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1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3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0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goskills.com/Project-Mana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906B-9330-5B02-8693-F3C239A8A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var(--font-family-heading-lesson-markdown)"/>
              </a:rPr>
              <a:t>Linux system administration</a:t>
            </a:r>
            <a:b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var(--font-family-heading-lesson-markdown)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0ABF9-0D81-754C-11B7-FB8BA68E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410" y="3564172"/>
            <a:ext cx="10058400" cy="304336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Day-2                                                        </a:t>
            </a:r>
            <a:r>
              <a:rPr lang="en-IN" b="1" u="sng" dirty="0">
                <a:solidFill>
                  <a:schemeClr val="bg2">
                    <a:lumMod val="25000"/>
                  </a:schemeClr>
                </a:solidFill>
              </a:rPr>
              <a:t>done by</a:t>
            </a: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                                                                   </a:t>
            </a:r>
            <a:r>
              <a:rPr lang="en-IN" sz="2400" b="1" dirty="0" err="1">
                <a:solidFill>
                  <a:srgbClr val="002060"/>
                </a:solidFill>
              </a:rPr>
              <a:t>K.Shivani</a:t>
            </a:r>
            <a:r>
              <a:rPr lang="en-IN" sz="2400" b="1" dirty="0">
                <a:solidFill>
                  <a:srgbClr val="002060"/>
                </a:solidFill>
              </a:rPr>
              <a:t>(CSE(</a:t>
            </a:r>
            <a:r>
              <a:rPr lang="en-IN" sz="2400" b="1" dirty="0" err="1">
                <a:solidFill>
                  <a:srgbClr val="002060"/>
                </a:solidFill>
              </a:rPr>
              <a:t>aiml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                                                           </a:t>
            </a:r>
            <a:r>
              <a:rPr lang="en-IN" sz="2400" b="1" dirty="0" err="1">
                <a:solidFill>
                  <a:srgbClr val="002060"/>
                </a:solidFill>
              </a:rPr>
              <a:t>M.Lavanya</a:t>
            </a:r>
            <a:r>
              <a:rPr lang="en-IN" sz="2400" b="1" dirty="0">
                <a:solidFill>
                  <a:srgbClr val="002060"/>
                </a:solidFill>
              </a:rPr>
              <a:t>(ECE-3b)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                                                           </a:t>
            </a:r>
            <a:r>
              <a:rPr lang="en-IN" sz="2400" b="1" dirty="0" err="1">
                <a:solidFill>
                  <a:srgbClr val="002060"/>
                </a:solidFill>
              </a:rPr>
              <a:t>M.Vivek</a:t>
            </a:r>
            <a:r>
              <a:rPr lang="en-IN" sz="2400" b="1" dirty="0">
                <a:solidFill>
                  <a:srgbClr val="002060"/>
                </a:solidFill>
              </a:rPr>
              <a:t> Reddy(ECE-3b)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                                                            </a:t>
            </a:r>
            <a:r>
              <a:rPr lang="en-IN" sz="2400" b="1" dirty="0" err="1">
                <a:solidFill>
                  <a:srgbClr val="002060"/>
                </a:solidFill>
              </a:rPr>
              <a:t>M.Manideep</a:t>
            </a:r>
            <a:r>
              <a:rPr lang="en-IN" sz="2400" b="1" dirty="0">
                <a:solidFill>
                  <a:srgbClr val="002060"/>
                </a:solidFill>
              </a:rPr>
              <a:t>(CSE-3b)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                                                           </a:t>
            </a:r>
            <a:r>
              <a:rPr lang="en-IN" sz="2400" b="1" dirty="0" err="1">
                <a:solidFill>
                  <a:srgbClr val="002060"/>
                </a:solidFill>
              </a:rPr>
              <a:t>S.Chenna</a:t>
            </a:r>
            <a:r>
              <a:rPr lang="en-IN" sz="2400" b="1" dirty="0">
                <a:solidFill>
                  <a:srgbClr val="002060"/>
                </a:solidFill>
              </a:rPr>
              <a:t> Rao(ECE-3c)</a:t>
            </a:r>
          </a:p>
          <a:p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43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F3F5-2664-0A63-F414-2C7EFE6A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665" y="3339903"/>
            <a:ext cx="6828845" cy="1450757"/>
          </a:xfrm>
        </p:spPr>
        <p:txBody>
          <a:bodyPr>
            <a:noAutofit/>
          </a:bodyPr>
          <a:lstStyle/>
          <a:p>
            <a:r>
              <a:rPr lang="en-IN" sz="9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br>
              <a:rPr lang="en-IN" sz="9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9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YOU</a:t>
            </a:r>
          </a:p>
        </p:txBody>
      </p:sp>
    </p:spTree>
    <p:extLst>
      <p:ext uri="{BB962C8B-B14F-4D97-AF65-F5344CB8AC3E}">
        <p14:creationId xmlns:p14="http://schemas.microsoft.com/office/powerpoint/2010/main" val="6490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BCD0-AD72-0C86-80E1-36E6423E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47" y="1124078"/>
            <a:ext cx="10119360" cy="1248355"/>
          </a:xfrm>
        </p:spPr>
        <p:txBody>
          <a:bodyPr>
            <a:normAutofit fontScale="90000"/>
          </a:bodyPr>
          <a:lstStyle/>
          <a:p>
            <a:r>
              <a:rPr lang="en-IN" sz="4800" b="1" i="0" dirty="0">
                <a:solidFill>
                  <a:srgbClr val="FF0000"/>
                </a:solidFill>
                <a:effectLst/>
                <a:latin typeface="var(--font-family-heading-lesson-markdown)"/>
              </a:rPr>
              <a:t>Linux system administration</a:t>
            </a:r>
            <a:br>
              <a:rPr lang="en-IN" sz="4800" b="1" i="0" dirty="0">
                <a:solidFill>
                  <a:srgbClr val="FF0000"/>
                </a:solidFill>
                <a:effectLst/>
                <a:latin typeface="var(--font-family-heading-lesson-markdown)"/>
              </a:rPr>
            </a:br>
            <a:br>
              <a:rPr lang="en-IN" sz="4800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A5D3-5E8F-7BB9-3F80-48A32D4B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A Linux admin, or Linux system administrator,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IT professional who manages the functionality of a Linux system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Similar to iOS and Windows, Linux is an operating system that connects the internal hardware in electronics, including phones and computers.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E389D-8177-C1A6-1B96-A48771D8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3094089"/>
            <a:ext cx="3776953" cy="23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38AF-8C45-81B7-328F-2845E5A0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chemeClr val="accent4">
                    <a:lumMod val="75000"/>
                  </a:schemeClr>
                </a:solidFill>
                <a:effectLst/>
                <a:latin typeface="Nunito"/>
              </a:rPr>
              <a:t>Linux Commands </a:t>
            </a:r>
            <a:br>
              <a:rPr lang="en-IN" sz="4800" b="1" i="0" dirty="0">
                <a:solidFill>
                  <a:schemeClr val="accent4">
                    <a:lumMod val="75000"/>
                  </a:schemeClr>
                </a:solidFill>
                <a:effectLst/>
                <a:latin typeface="Nuni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29E7-6C51-3702-CBD6-8F6EDC95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4703"/>
            <a:ext cx="10058400" cy="445670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-bold"/>
              </a:rPr>
              <a:t>1. </a:t>
            </a:r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ter-bold"/>
              </a:rPr>
              <a:t>pwd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-bold"/>
              </a:rPr>
              <a:t> Command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PWD command is used to display the location of the current working directory.</a:t>
            </a: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Syntax: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pwd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b="1" dirty="0">
              <a:effectLst/>
              <a:latin typeface="inter-bold"/>
            </a:endParaRPr>
          </a:p>
          <a:p>
            <a:endParaRPr lang="en-US" b="1" dirty="0">
              <a:effectLst/>
              <a:latin typeface="inter-bold"/>
            </a:endParaRPr>
          </a:p>
          <a:p>
            <a:r>
              <a:rPr lang="en-US" b="1" dirty="0">
                <a:solidFill>
                  <a:srgbClr val="FFC000"/>
                </a:solidFill>
                <a:effectLst/>
                <a:latin typeface="inter-bold"/>
              </a:rPr>
              <a:t>2. </a:t>
            </a:r>
            <a:r>
              <a:rPr lang="en-US" b="1" dirty="0" err="1">
                <a:solidFill>
                  <a:srgbClr val="FFC000"/>
                </a:solidFill>
                <a:effectLst/>
                <a:latin typeface="inter-bold"/>
              </a:rPr>
              <a:t>mkdir</a:t>
            </a:r>
            <a:r>
              <a:rPr lang="en-US" b="1" dirty="0">
                <a:solidFill>
                  <a:srgbClr val="FFC000"/>
                </a:solidFill>
                <a:effectLst/>
                <a:latin typeface="inter-bold"/>
              </a:rPr>
              <a:t> Command</a:t>
            </a:r>
            <a:endParaRPr lang="en-US" dirty="0">
              <a:solidFill>
                <a:srgbClr val="FFC000"/>
              </a:solidFill>
              <a:effectLst/>
            </a:endParaRPr>
          </a:p>
          <a:p>
            <a:r>
              <a:rPr lang="en-US" dirty="0"/>
              <a:t>The </a:t>
            </a:r>
            <a:r>
              <a:rPr lang="en-US" dirty="0" err="1"/>
              <a:t>mkdir</a:t>
            </a:r>
            <a:r>
              <a:rPr lang="en-US" dirty="0"/>
              <a:t> command is used to create a new directory under any directory.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mkdir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&lt;directory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br>
              <a:rPr lang="en-IN" dirty="0"/>
            </a:br>
            <a:endParaRPr lang="en-US" dirty="0"/>
          </a:p>
          <a:p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b="1" i="0" dirty="0">
              <a:solidFill>
                <a:srgbClr val="273239"/>
              </a:solidFill>
              <a:effectLst/>
              <a:latin typeface="Nunito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4" descr="Linux Commands with Examples">
            <a:extLst>
              <a:ext uri="{FF2B5EF4-FFF2-40B4-BE49-F238E27FC236}">
                <a16:creationId xmlns:a16="http://schemas.microsoft.com/office/drawing/2014/main" id="{B09446F5-1AA3-BF85-AEE7-79785B1F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1" y="2813956"/>
            <a:ext cx="5829300" cy="4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inux Commands with Examples">
            <a:extLst>
              <a:ext uri="{FF2B5EF4-FFF2-40B4-BE49-F238E27FC236}">
                <a16:creationId xmlns:a16="http://schemas.microsoft.com/office/drawing/2014/main" id="{27994EA0-6B89-CCE3-A40D-14CDB023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15" y="5384649"/>
            <a:ext cx="5743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9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4971-EB48-590B-2490-EBCF774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1648-4855-2D00-6B42-D360892D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inter-bold"/>
              </a:rPr>
              <a:t>3. </a:t>
            </a:r>
            <a:r>
              <a:rPr lang="en-IN" sz="2000" b="1" i="0" dirty="0" err="1">
                <a:solidFill>
                  <a:schemeClr val="bg2">
                    <a:lumMod val="50000"/>
                  </a:schemeClr>
                </a:solidFill>
                <a:effectLst/>
                <a:latin typeface="inter-bold"/>
              </a:rPr>
              <a:t>rmdir</a:t>
            </a:r>
            <a:r>
              <a:rPr lang="en-IN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inter-bold"/>
              </a:rPr>
              <a:t> Command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command is used to delete a directory.</a:t>
            </a:r>
          </a:p>
          <a:p>
            <a:pPr algn="just"/>
            <a:r>
              <a:rPr lang="en-IN" sz="2000" b="1" i="0" dirty="0" err="1">
                <a:solidFill>
                  <a:srgbClr val="333333"/>
                </a:solidFill>
                <a:effectLst/>
                <a:latin typeface="inter-bold"/>
              </a:rPr>
              <a:t>Syntax: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rmdir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&lt;directory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inter-bold"/>
              </a:rPr>
              <a:t>4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inter-bold"/>
              </a:rPr>
              <a:t>. rm Command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rm command is used to remove a file.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rm &lt;file name&gt;</a:t>
            </a:r>
          </a:p>
          <a:p>
            <a:pPr algn="just"/>
            <a:endParaRPr lang="en-US" sz="2000" b="1" i="0" dirty="0">
              <a:solidFill>
                <a:schemeClr val="accent2">
                  <a:lumMod val="50000"/>
                </a:schemeClr>
              </a:solidFill>
              <a:effectLst/>
              <a:latin typeface="inter-bold"/>
            </a:endParaRPr>
          </a:p>
          <a:p>
            <a:pPr algn="just"/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inter-bold"/>
              </a:rPr>
              <a:t>5. ls Command</a:t>
            </a:r>
            <a:endParaRPr lang="en-US" sz="2000" b="0" i="0" dirty="0">
              <a:solidFill>
                <a:schemeClr val="accent2">
                  <a:lumMod val="50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ls command is used to display a list of content of a directory.</a:t>
            </a:r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4" name="Picture 8" descr="Linux Commands with Examples">
            <a:extLst>
              <a:ext uri="{FF2B5EF4-FFF2-40B4-BE49-F238E27FC236}">
                <a16:creationId xmlns:a16="http://schemas.microsoft.com/office/drawing/2014/main" id="{40D363AF-9BD8-867D-50DB-5C903785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11" y="2873456"/>
            <a:ext cx="57912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inux Commands with Examples">
            <a:extLst>
              <a:ext uri="{FF2B5EF4-FFF2-40B4-BE49-F238E27FC236}">
                <a16:creationId xmlns:a16="http://schemas.microsoft.com/office/drawing/2014/main" id="{B05C0B6A-F5D4-72D1-986A-1DF8F252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60" y="4291703"/>
            <a:ext cx="63722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1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26E-A443-4008-BFFD-9912C52E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F27D-1D4C-E00E-9BFF-2FF0D524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7358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3300" b="1" i="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  <a:endParaRPr lang="en-US" sz="33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3300" b="0" i="0" dirty="0">
                <a:solidFill>
                  <a:srgbClr val="000000"/>
                </a:solidFill>
                <a:effectLst/>
                <a:latin typeface="inter-regular"/>
              </a:rPr>
              <a:t>ls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6000" b="1" baseline="-25000" dirty="0">
                <a:solidFill>
                  <a:srgbClr val="00B050"/>
                </a:solidFill>
                <a:latin typeface="inter-bold"/>
              </a:rPr>
              <a:t>6</a:t>
            </a:r>
            <a:r>
              <a:rPr lang="en-US" sz="6000" b="1" i="0" baseline="-25000" dirty="0">
                <a:solidFill>
                  <a:srgbClr val="00B050"/>
                </a:solidFill>
                <a:effectLst/>
                <a:latin typeface="inter-bold"/>
              </a:rPr>
              <a:t>. cd Command</a:t>
            </a:r>
            <a:endParaRPr lang="en-US" sz="6000" b="0" i="0" baseline="-2500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r>
              <a:rPr lang="en-US" sz="6000" b="0" i="0" baseline="-25000" dirty="0">
                <a:solidFill>
                  <a:srgbClr val="333333"/>
                </a:solidFill>
                <a:effectLst/>
                <a:latin typeface="inter-regular"/>
              </a:rPr>
              <a:t>The cd command is used to change the current directory.</a:t>
            </a:r>
          </a:p>
          <a:p>
            <a:pPr algn="just"/>
            <a:r>
              <a:rPr lang="en-US" sz="6000" b="1" i="0" baseline="-25000" dirty="0">
                <a:solidFill>
                  <a:srgbClr val="333333"/>
                </a:solidFill>
                <a:effectLst/>
                <a:latin typeface="inter-bold"/>
              </a:rPr>
              <a:t>Syntax:</a:t>
            </a:r>
            <a:endParaRPr lang="en-US" sz="6000" b="0" i="0" baseline="-2500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6000" b="0" i="0" baseline="-25000" dirty="0">
                <a:solidFill>
                  <a:srgbClr val="000000"/>
                </a:solidFill>
                <a:effectLst/>
                <a:latin typeface="inter-regular"/>
              </a:rPr>
              <a:t>cd </a:t>
            </a:r>
            <a:r>
              <a:rPr lang="en-US" sz="6000" b="1" i="0" baseline="-25000" dirty="0">
                <a:solidFill>
                  <a:srgbClr val="006699"/>
                </a:solidFill>
                <a:effectLst/>
                <a:latin typeface="inter-regular"/>
              </a:rPr>
              <a:t>&lt;directory</a:t>
            </a:r>
            <a:r>
              <a:rPr lang="en-US" sz="6000" b="0" i="0" baseline="-2500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US" sz="6000" b="1" i="0" baseline="-2500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6000" b="0" i="0" baseline="-2500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4400" b="0" i="0" baseline="-2500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br>
              <a:rPr lang="en-US" dirty="0"/>
            </a:b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12" descr="Linux Commands with Examples">
            <a:extLst>
              <a:ext uri="{FF2B5EF4-FFF2-40B4-BE49-F238E27FC236}">
                <a16:creationId xmlns:a16="http://schemas.microsoft.com/office/drawing/2014/main" id="{2F6E3576-840A-E634-7728-70D9F234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2" y="2222861"/>
            <a:ext cx="6477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Linux Commands with Examples">
            <a:extLst>
              <a:ext uri="{FF2B5EF4-FFF2-40B4-BE49-F238E27FC236}">
                <a16:creationId xmlns:a16="http://schemas.microsoft.com/office/drawing/2014/main" id="{6BD49DCA-88EA-FA04-0016-F796727D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04" y="5015582"/>
            <a:ext cx="58102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9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C4DD-66C6-9F48-0B7C-820F0733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216" y="1956020"/>
            <a:ext cx="7442421" cy="3935897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92D050"/>
                </a:solidFill>
                <a:effectLst/>
                <a:latin typeface="Algerian" panose="04020705040A02060702" pitchFamily="82" charset="0"/>
              </a:rPr>
              <a:t>Agile methodology</a:t>
            </a:r>
            <a:br>
              <a:rPr lang="en-US" b="0" i="0" dirty="0">
                <a:solidFill>
                  <a:srgbClr val="92D050"/>
                </a:solidFill>
                <a:effectLst/>
                <a:latin typeface="Algerian" panose="04020705040A02060702" pitchFamily="82" charset="0"/>
              </a:rPr>
            </a:br>
            <a:b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DCE8E-2811-F206-AF63-E24ECC983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Day-3</a:t>
            </a:r>
          </a:p>
        </p:txBody>
      </p:sp>
    </p:spTree>
    <p:extLst>
      <p:ext uri="{BB962C8B-B14F-4D97-AF65-F5344CB8AC3E}">
        <p14:creationId xmlns:p14="http://schemas.microsoft.com/office/powerpoint/2010/main" val="267575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017D-82CB-93B3-254C-8EC1F692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52078"/>
            <a:ext cx="10058400" cy="1450757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What is the Agile methodology?</a:t>
            </a:r>
            <a:b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9C3A-FE2C-ECA7-22EC-118F055E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The Agile methodology is a project management approach that involves breaking the project into phases and emphasizes continuous collaboration and improvement. Teams follow a cycle of planning, executing, and evaluating.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776C3-D2DE-FC7B-E924-A0EA13D6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2965837"/>
            <a:ext cx="6928609" cy="32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9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6FFA-D40C-84F2-EE7D-2FBC510D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rinciples of Agile Manifesto:-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rinciples of Agile Manifesto:-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rinciples of Agile Manifesto:-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rinciples of Agile Manifesto:-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rinciples of Agile Manifesto:-</a:t>
            </a: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rinciples of Agile Manifesto:-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1586-AD43-7EFF-7D3F-74020806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l">
              <a:lnSpc>
                <a:spcPct val="170000"/>
              </a:lnSpc>
              <a:buFont typeface="+mj-lt"/>
              <a:buAutoNum type="romanLcPeriod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Meeting end users' needs with early and Assembling a motivated team, providing them with the right environment and support, and trusting them.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Communicating face-to-face regularly continuous  delivery of work.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Being open to changes in requirements even late in the project.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Delivering completed work at regular intervals, preferably short ones.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Working with the project team and business owners daily.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Using completed work to measure progress.</a:t>
            </a:r>
          </a:p>
          <a:p>
            <a:pPr marL="514350" indent="-514350" algn="l">
              <a:buFont typeface="+mj-lt"/>
              <a:buAutoNum type="romanLcPeriod"/>
            </a:pPr>
            <a:endParaRPr lang="en-US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20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F693-8542-ECAE-379E-87FCCC3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03" y="118510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What is agile project management and how does it differ from traditional methods?</a:t>
            </a:r>
            <a:b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FC16-1642-BA31-99E4-37FD87C8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980906"/>
            <a:ext cx="10058400" cy="400673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D1E20"/>
                </a:solidFill>
                <a:effectLst/>
                <a:latin typeface="-apple-system"/>
              </a:rPr>
              <a:t>The easiest way to understand agile </a:t>
            </a:r>
            <a:r>
              <a:rPr lang="en-US" b="0" i="0" u="none" strike="noStrike" dirty="0">
                <a:solidFill>
                  <a:srgbClr val="0067FF"/>
                </a:solidFill>
                <a:effectLst/>
                <a:latin typeface="-apple-system"/>
                <a:hlinkClick r:id="rId2"/>
              </a:rPr>
              <a:t>project management</a:t>
            </a:r>
            <a:r>
              <a:rPr lang="en-US" b="0" i="0" dirty="0">
                <a:solidFill>
                  <a:srgbClr val="1D1E20"/>
                </a:solidFill>
                <a:effectLst/>
                <a:latin typeface="-apple-system"/>
              </a:rPr>
              <a:t> is by comparing it with traditional methods you’re probably already using.</a:t>
            </a:r>
          </a:p>
          <a:p>
            <a:pPr algn="l"/>
            <a:r>
              <a:rPr lang="en-US" b="0" i="0" dirty="0">
                <a:solidFill>
                  <a:srgbClr val="1D1E20"/>
                </a:solidFill>
                <a:effectLst/>
                <a:latin typeface="-apple-system"/>
              </a:rPr>
              <a:t>One example is the waterfall method.</a:t>
            </a:r>
          </a:p>
          <a:p>
            <a:pPr algn="l"/>
            <a:r>
              <a:rPr lang="en-US" b="0" i="0" dirty="0">
                <a:solidFill>
                  <a:srgbClr val="1D1E20"/>
                </a:solidFill>
                <a:effectLst/>
                <a:latin typeface="-apple-system"/>
              </a:rPr>
              <a:t>With this method, your team follows a sequential design process: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AutoShape 4" descr="PM-sequential-waterfall-method">
            <a:extLst>
              <a:ext uri="{FF2B5EF4-FFF2-40B4-BE49-F238E27FC236}">
                <a16:creationId xmlns:a16="http://schemas.microsoft.com/office/drawing/2014/main" id="{C3ECBDFD-C28A-ACCF-F87C-70C4D5BE5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4890" y="2411647"/>
            <a:ext cx="57150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5CBE5-2B45-8455-0055-9006C722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02" y="3559409"/>
            <a:ext cx="6130787" cy="26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57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513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Algerian</vt:lpstr>
      <vt:lpstr>-apple-system</vt:lpstr>
      <vt:lpstr>Arial</vt:lpstr>
      <vt:lpstr>Calibri</vt:lpstr>
      <vt:lpstr>Calibri Light</vt:lpstr>
      <vt:lpstr>Charlie Display</vt:lpstr>
      <vt:lpstr>Charlie Text</vt:lpstr>
      <vt:lpstr>Google Sans</vt:lpstr>
      <vt:lpstr>inter-bold</vt:lpstr>
      <vt:lpstr>inter-regular</vt:lpstr>
      <vt:lpstr>Nunito</vt:lpstr>
      <vt:lpstr>var(--font-family-heading-lesson-markdown)</vt:lpstr>
      <vt:lpstr>Wingdings</vt:lpstr>
      <vt:lpstr>Retrospect</vt:lpstr>
      <vt:lpstr>Linux system administration </vt:lpstr>
      <vt:lpstr>Linux system administration  </vt:lpstr>
      <vt:lpstr>Linux Commands  </vt:lpstr>
      <vt:lpstr>.</vt:lpstr>
      <vt:lpstr>.</vt:lpstr>
      <vt:lpstr>Agile methodology  </vt:lpstr>
      <vt:lpstr>What is the Agile methodology?  </vt:lpstr>
      <vt:lpstr>       Principles of Agile Manifesto:-           Principles of Agile Manifesto:-            Principles of Agile Manifesto:-             Principles of Agile Manifesto:-            Principles of Agile Manifesto:-     Principles of Agile Manifesto:-</vt:lpstr>
      <vt:lpstr>What is agile project management and how does it differ from traditional methods?  </vt:lpstr>
      <vt:lpstr>THANK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installation</dc:title>
  <dc:creator>919347339145</dc:creator>
  <cp:lastModifiedBy>919347339145</cp:lastModifiedBy>
  <cp:revision>5</cp:revision>
  <dcterms:created xsi:type="dcterms:W3CDTF">2023-05-19T14:43:41Z</dcterms:created>
  <dcterms:modified xsi:type="dcterms:W3CDTF">2023-05-20T07:13:44Z</dcterms:modified>
</cp:coreProperties>
</file>