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6" r:id="rId3"/>
    <p:sldId id="257" r:id="rId4"/>
    <p:sldId id="259" r:id="rId5"/>
    <p:sldId id="260" r:id="rId6"/>
    <p:sldId id="270" r:id="rId7"/>
    <p:sldId id="261" r:id="rId8"/>
    <p:sldId id="262" r:id="rId9"/>
    <p:sldId id="263" r:id="rId10"/>
    <p:sldId id="264" r:id="rId11"/>
    <p:sldId id="265" r:id="rId12"/>
    <p:sldId id="267" r:id="rId13"/>
    <p:sldId id="271" r:id="rId14"/>
    <p:sldId id="272" r:id="rId15"/>
    <p:sldId id="273" r:id="rId16"/>
    <p:sldId id="274" r:id="rId17"/>
    <p:sldId id="269"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375DF-E859-442A-A7AA-31AD74406581}" v="13" dt="2025-03-04T02:56:09.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0" d="100"/>
          <a:sy n="60" d="100"/>
        </p:scale>
        <p:origin x="90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4/10/2025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9713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4/10/2025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81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4/10/2025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4638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4/10/2025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665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4/10/2025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966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4/10/2025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348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4/10/2025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92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4/10/2025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7387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4/10/2025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4131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4/10/2025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5954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4/10/2025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7915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4/10/2025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8429969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erry blossoms">
            <a:extLst>
              <a:ext uri="{FF2B5EF4-FFF2-40B4-BE49-F238E27FC236}">
                <a16:creationId xmlns:a16="http://schemas.microsoft.com/office/drawing/2014/main" id="{861EA8F0-76FE-C217-CC98-5F84C82910FB}"/>
              </a:ext>
            </a:extLst>
          </p:cNvPr>
          <p:cNvPicPr>
            <a:picLocks noChangeAspect="1"/>
          </p:cNvPicPr>
          <p:nvPr/>
        </p:nvPicPr>
        <p:blipFill>
          <a:blip r:embed="rId2">
            <a:alphaModFix amt="60000"/>
            <a:extLst>
              <a:ext uri="{BEBA8EAE-BF5A-486C-A8C5-ECC9F3942E4B}">
                <a14:imgProps xmlns:a14="http://schemas.microsoft.com/office/drawing/2010/main">
                  <a14:imgLayer r:embed="rId3">
                    <a14:imgEffect>
                      <a14:backgroundRemoval t="15182" b="82598" l="10000" r="90000">
                        <a14:backgroundMark x1="14941" y1="32747" x2="26367" y2="41612"/>
                        <a14:backgroundMark x1="26367" y1="41612" x2="33643" y2="36630"/>
                        <a14:backgroundMark x1="33643" y1="36630" x2="32373" y2="30037"/>
                        <a14:backgroundMark x1="32373" y1="30037" x2="26465" y2="25055"/>
                        <a14:backgroundMark x1="26465" y1="25055" x2="19678" y2="23956"/>
                        <a14:backgroundMark x1="19678" y1="23956" x2="15430" y2="28132"/>
                        <a14:backgroundMark x1="15430" y1="28132" x2="14893" y2="32527"/>
                        <a14:backgroundMark x1="13477" y1="48791" x2="27246" y2="47619"/>
                        <a14:backgroundMark x1="27246" y1="47619" x2="34863" y2="80586"/>
                        <a14:backgroundMark x1="34863" y1="80586" x2="28223" y2="80000"/>
                        <a14:backgroundMark x1="28223" y1="80000" x2="19043" y2="54872"/>
                        <a14:backgroundMark x1="19043" y1="54872" x2="15039" y2="50330"/>
                        <a14:backgroundMark x1="15039" y1="50330" x2="21436" y2="64103"/>
                        <a14:backgroundMark x1="12500" y1="47399" x2="26709" y2="45275"/>
                        <a14:backgroundMark x1="26709" y1="45275" x2="41113" y2="32454"/>
                        <a14:backgroundMark x1="41113" y1="32454" x2="53467" y2="7546"/>
                        <a14:backgroundMark x1="53467" y1="7546" x2="55371" y2="14432"/>
                        <a14:backgroundMark x1="55371" y1="14432" x2="58740" y2="17875"/>
                        <a14:backgroundMark x1="58740" y1="17875" x2="69434" y2="15092"/>
                        <a14:backgroundMark x1="69434" y1="15092" x2="78809" y2="32308"/>
                        <a14:backgroundMark x1="78809" y1="32308" x2="85938" y2="34505"/>
                        <a14:backgroundMark x1="85938" y1="34505" x2="81934" y2="46154"/>
                        <a14:backgroundMark x1="81934" y1="46154" x2="74756" y2="48571"/>
                        <a14:backgroundMark x1="74756" y1="48571" x2="80566" y2="54139"/>
                        <a14:backgroundMark x1="80566" y1="54139" x2="83203" y2="61905"/>
                        <a14:backgroundMark x1="83203" y1="61905" x2="73340" y2="68791"/>
                        <a14:backgroundMark x1="73340" y1="68791" x2="65820" y2="67692"/>
                        <a14:backgroundMark x1="65820" y1="67692" x2="60791" y2="71429"/>
                        <a14:backgroundMark x1="60791" y1="71429" x2="54248" y2="72601"/>
                        <a14:backgroundMark x1="54248" y1="72601" x2="50195" y2="42418"/>
                        <a14:backgroundMark x1="50195" y1="42418" x2="44141" y2="42930"/>
                        <a14:backgroundMark x1="44141" y1="42930" x2="30566" y2="51355"/>
                        <a14:backgroundMark x1="30566" y1="51355" x2="17188" y2="52381"/>
                        <a14:backgroundMark x1="17188" y1="52381" x2="18115" y2="69963"/>
                        <a14:backgroundMark x1="18115" y1="69963" x2="23145" y2="74872"/>
                        <a14:backgroundMark x1="23145" y1="74872" x2="29346" y2="86227"/>
                        <a14:backgroundMark x1="29346" y1="86227" x2="36230" y2="89084"/>
                        <a14:backgroundMark x1="36230" y1="89084" x2="38721" y2="84249"/>
                        <a14:backgroundMark x1="38721" y1="84249" x2="34424" y2="73114"/>
                        <a14:backgroundMark x1="34424" y1="73114" x2="33691" y2="62491"/>
                        <a14:backgroundMark x1="33691" y1="62491" x2="39990" y2="60073"/>
                        <a14:backgroundMark x1="39990" y1="60073" x2="48096" y2="83736"/>
                        <a14:backgroundMark x1="48096" y1="83736" x2="55029" y2="82418"/>
                        <a14:backgroundMark x1="55029" y1="82418" x2="67285" y2="88352"/>
                        <a14:backgroundMark x1="67285" y1="88352" x2="75000" y2="85055"/>
                        <a14:backgroundMark x1="75000" y1="85055" x2="77686" y2="68205"/>
                        <a14:backgroundMark x1="51709" y1="55531" x2="49951" y2="49817"/>
                        <a14:backgroundMark x1="49951" y1="49817" x2="58887" y2="35385"/>
                        <a14:backgroundMark x1="58887" y1="35385" x2="61475" y2="18608"/>
                        <a14:backgroundMark x1="61475" y1="18608" x2="77441" y2="22491"/>
                        <a14:backgroundMark x1="77441" y1="22491" x2="89014" y2="35824"/>
                        <a14:backgroundMark x1="89014" y1="35824" x2="87451" y2="51722"/>
                        <a14:backgroundMark x1="87451" y1="51722" x2="76367" y2="69963"/>
                        <a14:backgroundMark x1="76367" y1="69963" x2="57764" y2="70842"/>
                        <a14:backgroundMark x1="57764" y1="70842" x2="48877" y2="56703"/>
                        <a14:backgroundMark x1="48877" y1="56703" x2="48193" y2="44396"/>
                        <a14:backgroundMark x1="48193" y1="44396" x2="51611" y2="35604"/>
                        <a14:backgroundMark x1="51611" y1="35604" x2="55713" y2="29890"/>
                        <a14:backgroundMark x1="55713" y1="29890" x2="58301" y2="23297"/>
                        <a14:backgroundMark x1="19824" y1="50842" x2="26904" y2="52381"/>
                        <a14:backgroundMark x1="26904" y1="52381" x2="31396" y2="59414"/>
                        <a14:backgroundMark x1="31396" y1="59414" x2="34473" y2="79634"/>
                        <a14:backgroundMark x1="34473" y1="79634" x2="28516" y2="82930"/>
                        <a14:backgroundMark x1="28516" y1="82930" x2="21875" y2="63370"/>
                        <a14:backgroundMark x1="21875" y1="63370" x2="21387" y2="54212"/>
                        <a14:backgroundMark x1="21387" y1="54212" x2="19824" y2="50256"/>
                        <a14:backgroundMark x1="18311" y1="52674" x2="23877" y2="53407"/>
                        <a14:backgroundMark x1="23877" y1="53407" x2="28857" y2="57070"/>
                        <a14:backgroundMark x1="28857" y1="57070" x2="33057" y2="78681"/>
                        <a14:backgroundMark x1="33057" y1="78681" x2="27100" y2="79121"/>
                        <a14:backgroundMark x1="27100" y1="79121" x2="25342" y2="68938"/>
                        <a14:backgroundMark x1="25342" y1="68938" x2="22266" y2="64542"/>
                        <a14:backgroundMark x1="22266" y1="64542" x2="21191" y2="55678"/>
                        <a14:backgroundMark x1="21191" y1="55678" x2="20215" y2="53260"/>
                      </a14:backgroundRemoval>
                    </a14:imgEffect>
                  </a14:imgLayer>
                </a14:imgProps>
              </a:ext>
            </a:extLst>
          </a:blip>
          <a:srcRect t="6755" b="8975"/>
          <a:stretch/>
        </p:blipFill>
        <p:spPr>
          <a:xfrm>
            <a:off x="0" y="1"/>
            <a:ext cx="12192000" cy="6857999"/>
          </a:xfrm>
          <a:prstGeom prst="rect">
            <a:avLst/>
          </a:prstGeom>
          <a:solidFill>
            <a:schemeClr val="accent2"/>
          </a:solidFill>
        </p:spPr>
      </p:pic>
      <p:sp>
        <p:nvSpPr>
          <p:cNvPr id="2" name="Title 1">
            <a:extLst>
              <a:ext uri="{FF2B5EF4-FFF2-40B4-BE49-F238E27FC236}">
                <a16:creationId xmlns:a16="http://schemas.microsoft.com/office/drawing/2014/main" id="{B58DAE78-9837-386A-41D0-6DBC0C985934}"/>
              </a:ext>
            </a:extLst>
          </p:cNvPr>
          <p:cNvSpPr>
            <a:spLocks noGrp="1"/>
          </p:cNvSpPr>
          <p:nvPr>
            <p:ph type="ctrTitle"/>
          </p:nvPr>
        </p:nvSpPr>
        <p:spPr>
          <a:xfrm>
            <a:off x="2301923" y="2520562"/>
            <a:ext cx="7588155" cy="1198303"/>
          </a:xfrm>
        </p:spPr>
        <p:txBody>
          <a:bodyPr>
            <a:normAutofit/>
          </a:bodyPr>
          <a:lstStyle/>
          <a:p>
            <a:r>
              <a:rPr lang="en-US" sz="5400" dirty="0">
                <a:solidFill>
                  <a:srgbClr val="FFFFFF"/>
                </a:solidFill>
                <a:highlight>
                  <a:srgbClr val="000000"/>
                </a:highlight>
              </a:rPr>
              <a:t>G2M Case Study</a:t>
            </a:r>
          </a:p>
        </p:txBody>
      </p:sp>
      <p:sp>
        <p:nvSpPr>
          <p:cNvPr id="3" name="Subtitle 2">
            <a:extLst>
              <a:ext uri="{FF2B5EF4-FFF2-40B4-BE49-F238E27FC236}">
                <a16:creationId xmlns:a16="http://schemas.microsoft.com/office/drawing/2014/main" id="{A11D9A9E-6EC3-686E-B8FF-4662272CF916}"/>
              </a:ext>
            </a:extLst>
          </p:cNvPr>
          <p:cNvSpPr>
            <a:spLocks noGrp="1"/>
          </p:cNvSpPr>
          <p:nvPr>
            <p:ph type="subTitle" idx="1"/>
          </p:nvPr>
        </p:nvSpPr>
        <p:spPr>
          <a:xfrm>
            <a:off x="2301923" y="3793937"/>
            <a:ext cx="7588155" cy="1445973"/>
          </a:xfrm>
        </p:spPr>
        <p:txBody>
          <a:bodyPr>
            <a:normAutofit fontScale="85000" lnSpcReduction="20000"/>
          </a:bodyPr>
          <a:lstStyle/>
          <a:p>
            <a:r>
              <a:rPr lang="en-US" sz="3200" dirty="0">
                <a:solidFill>
                  <a:srgbClr val="FFFFFF"/>
                </a:solidFill>
                <a:highlight>
                  <a:srgbClr val="000000"/>
                </a:highlight>
              </a:rPr>
              <a:t>Virtual Internship</a:t>
            </a:r>
            <a:br>
              <a:rPr lang="en-US" sz="3200" dirty="0">
                <a:solidFill>
                  <a:srgbClr val="FFFFFF"/>
                </a:solidFill>
                <a:highlight>
                  <a:srgbClr val="000000"/>
                </a:highlight>
              </a:rPr>
            </a:br>
            <a:r>
              <a:rPr lang="en-US" sz="3200" dirty="0">
                <a:solidFill>
                  <a:srgbClr val="FFFFFF"/>
                </a:solidFill>
                <a:highlight>
                  <a:srgbClr val="000000"/>
                </a:highlight>
              </a:rPr>
              <a:t>Submitted By:  kumkum Chakraborty</a:t>
            </a:r>
            <a:br>
              <a:rPr lang="en-US" sz="3200" dirty="0">
                <a:solidFill>
                  <a:srgbClr val="FFFFFF"/>
                </a:solidFill>
                <a:highlight>
                  <a:srgbClr val="000000"/>
                </a:highlight>
              </a:rPr>
            </a:br>
            <a:r>
              <a:rPr lang="en-US" sz="3200" dirty="0">
                <a:solidFill>
                  <a:srgbClr val="FFFFFF"/>
                </a:solidFill>
                <a:highlight>
                  <a:srgbClr val="000000"/>
                </a:highlight>
              </a:rPr>
              <a:t>Date: Jan/14/2025</a:t>
            </a:r>
          </a:p>
          <a:p>
            <a:endParaRPr lang="en-US" sz="2200" dirty="0">
              <a:solidFill>
                <a:srgbClr val="FFFFFF"/>
              </a:solidFill>
            </a:endParaRPr>
          </a:p>
        </p:txBody>
      </p:sp>
    </p:spTree>
    <p:extLst>
      <p:ext uri="{BB962C8B-B14F-4D97-AF65-F5344CB8AC3E}">
        <p14:creationId xmlns:p14="http://schemas.microsoft.com/office/powerpoint/2010/main" val="42240929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1046-8712-5ACA-489A-4118E959BE69}"/>
              </a:ext>
            </a:extLst>
          </p:cNvPr>
          <p:cNvSpPr>
            <a:spLocks noGrp="1"/>
          </p:cNvSpPr>
          <p:nvPr>
            <p:ph type="title"/>
          </p:nvPr>
        </p:nvSpPr>
        <p:spPr>
          <a:xfrm>
            <a:off x="612648" y="548640"/>
            <a:ext cx="10653578" cy="731520"/>
          </a:xfrm>
        </p:spPr>
        <p:txBody>
          <a:bodyPr/>
          <a:lstStyle/>
          <a:p>
            <a:r>
              <a:rPr lang="en-US" dirty="0"/>
              <a:t>                      Monthly Transaction Pink Cab</a:t>
            </a:r>
          </a:p>
        </p:txBody>
      </p:sp>
      <p:pic>
        <p:nvPicPr>
          <p:cNvPr id="4" name="Picture 3" descr="A graph showing a number of blue bars&#10;&#10;AI-generated content may be incorrect.">
            <a:extLst>
              <a:ext uri="{FF2B5EF4-FFF2-40B4-BE49-F238E27FC236}">
                <a16:creationId xmlns:a16="http://schemas.microsoft.com/office/drawing/2014/main" id="{4171A448-0A25-9447-CBAD-FD002EB93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011" y="1466127"/>
            <a:ext cx="6414587" cy="4398264"/>
          </a:xfrm>
          <a:prstGeom prst="rect">
            <a:avLst/>
          </a:prstGeom>
        </p:spPr>
      </p:pic>
      <p:pic>
        <p:nvPicPr>
          <p:cNvPr id="8" name="Picture 7" descr="A graph showing a number of yellow bars">
            <a:extLst>
              <a:ext uri="{FF2B5EF4-FFF2-40B4-BE49-F238E27FC236}">
                <a16:creationId xmlns:a16="http://schemas.microsoft.com/office/drawing/2014/main" id="{4099C982-E5C5-7C49-35C4-69276F900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02" y="1521786"/>
            <a:ext cx="5251047" cy="4398264"/>
          </a:xfrm>
          <a:prstGeom prst="rect">
            <a:avLst/>
          </a:prstGeom>
        </p:spPr>
      </p:pic>
      <p:sp>
        <p:nvSpPr>
          <p:cNvPr id="9" name="Rectangle 8">
            <a:extLst>
              <a:ext uri="{FF2B5EF4-FFF2-40B4-BE49-F238E27FC236}">
                <a16:creationId xmlns:a16="http://schemas.microsoft.com/office/drawing/2014/main" id="{1D9372E5-C11E-27AF-2A5C-12B337730DB5}"/>
              </a:ext>
            </a:extLst>
          </p:cNvPr>
          <p:cNvSpPr/>
          <p:nvPr/>
        </p:nvSpPr>
        <p:spPr>
          <a:xfrm>
            <a:off x="1423283" y="5920051"/>
            <a:ext cx="8587409" cy="67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Monthly transacting is higher from September to December for both company</a:t>
            </a:r>
          </a:p>
        </p:txBody>
      </p:sp>
    </p:spTree>
    <p:extLst>
      <p:ext uri="{BB962C8B-B14F-4D97-AF65-F5344CB8AC3E}">
        <p14:creationId xmlns:p14="http://schemas.microsoft.com/office/powerpoint/2010/main" val="305491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6DC18-E69A-BB77-3095-A7C1C8325041}"/>
              </a:ext>
            </a:extLst>
          </p:cNvPr>
          <p:cNvSpPr>
            <a:spLocks noGrp="1"/>
          </p:cNvSpPr>
          <p:nvPr>
            <p:ph type="title"/>
          </p:nvPr>
        </p:nvSpPr>
        <p:spPr>
          <a:xfrm>
            <a:off x="1731821" y="0"/>
            <a:ext cx="8728364" cy="532945"/>
          </a:xfrm>
          <a:solidFill>
            <a:schemeClr val="accent2"/>
          </a:solidFill>
        </p:spPr>
        <p:txBody>
          <a:bodyPr vert="horz" lIns="91440" tIns="45720" rIns="91440" bIns="45720" rtlCol="0" anchor="b">
            <a:normAutofit/>
          </a:bodyPr>
          <a:lstStyle/>
          <a:p>
            <a:pPr algn="ctr"/>
            <a:r>
              <a:rPr lang="en-US" sz="2000" dirty="0"/>
              <a:t>Distribution of Price Charged for Both Cabs</a:t>
            </a:r>
          </a:p>
        </p:txBody>
      </p:sp>
      <p:pic>
        <p:nvPicPr>
          <p:cNvPr id="4" name="Picture 3" descr="A yellow rectangular object with black text&#10;&#10;AI-generated content may be incorrect.">
            <a:extLst>
              <a:ext uri="{FF2B5EF4-FFF2-40B4-BE49-F238E27FC236}">
                <a16:creationId xmlns:a16="http://schemas.microsoft.com/office/drawing/2014/main" id="{D9141343-2535-5573-8DCE-839C27ABD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790" y="819192"/>
            <a:ext cx="11139777" cy="4978757"/>
          </a:xfrm>
          <a:prstGeom prst="rect">
            <a:avLst/>
          </a:prstGeom>
        </p:spPr>
      </p:pic>
      <p:sp>
        <p:nvSpPr>
          <p:cNvPr id="6" name="Rectangle 5">
            <a:extLst>
              <a:ext uri="{FF2B5EF4-FFF2-40B4-BE49-F238E27FC236}">
                <a16:creationId xmlns:a16="http://schemas.microsoft.com/office/drawing/2014/main" id="{DE1BDA6B-2B95-53C8-62B0-1882AE0D1FE1}"/>
              </a:ext>
            </a:extLst>
          </p:cNvPr>
          <p:cNvSpPr/>
          <p:nvPr/>
        </p:nvSpPr>
        <p:spPr>
          <a:xfrm>
            <a:off x="561892" y="5767592"/>
            <a:ext cx="10495722" cy="9978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1.Price charged range for yellow cab is more than pink cab</a:t>
            </a:r>
          </a:p>
          <a:p>
            <a:pPr algn="ctr"/>
            <a:r>
              <a:rPr lang="en-US" dirty="0">
                <a:ln w="0"/>
                <a:solidFill>
                  <a:schemeClr val="tx1"/>
                </a:solidFill>
                <a:effectLst>
                  <a:outerShdw blurRad="38100" dist="19050" dir="2700000" algn="tl" rotWithShape="0">
                    <a:schemeClr val="dk1">
                      <a:alpha val="40000"/>
                    </a:schemeClr>
                  </a:outerShdw>
                </a:effectLst>
              </a:rPr>
              <a:t>2.Outlier is due to high end car</a:t>
            </a:r>
          </a:p>
        </p:txBody>
      </p:sp>
    </p:spTree>
    <p:extLst>
      <p:ext uri="{BB962C8B-B14F-4D97-AF65-F5344CB8AC3E}">
        <p14:creationId xmlns:p14="http://schemas.microsoft.com/office/powerpoint/2010/main" val="335796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chart&#10;&#10;AI-generated content may be incorrect.">
            <a:extLst>
              <a:ext uri="{FF2B5EF4-FFF2-40B4-BE49-F238E27FC236}">
                <a16:creationId xmlns:a16="http://schemas.microsoft.com/office/drawing/2014/main" id="{B04DF6B0-BD25-FEC8-56BA-E869C2A23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99" y="922350"/>
            <a:ext cx="11269251" cy="5796501"/>
          </a:xfrm>
          <a:prstGeom prst="rect">
            <a:avLst/>
          </a:prstGeom>
        </p:spPr>
      </p:pic>
      <p:sp>
        <p:nvSpPr>
          <p:cNvPr id="4" name="Rectangle 3">
            <a:extLst>
              <a:ext uri="{FF2B5EF4-FFF2-40B4-BE49-F238E27FC236}">
                <a16:creationId xmlns:a16="http://schemas.microsoft.com/office/drawing/2014/main" id="{50EC3B96-CDD1-D7CD-6F9E-A2749CAB5B9A}"/>
              </a:ext>
            </a:extLst>
          </p:cNvPr>
          <p:cNvSpPr/>
          <p:nvPr/>
        </p:nvSpPr>
        <p:spPr>
          <a:xfrm>
            <a:off x="3093057" y="206734"/>
            <a:ext cx="6233823" cy="469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Forecasting for 2019</a:t>
            </a:r>
          </a:p>
        </p:txBody>
      </p:sp>
    </p:spTree>
    <p:extLst>
      <p:ext uri="{BB962C8B-B14F-4D97-AF65-F5344CB8AC3E}">
        <p14:creationId xmlns:p14="http://schemas.microsoft.com/office/powerpoint/2010/main" val="199241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arison of a number of numbers&#10;&#10;AI-generated content may be incorrect.">
            <a:extLst>
              <a:ext uri="{FF2B5EF4-FFF2-40B4-BE49-F238E27FC236}">
                <a16:creationId xmlns:a16="http://schemas.microsoft.com/office/drawing/2014/main" id="{38D14E3B-492E-9CAB-BA53-666FC9558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3" y="1165461"/>
            <a:ext cx="11386267" cy="5887345"/>
          </a:xfrm>
          <a:prstGeom prst="rect">
            <a:avLst/>
          </a:prstGeom>
        </p:spPr>
      </p:pic>
      <p:sp>
        <p:nvSpPr>
          <p:cNvPr id="4" name="Rectangle 3">
            <a:extLst>
              <a:ext uri="{FF2B5EF4-FFF2-40B4-BE49-F238E27FC236}">
                <a16:creationId xmlns:a16="http://schemas.microsoft.com/office/drawing/2014/main" id="{18CA67BA-EFB8-0364-9D57-70E1D2631C5D}"/>
              </a:ext>
            </a:extLst>
          </p:cNvPr>
          <p:cNvSpPr/>
          <p:nvPr/>
        </p:nvSpPr>
        <p:spPr>
          <a:xfrm>
            <a:off x="3768918" y="318052"/>
            <a:ext cx="5112689" cy="620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CORELATION HEATMAP</a:t>
            </a:r>
          </a:p>
        </p:txBody>
      </p:sp>
    </p:spTree>
    <p:extLst>
      <p:ext uri="{BB962C8B-B14F-4D97-AF65-F5344CB8AC3E}">
        <p14:creationId xmlns:p14="http://schemas.microsoft.com/office/powerpoint/2010/main" val="312700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and red pie chart&#10;&#10;AI-generated content may be incorrect.">
            <a:extLst>
              <a:ext uri="{FF2B5EF4-FFF2-40B4-BE49-F238E27FC236}">
                <a16:creationId xmlns:a16="http://schemas.microsoft.com/office/drawing/2014/main" id="{F149B0E7-C28E-6A8C-B517-3A032BF56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162" y="781811"/>
            <a:ext cx="7498080" cy="6294849"/>
          </a:xfrm>
          <a:prstGeom prst="rect">
            <a:avLst/>
          </a:prstGeom>
        </p:spPr>
      </p:pic>
      <p:sp>
        <p:nvSpPr>
          <p:cNvPr id="4" name="Rectangle 3">
            <a:extLst>
              <a:ext uri="{FF2B5EF4-FFF2-40B4-BE49-F238E27FC236}">
                <a16:creationId xmlns:a16="http://schemas.microsoft.com/office/drawing/2014/main" id="{01E03631-C1D2-4826-CC64-6B7D49D726A3}"/>
              </a:ext>
            </a:extLst>
          </p:cNvPr>
          <p:cNvSpPr/>
          <p:nvPr/>
        </p:nvSpPr>
        <p:spPr>
          <a:xfrm>
            <a:off x="834887" y="2003729"/>
            <a:ext cx="1423283" cy="37689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Repeat customer is high</a:t>
            </a:r>
          </a:p>
        </p:txBody>
      </p:sp>
    </p:spTree>
    <p:extLst>
      <p:ext uri="{BB962C8B-B14F-4D97-AF65-F5344CB8AC3E}">
        <p14:creationId xmlns:p14="http://schemas.microsoft.com/office/powerpoint/2010/main" val="423913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customer retention&#10;&#10;AI-generated content may be incorrect.">
            <a:extLst>
              <a:ext uri="{FF2B5EF4-FFF2-40B4-BE49-F238E27FC236}">
                <a16:creationId xmlns:a16="http://schemas.microsoft.com/office/drawing/2014/main" id="{0B0AEB51-BBD3-2028-6C97-E5FD4675D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089" y="699714"/>
            <a:ext cx="6647953" cy="6404776"/>
          </a:xfrm>
          <a:prstGeom prst="rect">
            <a:avLst/>
          </a:prstGeom>
        </p:spPr>
      </p:pic>
      <p:sp>
        <p:nvSpPr>
          <p:cNvPr id="4" name="Rectangle 3">
            <a:extLst>
              <a:ext uri="{FF2B5EF4-FFF2-40B4-BE49-F238E27FC236}">
                <a16:creationId xmlns:a16="http://schemas.microsoft.com/office/drawing/2014/main" id="{2683CB28-F6D2-F061-51B9-6A2F5367CAA5}"/>
              </a:ext>
            </a:extLst>
          </p:cNvPr>
          <p:cNvSpPr/>
          <p:nvPr/>
        </p:nvSpPr>
        <p:spPr>
          <a:xfrm>
            <a:off x="532738" y="2631881"/>
            <a:ext cx="2735248" cy="3983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Yellow cab retention is higher than pink cab</a:t>
            </a:r>
          </a:p>
        </p:txBody>
      </p:sp>
    </p:spTree>
    <p:extLst>
      <p:ext uri="{BB962C8B-B14F-4D97-AF65-F5344CB8AC3E}">
        <p14:creationId xmlns:p14="http://schemas.microsoft.com/office/powerpoint/2010/main" val="295528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customer retention by age group&#10;&#10;AI-generated content may be incorrect.">
            <a:extLst>
              <a:ext uri="{FF2B5EF4-FFF2-40B4-BE49-F238E27FC236}">
                <a16:creationId xmlns:a16="http://schemas.microsoft.com/office/drawing/2014/main" id="{7A0C95E5-4A84-A3B4-5B97-232460276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649" y="322027"/>
            <a:ext cx="7800892" cy="6535973"/>
          </a:xfrm>
          <a:prstGeom prst="rect">
            <a:avLst/>
          </a:prstGeom>
        </p:spPr>
      </p:pic>
      <p:sp>
        <p:nvSpPr>
          <p:cNvPr id="4" name="Rectangle 3">
            <a:extLst>
              <a:ext uri="{FF2B5EF4-FFF2-40B4-BE49-F238E27FC236}">
                <a16:creationId xmlns:a16="http://schemas.microsoft.com/office/drawing/2014/main" id="{591ED86F-64CC-9C43-85F2-624FCCFF8972}"/>
              </a:ext>
            </a:extLst>
          </p:cNvPr>
          <p:cNvSpPr/>
          <p:nvPr/>
        </p:nvSpPr>
        <p:spPr>
          <a:xfrm>
            <a:off x="636104" y="1415332"/>
            <a:ext cx="2258171" cy="46197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this graph, we can see age group between 25to 34 retention is higher than others group</a:t>
            </a:r>
          </a:p>
        </p:txBody>
      </p:sp>
    </p:spTree>
    <p:extLst>
      <p:ext uri="{BB962C8B-B14F-4D97-AF65-F5344CB8AC3E}">
        <p14:creationId xmlns:p14="http://schemas.microsoft.com/office/powerpoint/2010/main" val="112644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C0152-56F3-D4A5-022C-2C58183444D1}"/>
              </a:ext>
            </a:extLst>
          </p:cNvPr>
          <p:cNvSpPr/>
          <p:nvPr/>
        </p:nvSpPr>
        <p:spPr>
          <a:xfrm>
            <a:off x="0" y="0"/>
            <a:ext cx="12192000" cy="57646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Recommendations:</a:t>
            </a:r>
          </a:p>
        </p:txBody>
      </p:sp>
      <p:sp>
        <p:nvSpPr>
          <p:cNvPr id="3" name="Rectangle 2">
            <a:extLst>
              <a:ext uri="{FF2B5EF4-FFF2-40B4-BE49-F238E27FC236}">
                <a16:creationId xmlns:a16="http://schemas.microsoft.com/office/drawing/2014/main" id="{F5FBEFC6-0FFC-0E5A-DE48-CBB0C46FB714}"/>
              </a:ext>
            </a:extLst>
          </p:cNvPr>
          <p:cNvSpPr/>
          <p:nvPr/>
        </p:nvSpPr>
        <p:spPr>
          <a:xfrm>
            <a:off x="0" y="566528"/>
            <a:ext cx="12192000" cy="629147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FE7E2A5-D12A-6227-AAEF-D72F97E17B75}"/>
              </a:ext>
            </a:extLst>
          </p:cNvPr>
          <p:cNvSpPr/>
          <p:nvPr/>
        </p:nvSpPr>
        <p:spPr>
          <a:xfrm>
            <a:off x="548639" y="696733"/>
            <a:ext cx="2234317" cy="469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 Reach: </a:t>
            </a:r>
          </a:p>
        </p:txBody>
      </p:sp>
      <p:sp>
        <p:nvSpPr>
          <p:cNvPr id="5" name="Rectangle 4">
            <a:extLst>
              <a:ext uri="{FF2B5EF4-FFF2-40B4-BE49-F238E27FC236}">
                <a16:creationId xmlns:a16="http://schemas.microsoft.com/office/drawing/2014/main" id="{F18EAFE9-916E-2C35-D3AD-429EB865A3DC}"/>
              </a:ext>
            </a:extLst>
          </p:cNvPr>
          <p:cNvSpPr/>
          <p:nvPr/>
        </p:nvSpPr>
        <p:spPr>
          <a:xfrm>
            <a:off x="2902226" y="638092"/>
            <a:ext cx="7816132" cy="5883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Yellow cab users is higher than pink cab and 2017 was more profitable year for both company.</a:t>
            </a:r>
          </a:p>
        </p:txBody>
      </p:sp>
      <p:sp>
        <p:nvSpPr>
          <p:cNvPr id="6" name="Rectangle 5">
            <a:extLst>
              <a:ext uri="{FF2B5EF4-FFF2-40B4-BE49-F238E27FC236}">
                <a16:creationId xmlns:a16="http://schemas.microsoft.com/office/drawing/2014/main" id="{27230108-83D6-C96B-11C2-6997E1584A99}"/>
              </a:ext>
            </a:extLst>
          </p:cNvPr>
          <p:cNvSpPr/>
          <p:nvPr/>
        </p:nvSpPr>
        <p:spPr>
          <a:xfrm>
            <a:off x="524786" y="1226488"/>
            <a:ext cx="2234317" cy="612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 Retention:</a:t>
            </a:r>
          </a:p>
        </p:txBody>
      </p:sp>
      <p:sp>
        <p:nvSpPr>
          <p:cNvPr id="7" name="Rectangle 6">
            <a:extLst>
              <a:ext uri="{FF2B5EF4-FFF2-40B4-BE49-F238E27FC236}">
                <a16:creationId xmlns:a16="http://schemas.microsoft.com/office/drawing/2014/main" id="{F443667D-F1AC-75BC-8A7A-070B2FEF6767}"/>
              </a:ext>
            </a:extLst>
          </p:cNvPr>
          <p:cNvSpPr/>
          <p:nvPr/>
        </p:nvSpPr>
        <p:spPr>
          <a:xfrm>
            <a:off x="2902226" y="1250343"/>
            <a:ext cx="7839986" cy="548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Yellow cab retention is better than pink cab, 25–34-year age group’s retention is high.</a:t>
            </a:r>
          </a:p>
        </p:txBody>
      </p:sp>
      <p:sp>
        <p:nvSpPr>
          <p:cNvPr id="8" name="Rectangle 7">
            <a:extLst>
              <a:ext uri="{FF2B5EF4-FFF2-40B4-BE49-F238E27FC236}">
                <a16:creationId xmlns:a16="http://schemas.microsoft.com/office/drawing/2014/main" id="{FEC25A4C-5A01-4E25-B55E-B250B89F7A25}"/>
              </a:ext>
            </a:extLst>
          </p:cNvPr>
          <p:cNvSpPr/>
          <p:nvPr/>
        </p:nvSpPr>
        <p:spPr>
          <a:xfrm>
            <a:off x="524785" y="1935149"/>
            <a:ext cx="2234317" cy="836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Average Profit per km:</a:t>
            </a:r>
          </a:p>
        </p:txBody>
      </p:sp>
      <p:sp>
        <p:nvSpPr>
          <p:cNvPr id="9" name="Rectangle 8">
            <a:extLst>
              <a:ext uri="{FF2B5EF4-FFF2-40B4-BE49-F238E27FC236}">
                <a16:creationId xmlns:a16="http://schemas.microsoft.com/office/drawing/2014/main" id="{0286E8ED-4BF9-EC9E-BFEA-0D9039368AEA}"/>
              </a:ext>
            </a:extLst>
          </p:cNvPr>
          <p:cNvSpPr/>
          <p:nvPr/>
        </p:nvSpPr>
        <p:spPr>
          <a:xfrm>
            <a:off x="2878372" y="1781091"/>
            <a:ext cx="7839986" cy="948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Yellow cab’s average profit per KM is almost three times than average profit per KM of the Pink cab.</a:t>
            </a:r>
          </a:p>
        </p:txBody>
      </p:sp>
      <p:sp>
        <p:nvSpPr>
          <p:cNvPr id="10" name="Rectangle 9">
            <a:extLst>
              <a:ext uri="{FF2B5EF4-FFF2-40B4-BE49-F238E27FC236}">
                <a16:creationId xmlns:a16="http://schemas.microsoft.com/office/drawing/2014/main" id="{9BAA2F94-3EA5-641C-8F30-DFB635E474AB}"/>
              </a:ext>
            </a:extLst>
          </p:cNvPr>
          <p:cNvSpPr/>
          <p:nvPr/>
        </p:nvSpPr>
        <p:spPr>
          <a:xfrm>
            <a:off x="524785" y="2868435"/>
            <a:ext cx="2234317" cy="6042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Time:</a:t>
            </a:r>
          </a:p>
        </p:txBody>
      </p:sp>
      <p:sp>
        <p:nvSpPr>
          <p:cNvPr id="11" name="Rectangle 10">
            <a:extLst>
              <a:ext uri="{FF2B5EF4-FFF2-40B4-BE49-F238E27FC236}">
                <a16:creationId xmlns:a16="http://schemas.microsoft.com/office/drawing/2014/main" id="{36339A92-6BFE-40AE-B153-0EC8A2C6A1D2}"/>
              </a:ext>
            </a:extLst>
          </p:cNvPr>
          <p:cNvSpPr/>
          <p:nvPr/>
        </p:nvSpPr>
        <p:spPr>
          <a:xfrm>
            <a:off x="2870418" y="2664680"/>
            <a:ext cx="7871794" cy="882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 see that customers prefer to use cab mostly September to December</a:t>
            </a:r>
          </a:p>
        </p:txBody>
      </p:sp>
      <p:sp>
        <p:nvSpPr>
          <p:cNvPr id="12" name="Rectangle 11">
            <a:extLst>
              <a:ext uri="{FF2B5EF4-FFF2-40B4-BE49-F238E27FC236}">
                <a16:creationId xmlns:a16="http://schemas.microsoft.com/office/drawing/2014/main" id="{688A1C68-EADA-B3C5-B73E-EB7DC160C87F}"/>
              </a:ext>
            </a:extLst>
          </p:cNvPr>
          <p:cNvSpPr/>
          <p:nvPr/>
        </p:nvSpPr>
        <p:spPr>
          <a:xfrm>
            <a:off x="469124" y="3664557"/>
            <a:ext cx="2289977" cy="10137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Ride count and Profit Forecasting:</a:t>
            </a:r>
          </a:p>
        </p:txBody>
      </p:sp>
      <p:sp>
        <p:nvSpPr>
          <p:cNvPr id="13" name="Rectangle 12">
            <a:extLst>
              <a:ext uri="{FF2B5EF4-FFF2-40B4-BE49-F238E27FC236}">
                <a16:creationId xmlns:a16="http://schemas.microsoft.com/office/drawing/2014/main" id="{2C3158A9-765A-5ED7-6C9B-3C974016D931}"/>
              </a:ext>
            </a:extLst>
          </p:cNvPr>
          <p:cNvSpPr/>
          <p:nvPr/>
        </p:nvSpPr>
        <p:spPr>
          <a:xfrm>
            <a:off x="2870418" y="3530377"/>
            <a:ext cx="7871794" cy="8825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Both  companies are facing loss in the profit and no. of ride. Yellow cab’s forecasted profit</a:t>
            </a:r>
          </a:p>
        </p:txBody>
      </p:sp>
      <p:sp>
        <p:nvSpPr>
          <p:cNvPr id="15" name="Rectangle 14">
            <a:extLst>
              <a:ext uri="{FF2B5EF4-FFF2-40B4-BE49-F238E27FC236}">
                <a16:creationId xmlns:a16="http://schemas.microsoft.com/office/drawing/2014/main" id="{C1B9AD1B-2E11-C198-6DE7-0E46E613670C}"/>
              </a:ext>
            </a:extLst>
          </p:cNvPr>
          <p:cNvSpPr/>
          <p:nvPr/>
        </p:nvSpPr>
        <p:spPr>
          <a:xfrm>
            <a:off x="500933" y="4762831"/>
            <a:ext cx="2258168" cy="535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City users:</a:t>
            </a:r>
          </a:p>
        </p:txBody>
      </p:sp>
      <p:sp>
        <p:nvSpPr>
          <p:cNvPr id="16" name="Rectangle 15">
            <a:extLst>
              <a:ext uri="{FF2B5EF4-FFF2-40B4-BE49-F238E27FC236}">
                <a16:creationId xmlns:a16="http://schemas.microsoft.com/office/drawing/2014/main" id="{C38DBFC9-DE94-E68C-189E-BF0AA1E7F322}"/>
              </a:ext>
            </a:extLst>
          </p:cNvPr>
          <p:cNvSpPr/>
          <p:nvPr/>
        </p:nvSpPr>
        <p:spPr>
          <a:xfrm>
            <a:off x="2870418" y="4412972"/>
            <a:ext cx="7839986" cy="7682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New York city making more revenue than others city</a:t>
            </a:r>
          </a:p>
        </p:txBody>
      </p:sp>
      <p:sp>
        <p:nvSpPr>
          <p:cNvPr id="17" name="Rectangle 16">
            <a:extLst>
              <a:ext uri="{FF2B5EF4-FFF2-40B4-BE49-F238E27FC236}">
                <a16:creationId xmlns:a16="http://schemas.microsoft.com/office/drawing/2014/main" id="{F6C5C2B7-071B-4DB8-8A98-CECBEEFCB5AE}"/>
              </a:ext>
            </a:extLst>
          </p:cNvPr>
          <p:cNvSpPr/>
          <p:nvPr/>
        </p:nvSpPr>
        <p:spPr>
          <a:xfrm>
            <a:off x="548639" y="5534108"/>
            <a:ext cx="10646798" cy="5357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 the basis from above point ,We recommend to invest for yellow cab.</a:t>
            </a:r>
          </a:p>
        </p:txBody>
      </p:sp>
    </p:spTree>
    <p:extLst>
      <p:ext uri="{BB962C8B-B14F-4D97-AF65-F5344CB8AC3E}">
        <p14:creationId xmlns:p14="http://schemas.microsoft.com/office/powerpoint/2010/main" val="290426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C04819-AFFD-7FB3-4F3E-D93E67B8D849}"/>
              </a:ext>
            </a:extLst>
          </p:cNvPr>
          <p:cNvSpPr/>
          <p:nvPr/>
        </p:nvSpPr>
        <p:spPr>
          <a:xfrm>
            <a:off x="3665551" y="1725433"/>
            <a:ext cx="4635611" cy="1860605"/>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423216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B5ADD3-62A8-7962-3B96-782744FC4A2B}"/>
              </a:ext>
            </a:extLst>
          </p:cNvPr>
          <p:cNvSpPr/>
          <p:nvPr/>
        </p:nvSpPr>
        <p:spPr>
          <a:xfrm>
            <a:off x="2918129" y="477078"/>
            <a:ext cx="5033176" cy="6361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INFORMATION</a:t>
            </a:r>
          </a:p>
        </p:txBody>
      </p:sp>
      <p:sp>
        <p:nvSpPr>
          <p:cNvPr id="3" name="Rectangle 2">
            <a:extLst>
              <a:ext uri="{FF2B5EF4-FFF2-40B4-BE49-F238E27FC236}">
                <a16:creationId xmlns:a16="http://schemas.microsoft.com/office/drawing/2014/main" id="{2C650DCD-722A-8E26-3113-805B3A1FC5B0}"/>
              </a:ext>
            </a:extLst>
          </p:cNvPr>
          <p:cNvSpPr/>
          <p:nvPr/>
        </p:nvSpPr>
        <p:spPr>
          <a:xfrm>
            <a:off x="437322" y="1272209"/>
            <a:ext cx="11537342" cy="539893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Bef>
                <a:spcPts val="900"/>
              </a:spcBef>
              <a:spcAft>
                <a:spcPts val="900"/>
              </a:spcAft>
            </a:pPr>
            <a:r>
              <a:rPr lang="en-US" b="1" i="0" dirty="0">
                <a:solidFill>
                  <a:srgbClr val="2D3B45"/>
                </a:solidFill>
                <a:effectLst/>
                <a:latin typeface="Lato Extended"/>
              </a:rPr>
              <a:t>Cab_Data.csv – </a:t>
            </a:r>
            <a:r>
              <a:rPr lang="en-US" b="0" i="0" dirty="0">
                <a:solidFill>
                  <a:srgbClr val="2D3B45"/>
                </a:solidFill>
                <a:effectLst/>
                <a:latin typeface="Lato Extended"/>
              </a:rPr>
              <a:t>this file includes details of transaction for 2 cab companies</a:t>
            </a:r>
          </a:p>
          <a:p>
            <a:pPr algn="l">
              <a:spcBef>
                <a:spcPts val="900"/>
              </a:spcBef>
              <a:spcAft>
                <a:spcPts val="900"/>
              </a:spcAft>
            </a:pPr>
            <a:r>
              <a:rPr lang="en-US" b="1" i="0" dirty="0">
                <a:solidFill>
                  <a:srgbClr val="2D3B45"/>
                </a:solidFill>
                <a:effectLst/>
                <a:latin typeface="Lato Extended"/>
              </a:rPr>
              <a:t>Customer_ID.csv</a:t>
            </a:r>
            <a:r>
              <a:rPr lang="en-US" b="0" i="0" dirty="0">
                <a:solidFill>
                  <a:srgbClr val="2D3B45"/>
                </a:solidFill>
                <a:effectLst/>
                <a:latin typeface="Lato Extended"/>
              </a:rPr>
              <a:t> – this is a mapping table that contains a unique identifier which links the customer’s demographic details</a:t>
            </a:r>
          </a:p>
          <a:p>
            <a:pPr algn="l">
              <a:spcBef>
                <a:spcPts val="900"/>
              </a:spcBef>
              <a:spcAft>
                <a:spcPts val="900"/>
              </a:spcAft>
            </a:pPr>
            <a:r>
              <a:rPr lang="en-US" b="1" i="0" dirty="0">
                <a:solidFill>
                  <a:srgbClr val="2D3B45"/>
                </a:solidFill>
                <a:effectLst/>
                <a:latin typeface="Lato Extended"/>
              </a:rPr>
              <a:t>Transaction_ID.csv – </a:t>
            </a:r>
            <a:r>
              <a:rPr lang="en-US" b="0" i="0" dirty="0">
                <a:solidFill>
                  <a:srgbClr val="2D3B45"/>
                </a:solidFill>
                <a:effectLst/>
                <a:latin typeface="Lato Extended"/>
              </a:rPr>
              <a:t>this is a mapping table that contains transaction to customer mapping and payment mode</a:t>
            </a:r>
          </a:p>
          <a:p>
            <a:pPr algn="l">
              <a:spcBef>
                <a:spcPts val="900"/>
              </a:spcBef>
              <a:spcAft>
                <a:spcPts val="900"/>
              </a:spcAft>
            </a:pPr>
            <a:r>
              <a:rPr lang="en-US" b="1" i="0" dirty="0">
                <a:solidFill>
                  <a:srgbClr val="2D3B45"/>
                </a:solidFill>
                <a:effectLst/>
                <a:latin typeface="Lato Extended"/>
              </a:rPr>
              <a:t>City.csv – </a:t>
            </a:r>
            <a:r>
              <a:rPr lang="en-US" b="0" i="0" dirty="0">
                <a:solidFill>
                  <a:srgbClr val="2D3B45"/>
                </a:solidFill>
                <a:effectLst/>
                <a:latin typeface="Lato Extended"/>
              </a:rPr>
              <a:t>this file contains list of US cities, their population and number of cab users</a:t>
            </a:r>
          </a:p>
        </p:txBody>
      </p:sp>
    </p:spTree>
    <p:extLst>
      <p:ext uri="{BB962C8B-B14F-4D97-AF65-F5344CB8AC3E}">
        <p14:creationId xmlns:p14="http://schemas.microsoft.com/office/powerpoint/2010/main" val="23220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07B0-82E7-AC91-B807-2BCDCAD77D9F}"/>
              </a:ext>
            </a:extLst>
          </p:cNvPr>
          <p:cNvSpPr>
            <a:spLocks noGrp="1"/>
          </p:cNvSpPr>
          <p:nvPr>
            <p:ph type="title"/>
          </p:nvPr>
        </p:nvSpPr>
        <p:spPr>
          <a:xfrm>
            <a:off x="612648" y="548640"/>
            <a:ext cx="10653578" cy="962108"/>
          </a:xfrm>
          <a:solidFill>
            <a:schemeClr val="accent1">
              <a:lumMod val="20000"/>
              <a:lumOff val="80000"/>
            </a:schemeClr>
          </a:solidFill>
        </p:spPr>
        <p:txBody>
          <a:bodyPr>
            <a:normAutofit fontScale="90000"/>
          </a:bodyPr>
          <a:lstStyle/>
          <a:p>
            <a:r>
              <a:rPr lang="en-US" dirty="0"/>
              <a:t>  G2M(cab industry) case study</a:t>
            </a:r>
            <a:br>
              <a:rPr lang="en-US" dirty="0"/>
            </a:br>
            <a:br>
              <a:rPr lang="en-US" dirty="0"/>
            </a:br>
            <a:br>
              <a:rPr lang="en-US" dirty="0"/>
            </a:br>
            <a:r>
              <a:rPr lang="en-US" sz="2200" dirty="0"/>
              <a:t>XYZ is a private equity firm in US. Due to remarkable growth in the Cab Industry in last few years and</a:t>
            </a:r>
            <a:br>
              <a:rPr lang="en-US" sz="2200" dirty="0"/>
            </a:br>
            <a:r>
              <a:rPr lang="en-US" sz="2200" dirty="0"/>
              <a:t>multiple key players in the market, it is planning for an investment in Cab industry.</a:t>
            </a:r>
            <a:br>
              <a:rPr lang="en-US" sz="2200" dirty="0"/>
            </a:br>
            <a:br>
              <a:rPr lang="en-US" sz="2200" dirty="0"/>
            </a:br>
            <a:r>
              <a:rPr lang="en-US" sz="2200" dirty="0"/>
              <a:t>Objective : Provide actionable insights to help XYZ firm in identifying the right company for making</a:t>
            </a:r>
            <a:br>
              <a:rPr lang="en-US" sz="2200" dirty="0"/>
            </a:br>
            <a:r>
              <a:rPr lang="en-US" sz="2200" dirty="0"/>
              <a:t>investment.</a:t>
            </a:r>
            <a:br>
              <a:rPr lang="en-US" sz="2200" dirty="0"/>
            </a:br>
            <a:br>
              <a:rPr lang="en-US" sz="2200" dirty="0"/>
            </a:br>
            <a:r>
              <a:rPr lang="en-US" sz="2200" dirty="0"/>
              <a:t>The analysis has been divided into four parts:</a:t>
            </a:r>
            <a:br>
              <a:rPr lang="en-US" sz="2200" dirty="0"/>
            </a:br>
            <a:br>
              <a:rPr lang="en-US" sz="2200" dirty="0"/>
            </a:br>
            <a:r>
              <a:rPr lang="en-US" sz="2200" dirty="0"/>
              <a:t>1.Data Understanding</a:t>
            </a:r>
            <a:br>
              <a:rPr lang="en-US" sz="2200" dirty="0"/>
            </a:br>
            <a:br>
              <a:rPr lang="en-US" sz="2200" dirty="0"/>
            </a:br>
            <a:r>
              <a:rPr lang="en-US" sz="2200" dirty="0"/>
              <a:t>2.Forecasting profit and number of rides for each cab type</a:t>
            </a:r>
            <a:br>
              <a:rPr lang="en-US" sz="2200" dirty="0"/>
            </a:br>
            <a:br>
              <a:rPr lang="en-US" sz="2200" dirty="0"/>
            </a:br>
            <a:r>
              <a:rPr lang="en-US" sz="2200" dirty="0"/>
              <a:t>3.Finding the most profitable Cab company</a:t>
            </a:r>
            <a:br>
              <a:rPr lang="en-US" sz="2200" dirty="0"/>
            </a:br>
            <a:br>
              <a:rPr lang="en-US" sz="2200" dirty="0"/>
            </a:br>
            <a:r>
              <a:rPr lang="en-US" sz="2200" dirty="0"/>
              <a:t>4.Recommendations for investment</a:t>
            </a:r>
          </a:p>
        </p:txBody>
      </p:sp>
    </p:spTree>
    <p:extLst>
      <p:ext uri="{BB962C8B-B14F-4D97-AF65-F5344CB8AC3E}">
        <p14:creationId xmlns:p14="http://schemas.microsoft.com/office/powerpoint/2010/main" val="410621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D04A-8480-E0D6-DF5A-0342D7A27DF1}"/>
              </a:ext>
            </a:extLst>
          </p:cNvPr>
          <p:cNvSpPr>
            <a:spLocks noGrp="1"/>
          </p:cNvSpPr>
          <p:nvPr>
            <p:ph type="title"/>
          </p:nvPr>
        </p:nvSpPr>
        <p:spPr>
          <a:xfrm>
            <a:off x="612648" y="548640"/>
            <a:ext cx="10653578" cy="540689"/>
          </a:xfrm>
          <a:solidFill>
            <a:schemeClr val="accent2"/>
          </a:solidFill>
        </p:spPr>
        <p:txBody>
          <a:bodyPr>
            <a:normAutofit fontScale="90000"/>
          </a:bodyPr>
          <a:lstStyle/>
          <a:p>
            <a:r>
              <a:rPr lang="en-US" dirty="0"/>
              <a:t>                        YEAR WISE PROFIT</a:t>
            </a:r>
          </a:p>
        </p:txBody>
      </p:sp>
      <p:pic>
        <p:nvPicPr>
          <p:cNvPr id="4" name="Picture 3" descr="A graph with yellow and pink bars">
            <a:extLst>
              <a:ext uri="{FF2B5EF4-FFF2-40B4-BE49-F238E27FC236}">
                <a16:creationId xmlns:a16="http://schemas.microsoft.com/office/drawing/2014/main" id="{5C3AEFE5-1AF3-0C0D-5289-9D2A81549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443" y="1240403"/>
            <a:ext cx="9391417" cy="5652575"/>
          </a:xfrm>
          <a:prstGeom prst="rect">
            <a:avLst/>
          </a:prstGeom>
        </p:spPr>
      </p:pic>
      <p:sp>
        <p:nvSpPr>
          <p:cNvPr id="5" name="Rectangle 4">
            <a:extLst>
              <a:ext uri="{FF2B5EF4-FFF2-40B4-BE49-F238E27FC236}">
                <a16:creationId xmlns:a16="http://schemas.microsoft.com/office/drawing/2014/main" id="{5DDD0B7C-847D-8C08-8D7E-86F2A45CFB57}"/>
              </a:ext>
            </a:extLst>
          </p:cNvPr>
          <p:cNvSpPr/>
          <p:nvPr/>
        </p:nvSpPr>
        <p:spPr>
          <a:xfrm>
            <a:off x="548640" y="1637969"/>
            <a:ext cx="1741336" cy="43970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This graph showing that 2017 is more profitable for both cab</a:t>
            </a:r>
          </a:p>
        </p:txBody>
      </p:sp>
    </p:spTree>
    <p:extLst>
      <p:ext uri="{BB962C8B-B14F-4D97-AF65-F5344CB8AC3E}">
        <p14:creationId xmlns:p14="http://schemas.microsoft.com/office/powerpoint/2010/main" val="2738726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C926-AF31-9DBB-52AA-5B7DC9ED01AC}"/>
              </a:ext>
            </a:extLst>
          </p:cNvPr>
          <p:cNvSpPr>
            <a:spLocks noGrp="1"/>
          </p:cNvSpPr>
          <p:nvPr>
            <p:ph type="title"/>
          </p:nvPr>
        </p:nvSpPr>
        <p:spPr>
          <a:xfrm>
            <a:off x="612648" y="548640"/>
            <a:ext cx="10653578" cy="715617"/>
          </a:xfrm>
          <a:solidFill>
            <a:schemeClr val="accent2"/>
          </a:solidFill>
        </p:spPr>
        <p:txBody>
          <a:bodyPr>
            <a:normAutofit fontScale="90000"/>
          </a:bodyPr>
          <a:lstStyle/>
          <a:p>
            <a:r>
              <a:rPr lang="en-US" sz="2200" dirty="0"/>
              <a:t>Which company has maximum cab users at a particular time period</a:t>
            </a:r>
            <a:r>
              <a:rPr lang="en-US" dirty="0"/>
              <a:t>?</a:t>
            </a:r>
            <a:br>
              <a:rPr lang="en-US" dirty="0"/>
            </a:br>
            <a:br>
              <a:rPr lang="en-US" dirty="0"/>
            </a:br>
            <a:br>
              <a:rPr lang="en-US" dirty="0"/>
            </a:br>
            <a:endParaRPr lang="en-US" dirty="0"/>
          </a:p>
        </p:txBody>
      </p:sp>
      <p:pic>
        <p:nvPicPr>
          <p:cNvPr id="4" name="Picture 3" descr="A graph of a graph showing the growth of a company">
            <a:extLst>
              <a:ext uri="{FF2B5EF4-FFF2-40B4-BE49-F238E27FC236}">
                <a16:creationId xmlns:a16="http://schemas.microsoft.com/office/drawing/2014/main" id="{FF205E39-0F2F-4693-380F-7AE3463C5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717" y="1264257"/>
            <a:ext cx="9043282" cy="5502303"/>
          </a:xfrm>
          <a:prstGeom prst="rect">
            <a:avLst/>
          </a:prstGeom>
        </p:spPr>
      </p:pic>
      <p:sp>
        <p:nvSpPr>
          <p:cNvPr id="5" name="Rectangle 4">
            <a:extLst>
              <a:ext uri="{FF2B5EF4-FFF2-40B4-BE49-F238E27FC236}">
                <a16:creationId xmlns:a16="http://schemas.microsoft.com/office/drawing/2014/main" id="{99854AC7-2B9A-2482-C52C-C7B4D0DA1EB9}"/>
              </a:ext>
            </a:extLst>
          </p:cNvPr>
          <p:cNvSpPr/>
          <p:nvPr/>
        </p:nvSpPr>
        <p:spPr>
          <a:xfrm>
            <a:off x="262393" y="1614115"/>
            <a:ext cx="2504661" cy="41664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can see yellow cab users getting higher over time</a:t>
            </a:r>
          </a:p>
        </p:txBody>
      </p:sp>
    </p:spTree>
    <p:extLst>
      <p:ext uri="{BB962C8B-B14F-4D97-AF65-F5344CB8AC3E}">
        <p14:creationId xmlns:p14="http://schemas.microsoft.com/office/powerpoint/2010/main" val="190953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the number of cities&#10;&#10;AI-generated content may be incorrect.">
            <a:extLst>
              <a:ext uri="{FF2B5EF4-FFF2-40B4-BE49-F238E27FC236}">
                <a16:creationId xmlns:a16="http://schemas.microsoft.com/office/drawing/2014/main" id="{7A8BDBB0-EF63-C475-61E3-E3CE46AB0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864" y="562356"/>
            <a:ext cx="9034272" cy="5733288"/>
          </a:xfrm>
          <a:prstGeom prst="rect">
            <a:avLst/>
          </a:prstGeom>
        </p:spPr>
      </p:pic>
    </p:spTree>
    <p:extLst>
      <p:ext uri="{BB962C8B-B14F-4D97-AF65-F5344CB8AC3E}">
        <p14:creationId xmlns:p14="http://schemas.microsoft.com/office/powerpoint/2010/main" val="56472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1B24-293D-5B35-BAFB-C4E73E082BF3}"/>
              </a:ext>
            </a:extLst>
          </p:cNvPr>
          <p:cNvSpPr>
            <a:spLocks noGrp="1"/>
          </p:cNvSpPr>
          <p:nvPr>
            <p:ph type="title"/>
          </p:nvPr>
        </p:nvSpPr>
        <p:spPr>
          <a:xfrm>
            <a:off x="612648" y="548640"/>
            <a:ext cx="10861084" cy="683812"/>
          </a:xfrm>
          <a:solidFill>
            <a:schemeClr val="accent2"/>
          </a:solidFill>
        </p:spPr>
        <p:txBody>
          <a:bodyPr/>
          <a:lstStyle/>
          <a:p>
            <a:r>
              <a:rPr lang="en-US" dirty="0"/>
              <a:t>                      User’s Monthly Income </a:t>
            </a:r>
          </a:p>
        </p:txBody>
      </p:sp>
      <p:pic>
        <p:nvPicPr>
          <p:cNvPr id="4" name="Picture 3" descr="A diagram showing a company's income&#10;&#10;AI-generated content may be incorrect.">
            <a:extLst>
              <a:ext uri="{FF2B5EF4-FFF2-40B4-BE49-F238E27FC236}">
                <a16:creationId xmlns:a16="http://schemas.microsoft.com/office/drawing/2014/main" id="{29A4B8F1-134A-1926-7B93-11F52B159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245" y="1291906"/>
            <a:ext cx="10117123" cy="5566094"/>
          </a:xfrm>
          <a:prstGeom prst="rect">
            <a:avLst/>
          </a:prstGeom>
        </p:spPr>
      </p:pic>
      <p:sp>
        <p:nvSpPr>
          <p:cNvPr id="5" name="Rectangle 4">
            <a:extLst>
              <a:ext uri="{FF2B5EF4-FFF2-40B4-BE49-F238E27FC236}">
                <a16:creationId xmlns:a16="http://schemas.microsoft.com/office/drawing/2014/main" id="{8E6CC41F-4F67-0BDA-EE17-EEA9254404D0}"/>
              </a:ext>
            </a:extLst>
          </p:cNvPr>
          <p:cNvSpPr/>
          <p:nvPr/>
        </p:nvSpPr>
        <p:spPr>
          <a:xfrm>
            <a:off x="0" y="1677725"/>
            <a:ext cx="1946245" cy="44527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can see user monthly income is $15k</a:t>
            </a:r>
          </a:p>
        </p:txBody>
      </p:sp>
    </p:spTree>
    <p:extLst>
      <p:ext uri="{BB962C8B-B14F-4D97-AF65-F5344CB8AC3E}">
        <p14:creationId xmlns:p14="http://schemas.microsoft.com/office/powerpoint/2010/main" val="355509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B5CA-245B-B3AC-72D8-1114B0F8FAC9}"/>
              </a:ext>
            </a:extLst>
          </p:cNvPr>
          <p:cNvSpPr>
            <a:spLocks noGrp="1"/>
          </p:cNvSpPr>
          <p:nvPr>
            <p:ph type="title"/>
          </p:nvPr>
        </p:nvSpPr>
        <p:spPr>
          <a:xfrm>
            <a:off x="612648" y="548640"/>
            <a:ext cx="10653578" cy="675861"/>
          </a:xfrm>
          <a:solidFill>
            <a:schemeClr val="accent2"/>
          </a:solidFill>
        </p:spPr>
        <p:txBody>
          <a:bodyPr/>
          <a:lstStyle/>
          <a:p>
            <a:r>
              <a:rPr lang="en-US" dirty="0"/>
              <a:t>               </a:t>
            </a:r>
            <a:r>
              <a:rPr lang="en-US" sz="2800" dirty="0"/>
              <a:t>Gender Distribution for both company</a:t>
            </a:r>
          </a:p>
        </p:txBody>
      </p:sp>
      <p:pic>
        <p:nvPicPr>
          <p:cNvPr id="4" name="Picture 3" descr="A yellow and pink circles&#10;&#10;AI-generated content may be incorrect.">
            <a:extLst>
              <a:ext uri="{FF2B5EF4-FFF2-40B4-BE49-F238E27FC236}">
                <a16:creationId xmlns:a16="http://schemas.microsoft.com/office/drawing/2014/main" id="{73E5C4B4-BD13-156C-731D-9734A94D4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463" y="1526649"/>
            <a:ext cx="9907028" cy="5255813"/>
          </a:xfrm>
          <a:prstGeom prst="rect">
            <a:avLst/>
          </a:prstGeom>
        </p:spPr>
      </p:pic>
      <p:sp>
        <p:nvSpPr>
          <p:cNvPr id="5" name="Rectangle 4">
            <a:extLst>
              <a:ext uri="{FF2B5EF4-FFF2-40B4-BE49-F238E27FC236}">
                <a16:creationId xmlns:a16="http://schemas.microsoft.com/office/drawing/2014/main" id="{BC0AC2B3-0CEC-569D-8896-6767DA4DC50E}"/>
              </a:ext>
            </a:extLst>
          </p:cNvPr>
          <p:cNvSpPr/>
          <p:nvPr/>
        </p:nvSpPr>
        <p:spPr>
          <a:xfrm>
            <a:off x="143123" y="1439186"/>
            <a:ext cx="2194560" cy="448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Male users is more than female for both </a:t>
            </a:r>
            <a:r>
              <a:rPr lang="en-US" sz="2000" dirty="0"/>
              <a:t>company</a:t>
            </a:r>
          </a:p>
        </p:txBody>
      </p:sp>
    </p:spTree>
    <p:extLst>
      <p:ext uri="{BB962C8B-B14F-4D97-AF65-F5344CB8AC3E}">
        <p14:creationId xmlns:p14="http://schemas.microsoft.com/office/powerpoint/2010/main" val="120639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6663-B39A-61D1-52A6-C29E232914DF}"/>
              </a:ext>
            </a:extLst>
          </p:cNvPr>
          <p:cNvSpPr>
            <a:spLocks noGrp="1"/>
          </p:cNvSpPr>
          <p:nvPr>
            <p:ph type="title"/>
          </p:nvPr>
        </p:nvSpPr>
        <p:spPr>
          <a:xfrm>
            <a:off x="612648" y="548640"/>
            <a:ext cx="10653578" cy="556591"/>
          </a:xfrm>
          <a:solidFill>
            <a:schemeClr val="accent2"/>
          </a:solidFill>
        </p:spPr>
        <p:txBody>
          <a:bodyPr>
            <a:normAutofit fontScale="90000"/>
          </a:bodyPr>
          <a:lstStyle/>
          <a:p>
            <a:r>
              <a:rPr lang="en-US" dirty="0"/>
              <a:t>                       Monthly Revenue Comparison</a:t>
            </a:r>
          </a:p>
        </p:txBody>
      </p:sp>
      <p:pic>
        <p:nvPicPr>
          <p:cNvPr id="4" name="Picture 3" descr="A graph showing the growth of a company&#10;&#10;AI-generated content may be incorrect.">
            <a:extLst>
              <a:ext uri="{FF2B5EF4-FFF2-40B4-BE49-F238E27FC236}">
                <a16:creationId xmlns:a16="http://schemas.microsoft.com/office/drawing/2014/main" id="{C209B147-C908-EE48-39DB-885BF8B01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518" y="1241571"/>
            <a:ext cx="8982347" cy="5364759"/>
          </a:xfrm>
          <a:prstGeom prst="rect">
            <a:avLst/>
          </a:prstGeom>
        </p:spPr>
      </p:pic>
      <p:sp>
        <p:nvSpPr>
          <p:cNvPr id="5" name="Rectangle 4">
            <a:extLst>
              <a:ext uri="{FF2B5EF4-FFF2-40B4-BE49-F238E27FC236}">
                <a16:creationId xmlns:a16="http://schemas.microsoft.com/office/drawing/2014/main" id="{7131DDCC-0C0F-50C2-E57C-29811A7C5B30}"/>
              </a:ext>
            </a:extLst>
          </p:cNvPr>
          <p:cNvSpPr/>
          <p:nvPr/>
        </p:nvSpPr>
        <p:spPr>
          <a:xfrm>
            <a:off x="143123" y="1637969"/>
            <a:ext cx="2121905" cy="4222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Monthly revenue is in yellow cab</a:t>
            </a:r>
          </a:p>
        </p:txBody>
      </p:sp>
    </p:spTree>
    <p:extLst>
      <p:ext uri="{BB962C8B-B14F-4D97-AF65-F5344CB8AC3E}">
        <p14:creationId xmlns:p14="http://schemas.microsoft.com/office/powerpoint/2010/main" val="273312152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2175</TotalTime>
  <Words>509</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Lato Extended</vt:lpstr>
      <vt:lpstr>Neue Haas Grotesk Text Pro</vt:lpstr>
      <vt:lpstr>VanillaVTI</vt:lpstr>
      <vt:lpstr>G2M Case Study</vt:lpstr>
      <vt:lpstr>PowerPoint Presentation</vt:lpstr>
      <vt:lpstr>  G2M(cab industry) case study   XYZ is a private equity firm in US. Due to remarkable growth in the Cab Industry in last few years and multiple key players in the market, it is planning for an investment in Cab industry.  Objective : Provide actionable insights to help XYZ firm in identifying the right company for making investment.  The analysis has been divided into four parts:  1.Data Understanding  2.Forecasting profit and number of rides for each cab type  3.Finding the most profitable Cab company  4.Recommendations for investment</vt:lpstr>
      <vt:lpstr>                        YEAR WISE PROFIT</vt:lpstr>
      <vt:lpstr>Which company has maximum cab users at a particular time period?   </vt:lpstr>
      <vt:lpstr>PowerPoint Presentation</vt:lpstr>
      <vt:lpstr>                      User’s Monthly Income </vt:lpstr>
      <vt:lpstr>               Gender Distribution for both company</vt:lpstr>
      <vt:lpstr>                       Monthly Revenue Comparison</vt:lpstr>
      <vt:lpstr>                      Monthly Transaction Pink Cab</vt:lpstr>
      <vt:lpstr>Distribution of Price Charged for Both Cabs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Kumkum Chakraborty</dc:creator>
  <cp:lastModifiedBy>Kumkum Chakraborty</cp:lastModifiedBy>
  <cp:revision>2</cp:revision>
  <dcterms:created xsi:type="dcterms:W3CDTF">2025-02-23T02:17:52Z</dcterms:created>
  <dcterms:modified xsi:type="dcterms:W3CDTF">2025-04-11T01:51:36Z</dcterms:modified>
</cp:coreProperties>
</file>