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charts/chartEx1.xml" ContentType="application/vnd.ms-office.chartex+xml"/>
  <Override PartName="/ppt/charts/style3.xml" ContentType="application/vnd.ms-office.chartstyle+xml"/>
  <Override PartName="/ppt/charts/colors3.xml" ContentType="application/vnd.ms-office.chartcolorstyl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charts/chart4.xml" ContentType="application/vnd.openxmlformats-officedocument.drawingml.chart+xml"/>
  <Override PartName="/ppt/charts/style5.xml" ContentType="application/vnd.ms-office.chartstyle+xml"/>
  <Override PartName="/ppt/charts/colors5.xml" ContentType="application/vnd.ms-office.chartcolorstyle+xml"/>
  <Override PartName="/ppt/charts/chart5.xml" ContentType="application/vnd.openxmlformats-officedocument.drawingml.chart+xml"/>
  <Override PartName="/ppt/charts/style6.xml" ContentType="application/vnd.ms-office.chartstyle+xml"/>
  <Override PartName="/ppt/charts/colors6.xml" ContentType="application/vnd.ms-office.chartcolorstyle+xml"/>
  <Override PartName="/ppt/charts/chart6.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notesMasterIdLst>
    <p:notesMasterId r:id="rId16"/>
  </p:notesMasterIdLst>
  <p:sldIdLst>
    <p:sldId id="257" r:id="rId2"/>
    <p:sldId id="264" r:id="rId3"/>
    <p:sldId id="265" r:id="rId4"/>
    <p:sldId id="260" r:id="rId5"/>
    <p:sldId id="258" r:id="rId6"/>
    <p:sldId id="259" r:id="rId7"/>
    <p:sldId id="261" r:id="rId8"/>
    <p:sldId id="266" r:id="rId9"/>
    <p:sldId id="267" r:id="rId10"/>
    <p:sldId id="268" r:id="rId11"/>
    <p:sldId id="269" r:id="rId12"/>
    <p:sldId id="270" r:id="rId13"/>
    <p:sldId id="271"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8" d="100"/>
          <a:sy n="68" d="100"/>
        </p:scale>
        <p:origin x="616"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ELL\Documents\Personal\Newton_Excel_Project\Naveen%20__%20Zomato_Data_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ELL\Documents\Naveen%20__%20Zomato_Data_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ELL\Documents\Personal\Newton_Excel_Project\Naveen%20__%20Zomato_Data_1.xlsx" TargetMode="External"/><Relationship Id="rId2" Type="http://schemas.microsoft.com/office/2011/relationships/chartColorStyle" Target="colors4.xml"/><Relationship Id="rId1" Type="http://schemas.microsoft.com/office/2011/relationships/chartStyle" Target="style4.xml"/></Relationships>
</file>

<file path=ppt/charts/_rels/chart4.xml.rels><?xml version="1.0" encoding="UTF-8" standalone="yes"?>
<Relationships xmlns="http://schemas.openxmlformats.org/package/2006/relationships"><Relationship Id="rId3" Type="http://schemas.openxmlformats.org/officeDocument/2006/relationships/oleObject" Target="file:///C:\Users\DELL\AppData\Roaming\Microsoft\Excel\Naveen%20__%20Zomato_Data_1%20(version%201).xlsb" TargetMode="External"/><Relationship Id="rId2" Type="http://schemas.microsoft.com/office/2011/relationships/chartColorStyle" Target="colors5.xml"/><Relationship Id="rId1" Type="http://schemas.microsoft.com/office/2011/relationships/chartStyle" Target="style5.xml"/></Relationships>
</file>

<file path=ppt/charts/_rels/chart5.xml.rels><?xml version="1.0" encoding="UTF-8" standalone="yes"?>
<Relationships xmlns="http://schemas.openxmlformats.org/package/2006/relationships"><Relationship Id="rId3" Type="http://schemas.openxmlformats.org/officeDocument/2006/relationships/oleObject" Target="file:///C:\Users\DELL\AppData\Roaming\Microsoft\Excel\Naveen%20__%20Zomato_Data_1%20(version%201).xlsb" TargetMode="External"/><Relationship Id="rId2" Type="http://schemas.microsoft.com/office/2011/relationships/chartColorStyle" Target="colors6.xml"/><Relationship Id="rId1" Type="http://schemas.microsoft.com/office/2011/relationships/chartStyle" Target="style6.xml"/></Relationships>
</file>

<file path=ppt/charts/_rels/chart6.xml.rels><?xml version="1.0" encoding="UTF-8" standalone="yes"?>
<Relationships xmlns="http://schemas.openxmlformats.org/package/2006/relationships"><Relationship Id="rId3" Type="http://schemas.openxmlformats.org/officeDocument/2006/relationships/oleObject" Target="file:///C:\Users\DELL\Documents\Personal\Newton_Excel_Project\Naveen%20__%20Zomato_Data_1.xlsx" TargetMode="External"/><Relationship Id="rId2" Type="http://schemas.microsoft.com/office/2011/relationships/chartColorStyle" Target="colors7.xml"/><Relationship Id="rId1" Type="http://schemas.microsoft.com/office/2011/relationships/chartStyle" Target="style7.xml"/></Relationships>
</file>

<file path=ppt/charts/_rels/chartEx1.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C:\Users\DELL\Documents\Personal\Newton_Excel_Project\Naveen%20__%20Zomato_Data_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[Naveen __ Zomato_Data_1.xlsx]Pivot!PivotTable28</c:name>
    <c:fmtId val="48"/>
  </c:pivotSource>
  <c:chart>
    <c:autoTitleDeleted val="1"/>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Pivot!$BX$1</c:f>
              <c:strCache>
                <c:ptCount val="1"/>
                <c:pt idx="0">
                  <c:v>Total</c:v>
                </c:pt>
              </c:strCache>
            </c:strRef>
          </c:tx>
          <c:spPr>
            <a:solidFill>
              <a:schemeClr val="accent1"/>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Pivot!$BW$2:$BW$17</c:f>
              <c:strCache>
                <c:ptCount val="15"/>
                <c:pt idx="0">
                  <c:v>Philippines</c:v>
                </c:pt>
                <c:pt idx="1">
                  <c:v>Turkey</c:v>
                </c:pt>
                <c:pt idx="2">
                  <c:v>Indonesia</c:v>
                </c:pt>
                <c:pt idx="3">
                  <c:v>New Zealand</c:v>
                </c:pt>
                <c:pt idx="4">
                  <c:v>United Arab Emirates</c:v>
                </c:pt>
                <c:pt idx="5">
                  <c:v>South Africa</c:v>
                </c:pt>
                <c:pt idx="6">
                  <c:v>United Kingdom</c:v>
                </c:pt>
                <c:pt idx="7">
                  <c:v>Qatar</c:v>
                </c:pt>
                <c:pt idx="8">
                  <c:v>United States of America</c:v>
                </c:pt>
                <c:pt idx="9">
                  <c:v>Sri Lanka</c:v>
                </c:pt>
                <c:pt idx="10">
                  <c:v>Brazil</c:v>
                </c:pt>
                <c:pt idx="11">
                  <c:v>Australia</c:v>
                </c:pt>
                <c:pt idx="12">
                  <c:v>Singapore</c:v>
                </c:pt>
                <c:pt idx="13">
                  <c:v>Canada</c:v>
                </c:pt>
                <c:pt idx="14">
                  <c:v>India</c:v>
                </c:pt>
              </c:strCache>
            </c:strRef>
          </c:cat>
          <c:val>
            <c:numRef>
              <c:f>Pivot!$BX$2:$BX$17</c:f>
              <c:numCache>
                <c:formatCode>0.00</c:formatCode>
                <c:ptCount val="15"/>
                <c:pt idx="0">
                  <c:v>4.4681818181818187</c:v>
                </c:pt>
                <c:pt idx="1">
                  <c:v>4.3</c:v>
                </c:pt>
                <c:pt idx="2">
                  <c:v>4.295238095238096</c:v>
                </c:pt>
                <c:pt idx="3">
                  <c:v>4.2624999999999993</c:v>
                </c:pt>
                <c:pt idx="4">
                  <c:v>4.2333333333333352</c:v>
                </c:pt>
                <c:pt idx="5">
                  <c:v>4.2100000000000009</c:v>
                </c:pt>
                <c:pt idx="6">
                  <c:v>4.0999999999999996</c:v>
                </c:pt>
                <c:pt idx="7">
                  <c:v>4.0599999999999996</c:v>
                </c:pt>
                <c:pt idx="8">
                  <c:v>4.011290322580642</c:v>
                </c:pt>
                <c:pt idx="9">
                  <c:v>3.87</c:v>
                </c:pt>
                <c:pt idx="10">
                  <c:v>3.8466666666666667</c:v>
                </c:pt>
                <c:pt idx="11">
                  <c:v>3.6583333333333337</c:v>
                </c:pt>
                <c:pt idx="12">
                  <c:v>3.5750000000000002</c:v>
                </c:pt>
                <c:pt idx="13">
                  <c:v>3.5750000000000002</c:v>
                </c:pt>
                <c:pt idx="14">
                  <c:v>2.7705501618122987</c:v>
                </c:pt>
              </c:numCache>
            </c:numRef>
          </c:val>
          <c:extLst>
            <c:ext xmlns:c16="http://schemas.microsoft.com/office/drawing/2014/chart" uri="{C3380CC4-5D6E-409C-BE32-E72D297353CC}">
              <c16:uniqueId val="{00000000-4F12-46EA-A08A-105261A8C90E}"/>
            </c:ext>
          </c:extLst>
        </c:ser>
        <c:dLbls>
          <c:showLegendKey val="0"/>
          <c:showVal val="1"/>
          <c:showCatName val="0"/>
          <c:showSerName val="0"/>
          <c:showPercent val="0"/>
          <c:showBubbleSize val="0"/>
        </c:dLbls>
        <c:gapWidth val="150"/>
        <c:shape val="box"/>
        <c:axId val="1394535936"/>
        <c:axId val="1394539296"/>
        <c:axId val="0"/>
      </c:bar3DChart>
      <c:catAx>
        <c:axId val="139453593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94539296"/>
        <c:crosses val="autoZero"/>
        <c:auto val="1"/>
        <c:lblAlgn val="ctr"/>
        <c:lblOffset val="100"/>
        <c:noMultiLvlLbl val="0"/>
      </c:catAx>
      <c:valAx>
        <c:axId val="1394539296"/>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945359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[Naveen __ Zomato_Data_1.xlsx]Pivot!PivotTable2</c:name>
    <c:fmtId val="6"/>
  </c:pivotSource>
  <c:chart>
    <c:autoTitleDeleted val="1"/>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tint val="94000"/>
                  <a:satMod val="100000"/>
                  <a:lumMod val="104000"/>
                </a:schemeClr>
              </a:gs>
              <a:gs pos="69000">
                <a:schemeClr val="accent1">
                  <a:shade val="86000"/>
                  <a:satMod val="130000"/>
                  <a:lumMod val="102000"/>
                </a:schemeClr>
              </a:gs>
              <a:gs pos="100000">
                <a:schemeClr val="accent1">
                  <a:shade val="72000"/>
                  <a:satMod val="130000"/>
                  <a:lumMod val="100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balanced" dir="t"/>
            </a:scene3d>
            <a:sp3d prstMaterial="matte">
              <a:bevelT w="25400" h="25400" prst="relaxedInset"/>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Pivot!$E$3</c:f>
              <c:strCache>
                <c:ptCount val="1"/>
                <c:pt idx="0">
                  <c:v>Total</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Pivot!$D$4:$D$13</c:f>
              <c:strCache>
                <c:ptCount val="9"/>
                <c:pt idx="0">
                  <c:v>2010</c:v>
                </c:pt>
                <c:pt idx="1">
                  <c:v>2011</c:v>
                </c:pt>
                <c:pt idx="2">
                  <c:v>2012</c:v>
                </c:pt>
                <c:pt idx="3">
                  <c:v>2013</c:v>
                </c:pt>
                <c:pt idx="4">
                  <c:v>2014</c:v>
                </c:pt>
                <c:pt idx="5">
                  <c:v>2015</c:v>
                </c:pt>
                <c:pt idx="6">
                  <c:v>2016</c:v>
                </c:pt>
                <c:pt idx="7">
                  <c:v>2017</c:v>
                </c:pt>
                <c:pt idx="8">
                  <c:v>2018</c:v>
                </c:pt>
              </c:strCache>
            </c:strRef>
          </c:cat>
          <c:val>
            <c:numRef>
              <c:f>Pivot!$E$4:$E$13</c:f>
              <c:numCache>
                <c:formatCode>General</c:formatCode>
                <c:ptCount val="9"/>
                <c:pt idx="0">
                  <c:v>1080</c:v>
                </c:pt>
                <c:pt idx="1">
                  <c:v>1098</c:v>
                </c:pt>
                <c:pt idx="2">
                  <c:v>1022</c:v>
                </c:pt>
                <c:pt idx="3">
                  <c:v>1061</c:v>
                </c:pt>
                <c:pt idx="4">
                  <c:v>1051</c:v>
                </c:pt>
                <c:pt idx="5">
                  <c:v>1024</c:v>
                </c:pt>
                <c:pt idx="6">
                  <c:v>1027</c:v>
                </c:pt>
                <c:pt idx="7">
                  <c:v>1086</c:v>
                </c:pt>
                <c:pt idx="8">
                  <c:v>1102</c:v>
                </c:pt>
              </c:numCache>
            </c:numRef>
          </c:val>
          <c:smooth val="0"/>
          <c:extLst>
            <c:ext xmlns:c16="http://schemas.microsoft.com/office/drawing/2014/chart" uri="{C3380CC4-5D6E-409C-BE32-E72D297353CC}">
              <c16:uniqueId val="{00000000-E3C7-44CD-9E81-BA184742DA54}"/>
            </c:ext>
          </c:extLst>
        </c:ser>
        <c:dLbls>
          <c:dLblPos val="t"/>
          <c:showLegendKey val="0"/>
          <c:showVal val="1"/>
          <c:showCatName val="0"/>
          <c:showSerName val="0"/>
          <c:showPercent val="0"/>
          <c:showBubbleSize val="0"/>
        </c:dLbls>
        <c:smooth val="0"/>
        <c:axId val="1241862143"/>
        <c:axId val="1241861183"/>
      </c:lineChart>
      <c:catAx>
        <c:axId val="12418621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41861183"/>
        <c:crosses val="autoZero"/>
        <c:auto val="1"/>
        <c:lblAlgn val="ctr"/>
        <c:lblOffset val="100"/>
        <c:noMultiLvlLbl val="0"/>
      </c:catAx>
      <c:valAx>
        <c:axId val="1241861183"/>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418621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[Naveen __ Zomato_Data_1.xlsx]Pivot!PivotTable33</c:name>
    <c:fmtId val="59"/>
  </c:pivotSource>
  <c:chart>
    <c:autoTitleDeleted val="1"/>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pivotFmt>
      <c:pivotFmt>
        <c:idx val="3"/>
        <c:spPr>
          <a:solidFill>
            <a:schemeClr val="accent1"/>
          </a:solidFill>
          <a:ln w="25400">
            <a:solidFill>
              <a:schemeClr val="lt1"/>
            </a:solidFill>
          </a:ln>
          <a:effectLst/>
          <a:sp3d contourW="25400">
            <a:contourClr>
              <a:schemeClr val="lt1"/>
            </a:contourClr>
          </a:sp3d>
        </c:spPr>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Pivot!$CD$1</c:f>
              <c:strCache>
                <c:ptCount val="1"/>
                <c:pt idx="0">
                  <c:v>Total</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8E91-4AD1-B95E-D878AAC789AD}"/>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8E91-4AD1-B95E-D878AAC789AD}"/>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8E91-4AD1-B95E-D878AAC789AD}"/>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8E91-4AD1-B95E-D878AAC789AD}"/>
              </c:ext>
            </c:extLst>
          </c:dPt>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Pivot!$CC$2:$CC$6</c:f>
              <c:strCache>
                <c:ptCount val="4"/>
                <c:pt idx="0">
                  <c:v>1</c:v>
                </c:pt>
                <c:pt idx="1">
                  <c:v>2</c:v>
                </c:pt>
                <c:pt idx="2">
                  <c:v>3</c:v>
                </c:pt>
                <c:pt idx="3">
                  <c:v>4</c:v>
                </c:pt>
              </c:strCache>
            </c:strRef>
          </c:cat>
          <c:val>
            <c:numRef>
              <c:f>Pivot!$CD$2:$CD$6</c:f>
              <c:numCache>
                <c:formatCode>0.00</c:formatCode>
                <c:ptCount val="4"/>
                <c:pt idx="0">
                  <c:v>2.3824257425742563</c:v>
                </c:pt>
                <c:pt idx="1">
                  <c:v>3.0701895277867068</c:v>
                </c:pt>
                <c:pt idx="2">
                  <c:v>3.7082386363636335</c:v>
                </c:pt>
                <c:pt idx="3">
                  <c:v>3.8366894197952193</c:v>
                </c:pt>
              </c:numCache>
            </c:numRef>
          </c:val>
          <c:extLst>
            <c:ext xmlns:c16="http://schemas.microsoft.com/office/drawing/2014/chart" uri="{C3380CC4-5D6E-409C-BE32-E72D297353CC}">
              <c16:uniqueId val="{00000008-8E91-4AD1-B95E-D878AAC789AD}"/>
            </c:ext>
          </c:extLst>
        </c:ser>
        <c:dLbls>
          <c:showLegendKey val="0"/>
          <c:showVal val="0"/>
          <c:showCatName val="0"/>
          <c:showSerName val="0"/>
          <c:showPercent val="0"/>
          <c:showBubbleSize val="0"/>
          <c:showLeaderLines val="0"/>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[Naveen __ Zomato_Data_1 (version 1).xlsb]Pivot!PivotTable6</c:name>
    <c:fmtId val="18"/>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dirty="0"/>
              <a:t>Online</a:t>
            </a:r>
            <a:r>
              <a:rPr lang="en-IN" baseline="0" dirty="0"/>
              <a:t> </a:t>
            </a:r>
            <a:r>
              <a:rPr lang="en-IN" dirty="0"/>
              <a:t>Delivery</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marker>
          <c:symbol val="none"/>
        </c:marker>
        <c:dLbl>
          <c:idx val="0"/>
          <c:spPr>
            <a:solidFill>
              <a:srgbClr val="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marker>
          <c:symbol val="none"/>
        </c:marker>
        <c:dLbl>
          <c:idx val="0"/>
          <c:spPr>
            <a:solidFill>
              <a:srgbClr val="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marker>
          <c:symbol val="none"/>
        </c:marker>
        <c:dLbl>
          <c:idx val="0"/>
          <c:spPr>
            <a:solidFill>
              <a:srgbClr val="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Pivot!$H$7</c:f>
              <c:strCache>
                <c:ptCount val="1"/>
                <c:pt idx="0">
                  <c:v>Total</c:v>
                </c:pt>
              </c:strCache>
            </c:strRef>
          </c:tx>
          <c:dPt>
            <c:idx val="0"/>
            <c:bubble3D val="0"/>
            <c:explosion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extLst>
              <c:ext xmlns:c16="http://schemas.microsoft.com/office/drawing/2014/chart" uri="{C3380CC4-5D6E-409C-BE32-E72D297353CC}">
                <c16:uniqueId val="{00000001-58AF-42B3-848C-501CC6466022}"/>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extLst>
              <c:ext xmlns:c16="http://schemas.microsoft.com/office/drawing/2014/chart" uri="{C3380CC4-5D6E-409C-BE32-E72D297353CC}">
                <c16:uniqueId val="{00000003-58AF-42B3-848C-501CC6466022}"/>
              </c:ext>
            </c:extLst>
          </c:dPt>
          <c:dLbls>
            <c:spPr>
              <a:solidFill>
                <a:srgbClr val="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Pivot!$G$8:$G$10</c:f>
              <c:strCache>
                <c:ptCount val="2"/>
                <c:pt idx="0">
                  <c:v>No</c:v>
                </c:pt>
                <c:pt idx="1">
                  <c:v>Yes</c:v>
                </c:pt>
              </c:strCache>
            </c:strRef>
          </c:cat>
          <c:val>
            <c:numRef>
              <c:f>Pivot!$H$8:$H$10</c:f>
              <c:numCache>
                <c:formatCode>General</c:formatCode>
                <c:ptCount val="2"/>
                <c:pt idx="0">
                  <c:v>7100</c:v>
                </c:pt>
                <c:pt idx="1">
                  <c:v>2451</c:v>
                </c:pt>
              </c:numCache>
            </c:numRef>
          </c:val>
          <c:extLst>
            <c:ext xmlns:c16="http://schemas.microsoft.com/office/drawing/2014/chart" uri="{C3380CC4-5D6E-409C-BE32-E72D297353CC}">
              <c16:uniqueId val="{00000004-58AF-42B3-848C-501CC6466022}"/>
            </c:ext>
          </c:extLst>
        </c:ser>
        <c:dLbls>
          <c:showLegendKey val="0"/>
          <c:showVal val="0"/>
          <c:showCatName val="0"/>
          <c:showSerName val="0"/>
          <c:showPercent val="0"/>
          <c:showBubbleSize val="0"/>
          <c:showLeaderLines val="0"/>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[Naveen __ Zomato_Data_1 (version 1).xlsb]Pivot!PivotTable8</c:name>
    <c:fmtId val="27"/>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Table</a:t>
            </a:r>
            <a:r>
              <a:rPr lang="en-US" baseline="0" dirty="0"/>
              <a:t> </a:t>
            </a:r>
            <a:r>
              <a:rPr lang="en-US" dirty="0"/>
              <a:t>Booked</a:t>
            </a:r>
            <a:endParaRPr lang="en-IN" dirty="0"/>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IN"/>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pivotFmt>
      <c:pivotFmt>
        <c:idx val="3"/>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marker>
          <c:symbol val="none"/>
        </c:marker>
        <c:dLbl>
          <c:idx val="0"/>
          <c:spPr>
            <a:solidFill>
              <a:srgbClr val="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marker>
          <c:symbol val="none"/>
        </c:marker>
        <c:dLbl>
          <c:idx val="0"/>
          <c:spPr>
            <a:solidFill>
              <a:srgbClr val="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marker>
          <c:symbol val="none"/>
        </c:marker>
        <c:dLbl>
          <c:idx val="0"/>
          <c:spPr>
            <a:solidFill>
              <a:srgbClr val="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Pivot!$K$7</c:f>
              <c:strCache>
                <c:ptCount val="1"/>
                <c:pt idx="0">
                  <c:v>Total</c:v>
                </c:pt>
              </c:strCache>
            </c:strRef>
          </c:tx>
          <c:dPt>
            <c:idx val="0"/>
            <c:bubble3D val="0"/>
            <c:explosion val="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extLst>
              <c:ext xmlns:c16="http://schemas.microsoft.com/office/drawing/2014/chart" uri="{C3380CC4-5D6E-409C-BE32-E72D297353CC}">
                <c16:uniqueId val="{00000001-3572-45A0-A206-AE1FF8320EED}"/>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scene3d>
              <a:sp3d/>
            </c:spPr>
            <c:extLst>
              <c:ext xmlns:c16="http://schemas.microsoft.com/office/drawing/2014/chart" uri="{C3380CC4-5D6E-409C-BE32-E72D297353CC}">
                <c16:uniqueId val="{00000003-3572-45A0-A206-AE1FF8320EED}"/>
              </c:ext>
            </c:extLst>
          </c:dPt>
          <c:dLbls>
            <c:spPr>
              <a:solidFill>
                <a:srgbClr val="FFFFFF"/>
              </a:solidFill>
              <a:ln>
                <a:no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Pivot!$J$8:$J$10</c:f>
              <c:strCache>
                <c:ptCount val="2"/>
                <c:pt idx="0">
                  <c:v>No</c:v>
                </c:pt>
                <c:pt idx="1">
                  <c:v>Yes</c:v>
                </c:pt>
              </c:strCache>
            </c:strRef>
          </c:cat>
          <c:val>
            <c:numRef>
              <c:f>Pivot!$K$8:$K$10</c:f>
              <c:numCache>
                <c:formatCode>General</c:formatCode>
                <c:ptCount val="2"/>
                <c:pt idx="0">
                  <c:v>8393</c:v>
                </c:pt>
                <c:pt idx="1">
                  <c:v>1158</c:v>
                </c:pt>
              </c:numCache>
            </c:numRef>
          </c:val>
          <c:extLst>
            <c:ext xmlns:c16="http://schemas.microsoft.com/office/drawing/2014/chart" uri="{C3380CC4-5D6E-409C-BE32-E72D297353CC}">
              <c16:uniqueId val="{00000004-3572-45A0-A206-AE1FF8320EED}"/>
            </c:ext>
          </c:extLst>
        </c:ser>
        <c:dLbls>
          <c:showLegendKey val="0"/>
          <c:showVal val="0"/>
          <c:showCatName val="0"/>
          <c:showSerName val="0"/>
          <c:showPercent val="0"/>
          <c:showBubbleSize val="0"/>
          <c:showLeaderLines val="0"/>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[Naveen __ Zomato_Data_1.xlsx]Pivot!Top 10</c:name>
    <c:fmtId val="25"/>
  </c:pivotSource>
  <c:chart>
    <c:autoTitleDeleted val="1"/>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Pivot!$BD$1</c:f>
              <c:strCache>
                <c:ptCount val="1"/>
                <c:pt idx="0">
                  <c:v>Total</c:v>
                </c:pt>
              </c:strCache>
            </c:strRef>
          </c:tx>
          <c:spPr>
            <a:solidFill>
              <a:schemeClr val="accent1"/>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Pivot!$BC$2:$BC$12</c:f>
              <c:strCache>
                <c:ptCount val="10"/>
                <c:pt idx="0">
                  <c:v>Bakery</c:v>
                </c:pt>
                <c:pt idx="1">
                  <c:v>Bakery, Desserts</c:v>
                </c:pt>
                <c:pt idx="2">
                  <c:v>Cafe</c:v>
                </c:pt>
                <c:pt idx="3">
                  <c:v>Chinese</c:v>
                </c:pt>
                <c:pt idx="4">
                  <c:v>Fast Food</c:v>
                </c:pt>
                <c:pt idx="5">
                  <c:v>North Indian</c:v>
                </c:pt>
                <c:pt idx="6">
                  <c:v>North Indian, Chinese</c:v>
                </c:pt>
                <c:pt idx="7">
                  <c:v>North Indian, Mughlai</c:v>
                </c:pt>
                <c:pt idx="8">
                  <c:v>North Indian, Mughlai, Chinese</c:v>
                </c:pt>
                <c:pt idx="9">
                  <c:v>Street Food</c:v>
                </c:pt>
              </c:strCache>
            </c:strRef>
          </c:cat>
          <c:val>
            <c:numRef>
              <c:f>Pivot!$BD$2:$BD$12</c:f>
              <c:numCache>
                <c:formatCode>0.00</c:formatCode>
                <c:ptCount val="10"/>
                <c:pt idx="0">
                  <c:v>218</c:v>
                </c:pt>
                <c:pt idx="1">
                  <c:v>170</c:v>
                </c:pt>
                <c:pt idx="2">
                  <c:v>299</c:v>
                </c:pt>
                <c:pt idx="3">
                  <c:v>354</c:v>
                </c:pt>
                <c:pt idx="4">
                  <c:v>354</c:v>
                </c:pt>
                <c:pt idx="5">
                  <c:v>936</c:v>
                </c:pt>
                <c:pt idx="6">
                  <c:v>511</c:v>
                </c:pt>
                <c:pt idx="7">
                  <c:v>334</c:v>
                </c:pt>
                <c:pt idx="8">
                  <c:v>197</c:v>
                </c:pt>
                <c:pt idx="9">
                  <c:v>149</c:v>
                </c:pt>
              </c:numCache>
            </c:numRef>
          </c:val>
          <c:extLst>
            <c:ext xmlns:c16="http://schemas.microsoft.com/office/drawing/2014/chart" uri="{C3380CC4-5D6E-409C-BE32-E72D297353CC}">
              <c16:uniqueId val="{00000000-A570-4489-A193-40E1D61DAA13}"/>
            </c:ext>
          </c:extLst>
        </c:ser>
        <c:dLbls>
          <c:showLegendKey val="0"/>
          <c:showVal val="1"/>
          <c:showCatName val="0"/>
          <c:showSerName val="0"/>
          <c:showPercent val="0"/>
          <c:showBubbleSize val="0"/>
        </c:dLbls>
        <c:gapWidth val="150"/>
        <c:shape val="box"/>
        <c:axId val="1721116832"/>
        <c:axId val="1721117792"/>
        <c:axId val="0"/>
      </c:bar3DChart>
      <c:catAx>
        <c:axId val="172111683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1117792"/>
        <c:crosses val="autoZero"/>
        <c:auto val="1"/>
        <c:lblAlgn val="ctr"/>
        <c:lblOffset val="100"/>
        <c:noMultiLvlLbl val="0"/>
      </c:catAx>
      <c:valAx>
        <c:axId val="1721117792"/>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11168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Pivot!$BZ$2:$BZ$16</cx:f>
        <cx:lvl ptCount="15">
          <cx:pt idx="0">Australia</cx:pt>
          <cx:pt idx="1">Brazil</cx:pt>
          <cx:pt idx="2">Canada</cx:pt>
          <cx:pt idx="3">India</cx:pt>
          <cx:pt idx="4">Indonesia</cx:pt>
          <cx:pt idx="5">New Zealand</cx:pt>
          <cx:pt idx="6">Philippines</cx:pt>
          <cx:pt idx="7">Qatar</cx:pt>
          <cx:pt idx="8">Singapore</cx:pt>
          <cx:pt idx="9">South Africa</cx:pt>
          <cx:pt idx="10">Sri Lanka</cx:pt>
          <cx:pt idx="11">Turkey</cx:pt>
          <cx:pt idx="12">United Arab Emirates</cx:pt>
          <cx:pt idx="13">United Kingdom</cx:pt>
          <cx:pt idx="14">United States of America</cx:pt>
        </cx:lvl>
      </cx:strDim>
      <cx:numDim type="val">
        <cx:f>Pivot!$CA$2:$CA$16</cx:f>
        <cx:lvl ptCount="15" formatCode="0.00">
          <cx:pt idx="0">1998.9166666666667</cx:pt>
          <cx:pt idx="1">2154.6666666666665</cx:pt>
          <cx:pt idx="2">3008.75</cx:pt>
          <cx:pt idx="3">623.37031900138697</cx:pt>
          <cx:pt idx="4">1490.3095238095239</cx:pt>
          <cx:pt idx="5">3627</cx:pt>
          <cx:pt idx="6">10444.318181818182</cx:pt>
          <cx:pt idx="7">5090.3125</cx:pt>
          <cx:pt idx="8">12927.25</cx:pt>
          <cx:pt idx="9">1888.8</cx:pt>
          <cx:pt idx="10">546.25</cx:pt>
          <cx:pt idx="11">381.83823529411762</cx:pt>
          <cx:pt idx="12">3827.5833333333335</cx:pt>
          <cx:pt idx="13">4876.875</cx:pt>
          <cx:pt idx="14">2170.6221198156682</cx:pt>
        </cx:lvl>
      </cx:numDim>
    </cx:data>
  </cx:chartData>
  <cx:chart>
    <cx:plotArea>
      <cx:plotAreaRegion>
        <cx:series layoutId="clusteredColumn" uniqueId="{26C3BECF-51E2-476C-B8F1-58D595A0E38C}">
          <cx:tx>
            <cx:txData>
              <cx:f>Pivot!$CA$1</cx:f>
              <cx:v>Average of Indian currency</cx:v>
            </cx:txData>
          </cx:tx>
          <cx:dataId val="0"/>
          <cx:layoutPr>
            <cx:aggregation/>
          </cx:layoutPr>
          <cx:axisId val="1"/>
        </cx:series>
        <cx:series layoutId="paretoLine" ownerIdx="0" uniqueId="{02CB0AE2-7453-41D2-922A-CFBD838319B7}">
          <cx:axisId val="2"/>
        </cx:series>
      </cx:plotAreaRegion>
      <cx:axis id="0">
        <cx:catScaling gapWidth="0"/>
        <cx:tickLabels/>
      </cx:axis>
      <cx:axis id="1">
        <cx:valScaling/>
        <cx:majorGridlines/>
        <cx:tickLabels/>
      </cx:axis>
      <cx:axis id="2">
        <cx:valScaling max="1" min="0"/>
        <cx:units unit="percentage"/>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A89CA7-2DEC-4BB7-8118-865565D06635}" type="datetimeFigureOut">
              <a:rPr lang="en-IN" smtClean="0"/>
              <a:t>11-03-2025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E42751-BFE9-46E5-9496-32AFA08892D6}" type="slidenum">
              <a:rPr lang="en-IN" smtClean="0"/>
              <a:t>‹#›</a:t>
            </a:fld>
            <a:endParaRPr lang="en-IN"/>
          </a:p>
        </p:txBody>
      </p:sp>
    </p:spTree>
    <p:extLst>
      <p:ext uri="{BB962C8B-B14F-4D97-AF65-F5344CB8AC3E}">
        <p14:creationId xmlns:p14="http://schemas.microsoft.com/office/powerpoint/2010/main" val="1186837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E8645A-701D-4DF3-AD41-AA8A848E26C8}" type="datetimeFigureOut">
              <a:rPr lang="en-IN" smtClean="0"/>
              <a:t>11-03-2025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0B71AD-C967-4349-89CC-03F933556314}" type="slidenum">
              <a:rPr lang="en-IN" smtClean="0"/>
              <a:t>‹#›</a:t>
            </a:fld>
            <a:endParaRPr lang="en-IN"/>
          </a:p>
        </p:txBody>
      </p:sp>
    </p:spTree>
    <p:extLst>
      <p:ext uri="{BB962C8B-B14F-4D97-AF65-F5344CB8AC3E}">
        <p14:creationId xmlns:p14="http://schemas.microsoft.com/office/powerpoint/2010/main" val="4036484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E8645A-701D-4DF3-AD41-AA8A848E26C8}" type="datetimeFigureOut">
              <a:rPr lang="en-IN" smtClean="0"/>
              <a:t>11-03-2025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0B71AD-C967-4349-89CC-03F933556314}" type="slidenum">
              <a:rPr lang="en-IN" smtClean="0"/>
              <a:t>‹#›</a:t>
            </a:fld>
            <a:endParaRPr lang="en-IN"/>
          </a:p>
        </p:txBody>
      </p:sp>
    </p:spTree>
    <p:extLst>
      <p:ext uri="{BB962C8B-B14F-4D97-AF65-F5344CB8AC3E}">
        <p14:creationId xmlns:p14="http://schemas.microsoft.com/office/powerpoint/2010/main" val="3188459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E8645A-701D-4DF3-AD41-AA8A848E26C8}" type="datetimeFigureOut">
              <a:rPr lang="en-IN" smtClean="0"/>
              <a:t>11-03-2025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0B71AD-C967-4349-89CC-03F933556314}" type="slidenum">
              <a:rPr lang="en-IN" smtClean="0"/>
              <a:t>‹#›</a:t>
            </a:fld>
            <a:endParaRPr lang="en-IN"/>
          </a:p>
        </p:txBody>
      </p:sp>
    </p:spTree>
    <p:extLst>
      <p:ext uri="{BB962C8B-B14F-4D97-AF65-F5344CB8AC3E}">
        <p14:creationId xmlns:p14="http://schemas.microsoft.com/office/powerpoint/2010/main" val="475563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E8645A-701D-4DF3-AD41-AA8A848E26C8}" type="datetimeFigureOut">
              <a:rPr lang="en-IN" smtClean="0"/>
              <a:t>11-03-2025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0B71AD-C967-4349-89CC-03F933556314}"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264180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E8645A-701D-4DF3-AD41-AA8A848E26C8}" type="datetimeFigureOut">
              <a:rPr lang="en-IN" smtClean="0"/>
              <a:t>11-03-2025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0B71AD-C967-4349-89CC-03F933556314}" type="slidenum">
              <a:rPr lang="en-IN" smtClean="0"/>
              <a:t>‹#›</a:t>
            </a:fld>
            <a:endParaRPr lang="en-IN"/>
          </a:p>
        </p:txBody>
      </p:sp>
    </p:spTree>
    <p:extLst>
      <p:ext uri="{BB962C8B-B14F-4D97-AF65-F5344CB8AC3E}">
        <p14:creationId xmlns:p14="http://schemas.microsoft.com/office/powerpoint/2010/main" val="14793430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0E8645A-701D-4DF3-AD41-AA8A848E26C8}" type="datetimeFigureOut">
              <a:rPr lang="en-IN" smtClean="0"/>
              <a:t>11-03-2025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50B71AD-C967-4349-89CC-03F933556314}" type="slidenum">
              <a:rPr lang="en-IN" smtClean="0"/>
              <a:t>‹#›</a:t>
            </a:fld>
            <a:endParaRPr lang="en-IN"/>
          </a:p>
        </p:txBody>
      </p:sp>
    </p:spTree>
    <p:extLst>
      <p:ext uri="{BB962C8B-B14F-4D97-AF65-F5344CB8AC3E}">
        <p14:creationId xmlns:p14="http://schemas.microsoft.com/office/powerpoint/2010/main" val="31536478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0E8645A-701D-4DF3-AD41-AA8A848E26C8}" type="datetimeFigureOut">
              <a:rPr lang="en-IN" smtClean="0"/>
              <a:t>11-03-2025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50B71AD-C967-4349-89CC-03F933556314}" type="slidenum">
              <a:rPr lang="en-IN" smtClean="0"/>
              <a:t>‹#›</a:t>
            </a:fld>
            <a:endParaRPr lang="en-IN"/>
          </a:p>
        </p:txBody>
      </p:sp>
    </p:spTree>
    <p:extLst>
      <p:ext uri="{BB962C8B-B14F-4D97-AF65-F5344CB8AC3E}">
        <p14:creationId xmlns:p14="http://schemas.microsoft.com/office/powerpoint/2010/main" val="36994791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E8645A-701D-4DF3-AD41-AA8A848E26C8}" type="datetimeFigureOut">
              <a:rPr lang="en-IN" smtClean="0"/>
              <a:t>11-03-2025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0B71AD-C967-4349-89CC-03F933556314}" type="slidenum">
              <a:rPr lang="en-IN" smtClean="0"/>
              <a:t>‹#›</a:t>
            </a:fld>
            <a:endParaRPr lang="en-IN"/>
          </a:p>
        </p:txBody>
      </p:sp>
    </p:spTree>
    <p:extLst>
      <p:ext uri="{BB962C8B-B14F-4D97-AF65-F5344CB8AC3E}">
        <p14:creationId xmlns:p14="http://schemas.microsoft.com/office/powerpoint/2010/main" val="7007893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E8645A-701D-4DF3-AD41-AA8A848E26C8}" type="datetimeFigureOut">
              <a:rPr lang="en-IN" smtClean="0"/>
              <a:t>11-03-2025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0B71AD-C967-4349-89CC-03F933556314}" type="slidenum">
              <a:rPr lang="en-IN" smtClean="0"/>
              <a:t>‹#›</a:t>
            </a:fld>
            <a:endParaRPr lang="en-IN"/>
          </a:p>
        </p:txBody>
      </p:sp>
    </p:spTree>
    <p:extLst>
      <p:ext uri="{BB962C8B-B14F-4D97-AF65-F5344CB8AC3E}">
        <p14:creationId xmlns:p14="http://schemas.microsoft.com/office/powerpoint/2010/main" val="24257844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lide 1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53228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lide 2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4215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E8645A-701D-4DF3-AD41-AA8A848E26C8}" type="datetimeFigureOut">
              <a:rPr lang="en-IN" smtClean="0"/>
              <a:t>11-03-2025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0B71AD-C967-4349-89CC-03F933556314}" type="slidenum">
              <a:rPr lang="en-IN" smtClean="0"/>
              <a:t>‹#›</a:t>
            </a:fld>
            <a:endParaRPr lang="en-IN"/>
          </a:p>
        </p:txBody>
      </p:sp>
    </p:spTree>
    <p:extLst>
      <p:ext uri="{BB962C8B-B14F-4D97-AF65-F5344CB8AC3E}">
        <p14:creationId xmlns:p14="http://schemas.microsoft.com/office/powerpoint/2010/main" val="2242606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Slide 5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15983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Slide 3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35298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Slide 4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23331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Slide 6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65903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Slide 8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0075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8645A-701D-4DF3-AD41-AA8A848E26C8}" type="datetimeFigureOut">
              <a:rPr lang="en-IN" smtClean="0"/>
              <a:t>11-03-2025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0B71AD-C967-4349-89CC-03F933556314}" type="slidenum">
              <a:rPr lang="en-IN" smtClean="0"/>
              <a:t>‹#›</a:t>
            </a:fld>
            <a:endParaRPr lang="en-IN"/>
          </a:p>
        </p:txBody>
      </p:sp>
    </p:spTree>
    <p:extLst>
      <p:ext uri="{BB962C8B-B14F-4D97-AF65-F5344CB8AC3E}">
        <p14:creationId xmlns:p14="http://schemas.microsoft.com/office/powerpoint/2010/main" val="2389883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E8645A-701D-4DF3-AD41-AA8A848E26C8}" type="datetimeFigureOut">
              <a:rPr lang="en-IN" smtClean="0"/>
              <a:t>11-03-2025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0B71AD-C967-4349-89CC-03F933556314}" type="slidenum">
              <a:rPr lang="en-IN" smtClean="0"/>
              <a:t>‹#›</a:t>
            </a:fld>
            <a:endParaRPr lang="en-IN"/>
          </a:p>
        </p:txBody>
      </p:sp>
    </p:spTree>
    <p:extLst>
      <p:ext uri="{BB962C8B-B14F-4D97-AF65-F5344CB8AC3E}">
        <p14:creationId xmlns:p14="http://schemas.microsoft.com/office/powerpoint/2010/main" val="2351137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E8645A-701D-4DF3-AD41-AA8A848E26C8}" type="datetimeFigureOut">
              <a:rPr lang="en-IN" smtClean="0"/>
              <a:t>11-03-2025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50B71AD-C967-4349-89CC-03F933556314}" type="slidenum">
              <a:rPr lang="en-IN" smtClean="0"/>
              <a:t>‹#›</a:t>
            </a:fld>
            <a:endParaRPr lang="en-IN"/>
          </a:p>
        </p:txBody>
      </p:sp>
    </p:spTree>
    <p:extLst>
      <p:ext uri="{BB962C8B-B14F-4D97-AF65-F5344CB8AC3E}">
        <p14:creationId xmlns:p14="http://schemas.microsoft.com/office/powerpoint/2010/main" val="3230928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E8645A-701D-4DF3-AD41-AA8A848E26C8}" type="datetimeFigureOut">
              <a:rPr lang="en-IN" smtClean="0"/>
              <a:t>11-03-2025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50B71AD-C967-4349-89CC-03F933556314}" type="slidenum">
              <a:rPr lang="en-IN" smtClean="0"/>
              <a:t>‹#›</a:t>
            </a:fld>
            <a:endParaRPr lang="en-IN"/>
          </a:p>
        </p:txBody>
      </p:sp>
    </p:spTree>
    <p:extLst>
      <p:ext uri="{BB962C8B-B14F-4D97-AF65-F5344CB8AC3E}">
        <p14:creationId xmlns:p14="http://schemas.microsoft.com/office/powerpoint/2010/main" val="663257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E8645A-701D-4DF3-AD41-AA8A848E26C8}" type="datetimeFigureOut">
              <a:rPr lang="en-IN" smtClean="0"/>
              <a:t>11-03-2025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50B71AD-C967-4349-89CC-03F933556314}" type="slidenum">
              <a:rPr lang="en-IN" smtClean="0"/>
              <a:t>‹#›</a:t>
            </a:fld>
            <a:endParaRPr lang="en-IN"/>
          </a:p>
        </p:txBody>
      </p:sp>
    </p:spTree>
    <p:extLst>
      <p:ext uri="{BB962C8B-B14F-4D97-AF65-F5344CB8AC3E}">
        <p14:creationId xmlns:p14="http://schemas.microsoft.com/office/powerpoint/2010/main" val="1601009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E8645A-701D-4DF3-AD41-AA8A848E26C8}" type="datetimeFigureOut">
              <a:rPr lang="en-IN" smtClean="0"/>
              <a:t>11-03-2025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0B71AD-C967-4349-89CC-03F933556314}" type="slidenum">
              <a:rPr lang="en-IN" smtClean="0"/>
              <a:t>‹#›</a:t>
            </a:fld>
            <a:endParaRPr lang="en-IN"/>
          </a:p>
        </p:txBody>
      </p:sp>
    </p:spTree>
    <p:extLst>
      <p:ext uri="{BB962C8B-B14F-4D97-AF65-F5344CB8AC3E}">
        <p14:creationId xmlns:p14="http://schemas.microsoft.com/office/powerpoint/2010/main" val="243399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E8645A-701D-4DF3-AD41-AA8A848E26C8}" type="datetimeFigureOut">
              <a:rPr lang="en-IN" smtClean="0"/>
              <a:t>11-03-2025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0B71AD-C967-4349-89CC-03F933556314}" type="slidenum">
              <a:rPr lang="en-IN" smtClean="0"/>
              <a:t>‹#›</a:t>
            </a:fld>
            <a:endParaRPr lang="en-IN"/>
          </a:p>
        </p:txBody>
      </p:sp>
    </p:spTree>
    <p:extLst>
      <p:ext uri="{BB962C8B-B14F-4D97-AF65-F5344CB8AC3E}">
        <p14:creationId xmlns:p14="http://schemas.microsoft.com/office/powerpoint/2010/main" val="3022398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0E8645A-701D-4DF3-AD41-AA8A848E26C8}" type="datetimeFigureOut">
              <a:rPr lang="en-IN" smtClean="0"/>
              <a:t>11-03-2025</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50B71AD-C967-4349-89CC-03F933556314}" type="slidenum">
              <a:rPr lang="en-IN" smtClean="0"/>
              <a:t>‹#›</a:t>
            </a:fld>
            <a:endParaRPr lang="en-IN"/>
          </a:p>
        </p:txBody>
      </p:sp>
    </p:spTree>
    <p:extLst>
      <p:ext uri="{BB962C8B-B14F-4D97-AF65-F5344CB8AC3E}">
        <p14:creationId xmlns:p14="http://schemas.microsoft.com/office/powerpoint/2010/main" val="1634776238"/>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 id="2147483687" r:id="rId19"/>
    <p:sldLayoutId id="2147483688" r:id="rId20"/>
    <p:sldLayoutId id="2147483689" r:id="rId21"/>
    <p:sldLayoutId id="2147483690" r:id="rId22"/>
    <p:sldLayoutId id="2147483691" r:id="rId23"/>
    <p:sldLayoutId id="2147483693" r:id="rId24"/>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s://researchoutreach.org/articles/customer-experience-product-quality-new-metric/" TargetMode="External"/><Relationship Id="rId2" Type="http://schemas.openxmlformats.org/officeDocument/2006/relationships/image" Target="../media/image8.jpg"/><Relationship Id="rId1" Type="http://schemas.openxmlformats.org/officeDocument/2006/relationships/slideLayout" Target="../slideLayouts/slideLayout23.xml"/><Relationship Id="rId4" Type="http://schemas.openxmlformats.org/officeDocument/2006/relationships/chart" Target="../charts/char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hyperlink" Target="https://profslusos.blogspot.com/2016/01/e-para-quem-gosta-de-resumos.html" TargetMode="External"/><Relationship Id="rId2" Type="http://schemas.openxmlformats.org/officeDocument/2006/relationships/image" Target="../media/image10.jp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hyperlink" Target="https://www.pickpik.com/close-up-shot-urban-metal-fence-graffiti-street-art-77632" TargetMode="External"/><Relationship Id="rId2" Type="http://schemas.openxmlformats.org/officeDocument/2006/relationships/image" Target="../media/image11.jp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hyperlink" Target="https://pxhere.com/es/photo/924915" TargetMode="External"/><Relationship Id="rId2" Type="http://schemas.openxmlformats.org/officeDocument/2006/relationships/image" Target="../media/image12.jp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hyperlink" Target="https://www.nagpurtoday.in/zomato-lands-in-soup-again-as-sacked-co-associate-to-seek-legal-action-in-nagpur/12151925" TargetMode="External"/><Relationship Id="rId2" Type="http://schemas.openxmlformats.org/officeDocument/2006/relationships/image" Target="../media/image4.jp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19.xml"/><Relationship Id="rId4" Type="http://schemas.openxmlformats.org/officeDocument/2006/relationships/hyperlink" Target="https://s4be.cochrane.org/blog/2015/07/14/data-analysis-method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0.xml"/><Relationship Id="rId4" Type="http://schemas.openxmlformats.org/officeDocument/2006/relationships/hyperlink" Target="https://www.enago.com/academy/statistics-in-research-data-analysis/" TargetMode="Externa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6.xml"/><Relationship Id="rId1" Type="http://schemas.openxmlformats.org/officeDocument/2006/relationships/slideLayout" Target="../slideLayouts/slideLayout2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661492" y="1971279"/>
            <a:ext cx="6297018" cy="1181298"/>
          </a:xfrm>
          <a:prstGeom prst="rect">
            <a:avLst/>
          </a:prstGeom>
          <a:noFill/>
          <a:ln/>
        </p:spPr>
        <p:txBody>
          <a:bodyPr wrap="square" lIns="0" tIns="0" rIns="0" bIns="0" rtlCol="0" anchor="t"/>
          <a:lstStyle/>
          <a:p>
            <a:pPr>
              <a:lnSpc>
                <a:spcPts val="4625"/>
              </a:lnSpc>
            </a:pPr>
            <a:r>
              <a:rPr lang="en-US" sz="3708" dirty="0">
                <a:solidFill>
                  <a:srgbClr val="76B9FF"/>
                </a:solidFill>
                <a:latin typeface="Roboto Slab" pitchFamily="34" charset="0"/>
                <a:ea typeface="Roboto Slab" pitchFamily="34" charset="-122"/>
                <a:cs typeface="Roboto Slab" pitchFamily="34" charset="-120"/>
              </a:rPr>
              <a:t>Restaurant Expansion Analysis</a:t>
            </a:r>
            <a:endParaRPr lang="en-US" sz="3708" dirty="0"/>
          </a:p>
        </p:txBody>
      </p:sp>
      <p:sp>
        <p:nvSpPr>
          <p:cNvPr id="4" name="Text 1"/>
          <p:cNvSpPr/>
          <p:nvPr/>
        </p:nvSpPr>
        <p:spPr>
          <a:xfrm>
            <a:off x="661492" y="3436044"/>
            <a:ext cx="6297018" cy="907257"/>
          </a:xfrm>
          <a:prstGeom prst="rect">
            <a:avLst/>
          </a:prstGeom>
          <a:noFill/>
          <a:ln/>
        </p:spPr>
        <p:txBody>
          <a:bodyPr wrap="square" lIns="0" tIns="0" rIns="0" bIns="0" rtlCol="0" anchor="t"/>
          <a:lstStyle/>
          <a:p>
            <a:pPr>
              <a:lnSpc>
                <a:spcPts val="2375"/>
              </a:lnSpc>
            </a:pPr>
            <a:r>
              <a:rPr lang="en-US" sz="1458" dirty="0">
                <a:solidFill>
                  <a:srgbClr val="D6E5EF"/>
                </a:solidFill>
                <a:latin typeface="Roboto" pitchFamily="34" charset="0"/>
                <a:ea typeface="Roboto" pitchFamily="34" charset="-122"/>
                <a:cs typeface="Roboto" pitchFamily="34" charset="-120"/>
              </a:rPr>
              <a:t>This Zomato analyzes restaurant data to identify opportunities for expansion. It provides insights into countries and cities with less competition and high customer satisfaction.</a:t>
            </a:r>
            <a:endParaRPr lang="en-US" sz="1458" dirty="0"/>
          </a:p>
        </p:txBody>
      </p:sp>
      <p:sp>
        <p:nvSpPr>
          <p:cNvPr id="5" name="Shape 2"/>
          <p:cNvSpPr/>
          <p:nvPr/>
        </p:nvSpPr>
        <p:spPr>
          <a:xfrm>
            <a:off x="661492" y="4570016"/>
            <a:ext cx="302419" cy="302419"/>
          </a:xfrm>
          <a:prstGeom prst="roundRect">
            <a:avLst>
              <a:gd name="adj" fmla="val 25194296"/>
            </a:avLst>
          </a:prstGeom>
          <a:noFill/>
          <a:ln w="7620">
            <a:solidFill>
              <a:srgbClr val="FFFFFF"/>
            </a:solidFill>
            <a:prstDash val="solid"/>
          </a:ln>
        </p:spPr>
      </p:sp>
      <p:pic>
        <p:nvPicPr>
          <p:cNvPr id="6" name="Image 1" descr="preencoded.png"/>
          <p:cNvPicPr>
            <a:picLocks noChangeAspect="1"/>
          </p:cNvPicPr>
          <p:nvPr/>
        </p:nvPicPr>
        <p:blipFill>
          <a:blip r:embed="rId3"/>
          <a:stretch>
            <a:fillRect/>
          </a:stretch>
        </p:blipFill>
        <p:spPr>
          <a:xfrm>
            <a:off x="667842" y="4576366"/>
            <a:ext cx="289719" cy="289719"/>
          </a:xfrm>
          <a:prstGeom prst="rect">
            <a:avLst/>
          </a:prstGeom>
        </p:spPr>
      </p:pic>
      <p:sp>
        <p:nvSpPr>
          <p:cNvPr id="7" name="Text 3"/>
          <p:cNvSpPr/>
          <p:nvPr/>
        </p:nvSpPr>
        <p:spPr>
          <a:xfrm>
            <a:off x="1058367" y="4555927"/>
            <a:ext cx="2127151" cy="330696"/>
          </a:xfrm>
          <a:prstGeom prst="rect">
            <a:avLst/>
          </a:prstGeom>
          <a:noFill/>
          <a:ln/>
        </p:spPr>
        <p:txBody>
          <a:bodyPr wrap="none" lIns="0" tIns="0" rIns="0" bIns="0" rtlCol="0" anchor="t"/>
          <a:lstStyle/>
          <a:p>
            <a:pPr>
              <a:lnSpc>
                <a:spcPts val="2583"/>
              </a:lnSpc>
            </a:pPr>
            <a:r>
              <a:rPr lang="en-US" sz="1833" b="1" dirty="0">
                <a:solidFill>
                  <a:srgbClr val="D6E5EF"/>
                </a:solidFill>
                <a:latin typeface="Roboto Bold" pitchFamily="34" charset="0"/>
                <a:ea typeface="Roboto Bold" pitchFamily="34" charset="-122"/>
                <a:cs typeface="Roboto Bold" pitchFamily="34" charset="-120"/>
              </a:rPr>
              <a:t>by Naveen Kumar M</a:t>
            </a:r>
            <a:endParaRPr lang="en-US" sz="1833" dirty="0"/>
          </a:p>
        </p:txBody>
      </p:sp>
      <p:pic>
        <p:nvPicPr>
          <p:cNvPr id="9" name="Picture 8">
            <a:extLst>
              <a:ext uri="{FF2B5EF4-FFF2-40B4-BE49-F238E27FC236}">
                <a16:creationId xmlns:a16="http://schemas.microsoft.com/office/drawing/2014/main" id="{CF0FC6FA-3395-370B-7E9C-6692344D73D7}"/>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24000" y1="50667" x2="23556" y2="50222"/>
                        <a14:foregroundMark x1="23111" y1="49333" x2="39111" y2="54667"/>
                        <a14:foregroundMark x1="39111" y1="54667" x2="50667" y2="53778"/>
                        <a14:foregroundMark x1="50667" y1="53778" x2="63556" y2="47111"/>
                        <a14:foregroundMark x1="63556" y1="47111" x2="72000" y2="55111"/>
                        <a14:foregroundMark x1="72000" y1="55111" x2="78667" y2="50667"/>
                        <a14:foregroundMark x1="78667" y1="50667" x2="67556" y2="56000"/>
                        <a14:foregroundMark x1="67556" y1="56000" x2="32000" y2="56000"/>
                        <a14:foregroundMark x1="32000" y1="56000" x2="34667" y2="48000"/>
                        <a14:foregroundMark x1="34667" y1="48000" x2="49333" y2="52889"/>
                        <a14:foregroundMark x1="49333" y1="52889" x2="64889" y2="53778"/>
                        <a14:foregroundMark x1="64889" y1="53778" x2="68000" y2="55111"/>
                        <a14:foregroundMark x1="29778" y1="56444" x2="20889" y2="51111"/>
                        <a14:foregroundMark x1="20889" y1="51111" x2="28000" y2="63111"/>
                        <a14:foregroundMark x1="28000" y1="63111" x2="26667" y2="54222"/>
                        <a14:foregroundMark x1="26667" y1="54222" x2="24889" y2="53778"/>
                      </a14:backgroundRemoval>
                    </a14:imgEffect>
                  </a14:imgLayer>
                </a14:imgProps>
              </a:ext>
            </a:extLst>
          </a:blip>
          <a:stretch>
            <a:fillRect/>
          </a:stretch>
        </p:blipFill>
        <p:spPr>
          <a:xfrm>
            <a:off x="6384140" y="562328"/>
            <a:ext cx="5719256" cy="571925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C542D1-A9A1-DC0C-225A-516FE773CBD4}"/>
              </a:ext>
            </a:extLst>
          </p:cNvPr>
          <p:cNvSpPr txBox="1"/>
          <p:nvPr/>
        </p:nvSpPr>
        <p:spPr>
          <a:xfrm>
            <a:off x="793318" y="184191"/>
            <a:ext cx="8416670" cy="1248419"/>
          </a:xfrm>
          <a:prstGeom prst="rect">
            <a:avLst/>
          </a:prstGeom>
          <a:noFill/>
        </p:spPr>
        <p:txBody>
          <a:bodyPr wrap="square">
            <a:spAutoFit/>
          </a:bodyPr>
          <a:lstStyle/>
          <a:p>
            <a:pPr>
              <a:lnSpc>
                <a:spcPts val="4625"/>
              </a:lnSpc>
            </a:pPr>
            <a:r>
              <a:rPr lang="en-US" sz="3708" dirty="0">
                <a:solidFill>
                  <a:srgbClr val="76B9FF"/>
                </a:solidFill>
                <a:latin typeface="Roboto Slab" pitchFamily="34" charset="0"/>
                <a:ea typeface="Roboto Slab" pitchFamily="34" charset="-122"/>
                <a:cs typeface="Roboto Slab" pitchFamily="34" charset="-120"/>
              </a:rPr>
              <a:t>Top Cuisines – Understanding Customer Preferences</a:t>
            </a:r>
            <a:endParaRPr lang="en-US" sz="3708" dirty="0"/>
          </a:p>
        </p:txBody>
      </p:sp>
      <p:sp>
        <p:nvSpPr>
          <p:cNvPr id="5" name="TextBox 4">
            <a:extLst>
              <a:ext uri="{FF2B5EF4-FFF2-40B4-BE49-F238E27FC236}">
                <a16:creationId xmlns:a16="http://schemas.microsoft.com/office/drawing/2014/main" id="{EB769D1A-186C-30AC-40AA-E6DBDA1331ED}"/>
              </a:ext>
            </a:extLst>
          </p:cNvPr>
          <p:cNvSpPr txBox="1"/>
          <p:nvPr/>
        </p:nvSpPr>
        <p:spPr>
          <a:xfrm>
            <a:off x="793316" y="1424435"/>
            <a:ext cx="9904763" cy="1246495"/>
          </a:xfrm>
          <a:prstGeom prst="rect">
            <a:avLst/>
          </a:prstGeom>
          <a:noFill/>
        </p:spPr>
        <p:txBody>
          <a:bodyPr wrap="square">
            <a:spAutoFit/>
          </a:bodyPr>
          <a:lstStyle/>
          <a:p>
            <a:endParaRPr lang="en-US" sz="1500" dirty="0">
              <a:latin typeface="Roboto" panose="02000000000000000000" pitchFamily="2" charset="0"/>
              <a:ea typeface="Roboto" panose="02000000000000000000" pitchFamily="2" charset="0"/>
              <a:cs typeface="Roboto" panose="02000000000000000000" pitchFamily="2" charset="0"/>
            </a:endParaRPr>
          </a:p>
          <a:p>
            <a:r>
              <a:rPr lang="en-US" sz="1500" dirty="0">
                <a:latin typeface="Roboto" panose="02000000000000000000" pitchFamily="2" charset="0"/>
                <a:ea typeface="Roboto" panose="02000000000000000000" pitchFamily="2" charset="0"/>
                <a:cs typeface="Roboto" panose="02000000000000000000" pitchFamily="2" charset="0"/>
              </a:rPr>
              <a:t>✅ Prioritize online delivery &amp; table booking, as data shows higher customer satisfaction for restaurants offering these services.</a:t>
            </a:r>
          </a:p>
          <a:p>
            <a:br>
              <a:rPr lang="en-US" sz="1500" dirty="0">
                <a:latin typeface="Roboto" panose="02000000000000000000" pitchFamily="2" charset="0"/>
                <a:ea typeface="Roboto" panose="02000000000000000000" pitchFamily="2" charset="0"/>
                <a:cs typeface="Roboto" panose="02000000000000000000" pitchFamily="2" charset="0"/>
              </a:rPr>
            </a:br>
            <a:r>
              <a:rPr lang="en-US" sz="1500" dirty="0">
                <a:latin typeface="Roboto" panose="02000000000000000000" pitchFamily="2" charset="0"/>
                <a:ea typeface="Roboto" panose="02000000000000000000" pitchFamily="2" charset="0"/>
                <a:cs typeface="Roboto" panose="02000000000000000000" pitchFamily="2" charset="0"/>
              </a:rPr>
              <a:t>✅ Expected Impact: Higher customer engagement, better brand reputation, increased revenue from digital orders.</a:t>
            </a:r>
            <a:endParaRPr lang="en-IN" sz="1500" dirty="0">
              <a:latin typeface="Roboto" panose="02000000000000000000" pitchFamily="2" charset="0"/>
              <a:ea typeface="Roboto" panose="02000000000000000000" pitchFamily="2" charset="0"/>
              <a:cs typeface="Roboto" panose="02000000000000000000" pitchFamily="2" charset="0"/>
            </a:endParaRPr>
          </a:p>
        </p:txBody>
      </p:sp>
      <p:pic>
        <p:nvPicPr>
          <p:cNvPr id="9" name="Picture 8">
            <a:extLst>
              <a:ext uri="{FF2B5EF4-FFF2-40B4-BE49-F238E27FC236}">
                <a16:creationId xmlns:a16="http://schemas.microsoft.com/office/drawing/2014/main" id="{48F3508E-DFD5-4483-B468-5E0E153207ED}"/>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472209" y="184191"/>
            <a:ext cx="2098158" cy="1240244"/>
          </a:xfrm>
          <a:prstGeom prst="rect">
            <a:avLst/>
          </a:prstGeom>
        </p:spPr>
      </p:pic>
      <p:graphicFrame>
        <p:nvGraphicFramePr>
          <p:cNvPr id="2" name="Chart 1">
            <a:extLst>
              <a:ext uri="{FF2B5EF4-FFF2-40B4-BE49-F238E27FC236}">
                <a16:creationId xmlns:a16="http://schemas.microsoft.com/office/drawing/2014/main" id="{39A6CD3B-94A5-4FED-9D21-2497A7311D30}"/>
              </a:ext>
            </a:extLst>
          </p:cNvPr>
          <p:cNvGraphicFramePr>
            <a:graphicFrameLocks/>
          </p:cNvGraphicFramePr>
          <p:nvPr>
            <p:extLst>
              <p:ext uri="{D42A27DB-BD31-4B8C-83A1-F6EECF244321}">
                <p14:modId xmlns:p14="http://schemas.microsoft.com/office/powerpoint/2010/main" val="4160106931"/>
              </p:ext>
            </p:extLst>
          </p:nvPr>
        </p:nvGraphicFramePr>
        <p:xfrm>
          <a:off x="535633" y="2670929"/>
          <a:ext cx="11295005" cy="400287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924568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026FACD-3883-E92A-01FE-02A3F43575EE}"/>
              </a:ext>
            </a:extLst>
          </p:cNvPr>
          <p:cNvSpPr txBox="1"/>
          <p:nvPr/>
        </p:nvSpPr>
        <p:spPr>
          <a:xfrm>
            <a:off x="4732421" y="202013"/>
            <a:ext cx="2727158" cy="658514"/>
          </a:xfrm>
          <a:prstGeom prst="rect">
            <a:avLst/>
          </a:prstGeom>
          <a:noFill/>
        </p:spPr>
        <p:txBody>
          <a:bodyPr wrap="square">
            <a:spAutoFit/>
          </a:bodyPr>
          <a:lstStyle/>
          <a:p>
            <a:pPr>
              <a:lnSpc>
                <a:spcPts val="4625"/>
              </a:lnSpc>
            </a:pPr>
            <a:r>
              <a:rPr lang="en-US" sz="3708" dirty="0">
                <a:solidFill>
                  <a:srgbClr val="76B9FF"/>
                </a:solidFill>
                <a:latin typeface="Roboto Slab" pitchFamily="34" charset="0"/>
                <a:ea typeface="Roboto Slab" pitchFamily="34" charset="-122"/>
                <a:cs typeface="Roboto Slab" pitchFamily="34" charset="-120"/>
              </a:rPr>
              <a:t>Dashboard </a:t>
            </a:r>
            <a:endParaRPr lang="en-US" sz="3708" dirty="0"/>
          </a:p>
        </p:txBody>
      </p:sp>
      <p:pic>
        <p:nvPicPr>
          <p:cNvPr id="3" name="Picture 2">
            <a:extLst>
              <a:ext uri="{FF2B5EF4-FFF2-40B4-BE49-F238E27FC236}">
                <a16:creationId xmlns:a16="http://schemas.microsoft.com/office/drawing/2014/main" id="{8689EDB1-4C2D-2D6D-8D91-1BDD21EF4144}"/>
              </a:ext>
            </a:extLst>
          </p:cNvPr>
          <p:cNvPicPr>
            <a:picLocks noChangeAspect="1"/>
          </p:cNvPicPr>
          <p:nvPr/>
        </p:nvPicPr>
        <p:blipFill>
          <a:blip r:embed="rId2"/>
          <a:stretch>
            <a:fillRect/>
          </a:stretch>
        </p:blipFill>
        <p:spPr>
          <a:xfrm>
            <a:off x="119062" y="770483"/>
            <a:ext cx="11953875" cy="6087517"/>
          </a:xfrm>
          <a:prstGeom prst="rect">
            <a:avLst/>
          </a:prstGeom>
          <a:ln>
            <a:noFill/>
          </a:ln>
          <a:effectLst>
            <a:outerShdw blurRad="149987" dist="250190" dir="8460000" algn="ctr">
              <a:srgbClr val="000000">
                <a:alpha val="28000"/>
              </a:srgbClr>
            </a:outerShdw>
            <a:softEdge rad="112500"/>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732376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84CE9E-3A70-88E4-5F9B-D9935B836573}"/>
              </a:ext>
            </a:extLst>
          </p:cNvPr>
          <p:cNvSpPr txBox="1"/>
          <p:nvPr/>
        </p:nvSpPr>
        <p:spPr>
          <a:xfrm>
            <a:off x="772027" y="495704"/>
            <a:ext cx="2967789" cy="658514"/>
          </a:xfrm>
          <a:prstGeom prst="rect">
            <a:avLst/>
          </a:prstGeom>
          <a:noFill/>
        </p:spPr>
        <p:txBody>
          <a:bodyPr wrap="square">
            <a:spAutoFit/>
          </a:bodyPr>
          <a:lstStyle/>
          <a:p>
            <a:pPr>
              <a:lnSpc>
                <a:spcPts val="4625"/>
              </a:lnSpc>
            </a:pPr>
            <a:r>
              <a:rPr lang="en-US" sz="3708" dirty="0">
                <a:solidFill>
                  <a:srgbClr val="76B9FF"/>
                </a:solidFill>
                <a:latin typeface="Roboto Slab" pitchFamily="34" charset="0"/>
                <a:ea typeface="Roboto Slab" pitchFamily="34" charset="-122"/>
                <a:cs typeface="Roboto Slab" pitchFamily="34" charset="-120"/>
              </a:rPr>
              <a:t>Conclusion</a:t>
            </a:r>
            <a:endParaRPr lang="en-US" sz="3708" dirty="0"/>
          </a:p>
        </p:txBody>
      </p:sp>
      <p:pic>
        <p:nvPicPr>
          <p:cNvPr id="7" name="Picture 6">
            <a:extLst>
              <a:ext uri="{FF2B5EF4-FFF2-40B4-BE49-F238E27FC236}">
                <a16:creationId xmlns:a16="http://schemas.microsoft.com/office/drawing/2014/main" id="{B27B2EDE-FA18-E33E-0C1F-8CE5E2F05CA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679485" y="595968"/>
            <a:ext cx="6325356" cy="5850953"/>
          </a:xfrm>
          <a:prstGeom prst="rect">
            <a:avLst/>
          </a:prstGeom>
        </p:spPr>
      </p:pic>
      <p:sp>
        <p:nvSpPr>
          <p:cNvPr id="10" name="TextBox 9">
            <a:extLst>
              <a:ext uri="{FF2B5EF4-FFF2-40B4-BE49-F238E27FC236}">
                <a16:creationId xmlns:a16="http://schemas.microsoft.com/office/drawing/2014/main" id="{ED2CFA21-9D26-AD5E-4963-1721A0EBA5F4}"/>
              </a:ext>
            </a:extLst>
          </p:cNvPr>
          <p:cNvSpPr txBox="1"/>
          <p:nvPr/>
        </p:nvSpPr>
        <p:spPr>
          <a:xfrm>
            <a:off x="681791" y="1356892"/>
            <a:ext cx="4817223" cy="3195042"/>
          </a:xfrm>
          <a:prstGeom prst="rect">
            <a:avLst/>
          </a:prstGeom>
          <a:noFill/>
        </p:spPr>
        <p:txBody>
          <a:bodyPr wrap="square">
            <a:spAutoFit/>
          </a:bodyPr>
          <a:lstStyle/>
          <a:p>
            <a:r>
              <a:rPr lang="en-US" sz="1833" dirty="0">
                <a:latin typeface="Roboto" panose="02000000000000000000" pitchFamily="2" charset="0"/>
                <a:ea typeface="Roboto" panose="02000000000000000000" pitchFamily="2" charset="0"/>
                <a:cs typeface="Roboto" panose="02000000000000000000" pitchFamily="2" charset="0"/>
              </a:rPr>
              <a:t>📊 </a:t>
            </a:r>
            <a:r>
              <a:rPr lang="en-US" sz="1833" b="1" dirty="0">
                <a:latin typeface="Roboto" panose="02000000000000000000" pitchFamily="2" charset="0"/>
                <a:ea typeface="Roboto" panose="02000000000000000000" pitchFamily="2" charset="0"/>
                <a:cs typeface="Roboto" panose="02000000000000000000" pitchFamily="2" charset="0"/>
              </a:rPr>
              <a:t>Implications for Decision-Making:</a:t>
            </a:r>
          </a:p>
          <a:p>
            <a:br>
              <a:rPr lang="en-US" sz="1833" dirty="0">
                <a:latin typeface="Roboto" panose="02000000000000000000" pitchFamily="2" charset="0"/>
                <a:ea typeface="Roboto" panose="02000000000000000000" pitchFamily="2" charset="0"/>
                <a:cs typeface="Roboto" panose="02000000000000000000" pitchFamily="2" charset="0"/>
              </a:rPr>
            </a:br>
            <a:r>
              <a:rPr lang="en-US" sz="1833" dirty="0">
                <a:latin typeface="Roboto" panose="02000000000000000000" pitchFamily="2" charset="0"/>
                <a:ea typeface="Roboto" panose="02000000000000000000" pitchFamily="2" charset="0"/>
                <a:cs typeface="Roboto" panose="02000000000000000000" pitchFamily="2" charset="0"/>
              </a:rPr>
              <a:t>✔️ </a:t>
            </a:r>
            <a:r>
              <a:rPr lang="en-US" sz="1833" b="1" dirty="0">
                <a:latin typeface="Roboto" panose="02000000000000000000" pitchFamily="2" charset="0"/>
                <a:ea typeface="Roboto" panose="02000000000000000000" pitchFamily="2" charset="0"/>
                <a:cs typeface="Roboto" panose="02000000000000000000" pitchFamily="2" charset="0"/>
              </a:rPr>
              <a:t>Increased Market Share</a:t>
            </a:r>
            <a:r>
              <a:rPr lang="en-US" sz="1833" dirty="0">
                <a:latin typeface="Roboto" panose="02000000000000000000" pitchFamily="2" charset="0"/>
                <a:ea typeface="Roboto" panose="02000000000000000000" pitchFamily="2" charset="0"/>
                <a:cs typeface="Roboto" panose="02000000000000000000" pitchFamily="2" charset="0"/>
              </a:rPr>
              <a:t> by expanding into underpenetrated regions.</a:t>
            </a:r>
          </a:p>
          <a:p>
            <a:br>
              <a:rPr lang="en-US" sz="1833" dirty="0">
                <a:latin typeface="Roboto" panose="02000000000000000000" pitchFamily="2" charset="0"/>
                <a:ea typeface="Roboto" panose="02000000000000000000" pitchFamily="2" charset="0"/>
                <a:cs typeface="Roboto" panose="02000000000000000000" pitchFamily="2" charset="0"/>
              </a:rPr>
            </a:br>
            <a:r>
              <a:rPr lang="en-US" sz="1833" dirty="0">
                <a:latin typeface="Roboto" panose="02000000000000000000" pitchFamily="2" charset="0"/>
                <a:ea typeface="Roboto" panose="02000000000000000000" pitchFamily="2" charset="0"/>
                <a:cs typeface="Roboto" panose="02000000000000000000" pitchFamily="2" charset="0"/>
              </a:rPr>
              <a:t>✔️ </a:t>
            </a:r>
            <a:r>
              <a:rPr lang="en-US" sz="1833" b="1" dirty="0">
                <a:latin typeface="Roboto" panose="02000000000000000000" pitchFamily="2" charset="0"/>
                <a:ea typeface="Roboto" panose="02000000000000000000" pitchFamily="2" charset="0"/>
                <a:cs typeface="Roboto" panose="02000000000000000000" pitchFamily="2" charset="0"/>
              </a:rPr>
              <a:t>Higher Customer Satisfaction</a:t>
            </a:r>
            <a:r>
              <a:rPr lang="en-US" sz="1833" dirty="0">
                <a:latin typeface="Roboto" panose="02000000000000000000" pitchFamily="2" charset="0"/>
                <a:ea typeface="Roboto" panose="02000000000000000000" pitchFamily="2" charset="0"/>
                <a:cs typeface="Roboto" panose="02000000000000000000" pitchFamily="2" charset="0"/>
              </a:rPr>
              <a:t> by offering top-rated cuisines &amp; optimized services.</a:t>
            </a:r>
          </a:p>
          <a:p>
            <a:br>
              <a:rPr lang="en-US" sz="1833" dirty="0">
                <a:latin typeface="Roboto" panose="02000000000000000000" pitchFamily="2" charset="0"/>
                <a:ea typeface="Roboto" panose="02000000000000000000" pitchFamily="2" charset="0"/>
                <a:cs typeface="Roboto" panose="02000000000000000000" pitchFamily="2" charset="0"/>
              </a:rPr>
            </a:br>
            <a:r>
              <a:rPr lang="en-US" sz="1833" dirty="0">
                <a:latin typeface="Roboto" panose="02000000000000000000" pitchFamily="2" charset="0"/>
                <a:ea typeface="Roboto" panose="02000000000000000000" pitchFamily="2" charset="0"/>
                <a:cs typeface="Roboto" panose="02000000000000000000" pitchFamily="2" charset="0"/>
              </a:rPr>
              <a:t>✔️ </a:t>
            </a:r>
            <a:r>
              <a:rPr lang="en-US" sz="1833" b="1" dirty="0">
                <a:latin typeface="Roboto" panose="02000000000000000000" pitchFamily="2" charset="0"/>
                <a:ea typeface="Roboto" panose="02000000000000000000" pitchFamily="2" charset="0"/>
                <a:cs typeface="Roboto" panose="02000000000000000000" pitchFamily="2" charset="0"/>
              </a:rPr>
              <a:t>Revenue Growth</a:t>
            </a:r>
            <a:r>
              <a:rPr lang="en-US" sz="1833" dirty="0">
                <a:latin typeface="Roboto" panose="02000000000000000000" pitchFamily="2" charset="0"/>
                <a:ea typeface="Roboto" panose="02000000000000000000" pitchFamily="2" charset="0"/>
                <a:cs typeface="Roboto" panose="02000000000000000000" pitchFamily="2" charset="0"/>
              </a:rPr>
              <a:t> by leveraging digital orders &amp; premium pricing strategies.</a:t>
            </a:r>
            <a:endParaRPr lang="en-IN" sz="1833"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988442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EC1731-00DA-8383-D4EE-78D04BAB3E28}"/>
              </a:ext>
            </a:extLst>
          </p:cNvPr>
          <p:cNvSpPr txBox="1"/>
          <p:nvPr/>
        </p:nvSpPr>
        <p:spPr>
          <a:xfrm>
            <a:off x="802106" y="417612"/>
            <a:ext cx="6096000" cy="1233543"/>
          </a:xfrm>
          <a:prstGeom prst="rect">
            <a:avLst/>
          </a:prstGeom>
          <a:noFill/>
        </p:spPr>
        <p:txBody>
          <a:bodyPr wrap="square">
            <a:spAutoFit/>
          </a:bodyPr>
          <a:lstStyle/>
          <a:p>
            <a:r>
              <a:rPr lang="en-US" sz="3708" dirty="0">
                <a:solidFill>
                  <a:srgbClr val="76B9FF"/>
                </a:solidFill>
                <a:latin typeface="Roboto Slab" pitchFamily="34" charset="0"/>
                <a:ea typeface="Roboto Slab" pitchFamily="34" charset="-122"/>
                <a:cs typeface="Roboto Slab" pitchFamily="34" charset="-120"/>
              </a:rPr>
              <a:t>Acknowledgements &amp; References</a:t>
            </a:r>
            <a:endParaRPr lang="en-IN" sz="3708" dirty="0"/>
          </a:p>
        </p:txBody>
      </p:sp>
      <p:sp>
        <p:nvSpPr>
          <p:cNvPr id="7" name="TextBox 6">
            <a:extLst>
              <a:ext uri="{FF2B5EF4-FFF2-40B4-BE49-F238E27FC236}">
                <a16:creationId xmlns:a16="http://schemas.microsoft.com/office/drawing/2014/main" id="{3195603C-F059-91D9-D4F3-60328AFDEE16}"/>
              </a:ext>
            </a:extLst>
          </p:cNvPr>
          <p:cNvSpPr txBox="1"/>
          <p:nvPr/>
        </p:nvSpPr>
        <p:spPr>
          <a:xfrm>
            <a:off x="5193630" y="2198607"/>
            <a:ext cx="6797843" cy="1502655"/>
          </a:xfrm>
          <a:prstGeom prst="rect">
            <a:avLst/>
          </a:prstGeom>
          <a:noFill/>
        </p:spPr>
        <p:txBody>
          <a:bodyPr wrap="square">
            <a:spAutoFit/>
          </a:bodyPr>
          <a:lstStyle/>
          <a:p>
            <a:r>
              <a:rPr lang="en-US" sz="1833" dirty="0">
                <a:latin typeface="Roboto" panose="02000000000000000000" pitchFamily="2" charset="0"/>
                <a:ea typeface="Roboto" panose="02000000000000000000" pitchFamily="2" charset="0"/>
                <a:cs typeface="Roboto" panose="02000000000000000000" pitchFamily="2" charset="0"/>
              </a:rPr>
              <a:t>✅ Special thanks to </a:t>
            </a:r>
            <a:r>
              <a:rPr lang="en-US" sz="1833" b="1" dirty="0">
                <a:latin typeface="Roboto" panose="02000000000000000000" pitchFamily="2" charset="0"/>
                <a:ea typeface="Roboto" panose="02000000000000000000" pitchFamily="2" charset="0"/>
                <a:cs typeface="Roboto" panose="02000000000000000000" pitchFamily="2" charset="0"/>
              </a:rPr>
              <a:t>Rasheed Ahmed, Rishabh Verma and all Newton Mentors</a:t>
            </a:r>
            <a:r>
              <a:rPr lang="en-US" sz="1833" dirty="0">
                <a:latin typeface="Roboto" panose="02000000000000000000" pitchFamily="2" charset="0"/>
                <a:ea typeface="Roboto" panose="02000000000000000000" pitchFamily="2" charset="0"/>
                <a:cs typeface="Roboto" panose="02000000000000000000" pitchFamily="2" charset="0"/>
              </a:rPr>
              <a:t> for guidance and support.</a:t>
            </a:r>
          </a:p>
          <a:p>
            <a:br>
              <a:rPr lang="en-US" sz="1833" dirty="0">
                <a:latin typeface="Roboto" panose="02000000000000000000" pitchFamily="2" charset="0"/>
                <a:ea typeface="Roboto" panose="02000000000000000000" pitchFamily="2" charset="0"/>
                <a:cs typeface="Roboto" panose="02000000000000000000" pitchFamily="2" charset="0"/>
              </a:rPr>
            </a:br>
            <a:r>
              <a:rPr lang="en-US" sz="1833" dirty="0">
                <a:latin typeface="Roboto" panose="02000000000000000000" pitchFamily="2" charset="0"/>
                <a:ea typeface="Roboto" panose="02000000000000000000" pitchFamily="2" charset="0"/>
                <a:cs typeface="Roboto" panose="02000000000000000000" pitchFamily="2" charset="0"/>
              </a:rPr>
              <a:t>✅ Recognition of </a:t>
            </a:r>
            <a:r>
              <a:rPr lang="en-US" sz="1833" b="1" dirty="0">
                <a:latin typeface="Roboto" panose="02000000000000000000" pitchFamily="2" charset="0"/>
                <a:ea typeface="Roboto" panose="02000000000000000000" pitchFamily="2" charset="0"/>
                <a:cs typeface="Roboto" panose="02000000000000000000" pitchFamily="2" charset="0"/>
              </a:rPr>
              <a:t>Excel &amp; BI Tools (Pivot Tables, Lookups, Charts, Conditional Formatting)</a:t>
            </a:r>
            <a:r>
              <a:rPr lang="en-US" sz="1833" dirty="0">
                <a:latin typeface="Roboto" panose="02000000000000000000" pitchFamily="2" charset="0"/>
                <a:ea typeface="Roboto" panose="02000000000000000000" pitchFamily="2" charset="0"/>
                <a:cs typeface="Roboto" panose="02000000000000000000" pitchFamily="2" charset="0"/>
              </a:rPr>
              <a:t> for analysis. </a:t>
            </a:r>
            <a:endParaRPr lang="en-IN" sz="1833" dirty="0">
              <a:latin typeface="Roboto" panose="02000000000000000000" pitchFamily="2" charset="0"/>
              <a:ea typeface="Roboto" panose="02000000000000000000" pitchFamily="2" charset="0"/>
              <a:cs typeface="Roboto" panose="02000000000000000000" pitchFamily="2" charset="0"/>
            </a:endParaRPr>
          </a:p>
        </p:txBody>
      </p:sp>
      <p:sp>
        <p:nvSpPr>
          <p:cNvPr id="8" name="TextBox 7">
            <a:extLst>
              <a:ext uri="{FF2B5EF4-FFF2-40B4-BE49-F238E27FC236}">
                <a16:creationId xmlns:a16="http://schemas.microsoft.com/office/drawing/2014/main" id="{609EDA52-3DB8-8796-F541-2CE5E9561312}"/>
              </a:ext>
            </a:extLst>
          </p:cNvPr>
          <p:cNvSpPr txBox="1"/>
          <p:nvPr/>
        </p:nvSpPr>
        <p:spPr>
          <a:xfrm>
            <a:off x="5196139" y="3730401"/>
            <a:ext cx="6797843" cy="2066784"/>
          </a:xfrm>
          <a:prstGeom prst="rect">
            <a:avLst/>
          </a:prstGeom>
          <a:noFill/>
        </p:spPr>
        <p:txBody>
          <a:bodyPr wrap="square">
            <a:spAutoFit/>
          </a:bodyPr>
          <a:lstStyle/>
          <a:p>
            <a:br>
              <a:rPr lang="en-US" sz="1833" dirty="0">
                <a:latin typeface="Roboto" panose="02000000000000000000" pitchFamily="2" charset="0"/>
                <a:ea typeface="Roboto" panose="02000000000000000000" pitchFamily="2" charset="0"/>
                <a:cs typeface="Roboto" panose="02000000000000000000" pitchFamily="2" charset="0"/>
              </a:rPr>
            </a:br>
            <a:r>
              <a:rPr lang="en-US" sz="1833" dirty="0">
                <a:latin typeface="Roboto" panose="02000000000000000000" pitchFamily="2" charset="0"/>
                <a:ea typeface="Roboto" panose="02000000000000000000" pitchFamily="2" charset="0"/>
                <a:cs typeface="Roboto" panose="02000000000000000000" pitchFamily="2" charset="0"/>
              </a:rPr>
              <a:t>📑 Primary Data: Internal restaurant dataset provided for analysis.</a:t>
            </a:r>
            <a:br>
              <a:rPr lang="en-US" sz="1833" dirty="0">
                <a:latin typeface="Roboto" panose="02000000000000000000" pitchFamily="2" charset="0"/>
                <a:ea typeface="Roboto" panose="02000000000000000000" pitchFamily="2" charset="0"/>
                <a:cs typeface="Roboto" panose="02000000000000000000" pitchFamily="2" charset="0"/>
              </a:rPr>
            </a:br>
            <a:br>
              <a:rPr lang="en-US" sz="1833" dirty="0">
                <a:latin typeface="Roboto" panose="02000000000000000000" pitchFamily="2" charset="0"/>
                <a:ea typeface="Roboto" panose="02000000000000000000" pitchFamily="2" charset="0"/>
                <a:cs typeface="Roboto" panose="02000000000000000000" pitchFamily="2" charset="0"/>
              </a:rPr>
            </a:br>
            <a:r>
              <a:rPr lang="en-US" sz="1833" dirty="0">
                <a:latin typeface="Roboto" panose="02000000000000000000" pitchFamily="2" charset="0"/>
                <a:ea typeface="Roboto" panose="02000000000000000000" pitchFamily="2" charset="0"/>
                <a:cs typeface="Roboto" panose="02000000000000000000" pitchFamily="2" charset="0"/>
              </a:rPr>
              <a:t>📑 Tools Used: Microsoft Excel, Pivot Tables, Charts, </a:t>
            </a:r>
            <a:r>
              <a:rPr lang="en-US" sz="1833" dirty="0" err="1">
                <a:latin typeface="Roboto" panose="02000000000000000000" pitchFamily="2" charset="0"/>
                <a:ea typeface="Roboto" panose="02000000000000000000" pitchFamily="2" charset="0"/>
                <a:cs typeface="Roboto" panose="02000000000000000000" pitchFamily="2" charset="0"/>
              </a:rPr>
              <a:t>LookUp</a:t>
            </a:r>
            <a:r>
              <a:rPr lang="en-US" sz="1833" dirty="0">
                <a:latin typeface="Roboto" panose="02000000000000000000" pitchFamily="2" charset="0"/>
                <a:ea typeface="Roboto" panose="02000000000000000000" pitchFamily="2" charset="0"/>
                <a:cs typeface="Roboto" panose="02000000000000000000" pitchFamily="2" charset="0"/>
              </a:rPr>
              <a:t> Functions, Conditional Formatting, Data Visualization Techniques.</a:t>
            </a:r>
            <a:endParaRPr lang="en-IN" sz="1833" dirty="0">
              <a:latin typeface="Roboto" panose="02000000000000000000" pitchFamily="2" charset="0"/>
              <a:ea typeface="Roboto" panose="02000000000000000000" pitchFamily="2" charset="0"/>
              <a:cs typeface="Roboto" panose="02000000000000000000" pitchFamily="2" charset="0"/>
            </a:endParaRPr>
          </a:p>
        </p:txBody>
      </p:sp>
      <p:pic>
        <p:nvPicPr>
          <p:cNvPr id="10" name="Picture 9">
            <a:extLst>
              <a:ext uri="{FF2B5EF4-FFF2-40B4-BE49-F238E27FC236}">
                <a16:creationId xmlns:a16="http://schemas.microsoft.com/office/drawing/2014/main" id="{6EC94799-15F0-A719-400C-FEC736BECC49}"/>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02107" y="1769257"/>
            <a:ext cx="4291261" cy="4531301"/>
          </a:xfrm>
          <a:prstGeom prst="rect">
            <a:avLst/>
          </a:prstGeom>
        </p:spPr>
      </p:pic>
    </p:spTree>
    <p:extLst>
      <p:ext uri="{BB962C8B-B14F-4D97-AF65-F5344CB8AC3E}">
        <p14:creationId xmlns:p14="http://schemas.microsoft.com/office/powerpoint/2010/main" val="732709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5AB0090-164D-BCA6-64BA-E19F31BD7EC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691062" y="0"/>
            <a:ext cx="7500938" cy="6858000"/>
          </a:xfrm>
          <a:prstGeom prst="rect">
            <a:avLst/>
          </a:prstGeom>
        </p:spPr>
      </p:pic>
    </p:spTree>
    <p:extLst>
      <p:ext uri="{BB962C8B-B14F-4D97-AF65-F5344CB8AC3E}">
        <p14:creationId xmlns:p14="http://schemas.microsoft.com/office/powerpoint/2010/main" val="2079526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189DB4-3ECC-FEDA-24C8-71B61ED5A657}"/>
              </a:ext>
            </a:extLst>
          </p:cNvPr>
          <p:cNvSpPr txBox="1"/>
          <p:nvPr/>
        </p:nvSpPr>
        <p:spPr>
          <a:xfrm>
            <a:off x="3668233" y="280720"/>
            <a:ext cx="6096000" cy="651717"/>
          </a:xfrm>
          <a:prstGeom prst="rect">
            <a:avLst/>
          </a:prstGeom>
          <a:noFill/>
        </p:spPr>
        <p:txBody>
          <a:bodyPr wrap="square">
            <a:spAutoFit/>
          </a:bodyPr>
          <a:lstStyle/>
          <a:p>
            <a:pPr>
              <a:lnSpc>
                <a:spcPts val="4625"/>
              </a:lnSpc>
            </a:pPr>
            <a:r>
              <a:rPr lang="en-US" sz="3700" dirty="0">
                <a:solidFill>
                  <a:srgbClr val="76B9FF"/>
                </a:solidFill>
                <a:latin typeface="Roboto Slab" pitchFamily="34" charset="0"/>
                <a:ea typeface="Roboto Slab" pitchFamily="34" charset="-122"/>
                <a:cs typeface="Roboto Slab" pitchFamily="34" charset="-120"/>
              </a:rPr>
              <a:t>About</a:t>
            </a:r>
          </a:p>
        </p:txBody>
      </p:sp>
      <p:pic>
        <p:nvPicPr>
          <p:cNvPr id="5" name="Picture 4">
            <a:extLst>
              <a:ext uri="{FF2B5EF4-FFF2-40B4-BE49-F238E27FC236}">
                <a16:creationId xmlns:a16="http://schemas.microsoft.com/office/drawing/2014/main" id="{05D89C80-E5AD-EFF7-B065-6372CAF7DEF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420261" y="2994837"/>
            <a:ext cx="5521984" cy="3449536"/>
          </a:xfrm>
          <a:prstGeom prst="rect">
            <a:avLst/>
          </a:prstGeom>
        </p:spPr>
      </p:pic>
      <p:sp>
        <p:nvSpPr>
          <p:cNvPr id="8" name="TextBox 7">
            <a:extLst>
              <a:ext uri="{FF2B5EF4-FFF2-40B4-BE49-F238E27FC236}">
                <a16:creationId xmlns:a16="http://schemas.microsoft.com/office/drawing/2014/main" id="{E0A17374-5643-F3C2-F100-D76EDA4F1D06}"/>
              </a:ext>
            </a:extLst>
          </p:cNvPr>
          <p:cNvSpPr txBox="1"/>
          <p:nvPr/>
        </p:nvSpPr>
        <p:spPr>
          <a:xfrm>
            <a:off x="249755" y="1026609"/>
            <a:ext cx="10861268" cy="1938992"/>
          </a:xfrm>
          <a:prstGeom prst="rect">
            <a:avLst/>
          </a:prstGeom>
          <a:noFill/>
        </p:spPr>
        <p:txBody>
          <a:bodyPr wrap="square">
            <a:spAutoFit/>
          </a:bodyPr>
          <a:lstStyle/>
          <a:p>
            <a:pPr>
              <a:lnSpc>
                <a:spcPts val="2375"/>
              </a:lnSpc>
            </a:pPr>
            <a:r>
              <a:rPr lang="en-US" sz="2000" dirty="0">
                <a:solidFill>
                  <a:srgbClr val="D6E5EF"/>
                </a:solidFill>
                <a:latin typeface="Roboto" pitchFamily="34" charset="0"/>
                <a:ea typeface="Roboto" pitchFamily="34" charset="-122"/>
                <a:cs typeface="Roboto" pitchFamily="34" charset="-120"/>
              </a:rPr>
              <a:t>Zomato is a popular online platform that provides services related to food delivery, restaurant discovery, and dining experiences. Founded in 2008, it originally began as a restaurant review and recommendation website, before expanding into food delivery, takeout, and restaurant reservations. Zomato is available in numerous countries worldwide, providing users with the ability to explore local restaurant menus, read reviews, and place food orders from their mobile app or website.</a:t>
            </a:r>
            <a:endParaRPr lang="en-US" sz="2000" dirty="0"/>
          </a:p>
        </p:txBody>
      </p:sp>
      <p:sp>
        <p:nvSpPr>
          <p:cNvPr id="10" name="TextBox 9">
            <a:extLst>
              <a:ext uri="{FF2B5EF4-FFF2-40B4-BE49-F238E27FC236}">
                <a16:creationId xmlns:a16="http://schemas.microsoft.com/office/drawing/2014/main" id="{A85308B9-49FE-A55E-4DA6-32E69D79986E}"/>
              </a:ext>
            </a:extLst>
          </p:cNvPr>
          <p:cNvSpPr txBox="1"/>
          <p:nvPr/>
        </p:nvSpPr>
        <p:spPr>
          <a:xfrm>
            <a:off x="324261" y="3275112"/>
            <a:ext cx="6096000" cy="387350"/>
          </a:xfrm>
          <a:prstGeom prst="rect">
            <a:avLst/>
          </a:prstGeom>
          <a:noFill/>
        </p:spPr>
        <p:txBody>
          <a:bodyPr wrap="square">
            <a:spAutoFit/>
          </a:bodyPr>
          <a:lstStyle/>
          <a:p>
            <a:r>
              <a:rPr lang="en-US" sz="1917" dirty="0">
                <a:solidFill>
                  <a:srgbClr val="76B9FF"/>
                </a:solidFill>
                <a:latin typeface="Roboto Slab" pitchFamily="34" charset="0"/>
                <a:ea typeface="Roboto Slab" pitchFamily="34" charset="-122"/>
                <a:cs typeface="Roboto Slab" pitchFamily="34" charset="-120"/>
              </a:rPr>
              <a:t>Key Features</a:t>
            </a:r>
            <a:endParaRPr lang="en-IN" sz="1917" dirty="0"/>
          </a:p>
        </p:txBody>
      </p:sp>
      <p:sp>
        <p:nvSpPr>
          <p:cNvPr id="11" name="Text 2">
            <a:extLst>
              <a:ext uri="{FF2B5EF4-FFF2-40B4-BE49-F238E27FC236}">
                <a16:creationId xmlns:a16="http://schemas.microsoft.com/office/drawing/2014/main" id="{5E7CAD5E-C333-24EA-BFFB-64234577A12F}"/>
              </a:ext>
            </a:extLst>
          </p:cNvPr>
          <p:cNvSpPr/>
          <p:nvPr/>
        </p:nvSpPr>
        <p:spPr>
          <a:xfrm>
            <a:off x="845459" y="4093505"/>
            <a:ext cx="116880" cy="283568"/>
          </a:xfrm>
          <a:prstGeom prst="rect">
            <a:avLst/>
          </a:prstGeom>
          <a:noFill/>
          <a:ln/>
        </p:spPr>
        <p:txBody>
          <a:bodyPr wrap="none" lIns="0" tIns="0" rIns="0" bIns="0" rtlCol="0" anchor="t"/>
          <a:lstStyle/>
          <a:p>
            <a:pPr algn="ctr">
              <a:lnSpc>
                <a:spcPts val="2208"/>
              </a:lnSpc>
            </a:pPr>
            <a:r>
              <a:rPr lang="en-US" sz="2208" dirty="0">
                <a:solidFill>
                  <a:srgbClr val="D6E5EF"/>
                </a:solidFill>
                <a:latin typeface="Roboto Slab" pitchFamily="34" charset="0"/>
                <a:ea typeface="Roboto Slab" pitchFamily="34" charset="-122"/>
                <a:cs typeface="Roboto Slab" pitchFamily="34" charset="-120"/>
              </a:rPr>
              <a:t>1</a:t>
            </a:r>
            <a:endParaRPr lang="en-US" sz="2208" dirty="0"/>
          </a:p>
        </p:txBody>
      </p:sp>
      <p:sp>
        <p:nvSpPr>
          <p:cNvPr id="12" name="Text 3">
            <a:extLst>
              <a:ext uri="{FF2B5EF4-FFF2-40B4-BE49-F238E27FC236}">
                <a16:creationId xmlns:a16="http://schemas.microsoft.com/office/drawing/2014/main" id="{FF620ADC-483D-D426-76DA-4C447075CA0D}"/>
              </a:ext>
            </a:extLst>
          </p:cNvPr>
          <p:cNvSpPr/>
          <p:nvPr/>
        </p:nvSpPr>
        <p:spPr>
          <a:xfrm>
            <a:off x="1305537" y="4022663"/>
            <a:ext cx="2362696" cy="295275"/>
          </a:xfrm>
          <a:prstGeom prst="rect">
            <a:avLst/>
          </a:prstGeom>
          <a:noFill/>
          <a:ln/>
        </p:spPr>
        <p:txBody>
          <a:bodyPr wrap="none" lIns="0" tIns="0" rIns="0" bIns="0" rtlCol="0" anchor="t"/>
          <a:lstStyle/>
          <a:p>
            <a:pPr>
              <a:lnSpc>
                <a:spcPts val="2292"/>
              </a:lnSpc>
            </a:pPr>
            <a:r>
              <a:rPr lang="en-US" sz="1833" dirty="0">
                <a:solidFill>
                  <a:srgbClr val="D6E5EF"/>
                </a:solidFill>
                <a:latin typeface="Roboto Slab" pitchFamily="34" charset="0"/>
                <a:ea typeface="Roboto Slab" pitchFamily="34" charset="-122"/>
                <a:cs typeface="Roboto Slab" pitchFamily="34" charset="-120"/>
              </a:rPr>
              <a:t>Food Delivery</a:t>
            </a:r>
            <a:endParaRPr lang="en-US" sz="1833" dirty="0"/>
          </a:p>
        </p:txBody>
      </p:sp>
      <p:sp>
        <p:nvSpPr>
          <p:cNvPr id="13" name="Text 6">
            <a:extLst>
              <a:ext uri="{FF2B5EF4-FFF2-40B4-BE49-F238E27FC236}">
                <a16:creationId xmlns:a16="http://schemas.microsoft.com/office/drawing/2014/main" id="{F534D051-F57F-CB5F-E97E-55CF00ACD3D8}"/>
              </a:ext>
            </a:extLst>
          </p:cNvPr>
          <p:cNvSpPr/>
          <p:nvPr/>
        </p:nvSpPr>
        <p:spPr>
          <a:xfrm>
            <a:off x="845459" y="4599137"/>
            <a:ext cx="156568" cy="283568"/>
          </a:xfrm>
          <a:prstGeom prst="rect">
            <a:avLst/>
          </a:prstGeom>
          <a:noFill/>
          <a:ln/>
        </p:spPr>
        <p:txBody>
          <a:bodyPr wrap="none" lIns="0" tIns="0" rIns="0" bIns="0" rtlCol="0" anchor="t"/>
          <a:lstStyle/>
          <a:p>
            <a:pPr algn="ctr">
              <a:lnSpc>
                <a:spcPts val="2208"/>
              </a:lnSpc>
            </a:pPr>
            <a:r>
              <a:rPr lang="en-US" sz="2208" dirty="0">
                <a:solidFill>
                  <a:srgbClr val="D6E5EF"/>
                </a:solidFill>
                <a:latin typeface="Roboto Slab" pitchFamily="34" charset="0"/>
                <a:ea typeface="Roboto Slab" pitchFamily="34" charset="-122"/>
                <a:cs typeface="Roboto Slab" pitchFamily="34" charset="-120"/>
              </a:rPr>
              <a:t>2</a:t>
            </a:r>
            <a:endParaRPr lang="en-US" sz="2208" dirty="0"/>
          </a:p>
        </p:txBody>
      </p:sp>
      <p:sp>
        <p:nvSpPr>
          <p:cNvPr id="14" name="Text 7">
            <a:extLst>
              <a:ext uri="{FF2B5EF4-FFF2-40B4-BE49-F238E27FC236}">
                <a16:creationId xmlns:a16="http://schemas.microsoft.com/office/drawing/2014/main" id="{5621E341-E116-381B-F7DE-2E92942E142B}"/>
              </a:ext>
            </a:extLst>
          </p:cNvPr>
          <p:cNvSpPr/>
          <p:nvPr/>
        </p:nvSpPr>
        <p:spPr>
          <a:xfrm>
            <a:off x="1325381" y="4528294"/>
            <a:ext cx="2362696" cy="295275"/>
          </a:xfrm>
          <a:prstGeom prst="rect">
            <a:avLst/>
          </a:prstGeom>
          <a:noFill/>
          <a:ln/>
        </p:spPr>
        <p:txBody>
          <a:bodyPr wrap="none" lIns="0" tIns="0" rIns="0" bIns="0" rtlCol="0" anchor="t"/>
          <a:lstStyle/>
          <a:p>
            <a:pPr>
              <a:lnSpc>
                <a:spcPts val="2292"/>
              </a:lnSpc>
            </a:pPr>
            <a:r>
              <a:rPr lang="en-US" sz="1833" dirty="0">
                <a:solidFill>
                  <a:srgbClr val="D6E5EF"/>
                </a:solidFill>
                <a:latin typeface="Roboto Slab" pitchFamily="34" charset="0"/>
                <a:ea typeface="Roboto Slab" pitchFamily="34" charset="-122"/>
                <a:cs typeface="Roboto Slab" pitchFamily="34" charset="-120"/>
              </a:rPr>
              <a:t>Dine-In and Table Reservations</a:t>
            </a:r>
            <a:endParaRPr lang="en-US" sz="1833" dirty="0"/>
          </a:p>
        </p:txBody>
      </p:sp>
      <p:sp>
        <p:nvSpPr>
          <p:cNvPr id="19" name="Text 2">
            <a:extLst>
              <a:ext uri="{FF2B5EF4-FFF2-40B4-BE49-F238E27FC236}">
                <a16:creationId xmlns:a16="http://schemas.microsoft.com/office/drawing/2014/main" id="{2403CD3A-17FC-CA97-D8A7-6FDA88F1BA44}"/>
              </a:ext>
            </a:extLst>
          </p:cNvPr>
          <p:cNvSpPr/>
          <p:nvPr/>
        </p:nvSpPr>
        <p:spPr>
          <a:xfrm>
            <a:off x="845459" y="5105184"/>
            <a:ext cx="116880" cy="283568"/>
          </a:xfrm>
          <a:prstGeom prst="rect">
            <a:avLst/>
          </a:prstGeom>
          <a:noFill/>
          <a:ln/>
        </p:spPr>
        <p:txBody>
          <a:bodyPr wrap="none" lIns="0" tIns="0" rIns="0" bIns="0" rtlCol="0" anchor="t"/>
          <a:lstStyle/>
          <a:p>
            <a:pPr algn="ctr">
              <a:lnSpc>
                <a:spcPts val="2208"/>
              </a:lnSpc>
            </a:pPr>
            <a:r>
              <a:rPr lang="en-US" sz="2208" dirty="0">
                <a:solidFill>
                  <a:srgbClr val="D6E5EF"/>
                </a:solidFill>
                <a:latin typeface="Roboto Slab" pitchFamily="34" charset="0"/>
                <a:ea typeface="Roboto Slab" pitchFamily="34" charset="-122"/>
                <a:cs typeface="Roboto Slab" pitchFamily="34" charset="-120"/>
              </a:rPr>
              <a:t>3</a:t>
            </a:r>
            <a:endParaRPr lang="en-US" sz="2208" dirty="0"/>
          </a:p>
        </p:txBody>
      </p:sp>
      <p:sp>
        <p:nvSpPr>
          <p:cNvPr id="20" name="Text 3">
            <a:extLst>
              <a:ext uri="{FF2B5EF4-FFF2-40B4-BE49-F238E27FC236}">
                <a16:creationId xmlns:a16="http://schemas.microsoft.com/office/drawing/2014/main" id="{DB9704CC-E2A4-845B-5651-A0421E846499}"/>
              </a:ext>
            </a:extLst>
          </p:cNvPr>
          <p:cNvSpPr/>
          <p:nvPr/>
        </p:nvSpPr>
        <p:spPr>
          <a:xfrm>
            <a:off x="1305537" y="5034342"/>
            <a:ext cx="2362696" cy="295275"/>
          </a:xfrm>
          <a:prstGeom prst="rect">
            <a:avLst/>
          </a:prstGeom>
          <a:noFill/>
          <a:ln/>
        </p:spPr>
        <p:txBody>
          <a:bodyPr wrap="none" lIns="0" tIns="0" rIns="0" bIns="0" rtlCol="0" anchor="t"/>
          <a:lstStyle/>
          <a:p>
            <a:pPr>
              <a:lnSpc>
                <a:spcPts val="2292"/>
              </a:lnSpc>
            </a:pPr>
            <a:r>
              <a:rPr lang="en-US" sz="1833" dirty="0">
                <a:solidFill>
                  <a:srgbClr val="D6E5EF"/>
                </a:solidFill>
                <a:latin typeface="Roboto Slab" pitchFamily="34" charset="0"/>
                <a:ea typeface="Roboto Slab" pitchFamily="34" charset="-122"/>
                <a:cs typeface="Roboto Slab" pitchFamily="34" charset="-120"/>
              </a:rPr>
              <a:t>Restaurant Search</a:t>
            </a:r>
            <a:endParaRPr lang="en-US" sz="1833" dirty="0"/>
          </a:p>
        </p:txBody>
      </p:sp>
      <p:sp>
        <p:nvSpPr>
          <p:cNvPr id="21" name="Text 6">
            <a:extLst>
              <a:ext uri="{FF2B5EF4-FFF2-40B4-BE49-F238E27FC236}">
                <a16:creationId xmlns:a16="http://schemas.microsoft.com/office/drawing/2014/main" id="{4B70C8F9-9EFE-E559-AA96-4E9E2332B72E}"/>
              </a:ext>
            </a:extLst>
          </p:cNvPr>
          <p:cNvSpPr/>
          <p:nvPr/>
        </p:nvSpPr>
        <p:spPr>
          <a:xfrm>
            <a:off x="845459" y="5610816"/>
            <a:ext cx="156568" cy="283568"/>
          </a:xfrm>
          <a:prstGeom prst="rect">
            <a:avLst/>
          </a:prstGeom>
          <a:noFill/>
          <a:ln/>
        </p:spPr>
        <p:txBody>
          <a:bodyPr wrap="none" lIns="0" tIns="0" rIns="0" bIns="0" rtlCol="0" anchor="t"/>
          <a:lstStyle/>
          <a:p>
            <a:pPr algn="ctr">
              <a:lnSpc>
                <a:spcPts val="2208"/>
              </a:lnSpc>
            </a:pPr>
            <a:r>
              <a:rPr lang="en-US" sz="2208" dirty="0">
                <a:solidFill>
                  <a:srgbClr val="D6E5EF"/>
                </a:solidFill>
                <a:latin typeface="Roboto Slab" pitchFamily="34" charset="0"/>
                <a:ea typeface="Roboto Slab" pitchFamily="34" charset="-122"/>
                <a:cs typeface="Roboto Slab" pitchFamily="34" charset="-120"/>
              </a:rPr>
              <a:t>4</a:t>
            </a:r>
            <a:endParaRPr lang="en-US" sz="2208" dirty="0"/>
          </a:p>
        </p:txBody>
      </p:sp>
      <p:sp>
        <p:nvSpPr>
          <p:cNvPr id="22" name="Text 7">
            <a:extLst>
              <a:ext uri="{FF2B5EF4-FFF2-40B4-BE49-F238E27FC236}">
                <a16:creationId xmlns:a16="http://schemas.microsoft.com/office/drawing/2014/main" id="{A462CCAD-251B-B897-E1F1-FC911700FF1D}"/>
              </a:ext>
            </a:extLst>
          </p:cNvPr>
          <p:cNvSpPr/>
          <p:nvPr/>
        </p:nvSpPr>
        <p:spPr>
          <a:xfrm>
            <a:off x="1325381" y="5539973"/>
            <a:ext cx="2362696" cy="295275"/>
          </a:xfrm>
          <a:prstGeom prst="rect">
            <a:avLst/>
          </a:prstGeom>
          <a:noFill/>
          <a:ln/>
        </p:spPr>
        <p:txBody>
          <a:bodyPr wrap="none" lIns="0" tIns="0" rIns="0" bIns="0" rtlCol="0" anchor="t"/>
          <a:lstStyle/>
          <a:p>
            <a:pPr>
              <a:lnSpc>
                <a:spcPts val="2292"/>
              </a:lnSpc>
            </a:pPr>
            <a:r>
              <a:rPr lang="en-US" sz="1833" dirty="0">
                <a:solidFill>
                  <a:srgbClr val="D6E5EF"/>
                </a:solidFill>
                <a:latin typeface="Roboto Slab" pitchFamily="34" charset="0"/>
                <a:ea typeface="Roboto Slab" pitchFamily="34" charset="-122"/>
                <a:cs typeface="Roboto Slab" pitchFamily="34" charset="-120"/>
              </a:rPr>
              <a:t>Reviews and Ratings</a:t>
            </a:r>
            <a:endParaRPr lang="en-US" sz="1833" dirty="0"/>
          </a:p>
        </p:txBody>
      </p:sp>
      <p:sp>
        <p:nvSpPr>
          <p:cNvPr id="28" name="Text 6">
            <a:extLst>
              <a:ext uri="{FF2B5EF4-FFF2-40B4-BE49-F238E27FC236}">
                <a16:creationId xmlns:a16="http://schemas.microsoft.com/office/drawing/2014/main" id="{A4DCDA1D-8E7E-DFAA-1775-50F00D01D40D}"/>
              </a:ext>
            </a:extLst>
          </p:cNvPr>
          <p:cNvSpPr/>
          <p:nvPr/>
        </p:nvSpPr>
        <p:spPr>
          <a:xfrm>
            <a:off x="845459" y="6109102"/>
            <a:ext cx="156568" cy="283568"/>
          </a:xfrm>
          <a:prstGeom prst="rect">
            <a:avLst/>
          </a:prstGeom>
          <a:noFill/>
          <a:ln/>
        </p:spPr>
        <p:txBody>
          <a:bodyPr wrap="none" lIns="0" tIns="0" rIns="0" bIns="0" rtlCol="0" anchor="t"/>
          <a:lstStyle/>
          <a:p>
            <a:pPr algn="ctr">
              <a:lnSpc>
                <a:spcPts val="2208"/>
              </a:lnSpc>
            </a:pPr>
            <a:r>
              <a:rPr lang="en-US" sz="2208" dirty="0">
                <a:solidFill>
                  <a:srgbClr val="D6E5EF"/>
                </a:solidFill>
                <a:latin typeface="Roboto Slab" pitchFamily="34" charset="0"/>
                <a:ea typeface="Roboto Slab" pitchFamily="34" charset="-122"/>
                <a:cs typeface="Roboto Slab" pitchFamily="34" charset="-120"/>
              </a:rPr>
              <a:t>5</a:t>
            </a:r>
            <a:endParaRPr lang="en-US" sz="2208" dirty="0"/>
          </a:p>
        </p:txBody>
      </p:sp>
      <p:sp>
        <p:nvSpPr>
          <p:cNvPr id="29" name="Text 7">
            <a:extLst>
              <a:ext uri="{FF2B5EF4-FFF2-40B4-BE49-F238E27FC236}">
                <a16:creationId xmlns:a16="http://schemas.microsoft.com/office/drawing/2014/main" id="{3F70AE94-E6E0-201D-2E12-A7DD31EC2AAA}"/>
              </a:ext>
            </a:extLst>
          </p:cNvPr>
          <p:cNvSpPr/>
          <p:nvPr/>
        </p:nvSpPr>
        <p:spPr>
          <a:xfrm>
            <a:off x="1325381" y="6038259"/>
            <a:ext cx="2362696" cy="295275"/>
          </a:xfrm>
          <a:prstGeom prst="rect">
            <a:avLst/>
          </a:prstGeom>
          <a:noFill/>
          <a:ln/>
        </p:spPr>
        <p:txBody>
          <a:bodyPr wrap="none" lIns="0" tIns="0" rIns="0" bIns="0" rtlCol="0" anchor="t"/>
          <a:lstStyle/>
          <a:p>
            <a:pPr>
              <a:lnSpc>
                <a:spcPts val="2292"/>
              </a:lnSpc>
            </a:pPr>
            <a:r>
              <a:rPr lang="en-US" sz="1833" dirty="0">
                <a:solidFill>
                  <a:srgbClr val="D6E5EF"/>
                </a:solidFill>
                <a:latin typeface="Roboto Slab" pitchFamily="34" charset="0"/>
                <a:ea typeface="Roboto Slab" pitchFamily="34" charset="-122"/>
                <a:cs typeface="Roboto Slab" pitchFamily="34" charset="-120"/>
              </a:rPr>
              <a:t>Subscription Service</a:t>
            </a:r>
            <a:endParaRPr lang="en-US" sz="1833" dirty="0"/>
          </a:p>
        </p:txBody>
      </p:sp>
    </p:spTree>
    <p:extLst>
      <p:ext uri="{BB962C8B-B14F-4D97-AF65-F5344CB8AC3E}">
        <p14:creationId xmlns:p14="http://schemas.microsoft.com/office/powerpoint/2010/main" val="1968433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4365327" y="262427"/>
            <a:ext cx="4725492" cy="590649"/>
          </a:xfrm>
          <a:prstGeom prst="rect">
            <a:avLst/>
          </a:prstGeom>
          <a:noFill/>
          <a:ln/>
        </p:spPr>
        <p:txBody>
          <a:bodyPr wrap="none" lIns="0" tIns="0" rIns="0" bIns="0" rtlCol="0" anchor="t"/>
          <a:lstStyle/>
          <a:p>
            <a:pPr>
              <a:lnSpc>
                <a:spcPts val="4625"/>
              </a:lnSpc>
            </a:pPr>
            <a:r>
              <a:rPr lang="en-US" sz="3708" dirty="0">
                <a:solidFill>
                  <a:srgbClr val="76B9FF"/>
                </a:solidFill>
                <a:latin typeface="Roboto Slab" pitchFamily="34" charset="0"/>
                <a:ea typeface="Roboto Slab" pitchFamily="34" charset="-122"/>
                <a:cs typeface="Roboto Slab" pitchFamily="34" charset="-120"/>
              </a:rPr>
              <a:t>Data Overview</a:t>
            </a:r>
            <a:endParaRPr lang="en-US" sz="3708" dirty="0"/>
          </a:p>
        </p:txBody>
      </p:sp>
      <p:sp>
        <p:nvSpPr>
          <p:cNvPr id="20" name="TextBox 19">
            <a:extLst>
              <a:ext uri="{FF2B5EF4-FFF2-40B4-BE49-F238E27FC236}">
                <a16:creationId xmlns:a16="http://schemas.microsoft.com/office/drawing/2014/main" id="{B05A319B-0FAF-BC49-05DA-7E197D2ECDCB}"/>
              </a:ext>
            </a:extLst>
          </p:cNvPr>
          <p:cNvSpPr txBox="1"/>
          <p:nvPr/>
        </p:nvSpPr>
        <p:spPr>
          <a:xfrm>
            <a:off x="142431" y="1065582"/>
            <a:ext cx="5830188" cy="5608843"/>
          </a:xfrm>
          <a:prstGeom prst="rect">
            <a:avLst/>
          </a:prstGeom>
          <a:noFill/>
        </p:spPr>
        <p:txBody>
          <a:bodyPr wrap="square">
            <a:spAutoFit/>
          </a:bodyPr>
          <a:lstStyle/>
          <a:p>
            <a:pPr>
              <a:lnSpc>
                <a:spcPts val="2375"/>
              </a:lnSpc>
            </a:pPr>
            <a:r>
              <a:rPr lang="en-US" sz="1667" dirty="0">
                <a:solidFill>
                  <a:srgbClr val="D6E5EF"/>
                </a:solidFill>
                <a:latin typeface="Roboto" pitchFamily="34" charset="0"/>
                <a:ea typeface="Roboto" pitchFamily="34" charset="-122"/>
                <a:cs typeface="Roboto" pitchFamily="34" charset="-120"/>
              </a:rPr>
              <a:t>🔹 </a:t>
            </a:r>
            <a:r>
              <a:rPr lang="en-US" sz="1667" dirty="0" err="1">
                <a:latin typeface="Roboto" panose="02000000000000000000" pitchFamily="2" charset="0"/>
                <a:ea typeface="Roboto" panose="02000000000000000000" pitchFamily="2" charset="0"/>
                <a:cs typeface="Roboto" panose="02000000000000000000" pitchFamily="2" charset="0"/>
              </a:rPr>
              <a:t>RestaurantID</a:t>
            </a:r>
            <a:r>
              <a:rPr lang="en-US" sz="1667" dirty="0">
                <a:latin typeface="Roboto" panose="02000000000000000000" pitchFamily="2" charset="0"/>
                <a:ea typeface="Roboto" panose="02000000000000000000" pitchFamily="2" charset="0"/>
                <a:cs typeface="Roboto" panose="02000000000000000000" pitchFamily="2" charset="0"/>
              </a:rPr>
              <a:t>: Unique identifier for each restaurant.</a:t>
            </a:r>
          </a:p>
          <a:p>
            <a:pPr>
              <a:lnSpc>
                <a:spcPts val="2375"/>
              </a:lnSpc>
            </a:pPr>
            <a:r>
              <a:rPr lang="en-US" sz="1667" dirty="0">
                <a:solidFill>
                  <a:srgbClr val="D6E5EF"/>
                </a:solidFill>
                <a:latin typeface="Roboto" pitchFamily="34" charset="0"/>
                <a:ea typeface="Roboto" pitchFamily="34" charset="-122"/>
                <a:cs typeface="Roboto" pitchFamily="34" charset="-120"/>
              </a:rPr>
              <a:t>🔹 </a:t>
            </a:r>
            <a:r>
              <a:rPr lang="en-US" sz="1667" dirty="0" err="1">
                <a:latin typeface="Roboto" panose="02000000000000000000" pitchFamily="2" charset="0"/>
                <a:ea typeface="Roboto" panose="02000000000000000000" pitchFamily="2" charset="0"/>
                <a:cs typeface="Roboto" panose="02000000000000000000" pitchFamily="2" charset="0"/>
              </a:rPr>
              <a:t>RestaurantName</a:t>
            </a:r>
            <a:r>
              <a:rPr lang="en-US" sz="1667" dirty="0">
                <a:latin typeface="Roboto" panose="02000000000000000000" pitchFamily="2" charset="0"/>
                <a:ea typeface="Roboto" panose="02000000000000000000" pitchFamily="2" charset="0"/>
                <a:cs typeface="Roboto" panose="02000000000000000000" pitchFamily="2" charset="0"/>
              </a:rPr>
              <a:t>: Name of the restaurant.</a:t>
            </a:r>
          </a:p>
          <a:p>
            <a:pPr>
              <a:lnSpc>
                <a:spcPts val="2375"/>
              </a:lnSpc>
            </a:pPr>
            <a:r>
              <a:rPr lang="en-US" sz="1667" dirty="0">
                <a:solidFill>
                  <a:srgbClr val="D6E5EF"/>
                </a:solidFill>
                <a:latin typeface="Roboto" pitchFamily="34" charset="0"/>
                <a:ea typeface="Roboto" pitchFamily="34" charset="-122"/>
                <a:cs typeface="Roboto" pitchFamily="34" charset="-120"/>
              </a:rPr>
              <a:t>🔹 </a:t>
            </a:r>
            <a:r>
              <a:rPr lang="en-US" sz="1667" dirty="0" err="1">
                <a:latin typeface="Roboto" panose="02000000000000000000" pitchFamily="2" charset="0"/>
                <a:ea typeface="Roboto" panose="02000000000000000000" pitchFamily="2" charset="0"/>
                <a:cs typeface="Roboto" panose="02000000000000000000" pitchFamily="2" charset="0"/>
              </a:rPr>
              <a:t>CountryCode</a:t>
            </a:r>
            <a:r>
              <a:rPr lang="en-US" sz="1667" dirty="0">
                <a:latin typeface="Roboto" panose="02000000000000000000" pitchFamily="2" charset="0"/>
                <a:ea typeface="Roboto" panose="02000000000000000000" pitchFamily="2" charset="0"/>
                <a:cs typeface="Roboto" panose="02000000000000000000" pitchFamily="2" charset="0"/>
              </a:rPr>
              <a:t>: Code representing the country where the</a:t>
            </a:r>
          </a:p>
          <a:p>
            <a:pPr>
              <a:lnSpc>
                <a:spcPts val="2375"/>
              </a:lnSpc>
            </a:pPr>
            <a:r>
              <a:rPr lang="en-US" sz="1667" dirty="0">
                <a:latin typeface="Roboto" panose="02000000000000000000" pitchFamily="2" charset="0"/>
                <a:ea typeface="Roboto" panose="02000000000000000000" pitchFamily="2" charset="0"/>
                <a:cs typeface="Roboto" panose="02000000000000000000" pitchFamily="2" charset="0"/>
              </a:rPr>
              <a:t>restaurant is located.</a:t>
            </a:r>
          </a:p>
          <a:p>
            <a:pPr>
              <a:lnSpc>
                <a:spcPts val="2375"/>
              </a:lnSpc>
            </a:pPr>
            <a:r>
              <a:rPr lang="en-US" sz="1667" dirty="0">
                <a:solidFill>
                  <a:srgbClr val="D6E5EF"/>
                </a:solidFill>
                <a:latin typeface="Roboto" pitchFamily="34" charset="0"/>
                <a:ea typeface="Roboto" pitchFamily="34" charset="-122"/>
                <a:cs typeface="Roboto" pitchFamily="34" charset="-120"/>
              </a:rPr>
              <a:t>🔹 </a:t>
            </a:r>
            <a:r>
              <a:rPr lang="en-US" sz="1667" dirty="0">
                <a:latin typeface="Roboto" panose="02000000000000000000" pitchFamily="2" charset="0"/>
                <a:ea typeface="Roboto" panose="02000000000000000000" pitchFamily="2" charset="0"/>
                <a:cs typeface="Roboto" panose="02000000000000000000" pitchFamily="2" charset="0"/>
              </a:rPr>
              <a:t>City: City where the restaurant is located.</a:t>
            </a:r>
          </a:p>
          <a:p>
            <a:pPr>
              <a:lnSpc>
                <a:spcPts val="2375"/>
              </a:lnSpc>
            </a:pPr>
            <a:r>
              <a:rPr lang="en-US" sz="1667" dirty="0">
                <a:solidFill>
                  <a:srgbClr val="D6E5EF"/>
                </a:solidFill>
                <a:latin typeface="Roboto" pitchFamily="34" charset="0"/>
                <a:ea typeface="Roboto" pitchFamily="34" charset="-122"/>
                <a:cs typeface="Roboto" pitchFamily="34" charset="-120"/>
              </a:rPr>
              <a:t>🔹 </a:t>
            </a:r>
            <a:r>
              <a:rPr lang="en-US" sz="1667" dirty="0">
                <a:latin typeface="Roboto" panose="02000000000000000000" pitchFamily="2" charset="0"/>
                <a:ea typeface="Roboto" panose="02000000000000000000" pitchFamily="2" charset="0"/>
                <a:cs typeface="Roboto" panose="02000000000000000000" pitchFamily="2" charset="0"/>
              </a:rPr>
              <a:t>Address: Specific street address of the restaurant.</a:t>
            </a:r>
          </a:p>
          <a:p>
            <a:pPr>
              <a:lnSpc>
                <a:spcPts val="2375"/>
              </a:lnSpc>
            </a:pPr>
            <a:r>
              <a:rPr lang="en-US" sz="1667" dirty="0">
                <a:solidFill>
                  <a:srgbClr val="D6E5EF"/>
                </a:solidFill>
                <a:latin typeface="Roboto" pitchFamily="34" charset="0"/>
                <a:ea typeface="Roboto" pitchFamily="34" charset="-122"/>
                <a:cs typeface="Roboto" pitchFamily="34" charset="-120"/>
              </a:rPr>
              <a:t>🔹 </a:t>
            </a:r>
            <a:r>
              <a:rPr lang="en-US" sz="1667" dirty="0">
                <a:latin typeface="Roboto" panose="02000000000000000000" pitchFamily="2" charset="0"/>
                <a:ea typeface="Roboto" panose="02000000000000000000" pitchFamily="2" charset="0"/>
                <a:cs typeface="Roboto" panose="02000000000000000000" pitchFamily="2" charset="0"/>
              </a:rPr>
              <a:t>Locality: Area or neighborhood within the city where the restaurant is situated.</a:t>
            </a:r>
          </a:p>
          <a:p>
            <a:pPr>
              <a:lnSpc>
                <a:spcPts val="2375"/>
              </a:lnSpc>
            </a:pPr>
            <a:r>
              <a:rPr lang="en-US" sz="1667" dirty="0">
                <a:solidFill>
                  <a:srgbClr val="D6E5EF"/>
                </a:solidFill>
                <a:latin typeface="Roboto" pitchFamily="34" charset="0"/>
                <a:ea typeface="Roboto" pitchFamily="34" charset="-122"/>
                <a:cs typeface="Roboto" pitchFamily="34" charset="-120"/>
              </a:rPr>
              <a:t>🔹 </a:t>
            </a:r>
            <a:r>
              <a:rPr lang="en-US" sz="1667" dirty="0" err="1">
                <a:latin typeface="Roboto" panose="02000000000000000000" pitchFamily="2" charset="0"/>
                <a:ea typeface="Roboto" panose="02000000000000000000" pitchFamily="2" charset="0"/>
                <a:cs typeface="Roboto" panose="02000000000000000000" pitchFamily="2" charset="0"/>
              </a:rPr>
              <a:t>LocalityVerbose</a:t>
            </a:r>
            <a:r>
              <a:rPr lang="en-US" sz="1667" dirty="0">
                <a:latin typeface="Roboto" panose="02000000000000000000" pitchFamily="2" charset="0"/>
                <a:ea typeface="Roboto" panose="02000000000000000000" pitchFamily="2" charset="0"/>
                <a:cs typeface="Roboto" panose="02000000000000000000" pitchFamily="2" charset="0"/>
              </a:rPr>
              <a:t>: A more detailed description of the locality.</a:t>
            </a:r>
          </a:p>
          <a:p>
            <a:pPr>
              <a:lnSpc>
                <a:spcPts val="2375"/>
              </a:lnSpc>
            </a:pPr>
            <a:r>
              <a:rPr lang="en-US" sz="1667" dirty="0">
                <a:solidFill>
                  <a:srgbClr val="D6E5EF"/>
                </a:solidFill>
                <a:latin typeface="Roboto" pitchFamily="34" charset="0"/>
                <a:ea typeface="Roboto" pitchFamily="34" charset="-122"/>
                <a:cs typeface="Roboto" pitchFamily="34" charset="-120"/>
              </a:rPr>
              <a:t>🔹 </a:t>
            </a:r>
            <a:r>
              <a:rPr lang="en-US" sz="1667" dirty="0">
                <a:latin typeface="Roboto" panose="02000000000000000000" pitchFamily="2" charset="0"/>
                <a:ea typeface="Roboto" panose="02000000000000000000" pitchFamily="2" charset="0"/>
                <a:cs typeface="Roboto" panose="02000000000000000000" pitchFamily="2" charset="0"/>
              </a:rPr>
              <a:t>Longitude: Geographic coordinate (longitude) of the restaurant's location.</a:t>
            </a:r>
          </a:p>
          <a:p>
            <a:pPr>
              <a:lnSpc>
                <a:spcPts val="2375"/>
              </a:lnSpc>
            </a:pPr>
            <a:r>
              <a:rPr lang="en-US" sz="1667" dirty="0">
                <a:solidFill>
                  <a:srgbClr val="D6E5EF"/>
                </a:solidFill>
                <a:latin typeface="Roboto" pitchFamily="34" charset="0"/>
                <a:ea typeface="Roboto" pitchFamily="34" charset="-122"/>
                <a:cs typeface="Roboto" pitchFamily="34" charset="-120"/>
              </a:rPr>
              <a:t>🔹 </a:t>
            </a:r>
            <a:r>
              <a:rPr lang="en-US" sz="1667" dirty="0">
                <a:latin typeface="Roboto" panose="02000000000000000000" pitchFamily="2" charset="0"/>
                <a:ea typeface="Roboto" panose="02000000000000000000" pitchFamily="2" charset="0"/>
                <a:cs typeface="Roboto" panose="02000000000000000000" pitchFamily="2" charset="0"/>
              </a:rPr>
              <a:t>Latitude: Geographic coordinate (latitude) of the restaurant's location.</a:t>
            </a:r>
          </a:p>
          <a:p>
            <a:pPr>
              <a:lnSpc>
                <a:spcPts val="2375"/>
              </a:lnSpc>
            </a:pPr>
            <a:r>
              <a:rPr lang="en-US" sz="1667" dirty="0">
                <a:solidFill>
                  <a:srgbClr val="D6E5EF"/>
                </a:solidFill>
                <a:latin typeface="Roboto" pitchFamily="34" charset="0"/>
                <a:ea typeface="Roboto" pitchFamily="34" charset="-122"/>
                <a:cs typeface="Roboto" pitchFamily="34" charset="-120"/>
              </a:rPr>
              <a:t>🔹 </a:t>
            </a:r>
            <a:r>
              <a:rPr lang="en-US" sz="1667" dirty="0">
                <a:latin typeface="Roboto" panose="02000000000000000000" pitchFamily="2" charset="0"/>
                <a:ea typeface="Roboto" panose="02000000000000000000" pitchFamily="2" charset="0"/>
                <a:cs typeface="Roboto" panose="02000000000000000000" pitchFamily="2" charset="0"/>
              </a:rPr>
              <a:t>Cuisines: Types of cuisines offered at the restaurant (e.g., Italian, Indian, etc.).</a:t>
            </a:r>
          </a:p>
          <a:p>
            <a:pPr>
              <a:lnSpc>
                <a:spcPts val="2375"/>
              </a:lnSpc>
            </a:pPr>
            <a:r>
              <a:rPr lang="en-US" sz="1667" dirty="0">
                <a:solidFill>
                  <a:srgbClr val="D6E5EF"/>
                </a:solidFill>
                <a:latin typeface="Roboto" pitchFamily="34" charset="0"/>
                <a:ea typeface="Roboto" pitchFamily="34" charset="-122"/>
                <a:cs typeface="Roboto" pitchFamily="34" charset="-120"/>
              </a:rPr>
              <a:t>🔹 </a:t>
            </a:r>
            <a:r>
              <a:rPr lang="en-US" sz="1667" dirty="0">
                <a:latin typeface="Roboto" panose="02000000000000000000" pitchFamily="2" charset="0"/>
                <a:ea typeface="Roboto" panose="02000000000000000000" pitchFamily="2" charset="0"/>
                <a:cs typeface="Roboto" panose="02000000000000000000" pitchFamily="2" charset="0"/>
              </a:rPr>
              <a:t>Currency: Currency used for pricing in the restaurant (e.g., USD, EUR).</a:t>
            </a:r>
          </a:p>
        </p:txBody>
      </p:sp>
      <p:sp>
        <p:nvSpPr>
          <p:cNvPr id="24" name="TextBox 23">
            <a:extLst>
              <a:ext uri="{FF2B5EF4-FFF2-40B4-BE49-F238E27FC236}">
                <a16:creationId xmlns:a16="http://schemas.microsoft.com/office/drawing/2014/main" id="{A1A35C04-A4E1-ECF6-5F23-AEED92CD8229}"/>
              </a:ext>
            </a:extLst>
          </p:cNvPr>
          <p:cNvSpPr txBox="1"/>
          <p:nvPr/>
        </p:nvSpPr>
        <p:spPr>
          <a:xfrm>
            <a:off x="6344094" y="1065582"/>
            <a:ext cx="5830188" cy="5301067"/>
          </a:xfrm>
          <a:prstGeom prst="rect">
            <a:avLst/>
          </a:prstGeom>
          <a:noFill/>
        </p:spPr>
        <p:txBody>
          <a:bodyPr wrap="square">
            <a:spAutoFit/>
          </a:bodyPr>
          <a:lstStyle/>
          <a:p>
            <a:pPr>
              <a:lnSpc>
                <a:spcPts val="2375"/>
              </a:lnSpc>
            </a:pPr>
            <a:r>
              <a:rPr lang="en-US" sz="1667" dirty="0">
                <a:solidFill>
                  <a:srgbClr val="D6E5EF"/>
                </a:solidFill>
                <a:latin typeface="Roboto" pitchFamily="34" charset="0"/>
                <a:ea typeface="Roboto" pitchFamily="34" charset="-122"/>
                <a:cs typeface="Roboto" pitchFamily="34" charset="-120"/>
              </a:rPr>
              <a:t>🔹 </a:t>
            </a:r>
            <a:r>
              <a:rPr lang="en-US" sz="1667" dirty="0" err="1">
                <a:latin typeface="Roboto" panose="02000000000000000000" pitchFamily="2" charset="0"/>
                <a:ea typeface="Roboto" panose="02000000000000000000" pitchFamily="2" charset="0"/>
                <a:cs typeface="Roboto" panose="02000000000000000000" pitchFamily="2" charset="0"/>
              </a:rPr>
              <a:t>Has_Table_booking</a:t>
            </a:r>
            <a:r>
              <a:rPr lang="en-US" sz="1667" dirty="0">
                <a:latin typeface="Roboto" panose="02000000000000000000" pitchFamily="2" charset="0"/>
                <a:ea typeface="Roboto" panose="02000000000000000000" pitchFamily="2" charset="0"/>
                <a:cs typeface="Roboto" panose="02000000000000000000" pitchFamily="2" charset="0"/>
              </a:rPr>
              <a:t>: Indicates whether the restaurant offers table booking.</a:t>
            </a:r>
          </a:p>
          <a:p>
            <a:pPr>
              <a:lnSpc>
                <a:spcPts val="2375"/>
              </a:lnSpc>
            </a:pPr>
            <a:r>
              <a:rPr lang="en-US" sz="1667" dirty="0">
                <a:solidFill>
                  <a:srgbClr val="D6E5EF"/>
                </a:solidFill>
                <a:latin typeface="Roboto" pitchFamily="34" charset="0"/>
                <a:ea typeface="Roboto" pitchFamily="34" charset="-122"/>
                <a:cs typeface="Roboto" pitchFamily="34" charset="-120"/>
              </a:rPr>
              <a:t>🔹 </a:t>
            </a:r>
            <a:r>
              <a:rPr lang="en-US" sz="1667" dirty="0" err="1">
                <a:latin typeface="Roboto" panose="02000000000000000000" pitchFamily="2" charset="0"/>
                <a:ea typeface="Roboto" panose="02000000000000000000" pitchFamily="2" charset="0"/>
                <a:cs typeface="Roboto" panose="02000000000000000000" pitchFamily="2" charset="0"/>
              </a:rPr>
              <a:t>Has_Online_delivery</a:t>
            </a:r>
            <a:r>
              <a:rPr lang="en-US" sz="1667" dirty="0">
                <a:latin typeface="Roboto" panose="02000000000000000000" pitchFamily="2" charset="0"/>
                <a:ea typeface="Roboto" panose="02000000000000000000" pitchFamily="2" charset="0"/>
                <a:cs typeface="Roboto" panose="02000000000000000000" pitchFamily="2" charset="0"/>
              </a:rPr>
              <a:t>: Indicates whether the restaurant offers online delivery.</a:t>
            </a:r>
          </a:p>
          <a:p>
            <a:pPr>
              <a:lnSpc>
                <a:spcPts val="2375"/>
              </a:lnSpc>
            </a:pPr>
            <a:r>
              <a:rPr lang="en-US" sz="1667" dirty="0">
                <a:solidFill>
                  <a:srgbClr val="D6E5EF"/>
                </a:solidFill>
                <a:latin typeface="Roboto" pitchFamily="34" charset="0"/>
                <a:ea typeface="Roboto" pitchFamily="34" charset="-122"/>
                <a:cs typeface="Roboto" pitchFamily="34" charset="-120"/>
              </a:rPr>
              <a:t>🔹 </a:t>
            </a:r>
            <a:r>
              <a:rPr lang="en-US" sz="1667" dirty="0" err="1">
                <a:latin typeface="Roboto" panose="02000000000000000000" pitchFamily="2" charset="0"/>
                <a:ea typeface="Roboto" panose="02000000000000000000" pitchFamily="2" charset="0"/>
                <a:cs typeface="Roboto" panose="02000000000000000000" pitchFamily="2" charset="0"/>
              </a:rPr>
              <a:t>Is_delivering_now</a:t>
            </a:r>
            <a:r>
              <a:rPr lang="en-US" sz="1667" dirty="0">
                <a:latin typeface="Roboto" panose="02000000000000000000" pitchFamily="2" charset="0"/>
                <a:ea typeface="Roboto" panose="02000000000000000000" pitchFamily="2" charset="0"/>
                <a:cs typeface="Roboto" panose="02000000000000000000" pitchFamily="2" charset="0"/>
              </a:rPr>
              <a:t>: Indicates whether the restaurant is currently delivering food.</a:t>
            </a:r>
          </a:p>
          <a:p>
            <a:pPr>
              <a:lnSpc>
                <a:spcPts val="2375"/>
              </a:lnSpc>
            </a:pPr>
            <a:r>
              <a:rPr lang="en-US" sz="1667" dirty="0">
                <a:solidFill>
                  <a:srgbClr val="D6E5EF"/>
                </a:solidFill>
                <a:latin typeface="Roboto" pitchFamily="34" charset="0"/>
                <a:ea typeface="Roboto" pitchFamily="34" charset="-122"/>
                <a:cs typeface="Roboto" pitchFamily="34" charset="-120"/>
              </a:rPr>
              <a:t>🔹 </a:t>
            </a:r>
            <a:r>
              <a:rPr lang="en-US" sz="1667" dirty="0" err="1">
                <a:latin typeface="Roboto" panose="02000000000000000000" pitchFamily="2" charset="0"/>
                <a:ea typeface="Roboto" panose="02000000000000000000" pitchFamily="2" charset="0"/>
                <a:cs typeface="Roboto" panose="02000000000000000000" pitchFamily="2" charset="0"/>
              </a:rPr>
              <a:t>Switch_to_order_menu</a:t>
            </a:r>
            <a:r>
              <a:rPr lang="en-US" sz="1667" dirty="0">
                <a:latin typeface="Roboto" panose="02000000000000000000" pitchFamily="2" charset="0"/>
                <a:ea typeface="Roboto" panose="02000000000000000000" pitchFamily="2" charset="0"/>
                <a:cs typeface="Roboto" panose="02000000000000000000" pitchFamily="2" charset="0"/>
              </a:rPr>
              <a:t>: Flag for switching to the menu for online orders (could be a feature for ordering).</a:t>
            </a:r>
          </a:p>
          <a:p>
            <a:pPr>
              <a:lnSpc>
                <a:spcPts val="2375"/>
              </a:lnSpc>
            </a:pPr>
            <a:r>
              <a:rPr lang="en-US" sz="1667" dirty="0">
                <a:solidFill>
                  <a:srgbClr val="D6E5EF"/>
                </a:solidFill>
                <a:latin typeface="Roboto" pitchFamily="34" charset="0"/>
                <a:ea typeface="Roboto" pitchFamily="34" charset="-122"/>
                <a:cs typeface="Roboto" pitchFamily="34" charset="-120"/>
              </a:rPr>
              <a:t>🔹 </a:t>
            </a:r>
            <a:r>
              <a:rPr lang="en-US" sz="1667" dirty="0" err="1">
                <a:latin typeface="Roboto" panose="02000000000000000000" pitchFamily="2" charset="0"/>
                <a:ea typeface="Roboto" panose="02000000000000000000" pitchFamily="2" charset="0"/>
                <a:cs typeface="Roboto" panose="02000000000000000000" pitchFamily="2" charset="0"/>
              </a:rPr>
              <a:t>Price_range</a:t>
            </a:r>
            <a:r>
              <a:rPr lang="en-US" sz="1667" dirty="0">
                <a:latin typeface="Roboto" panose="02000000000000000000" pitchFamily="2" charset="0"/>
                <a:ea typeface="Roboto" panose="02000000000000000000" pitchFamily="2" charset="0"/>
                <a:cs typeface="Roboto" panose="02000000000000000000" pitchFamily="2" charset="0"/>
              </a:rPr>
              <a:t>: Price range for meals at the restaurant (e.g., 1-3, 1-5).</a:t>
            </a:r>
          </a:p>
          <a:p>
            <a:pPr>
              <a:lnSpc>
                <a:spcPts val="2375"/>
              </a:lnSpc>
            </a:pPr>
            <a:r>
              <a:rPr lang="en-US" sz="1667" dirty="0">
                <a:solidFill>
                  <a:srgbClr val="D6E5EF"/>
                </a:solidFill>
                <a:latin typeface="Roboto" pitchFamily="34" charset="0"/>
                <a:ea typeface="Roboto" pitchFamily="34" charset="-122"/>
                <a:cs typeface="Roboto" pitchFamily="34" charset="-120"/>
              </a:rPr>
              <a:t>🔹 </a:t>
            </a:r>
            <a:r>
              <a:rPr lang="en-US" sz="1667" dirty="0">
                <a:latin typeface="Roboto" panose="02000000000000000000" pitchFamily="2" charset="0"/>
                <a:ea typeface="Roboto" panose="02000000000000000000" pitchFamily="2" charset="0"/>
                <a:cs typeface="Roboto" panose="02000000000000000000" pitchFamily="2" charset="0"/>
              </a:rPr>
              <a:t>Votes: Number of votes the restaurant has received from customers.</a:t>
            </a:r>
          </a:p>
          <a:p>
            <a:pPr>
              <a:lnSpc>
                <a:spcPts val="2375"/>
              </a:lnSpc>
            </a:pPr>
            <a:r>
              <a:rPr lang="en-US" sz="1667" dirty="0">
                <a:solidFill>
                  <a:srgbClr val="D6E5EF"/>
                </a:solidFill>
                <a:latin typeface="Roboto" pitchFamily="34" charset="0"/>
                <a:ea typeface="Roboto" pitchFamily="34" charset="-122"/>
                <a:cs typeface="Roboto" pitchFamily="34" charset="-120"/>
              </a:rPr>
              <a:t>🔹 </a:t>
            </a:r>
            <a:r>
              <a:rPr lang="en-US" sz="1667" dirty="0" err="1">
                <a:latin typeface="Roboto" panose="02000000000000000000" pitchFamily="2" charset="0"/>
                <a:ea typeface="Roboto" panose="02000000000000000000" pitchFamily="2" charset="0"/>
                <a:cs typeface="Roboto" panose="02000000000000000000" pitchFamily="2" charset="0"/>
              </a:rPr>
              <a:t>Average_Cost_for_two</a:t>
            </a:r>
            <a:r>
              <a:rPr lang="en-US" sz="1667" dirty="0">
                <a:latin typeface="Roboto" panose="02000000000000000000" pitchFamily="2" charset="0"/>
                <a:ea typeface="Roboto" panose="02000000000000000000" pitchFamily="2" charset="0"/>
                <a:cs typeface="Roboto" panose="02000000000000000000" pitchFamily="2" charset="0"/>
              </a:rPr>
              <a:t>: Average cost for two people dining at the restaurant.</a:t>
            </a:r>
          </a:p>
          <a:p>
            <a:pPr>
              <a:lnSpc>
                <a:spcPts val="2375"/>
              </a:lnSpc>
            </a:pPr>
            <a:r>
              <a:rPr lang="en-US" sz="1667" dirty="0">
                <a:solidFill>
                  <a:srgbClr val="D6E5EF"/>
                </a:solidFill>
                <a:latin typeface="Roboto" pitchFamily="34" charset="0"/>
                <a:ea typeface="Roboto" pitchFamily="34" charset="-122"/>
                <a:cs typeface="Roboto" pitchFamily="34" charset="-120"/>
              </a:rPr>
              <a:t>🔹 </a:t>
            </a:r>
            <a:r>
              <a:rPr lang="en-US" sz="1667" dirty="0">
                <a:latin typeface="Roboto" panose="02000000000000000000" pitchFamily="2" charset="0"/>
                <a:ea typeface="Roboto" panose="02000000000000000000" pitchFamily="2" charset="0"/>
                <a:cs typeface="Roboto" panose="02000000000000000000" pitchFamily="2" charset="0"/>
              </a:rPr>
              <a:t>Rating: Average rating of the restaurant based on reviews.</a:t>
            </a:r>
          </a:p>
          <a:p>
            <a:pPr>
              <a:lnSpc>
                <a:spcPts val="2375"/>
              </a:lnSpc>
            </a:pPr>
            <a:r>
              <a:rPr lang="en-US" sz="1667" dirty="0">
                <a:solidFill>
                  <a:srgbClr val="D6E5EF"/>
                </a:solidFill>
                <a:latin typeface="Roboto" pitchFamily="34" charset="0"/>
                <a:ea typeface="Roboto" pitchFamily="34" charset="-122"/>
                <a:cs typeface="Roboto" pitchFamily="34" charset="-120"/>
              </a:rPr>
              <a:t>🔹 </a:t>
            </a:r>
            <a:r>
              <a:rPr lang="en-US" sz="1667" dirty="0" err="1">
                <a:latin typeface="Roboto" panose="02000000000000000000" pitchFamily="2" charset="0"/>
                <a:ea typeface="Roboto" panose="02000000000000000000" pitchFamily="2" charset="0"/>
                <a:cs typeface="Roboto" panose="02000000000000000000" pitchFamily="2" charset="0"/>
              </a:rPr>
              <a:t>Datekey_Opening</a:t>
            </a:r>
            <a:r>
              <a:rPr lang="en-US" sz="1667" dirty="0">
                <a:latin typeface="Roboto" panose="02000000000000000000" pitchFamily="2" charset="0"/>
                <a:ea typeface="Roboto" panose="02000000000000000000" pitchFamily="2" charset="0"/>
                <a:cs typeface="Roboto" panose="02000000000000000000" pitchFamily="2" charset="0"/>
              </a:rPr>
              <a:t>: The opening date of the restaurant.</a:t>
            </a:r>
          </a:p>
        </p:txBody>
      </p:sp>
      <p:pic>
        <p:nvPicPr>
          <p:cNvPr id="26" name="Picture 25">
            <a:extLst>
              <a:ext uri="{FF2B5EF4-FFF2-40B4-BE49-F238E27FC236}">
                <a16:creationId xmlns:a16="http://schemas.microsoft.com/office/drawing/2014/main" id="{C4E4892B-5F07-7A82-3559-B67BC26F4AA8}"/>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2665368" y="159865"/>
            <a:ext cx="1475501" cy="76726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918445" y="229334"/>
            <a:ext cx="10059672" cy="647852"/>
          </a:xfrm>
          <a:prstGeom prst="rect">
            <a:avLst/>
          </a:prstGeom>
          <a:noFill/>
          <a:ln/>
        </p:spPr>
        <p:txBody>
          <a:bodyPr wrap="square" lIns="0" tIns="0" rIns="0" bIns="0" rtlCol="0" anchor="t"/>
          <a:lstStyle/>
          <a:p>
            <a:pPr>
              <a:lnSpc>
                <a:spcPts val="4625"/>
              </a:lnSpc>
            </a:pPr>
            <a:r>
              <a:rPr lang="en-US" sz="3708" dirty="0">
                <a:solidFill>
                  <a:srgbClr val="76B9FF"/>
                </a:solidFill>
                <a:latin typeface="Roboto Slab" pitchFamily="34" charset="0"/>
                <a:ea typeface="Roboto Slab" pitchFamily="34" charset="-122"/>
                <a:cs typeface="Roboto Slab" pitchFamily="34" charset="-120"/>
              </a:rPr>
              <a:t>Methodology for Restaurant Data Analysis</a:t>
            </a:r>
            <a:endParaRPr lang="en-US" sz="3708" dirty="0"/>
          </a:p>
        </p:txBody>
      </p:sp>
      <p:sp>
        <p:nvSpPr>
          <p:cNvPr id="4" name="Shape 1"/>
          <p:cNvSpPr/>
          <p:nvPr/>
        </p:nvSpPr>
        <p:spPr>
          <a:xfrm>
            <a:off x="289343" y="887609"/>
            <a:ext cx="9125368" cy="5874488"/>
          </a:xfrm>
          <a:prstGeom prst="roundRect">
            <a:avLst>
              <a:gd name="adj" fmla="val 2603"/>
            </a:avLst>
          </a:prstGeom>
          <a:solidFill>
            <a:srgbClr val="3F4652"/>
          </a:solidFill>
          <a:ln/>
        </p:spPr>
        <p:txBody>
          <a:bodyPr/>
          <a:lstStyle/>
          <a:p>
            <a:endParaRPr lang="en-IN" sz="1500" dirty="0"/>
          </a:p>
        </p:txBody>
      </p:sp>
      <p:sp>
        <p:nvSpPr>
          <p:cNvPr id="6" name="Text 3"/>
          <p:cNvSpPr/>
          <p:nvPr/>
        </p:nvSpPr>
        <p:spPr>
          <a:xfrm>
            <a:off x="386155" y="945464"/>
            <a:ext cx="9028555" cy="5758778"/>
          </a:xfrm>
          <a:prstGeom prst="rect">
            <a:avLst/>
          </a:prstGeom>
          <a:noFill/>
          <a:ln/>
        </p:spPr>
        <p:txBody>
          <a:bodyPr wrap="none" lIns="0" tIns="0" rIns="0" bIns="0" rtlCol="0" anchor="t"/>
          <a:lstStyle/>
          <a:p>
            <a:pPr>
              <a:lnSpc>
                <a:spcPts val="2375"/>
              </a:lnSpc>
            </a:pPr>
            <a:r>
              <a:rPr lang="en-US" sz="1667" dirty="0">
                <a:solidFill>
                  <a:srgbClr val="D6E5EF"/>
                </a:solidFill>
                <a:latin typeface="Roboto" pitchFamily="34" charset="0"/>
                <a:ea typeface="Roboto" pitchFamily="34" charset="-122"/>
                <a:cs typeface="Roboto" pitchFamily="34" charset="-120"/>
              </a:rPr>
              <a:t> </a:t>
            </a:r>
            <a:r>
              <a:rPr lang="en-US" sz="1667" b="1" dirty="0">
                <a:solidFill>
                  <a:srgbClr val="D6E5EF"/>
                </a:solidFill>
                <a:latin typeface="Roboto" pitchFamily="34" charset="0"/>
                <a:ea typeface="Roboto" pitchFamily="34" charset="-122"/>
                <a:cs typeface="Roboto" pitchFamily="34" charset="-120"/>
              </a:rPr>
              <a:t>Steps Taken in Analysis:</a:t>
            </a:r>
          </a:p>
          <a:p>
            <a:pPr>
              <a:lnSpc>
                <a:spcPts val="2375"/>
              </a:lnSpc>
            </a:pPr>
            <a:r>
              <a:rPr lang="en-US" sz="1667" dirty="0">
                <a:solidFill>
                  <a:srgbClr val="D6E5EF"/>
                </a:solidFill>
                <a:latin typeface="Roboto" pitchFamily="34" charset="0"/>
                <a:ea typeface="Roboto" pitchFamily="34" charset="-122"/>
                <a:cs typeface="Roboto" pitchFamily="34" charset="-120"/>
              </a:rPr>
              <a:t>🔹 Data Cleaning: Removed duplicates, handled missing values using Find &amp; Select.</a:t>
            </a:r>
          </a:p>
          <a:p>
            <a:pPr>
              <a:lnSpc>
                <a:spcPts val="2375"/>
              </a:lnSpc>
            </a:pPr>
            <a:r>
              <a:rPr lang="en-US" sz="1667" dirty="0">
                <a:solidFill>
                  <a:srgbClr val="D6E5EF"/>
                </a:solidFill>
                <a:latin typeface="Roboto" pitchFamily="34" charset="0"/>
                <a:ea typeface="Roboto" pitchFamily="34" charset="-122"/>
                <a:cs typeface="Roboto" pitchFamily="34" charset="-120"/>
              </a:rPr>
              <a:t>🔹 Data Analysis: Used Pivot Tables &amp; Charts to analyze restaurant trends.</a:t>
            </a:r>
          </a:p>
          <a:p>
            <a:pPr>
              <a:lnSpc>
                <a:spcPts val="2375"/>
              </a:lnSpc>
            </a:pPr>
            <a:r>
              <a:rPr lang="en-US" sz="1667" dirty="0">
                <a:solidFill>
                  <a:srgbClr val="D6E5EF"/>
                </a:solidFill>
                <a:latin typeface="Roboto" pitchFamily="34" charset="0"/>
                <a:ea typeface="Roboto" pitchFamily="34" charset="-122"/>
                <a:cs typeface="Roboto" pitchFamily="34" charset="-120"/>
              </a:rPr>
              <a:t>🔹 Trend Analysis: Identified year-wise restaurant openings &amp; price range distribution.</a:t>
            </a:r>
          </a:p>
          <a:p>
            <a:pPr>
              <a:lnSpc>
                <a:spcPts val="2375"/>
              </a:lnSpc>
            </a:pPr>
            <a:endParaRPr lang="en-US" sz="1667" dirty="0">
              <a:solidFill>
                <a:srgbClr val="D6E5EF"/>
              </a:solidFill>
              <a:latin typeface="Roboto" pitchFamily="34" charset="0"/>
              <a:ea typeface="Roboto" pitchFamily="34" charset="-122"/>
              <a:cs typeface="Roboto" pitchFamily="34" charset="-120"/>
            </a:endParaRPr>
          </a:p>
          <a:p>
            <a:pPr>
              <a:lnSpc>
                <a:spcPts val="2375"/>
              </a:lnSpc>
            </a:pPr>
            <a:endParaRPr lang="en-US" sz="1667" dirty="0">
              <a:solidFill>
                <a:srgbClr val="D6E5EF"/>
              </a:solidFill>
              <a:latin typeface="Roboto" pitchFamily="34" charset="0"/>
              <a:ea typeface="Roboto" pitchFamily="34" charset="-122"/>
              <a:cs typeface="Roboto" pitchFamily="34" charset="-120"/>
            </a:endParaRPr>
          </a:p>
          <a:p>
            <a:pPr>
              <a:lnSpc>
                <a:spcPts val="2375"/>
              </a:lnSpc>
            </a:pPr>
            <a:r>
              <a:rPr lang="en-US" sz="1667" b="1" dirty="0">
                <a:solidFill>
                  <a:srgbClr val="D6E5EF"/>
                </a:solidFill>
                <a:latin typeface="Roboto" pitchFamily="34" charset="0"/>
                <a:ea typeface="Roboto" pitchFamily="34" charset="-122"/>
                <a:cs typeface="Roboto" pitchFamily="34" charset="-120"/>
              </a:rPr>
              <a:t>Functions &amp; Features Used:</a:t>
            </a:r>
          </a:p>
          <a:p>
            <a:pPr>
              <a:lnSpc>
                <a:spcPts val="2375"/>
              </a:lnSpc>
            </a:pPr>
            <a:r>
              <a:rPr lang="en-US" sz="1667" dirty="0">
                <a:solidFill>
                  <a:srgbClr val="D6E5EF"/>
                </a:solidFill>
                <a:latin typeface="Roboto" pitchFamily="34" charset="0"/>
                <a:ea typeface="Roboto" pitchFamily="34" charset="-122"/>
                <a:cs typeface="Roboto" pitchFamily="34" charset="-120"/>
              </a:rPr>
              <a:t>🔹 Pivot Tables: Restaurant count by country, price range, and ratings.</a:t>
            </a:r>
          </a:p>
          <a:p>
            <a:pPr>
              <a:lnSpc>
                <a:spcPts val="2375"/>
              </a:lnSpc>
            </a:pPr>
            <a:r>
              <a:rPr lang="en-US" sz="1667" dirty="0">
                <a:solidFill>
                  <a:srgbClr val="D6E5EF"/>
                </a:solidFill>
                <a:latin typeface="Roboto" pitchFamily="34" charset="0"/>
                <a:ea typeface="Roboto" pitchFamily="34" charset="-122"/>
                <a:cs typeface="Roboto" pitchFamily="34" charset="-120"/>
              </a:rPr>
              <a:t>🔹 Charts: Bar &amp; Line charts for restaurant distribution, rating trends.</a:t>
            </a:r>
          </a:p>
          <a:p>
            <a:pPr>
              <a:lnSpc>
                <a:spcPts val="2375"/>
              </a:lnSpc>
            </a:pPr>
            <a:r>
              <a:rPr lang="en-US" sz="1667" dirty="0">
                <a:solidFill>
                  <a:srgbClr val="D6E5EF"/>
                </a:solidFill>
                <a:latin typeface="Roboto" pitchFamily="34" charset="0"/>
                <a:ea typeface="Roboto" pitchFamily="34" charset="-122"/>
                <a:cs typeface="Roboto" pitchFamily="34" charset="-120"/>
              </a:rPr>
              <a:t>🔹 Slicers: Interactive dashboard filters for year &amp; country selection.</a:t>
            </a:r>
          </a:p>
          <a:p>
            <a:pPr>
              <a:lnSpc>
                <a:spcPts val="2375"/>
              </a:lnSpc>
            </a:pPr>
            <a:endParaRPr lang="en-US" sz="1667" b="1" dirty="0">
              <a:solidFill>
                <a:srgbClr val="D6E5EF"/>
              </a:solidFill>
              <a:latin typeface="Roboto" pitchFamily="34" charset="0"/>
              <a:ea typeface="Roboto" pitchFamily="34" charset="-122"/>
              <a:cs typeface="Roboto" pitchFamily="34" charset="-120"/>
            </a:endParaRPr>
          </a:p>
          <a:p>
            <a:pPr>
              <a:lnSpc>
                <a:spcPts val="2375"/>
              </a:lnSpc>
            </a:pPr>
            <a:endParaRPr lang="en-US" sz="1667" b="1" dirty="0">
              <a:solidFill>
                <a:srgbClr val="D6E5EF"/>
              </a:solidFill>
              <a:latin typeface="Roboto" pitchFamily="34" charset="0"/>
              <a:ea typeface="Roboto" pitchFamily="34" charset="-122"/>
              <a:cs typeface="Roboto" pitchFamily="34" charset="-120"/>
            </a:endParaRPr>
          </a:p>
          <a:p>
            <a:pPr>
              <a:lnSpc>
                <a:spcPts val="2375"/>
              </a:lnSpc>
            </a:pPr>
            <a:endParaRPr lang="en-US" sz="1667" b="1" dirty="0">
              <a:solidFill>
                <a:srgbClr val="D6E5EF"/>
              </a:solidFill>
              <a:latin typeface="Roboto" pitchFamily="34" charset="0"/>
              <a:ea typeface="Roboto" pitchFamily="34" charset="-122"/>
              <a:cs typeface="Roboto" pitchFamily="34" charset="-120"/>
            </a:endParaRPr>
          </a:p>
          <a:p>
            <a:pPr>
              <a:lnSpc>
                <a:spcPts val="2375"/>
              </a:lnSpc>
            </a:pPr>
            <a:r>
              <a:rPr lang="en-US" sz="1667" b="1" dirty="0">
                <a:solidFill>
                  <a:srgbClr val="D6E5EF"/>
                </a:solidFill>
                <a:latin typeface="Roboto" pitchFamily="34" charset="0"/>
                <a:ea typeface="Roboto" pitchFamily="34" charset="-122"/>
                <a:cs typeface="Roboto" pitchFamily="34" charset="-120"/>
              </a:rPr>
              <a:t>Final Dashboard</a:t>
            </a:r>
            <a:r>
              <a:rPr lang="en-US" sz="1667" dirty="0">
                <a:solidFill>
                  <a:srgbClr val="D6E5EF"/>
                </a:solidFill>
                <a:latin typeface="Roboto" pitchFamily="34" charset="0"/>
                <a:ea typeface="Roboto" pitchFamily="34" charset="-122"/>
                <a:cs typeface="Roboto" pitchFamily="34" charset="-120"/>
              </a:rPr>
              <a:t>: </a:t>
            </a:r>
          </a:p>
          <a:p>
            <a:pPr>
              <a:lnSpc>
                <a:spcPts val="2375"/>
              </a:lnSpc>
            </a:pPr>
            <a:r>
              <a:rPr lang="en-US" sz="1667" dirty="0">
                <a:solidFill>
                  <a:srgbClr val="D6E5EF"/>
                </a:solidFill>
                <a:latin typeface="Roboto" pitchFamily="34" charset="0"/>
                <a:ea typeface="Roboto" pitchFamily="34" charset="-122"/>
                <a:cs typeface="Roboto" pitchFamily="34" charset="-120"/>
              </a:rPr>
              <a:t>🔹 Interactive tool with filters, charts, and data insights for decision-making.</a:t>
            </a:r>
          </a:p>
          <a:p>
            <a:pPr>
              <a:lnSpc>
                <a:spcPts val="2375"/>
              </a:lnSpc>
            </a:pPr>
            <a:r>
              <a:rPr lang="en-US" sz="1667" dirty="0">
                <a:solidFill>
                  <a:srgbClr val="D6E5EF"/>
                </a:solidFill>
                <a:latin typeface="Roboto" pitchFamily="34" charset="0"/>
                <a:ea typeface="Roboto" pitchFamily="34" charset="-122"/>
                <a:cs typeface="Roboto" pitchFamily="34" charset="-120"/>
              </a:rPr>
              <a:t>🔹 Business Impact: Data-driven recommendations for expansion &amp; market strategy.</a:t>
            </a:r>
          </a:p>
        </p:txBody>
      </p:sp>
      <p:pic>
        <p:nvPicPr>
          <p:cNvPr id="11" name="Picture 10">
            <a:extLst>
              <a:ext uri="{FF2B5EF4-FFF2-40B4-BE49-F238E27FC236}">
                <a16:creationId xmlns:a16="http://schemas.microsoft.com/office/drawing/2014/main" id="{49A0957B-1279-B248-D69F-010A5FA26C0E}"/>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9414711" y="887610"/>
            <a:ext cx="2777289" cy="586796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360236" y="292394"/>
            <a:ext cx="7775178" cy="590649"/>
          </a:xfrm>
          <a:prstGeom prst="rect">
            <a:avLst/>
          </a:prstGeom>
          <a:noFill/>
          <a:ln/>
        </p:spPr>
        <p:txBody>
          <a:bodyPr wrap="none" lIns="0" tIns="0" rIns="0" bIns="0" rtlCol="0" anchor="t"/>
          <a:lstStyle/>
          <a:p>
            <a:pPr>
              <a:lnSpc>
                <a:spcPts val="4625"/>
              </a:lnSpc>
            </a:pPr>
            <a:r>
              <a:rPr lang="en-US" sz="3708" dirty="0">
                <a:solidFill>
                  <a:srgbClr val="76B9FF"/>
                </a:solidFill>
                <a:latin typeface="Roboto Slab" pitchFamily="34" charset="0"/>
                <a:ea typeface="Roboto Slab" pitchFamily="34" charset="-122"/>
                <a:cs typeface="Roboto Slab" pitchFamily="34" charset="-120"/>
              </a:rPr>
              <a:t>Country-Wise Restaurant Distribution &amp; Ratings</a:t>
            </a:r>
            <a:endParaRPr lang="en-US" sz="3708" dirty="0"/>
          </a:p>
        </p:txBody>
      </p:sp>
      <p:sp>
        <p:nvSpPr>
          <p:cNvPr id="3" name="Text 1"/>
          <p:cNvSpPr/>
          <p:nvPr/>
        </p:nvSpPr>
        <p:spPr>
          <a:xfrm>
            <a:off x="360236" y="1063983"/>
            <a:ext cx="2362696" cy="295275"/>
          </a:xfrm>
          <a:prstGeom prst="rect">
            <a:avLst/>
          </a:prstGeom>
          <a:noFill/>
          <a:ln/>
        </p:spPr>
        <p:txBody>
          <a:bodyPr wrap="none" lIns="0" tIns="0" rIns="0" bIns="0" rtlCol="0" anchor="t"/>
          <a:lstStyle/>
          <a:p>
            <a:pPr>
              <a:lnSpc>
                <a:spcPts val="2292"/>
              </a:lnSpc>
            </a:pPr>
            <a:r>
              <a:rPr lang="en-US" sz="1833" dirty="0">
                <a:solidFill>
                  <a:srgbClr val="76B9FF"/>
                </a:solidFill>
                <a:latin typeface="Roboto Slab" pitchFamily="34" charset="0"/>
                <a:ea typeface="Roboto Slab" pitchFamily="34" charset="-122"/>
                <a:cs typeface="Roboto Slab" pitchFamily="34" charset="-120"/>
              </a:rPr>
              <a:t>India</a:t>
            </a:r>
            <a:endParaRPr lang="en-US" sz="1833" dirty="0"/>
          </a:p>
        </p:txBody>
      </p:sp>
      <p:sp>
        <p:nvSpPr>
          <p:cNvPr id="4" name="Text 2"/>
          <p:cNvSpPr/>
          <p:nvPr/>
        </p:nvSpPr>
        <p:spPr>
          <a:xfrm>
            <a:off x="360236" y="1434809"/>
            <a:ext cx="3315097" cy="302419"/>
          </a:xfrm>
          <a:prstGeom prst="rect">
            <a:avLst/>
          </a:prstGeom>
          <a:noFill/>
          <a:ln/>
        </p:spPr>
        <p:txBody>
          <a:bodyPr wrap="none" lIns="0" tIns="0" rIns="0" bIns="0" rtlCol="0" anchor="t"/>
          <a:lstStyle/>
          <a:p>
            <a:pPr>
              <a:lnSpc>
                <a:spcPts val="2375"/>
              </a:lnSpc>
            </a:pPr>
            <a:r>
              <a:rPr lang="en-US" sz="1458" dirty="0">
                <a:solidFill>
                  <a:srgbClr val="D6E5EF"/>
                </a:solidFill>
                <a:latin typeface="Roboto" pitchFamily="34" charset="0"/>
                <a:ea typeface="Roboto" pitchFamily="34" charset="-122"/>
                <a:cs typeface="Roboto" pitchFamily="34" charset="-120"/>
              </a:rPr>
              <a:t>8652 restaurants</a:t>
            </a:r>
            <a:endParaRPr lang="en-US" sz="1458" dirty="0"/>
          </a:p>
        </p:txBody>
      </p:sp>
      <p:sp>
        <p:nvSpPr>
          <p:cNvPr id="5" name="Text 3"/>
          <p:cNvSpPr/>
          <p:nvPr/>
        </p:nvSpPr>
        <p:spPr>
          <a:xfrm>
            <a:off x="4142851" y="1063983"/>
            <a:ext cx="2362696" cy="295275"/>
          </a:xfrm>
          <a:prstGeom prst="rect">
            <a:avLst/>
          </a:prstGeom>
          <a:noFill/>
          <a:ln/>
        </p:spPr>
        <p:txBody>
          <a:bodyPr wrap="none" lIns="0" tIns="0" rIns="0" bIns="0" rtlCol="0" anchor="t"/>
          <a:lstStyle/>
          <a:p>
            <a:pPr>
              <a:lnSpc>
                <a:spcPts val="2292"/>
              </a:lnSpc>
            </a:pPr>
            <a:r>
              <a:rPr lang="en-US" sz="1833" dirty="0">
                <a:solidFill>
                  <a:srgbClr val="76B9FF"/>
                </a:solidFill>
                <a:latin typeface="Roboto Slab" pitchFamily="34" charset="0"/>
                <a:ea typeface="Roboto Slab" pitchFamily="34" charset="-122"/>
                <a:cs typeface="Roboto Slab" pitchFamily="34" charset="-120"/>
              </a:rPr>
              <a:t>United States</a:t>
            </a:r>
            <a:endParaRPr lang="en-US" sz="1833" dirty="0"/>
          </a:p>
        </p:txBody>
      </p:sp>
      <p:sp>
        <p:nvSpPr>
          <p:cNvPr id="6" name="Text 4"/>
          <p:cNvSpPr/>
          <p:nvPr/>
        </p:nvSpPr>
        <p:spPr>
          <a:xfrm>
            <a:off x="4142851" y="1434809"/>
            <a:ext cx="3315097" cy="302419"/>
          </a:xfrm>
          <a:prstGeom prst="rect">
            <a:avLst/>
          </a:prstGeom>
          <a:noFill/>
          <a:ln/>
        </p:spPr>
        <p:txBody>
          <a:bodyPr wrap="none" lIns="0" tIns="0" rIns="0" bIns="0" rtlCol="0" anchor="t"/>
          <a:lstStyle/>
          <a:p>
            <a:pPr>
              <a:lnSpc>
                <a:spcPts val="2375"/>
              </a:lnSpc>
            </a:pPr>
            <a:r>
              <a:rPr lang="en-US" sz="1458" dirty="0">
                <a:solidFill>
                  <a:srgbClr val="D6E5EF"/>
                </a:solidFill>
                <a:latin typeface="Roboto" pitchFamily="34" charset="0"/>
                <a:ea typeface="Roboto" pitchFamily="34" charset="-122"/>
                <a:cs typeface="Roboto" pitchFamily="34" charset="-120"/>
              </a:rPr>
              <a:t>434 restaurants</a:t>
            </a:r>
            <a:endParaRPr lang="en-US" sz="1458" dirty="0"/>
          </a:p>
        </p:txBody>
      </p:sp>
      <p:sp>
        <p:nvSpPr>
          <p:cNvPr id="7" name="Text 5"/>
          <p:cNvSpPr/>
          <p:nvPr/>
        </p:nvSpPr>
        <p:spPr>
          <a:xfrm>
            <a:off x="7925467" y="1063983"/>
            <a:ext cx="2362696" cy="295275"/>
          </a:xfrm>
          <a:prstGeom prst="rect">
            <a:avLst/>
          </a:prstGeom>
          <a:noFill/>
          <a:ln/>
        </p:spPr>
        <p:txBody>
          <a:bodyPr wrap="none" lIns="0" tIns="0" rIns="0" bIns="0" rtlCol="0" anchor="t"/>
          <a:lstStyle/>
          <a:p>
            <a:pPr>
              <a:lnSpc>
                <a:spcPts val="2292"/>
              </a:lnSpc>
            </a:pPr>
            <a:r>
              <a:rPr lang="en-US" sz="1833" dirty="0">
                <a:solidFill>
                  <a:srgbClr val="76B9FF"/>
                </a:solidFill>
                <a:latin typeface="Roboto Slab" pitchFamily="34" charset="0"/>
                <a:ea typeface="Roboto Slab" pitchFamily="34" charset="-122"/>
                <a:cs typeface="Roboto Slab" pitchFamily="34" charset="-120"/>
              </a:rPr>
              <a:t>Other Countries</a:t>
            </a:r>
            <a:endParaRPr lang="en-US" sz="1833" dirty="0"/>
          </a:p>
        </p:txBody>
      </p:sp>
      <p:sp>
        <p:nvSpPr>
          <p:cNvPr id="8" name="Text 6"/>
          <p:cNvSpPr/>
          <p:nvPr/>
        </p:nvSpPr>
        <p:spPr>
          <a:xfrm>
            <a:off x="7925467" y="1434809"/>
            <a:ext cx="3315097" cy="302419"/>
          </a:xfrm>
          <a:prstGeom prst="rect">
            <a:avLst/>
          </a:prstGeom>
          <a:noFill/>
          <a:ln/>
        </p:spPr>
        <p:txBody>
          <a:bodyPr wrap="none" lIns="0" tIns="0" rIns="0" bIns="0" rtlCol="0" anchor="t"/>
          <a:lstStyle/>
          <a:p>
            <a:pPr>
              <a:lnSpc>
                <a:spcPts val="2375"/>
              </a:lnSpc>
            </a:pPr>
            <a:r>
              <a:rPr lang="en-US" sz="1458" dirty="0">
                <a:solidFill>
                  <a:srgbClr val="D6E5EF"/>
                </a:solidFill>
                <a:latin typeface="Roboto" pitchFamily="34" charset="0"/>
                <a:ea typeface="Roboto" pitchFamily="34" charset="-122"/>
                <a:cs typeface="Roboto" pitchFamily="34" charset="-120"/>
              </a:rPr>
              <a:t>Less than 100 restaurants each.</a:t>
            </a:r>
            <a:endParaRPr lang="en-US" sz="1458" dirty="0"/>
          </a:p>
        </p:txBody>
      </p:sp>
      <p:sp>
        <p:nvSpPr>
          <p:cNvPr id="11" name="TextBox 10">
            <a:extLst>
              <a:ext uri="{FF2B5EF4-FFF2-40B4-BE49-F238E27FC236}">
                <a16:creationId xmlns:a16="http://schemas.microsoft.com/office/drawing/2014/main" id="{9CCE1C75-ED4E-284E-F665-E062F8BAB209}"/>
              </a:ext>
            </a:extLst>
          </p:cNvPr>
          <p:cNvSpPr txBox="1"/>
          <p:nvPr/>
        </p:nvSpPr>
        <p:spPr>
          <a:xfrm>
            <a:off x="6875123" y="2498999"/>
            <a:ext cx="5040358" cy="3454407"/>
          </a:xfrm>
          <a:prstGeom prst="rect">
            <a:avLst/>
          </a:prstGeom>
          <a:noFill/>
        </p:spPr>
        <p:txBody>
          <a:bodyPr wrap="square">
            <a:spAutoFit/>
          </a:bodyPr>
          <a:lstStyle/>
          <a:p>
            <a:pPr>
              <a:lnSpc>
                <a:spcPts val="2375"/>
              </a:lnSpc>
            </a:pPr>
            <a:br>
              <a:rPr lang="en-US" sz="1667" dirty="0">
                <a:solidFill>
                  <a:srgbClr val="D6E5EF"/>
                </a:solidFill>
                <a:latin typeface="Roboto" pitchFamily="34" charset="0"/>
                <a:ea typeface="Roboto" pitchFamily="34" charset="-122"/>
                <a:cs typeface="Roboto" pitchFamily="34" charset="-120"/>
              </a:rPr>
            </a:br>
            <a:r>
              <a:rPr lang="en-US" sz="1667" dirty="0">
                <a:solidFill>
                  <a:srgbClr val="D6E5EF"/>
                </a:solidFill>
                <a:latin typeface="Roboto" pitchFamily="34" charset="0"/>
                <a:ea typeface="Roboto" pitchFamily="34" charset="-122"/>
                <a:cs typeface="Roboto" pitchFamily="34" charset="-120"/>
              </a:rPr>
              <a:t>✅ Highest number of restaurants in India, USA, UK, and Brazil.</a:t>
            </a:r>
          </a:p>
          <a:p>
            <a:pPr>
              <a:lnSpc>
                <a:spcPts val="2375"/>
              </a:lnSpc>
            </a:pPr>
            <a:endParaRPr lang="en-US" sz="1667" dirty="0">
              <a:solidFill>
                <a:srgbClr val="D6E5EF"/>
              </a:solidFill>
              <a:latin typeface="Roboto" pitchFamily="34" charset="0"/>
              <a:ea typeface="Roboto" pitchFamily="34" charset="-122"/>
              <a:cs typeface="Roboto" pitchFamily="34" charset="-120"/>
            </a:endParaRPr>
          </a:p>
          <a:p>
            <a:pPr>
              <a:lnSpc>
                <a:spcPts val="2375"/>
              </a:lnSpc>
            </a:pPr>
            <a:r>
              <a:rPr lang="en-US" sz="1667" dirty="0">
                <a:solidFill>
                  <a:srgbClr val="D6E5EF"/>
                </a:solidFill>
                <a:latin typeface="Roboto" pitchFamily="34" charset="0"/>
                <a:ea typeface="Roboto" pitchFamily="34" charset="-122"/>
                <a:cs typeface="Roboto" pitchFamily="34" charset="-120"/>
              </a:rPr>
              <a:t>✅ Countries like New Zealand, Indonesia, and Philippines have fewer restaurants (low competition).</a:t>
            </a:r>
          </a:p>
          <a:p>
            <a:pPr>
              <a:lnSpc>
                <a:spcPts val="2375"/>
              </a:lnSpc>
            </a:pPr>
            <a:endParaRPr lang="en-US" sz="1667" dirty="0">
              <a:solidFill>
                <a:srgbClr val="D6E5EF"/>
              </a:solidFill>
              <a:latin typeface="Roboto" pitchFamily="34" charset="0"/>
              <a:ea typeface="Roboto" pitchFamily="34" charset="-122"/>
              <a:cs typeface="Roboto" pitchFamily="34" charset="-120"/>
            </a:endParaRPr>
          </a:p>
          <a:p>
            <a:pPr>
              <a:lnSpc>
                <a:spcPts val="2375"/>
              </a:lnSpc>
            </a:pPr>
            <a:r>
              <a:rPr lang="en-US" sz="1667" dirty="0">
                <a:solidFill>
                  <a:srgbClr val="D6E5EF"/>
                </a:solidFill>
                <a:latin typeface="Roboto" pitchFamily="34" charset="0"/>
                <a:ea typeface="Roboto" pitchFamily="34" charset="-122"/>
                <a:cs typeface="Roboto" pitchFamily="34" charset="-120"/>
              </a:rPr>
              <a:t>✅ Expand into underpenetrated markets like New Zealand, Australia, Indonesia, where restaurant density is low but demand is growing.</a:t>
            </a:r>
          </a:p>
        </p:txBody>
      </p:sp>
      <p:graphicFrame>
        <p:nvGraphicFramePr>
          <p:cNvPr id="10" name="Chart 9">
            <a:extLst>
              <a:ext uri="{FF2B5EF4-FFF2-40B4-BE49-F238E27FC236}">
                <a16:creationId xmlns:a16="http://schemas.microsoft.com/office/drawing/2014/main" id="{E4471A18-1FEF-E7E8-CB34-D99CD6094F45}"/>
              </a:ext>
            </a:extLst>
          </p:cNvPr>
          <p:cNvGraphicFramePr>
            <a:graphicFrameLocks/>
          </p:cNvGraphicFramePr>
          <p:nvPr>
            <p:extLst>
              <p:ext uri="{D42A27DB-BD31-4B8C-83A1-F6EECF244321}">
                <p14:modId xmlns:p14="http://schemas.microsoft.com/office/powerpoint/2010/main" val="928767799"/>
              </p:ext>
            </p:extLst>
          </p:nvPr>
        </p:nvGraphicFramePr>
        <p:xfrm>
          <a:off x="190106" y="2073896"/>
          <a:ext cx="6685017" cy="449170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421761" y="423989"/>
            <a:ext cx="6297018" cy="1181298"/>
          </a:xfrm>
          <a:prstGeom prst="rect">
            <a:avLst/>
          </a:prstGeom>
          <a:noFill/>
          <a:ln/>
        </p:spPr>
        <p:txBody>
          <a:bodyPr wrap="square" lIns="0" tIns="0" rIns="0" bIns="0" rtlCol="0" anchor="t"/>
          <a:lstStyle/>
          <a:p>
            <a:pPr>
              <a:lnSpc>
                <a:spcPts val="4625"/>
              </a:lnSpc>
            </a:pPr>
            <a:r>
              <a:rPr lang="en-US" sz="3708" dirty="0">
                <a:solidFill>
                  <a:srgbClr val="76B9FF"/>
                </a:solidFill>
                <a:latin typeface="Roboto Slab" pitchFamily="34" charset="0"/>
                <a:ea typeface="Roboto Slab" pitchFamily="34" charset="-122"/>
                <a:cs typeface="Roboto Slab" pitchFamily="34" charset="-120"/>
              </a:rPr>
              <a:t>Yearly Restaurant Openings – Identifying Growth Trends</a:t>
            </a:r>
            <a:endParaRPr lang="en-US" sz="3708" dirty="0"/>
          </a:p>
        </p:txBody>
      </p:sp>
      <p:sp>
        <p:nvSpPr>
          <p:cNvPr id="4" name="Shape 1"/>
          <p:cNvSpPr/>
          <p:nvPr/>
        </p:nvSpPr>
        <p:spPr>
          <a:xfrm>
            <a:off x="692529" y="2520351"/>
            <a:ext cx="25400" cy="1089124"/>
          </a:xfrm>
          <a:prstGeom prst="roundRect">
            <a:avLst>
              <a:gd name="adj" fmla="val 111628"/>
            </a:avLst>
          </a:prstGeom>
          <a:solidFill>
            <a:srgbClr val="585F6B"/>
          </a:solidFill>
          <a:ln/>
        </p:spPr>
      </p:sp>
      <p:sp>
        <p:nvSpPr>
          <p:cNvPr id="5" name="Shape 2"/>
          <p:cNvSpPr/>
          <p:nvPr/>
        </p:nvSpPr>
        <p:spPr>
          <a:xfrm>
            <a:off x="892455" y="2932902"/>
            <a:ext cx="661492" cy="25400"/>
          </a:xfrm>
          <a:prstGeom prst="roundRect">
            <a:avLst>
              <a:gd name="adj" fmla="val 111628"/>
            </a:avLst>
          </a:prstGeom>
          <a:solidFill>
            <a:srgbClr val="585F6B"/>
          </a:solidFill>
          <a:ln/>
        </p:spPr>
      </p:sp>
      <p:sp>
        <p:nvSpPr>
          <p:cNvPr id="6" name="Shape 3"/>
          <p:cNvSpPr/>
          <p:nvPr/>
        </p:nvSpPr>
        <p:spPr>
          <a:xfrm>
            <a:off x="492603" y="2732976"/>
            <a:ext cx="425252" cy="425252"/>
          </a:xfrm>
          <a:prstGeom prst="roundRect">
            <a:avLst>
              <a:gd name="adj" fmla="val 6667"/>
            </a:avLst>
          </a:prstGeom>
          <a:solidFill>
            <a:srgbClr val="3F4652"/>
          </a:solidFill>
          <a:ln/>
        </p:spPr>
      </p:sp>
      <p:sp>
        <p:nvSpPr>
          <p:cNvPr id="7" name="Text 4"/>
          <p:cNvSpPr/>
          <p:nvPr/>
        </p:nvSpPr>
        <p:spPr>
          <a:xfrm>
            <a:off x="621687" y="2857000"/>
            <a:ext cx="116880" cy="283568"/>
          </a:xfrm>
          <a:prstGeom prst="rect">
            <a:avLst/>
          </a:prstGeom>
          <a:noFill/>
          <a:ln/>
        </p:spPr>
        <p:txBody>
          <a:bodyPr wrap="none" lIns="0" tIns="0" rIns="0" bIns="0" rtlCol="0" anchor="t"/>
          <a:lstStyle/>
          <a:p>
            <a:pPr algn="ctr">
              <a:lnSpc>
                <a:spcPts val="2208"/>
              </a:lnSpc>
            </a:pPr>
            <a:r>
              <a:rPr lang="en-US" sz="2208" dirty="0">
                <a:solidFill>
                  <a:srgbClr val="D6E5EF"/>
                </a:solidFill>
                <a:latin typeface="Roboto Slab" pitchFamily="34" charset="0"/>
                <a:ea typeface="Roboto Slab" pitchFamily="34" charset="-122"/>
                <a:cs typeface="Roboto Slab" pitchFamily="34" charset="-120"/>
              </a:rPr>
              <a:t>1</a:t>
            </a:r>
            <a:endParaRPr lang="en-US" sz="2208" dirty="0"/>
          </a:p>
        </p:txBody>
      </p:sp>
      <p:sp>
        <p:nvSpPr>
          <p:cNvPr id="8" name="Text 5"/>
          <p:cNvSpPr/>
          <p:nvPr/>
        </p:nvSpPr>
        <p:spPr>
          <a:xfrm>
            <a:off x="1744844" y="2709362"/>
            <a:ext cx="2362696" cy="295275"/>
          </a:xfrm>
          <a:prstGeom prst="rect">
            <a:avLst/>
          </a:prstGeom>
          <a:noFill/>
          <a:ln/>
        </p:spPr>
        <p:txBody>
          <a:bodyPr wrap="none" lIns="0" tIns="0" rIns="0" bIns="0" rtlCol="0" anchor="t"/>
          <a:lstStyle/>
          <a:p>
            <a:pPr>
              <a:lnSpc>
                <a:spcPts val="2292"/>
              </a:lnSpc>
            </a:pPr>
            <a:r>
              <a:rPr lang="en-US" sz="1833" dirty="0">
                <a:solidFill>
                  <a:srgbClr val="D6E5EF"/>
                </a:solidFill>
                <a:latin typeface="Roboto Slab" pitchFamily="34" charset="0"/>
                <a:ea typeface="Roboto Slab" pitchFamily="34" charset="-122"/>
                <a:cs typeface="Roboto Slab" pitchFamily="34" charset="-120"/>
              </a:rPr>
              <a:t>2010-2018</a:t>
            </a:r>
            <a:endParaRPr lang="en-US" sz="1833" dirty="0"/>
          </a:p>
        </p:txBody>
      </p:sp>
      <p:sp>
        <p:nvSpPr>
          <p:cNvPr id="9" name="Text 6"/>
          <p:cNvSpPr/>
          <p:nvPr/>
        </p:nvSpPr>
        <p:spPr>
          <a:xfrm>
            <a:off x="1744844" y="3118045"/>
            <a:ext cx="4973935" cy="302419"/>
          </a:xfrm>
          <a:prstGeom prst="rect">
            <a:avLst/>
          </a:prstGeom>
          <a:noFill/>
          <a:ln/>
        </p:spPr>
        <p:txBody>
          <a:bodyPr wrap="none" lIns="0" tIns="0" rIns="0" bIns="0" rtlCol="0" anchor="t"/>
          <a:lstStyle/>
          <a:p>
            <a:pPr>
              <a:lnSpc>
                <a:spcPts val="2375"/>
              </a:lnSpc>
            </a:pPr>
            <a:r>
              <a:rPr lang="en-US" sz="1458" dirty="0">
                <a:solidFill>
                  <a:srgbClr val="D6E5EF"/>
                </a:solidFill>
                <a:latin typeface="Roboto" pitchFamily="34" charset="0"/>
                <a:ea typeface="Roboto" pitchFamily="34" charset="-122"/>
                <a:cs typeface="Roboto" pitchFamily="34" charset="-120"/>
              </a:rPr>
              <a:t>Approximately 1000-1100 restaurants opened each year.</a:t>
            </a:r>
            <a:endParaRPr lang="en-US" sz="1458" dirty="0"/>
          </a:p>
        </p:txBody>
      </p:sp>
      <p:graphicFrame>
        <p:nvGraphicFramePr>
          <p:cNvPr id="10" name="Chart 9">
            <a:extLst>
              <a:ext uri="{FF2B5EF4-FFF2-40B4-BE49-F238E27FC236}">
                <a16:creationId xmlns:a16="http://schemas.microsoft.com/office/drawing/2014/main" id="{C2A549D5-0BFC-4D55-9858-FED1BB586A54}"/>
              </a:ext>
            </a:extLst>
          </p:cNvPr>
          <p:cNvGraphicFramePr>
            <a:graphicFrameLocks/>
          </p:cNvGraphicFramePr>
          <p:nvPr>
            <p:extLst>
              <p:ext uri="{D42A27DB-BD31-4B8C-83A1-F6EECF244321}">
                <p14:modId xmlns:p14="http://schemas.microsoft.com/office/powerpoint/2010/main" val="2093691051"/>
              </p:ext>
            </p:extLst>
          </p:nvPr>
        </p:nvGraphicFramePr>
        <p:xfrm>
          <a:off x="6710722" y="1014638"/>
          <a:ext cx="5361523" cy="4739918"/>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Box 11">
            <a:extLst>
              <a:ext uri="{FF2B5EF4-FFF2-40B4-BE49-F238E27FC236}">
                <a16:creationId xmlns:a16="http://schemas.microsoft.com/office/drawing/2014/main" id="{396051E8-7D88-CAB7-E705-C1224E33D751}"/>
              </a:ext>
            </a:extLst>
          </p:cNvPr>
          <p:cNvSpPr txBox="1"/>
          <p:nvPr/>
        </p:nvSpPr>
        <p:spPr>
          <a:xfrm>
            <a:off x="518242" y="3975812"/>
            <a:ext cx="6096000" cy="1914820"/>
          </a:xfrm>
          <a:prstGeom prst="rect">
            <a:avLst/>
          </a:prstGeom>
          <a:noFill/>
        </p:spPr>
        <p:txBody>
          <a:bodyPr wrap="square">
            <a:spAutoFit/>
          </a:bodyPr>
          <a:lstStyle/>
          <a:p>
            <a:pPr>
              <a:lnSpc>
                <a:spcPts val="2375"/>
              </a:lnSpc>
            </a:pPr>
            <a:br>
              <a:rPr lang="en-US" sz="1667" dirty="0">
                <a:solidFill>
                  <a:srgbClr val="D6E5EF"/>
                </a:solidFill>
                <a:latin typeface="Roboto" pitchFamily="34" charset="0"/>
                <a:ea typeface="Roboto" pitchFamily="34" charset="-122"/>
                <a:cs typeface="Roboto" pitchFamily="34" charset="-120"/>
              </a:rPr>
            </a:br>
            <a:r>
              <a:rPr lang="en-US" sz="1667" dirty="0">
                <a:solidFill>
                  <a:srgbClr val="D6E5EF"/>
                </a:solidFill>
                <a:latin typeface="Roboto" pitchFamily="34" charset="0"/>
                <a:ea typeface="Roboto" pitchFamily="34" charset="-122"/>
                <a:cs typeface="Roboto" pitchFamily="34" charset="-120"/>
              </a:rPr>
              <a:t>✅ Restaurant openings peaked in certain years, showing growth trends.</a:t>
            </a:r>
          </a:p>
          <a:p>
            <a:pPr>
              <a:lnSpc>
                <a:spcPts val="2375"/>
              </a:lnSpc>
            </a:pPr>
            <a:endParaRPr lang="en-US" sz="1667" dirty="0">
              <a:solidFill>
                <a:srgbClr val="D6E5EF"/>
              </a:solidFill>
              <a:latin typeface="Roboto" pitchFamily="34" charset="0"/>
              <a:ea typeface="Roboto" pitchFamily="34" charset="-122"/>
              <a:cs typeface="Roboto" pitchFamily="34" charset="-120"/>
            </a:endParaRPr>
          </a:p>
          <a:p>
            <a:pPr>
              <a:lnSpc>
                <a:spcPts val="2375"/>
              </a:lnSpc>
            </a:pPr>
            <a:r>
              <a:rPr lang="en-US" sz="1667" dirty="0">
                <a:solidFill>
                  <a:srgbClr val="D6E5EF"/>
                </a:solidFill>
                <a:latin typeface="Roboto" pitchFamily="34" charset="0"/>
                <a:ea typeface="Roboto" pitchFamily="34" charset="-122"/>
                <a:cs typeface="Roboto" pitchFamily="34" charset="-120"/>
              </a:rPr>
              <a:t>✅ Expansion opportunities exist in emerging markets with steady growth</a:t>
            </a:r>
            <a:endParaRPr lang="en-IN" sz="1667"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425989" y="431105"/>
            <a:ext cx="8114695" cy="1181298"/>
          </a:xfrm>
          <a:prstGeom prst="rect">
            <a:avLst/>
          </a:prstGeom>
          <a:noFill/>
          <a:ln/>
        </p:spPr>
        <p:txBody>
          <a:bodyPr wrap="square" lIns="0" tIns="0" rIns="0" bIns="0" rtlCol="0" anchor="t"/>
          <a:lstStyle/>
          <a:p>
            <a:pPr>
              <a:lnSpc>
                <a:spcPts val="4625"/>
              </a:lnSpc>
            </a:pPr>
            <a:r>
              <a:rPr lang="en-US" sz="3708" dirty="0">
                <a:solidFill>
                  <a:srgbClr val="76B9FF"/>
                </a:solidFill>
                <a:latin typeface="Roboto Slab" pitchFamily="34" charset="0"/>
                <a:ea typeface="Roboto Slab" pitchFamily="34" charset="-122"/>
                <a:cs typeface="Roboto Slab" pitchFamily="34" charset="-120"/>
              </a:rPr>
              <a:t>Average Cost for Two – Understanding Market Affordability</a:t>
            </a:r>
            <a:endParaRPr lang="en-US" sz="3708" dirty="0"/>
          </a:p>
        </p:txBody>
      </p:sp>
      <p:sp>
        <p:nvSpPr>
          <p:cNvPr id="16" name="TextBox 15">
            <a:extLst>
              <a:ext uri="{FF2B5EF4-FFF2-40B4-BE49-F238E27FC236}">
                <a16:creationId xmlns:a16="http://schemas.microsoft.com/office/drawing/2014/main" id="{0DFDB7AE-9ABC-B28E-7253-2D01301B577E}"/>
              </a:ext>
            </a:extLst>
          </p:cNvPr>
          <p:cNvSpPr txBox="1"/>
          <p:nvPr/>
        </p:nvSpPr>
        <p:spPr>
          <a:xfrm>
            <a:off x="425990" y="1725810"/>
            <a:ext cx="10622224" cy="861967"/>
          </a:xfrm>
          <a:prstGeom prst="rect">
            <a:avLst/>
          </a:prstGeom>
          <a:noFill/>
        </p:spPr>
        <p:txBody>
          <a:bodyPr wrap="square">
            <a:spAutoFit/>
          </a:bodyPr>
          <a:lstStyle/>
          <a:p>
            <a:r>
              <a:rPr lang="en-US" sz="1667" dirty="0">
                <a:latin typeface="Roboto" panose="02000000000000000000" pitchFamily="2" charset="0"/>
                <a:ea typeface="Roboto" panose="02000000000000000000" pitchFamily="2" charset="0"/>
                <a:cs typeface="Roboto" panose="02000000000000000000" pitchFamily="2" charset="0"/>
              </a:rPr>
              <a:t>✅ Restaurants offering online delivery have higher average ratings.</a:t>
            </a:r>
          </a:p>
          <a:p>
            <a:endParaRPr lang="en-US" sz="1667" dirty="0">
              <a:latin typeface="Roboto" panose="02000000000000000000" pitchFamily="2" charset="0"/>
              <a:ea typeface="Roboto" panose="02000000000000000000" pitchFamily="2" charset="0"/>
              <a:cs typeface="Roboto" panose="02000000000000000000" pitchFamily="2" charset="0"/>
            </a:endParaRPr>
          </a:p>
          <a:p>
            <a:r>
              <a:rPr lang="en-US" sz="1667" dirty="0">
                <a:latin typeface="Roboto" panose="02000000000000000000" pitchFamily="2" charset="0"/>
                <a:ea typeface="Roboto" panose="02000000000000000000" pitchFamily="2" charset="0"/>
                <a:cs typeface="Roboto" panose="02000000000000000000" pitchFamily="2" charset="0"/>
              </a:rPr>
              <a:t>✅ Many low-rated restaurants do not provide online services, suggesting a need for improvement.</a:t>
            </a:r>
          </a:p>
        </p:txBody>
      </p:sp>
      <mc:AlternateContent xmlns:mc="http://schemas.openxmlformats.org/markup-compatibility/2006">
        <mc:Choice xmlns:cx1="http://schemas.microsoft.com/office/drawing/2015/9/8/chartex" Requires="cx1">
          <p:graphicFrame>
            <p:nvGraphicFramePr>
              <p:cNvPr id="14" name="Chart 13">
                <a:extLst>
                  <a:ext uri="{FF2B5EF4-FFF2-40B4-BE49-F238E27FC236}">
                    <a16:creationId xmlns:a16="http://schemas.microsoft.com/office/drawing/2014/main" id="{F06E9691-4B09-400D-C662-D73544E68287}"/>
                  </a:ext>
                </a:extLst>
              </p:cNvPr>
              <p:cNvGraphicFramePr/>
              <p:nvPr>
                <p:extLst>
                  <p:ext uri="{D42A27DB-BD31-4B8C-83A1-F6EECF244321}">
                    <p14:modId xmlns:p14="http://schemas.microsoft.com/office/powerpoint/2010/main" val="355747866"/>
                  </p:ext>
                </p:extLst>
              </p:nvPr>
            </p:nvGraphicFramePr>
            <p:xfrm>
              <a:off x="388961" y="2957728"/>
              <a:ext cx="11414077" cy="370730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4" name="Chart 13">
                <a:extLst>
                  <a:ext uri="{FF2B5EF4-FFF2-40B4-BE49-F238E27FC236}">
                    <a16:creationId xmlns:a16="http://schemas.microsoft.com/office/drawing/2014/main" id="{F06E9691-4B09-400D-C662-D73544E68287}"/>
                  </a:ext>
                </a:extLst>
              </p:cNvPr>
              <p:cNvPicPr>
                <a:picLocks noGrp="1" noRot="1" noChangeAspect="1" noMove="1" noResize="1" noEditPoints="1" noAdjustHandles="1" noChangeArrowheads="1" noChangeShapeType="1"/>
              </p:cNvPicPr>
              <p:nvPr/>
            </p:nvPicPr>
            <p:blipFill>
              <a:blip r:embed="rId4"/>
              <a:stretch>
                <a:fillRect/>
              </a:stretch>
            </p:blipFill>
            <p:spPr>
              <a:xfrm>
                <a:off x="388961" y="2957728"/>
                <a:ext cx="11414077" cy="3707309"/>
              </a:xfrm>
              <a:prstGeom prst="rect">
                <a:avLst/>
              </a:prstGeom>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A18A099-F76B-14B9-E1F9-24ECD8317CFE}"/>
              </a:ext>
            </a:extLst>
          </p:cNvPr>
          <p:cNvSpPr txBox="1"/>
          <p:nvPr/>
        </p:nvSpPr>
        <p:spPr>
          <a:xfrm>
            <a:off x="772026" y="201692"/>
            <a:ext cx="10068798" cy="1240661"/>
          </a:xfrm>
          <a:prstGeom prst="rect">
            <a:avLst/>
          </a:prstGeom>
          <a:noFill/>
        </p:spPr>
        <p:txBody>
          <a:bodyPr wrap="square">
            <a:spAutoFit/>
          </a:bodyPr>
          <a:lstStyle/>
          <a:p>
            <a:pPr>
              <a:lnSpc>
                <a:spcPts val="4625"/>
              </a:lnSpc>
            </a:pPr>
            <a:r>
              <a:rPr lang="en-US" sz="3708" dirty="0">
                <a:solidFill>
                  <a:srgbClr val="76B9FF"/>
                </a:solidFill>
                <a:latin typeface="Roboto Slab" pitchFamily="34" charset="0"/>
                <a:ea typeface="Roboto Slab" pitchFamily="34" charset="-122"/>
                <a:cs typeface="Roboto Slab" pitchFamily="34" charset="-120"/>
              </a:rPr>
              <a:t>Price Range Distribution – Understanding Market Spending Behavior</a:t>
            </a:r>
            <a:endParaRPr lang="en-US" sz="3708" dirty="0"/>
          </a:p>
        </p:txBody>
      </p:sp>
      <p:sp>
        <p:nvSpPr>
          <p:cNvPr id="10" name="TextBox 9">
            <a:extLst>
              <a:ext uri="{FF2B5EF4-FFF2-40B4-BE49-F238E27FC236}">
                <a16:creationId xmlns:a16="http://schemas.microsoft.com/office/drawing/2014/main" id="{B9A80E8F-A4EC-2742-FCEF-DD2B014F54ED}"/>
              </a:ext>
            </a:extLst>
          </p:cNvPr>
          <p:cNvSpPr txBox="1"/>
          <p:nvPr/>
        </p:nvSpPr>
        <p:spPr>
          <a:xfrm>
            <a:off x="772026" y="1354345"/>
            <a:ext cx="10946267" cy="1477328"/>
          </a:xfrm>
          <a:prstGeom prst="rect">
            <a:avLst/>
          </a:prstGeom>
          <a:noFill/>
        </p:spPr>
        <p:txBody>
          <a:bodyPr wrap="square">
            <a:spAutoFit/>
          </a:bodyPr>
          <a:lstStyle/>
          <a:p>
            <a:br>
              <a:rPr lang="en-US" sz="1500" b="1" dirty="0">
                <a:latin typeface="Roboto" panose="02000000000000000000" pitchFamily="2" charset="0"/>
                <a:ea typeface="Roboto" panose="02000000000000000000" pitchFamily="2" charset="0"/>
                <a:cs typeface="Roboto" panose="02000000000000000000" pitchFamily="2" charset="0"/>
              </a:rPr>
            </a:br>
            <a:r>
              <a:rPr lang="en-US" sz="1500" b="1" dirty="0">
                <a:latin typeface="Roboto" panose="02000000000000000000" pitchFamily="2" charset="0"/>
                <a:ea typeface="Roboto" panose="02000000000000000000" pitchFamily="2" charset="0"/>
                <a:cs typeface="Roboto" panose="02000000000000000000" pitchFamily="2" charset="0"/>
              </a:rPr>
              <a:t>✅ </a:t>
            </a:r>
            <a:r>
              <a:rPr lang="en-US" sz="1500" dirty="0">
                <a:latin typeface="Roboto" panose="02000000000000000000" pitchFamily="2" charset="0"/>
                <a:ea typeface="Roboto" panose="02000000000000000000" pitchFamily="2" charset="0"/>
                <a:cs typeface="Roboto" panose="02000000000000000000" pitchFamily="2" charset="0"/>
              </a:rPr>
              <a:t>Cities like Armidale, Balingup, Beechworth, Dicky Beach have fewer restaurants per capita, indicating low competition.</a:t>
            </a:r>
            <a:br>
              <a:rPr lang="en-US" sz="1500" dirty="0">
                <a:latin typeface="Roboto" panose="02000000000000000000" pitchFamily="2" charset="0"/>
                <a:ea typeface="Roboto" panose="02000000000000000000" pitchFamily="2" charset="0"/>
                <a:cs typeface="Roboto" panose="02000000000000000000" pitchFamily="2" charset="0"/>
              </a:rPr>
            </a:br>
            <a:br>
              <a:rPr lang="en-US" sz="1500" dirty="0">
                <a:latin typeface="Roboto" panose="02000000000000000000" pitchFamily="2" charset="0"/>
                <a:ea typeface="Roboto" panose="02000000000000000000" pitchFamily="2" charset="0"/>
                <a:cs typeface="Roboto" panose="02000000000000000000" pitchFamily="2" charset="0"/>
              </a:rPr>
            </a:br>
            <a:r>
              <a:rPr lang="en-US" sz="1500" dirty="0">
                <a:latin typeface="Roboto" panose="02000000000000000000" pitchFamily="2" charset="0"/>
                <a:ea typeface="Roboto" panose="02000000000000000000" pitchFamily="2" charset="0"/>
                <a:cs typeface="Roboto" panose="02000000000000000000" pitchFamily="2" charset="0"/>
              </a:rPr>
              <a:t>✅ Urban areas with high foot traffic but fewer restaurants present great business opportunities.</a:t>
            </a:r>
          </a:p>
          <a:p>
            <a:br>
              <a:rPr lang="en-US" sz="1500" dirty="0">
                <a:latin typeface="Roboto" panose="02000000000000000000" pitchFamily="2" charset="0"/>
                <a:ea typeface="Roboto" panose="02000000000000000000" pitchFamily="2" charset="0"/>
                <a:cs typeface="Roboto" panose="02000000000000000000" pitchFamily="2" charset="0"/>
              </a:rPr>
            </a:br>
            <a:r>
              <a:rPr lang="en-US" sz="1500" dirty="0">
                <a:latin typeface="Roboto" panose="02000000000000000000" pitchFamily="2" charset="0"/>
                <a:ea typeface="Roboto" panose="02000000000000000000" pitchFamily="2" charset="0"/>
                <a:cs typeface="Roboto" panose="02000000000000000000" pitchFamily="2" charset="0"/>
              </a:rPr>
              <a:t>✅ Recommendation: Expand into less saturated markets where demand is growing but supply is low.</a:t>
            </a:r>
            <a:endParaRPr lang="en-IN" sz="1500" dirty="0">
              <a:latin typeface="Roboto" panose="02000000000000000000" pitchFamily="2" charset="0"/>
              <a:ea typeface="Roboto" panose="02000000000000000000" pitchFamily="2" charset="0"/>
              <a:cs typeface="Roboto" panose="02000000000000000000" pitchFamily="2" charset="0"/>
            </a:endParaRPr>
          </a:p>
        </p:txBody>
      </p:sp>
      <p:graphicFrame>
        <p:nvGraphicFramePr>
          <p:cNvPr id="3" name="Chart 2">
            <a:extLst>
              <a:ext uri="{FF2B5EF4-FFF2-40B4-BE49-F238E27FC236}">
                <a16:creationId xmlns:a16="http://schemas.microsoft.com/office/drawing/2014/main" id="{30D26DD9-84CE-32E5-A673-144B059E23A4}"/>
              </a:ext>
            </a:extLst>
          </p:cNvPr>
          <p:cNvGraphicFramePr>
            <a:graphicFrameLocks/>
          </p:cNvGraphicFramePr>
          <p:nvPr>
            <p:extLst>
              <p:ext uri="{D42A27DB-BD31-4B8C-83A1-F6EECF244321}">
                <p14:modId xmlns:p14="http://schemas.microsoft.com/office/powerpoint/2010/main" val="683467546"/>
              </p:ext>
            </p:extLst>
          </p:nvPr>
        </p:nvGraphicFramePr>
        <p:xfrm>
          <a:off x="772026" y="3056641"/>
          <a:ext cx="9974531" cy="303307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95767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2CE901-CEE1-C6FF-1967-03C847633B9D}"/>
              </a:ext>
            </a:extLst>
          </p:cNvPr>
          <p:cNvSpPr txBox="1"/>
          <p:nvPr/>
        </p:nvSpPr>
        <p:spPr>
          <a:xfrm>
            <a:off x="980969" y="447871"/>
            <a:ext cx="9803294" cy="650756"/>
          </a:xfrm>
          <a:prstGeom prst="rect">
            <a:avLst/>
          </a:prstGeom>
          <a:noFill/>
        </p:spPr>
        <p:txBody>
          <a:bodyPr wrap="square">
            <a:spAutoFit/>
          </a:bodyPr>
          <a:lstStyle/>
          <a:p>
            <a:pPr>
              <a:lnSpc>
                <a:spcPts val="4625"/>
              </a:lnSpc>
            </a:pPr>
            <a:r>
              <a:rPr lang="en-US" sz="3708" dirty="0">
                <a:solidFill>
                  <a:srgbClr val="76B9FF"/>
                </a:solidFill>
                <a:latin typeface="Roboto Slab" pitchFamily="34" charset="0"/>
                <a:ea typeface="Roboto Slab" pitchFamily="34" charset="-122"/>
                <a:cs typeface="Roboto Slab" pitchFamily="34" charset="-120"/>
              </a:rPr>
              <a:t>Table Booking and Online Delivery Details</a:t>
            </a:r>
            <a:endParaRPr lang="en-US" sz="3708" dirty="0"/>
          </a:p>
        </p:txBody>
      </p:sp>
      <p:sp>
        <p:nvSpPr>
          <p:cNvPr id="7" name="TextBox 6">
            <a:extLst>
              <a:ext uri="{FF2B5EF4-FFF2-40B4-BE49-F238E27FC236}">
                <a16:creationId xmlns:a16="http://schemas.microsoft.com/office/drawing/2014/main" id="{6B7F16EA-B740-F5E7-F56B-16D5BED61AF8}"/>
              </a:ext>
            </a:extLst>
          </p:cNvPr>
          <p:cNvSpPr txBox="1"/>
          <p:nvPr/>
        </p:nvSpPr>
        <p:spPr>
          <a:xfrm>
            <a:off x="826134" y="1580778"/>
            <a:ext cx="10539732" cy="1246495"/>
          </a:xfrm>
          <a:prstGeom prst="rect">
            <a:avLst/>
          </a:prstGeom>
          <a:noFill/>
        </p:spPr>
        <p:txBody>
          <a:bodyPr wrap="square">
            <a:spAutoFit/>
          </a:bodyPr>
          <a:lstStyle/>
          <a:p>
            <a:r>
              <a:rPr lang="en-US" sz="1500" dirty="0">
                <a:latin typeface="Roboto" panose="02000000000000000000" pitchFamily="2" charset="0"/>
                <a:ea typeface="Roboto" panose="02000000000000000000" pitchFamily="2" charset="0"/>
                <a:cs typeface="Roboto" panose="02000000000000000000" pitchFamily="2" charset="0"/>
              </a:rPr>
              <a:t>✅ Higher-priced restaurants (Price Range 4) receive better ratings, indicating a willingness to pay for premium experiences.</a:t>
            </a:r>
            <a:br>
              <a:rPr lang="en-US" sz="1500" dirty="0">
                <a:latin typeface="Roboto" panose="02000000000000000000" pitchFamily="2" charset="0"/>
                <a:ea typeface="Roboto" panose="02000000000000000000" pitchFamily="2" charset="0"/>
                <a:cs typeface="Roboto" panose="02000000000000000000" pitchFamily="2" charset="0"/>
              </a:rPr>
            </a:br>
            <a:br>
              <a:rPr lang="en-US" sz="1500" dirty="0">
                <a:latin typeface="Roboto" panose="02000000000000000000" pitchFamily="2" charset="0"/>
                <a:ea typeface="Roboto" panose="02000000000000000000" pitchFamily="2" charset="0"/>
                <a:cs typeface="Roboto" panose="02000000000000000000" pitchFamily="2" charset="0"/>
              </a:rPr>
            </a:br>
            <a:r>
              <a:rPr lang="en-US" sz="1500" dirty="0">
                <a:latin typeface="Roboto" panose="02000000000000000000" pitchFamily="2" charset="0"/>
                <a:ea typeface="Roboto" panose="02000000000000000000" pitchFamily="2" charset="0"/>
                <a:cs typeface="Roboto" panose="02000000000000000000" pitchFamily="2" charset="0"/>
              </a:rPr>
              <a:t>✅ Recommendation: Implement competitive pricing strategies while maintaining quality, and ensure digital convenience features like online booking &amp; delivery.</a:t>
            </a:r>
            <a:endParaRPr lang="en-IN" sz="1500" dirty="0">
              <a:latin typeface="Roboto" panose="02000000000000000000" pitchFamily="2" charset="0"/>
              <a:ea typeface="Roboto" panose="02000000000000000000" pitchFamily="2" charset="0"/>
              <a:cs typeface="Roboto" panose="02000000000000000000" pitchFamily="2" charset="0"/>
            </a:endParaRPr>
          </a:p>
        </p:txBody>
      </p:sp>
      <p:graphicFrame>
        <p:nvGraphicFramePr>
          <p:cNvPr id="8" name="Chart 7">
            <a:extLst>
              <a:ext uri="{FF2B5EF4-FFF2-40B4-BE49-F238E27FC236}">
                <a16:creationId xmlns:a16="http://schemas.microsoft.com/office/drawing/2014/main" id="{EB36D313-02D2-4887-B8F1-C1FCEE63C1E8}"/>
              </a:ext>
            </a:extLst>
          </p:cNvPr>
          <p:cNvGraphicFramePr>
            <a:graphicFrameLocks/>
          </p:cNvGraphicFramePr>
          <p:nvPr/>
        </p:nvGraphicFramePr>
        <p:xfrm>
          <a:off x="1207213" y="3898752"/>
          <a:ext cx="3643774" cy="26762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1A31F054-8443-4B6F-AE0B-30C9147927CE}"/>
              </a:ext>
            </a:extLst>
          </p:cNvPr>
          <p:cNvGraphicFramePr>
            <a:graphicFrameLocks/>
          </p:cNvGraphicFramePr>
          <p:nvPr/>
        </p:nvGraphicFramePr>
        <p:xfrm>
          <a:off x="6507503" y="3898752"/>
          <a:ext cx="3800365" cy="26762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732273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321</TotalTime>
  <Words>999</Words>
  <Application>Microsoft Office PowerPoint</Application>
  <PresentationFormat>Widescreen</PresentationFormat>
  <Paragraphs>105</Paragraphs>
  <Slides>14</Slides>
  <Notes>6</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Bookman Old Style</vt:lpstr>
      <vt:lpstr>Calibri</vt:lpstr>
      <vt:lpstr>Roboto</vt:lpstr>
      <vt:lpstr>Roboto Bold</vt:lpstr>
      <vt:lpstr>Roboto Slab</vt:lpstr>
      <vt:lpstr>Rockwell</vt:lpstr>
      <vt:lpstr>Damask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Naveen Kumar</dc:creator>
  <cp:lastModifiedBy>Naveen Kumar</cp:lastModifiedBy>
  <cp:revision>13</cp:revision>
  <dcterms:created xsi:type="dcterms:W3CDTF">2025-02-15T10:34:47Z</dcterms:created>
  <dcterms:modified xsi:type="dcterms:W3CDTF">2025-03-11T13:02:32Z</dcterms:modified>
</cp:coreProperties>
</file>