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charset="1" panose="00000500000000000000"/>
      <p:regular r:id="rId15"/>
    </p:embeddedFont>
    <p:embeddedFont>
      <p:font typeface="Glacial Indifference" charset="1" panose="00000000000000000000"/>
      <p:regular r:id="rId16"/>
    </p:embeddedFont>
    <p:embeddedFont>
      <p:font typeface="Hagrid"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2184304" y="3840438"/>
            <a:ext cx="13919392" cy="2472774"/>
          </a:xfrm>
          <a:prstGeom prst="rect">
            <a:avLst/>
          </a:prstGeom>
        </p:spPr>
        <p:txBody>
          <a:bodyPr anchor="t" rtlCol="false" tIns="0" lIns="0" bIns="0" rIns="0">
            <a:spAutoFit/>
          </a:bodyPr>
          <a:lstStyle/>
          <a:p>
            <a:pPr algn="ctr">
              <a:lnSpc>
                <a:spcPts val="6505"/>
              </a:lnSpc>
            </a:pPr>
            <a:r>
              <a:rPr lang="en-US" sz="4646">
                <a:solidFill>
                  <a:srgbClr val="FFFFFF"/>
                </a:solidFill>
                <a:latin typeface="Poppins"/>
                <a:ea typeface="Poppins"/>
                <a:cs typeface="Poppins"/>
                <a:sym typeface="Poppins"/>
              </a:rPr>
              <a:t>CUSTOMER BEHAVIOUR ANALYSIS AND REVENUE OPTIMIZATION USING ONLINE RETAIL TRANSACTION DATA</a:t>
            </a:r>
          </a:p>
        </p:txBody>
      </p:sp>
      <p:sp>
        <p:nvSpPr>
          <p:cNvPr name="TextBox 3" id="3"/>
          <p:cNvSpPr txBox="true"/>
          <p:nvPr/>
        </p:nvSpPr>
        <p:spPr>
          <a:xfrm rot="0">
            <a:off x="1992757" y="8338349"/>
            <a:ext cx="5888277" cy="431800"/>
          </a:xfrm>
          <a:prstGeom prst="rect">
            <a:avLst/>
          </a:prstGeom>
        </p:spPr>
        <p:txBody>
          <a:bodyPr anchor="t" rtlCol="false" tIns="0" lIns="0" bIns="0" rIns="0">
            <a:spAutoFit/>
          </a:bodyPr>
          <a:lstStyle/>
          <a:p>
            <a:pPr algn="l">
              <a:lnSpc>
                <a:spcPts val="3500"/>
              </a:lnSpc>
            </a:pPr>
            <a:r>
              <a:rPr lang="en-US" sz="2500">
                <a:solidFill>
                  <a:srgbClr val="FFFFFF"/>
                </a:solidFill>
                <a:latin typeface="Glacial Indifference"/>
                <a:ea typeface="Glacial Indifference"/>
                <a:cs typeface="Glacial Indifference"/>
                <a:sym typeface="Glacial Indifference"/>
              </a:rPr>
              <a:t>RAKESH KUMMARI -  23029280</a:t>
            </a:r>
          </a:p>
        </p:txBody>
      </p:sp>
      <p:sp>
        <p:nvSpPr>
          <p:cNvPr name="Freeform 4" id="4"/>
          <p:cNvSpPr/>
          <p:nvPr/>
        </p:nvSpPr>
        <p:spPr>
          <a:xfrm flipH="false" flipV="false" rot="0">
            <a:off x="1383596" y="8415502"/>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983037" y="8338349"/>
            <a:ext cx="5888277" cy="431800"/>
          </a:xfrm>
          <a:prstGeom prst="rect">
            <a:avLst/>
          </a:prstGeom>
        </p:spPr>
        <p:txBody>
          <a:bodyPr anchor="t" rtlCol="false" tIns="0" lIns="0" bIns="0" rIns="0">
            <a:spAutoFit/>
          </a:bodyPr>
          <a:lstStyle/>
          <a:p>
            <a:pPr algn="r">
              <a:lnSpc>
                <a:spcPts val="3500"/>
              </a:lnSpc>
            </a:pPr>
            <a:r>
              <a:rPr lang="en-US" sz="2500">
                <a:solidFill>
                  <a:srgbClr val="FFFFFF"/>
                </a:solidFill>
                <a:latin typeface="Glacial Indifference"/>
                <a:ea typeface="Glacial Indifference"/>
                <a:cs typeface="Glacial Indifference"/>
                <a:sym typeface="Glacial Indifference"/>
              </a:rPr>
              <a:t>SUPERVISED BY - MAN TANG</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1012361"/>
            <a:ext cx="3829785" cy="639445"/>
          </a:xfrm>
          <a:prstGeom prst="rect">
            <a:avLst/>
          </a:prstGeom>
        </p:spPr>
        <p:txBody>
          <a:bodyPr anchor="t" rtlCol="false" tIns="0" lIns="0" bIns="0" rIns="0">
            <a:spAutoFit/>
          </a:bodyPr>
          <a:lstStyle/>
          <a:p>
            <a:pPr algn="l">
              <a:lnSpc>
                <a:spcPts val="5179"/>
              </a:lnSpc>
            </a:pPr>
            <a:r>
              <a:rPr lang="en-US" sz="3699">
                <a:solidFill>
                  <a:srgbClr val="FFFFFF"/>
                </a:solidFill>
                <a:latin typeface="Hagrid"/>
                <a:ea typeface="Hagrid"/>
                <a:cs typeface="Hagrid"/>
                <a:sym typeface="Hagrid"/>
              </a:rPr>
              <a:t>INTRODUCTION</a:t>
            </a:r>
          </a:p>
        </p:txBody>
      </p:sp>
      <p:sp>
        <p:nvSpPr>
          <p:cNvPr name="TextBox 3" id="3"/>
          <p:cNvSpPr txBox="true"/>
          <p:nvPr/>
        </p:nvSpPr>
        <p:spPr>
          <a:xfrm rot="0">
            <a:off x="1028700" y="2280906"/>
            <a:ext cx="16230600" cy="6044847"/>
          </a:xfrm>
          <a:prstGeom prst="rect">
            <a:avLst/>
          </a:prstGeom>
        </p:spPr>
        <p:txBody>
          <a:bodyPr anchor="t" rtlCol="false" tIns="0" lIns="0" bIns="0" rIns="0">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This project focuses on analyzing a comprehensive dataset of over 1 million transactions from a UK-based online retailer, spanning December 1, 2009, to December 9, 2011. </a:t>
            </a:r>
          </a:p>
          <a:p>
            <a:pPr algn="just">
              <a:lnSpc>
                <a:spcPts val="6934"/>
              </a:lnSpc>
            </a:pPr>
            <a:r>
              <a:rPr lang="en-US" sz="3255">
                <a:solidFill>
                  <a:srgbClr val="FFFFFF"/>
                </a:solidFill>
                <a:latin typeface="Glacial Indifference"/>
                <a:ea typeface="Glacial Indifference"/>
                <a:cs typeface="Glacial Indifference"/>
                <a:sym typeface="Glacial Indifference"/>
              </a:rPr>
              <a:t>By applying clustering techniques, the project aims to segment customers based on purchasing behaviors, facilitating targeted marketing strategies. Additionally, regression analysis will be utilized to predict future sales trends by examining historical transaction data. Integrating these methods enhances understanding of customer patterns and optimizes revenue strategies.</a:t>
            </a:r>
          </a:p>
        </p:txBody>
      </p:sp>
      <p:sp>
        <p:nvSpPr>
          <p:cNvPr name="AutoShape 4" id="4"/>
          <p:cNvSpPr/>
          <p:nvPr/>
        </p:nvSpPr>
        <p:spPr>
          <a:xfrm>
            <a:off x="5172128" y="1370184"/>
            <a:ext cx="12087172"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1012361"/>
            <a:ext cx="7127660" cy="639445"/>
          </a:xfrm>
          <a:prstGeom prst="rect">
            <a:avLst/>
          </a:prstGeom>
        </p:spPr>
        <p:txBody>
          <a:bodyPr anchor="t" rtlCol="false" tIns="0" lIns="0" bIns="0" rIns="0">
            <a:spAutoFit/>
          </a:bodyPr>
          <a:lstStyle/>
          <a:p>
            <a:pPr algn="l">
              <a:lnSpc>
                <a:spcPts val="5179"/>
              </a:lnSpc>
            </a:pPr>
            <a:r>
              <a:rPr lang="en-US" sz="3699">
                <a:solidFill>
                  <a:srgbClr val="FFFFFF"/>
                </a:solidFill>
                <a:latin typeface="Hagrid"/>
                <a:ea typeface="Hagrid"/>
                <a:cs typeface="Hagrid"/>
                <a:sym typeface="Hagrid"/>
              </a:rPr>
              <a:t>IMPORTANCE OF THE STUDY</a:t>
            </a:r>
          </a:p>
        </p:txBody>
      </p:sp>
      <p:sp>
        <p:nvSpPr>
          <p:cNvPr name="TextBox 3" id="3"/>
          <p:cNvSpPr txBox="true"/>
          <p:nvPr/>
        </p:nvSpPr>
        <p:spPr>
          <a:xfrm rot="0">
            <a:off x="1028700" y="2280906"/>
            <a:ext cx="16230600" cy="4292247"/>
          </a:xfrm>
          <a:prstGeom prst="rect">
            <a:avLst/>
          </a:prstGeom>
        </p:spPr>
        <p:txBody>
          <a:bodyPr anchor="t" rtlCol="false" tIns="0" lIns="0" bIns="0" rIns="0">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This study is crucial for understanding customer purchasing behavior and optimizing revenue strategies in online retail. By applying clustering for segmentation and regression for sales prediction, businesses can enhance decision-making in marketing, inventory management, and customer retention. Insights from this research help improve profitability, personalize customer experiences, and drive data-driven business growth in e-commerce.</a:t>
            </a:r>
          </a:p>
        </p:txBody>
      </p:sp>
      <p:sp>
        <p:nvSpPr>
          <p:cNvPr name="AutoShape 4" id="4"/>
          <p:cNvSpPr/>
          <p:nvPr/>
        </p:nvSpPr>
        <p:spPr>
          <a:xfrm flipV="true">
            <a:off x="8593292" y="1370184"/>
            <a:ext cx="8666008"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1012361"/>
            <a:ext cx="3829785" cy="639445"/>
          </a:xfrm>
          <a:prstGeom prst="rect">
            <a:avLst/>
          </a:prstGeom>
        </p:spPr>
        <p:txBody>
          <a:bodyPr anchor="t" rtlCol="false" tIns="0" lIns="0" bIns="0" rIns="0">
            <a:spAutoFit/>
          </a:bodyPr>
          <a:lstStyle/>
          <a:p>
            <a:pPr algn="l">
              <a:lnSpc>
                <a:spcPts val="5179"/>
              </a:lnSpc>
            </a:pPr>
            <a:r>
              <a:rPr lang="en-US" sz="3699">
                <a:solidFill>
                  <a:srgbClr val="FFFFFF"/>
                </a:solidFill>
                <a:latin typeface="Hagrid"/>
                <a:ea typeface="Hagrid"/>
                <a:cs typeface="Hagrid"/>
                <a:sym typeface="Hagrid"/>
              </a:rPr>
              <a:t>PROJECT AIM</a:t>
            </a:r>
          </a:p>
        </p:txBody>
      </p:sp>
      <p:sp>
        <p:nvSpPr>
          <p:cNvPr name="TextBox 3" id="3"/>
          <p:cNvSpPr txBox="true"/>
          <p:nvPr/>
        </p:nvSpPr>
        <p:spPr>
          <a:xfrm rot="0">
            <a:off x="1028700" y="2280906"/>
            <a:ext cx="16230600" cy="4292247"/>
          </a:xfrm>
          <a:prstGeom prst="rect">
            <a:avLst/>
          </a:prstGeom>
        </p:spPr>
        <p:txBody>
          <a:bodyPr anchor="t" rtlCol="false" tIns="0" lIns="0" bIns="0" rIns="0">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This study intends to forecast future sales patterns by means of regression analysis and examine consumer buying behaviour using clustering methods. The study aims to improve knowledge of consumer trends and create methods to maximise income by looking at a complete dataset of over 1 million transactions from an online retailer with UK headquarters.</a:t>
            </a:r>
          </a:p>
        </p:txBody>
      </p:sp>
      <p:sp>
        <p:nvSpPr>
          <p:cNvPr name="AutoShape 4" id="4"/>
          <p:cNvSpPr/>
          <p:nvPr/>
        </p:nvSpPr>
        <p:spPr>
          <a:xfrm>
            <a:off x="5071707" y="1370184"/>
            <a:ext cx="12187593"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1012361"/>
            <a:ext cx="5845725" cy="639445"/>
          </a:xfrm>
          <a:prstGeom prst="rect">
            <a:avLst/>
          </a:prstGeom>
        </p:spPr>
        <p:txBody>
          <a:bodyPr anchor="t" rtlCol="false" tIns="0" lIns="0" bIns="0" rIns="0">
            <a:spAutoFit/>
          </a:bodyPr>
          <a:lstStyle/>
          <a:p>
            <a:pPr algn="l">
              <a:lnSpc>
                <a:spcPts val="5179"/>
              </a:lnSpc>
            </a:pPr>
            <a:r>
              <a:rPr lang="en-US" sz="3699">
                <a:solidFill>
                  <a:srgbClr val="FFFFFF"/>
                </a:solidFill>
                <a:latin typeface="Hagrid"/>
                <a:ea typeface="Hagrid"/>
                <a:cs typeface="Hagrid"/>
                <a:sym typeface="Hagrid"/>
              </a:rPr>
              <a:t>RESEARCH QUESTIONS</a:t>
            </a:r>
          </a:p>
        </p:txBody>
      </p:sp>
      <p:sp>
        <p:nvSpPr>
          <p:cNvPr name="TextBox 3" id="3"/>
          <p:cNvSpPr txBox="true"/>
          <p:nvPr/>
        </p:nvSpPr>
        <p:spPr>
          <a:xfrm rot="0">
            <a:off x="1028700" y="2280906"/>
            <a:ext cx="16230600" cy="3415947"/>
          </a:xfrm>
          <a:prstGeom prst="rect">
            <a:avLst/>
          </a:prstGeom>
        </p:spPr>
        <p:txBody>
          <a:bodyPr anchor="t" rtlCol="false" tIns="0" lIns="0" bIns="0" rIns="0">
            <a:spAutoFit/>
          </a:bodyPr>
          <a:lstStyle/>
          <a:p>
            <a:pPr algn="just" marL="702900" indent="-351450" lvl="1">
              <a:lnSpc>
                <a:spcPts val="6934"/>
              </a:lnSpc>
              <a:buFont typeface="Arial"/>
              <a:buChar char="•"/>
            </a:pPr>
            <a:r>
              <a:rPr lang="en-US" sz="3255">
                <a:solidFill>
                  <a:srgbClr val="FFFFFF"/>
                </a:solidFill>
                <a:latin typeface="Glacial Indifference"/>
                <a:ea typeface="Glacial Indifference"/>
                <a:cs typeface="Glacial Indifference"/>
                <a:sym typeface="Glacial Indifference"/>
              </a:rPr>
              <a:t>How accurately can regression models predict future sales based on historical transaction data?</a:t>
            </a:r>
          </a:p>
          <a:p>
            <a:pPr algn="just" marL="702900" indent="-351450" lvl="1">
              <a:lnSpc>
                <a:spcPts val="6934"/>
              </a:lnSpc>
              <a:buFont typeface="Arial"/>
              <a:buChar char="•"/>
            </a:pPr>
            <a:r>
              <a:rPr lang="en-US" sz="3255">
                <a:solidFill>
                  <a:srgbClr val="FFFFFF"/>
                </a:solidFill>
                <a:latin typeface="Glacial Indifference"/>
                <a:ea typeface="Glacial Indifference"/>
                <a:cs typeface="Glacial Indifference"/>
                <a:sym typeface="Glacial Indifference"/>
              </a:rPr>
              <a:t>What factors most significantly influence revenue fluctuations in online retail transactions?</a:t>
            </a:r>
          </a:p>
        </p:txBody>
      </p:sp>
      <p:sp>
        <p:nvSpPr>
          <p:cNvPr name="AutoShape 4" id="4"/>
          <p:cNvSpPr/>
          <p:nvPr/>
        </p:nvSpPr>
        <p:spPr>
          <a:xfrm>
            <a:off x="7270070" y="1370184"/>
            <a:ext cx="9989230"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1012361"/>
            <a:ext cx="5845725" cy="639445"/>
          </a:xfrm>
          <a:prstGeom prst="rect">
            <a:avLst/>
          </a:prstGeom>
        </p:spPr>
        <p:txBody>
          <a:bodyPr anchor="t" rtlCol="false" tIns="0" lIns="0" bIns="0" rIns="0">
            <a:spAutoFit/>
          </a:bodyPr>
          <a:lstStyle/>
          <a:p>
            <a:pPr algn="l">
              <a:lnSpc>
                <a:spcPts val="5179"/>
              </a:lnSpc>
            </a:pPr>
            <a:r>
              <a:rPr lang="en-US" sz="3699">
                <a:solidFill>
                  <a:srgbClr val="FFFFFF"/>
                </a:solidFill>
                <a:latin typeface="Hagrid"/>
                <a:ea typeface="Hagrid"/>
                <a:cs typeface="Hagrid"/>
                <a:sym typeface="Hagrid"/>
              </a:rPr>
              <a:t>DATASET INFORMATION</a:t>
            </a:r>
          </a:p>
        </p:txBody>
      </p:sp>
      <p:sp>
        <p:nvSpPr>
          <p:cNvPr name="TextBox 3" id="3"/>
          <p:cNvSpPr txBox="true"/>
          <p:nvPr/>
        </p:nvSpPr>
        <p:spPr>
          <a:xfrm rot="0">
            <a:off x="1028700" y="2280906"/>
            <a:ext cx="16230600" cy="4292247"/>
          </a:xfrm>
          <a:prstGeom prst="rect">
            <a:avLst/>
          </a:prstGeom>
        </p:spPr>
        <p:txBody>
          <a:bodyPr anchor="t" rtlCol="false" tIns="0" lIns="0" bIns="0" rIns="0">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The Online Retail II dataset contains over 1 million transactions from a UK-based online retailer between December 1, 2009, and December 9, 2011. Specializing in unique giftware for both wholesalers and individual customers, the dataset's multivariate, sequential, and time-series data support analyses like regression and clustering. These insights aid in customer segmentation, sales forecasting, and revenue optimization.</a:t>
            </a:r>
          </a:p>
        </p:txBody>
      </p:sp>
      <p:sp>
        <p:nvSpPr>
          <p:cNvPr name="AutoShape 4" id="4"/>
          <p:cNvSpPr/>
          <p:nvPr/>
        </p:nvSpPr>
        <p:spPr>
          <a:xfrm>
            <a:off x="7270070" y="1370184"/>
            <a:ext cx="9989230"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1012361"/>
            <a:ext cx="6850960" cy="639445"/>
          </a:xfrm>
          <a:prstGeom prst="rect">
            <a:avLst/>
          </a:prstGeom>
        </p:spPr>
        <p:txBody>
          <a:bodyPr anchor="t" rtlCol="false" tIns="0" lIns="0" bIns="0" rIns="0">
            <a:spAutoFit/>
          </a:bodyPr>
          <a:lstStyle/>
          <a:p>
            <a:pPr algn="l">
              <a:lnSpc>
                <a:spcPts val="5179"/>
              </a:lnSpc>
            </a:pPr>
            <a:r>
              <a:rPr lang="en-US" sz="3699">
                <a:solidFill>
                  <a:srgbClr val="FFFFFF"/>
                </a:solidFill>
                <a:latin typeface="Hagrid"/>
                <a:ea typeface="Hagrid"/>
                <a:cs typeface="Hagrid"/>
                <a:sym typeface="Hagrid"/>
              </a:rPr>
              <a:t>PROPOSED METHODOLOGY</a:t>
            </a:r>
          </a:p>
        </p:txBody>
      </p:sp>
      <p:sp>
        <p:nvSpPr>
          <p:cNvPr name="TextBox 3" id="3"/>
          <p:cNvSpPr txBox="true"/>
          <p:nvPr/>
        </p:nvSpPr>
        <p:spPr>
          <a:xfrm rot="0">
            <a:off x="1028700" y="2280906"/>
            <a:ext cx="16230600" cy="4292247"/>
          </a:xfrm>
          <a:prstGeom prst="rect">
            <a:avLst/>
          </a:prstGeom>
        </p:spPr>
        <p:txBody>
          <a:bodyPr anchor="t" rtlCol="false" tIns="0" lIns="0" bIns="0" rIns="0">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The research methodology involves data collection and preprocessing to clean and prepare the dataset. Exploratory Data Analysis (EDA) will identify patterns and trends. Clustering techniques will segment customers based on purchasing behavior, while regression models will predict future sales trends. Model evaluation and refinement will ensure accuracy, followed by insights generation for revenue optimization strategies.</a:t>
            </a:r>
          </a:p>
        </p:txBody>
      </p:sp>
      <p:sp>
        <p:nvSpPr>
          <p:cNvPr name="AutoShape 4" id="4"/>
          <p:cNvSpPr/>
          <p:nvPr/>
        </p:nvSpPr>
        <p:spPr>
          <a:xfrm>
            <a:off x="8345848" y="1370184"/>
            <a:ext cx="8913452"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28700" y="1012361"/>
            <a:ext cx="6568789" cy="639445"/>
          </a:xfrm>
          <a:prstGeom prst="rect">
            <a:avLst/>
          </a:prstGeom>
        </p:spPr>
        <p:txBody>
          <a:bodyPr anchor="t" rtlCol="false" tIns="0" lIns="0" bIns="0" rIns="0">
            <a:spAutoFit/>
          </a:bodyPr>
          <a:lstStyle/>
          <a:p>
            <a:pPr algn="l">
              <a:lnSpc>
                <a:spcPts val="5179"/>
              </a:lnSpc>
            </a:pPr>
            <a:r>
              <a:rPr lang="en-US" sz="3699">
                <a:solidFill>
                  <a:srgbClr val="FFFFFF"/>
                </a:solidFill>
                <a:latin typeface="Hagrid"/>
                <a:ea typeface="Hagrid"/>
                <a:cs typeface="Hagrid"/>
                <a:sym typeface="Hagrid"/>
              </a:rPr>
              <a:t>ETHICAL CONSIDERATIONS</a:t>
            </a:r>
          </a:p>
        </p:txBody>
      </p:sp>
      <p:sp>
        <p:nvSpPr>
          <p:cNvPr name="TextBox 3" id="3"/>
          <p:cNvSpPr txBox="true"/>
          <p:nvPr/>
        </p:nvSpPr>
        <p:spPr>
          <a:xfrm rot="0">
            <a:off x="1028700" y="2280906"/>
            <a:ext cx="16230600" cy="6044847"/>
          </a:xfrm>
          <a:prstGeom prst="rect">
            <a:avLst/>
          </a:prstGeom>
        </p:spPr>
        <p:txBody>
          <a:bodyPr anchor="t" rtlCol="false" tIns="0" lIns="0" bIns="0" rIns="0">
            <a:spAutoFit/>
          </a:bodyPr>
          <a:lstStyle/>
          <a:p>
            <a:pPr algn="just" marL="702900" indent="-351450" lvl="1">
              <a:lnSpc>
                <a:spcPts val="6934"/>
              </a:lnSpc>
              <a:buFont typeface="Arial"/>
              <a:buChar char="•"/>
            </a:pPr>
            <a:r>
              <a:rPr lang="en-US" sz="3255">
                <a:solidFill>
                  <a:srgbClr val="FFFFFF"/>
                </a:solidFill>
                <a:latin typeface="Glacial Indifference"/>
                <a:ea typeface="Glacial Indifference"/>
                <a:cs typeface="Glacial Indifference"/>
                <a:sym typeface="Glacial Indifference"/>
              </a:rPr>
              <a:t>Data Privacy and Confidentiality: Ensuring consumer privacy is crucial due to the sensitive transaction data. Personally identifiable information (PII), such as customer IDs, should be encrypted or anonymized. Compliance with GDPR ensures responsible data handling and maintains user trust.</a:t>
            </a:r>
          </a:p>
          <a:p>
            <a:pPr algn="just" marL="702900" indent="-351450" lvl="1">
              <a:lnSpc>
                <a:spcPts val="6934"/>
              </a:lnSpc>
              <a:buFont typeface="Arial"/>
              <a:buChar char="•"/>
            </a:pPr>
            <a:r>
              <a:rPr lang="en-US" sz="3255">
                <a:solidFill>
                  <a:srgbClr val="FFFFFF"/>
                </a:solidFill>
                <a:latin typeface="Glacial Indifference"/>
                <a:ea typeface="Glacial Indifference"/>
                <a:cs typeface="Glacial Indifference"/>
                <a:sym typeface="Glacial Indifference"/>
              </a:rPr>
              <a:t>Fair and Unbiased Analysis: The project must prevent biases in data interpretation and model development. Clustering and regression algorithms should ensure fairness, promoting ethical decision-making and equal opportunities for all customers.</a:t>
            </a:r>
          </a:p>
        </p:txBody>
      </p:sp>
      <p:sp>
        <p:nvSpPr>
          <p:cNvPr name="AutoShape 4" id="4"/>
          <p:cNvSpPr/>
          <p:nvPr/>
        </p:nvSpPr>
        <p:spPr>
          <a:xfrm>
            <a:off x="8046041" y="1370184"/>
            <a:ext cx="9213259"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2931062" y="4467784"/>
            <a:ext cx="12428395" cy="1208556"/>
          </a:xfrm>
          <a:prstGeom prst="rect">
            <a:avLst/>
          </a:prstGeom>
        </p:spPr>
        <p:txBody>
          <a:bodyPr anchor="t" rtlCol="false" tIns="0" lIns="0" bIns="0" rIns="0">
            <a:spAutoFit/>
          </a:bodyPr>
          <a:lstStyle/>
          <a:p>
            <a:pPr algn="ctr">
              <a:lnSpc>
                <a:spcPts val="9800"/>
              </a:lnSpc>
            </a:pPr>
            <a:r>
              <a:rPr lang="en-US" sz="7000">
                <a:solidFill>
                  <a:srgbClr val="FFFFFF"/>
                </a:solidFill>
                <a:latin typeface="Hagrid"/>
                <a:ea typeface="Hagrid"/>
                <a:cs typeface="Hagrid"/>
                <a:sym typeface="Hagri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DAGe32F91zI</dc:identifier>
  <dcterms:modified xsi:type="dcterms:W3CDTF">2011-08-01T06:04:30Z</dcterms:modified>
  <cp:revision>1</cp:revision>
  <dc:title>RAKESH PPT</dc:title>
</cp:coreProperties>
</file>