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</p:sldIdLst>
  <p:sldSz cx="9144000" cy="5143500" type="screen16x9"/>
  <p:notesSz cx="6858000" cy="9144000"/>
  <p:embeddedFontLst>
    <p:embeddedFont>
      <p:font typeface="PT Sans Narrow" panose="02010600030101010101" charset="0"/>
      <p:regular r:id="rId24"/>
      <p:bold r:id="rId25"/>
    </p:embeddedFont>
    <p:embeddedFont>
      <p:font typeface="Open Sans" panose="0201060003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9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f618aeb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55f618aeb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f618aeb9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f618aeb9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f618aeb9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f618aeb9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f618aeb9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f618aeb9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f618aeb9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f618aeb9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f618ae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f618ae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f618aeb9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f618aeb9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f618aeb9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f618aeb9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f618aeb9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f618aeb9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7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f618aeb9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f618aeb9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f618aeb9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f618aeb9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f618aeb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f618aeb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f618ae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f618ae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f618aeb9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f618aeb9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618aeb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618aeb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f618aeb9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f618aeb9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f618aeb9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f618aeb9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f618aeb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f618aeb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f618aeb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f618aeb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f618aeb9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f618aeb9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271258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3600" b="0">
                <a:latin typeface="Arial"/>
                <a:ea typeface="Arial"/>
                <a:cs typeface="Arial"/>
                <a:sym typeface="Arial"/>
              </a:rPr>
              <a:t>Yelp Data Analysis</a:t>
            </a:r>
            <a:endParaRPr sz="36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3600" b="0">
                <a:latin typeface="Arial"/>
                <a:ea typeface="Arial"/>
                <a:cs typeface="Arial"/>
                <a:sym typeface="Arial"/>
              </a:rPr>
              <a:t>&amp;</a:t>
            </a:r>
            <a:endParaRPr sz="36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3600" b="0">
                <a:latin typeface="Arial"/>
                <a:ea typeface="Arial"/>
                <a:cs typeface="Arial"/>
                <a:sym typeface="Arial"/>
              </a:rPr>
              <a:t>Brunch Review</a:t>
            </a:r>
            <a:endParaRPr sz="36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 sz="3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941575"/>
            <a:ext cx="48705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Jiaming Zhou, Hongyi Jin, Jingyu Ji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Linear regression to dig into the information: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Choose one attributes at a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Convert to dummy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Check the coefficients and p-value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843875"/>
            <a:ext cx="3495950" cy="13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150" y="2946800"/>
            <a:ext cx="4613700" cy="12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304" y="843875"/>
            <a:ext cx="3970339" cy="11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and wine is the best option for alcohol, even better than a full bar.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restaurants which are able to cater tend to have better reviews.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restaurants have TVs, free Wifi, out door seating options and wheel chair accessiblilty tend to have better reviews.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expensive restaurants and quite restaurants tend to have better reviews.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restaurants which don't accept credit cards tend to have better reviews.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keywords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word frequency to select keywords in three directions: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Food: </a:t>
            </a:r>
            <a:r>
              <a:rPr lang="en" i="1"/>
              <a:t>chicken, egg, fry, sandwich, cheese, salad, pancake, burger, potato, waffle, sauce, bread, dessert, steak, cream, taco, meat, cake, crepe, beef, benedict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Drink:</a:t>
            </a:r>
            <a:r>
              <a:rPr lang="en"/>
              <a:t> </a:t>
            </a:r>
            <a:r>
              <a:rPr lang="en" i="1"/>
              <a:t>coffee, chocolate, soup, wine, water, juice, cocktail, beer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Atmosphere:</a:t>
            </a:r>
            <a:r>
              <a:rPr lang="en"/>
              <a:t> </a:t>
            </a:r>
            <a:r>
              <a:rPr lang="en" i="1"/>
              <a:t>friendly, pretty, server, waitress, waiter, manager, kid, atmosphere, location, walk, check, selection, free, patio, diner, decor, kitchen, party, din, drive, music, counter, vegan, reservation, busy, quick, attentive, clean, cold, yummy, warm, slow, dry, crowd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Reviews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current and next sentences that contain the specific word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keyword: cocktail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“come saturday night dinner celebrate birthday best place. drink cucumber cocktail. fantastic. bring u mini brownie….”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“drink cucumber cocktail. Fantastic”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test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whether the star rates distribution of the reviews that contain the keyword the same with the star rates distribution of whole brunch reviews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words have significant difference!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10" y="2226525"/>
            <a:ext cx="6368976" cy="1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mean(brunch review star rates) = 3.8275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Test whether the mean of star rates of the reviews that contain the keyword the same with the mean of star rates of whole brunch reviews</a:t>
            </a:r>
            <a:endParaRPr dirty="0"/>
          </a:p>
          <a:p>
            <a:pPr marL="0" lvl="0" indent="0" algn="l" rtl="0">
              <a:lnSpc>
                <a:spcPts val="1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Two-side test &amp; One-side test</a:t>
            </a:r>
            <a:endParaRPr dirty="0"/>
          </a:p>
          <a:p>
            <a:pPr marL="0" lvl="0" indent="0" algn="l" rtl="0">
              <a:lnSpc>
                <a:spcPts val="1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no significant: </a:t>
            </a:r>
            <a:r>
              <a:rPr lang="en" i="1" dirty="0"/>
              <a:t>sauce, beef</a:t>
            </a:r>
            <a:endParaRPr i="1" dirty="0"/>
          </a:p>
          <a:p>
            <a:pPr marL="0" lvl="0" indent="0" algn="l" rtl="0">
              <a:lnSpc>
                <a:spcPts val="1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positive: </a:t>
            </a:r>
            <a:r>
              <a:rPr lang="en" i="1" dirty="0"/>
              <a:t>chicken, sandwich, pancake, waffle, cream, cake, cocktail, music... </a:t>
            </a:r>
            <a:endParaRPr i="1" dirty="0"/>
          </a:p>
          <a:p>
            <a:pPr marL="0" lvl="0" indent="0" algn="l" rtl="0">
              <a:lnSpc>
                <a:spcPts val="1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negative: </a:t>
            </a:r>
            <a:r>
              <a:rPr lang="en" i="1" dirty="0"/>
              <a:t>egg, fry, cheese, salad, water, potato, waitress, waiter, kids...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(LDA)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LDA model treats documents as a mixtures of topics that constructed by words with certain probabilities.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ts val="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Decide the number of words in the topic.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ts val="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Choose a mixture of documents with different topics.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ts val="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Give a topic, and choose words based on a conditional distribution.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9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(LDA)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8" y="1541038"/>
            <a:ext cx="6972904" cy="24614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&amp; Trigram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bigram and trigram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 them by frequency and tfidf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Shrimp cocktail, signature cocktail, cocktail sauce, wine cocktail, delicious cocktail, happy hour, cocktail menu, specialty cocktail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uppercase letters to lowercase.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all commas with periods.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words with negative meaning: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n'/n't → not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special symbols including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combination of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!, ., ..., !?, :)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stopwords based on 'nltk.stopwords.words', except: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with negative meaning: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not, no, nor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that represents a third person: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he, him, his, himself, she, her, she's, her, hers, herself, they, them, their, theirs, themselves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Lemmatization: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 →eat, timing → time</a:t>
            </a:r>
            <a:endParaRPr sz="14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Negation: add _NEG to each word between the negation and the following first period.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Suggestion(cocktail)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brunch restaurant that supplies cocktail usually have a higher rate.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selections of alcohol and a cocktail menu usually means a higher rate.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appetizer is available, shrimp cocktail is a good selection.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cocktail sauce and signature cocktail are essential conditions for a good brunch in a cocktail business.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631" y="2013079"/>
            <a:ext cx="8520600" cy="707400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Two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Predict Star Rates based on the review text</a:t>
            </a:r>
            <a:endParaRPr sz="3000"/>
          </a:p>
        </p:txBody>
      </p:sp>
      <p:sp>
        <p:nvSpPr>
          <p:cNvPr id="79" name="Google Shape;79;p15"/>
          <p:cNvSpPr txBox="1"/>
          <p:nvPr/>
        </p:nvSpPr>
        <p:spPr>
          <a:xfrm>
            <a:off x="2668500" y="2856475"/>
            <a:ext cx="38577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Prediction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Feature extraction:</a:t>
            </a:r>
            <a:endParaRPr dirty="0"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350" dirty="0">
                <a:solidFill>
                  <a:srgbClr val="000000"/>
                </a:solidFill>
                <a:latin typeface="Open Sans" panose="02010600030101010101" charset="0"/>
                <a:ea typeface="Open Sans" panose="02010600030101010101" charset="0"/>
                <a:cs typeface="Open Sans" panose="02010600030101010101" charset="0"/>
                <a:sym typeface="Arial"/>
              </a:rPr>
              <a:t>CountVectozier: count the word frequency </a:t>
            </a:r>
            <a:endParaRPr sz="1350" dirty="0">
              <a:solidFill>
                <a:srgbClr val="000000"/>
              </a:solidFill>
              <a:latin typeface="Open Sans" panose="02010600030101010101" charset="0"/>
              <a:ea typeface="Open Sans" panose="02010600030101010101" charset="0"/>
              <a:cs typeface="Open Sans" panose="02010600030101010101" charset="0"/>
              <a:sym typeface="Arial"/>
            </a:endParaRPr>
          </a:p>
          <a:p>
            <a:pPr marL="9144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arenR"/>
            </a:pPr>
            <a:r>
              <a:rPr lang="en" sz="1350" dirty="0">
                <a:solidFill>
                  <a:srgbClr val="000000"/>
                </a:solidFill>
                <a:latin typeface="Open Sans" panose="02010600030101010101" charset="0"/>
                <a:ea typeface="Open Sans" panose="02010600030101010101" charset="0"/>
                <a:cs typeface="Open Sans" panose="02010600030101010101" charset="0"/>
                <a:sym typeface="Arial"/>
              </a:rPr>
              <a:t>TF-IDF: scale down the impact of words with high frequency</a:t>
            </a:r>
            <a:endParaRPr sz="1350" dirty="0">
              <a:solidFill>
                <a:srgbClr val="000000"/>
              </a:solidFill>
              <a:latin typeface="Open Sans" panose="02010600030101010101" charset="0"/>
              <a:ea typeface="Open Sans" panose="02010600030101010101" charset="0"/>
              <a:cs typeface="Open Sans" panose="02010600030101010101" charset="0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Model: </a:t>
            </a:r>
            <a:r>
              <a:rPr lang="en" dirty="0">
                <a:solidFill>
                  <a:srgbClr val="000000"/>
                </a:solidFill>
                <a:sym typeface="Arial"/>
              </a:rPr>
              <a:t>multinomial logistics regression with TF-IDF model </a:t>
            </a:r>
            <a:endParaRPr dirty="0">
              <a:solidFill>
                <a:srgbClr val="000000"/>
              </a:solidFill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  <a:sym typeface="Arial"/>
              </a:rPr>
              <a:t> RMSE: 0.81245</a:t>
            </a:r>
            <a:r>
              <a:rPr lang="en" sz="1350" dirty="0">
                <a:solidFill>
                  <a:srgbClr val="000000"/>
                </a:solidFill>
                <a:latin typeface="Open Sans" panose="02010600030101010101" charset="0"/>
                <a:ea typeface="Open Sans" panose="02010600030101010101" charset="0"/>
                <a:cs typeface="Open Sans" panose="02010600030101010101" charset="0"/>
                <a:sym typeface="Arial"/>
              </a:rPr>
              <a:t>.</a:t>
            </a:r>
            <a:endParaRPr sz="1350" dirty="0">
              <a:solidFill>
                <a:srgbClr val="000000"/>
              </a:solidFill>
              <a:latin typeface="Open Sans" panose="02010600030101010101" charset="0"/>
              <a:ea typeface="Open Sans" panose="02010600030101010101" charset="0"/>
              <a:cs typeface="Open Sans" panose="02010600030101010101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Useful, analytical insights</a:t>
            </a:r>
            <a:endParaRPr sz="3000" b="0"/>
          </a:p>
        </p:txBody>
      </p:sp>
      <p:sp>
        <p:nvSpPr>
          <p:cNvPr id="91" name="Google Shape;91;p17"/>
          <p:cNvSpPr txBox="1"/>
          <p:nvPr/>
        </p:nvSpPr>
        <p:spPr>
          <a:xfrm>
            <a:off x="2484350" y="2953600"/>
            <a:ext cx="3606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en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Attributes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en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Reviews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datasets: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brunch reviews, all restaurant reviews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Decomposition of Attributes: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cut out the nested character leveled attributes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corresponding attributes for every reviews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Random Forest Feature Importance score: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Use two datasets respectively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Calculate based on mean decrease impurity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A measure of the information one attribute contains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206"/>
            <a:ext cx="9144000" cy="46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81"/>
            <a:ext cx="9144000" cy="46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全屏显示(16:9)</PresentationFormat>
  <Paragraphs>97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PT Sans Narrow</vt:lpstr>
      <vt:lpstr>Open Sans</vt:lpstr>
      <vt:lpstr>Tropic</vt:lpstr>
      <vt:lpstr>Yelp Data Analysis &amp; Brunch Review </vt:lpstr>
      <vt:lpstr>Text processing</vt:lpstr>
      <vt:lpstr>Goal Two  Predict Star Rates based on the review text</vt:lpstr>
      <vt:lpstr>Star Prediction</vt:lpstr>
      <vt:lpstr>Goal One  Useful, analytical insights</vt:lpstr>
      <vt:lpstr>Attribute</vt:lpstr>
      <vt:lpstr>Attribute</vt:lpstr>
      <vt:lpstr>PowerPoint 演示文稿</vt:lpstr>
      <vt:lpstr>PowerPoint 演示文稿</vt:lpstr>
      <vt:lpstr>Attribute</vt:lpstr>
      <vt:lpstr>PowerPoint 演示文稿</vt:lpstr>
      <vt:lpstr>Suggestion</vt:lpstr>
      <vt:lpstr>Select keywords</vt:lpstr>
      <vt:lpstr>Select Reviews</vt:lpstr>
      <vt:lpstr>Chi-squared test</vt:lpstr>
      <vt:lpstr>T-test</vt:lpstr>
      <vt:lpstr>Latent Dirichlet Allocation (LDA)</vt:lpstr>
      <vt:lpstr>Latent Dirichlet Allocation (LDA)</vt:lpstr>
      <vt:lpstr>Bigram &amp; Trigram</vt:lpstr>
      <vt:lpstr>Suggestion(cocktail)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&amp; Brunch Review </dc:title>
  <cp:lastModifiedBy>JIAMING ZHOU</cp:lastModifiedBy>
  <cp:revision>1</cp:revision>
  <dcterms:modified xsi:type="dcterms:W3CDTF">2019-04-04T05:01:02Z</dcterms:modified>
</cp:coreProperties>
</file>