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6" r:id="rId1"/>
  </p:sldMasterIdLst>
  <p:notesMasterIdLst>
    <p:notesMasterId r:id="rId69"/>
  </p:notesMasterIdLst>
  <p:handoutMasterIdLst>
    <p:handoutMasterId r:id="rId70"/>
  </p:handoutMasterIdLst>
  <p:sldIdLst>
    <p:sldId id="868" r:id="rId2"/>
    <p:sldId id="1037" r:id="rId3"/>
    <p:sldId id="1125" r:id="rId4"/>
    <p:sldId id="1375" r:id="rId5"/>
    <p:sldId id="1376" r:id="rId6"/>
    <p:sldId id="1377" r:id="rId7"/>
    <p:sldId id="1378" r:id="rId8"/>
    <p:sldId id="1379" r:id="rId9"/>
    <p:sldId id="1380" r:id="rId10"/>
    <p:sldId id="1381" r:id="rId11"/>
    <p:sldId id="1382" r:id="rId12"/>
    <p:sldId id="1383" r:id="rId13"/>
    <p:sldId id="1384" r:id="rId14"/>
    <p:sldId id="1385" r:id="rId15"/>
    <p:sldId id="1386" r:id="rId16"/>
    <p:sldId id="1387" r:id="rId17"/>
    <p:sldId id="1388" r:id="rId18"/>
    <p:sldId id="1389" r:id="rId19"/>
    <p:sldId id="1390" r:id="rId20"/>
    <p:sldId id="1391" r:id="rId21"/>
    <p:sldId id="1392" r:id="rId22"/>
    <p:sldId id="1356" r:id="rId23"/>
    <p:sldId id="1395" r:id="rId24"/>
    <p:sldId id="1396" r:id="rId25"/>
    <p:sldId id="1393" r:id="rId26"/>
    <p:sldId id="1397" r:id="rId27"/>
    <p:sldId id="1394" r:id="rId28"/>
    <p:sldId id="1357" r:id="rId29"/>
    <p:sldId id="1369" r:id="rId30"/>
    <p:sldId id="1371" r:id="rId31"/>
    <p:sldId id="1370" r:id="rId32"/>
    <p:sldId id="1358" r:id="rId33"/>
    <p:sldId id="1359" r:id="rId34"/>
    <p:sldId id="1398" r:id="rId35"/>
    <p:sldId id="1360" r:id="rId36"/>
    <p:sldId id="1361" r:id="rId37"/>
    <p:sldId id="1362" r:id="rId38"/>
    <p:sldId id="1372" r:id="rId39"/>
    <p:sldId id="1363" r:id="rId40"/>
    <p:sldId id="1364" r:id="rId41"/>
    <p:sldId id="1238" r:id="rId42"/>
    <p:sldId id="1288" r:id="rId43"/>
    <p:sldId id="1289" r:id="rId44"/>
    <p:sldId id="1290" r:id="rId45"/>
    <p:sldId id="1278" r:id="rId46"/>
    <p:sldId id="1239" r:id="rId47"/>
    <p:sldId id="1240" r:id="rId48"/>
    <p:sldId id="1279" r:id="rId49"/>
    <p:sldId id="1241" r:id="rId50"/>
    <p:sldId id="1291" r:id="rId51"/>
    <p:sldId id="1242" r:id="rId52"/>
    <p:sldId id="1280" r:id="rId53"/>
    <p:sldId id="1292" r:id="rId54"/>
    <p:sldId id="1373" r:id="rId55"/>
    <p:sldId id="1243" r:id="rId56"/>
    <p:sldId id="1244" r:id="rId57"/>
    <p:sldId id="1245" r:id="rId58"/>
    <p:sldId id="1246" r:id="rId59"/>
    <p:sldId id="1281" r:id="rId60"/>
    <p:sldId id="1247" r:id="rId61"/>
    <p:sldId id="1282" r:id="rId62"/>
    <p:sldId id="1293" r:id="rId63"/>
    <p:sldId id="1283" r:id="rId64"/>
    <p:sldId id="1284" r:id="rId65"/>
    <p:sldId id="1294" r:id="rId66"/>
    <p:sldId id="1355" r:id="rId67"/>
    <p:sldId id="1374" r:id="rId68"/>
  </p:sldIdLst>
  <p:sldSz cx="9144000" cy="6858000" type="screen4x3"/>
  <p:notesSz cx="6858000" cy="9144000"/>
  <p:embeddedFontLst>
    <p:embeddedFont>
      <p:font typeface="迷你简启体" panose="02010600030101010101" charset="-122"/>
      <p:regular r:id="rId71"/>
    </p:embeddedFont>
    <p:embeddedFont>
      <p:font typeface="Calibri" panose="020F0502020204030204" pitchFamily="34" charset="0"/>
      <p:regular r:id="rId72"/>
      <p:bold r:id="rId73"/>
      <p:italic r:id="rId74"/>
      <p:boldItalic r:id="rId75"/>
    </p:embeddedFont>
    <p:embeddedFont>
      <p:font typeface="Verdana" panose="020B0604030504040204" pitchFamily="34" charset="0"/>
      <p:regular r:id="rId76"/>
      <p:bold r:id="rId77"/>
      <p:italic r:id="rId78"/>
      <p:boldItalic r:id="rId79"/>
    </p:embeddedFont>
    <p:embeddedFont>
      <p:font typeface="华文新魏" panose="02010800040101010101" pitchFamily="2" charset="-122"/>
      <p:regular r:id="rId80"/>
    </p:embeddedFont>
    <p:embeddedFont>
      <p:font typeface="微软雅黑" panose="020B0503020204020204" pitchFamily="34" charset="-122"/>
      <p:regular r:id="rId81"/>
      <p:bold r:id="rId82"/>
    </p:embeddedFont>
  </p:embeddedFontLst>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366"/>
    <a:srgbClr val="020000"/>
    <a:srgbClr val="99CCFF"/>
    <a:srgbClr val="5F5F5F"/>
    <a:srgbClr val="8DD1FF"/>
    <a:srgbClr val="0033CC"/>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85353" autoAdjust="0"/>
  </p:normalViewPr>
  <p:slideViewPr>
    <p:cSldViewPr>
      <p:cViewPr>
        <p:scale>
          <a:sx n="60" d="100"/>
          <a:sy n="60" d="100"/>
        </p:scale>
        <p:origin x="1392"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4.fntdata"/><Relationship Id="rId79" Type="http://schemas.openxmlformats.org/officeDocument/2006/relationships/font" Target="fonts/font9.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fntdata"/><Relationship Id="rId80" Type="http://schemas.openxmlformats.org/officeDocument/2006/relationships/font" Target="fonts/font10.fntdata"/><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font" Target="fonts/font5.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3.fntdata"/><Relationship Id="rId78" Type="http://schemas.openxmlformats.org/officeDocument/2006/relationships/font" Target="fonts/font8.fntdata"/><Relationship Id="rId81" Type="http://schemas.openxmlformats.org/officeDocument/2006/relationships/font" Target="fonts/font11.fntdata"/><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font" Target="fonts/font1.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font" Target="fonts/font1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mn-ea"/>
              </a:defRPr>
            </a:lvl1pPr>
          </a:lstStyle>
          <a:p>
            <a:pPr>
              <a:defRPr/>
            </a:pPr>
            <a:fld id="{F71CA85C-87DE-4850-A14A-72BDDD2EC3C0}" type="datetimeFigureOut">
              <a:rPr lang="zh-CN" altLang="en-US"/>
              <a:pPr>
                <a:defRPr/>
              </a:pPr>
              <a:t>2024/12/3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mn-ea"/>
              </a:defRPr>
            </a:lvl1pPr>
          </a:lstStyle>
          <a:p>
            <a:pPr>
              <a:defRPr/>
            </a:pPr>
            <a:fld id="{0A83690B-782F-4B49-860F-02A76880E442}" type="slidenum">
              <a:rPr lang="zh-CN" altLang="en-US"/>
              <a:pPr>
                <a:defRPr/>
              </a:pPr>
              <a:t>‹#›</a:t>
            </a:fld>
            <a:endParaRPr lang="zh-CN" altLang="en-US"/>
          </a:p>
        </p:txBody>
      </p:sp>
    </p:spTree>
    <p:extLst>
      <p:ext uri="{BB962C8B-B14F-4D97-AF65-F5344CB8AC3E}">
        <p14:creationId xmlns:p14="http://schemas.microsoft.com/office/powerpoint/2010/main" val="3874889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n-ea"/>
              </a:defRPr>
            </a:lvl1pPr>
          </a:lstStyle>
          <a:p>
            <a:pPr>
              <a:defRPr/>
            </a:pPr>
            <a:endParaRPr lang="zh-CN" alt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n-ea"/>
              </a:defRPr>
            </a:lvl1pPr>
          </a:lstStyle>
          <a:p>
            <a:pPr>
              <a:defRPr/>
            </a:pPr>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n-ea"/>
              </a:defRPr>
            </a:lvl1pPr>
          </a:lstStyle>
          <a:p>
            <a:pPr>
              <a:defRPr/>
            </a:pPr>
            <a:endParaRPr lang="en-US" altLang="zh-CN"/>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mn-ea"/>
              </a:defRPr>
            </a:lvl1pPr>
          </a:lstStyle>
          <a:p>
            <a:pPr>
              <a:defRPr/>
            </a:pPr>
            <a:fld id="{594BE04F-A9F9-45A4-8053-14667A043A80}" type="slidenum">
              <a:rPr lang="zh-CN" altLang="en-US"/>
              <a:pPr>
                <a:defRPr/>
              </a:pPr>
              <a:t>‹#›</a:t>
            </a:fld>
            <a:endParaRPr lang="en-US" altLang="zh-CN"/>
          </a:p>
        </p:txBody>
      </p:sp>
    </p:spTree>
    <p:extLst>
      <p:ext uri="{BB962C8B-B14F-4D97-AF65-F5344CB8AC3E}">
        <p14:creationId xmlns:p14="http://schemas.microsoft.com/office/powerpoint/2010/main" val="26812417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早在</a:t>
            </a:r>
            <a:r>
              <a:rPr lang="en-US" altLang="zh-CN" dirty="0"/>
              <a:t>1949</a:t>
            </a:r>
            <a:r>
              <a:rPr lang="zh-CN" altLang="en-US" dirty="0"/>
              <a:t>年计算机先驱冯</a:t>
            </a:r>
            <a:r>
              <a:rPr lang="en-US" altLang="zh-CN" dirty="0"/>
              <a:t>.</a:t>
            </a:r>
            <a:r>
              <a:rPr lang="zh-CN" altLang="en-US" dirty="0"/>
              <a:t>诺伊曼就在他的一篇论文中勾勒出了病毒程序的蓝图。十年之后，在美国</a:t>
            </a:r>
            <a:r>
              <a:rPr lang="en-US" altLang="zh-CN" dirty="0"/>
              <a:t>AT&amp;T</a:t>
            </a:r>
            <a:r>
              <a:rPr lang="zh-CN" altLang="en-US" dirty="0"/>
              <a:t>的贝尔实验室中，这一概念在一种叫做“磁芯大战”（</a:t>
            </a:r>
            <a:r>
              <a:rPr lang="en-US" altLang="zh-CN" dirty="0"/>
              <a:t>core war</a:t>
            </a:r>
            <a:r>
              <a:rPr lang="zh-CN" altLang="en-US" dirty="0"/>
              <a:t>）的计算机游戏中实现了，它的出现标志着计算机病毒正式出现在历史的舞台。</a:t>
            </a:r>
            <a:endParaRPr lang="en-US" altLang="zh-CN"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3</a:t>
            </a:fld>
            <a:endParaRPr lang="en-US" altLang="zh-CN"/>
          </a:p>
        </p:txBody>
      </p:sp>
    </p:spTree>
    <p:extLst>
      <p:ext uri="{BB962C8B-B14F-4D97-AF65-F5344CB8AC3E}">
        <p14:creationId xmlns:p14="http://schemas.microsoft.com/office/powerpoint/2010/main" val="932018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12</a:t>
            </a:fld>
            <a:endParaRPr lang="en-US" altLang="zh-CN"/>
          </a:p>
        </p:txBody>
      </p:sp>
    </p:spTree>
    <p:extLst>
      <p:ext uri="{BB962C8B-B14F-4D97-AF65-F5344CB8AC3E}">
        <p14:creationId xmlns:p14="http://schemas.microsoft.com/office/powerpoint/2010/main" val="175982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13</a:t>
            </a:fld>
            <a:endParaRPr lang="en-US" altLang="zh-CN"/>
          </a:p>
        </p:txBody>
      </p:sp>
    </p:spTree>
    <p:extLst>
      <p:ext uri="{BB962C8B-B14F-4D97-AF65-F5344CB8AC3E}">
        <p14:creationId xmlns:p14="http://schemas.microsoft.com/office/powerpoint/2010/main" val="2740696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14</a:t>
            </a:fld>
            <a:endParaRPr lang="en-US" altLang="zh-CN"/>
          </a:p>
        </p:txBody>
      </p:sp>
    </p:spTree>
    <p:extLst>
      <p:ext uri="{BB962C8B-B14F-4D97-AF65-F5344CB8AC3E}">
        <p14:creationId xmlns:p14="http://schemas.microsoft.com/office/powerpoint/2010/main" val="2451119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15</a:t>
            </a:fld>
            <a:endParaRPr lang="en-US" altLang="zh-CN"/>
          </a:p>
        </p:txBody>
      </p:sp>
    </p:spTree>
    <p:extLst>
      <p:ext uri="{BB962C8B-B14F-4D97-AF65-F5344CB8AC3E}">
        <p14:creationId xmlns:p14="http://schemas.microsoft.com/office/powerpoint/2010/main" val="3798323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16</a:t>
            </a:fld>
            <a:endParaRPr lang="en-US" altLang="zh-CN"/>
          </a:p>
        </p:txBody>
      </p:sp>
    </p:spTree>
    <p:extLst>
      <p:ext uri="{BB962C8B-B14F-4D97-AF65-F5344CB8AC3E}">
        <p14:creationId xmlns:p14="http://schemas.microsoft.com/office/powerpoint/2010/main" val="3413119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17</a:t>
            </a:fld>
            <a:endParaRPr lang="en-US" altLang="zh-CN"/>
          </a:p>
        </p:txBody>
      </p:sp>
    </p:spTree>
    <p:extLst>
      <p:ext uri="{BB962C8B-B14F-4D97-AF65-F5344CB8AC3E}">
        <p14:creationId xmlns:p14="http://schemas.microsoft.com/office/powerpoint/2010/main" val="1750537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18</a:t>
            </a:fld>
            <a:endParaRPr lang="en-US" altLang="zh-CN"/>
          </a:p>
        </p:txBody>
      </p:sp>
    </p:spTree>
    <p:extLst>
      <p:ext uri="{BB962C8B-B14F-4D97-AF65-F5344CB8AC3E}">
        <p14:creationId xmlns:p14="http://schemas.microsoft.com/office/powerpoint/2010/main" val="455523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19</a:t>
            </a:fld>
            <a:endParaRPr lang="en-US" altLang="zh-CN"/>
          </a:p>
        </p:txBody>
      </p:sp>
    </p:spTree>
    <p:extLst>
      <p:ext uri="{BB962C8B-B14F-4D97-AF65-F5344CB8AC3E}">
        <p14:creationId xmlns:p14="http://schemas.microsoft.com/office/powerpoint/2010/main" val="2421975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20</a:t>
            </a:fld>
            <a:endParaRPr lang="en-US" altLang="zh-CN"/>
          </a:p>
        </p:txBody>
      </p:sp>
    </p:spTree>
    <p:extLst>
      <p:ext uri="{BB962C8B-B14F-4D97-AF65-F5344CB8AC3E}">
        <p14:creationId xmlns:p14="http://schemas.microsoft.com/office/powerpoint/2010/main" val="1348605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21</a:t>
            </a:fld>
            <a:endParaRPr lang="en-US" altLang="zh-CN"/>
          </a:p>
        </p:txBody>
      </p:sp>
    </p:spTree>
    <p:extLst>
      <p:ext uri="{BB962C8B-B14F-4D97-AF65-F5344CB8AC3E}">
        <p14:creationId xmlns:p14="http://schemas.microsoft.com/office/powerpoint/2010/main" val="720180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4</a:t>
            </a:fld>
            <a:endParaRPr lang="en-US" altLang="zh-CN"/>
          </a:p>
        </p:txBody>
      </p:sp>
    </p:spTree>
    <p:extLst>
      <p:ext uri="{BB962C8B-B14F-4D97-AF65-F5344CB8AC3E}">
        <p14:creationId xmlns:p14="http://schemas.microsoft.com/office/powerpoint/2010/main" val="4100132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22</a:t>
            </a:fld>
            <a:endParaRPr lang="en-US" altLang="zh-CN"/>
          </a:p>
        </p:txBody>
      </p:sp>
    </p:spTree>
    <p:extLst>
      <p:ext uri="{BB962C8B-B14F-4D97-AF65-F5344CB8AC3E}">
        <p14:creationId xmlns:p14="http://schemas.microsoft.com/office/powerpoint/2010/main" val="2322260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23</a:t>
            </a:fld>
            <a:endParaRPr lang="en-US" altLang="zh-CN"/>
          </a:p>
        </p:txBody>
      </p:sp>
    </p:spTree>
    <p:extLst>
      <p:ext uri="{BB962C8B-B14F-4D97-AF65-F5344CB8AC3E}">
        <p14:creationId xmlns:p14="http://schemas.microsoft.com/office/powerpoint/2010/main" val="3767599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24</a:t>
            </a:fld>
            <a:endParaRPr lang="en-US" altLang="zh-CN"/>
          </a:p>
        </p:txBody>
      </p:sp>
    </p:spTree>
    <p:extLst>
      <p:ext uri="{BB962C8B-B14F-4D97-AF65-F5344CB8AC3E}">
        <p14:creationId xmlns:p14="http://schemas.microsoft.com/office/powerpoint/2010/main" val="36443493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“不需要计算机使用者干预”是蠕虫的重要特征</a:t>
            </a:r>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25</a:t>
            </a:fld>
            <a:endParaRPr lang="en-US" altLang="zh-CN"/>
          </a:p>
        </p:txBody>
      </p:sp>
    </p:spTree>
    <p:extLst>
      <p:ext uri="{BB962C8B-B14F-4D97-AF65-F5344CB8AC3E}">
        <p14:creationId xmlns:p14="http://schemas.microsoft.com/office/powerpoint/2010/main" val="1259979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“不需要计算机使用者干预”是蠕虫的重要特征</a:t>
            </a:r>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26</a:t>
            </a:fld>
            <a:endParaRPr lang="en-US" altLang="zh-CN"/>
          </a:p>
        </p:txBody>
      </p:sp>
    </p:spTree>
    <p:extLst>
      <p:ext uri="{BB962C8B-B14F-4D97-AF65-F5344CB8AC3E}">
        <p14:creationId xmlns:p14="http://schemas.microsoft.com/office/powerpoint/2010/main" val="18429368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“不需要计算机使用者干预”是蠕虫的重要特征</a:t>
            </a:r>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27</a:t>
            </a:fld>
            <a:endParaRPr lang="en-US" altLang="zh-CN"/>
          </a:p>
        </p:txBody>
      </p:sp>
    </p:spTree>
    <p:extLst>
      <p:ext uri="{BB962C8B-B14F-4D97-AF65-F5344CB8AC3E}">
        <p14:creationId xmlns:p14="http://schemas.microsoft.com/office/powerpoint/2010/main" val="2007428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远程控制型木马</a:t>
            </a:r>
            <a:r>
              <a:rPr lang="en-US" altLang="zh-CN" dirty="0"/>
              <a:t>vs</a:t>
            </a:r>
            <a:r>
              <a:rPr lang="zh-CN" altLang="en-US" dirty="0"/>
              <a:t>僵尸程序：对于僵尸网络的控制者而言，控制大量电脑并不是其目的，而是其进行下一步攻击（如</a:t>
            </a:r>
            <a:r>
              <a:rPr lang="en-US" altLang="zh-CN" dirty="0"/>
              <a:t>DDoS</a:t>
            </a:r>
            <a:r>
              <a:rPr lang="zh-CN" altLang="en-US" dirty="0"/>
              <a:t>攻击）的手段。而远程控制型木马的目的就是控制特定人群的电脑，并从中源源不断地获取有价值的数据，或者实施特定的破坏行为。</a:t>
            </a:r>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29</a:t>
            </a:fld>
            <a:endParaRPr lang="en-US" altLang="zh-CN"/>
          </a:p>
        </p:txBody>
      </p:sp>
    </p:spTree>
    <p:extLst>
      <p:ext uri="{BB962C8B-B14F-4D97-AF65-F5344CB8AC3E}">
        <p14:creationId xmlns:p14="http://schemas.microsoft.com/office/powerpoint/2010/main" val="15021105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木马主要连接方式：</a:t>
            </a:r>
            <a:r>
              <a:rPr lang="en-US" altLang="zh-CN" dirty="0"/>
              <a:t>1</a:t>
            </a:r>
            <a:r>
              <a:rPr lang="zh-CN" altLang="en-US" dirty="0"/>
              <a:t>、正向连接；</a:t>
            </a:r>
            <a:r>
              <a:rPr lang="en-US" altLang="zh-CN" dirty="0"/>
              <a:t>2</a:t>
            </a:r>
            <a:r>
              <a:rPr lang="zh-CN" altLang="en-US" dirty="0"/>
              <a:t>、直接反向连接；</a:t>
            </a:r>
            <a:r>
              <a:rPr lang="en-US" altLang="zh-CN" dirty="0"/>
              <a:t>3</a:t>
            </a:r>
            <a:r>
              <a:rPr lang="zh-CN" altLang="en-US" dirty="0"/>
              <a:t>、通过第三方主机的反向连接</a:t>
            </a:r>
            <a:endParaRPr lang="en-US" altLang="zh-CN" dirty="0"/>
          </a:p>
          <a:p>
            <a:r>
              <a:rPr lang="zh-CN" altLang="en-US" dirty="0"/>
              <a:t>隐藏功能：</a:t>
            </a:r>
            <a:r>
              <a:rPr lang="en-US" altLang="zh-CN" dirty="0"/>
              <a:t>1</a:t>
            </a:r>
            <a:r>
              <a:rPr lang="zh-CN" altLang="en-US" dirty="0"/>
              <a:t>、运行形式的隐藏；</a:t>
            </a:r>
            <a:r>
              <a:rPr lang="en-US" altLang="zh-CN" dirty="0"/>
              <a:t>2</a:t>
            </a:r>
            <a:r>
              <a:rPr lang="zh-CN" altLang="en-US" dirty="0"/>
              <a:t>、通信形式的隐藏；</a:t>
            </a:r>
            <a:r>
              <a:rPr lang="en-US" altLang="zh-CN" dirty="0"/>
              <a:t>3</a:t>
            </a:r>
            <a:r>
              <a:rPr lang="zh-CN" altLang="en-US" dirty="0"/>
              <a:t>、存在形式的隐藏；</a:t>
            </a:r>
            <a:endParaRPr lang="en-US" altLang="zh-CN" dirty="0"/>
          </a:p>
          <a:p>
            <a:r>
              <a:rPr lang="zh-CN" altLang="en-US" dirty="0"/>
              <a:t>自启动功能：</a:t>
            </a:r>
            <a:r>
              <a:rPr lang="en-US" altLang="zh-CN" dirty="0"/>
              <a:t>1</a:t>
            </a:r>
            <a:r>
              <a:rPr lang="zh-CN" altLang="en-US" dirty="0"/>
              <a:t>、利用注册表实现自启动；</a:t>
            </a:r>
            <a:r>
              <a:rPr lang="en-US" altLang="zh-CN" dirty="0"/>
              <a:t>2</a:t>
            </a:r>
            <a:r>
              <a:rPr lang="zh-CN" altLang="en-US" dirty="0"/>
              <a:t>、与其他文件捆绑启动；</a:t>
            </a:r>
            <a:r>
              <a:rPr lang="en-US" altLang="zh-CN" dirty="0"/>
              <a:t>3</a:t>
            </a:r>
            <a:r>
              <a:rPr lang="zh-CN" altLang="en-US" dirty="0"/>
              <a:t>、利用特定系统文件和其他方式启动</a:t>
            </a:r>
            <a:endParaRPr lang="en-US" altLang="zh-CN" dirty="0"/>
          </a:p>
          <a:p>
            <a:r>
              <a:rPr lang="zh-CN" altLang="en-US" dirty="0"/>
              <a:t>业务功能模块：</a:t>
            </a:r>
            <a:r>
              <a:rPr lang="en-US" altLang="zh-CN" dirty="0"/>
              <a:t>1</a:t>
            </a:r>
            <a:r>
              <a:rPr lang="zh-CN" altLang="en-US" dirty="0"/>
              <a:t>、进程管理；</a:t>
            </a:r>
            <a:r>
              <a:rPr lang="en-US" altLang="zh-CN" dirty="0"/>
              <a:t>2</a:t>
            </a:r>
            <a:r>
              <a:rPr lang="zh-CN" altLang="en-US" dirty="0"/>
              <a:t>、文件管理；</a:t>
            </a:r>
            <a:r>
              <a:rPr lang="en-US" altLang="zh-CN" dirty="0"/>
              <a:t>3</a:t>
            </a:r>
            <a:r>
              <a:rPr lang="zh-CN" altLang="en-US" dirty="0"/>
              <a:t>、注册表操作；</a:t>
            </a:r>
            <a:r>
              <a:rPr lang="en-US" altLang="zh-CN" dirty="0"/>
              <a:t>4</a:t>
            </a:r>
            <a:r>
              <a:rPr lang="zh-CN" altLang="en-US" dirty="0"/>
              <a:t>、服务管理；</a:t>
            </a:r>
            <a:r>
              <a:rPr lang="en-US" altLang="zh-CN" dirty="0"/>
              <a:t>5</a:t>
            </a:r>
            <a:r>
              <a:rPr lang="zh-CN" altLang="en-US" dirty="0"/>
              <a:t>、屏幕截取；</a:t>
            </a:r>
            <a:r>
              <a:rPr lang="en-US" altLang="zh-CN" dirty="0"/>
              <a:t>6</a:t>
            </a:r>
            <a:r>
              <a:rPr lang="zh-CN" altLang="en-US" dirty="0"/>
              <a:t>、鼠标控制；</a:t>
            </a:r>
            <a:r>
              <a:rPr lang="en-US" altLang="zh-CN" dirty="0"/>
              <a:t>7</a:t>
            </a:r>
            <a:r>
              <a:rPr lang="zh-CN" altLang="en-US" dirty="0"/>
              <a:t>、视频监视；</a:t>
            </a:r>
            <a:r>
              <a:rPr lang="en-US" altLang="zh-CN" dirty="0"/>
              <a:t>8</a:t>
            </a:r>
            <a:r>
              <a:rPr lang="zh-CN" altLang="en-US" dirty="0"/>
              <a:t>、语音监听；</a:t>
            </a:r>
            <a:r>
              <a:rPr lang="en-US" altLang="zh-CN" dirty="0"/>
              <a:t>9</a:t>
            </a:r>
            <a:r>
              <a:rPr lang="zh-CN" altLang="en-US" dirty="0"/>
              <a:t>、键盘记录；</a:t>
            </a:r>
            <a:endParaRPr lang="en-US" altLang="zh-CN" dirty="0"/>
          </a:p>
          <a:p>
            <a:r>
              <a:rPr lang="en-US" altLang="zh-CN" dirty="0"/>
              <a:t>10</a:t>
            </a:r>
            <a:r>
              <a:rPr lang="zh-CN" altLang="en-US" dirty="0"/>
              <a:t>、远程</a:t>
            </a:r>
            <a:r>
              <a:rPr lang="en-US" altLang="zh-CN" dirty="0"/>
              <a:t>shell</a:t>
            </a:r>
            <a:r>
              <a:rPr lang="zh-CN" altLang="en-US" dirty="0"/>
              <a:t>；</a:t>
            </a:r>
            <a:r>
              <a:rPr lang="en-US" altLang="zh-CN" dirty="0"/>
              <a:t>11</a:t>
            </a:r>
            <a:r>
              <a:rPr lang="zh-CN" altLang="en-US" dirty="0"/>
              <a:t>、传播病毒；</a:t>
            </a:r>
            <a:r>
              <a:rPr lang="en-US" altLang="zh-CN" dirty="0"/>
              <a:t>12</a:t>
            </a:r>
            <a:r>
              <a:rPr lang="zh-CN" altLang="en-US" dirty="0"/>
              <a:t>、破坏系统；</a:t>
            </a:r>
            <a:r>
              <a:rPr lang="en-US" altLang="zh-CN" dirty="0"/>
              <a:t>13</a:t>
            </a:r>
            <a:r>
              <a:rPr lang="zh-CN" altLang="en-US" dirty="0"/>
              <a:t>、添加后门；</a:t>
            </a:r>
            <a:r>
              <a:rPr lang="en-US" altLang="zh-CN" dirty="0"/>
              <a:t>14</a:t>
            </a:r>
            <a:r>
              <a:rPr lang="zh-CN" altLang="en-US" dirty="0"/>
              <a:t>、其他功能</a:t>
            </a:r>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31</a:t>
            </a:fld>
            <a:endParaRPr lang="en-US" altLang="zh-CN"/>
          </a:p>
        </p:txBody>
      </p:sp>
    </p:spTree>
    <p:extLst>
      <p:ext uri="{BB962C8B-B14F-4D97-AF65-F5344CB8AC3E}">
        <p14:creationId xmlns:p14="http://schemas.microsoft.com/office/powerpoint/2010/main" val="2905391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41</a:t>
            </a:fld>
            <a:endParaRPr lang="en-US" altLang="zh-CN"/>
          </a:p>
        </p:txBody>
      </p:sp>
    </p:spTree>
    <p:extLst>
      <p:ext uri="{BB962C8B-B14F-4D97-AF65-F5344CB8AC3E}">
        <p14:creationId xmlns:p14="http://schemas.microsoft.com/office/powerpoint/2010/main" val="25718367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42</a:t>
            </a:fld>
            <a:endParaRPr lang="en-US" altLang="zh-CN"/>
          </a:p>
        </p:txBody>
      </p:sp>
    </p:spTree>
    <p:extLst>
      <p:ext uri="{BB962C8B-B14F-4D97-AF65-F5344CB8AC3E}">
        <p14:creationId xmlns:p14="http://schemas.microsoft.com/office/powerpoint/2010/main" val="433912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5</a:t>
            </a:fld>
            <a:endParaRPr lang="en-US" altLang="zh-CN"/>
          </a:p>
        </p:txBody>
      </p:sp>
    </p:spTree>
    <p:extLst>
      <p:ext uri="{BB962C8B-B14F-4D97-AF65-F5344CB8AC3E}">
        <p14:creationId xmlns:p14="http://schemas.microsoft.com/office/powerpoint/2010/main" val="2505713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43</a:t>
            </a:fld>
            <a:endParaRPr lang="en-US" altLang="zh-CN"/>
          </a:p>
        </p:txBody>
      </p:sp>
    </p:spTree>
    <p:extLst>
      <p:ext uri="{BB962C8B-B14F-4D97-AF65-F5344CB8AC3E}">
        <p14:creationId xmlns:p14="http://schemas.microsoft.com/office/powerpoint/2010/main" val="2689489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44</a:t>
            </a:fld>
            <a:endParaRPr lang="en-US" altLang="zh-CN"/>
          </a:p>
        </p:txBody>
      </p:sp>
    </p:spTree>
    <p:extLst>
      <p:ext uri="{BB962C8B-B14F-4D97-AF65-F5344CB8AC3E}">
        <p14:creationId xmlns:p14="http://schemas.microsoft.com/office/powerpoint/2010/main" val="2383243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45</a:t>
            </a:fld>
            <a:endParaRPr lang="en-US" altLang="zh-CN"/>
          </a:p>
        </p:txBody>
      </p:sp>
    </p:spTree>
    <p:extLst>
      <p:ext uri="{BB962C8B-B14F-4D97-AF65-F5344CB8AC3E}">
        <p14:creationId xmlns:p14="http://schemas.microsoft.com/office/powerpoint/2010/main" val="30624819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46</a:t>
            </a:fld>
            <a:endParaRPr lang="en-US" altLang="zh-CN"/>
          </a:p>
        </p:txBody>
      </p:sp>
    </p:spTree>
    <p:extLst>
      <p:ext uri="{BB962C8B-B14F-4D97-AF65-F5344CB8AC3E}">
        <p14:creationId xmlns:p14="http://schemas.microsoft.com/office/powerpoint/2010/main" val="32279614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47</a:t>
            </a:fld>
            <a:endParaRPr lang="en-US" altLang="zh-CN"/>
          </a:p>
        </p:txBody>
      </p:sp>
    </p:spTree>
    <p:extLst>
      <p:ext uri="{BB962C8B-B14F-4D97-AF65-F5344CB8AC3E}">
        <p14:creationId xmlns:p14="http://schemas.microsoft.com/office/powerpoint/2010/main" val="39208180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48</a:t>
            </a:fld>
            <a:endParaRPr lang="en-US" altLang="zh-CN"/>
          </a:p>
        </p:txBody>
      </p:sp>
    </p:spTree>
    <p:extLst>
      <p:ext uri="{BB962C8B-B14F-4D97-AF65-F5344CB8AC3E}">
        <p14:creationId xmlns:p14="http://schemas.microsoft.com/office/powerpoint/2010/main" val="23349646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49</a:t>
            </a:fld>
            <a:endParaRPr lang="en-US" altLang="zh-CN"/>
          </a:p>
        </p:txBody>
      </p:sp>
    </p:spTree>
    <p:extLst>
      <p:ext uri="{BB962C8B-B14F-4D97-AF65-F5344CB8AC3E}">
        <p14:creationId xmlns:p14="http://schemas.microsoft.com/office/powerpoint/2010/main" val="5243170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50</a:t>
            </a:fld>
            <a:endParaRPr lang="en-US" altLang="zh-CN"/>
          </a:p>
        </p:txBody>
      </p:sp>
    </p:spTree>
    <p:extLst>
      <p:ext uri="{BB962C8B-B14F-4D97-AF65-F5344CB8AC3E}">
        <p14:creationId xmlns:p14="http://schemas.microsoft.com/office/powerpoint/2010/main" val="2736937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51</a:t>
            </a:fld>
            <a:endParaRPr lang="en-US" altLang="zh-CN"/>
          </a:p>
        </p:txBody>
      </p:sp>
    </p:spTree>
    <p:extLst>
      <p:ext uri="{BB962C8B-B14F-4D97-AF65-F5344CB8AC3E}">
        <p14:creationId xmlns:p14="http://schemas.microsoft.com/office/powerpoint/2010/main" val="811260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52</a:t>
            </a:fld>
            <a:endParaRPr lang="en-US" altLang="zh-CN"/>
          </a:p>
        </p:txBody>
      </p:sp>
    </p:spTree>
    <p:extLst>
      <p:ext uri="{BB962C8B-B14F-4D97-AF65-F5344CB8AC3E}">
        <p14:creationId xmlns:p14="http://schemas.microsoft.com/office/powerpoint/2010/main" val="1121871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6</a:t>
            </a:fld>
            <a:endParaRPr lang="en-US" altLang="zh-CN"/>
          </a:p>
        </p:txBody>
      </p:sp>
    </p:spTree>
    <p:extLst>
      <p:ext uri="{BB962C8B-B14F-4D97-AF65-F5344CB8AC3E}">
        <p14:creationId xmlns:p14="http://schemas.microsoft.com/office/powerpoint/2010/main" val="17385829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53</a:t>
            </a:fld>
            <a:endParaRPr lang="en-US" altLang="zh-CN"/>
          </a:p>
        </p:txBody>
      </p:sp>
    </p:spTree>
    <p:extLst>
      <p:ext uri="{BB962C8B-B14F-4D97-AF65-F5344CB8AC3E}">
        <p14:creationId xmlns:p14="http://schemas.microsoft.com/office/powerpoint/2010/main" val="33623909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54</a:t>
            </a:fld>
            <a:endParaRPr lang="en-US" altLang="zh-CN"/>
          </a:p>
        </p:txBody>
      </p:sp>
    </p:spTree>
    <p:extLst>
      <p:ext uri="{BB962C8B-B14F-4D97-AF65-F5344CB8AC3E}">
        <p14:creationId xmlns:p14="http://schemas.microsoft.com/office/powerpoint/2010/main" val="29265823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55</a:t>
            </a:fld>
            <a:endParaRPr lang="en-US" altLang="zh-CN"/>
          </a:p>
        </p:txBody>
      </p:sp>
    </p:spTree>
    <p:extLst>
      <p:ext uri="{BB962C8B-B14F-4D97-AF65-F5344CB8AC3E}">
        <p14:creationId xmlns:p14="http://schemas.microsoft.com/office/powerpoint/2010/main" val="27277320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56</a:t>
            </a:fld>
            <a:endParaRPr lang="en-US" altLang="zh-CN"/>
          </a:p>
        </p:txBody>
      </p:sp>
    </p:spTree>
    <p:extLst>
      <p:ext uri="{BB962C8B-B14F-4D97-AF65-F5344CB8AC3E}">
        <p14:creationId xmlns:p14="http://schemas.microsoft.com/office/powerpoint/2010/main" val="26278268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57</a:t>
            </a:fld>
            <a:endParaRPr lang="en-US" altLang="zh-CN"/>
          </a:p>
        </p:txBody>
      </p:sp>
    </p:spTree>
    <p:extLst>
      <p:ext uri="{BB962C8B-B14F-4D97-AF65-F5344CB8AC3E}">
        <p14:creationId xmlns:p14="http://schemas.microsoft.com/office/powerpoint/2010/main" val="7567439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58</a:t>
            </a:fld>
            <a:endParaRPr lang="en-US" altLang="zh-CN"/>
          </a:p>
        </p:txBody>
      </p:sp>
    </p:spTree>
    <p:extLst>
      <p:ext uri="{BB962C8B-B14F-4D97-AF65-F5344CB8AC3E}">
        <p14:creationId xmlns:p14="http://schemas.microsoft.com/office/powerpoint/2010/main" val="41453652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59</a:t>
            </a:fld>
            <a:endParaRPr lang="en-US" altLang="zh-CN"/>
          </a:p>
        </p:txBody>
      </p:sp>
    </p:spTree>
    <p:extLst>
      <p:ext uri="{BB962C8B-B14F-4D97-AF65-F5344CB8AC3E}">
        <p14:creationId xmlns:p14="http://schemas.microsoft.com/office/powerpoint/2010/main" val="39820555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60</a:t>
            </a:fld>
            <a:endParaRPr lang="en-US" altLang="zh-CN"/>
          </a:p>
        </p:txBody>
      </p:sp>
    </p:spTree>
    <p:extLst>
      <p:ext uri="{BB962C8B-B14F-4D97-AF65-F5344CB8AC3E}">
        <p14:creationId xmlns:p14="http://schemas.microsoft.com/office/powerpoint/2010/main" val="15880806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61</a:t>
            </a:fld>
            <a:endParaRPr lang="en-US" altLang="zh-CN"/>
          </a:p>
        </p:txBody>
      </p:sp>
    </p:spTree>
    <p:extLst>
      <p:ext uri="{BB962C8B-B14F-4D97-AF65-F5344CB8AC3E}">
        <p14:creationId xmlns:p14="http://schemas.microsoft.com/office/powerpoint/2010/main" val="23052463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62</a:t>
            </a:fld>
            <a:endParaRPr lang="en-US" altLang="zh-CN"/>
          </a:p>
        </p:txBody>
      </p:sp>
    </p:spTree>
    <p:extLst>
      <p:ext uri="{BB962C8B-B14F-4D97-AF65-F5344CB8AC3E}">
        <p14:creationId xmlns:p14="http://schemas.microsoft.com/office/powerpoint/2010/main" val="2694730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7</a:t>
            </a:fld>
            <a:endParaRPr lang="en-US" altLang="zh-CN"/>
          </a:p>
        </p:txBody>
      </p:sp>
    </p:spTree>
    <p:extLst>
      <p:ext uri="{BB962C8B-B14F-4D97-AF65-F5344CB8AC3E}">
        <p14:creationId xmlns:p14="http://schemas.microsoft.com/office/powerpoint/2010/main" val="30287781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63</a:t>
            </a:fld>
            <a:endParaRPr lang="en-US" altLang="zh-CN"/>
          </a:p>
        </p:txBody>
      </p:sp>
    </p:spTree>
    <p:extLst>
      <p:ext uri="{BB962C8B-B14F-4D97-AF65-F5344CB8AC3E}">
        <p14:creationId xmlns:p14="http://schemas.microsoft.com/office/powerpoint/2010/main" val="21757945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64</a:t>
            </a:fld>
            <a:endParaRPr lang="en-US" altLang="zh-CN"/>
          </a:p>
        </p:txBody>
      </p:sp>
    </p:spTree>
    <p:extLst>
      <p:ext uri="{BB962C8B-B14F-4D97-AF65-F5344CB8AC3E}">
        <p14:creationId xmlns:p14="http://schemas.microsoft.com/office/powerpoint/2010/main" val="898450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65</a:t>
            </a:fld>
            <a:endParaRPr lang="en-US" altLang="zh-CN"/>
          </a:p>
        </p:txBody>
      </p:sp>
    </p:spTree>
    <p:extLst>
      <p:ext uri="{BB962C8B-B14F-4D97-AF65-F5344CB8AC3E}">
        <p14:creationId xmlns:p14="http://schemas.microsoft.com/office/powerpoint/2010/main" val="10479969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94BE04F-A9F9-45A4-8053-14667A043A80}" type="slidenum">
              <a:rPr lang="zh-CN" altLang="en-US" smtClean="0"/>
              <a:pPr>
                <a:defRPr/>
              </a:pPr>
              <a:t>66</a:t>
            </a:fld>
            <a:endParaRPr lang="en-US" altLang="zh-CN"/>
          </a:p>
        </p:txBody>
      </p:sp>
    </p:spTree>
    <p:extLst>
      <p:ext uri="{BB962C8B-B14F-4D97-AF65-F5344CB8AC3E}">
        <p14:creationId xmlns:p14="http://schemas.microsoft.com/office/powerpoint/2010/main" val="2923336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8</a:t>
            </a:fld>
            <a:endParaRPr lang="en-US" altLang="zh-CN"/>
          </a:p>
        </p:txBody>
      </p:sp>
    </p:spTree>
    <p:extLst>
      <p:ext uri="{BB962C8B-B14F-4D97-AF65-F5344CB8AC3E}">
        <p14:creationId xmlns:p14="http://schemas.microsoft.com/office/powerpoint/2010/main" val="1469174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9</a:t>
            </a:fld>
            <a:endParaRPr lang="en-US" altLang="zh-CN"/>
          </a:p>
        </p:txBody>
      </p:sp>
    </p:spTree>
    <p:extLst>
      <p:ext uri="{BB962C8B-B14F-4D97-AF65-F5344CB8AC3E}">
        <p14:creationId xmlns:p14="http://schemas.microsoft.com/office/powerpoint/2010/main" val="3459073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10</a:t>
            </a:fld>
            <a:endParaRPr lang="en-US" altLang="zh-CN"/>
          </a:p>
        </p:txBody>
      </p:sp>
    </p:spTree>
    <p:extLst>
      <p:ext uri="{BB962C8B-B14F-4D97-AF65-F5344CB8AC3E}">
        <p14:creationId xmlns:p14="http://schemas.microsoft.com/office/powerpoint/2010/main" val="1165552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11</a:t>
            </a:fld>
            <a:endParaRPr lang="en-US" altLang="zh-CN"/>
          </a:p>
        </p:txBody>
      </p:sp>
    </p:spTree>
    <p:extLst>
      <p:ext uri="{BB962C8B-B14F-4D97-AF65-F5344CB8AC3E}">
        <p14:creationId xmlns:p14="http://schemas.microsoft.com/office/powerpoint/2010/main" val="2998950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descr="Light horizontal"/>
          <p:cNvSpPr>
            <a:spLocks noChangeArrowheads="1"/>
          </p:cNvSpPr>
          <p:nvPr/>
        </p:nvSpPr>
        <p:spPr bwMode="gray">
          <a:xfrm>
            <a:off x="0" y="9525"/>
            <a:ext cx="1476375" cy="6848475"/>
          </a:xfrm>
          <a:prstGeom prst="rect">
            <a:avLst/>
          </a:prstGeom>
          <a:pattFill prst="ltHorz">
            <a:fgClr>
              <a:schemeClr val="bg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 name="Rectangle 4"/>
          <p:cNvSpPr>
            <a:spLocks noChangeArrowheads="1"/>
          </p:cNvSpPr>
          <p:nvPr/>
        </p:nvSpPr>
        <p:spPr bwMode="ltGray">
          <a:xfrm flipV="1">
            <a:off x="0" y="4267200"/>
            <a:ext cx="9144000" cy="11064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 name="AutoShape 5"/>
          <p:cNvSpPr>
            <a:spLocks noChangeArrowheads="1"/>
          </p:cNvSpPr>
          <p:nvPr/>
        </p:nvSpPr>
        <p:spPr bwMode="ltGray">
          <a:xfrm>
            <a:off x="1474788" y="5156200"/>
            <a:ext cx="7129462" cy="504825"/>
          </a:xfrm>
          <a:prstGeom prst="roundRect">
            <a:avLst>
              <a:gd name="adj" fmla="val 16667"/>
            </a:avLst>
          </a:prstGeom>
          <a:solidFill>
            <a:schemeClr val="tx1"/>
          </a:solidFill>
          <a:ln w="38100" algn="ctr">
            <a:solidFill>
              <a:schemeClr val="bg1"/>
            </a:solidFill>
            <a:round/>
            <a:headEnd/>
            <a:tailEnd/>
          </a:ln>
        </p:spPr>
        <p:txBody>
          <a:bodyPr wrap="none" anchor="ctr"/>
          <a:lstStyle/>
          <a:p>
            <a:endParaRPr lang="zh-CN" altLang="en-US"/>
          </a:p>
        </p:txBody>
      </p:sp>
      <p:sp>
        <p:nvSpPr>
          <p:cNvPr id="1241094" name="Rectangle 6"/>
          <p:cNvSpPr>
            <a:spLocks noGrp="1" noChangeArrowheads="1"/>
          </p:cNvSpPr>
          <p:nvPr>
            <p:ph type="ctrTitle"/>
          </p:nvPr>
        </p:nvSpPr>
        <p:spPr bwMode="auto">
          <a:xfrm>
            <a:off x="1447800" y="3548063"/>
            <a:ext cx="7239000" cy="1371600"/>
          </a:xfrm>
        </p:spPr>
        <p:txBody>
          <a:bodyPr/>
          <a:lstStyle>
            <a:lvl1pPr algn="l">
              <a:defRPr sz="4000" b="1">
                <a:solidFill>
                  <a:schemeClr val="tx1"/>
                </a:solidFill>
              </a:defRPr>
            </a:lvl1pPr>
          </a:lstStyle>
          <a:p>
            <a:pPr lvl="0"/>
            <a:r>
              <a:rPr lang="zh-CN" altLang="en-US" noProof="0"/>
              <a:t>单击此处编辑母版标题样式</a:t>
            </a:r>
          </a:p>
        </p:txBody>
      </p:sp>
      <p:sp>
        <p:nvSpPr>
          <p:cNvPr id="1241095" name="Rectangle 7"/>
          <p:cNvSpPr>
            <a:spLocks noGrp="1" noChangeArrowheads="1"/>
          </p:cNvSpPr>
          <p:nvPr>
            <p:ph type="subTitle" idx="1"/>
          </p:nvPr>
        </p:nvSpPr>
        <p:spPr bwMode="white">
          <a:xfrm>
            <a:off x="1614488" y="5224463"/>
            <a:ext cx="6858000" cy="381000"/>
          </a:xfrm>
        </p:spPr>
        <p:txBody>
          <a:bodyPr/>
          <a:lstStyle>
            <a:lvl1pPr marL="0" indent="0">
              <a:buFont typeface="Wingdings" pitchFamily="2" charset="2"/>
              <a:buNone/>
              <a:defRPr sz="1400" b="1">
                <a:solidFill>
                  <a:schemeClr val="bg1"/>
                </a:solidFill>
              </a:defRPr>
            </a:lvl1pPr>
          </a:lstStyle>
          <a:p>
            <a:pPr lvl="0"/>
            <a:r>
              <a:rPr lang="zh-CN" altLang="en-US" noProof="0"/>
              <a:t>单击此处编辑母版副标题样式</a:t>
            </a:r>
          </a:p>
        </p:txBody>
      </p:sp>
    </p:spTree>
    <p:extLst>
      <p:ext uri="{BB962C8B-B14F-4D97-AF65-F5344CB8AC3E}">
        <p14:creationId xmlns:p14="http://schemas.microsoft.com/office/powerpoint/2010/main" val="2367971953"/>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A4609770-CCEE-47FF-963E-42E94E76BF5F}" type="datetime1">
              <a:rPr lang="zh-CN" altLang="en-US"/>
              <a:pPr>
                <a:defRPr/>
              </a:pPr>
              <a:t>2024/12/3</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4ADABD3A-790C-44FB-85E3-268652D70F3F}" type="slidenum">
              <a:rPr lang="zh-CN" altLang="en-US"/>
              <a:pPr>
                <a:defRPr/>
              </a:pPr>
              <a:t>‹#›</a:t>
            </a:fld>
            <a:endParaRPr lang="en-US" altLang="zh-CN"/>
          </a:p>
        </p:txBody>
      </p:sp>
    </p:spTree>
    <p:extLst>
      <p:ext uri="{BB962C8B-B14F-4D97-AF65-F5344CB8AC3E}">
        <p14:creationId xmlns:p14="http://schemas.microsoft.com/office/powerpoint/2010/main" val="1171026758"/>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19088"/>
            <a:ext cx="2057400" cy="60055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19088"/>
            <a:ext cx="6019800" cy="60055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DD2DB736-315D-4102-971E-981D5362B45C}" type="datetime1">
              <a:rPr lang="zh-CN" altLang="en-US"/>
              <a:pPr>
                <a:defRPr/>
              </a:pPr>
              <a:t>2024/12/3</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D3E5CD9E-4F33-4544-A709-6D16158EF4CF}" type="slidenum">
              <a:rPr lang="zh-CN" altLang="en-US"/>
              <a:pPr>
                <a:defRPr/>
              </a:pPr>
              <a:t>‹#›</a:t>
            </a:fld>
            <a:endParaRPr lang="en-US" altLang="zh-CN"/>
          </a:p>
        </p:txBody>
      </p:sp>
    </p:spTree>
    <p:extLst>
      <p:ext uri="{BB962C8B-B14F-4D97-AF65-F5344CB8AC3E}">
        <p14:creationId xmlns:p14="http://schemas.microsoft.com/office/powerpoint/2010/main" val="97257599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47688" y="319088"/>
            <a:ext cx="7162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fld id="{C47EC25C-5792-4BC6-A7A1-764814235401}" type="datetime1">
              <a:rPr lang="zh-CN" altLang="en-US"/>
              <a:pPr>
                <a:defRPr/>
              </a:pPr>
              <a:t>2024/12/3</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DCE7CB2A-E57F-4799-88F2-28CE14C4FDDC}" type="slidenum">
              <a:rPr lang="zh-CN" altLang="en-US"/>
              <a:pPr>
                <a:defRPr/>
              </a:pPr>
              <a:t>‹#›</a:t>
            </a:fld>
            <a:endParaRPr lang="en-US" altLang="zh-CN"/>
          </a:p>
        </p:txBody>
      </p:sp>
    </p:spTree>
    <p:extLst>
      <p:ext uri="{BB962C8B-B14F-4D97-AF65-F5344CB8AC3E}">
        <p14:creationId xmlns:p14="http://schemas.microsoft.com/office/powerpoint/2010/main" val="4094452381"/>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47688" y="319088"/>
            <a:ext cx="7162800" cy="563562"/>
          </a:xfrm>
        </p:spPr>
        <p:txBody>
          <a:bodyPr/>
          <a:lstStyle/>
          <a:p>
            <a:r>
              <a:rPr lang="zh-CN" altLang="en-US"/>
              <a:t>单击此处编辑母版标题样式</a:t>
            </a:r>
          </a:p>
        </p:txBody>
      </p:sp>
      <p:sp>
        <p:nvSpPr>
          <p:cNvPr id="3" name="内容占位符 2"/>
          <p:cNvSpPr>
            <a:spLocks noGrp="1"/>
          </p:cNvSpPr>
          <p:nvPr>
            <p:ph sz="quarter" idx="1"/>
          </p:nvPr>
        </p:nvSpPr>
        <p:spPr>
          <a:xfrm>
            <a:off x="457200" y="1076325"/>
            <a:ext cx="4038600" cy="2547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076325"/>
            <a:ext cx="4038600" cy="2547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776663"/>
            <a:ext cx="4038600"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776663"/>
            <a:ext cx="4038600"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fld id="{FB0031F5-111E-4548-B733-AFBDD5C4674F}" type="datetime1">
              <a:rPr lang="zh-CN" altLang="en-US"/>
              <a:pPr>
                <a:defRPr/>
              </a:pPr>
              <a:t>2024/12/3</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00B1EF47-C7B0-4382-98E8-3C6436E114EF}" type="slidenum">
              <a:rPr lang="zh-CN" altLang="en-US"/>
              <a:pPr>
                <a:defRPr/>
              </a:pPr>
              <a:t>‹#›</a:t>
            </a:fld>
            <a:endParaRPr lang="en-US" altLang="zh-CN"/>
          </a:p>
        </p:txBody>
      </p:sp>
    </p:spTree>
    <p:extLst>
      <p:ext uri="{BB962C8B-B14F-4D97-AF65-F5344CB8AC3E}">
        <p14:creationId xmlns:p14="http://schemas.microsoft.com/office/powerpoint/2010/main" val="33380242"/>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47688" y="319088"/>
            <a:ext cx="7162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1076325"/>
            <a:ext cx="4038600" cy="5248275"/>
          </a:xfrm>
        </p:spPr>
        <p:txBody>
          <a:bodyPr/>
          <a:lstStyle/>
          <a:p>
            <a:pPr lvl="0"/>
            <a:endParaRPr lang="zh-CN" altLang="en-US" noProof="0"/>
          </a:p>
        </p:txBody>
      </p:sp>
      <p:sp>
        <p:nvSpPr>
          <p:cNvPr id="5" name="Rectangle 7"/>
          <p:cNvSpPr>
            <a:spLocks noGrp="1" noChangeArrowheads="1"/>
          </p:cNvSpPr>
          <p:nvPr>
            <p:ph type="dt" sz="half" idx="10"/>
          </p:nvPr>
        </p:nvSpPr>
        <p:spPr>
          <a:ln/>
        </p:spPr>
        <p:txBody>
          <a:bodyPr/>
          <a:lstStyle>
            <a:lvl1pPr>
              <a:defRPr/>
            </a:lvl1pPr>
          </a:lstStyle>
          <a:p>
            <a:pPr>
              <a:defRPr/>
            </a:pPr>
            <a:fld id="{0AA6C443-DC48-4DE5-B4CC-D4AE96F3104A}" type="datetime1">
              <a:rPr lang="zh-CN" altLang="en-US"/>
              <a:pPr>
                <a:defRPr/>
              </a:pPr>
              <a:t>2024/12/3</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ADB1D9B0-916C-4FB5-9C2A-102E959CF647}" type="slidenum">
              <a:rPr lang="zh-CN" altLang="en-US"/>
              <a:pPr>
                <a:defRPr/>
              </a:pPr>
              <a:t>‹#›</a:t>
            </a:fld>
            <a:endParaRPr lang="en-US" altLang="zh-CN"/>
          </a:p>
        </p:txBody>
      </p:sp>
    </p:spTree>
    <p:extLst>
      <p:ext uri="{BB962C8B-B14F-4D97-AF65-F5344CB8AC3E}">
        <p14:creationId xmlns:p14="http://schemas.microsoft.com/office/powerpoint/2010/main" val="1894916403"/>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3894CF35-6D4B-43ED-863C-F508C90CB5A9}" type="datetime1">
              <a:rPr lang="zh-CN" altLang="en-US"/>
              <a:pPr>
                <a:defRPr/>
              </a:pPr>
              <a:t>2024/12/3</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1A34E139-B08E-47E8-B6B7-9AAF1BDD1BB6}" type="slidenum">
              <a:rPr lang="zh-CN" altLang="en-US"/>
              <a:pPr>
                <a:defRPr/>
              </a:pPr>
              <a:t>‹#›</a:t>
            </a:fld>
            <a:endParaRPr lang="en-US" altLang="zh-CN"/>
          </a:p>
        </p:txBody>
      </p:sp>
    </p:spTree>
    <p:extLst>
      <p:ext uri="{BB962C8B-B14F-4D97-AF65-F5344CB8AC3E}">
        <p14:creationId xmlns:p14="http://schemas.microsoft.com/office/powerpoint/2010/main" val="2107502766"/>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BE9A6C2A-1E44-43DD-80D2-D183F822C5C6}" type="datetime1">
              <a:rPr lang="zh-CN" altLang="en-US"/>
              <a:pPr>
                <a:defRPr/>
              </a:pPr>
              <a:t>2024/12/3</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E624FA82-38A1-4B98-BA32-F0317F4C45FE}" type="slidenum">
              <a:rPr lang="zh-CN" altLang="en-US"/>
              <a:pPr>
                <a:defRPr/>
              </a:pPr>
              <a:t>‹#›</a:t>
            </a:fld>
            <a:endParaRPr lang="en-US" altLang="zh-CN"/>
          </a:p>
        </p:txBody>
      </p:sp>
    </p:spTree>
    <p:extLst>
      <p:ext uri="{BB962C8B-B14F-4D97-AF65-F5344CB8AC3E}">
        <p14:creationId xmlns:p14="http://schemas.microsoft.com/office/powerpoint/2010/main" val="128796221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fld id="{89D3BB09-BCE8-45B7-A2FE-A6767A67D9BF}" type="datetime1">
              <a:rPr lang="zh-CN" altLang="en-US"/>
              <a:pPr>
                <a:defRPr/>
              </a:pPr>
              <a:t>2024/12/3</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A3C38C70-1A95-4982-B705-373C06988070}" type="slidenum">
              <a:rPr lang="zh-CN" altLang="en-US"/>
              <a:pPr>
                <a:defRPr/>
              </a:pPr>
              <a:t>‹#›</a:t>
            </a:fld>
            <a:endParaRPr lang="en-US" altLang="zh-CN"/>
          </a:p>
        </p:txBody>
      </p:sp>
    </p:spTree>
    <p:extLst>
      <p:ext uri="{BB962C8B-B14F-4D97-AF65-F5344CB8AC3E}">
        <p14:creationId xmlns:p14="http://schemas.microsoft.com/office/powerpoint/2010/main" val="50671972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fld id="{0AAF6459-188B-4C95-BB46-4710BD34917A}" type="datetime1">
              <a:rPr lang="zh-CN" altLang="en-US"/>
              <a:pPr>
                <a:defRPr/>
              </a:pPr>
              <a:t>2024/12/3</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70A9606D-CC14-4866-A32C-78B24FFFF229}" type="slidenum">
              <a:rPr lang="zh-CN" altLang="en-US"/>
              <a:pPr>
                <a:defRPr/>
              </a:pPr>
              <a:t>‹#›</a:t>
            </a:fld>
            <a:endParaRPr lang="en-US" altLang="zh-CN"/>
          </a:p>
        </p:txBody>
      </p:sp>
    </p:spTree>
    <p:extLst>
      <p:ext uri="{BB962C8B-B14F-4D97-AF65-F5344CB8AC3E}">
        <p14:creationId xmlns:p14="http://schemas.microsoft.com/office/powerpoint/2010/main" val="1418881512"/>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fld id="{1DDF647C-51BD-4092-A19D-BDC6339318EA}" type="datetime1">
              <a:rPr lang="zh-CN" altLang="en-US"/>
              <a:pPr>
                <a:defRPr/>
              </a:pPr>
              <a:t>2024/12/3</a:t>
            </a:fld>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9"/>
          <p:cNvSpPr>
            <a:spLocks noGrp="1" noChangeArrowheads="1"/>
          </p:cNvSpPr>
          <p:nvPr>
            <p:ph type="sldNum" sz="quarter" idx="12"/>
          </p:nvPr>
        </p:nvSpPr>
        <p:spPr>
          <a:ln/>
        </p:spPr>
        <p:txBody>
          <a:bodyPr/>
          <a:lstStyle>
            <a:lvl1pPr>
              <a:defRPr/>
            </a:lvl1pPr>
          </a:lstStyle>
          <a:p>
            <a:pPr>
              <a:defRPr/>
            </a:pPr>
            <a:fld id="{5145F254-2E54-454E-9B5B-3C137E48DE94}" type="slidenum">
              <a:rPr lang="zh-CN" altLang="en-US"/>
              <a:pPr>
                <a:defRPr/>
              </a:pPr>
              <a:t>‹#›</a:t>
            </a:fld>
            <a:endParaRPr lang="en-US" altLang="zh-CN"/>
          </a:p>
        </p:txBody>
      </p:sp>
    </p:spTree>
    <p:extLst>
      <p:ext uri="{BB962C8B-B14F-4D97-AF65-F5344CB8AC3E}">
        <p14:creationId xmlns:p14="http://schemas.microsoft.com/office/powerpoint/2010/main" val="821056484"/>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ADB6D1B7-B858-4D29-8008-399686FF4EF3}" type="datetime1">
              <a:rPr lang="zh-CN" altLang="en-US"/>
              <a:pPr>
                <a:defRPr/>
              </a:pPr>
              <a:t>2024/12/3</a:t>
            </a:fld>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9"/>
          <p:cNvSpPr>
            <a:spLocks noGrp="1" noChangeArrowheads="1"/>
          </p:cNvSpPr>
          <p:nvPr>
            <p:ph type="sldNum" sz="quarter" idx="12"/>
          </p:nvPr>
        </p:nvSpPr>
        <p:spPr>
          <a:ln/>
        </p:spPr>
        <p:txBody>
          <a:bodyPr/>
          <a:lstStyle>
            <a:lvl1pPr>
              <a:defRPr/>
            </a:lvl1pPr>
          </a:lstStyle>
          <a:p>
            <a:pPr>
              <a:defRPr/>
            </a:pPr>
            <a:fld id="{B53F0AFD-2F0F-4571-82BD-84FA98CCCC6C}" type="slidenum">
              <a:rPr lang="zh-CN" altLang="en-US"/>
              <a:pPr>
                <a:defRPr/>
              </a:pPr>
              <a:t>‹#›</a:t>
            </a:fld>
            <a:endParaRPr lang="en-US" altLang="zh-CN"/>
          </a:p>
        </p:txBody>
      </p:sp>
    </p:spTree>
    <p:extLst>
      <p:ext uri="{BB962C8B-B14F-4D97-AF65-F5344CB8AC3E}">
        <p14:creationId xmlns:p14="http://schemas.microsoft.com/office/powerpoint/2010/main" val="39686849"/>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E69DD168-6A0F-4583-BE20-6FFBB30C121E}" type="datetime1">
              <a:rPr lang="zh-CN" altLang="en-US"/>
              <a:pPr>
                <a:defRPr/>
              </a:pPr>
              <a:t>2024/12/3</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05857B08-70EC-4F04-BAEC-81D6430C8A10}" type="slidenum">
              <a:rPr lang="zh-CN" altLang="en-US"/>
              <a:pPr>
                <a:defRPr/>
              </a:pPr>
              <a:t>‹#›</a:t>
            </a:fld>
            <a:endParaRPr lang="en-US" altLang="zh-CN"/>
          </a:p>
        </p:txBody>
      </p:sp>
    </p:spTree>
    <p:extLst>
      <p:ext uri="{BB962C8B-B14F-4D97-AF65-F5344CB8AC3E}">
        <p14:creationId xmlns:p14="http://schemas.microsoft.com/office/powerpoint/2010/main" val="633294466"/>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7B72AD9F-714B-4D90-9249-E0F3F5A96F61}" type="datetime1">
              <a:rPr lang="zh-CN" altLang="en-US"/>
              <a:pPr>
                <a:defRPr/>
              </a:pPr>
              <a:t>2024/12/3</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FE110991-9EFC-4C85-8A31-A2D4893B5D3E}" type="slidenum">
              <a:rPr lang="zh-CN" altLang="en-US"/>
              <a:pPr>
                <a:defRPr/>
              </a:pPr>
              <a:t>‹#›</a:t>
            </a:fld>
            <a:endParaRPr lang="en-US" altLang="zh-CN"/>
          </a:p>
        </p:txBody>
      </p:sp>
    </p:spTree>
    <p:extLst>
      <p:ext uri="{BB962C8B-B14F-4D97-AF65-F5344CB8AC3E}">
        <p14:creationId xmlns:p14="http://schemas.microsoft.com/office/powerpoint/2010/main" val="2541062625"/>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descr="Light horizontal"/>
          <p:cNvSpPr>
            <a:spLocks noChangeArrowheads="1"/>
          </p:cNvSpPr>
          <p:nvPr/>
        </p:nvSpPr>
        <p:spPr bwMode="gray">
          <a:xfrm>
            <a:off x="0" y="0"/>
            <a:ext cx="468313" cy="6858000"/>
          </a:xfrm>
          <a:prstGeom prst="rect">
            <a:avLst/>
          </a:prstGeom>
          <a:pattFill prst="ltHorz">
            <a:fgClr>
              <a:schemeClr val="bg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7" name="Rectangle 3"/>
          <p:cNvSpPr>
            <a:spLocks noChangeArrowheads="1"/>
          </p:cNvSpPr>
          <p:nvPr/>
        </p:nvSpPr>
        <p:spPr bwMode="invGray">
          <a:xfrm>
            <a:off x="0" y="-26988"/>
            <a:ext cx="9144000" cy="69215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8" name="Line 4"/>
          <p:cNvSpPr>
            <a:spLocks noChangeShapeType="1"/>
          </p:cNvSpPr>
          <p:nvPr/>
        </p:nvSpPr>
        <p:spPr bwMode="gray">
          <a:xfrm>
            <a:off x="468313" y="6410325"/>
            <a:ext cx="8424862" cy="0"/>
          </a:xfrm>
          <a:prstGeom prst="line">
            <a:avLst/>
          </a:prstGeom>
          <a:noFill/>
          <a:ln w="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 name="AutoShape 5"/>
          <p:cNvSpPr>
            <a:spLocks noChangeArrowheads="1"/>
          </p:cNvSpPr>
          <p:nvPr/>
        </p:nvSpPr>
        <p:spPr bwMode="blackWhite">
          <a:xfrm>
            <a:off x="468313" y="233363"/>
            <a:ext cx="7488237" cy="720725"/>
          </a:xfrm>
          <a:prstGeom prst="roundRect">
            <a:avLst>
              <a:gd name="adj" fmla="val 16667"/>
            </a:avLst>
          </a:prstGeom>
          <a:solidFill>
            <a:schemeClr val="tx1"/>
          </a:solidFill>
          <a:ln w="38100" algn="ctr">
            <a:solidFill>
              <a:schemeClr val="bg1"/>
            </a:solidFill>
            <a:round/>
            <a:headEnd/>
            <a:tailEnd/>
          </a:ln>
        </p:spPr>
        <p:txBody>
          <a:bodyPr wrap="none" anchor="ctr"/>
          <a:lstStyle/>
          <a:p>
            <a:endParaRPr lang="zh-CN" altLang="en-US"/>
          </a:p>
        </p:txBody>
      </p:sp>
      <p:sp>
        <p:nvSpPr>
          <p:cNvPr id="1030" name="Rectangle 6"/>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40071" name="Rectangle 7"/>
          <p:cNvSpPr>
            <a:spLocks noGrp="1" noChangeArrowheads="1"/>
          </p:cNvSpPr>
          <p:nvPr>
            <p:ph type="dt" sz="half" idx="2"/>
          </p:nvPr>
        </p:nvSpPr>
        <p:spPr bwMode="auto">
          <a:xfrm>
            <a:off x="457200" y="6400800"/>
            <a:ext cx="2667000" cy="2555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b="1">
                <a:latin typeface="+mn-lt"/>
                <a:ea typeface="宋体" pitchFamily="2" charset="-122"/>
              </a:defRPr>
            </a:lvl1pPr>
          </a:lstStyle>
          <a:p>
            <a:pPr>
              <a:defRPr/>
            </a:pPr>
            <a:fld id="{CDD34324-578B-4F0D-8FB5-09128A3EA9F4}" type="datetime1">
              <a:rPr lang="zh-CN" altLang="en-US"/>
              <a:pPr>
                <a:defRPr/>
              </a:pPr>
              <a:t>2024/12/3</a:t>
            </a:fld>
            <a:endParaRPr lang="en-US" altLang="zh-CN"/>
          </a:p>
        </p:txBody>
      </p:sp>
      <p:sp>
        <p:nvSpPr>
          <p:cNvPr id="1240072" name="Rectangle 8"/>
          <p:cNvSpPr>
            <a:spLocks noGrp="1" noChangeArrowheads="1"/>
          </p:cNvSpPr>
          <p:nvPr>
            <p:ph type="ftr" sz="quarter" idx="3"/>
          </p:nvPr>
        </p:nvSpPr>
        <p:spPr bwMode="auto">
          <a:xfrm>
            <a:off x="5943600" y="6400800"/>
            <a:ext cx="2895600" cy="2286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b="1">
                <a:latin typeface="+mn-lt"/>
                <a:ea typeface="宋体" pitchFamily="2" charset="-122"/>
              </a:defRPr>
            </a:lvl1pPr>
          </a:lstStyle>
          <a:p>
            <a:pPr>
              <a:defRPr/>
            </a:pPr>
            <a:endParaRPr lang="zh-CN" altLang="en-US"/>
          </a:p>
        </p:txBody>
      </p:sp>
      <p:sp>
        <p:nvSpPr>
          <p:cNvPr id="1240073" name="Rectangle 9"/>
          <p:cNvSpPr>
            <a:spLocks noGrp="1" noChangeArrowheads="1"/>
          </p:cNvSpPr>
          <p:nvPr>
            <p:ph type="sldNum" sz="quarter" idx="4"/>
          </p:nvPr>
        </p:nvSpPr>
        <p:spPr bwMode="auto">
          <a:xfrm>
            <a:off x="3657600" y="6386513"/>
            <a:ext cx="2133600" cy="211137"/>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b="1">
                <a:latin typeface="+mn-lt"/>
                <a:ea typeface="宋体" pitchFamily="2" charset="-122"/>
              </a:defRPr>
            </a:lvl1pPr>
          </a:lstStyle>
          <a:p>
            <a:pPr>
              <a:defRPr/>
            </a:pPr>
            <a:fld id="{03953075-4EBF-4EF3-B898-48FAE0FA20D9}" type="slidenum">
              <a:rPr lang="zh-CN" altLang="en-US"/>
              <a:pPr>
                <a:defRPr/>
              </a:pPr>
              <a:t>‹#›</a:t>
            </a:fld>
            <a:endParaRPr lang="en-US" altLang="zh-CN"/>
          </a:p>
        </p:txBody>
      </p:sp>
      <p:sp>
        <p:nvSpPr>
          <p:cNvPr id="1034" name="Rectangle 10"/>
          <p:cNvSpPr>
            <a:spLocks noGrp="1" noChangeArrowheads="1"/>
          </p:cNvSpPr>
          <p:nvPr>
            <p:ph type="title"/>
          </p:nvPr>
        </p:nvSpPr>
        <p:spPr bwMode="black">
          <a:xfrm>
            <a:off x="547688" y="319088"/>
            <a:ext cx="7162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701"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ransition spd="slow">
    <p:fade/>
  </p:transition>
  <p:hf hdr="0" ftr="0" dt="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fontAlgn="base">
        <a:spcBef>
          <a:spcPct val="0"/>
        </a:spcBef>
        <a:spcAft>
          <a:spcPct val="0"/>
        </a:spcAft>
        <a:defRPr sz="3200">
          <a:solidFill>
            <a:schemeClr val="bg1"/>
          </a:solidFill>
          <a:latin typeface="Verdana" pitchFamily="34" charset="0"/>
        </a:defRPr>
      </a:lvl6pPr>
      <a:lvl7pPr marL="914400" algn="ctr" rtl="0" fontAlgn="base">
        <a:spcBef>
          <a:spcPct val="0"/>
        </a:spcBef>
        <a:spcAft>
          <a:spcPct val="0"/>
        </a:spcAft>
        <a:defRPr sz="3200">
          <a:solidFill>
            <a:schemeClr val="bg1"/>
          </a:solidFill>
          <a:latin typeface="Verdana" pitchFamily="34" charset="0"/>
        </a:defRPr>
      </a:lvl7pPr>
      <a:lvl8pPr marL="1371600" algn="ctr" rtl="0" fontAlgn="base">
        <a:spcBef>
          <a:spcPct val="0"/>
        </a:spcBef>
        <a:spcAft>
          <a:spcPct val="0"/>
        </a:spcAft>
        <a:defRPr sz="3200">
          <a:solidFill>
            <a:schemeClr val="bg1"/>
          </a:solidFill>
          <a:latin typeface="Verdana" pitchFamily="34" charset="0"/>
        </a:defRPr>
      </a:lvl8pPr>
      <a:lvl9pPr marL="1828800" algn="ctr"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51520" y="1988840"/>
            <a:ext cx="8892480" cy="1371600"/>
          </a:xfrm>
        </p:spPr>
        <p:txBody>
          <a:bodyPr/>
          <a:lstStyle/>
          <a:p>
            <a:pPr algn="ctr" eaLnBrk="1" hangingPunct="1">
              <a:defRPr/>
            </a:pPr>
            <a:r>
              <a:rPr lang="zh-CN" altLang="en-US" sz="5400" dirty="0">
                <a:solidFill>
                  <a:srgbClr val="FF0000"/>
                </a:solidFill>
                <a:effectLst>
                  <a:outerShdw blurRad="38100" dist="38100" dir="2700000" algn="tl">
                    <a:srgbClr val="C0C0C0"/>
                  </a:outerShdw>
                </a:effectLst>
                <a:latin typeface="Times New Roman" pitchFamily="18" charset="0"/>
                <a:ea typeface="华文新魏" pitchFamily="2" charset="-122"/>
              </a:rPr>
              <a:t>第</a:t>
            </a:r>
            <a:r>
              <a:rPr lang="en-US" altLang="zh-CN" sz="5400" dirty="0">
                <a:solidFill>
                  <a:srgbClr val="FF0000"/>
                </a:solidFill>
                <a:effectLst>
                  <a:outerShdw blurRad="38100" dist="38100" dir="2700000" algn="tl">
                    <a:srgbClr val="C0C0C0"/>
                  </a:outerShdw>
                </a:effectLst>
                <a:latin typeface="Times New Roman" pitchFamily="18" charset="0"/>
                <a:ea typeface="华文新魏" pitchFamily="2" charset="-122"/>
              </a:rPr>
              <a:t>12</a:t>
            </a:r>
            <a:r>
              <a:rPr lang="zh-CN" altLang="en-US" sz="5400" dirty="0">
                <a:solidFill>
                  <a:srgbClr val="FF0000"/>
                </a:solidFill>
                <a:effectLst>
                  <a:outerShdw blurRad="38100" dist="38100" dir="2700000" algn="tl">
                    <a:srgbClr val="C0C0C0"/>
                  </a:outerShdw>
                </a:effectLst>
                <a:latin typeface="Times New Roman" pitchFamily="18" charset="0"/>
                <a:ea typeface="华文新魏" pitchFamily="2" charset="-122"/>
              </a:rPr>
              <a:t>章  恶意代码防治</a:t>
            </a:r>
            <a:endParaRPr lang="en-US" altLang="zh-CN" sz="3200" dirty="0">
              <a:solidFill>
                <a:srgbClr val="FF0000"/>
              </a:solidFill>
              <a:effectLst>
                <a:outerShdw blurRad="38100" dist="38100" dir="2700000" algn="tl">
                  <a:srgbClr val="C0C0C0"/>
                </a:outerShdw>
              </a:effectLst>
              <a:latin typeface="Times New Roman" pitchFamily="18" charset="0"/>
              <a:ea typeface="华文新魏" pitchFamily="2" charset="-122"/>
            </a:endParaRPr>
          </a:p>
        </p:txBody>
      </p:sp>
      <p:sp>
        <p:nvSpPr>
          <p:cNvPr id="3075" name="Rectangle 3"/>
          <p:cNvSpPr>
            <a:spLocks noGrp="1" noChangeArrowheads="1"/>
          </p:cNvSpPr>
          <p:nvPr>
            <p:ph type="subTitle" idx="1"/>
          </p:nvPr>
        </p:nvSpPr>
        <p:spPr>
          <a:xfrm>
            <a:off x="1614488" y="5224463"/>
            <a:ext cx="5910262" cy="381000"/>
          </a:xfrm>
        </p:spPr>
        <p:txBody>
          <a:bodyPr/>
          <a:lstStyle/>
          <a:p>
            <a:pPr algn="ctr" eaLnBrk="1" hangingPunct="1">
              <a:defRPr/>
            </a:pPr>
            <a:r>
              <a:rPr lang="zh-CN" altLang="en-US" sz="2400">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rPr>
              <a:t>南京大学软件学院</a:t>
            </a:r>
            <a:endParaRPr lang="en-US" altLang="zh-CN" sz="2400" dirty="0">
              <a:latin typeface="迷你简启体" pitchFamily="65" charset="-122"/>
              <a:ea typeface="迷你简启体" pitchFamily="65" charset="-122"/>
            </a:endParaRPr>
          </a:p>
        </p:txBody>
      </p:sp>
      <p:sp>
        <p:nvSpPr>
          <p:cNvPr id="4" name="Rectangle 2"/>
          <p:cNvSpPr txBox="1">
            <a:spLocks noChangeArrowheads="1"/>
          </p:cNvSpPr>
          <p:nvPr/>
        </p:nvSpPr>
        <p:spPr bwMode="auto">
          <a:xfrm>
            <a:off x="2555875" y="4365625"/>
            <a:ext cx="4176713" cy="701675"/>
          </a:xfrm>
          <a:prstGeom prst="rect">
            <a:avLst/>
          </a:prstGeom>
          <a:noFill/>
          <a:ln>
            <a:noFill/>
          </a:ln>
          <a:effectLst/>
          <a:extLst/>
        </p:spPr>
        <p:txBody>
          <a:bodyPr anchor="ctr"/>
          <a:lstStyle>
            <a:lvl1pPr algn="l" rtl="0" eaLnBrk="0" fontAlgn="base" hangingPunct="0">
              <a:spcBef>
                <a:spcPct val="0"/>
              </a:spcBef>
              <a:spcAft>
                <a:spcPct val="0"/>
              </a:spcAft>
              <a:defRPr sz="4000" b="1">
                <a:solidFill>
                  <a:schemeClr val="tx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fontAlgn="base">
              <a:spcBef>
                <a:spcPct val="0"/>
              </a:spcBef>
              <a:spcAft>
                <a:spcPct val="0"/>
              </a:spcAft>
              <a:defRPr sz="3200">
                <a:solidFill>
                  <a:schemeClr val="bg1"/>
                </a:solidFill>
                <a:latin typeface="Verdana" pitchFamily="34" charset="0"/>
              </a:defRPr>
            </a:lvl6pPr>
            <a:lvl7pPr marL="914400" algn="ctr" rtl="0" fontAlgn="base">
              <a:spcBef>
                <a:spcPct val="0"/>
              </a:spcBef>
              <a:spcAft>
                <a:spcPct val="0"/>
              </a:spcAft>
              <a:defRPr sz="3200">
                <a:solidFill>
                  <a:schemeClr val="bg1"/>
                </a:solidFill>
                <a:latin typeface="Verdana" pitchFamily="34" charset="0"/>
              </a:defRPr>
            </a:lvl7pPr>
            <a:lvl8pPr marL="1371600" algn="ctr" rtl="0" fontAlgn="base">
              <a:spcBef>
                <a:spcPct val="0"/>
              </a:spcBef>
              <a:spcAft>
                <a:spcPct val="0"/>
              </a:spcAft>
              <a:defRPr sz="3200">
                <a:solidFill>
                  <a:schemeClr val="bg1"/>
                </a:solidFill>
                <a:latin typeface="Verdana" pitchFamily="34" charset="0"/>
              </a:defRPr>
            </a:lvl8pPr>
            <a:lvl9pPr marL="1828800" algn="ctr" rtl="0" fontAlgn="base">
              <a:spcBef>
                <a:spcPct val="0"/>
              </a:spcBef>
              <a:spcAft>
                <a:spcPct val="0"/>
              </a:spcAft>
              <a:defRPr sz="3200">
                <a:solidFill>
                  <a:schemeClr val="bg1"/>
                </a:solidFill>
                <a:latin typeface="Verdana" pitchFamily="34" charset="0"/>
              </a:defRPr>
            </a:lvl9pPr>
          </a:lstStyle>
          <a:p>
            <a:pPr algn="ctr" eaLnBrk="1" hangingPunct="1">
              <a:defRPr/>
            </a:pPr>
            <a:r>
              <a:rPr lang="zh-CN" altLang="en-US" sz="3200" dirty="0">
                <a:solidFill>
                  <a:schemeClr val="accent3"/>
                </a:solidFill>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rPr>
              <a:t>伏  晓</a:t>
            </a:r>
            <a:endParaRPr lang="en-US" altLang="zh-CN" sz="3200" dirty="0">
              <a:solidFill>
                <a:schemeClr val="accent3"/>
              </a:solidFill>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endParaRPr>
          </a:p>
        </p:txBody>
      </p:sp>
      <p:pic>
        <p:nvPicPr>
          <p:cNvPr id="3" name="图片 2">
            <a:extLst>
              <a:ext uri="{FF2B5EF4-FFF2-40B4-BE49-F238E27FC236}">
                <a16:creationId xmlns:a16="http://schemas.microsoft.com/office/drawing/2014/main" id="{1A51F885-6B73-48EA-9A74-A5D67E944D5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96540" y="188640"/>
            <a:ext cx="1080120" cy="1476164"/>
          </a:xfrm>
          <a:prstGeom prst="rect">
            <a:avLst/>
          </a:prstGeom>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7931224"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Windows PE</a:t>
            </a:r>
            <a:r>
              <a:rPr lang="zh-CN" altLang="en-US" b="1" dirty="0">
                <a:effectLst>
                  <a:outerShdw blurRad="38100" dist="38100" dir="2700000" algn="tl">
                    <a:srgbClr val="C0C0C0"/>
                  </a:outerShdw>
                </a:effectLst>
                <a:ea typeface="微软雅黑" pitchFamily="34" charset="-122"/>
              </a:rPr>
              <a:t>病毒的感染技术</a:t>
            </a:r>
          </a:p>
          <a:p>
            <a:pPr marL="457200" lvl="1" indent="0" eaLnBrk="1" hangingPunct="1">
              <a:buNone/>
              <a:defRPr/>
            </a:pPr>
            <a:r>
              <a:rPr lang="en-US" altLang="zh-CN" b="1" dirty="0">
                <a:effectLst>
                  <a:outerShdw blurRad="38100" dist="38100" dir="2700000" algn="tl">
                    <a:srgbClr val="C0C0C0"/>
                  </a:outerShdw>
                </a:effectLst>
                <a:ea typeface="微软雅黑" pitchFamily="34" charset="-122"/>
              </a:rPr>
              <a:t>1. </a:t>
            </a:r>
            <a:r>
              <a:rPr lang="zh-CN" altLang="en-US" b="1" dirty="0">
                <a:effectLst>
                  <a:outerShdw blurRad="38100" dist="38100" dir="2700000" algn="tl">
                    <a:srgbClr val="C0C0C0"/>
                  </a:outerShdw>
                </a:effectLst>
                <a:ea typeface="微软雅黑" pitchFamily="34" charset="-122"/>
              </a:rPr>
              <a:t>病毒重定位</a:t>
            </a:r>
            <a:endParaRPr lang="en-US" altLang="zh-CN" b="1" dirty="0">
              <a:effectLst>
                <a:outerShdw blurRad="38100" dist="38100" dir="2700000" algn="tl">
                  <a:srgbClr val="C0C0C0"/>
                </a:outerShdw>
              </a:effectLst>
              <a:ea typeface="微软雅黑" pitchFamily="34" charset="-122"/>
            </a:endParaRPr>
          </a:p>
          <a:p>
            <a:pPr marL="457200" lvl="1" indent="0" eaLnBrk="1" hangingPunct="1">
              <a:buNone/>
              <a:defRPr/>
            </a:pPr>
            <a:endParaRPr lang="en-US" altLang="zh-CN" b="1" dirty="0">
              <a:effectLst>
                <a:outerShdw blurRad="38100" dist="38100" dir="2700000" algn="tl">
                  <a:srgbClr val="C0C0C0"/>
                </a:outerShdw>
              </a:effectLst>
              <a:ea typeface="微软雅黑" pitchFamily="34" charset="-122"/>
            </a:endParaRPr>
          </a:p>
          <a:p>
            <a:pPr lvl="1" eaLnBrk="1" hangingPunct="1">
              <a:defRPr/>
            </a:pPr>
            <a:endParaRPr lang="en-US" altLang="zh-CN" b="1" dirty="0">
              <a:effectLst>
                <a:outerShdw blurRad="38100" dist="38100" dir="2700000" algn="tl">
                  <a:srgbClr val="C0C0C0"/>
                </a:outerShdw>
              </a:effectLst>
              <a:ea typeface="微软雅黑" pitchFamily="34" charset="-122"/>
            </a:endParaRPr>
          </a:p>
        </p:txBody>
      </p:sp>
      <p:pic>
        <p:nvPicPr>
          <p:cNvPr id="3" name="图片 2">
            <a:extLst>
              <a:ext uri="{FF2B5EF4-FFF2-40B4-BE49-F238E27FC236}">
                <a16:creationId xmlns:a16="http://schemas.microsoft.com/office/drawing/2014/main" id="{69CD30B5-A54A-4D0C-9008-4C31D031998F}"/>
              </a:ext>
            </a:extLst>
          </p:cNvPr>
          <p:cNvPicPr>
            <a:picLocks noChangeAspect="1"/>
          </p:cNvPicPr>
          <p:nvPr/>
        </p:nvPicPr>
        <p:blipFill>
          <a:blip r:embed="rId3"/>
          <a:stretch>
            <a:fillRect/>
          </a:stretch>
        </p:blipFill>
        <p:spPr>
          <a:xfrm>
            <a:off x="874440" y="2276872"/>
            <a:ext cx="7812360" cy="3102961"/>
          </a:xfrm>
          <a:prstGeom prst="rect">
            <a:avLst/>
          </a:prstGeom>
        </p:spPr>
      </p:pic>
    </p:spTree>
    <p:extLst>
      <p:ext uri="{BB962C8B-B14F-4D97-AF65-F5344CB8AC3E}">
        <p14:creationId xmlns:p14="http://schemas.microsoft.com/office/powerpoint/2010/main" val="2777704053"/>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7931224"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Windows PE</a:t>
            </a:r>
            <a:r>
              <a:rPr lang="zh-CN" altLang="en-US" b="1" dirty="0">
                <a:effectLst>
                  <a:outerShdw blurRad="38100" dist="38100" dir="2700000" algn="tl">
                    <a:srgbClr val="C0C0C0"/>
                  </a:outerShdw>
                </a:effectLst>
                <a:ea typeface="微软雅黑" pitchFamily="34" charset="-122"/>
              </a:rPr>
              <a:t>病毒的感染技术</a:t>
            </a:r>
          </a:p>
          <a:p>
            <a:pPr marL="457200" lvl="1" indent="0" eaLnBrk="1" hangingPunct="1">
              <a:buNone/>
              <a:defRPr/>
            </a:pPr>
            <a:r>
              <a:rPr lang="en-US" altLang="zh-CN" b="1" dirty="0">
                <a:effectLst>
                  <a:outerShdw blurRad="38100" dist="38100" dir="2700000" algn="tl">
                    <a:srgbClr val="C0C0C0"/>
                  </a:outerShdw>
                </a:effectLst>
                <a:ea typeface="微软雅黑" pitchFamily="34" charset="-122"/>
              </a:rPr>
              <a:t>1. </a:t>
            </a:r>
            <a:r>
              <a:rPr lang="zh-CN" altLang="en-US" b="1" dirty="0">
                <a:effectLst>
                  <a:outerShdw blurRad="38100" dist="38100" dir="2700000" algn="tl">
                    <a:srgbClr val="C0C0C0"/>
                  </a:outerShdw>
                </a:effectLst>
                <a:ea typeface="微软雅黑" pitchFamily="34" charset="-122"/>
              </a:rPr>
              <a:t>病毒重定位</a:t>
            </a:r>
            <a:endParaRPr lang="en-US" altLang="zh-CN" b="1" dirty="0">
              <a:effectLst>
                <a:outerShdw blurRad="38100" dist="38100" dir="2700000" algn="tl">
                  <a:srgbClr val="C0C0C0"/>
                </a:outerShdw>
              </a:effectLst>
              <a:ea typeface="微软雅黑" pitchFamily="34" charset="-122"/>
            </a:endParaRPr>
          </a:p>
          <a:p>
            <a:pPr marL="1371600" lvl="2" indent="-457200" eaLnBrk="1" hangingPunct="1">
              <a:buFont typeface="+mj-ea"/>
              <a:buAutoNum type="circleNumDbPlain"/>
              <a:defRPr/>
            </a:pPr>
            <a:r>
              <a:rPr lang="zh-CN" altLang="en-US" b="1" dirty="0">
                <a:effectLst>
                  <a:outerShdw blurRad="38100" dist="38100" dir="2700000" algn="tl">
                    <a:srgbClr val="C0C0C0"/>
                  </a:outerShdw>
                </a:effectLst>
                <a:ea typeface="微软雅黑" pitchFamily="34" charset="-122"/>
              </a:rPr>
              <a:t>用</a:t>
            </a:r>
            <a:r>
              <a:rPr lang="en-US" altLang="zh-CN" b="1" dirty="0">
                <a:effectLst>
                  <a:outerShdw blurRad="38100" dist="38100" dir="2700000" algn="tl">
                    <a:srgbClr val="C0C0C0"/>
                  </a:outerShdw>
                </a:effectLst>
                <a:ea typeface="微软雅黑" pitchFamily="34" charset="-122"/>
              </a:rPr>
              <a:t>CALL</a:t>
            </a:r>
            <a:r>
              <a:rPr lang="zh-CN" altLang="en-US" b="1" dirty="0">
                <a:effectLst>
                  <a:outerShdw blurRad="38100" dist="38100" dir="2700000" algn="tl">
                    <a:srgbClr val="C0C0C0"/>
                  </a:outerShdw>
                </a:effectLst>
                <a:ea typeface="微软雅黑" pitchFamily="34" charset="-122"/>
              </a:rPr>
              <a:t>指令跳转到下一条指令，使</a:t>
            </a:r>
            <a:r>
              <a:rPr lang="en-US" altLang="zh-CN" b="1" dirty="0">
                <a:effectLst>
                  <a:outerShdw blurRad="38100" dist="38100" dir="2700000" algn="tl">
                    <a:srgbClr val="C0C0C0"/>
                  </a:outerShdw>
                </a:effectLst>
                <a:ea typeface="微软雅黑" pitchFamily="34" charset="-122"/>
              </a:rPr>
              <a:t>call</a:t>
            </a:r>
            <a:r>
              <a:rPr lang="zh-CN" altLang="en-US" b="1" dirty="0">
                <a:effectLst>
                  <a:outerShdw blurRad="38100" dist="38100" dir="2700000" algn="tl">
                    <a:srgbClr val="C0C0C0"/>
                  </a:outerShdw>
                </a:effectLst>
                <a:ea typeface="微软雅黑" pitchFamily="34" charset="-122"/>
              </a:rPr>
              <a:t>指令的下一条指令在内存中的实际地址进栈</a:t>
            </a:r>
            <a:endParaRPr lang="en-US" altLang="zh-CN" b="1" dirty="0">
              <a:effectLst>
                <a:outerShdw blurRad="38100" dist="38100" dir="2700000" algn="tl">
                  <a:srgbClr val="C0C0C0"/>
                </a:outerShdw>
              </a:effectLst>
              <a:ea typeface="微软雅黑" pitchFamily="34" charset="-122"/>
            </a:endParaRPr>
          </a:p>
          <a:p>
            <a:pPr marL="1371600" lvl="2" indent="-457200" eaLnBrk="1" hangingPunct="1">
              <a:buFont typeface="+mj-ea"/>
              <a:buAutoNum type="circleNumDbPlain"/>
              <a:defRPr/>
            </a:pPr>
            <a:r>
              <a:rPr lang="zh-CN" altLang="en-US" b="1" dirty="0">
                <a:effectLst>
                  <a:outerShdw blurRad="38100" dist="38100" dir="2700000" algn="tl">
                    <a:srgbClr val="C0C0C0"/>
                  </a:outerShdw>
                </a:effectLst>
                <a:ea typeface="微软雅黑" pitchFamily="34" charset="-122"/>
              </a:rPr>
              <a:t>用</a:t>
            </a:r>
            <a:r>
              <a:rPr lang="en-US" altLang="zh-CN" b="1" dirty="0">
                <a:effectLst>
                  <a:outerShdw blurRad="38100" dist="38100" dir="2700000" algn="tl">
                    <a:srgbClr val="C0C0C0"/>
                  </a:outerShdw>
                </a:effectLst>
                <a:ea typeface="微软雅黑" pitchFamily="34" charset="-122"/>
              </a:rPr>
              <a:t>POP</a:t>
            </a:r>
            <a:r>
              <a:rPr lang="zh-CN" altLang="en-US" b="1" dirty="0">
                <a:effectLst>
                  <a:outerShdw blurRad="38100" dist="38100" dir="2700000" algn="tl">
                    <a:srgbClr val="C0C0C0"/>
                  </a:outerShdw>
                </a:effectLst>
                <a:ea typeface="微软雅黑" pitchFamily="34" charset="-122"/>
              </a:rPr>
              <a:t>或</a:t>
            </a:r>
            <a:r>
              <a:rPr lang="en-US" altLang="zh-CN" b="1" dirty="0">
                <a:effectLst>
                  <a:outerShdw blurRad="38100" dist="38100" dir="2700000" algn="tl">
                    <a:srgbClr val="C0C0C0"/>
                  </a:outerShdw>
                </a:effectLst>
                <a:ea typeface="微软雅黑" pitchFamily="34" charset="-122"/>
              </a:rPr>
              <a:t>MOV EXX</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[ESP]</a:t>
            </a:r>
            <a:r>
              <a:rPr lang="zh-CN" altLang="en-US" b="1" dirty="0">
                <a:effectLst>
                  <a:outerShdw blurRad="38100" dist="38100" dir="2700000" algn="tl">
                    <a:srgbClr val="C0C0C0"/>
                  </a:outerShdw>
                </a:effectLst>
                <a:ea typeface="微软雅黑" pitchFamily="34" charset="-122"/>
              </a:rPr>
              <a:t>指令取出栈顶的内容，这样就得到了</a:t>
            </a:r>
            <a:r>
              <a:rPr lang="en-US" altLang="zh-CN" b="1" dirty="0">
                <a:effectLst>
                  <a:outerShdw blurRad="38100" dist="38100" dir="2700000" algn="tl">
                    <a:srgbClr val="C0C0C0"/>
                  </a:outerShdw>
                </a:effectLst>
                <a:ea typeface="微软雅黑" pitchFamily="34" charset="-122"/>
              </a:rPr>
              <a:t>call</a:t>
            </a:r>
            <a:r>
              <a:rPr lang="zh-CN" altLang="en-US" b="1" dirty="0">
                <a:effectLst>
                  <a:outerShdw blurRad="38100" dist="38100" dir="2700000" algn="tl">
                    <a:srgbClr val="C0C0C0"/>
                  </a:outerShdw>
                </a:effectLst>
                <a:ea typeface="微软雅黑" pitchFamily="34" charset="-122"/>
              </a:rPr>
              <a:t>指令的下一条指令在内存中的实际地址（</a:t>
            </a:r>
            <a:r>
              <a:rPr lang="en-US" altLang="zh-CN" b="1" dirty="0">
                <a:effectLst>
                  <a:outerShdw blurRad="38100" dist="38100" dir="2700000" algn="tl">
                    <a:srgbClr val="C0C0C0"/>
                  </a:outerShdw>
                </a:effectLst>
                <a:ea typeface="微软雅黑" pitchFamily="34" charset="-122"/>
              </a:rPr>
              <a:t>Base</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marL="1371600" lvl="2" indent="-457200" eaLnBrk="1" hangingPunct="1">
              <a:buFont typeface="+mj-ea"/>
              <a:buAutoNum type="circleNumDbPlain"/>
              <a:defRPr/>
            </a:pPr>
            <a:r>
              <a:rPr lang="zh-CN" altLang="en-US" b="1" dirty="0">
                <a:effectLst>
                  <a:outerShdw blurRad="38100" dist="38100" dir="2700000" algn="tl">
                    <a:srgbClr val="C0C0C0"/>
                  </a:outerShdw>
                </a:effectLst>
                <a:ea typeface="微软雅黑" pitchFamily="34" charset="-122"/>
              </a:rPr>
              <a:t>令</a:t>
            </a:r>
            <a:r>
              <a:rPr lang="en-US" altLang="zh-CN" b="1" dirty="0" err="1">
                <a:effectLst>
                  <a:outerShdw blurRad="38100" dist="38100" dir="2700000" algn="tl">
                    <a:srgbClr val="C0C0C0"/>
                  </a:outerShdw>
                </a:effectLst>
                <a:ea typeface="微软雅黑" pitchFamily="34" charset="-122"/>
              </a:rPr>
              <a:t>V_start</a:t>
            </a:r>
            <a:r>
              <a:rPr lang="zh-CN" altLang="en-US" b="1" dirty="0">
                <a:effectLst>
                  <a:outerShdw blurRad="38100" dist="38100" dir="2700000" algn="tl">
                    <a:srgbClr val="C0C0C0"/>
                  </a:outerShdw>
                </a:effectLst>
                <a:ea typeface="微软雅黑" pitchFamily="34" charset="-122"/>
              </a:rPr>
              <a:t>为感染前</a:t>
            </a:r>
            <a:r>
              <a:rPr lang="en-US" altLang="zh-CN" b="1" dirty="0">
                <a:effectLst>
                  <a:outerShdw blurRad="38100" dist="38100" dir="2700000" algn="tl">
                    <a:srgbClr val="C0C0C0"/>
                  </a:outerShdw>
                </a:effectLst>
                <a:ea typeface="微软雅黑" pitchFamily="34" charset="-122"/>
              </a:rPr>
              <a:t>call</a:t>
            </a:r>
            <a:r>
              <a:rPr lang="zh-CN" altLang="en-US" b="1" dirty="0">
                <a:effectLst>
                  <a:outerShdw blurRad="38100" dist="38100" dir="2700000" algn="tl">
                    <a:srgbClr val="C0C0C0"/>
                  </a:outerShdw>
                </a:effectLst>
                <a:ea typeface="微软雅黑" pitchFamily="34" charset="-122"/>
              </a:rPr>
              <a:t>指令的下一条指令的</a:t>
            </a:r>
            <a:r>
              <a:rPr lang="en-US" altLang="zh-CN" b="1" dirty="0">
                <a:effectLst>
                  <a:outerShdw blurRad="38100" dist="38100" dir="2700000" algn="tl">
                    <a:srgbClr val="C0C0C0"/>
                  </a:outerShdw>
                </a:effectLst>
                <a:ea typeface="微软雅黑" pitchFamily="34" charset="-122"/>
              </a:rPr>
              <a:t>VA</a:t>
            </a:r>
            <a:r>
              <a:rPr lang="zh-CN" altLang="en-US" b="1" dirty="0">
                <a:effectLst>
                  <a:outerShdw blurRad="38100" dist="38100" dir="2700000" algn="tl">
                    <a:srgbClr val="C0C0C0"/>
                  </a:outerShdw>
                </a:effectLst>
                <a:ea typeface="微软雅黑" pitchFamily="34" charset="-122"/>
              </a:rPr>
              <a:t>地址，</a:t>
            </a:r>
            <a:r>
              <a:rPr lang="en-US" altLang="zh-CN" b="1" dirty="0" err="1">
                <a:effectLst>
                  <a:outerShdw blurRad="38100" dist="38100" dir="2700000" algn="tl">
                    <a:srgbClr val="C0C0C0"/>
                  </a:outerShdw>
                </a:effectLst>
                <a:ea typeface="微软雅黑" pitchFamily="34" charset="-122"/>
              </a:rPr>
              <a:t>Var_Lable</a:t>
            </a:r>
            <a:r>
              <a:rPr lang="zh-CN" altLang="en-US" b="1" dirty="0">
                <a:effectLst>
                  <a:outerShdw blurRad="38100" dist="38100" dir="2700000" algn="tl">
                    <a:srgbClr val="C0C0C0"/>
                  </a:outerShdw>
                </a:effectLst>
                <a:ea typeface="微软雅黑" pitchFamily="34" charset="-122"/>
              </a:rPr>
              <a:t>为感染前</a:t>
            </a:r>
            <a:r>
              <a:rPr lang="en-US" altLang="zh-CN" b="1" dirty="0">
                <a:effectLst>
                  <a:outerShdw blurRad="38100" dist="38100" dir="2700000" algn="tl">
                    <a:srgbClr val="C0C0C0"/>
                  </a:outerShdw>
                </a:effectLst>
                <a:ea typeface="微软雅黑" pitchFamily="34" charset="-122"/>
              </a:rPr>
              <a:t>Var</a:t>
            </a:r>
            <a:r>
              <a:rPr lang="zh-CN" altLang="en-US" b="1" dirty="0">
                <a:effectLst>
                  <a:outerShdw blurRad="38100" dist="38100" dir="2700000" algn="tl">
                    <a:srgbClr val="C0C0C0"/>
                  </a:outerShdw>
                </a:effectLst>
                <a:ea typeface="微软雅黑" pitchFamily="34" charset="-122"/>
              </a:rPr>
              <a:t>变量的</a:t>
            </a:r>
            <a:r>
              <a:rPr lang="en-US" altLang="zh-CN" b="1" dirty="0">
                <a:effectLst>
                  <a:outerShdw blurRad="38100" dist="38100" dir="2700000" algn="tl">
                    <a:srgbClr val="C0C0C0"/>
                  </a:outerShdw>
                </a:effectLst>
                <a:ea typeface="微软雅黑" pitchFamily="34" charset="-122"/>
              </a:rPr>
              <a:t>VA</a:t>
            </a:r>
            <a:r>
              <a:rPr lang="zh-CN" altLang="en-US" b="1" dirty="0">
                <a:effectLst>
                  <a:outerShdw blurRad="38100" dist="38100" dir="2700000" algn="tl">
                    <a:srgbClr val="C0C0C0"/>
                  </a:outerShdw>
                </a:effectLst>
                <a:ea typeface="微软雅黑" pitchFamily="34" charset="-122"/>
              </a:rPr>
              <a:t>地址，则感染后该变量</a:t>
            </a:r>
            <a:r>
              <a:rPr lang="en-US" altLang="zh-CN" b="1" dirty="0">
                <a:effectLst>
                  <a:outerShdw blurRad="38100" dist="38100" dir="2700000" algn="tl">
                    <a:srgbClr val="C0C0C0"/>
                  </a:outerShdw>
                </a:effectLst>
                <a:ea typeface="微软雅黑" pitchFamily="34" charset="-122"/>
              </a:rPr>
              <a:t>Var</a:t>
            </a:r>
            <a:r>
              <a:rPr lang="zh-CN" altLang="en-US" b="1" dirty="0">
                <a:effectLst>
                  <a:outerShdw blurRad="38100" dist="38100" dir="2700000" algn="tl">
                    <a:srgbClr val="C0C0C0"/>
                  </a:outerShdw>
                </a:effectLst>
                <a:ea typeface="微软雅黑" pitchFamily="34" charset="-122"/>
              </a:rPr>
              <a:t>的实际内存地址为</a:t>
            </a:r>
            <a:r>
              <a:rPr lang="en-US" altLang="zh-CN" b="1" dirty="0">
                <a:effectLst>
                  <a:outerShdw blurRad="38100" dist="38100" dir="2700000" algn="tl">
                    <a:srgbClr val="C0C0C0"/>
                  </a:outerShdw>
                </a:effectLst>
                <a:ea typeface="微软雅黑" pitchFamily="34" charset="-122"/>
              </a:rPr>
              <a:t>Base+(</a:t>
            </a:r>
            <a:r>
              <a:rPr lang="en-US" altLang="zh-CN" b="1" dirty="0" err="1">
                <a:effectLst>
                  <a:outerShdw blurRad="38100" dist="38100" dir="2700000" algn="tl">
                    <a:srgbClr val="C0C0C0"/>
                  </a:outerShdw>
                </a:effectLst>
                <a:ea typeface="微软雅黑" pitchFamily="34" charset="-122"/>
              </a:rPr>
              <a:t>OffSet</a:t>
            </a:r>
            <a:r>
              <a:rPr lang="en-US" altLang="zh-CN" b="1" dirty="0">
                <a:effectLst>
                  <a:outerShdw blurRad="38100" dist="38100" dir="2700000" algn="tl">
                    <a:srgbClr val="C0C0C0"/>
                  </a:outerShdw>
                </a:effectLst>
                <a:ea typeface="微软雅黑" pitchFamily="34" charset="-122"/>
              </a:rPr>
              <a:t> </a:t>
            </a:r>
            <a:r>
              <a:rPr lang="en-US" altLang="zh-CN" b="1" dirty="0" err="1">
                <a:effectLst>
                  <a:outerShdw blurRad="38100" dist="38100" dir="2700000" algn="tl">
                    <a:srgbClr val="C0C0C0"/>
                  </a:outerShdw>
                </a:effectLst>
                <a:ea typeface="微软雅黑" pitchFamily="34" charset="-122"/>
              </a:rPr>
              <a:t>Var_Lable</a:t>
            </a:r>
            <a:r>
              <a:rPr lang="en-US" altLang="zh-CN" b="1" dirty="0">
                <a:effectLst>
                  <a:outerShdw blurRad="38100" dist="38100" dir="2700000" algn="tl">
                    <a:srgbClr val="C0C0C0"/>
                  </a:outerShdw>
                </a:effectLst>
                <a:ea typeface="微软雅黑" pitchFamily="34" charset="-122"/>
              </a:rPr>
              <a:t> – </a:t>
            </a:r>
            <a:r>
              <a:rPr lang="en-US" altLang="zh-CN" b="1" dirty="0" err="1">
                <a:effectLst>
                  <a:outerShdw blurRad="38100" dist="38100" dir="2700000" algn="tl">
                    <a:srgbClr val="C0C0C0"/>
                  </a:outerShdw>
                </a:effectLst>
                <a:ea typeface="微软雅黑" pitchFamily="34" charset="-122"/>
              </a:rPr>
              <a:t>OffSet</a:t>
            </a:r>
            <a:r>
              <a:rPr lang="en-US" altLang="zh-CN" b="1" dirty="0">
                <a:effectLst>
                  <a:outerShdw blurRad="38100" dist="38100" dir="2700000" algn="tl">
                    <a:srgbClr val="C0C0C0"/>
                  </a:outerShdw>
                </a:effectLst>
                <a:ea typeface="微软雅黑" pitchFamily="34" charset="-122"/>
              </a:rPr>
              <a:t> </a:t>
            </a:r>
            <a:r>
              <a:rPr lang="en-US" altLang="zh-CN" b="1" dirty="0" err="1">
                <a:effectLst>
                  <a:outerShdw blurRad="38100" dist="38100" dir="2700000" algn="tl">
                    <a:srgbClr val="C0C0C0"/>
                  </a:outerShdw>
                </a:effectLst>
                <a:ea typeface="微软雅黑" pitchFamily="34" charset="-122"/>
              </a:rPr>
              <a:t>V_start</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702607088"/>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8507288"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Windows PE</a:t>
            </a:r>
            <a:r>
              <a:rPr lang="zh-CN" altLang="en-US" b="1" dirty="0">
                <a:effectLst>
                  <a:outerShdw blurRad="38100" dist="38100" dir="2700000" algn="tl">
                    <a:srgbClr val="C0C0C0"/>
                  </a:outerShdw>
                </a:effectLst>
                <a:ea typeface="微软雅黑" pitchFamily="34" charset="-122"/>
              </a:rPr>
              <a:t>病毒的感染技术</a:t>
            </a:r>
          </a:p>
          <a:p>
            <a:pPr marL="457200" lvl="1" indent="0" eaLnBrk="1" hangingPunct="1">
              <a:buNone/>
              <a:defRPr/>
            </a:pPr>
            <a:r>
              <a:rPr lang="en-US" altLang="zh-CN" b="1" dirty="0">
                <a:effectLst>
                  <a:outerShdw blurRad="38100" dist="38100" dir="2700000" algn="tl">
                    <a:srgbClr val="C0C0C0"/>
                  </a:outerShdw>
                </a:effectLst>
                <a:ea typeface="微软雅黑" pitchFamily="34" charset="-122"/>
              </a:rPr>
              <a:t>2. </a:t>
            </a:r>
            <a:r>
              <a:rPr lang="zh-CN" altLang="en-US" b="1" dirty="0">
                <a:effectLst>
                  <a:outerShdw blurRad="38100" dist="38100" dir="2700000" algn="tl">
                    <a:srgbClr val="C0C0C0"/>
                  </a:outerShdw>
                </a:effectLst>
                <a:ea typeface="微软雅黑" pitchFamily="34" charset="-122"/>
              </a:rPr>
              <a:t>获取</a:t>
            </a:r>
            <a:r>
              <a:rPr lang="en-US" altLang="zh-CN" b="1" dirty="0">
                <a:effectLst>
                  <a:outerShdw blurRad="38100" dist="38100" dir="2700000" algn="tl">
                    <a:srgbClr val="C0C0C0"/>
                  </a:outerShdw>
                </a:effectLst>
                <a:ea typeface="微软雅黑" pitchFamily="34" charset="-122"/>
              </a:rPr>
              <a:t>API</a:t>
            </a:r>
            <a:r>
              <a:rPr lang="zh-CN" altLang="en-US" b="1" dirty="0">
                <a:effectLst>
                  <a:outerShdw blurRad="38100" dist="38100" dir="2700000" algn="tl">
                    <a:srgbClr val="C0C0C0"/>
                  </a:outerShdw>
                </a:effectLst>
                <a:ea typeface="微软雅黑" pitchFamily="34" charset="-122"/>
              </a:rPr>
              <a:t>函数地址</a:t>
            </a:r>
            <a:endParaRPr lang="en-US" altLang="zh-CN" b="1" dirty="0">
              <a:effectLst>
                <a:outerShdw blurRad="38100" dist="38100" dir="2700000" algn="tl">
                  <a:srgbClr val="C0C0C0"/>
                </a:outerShdw>
              </a:effectLst>
              <a:ea typeface="微软雅黑" pitchFamily="34" charset="-122"/>
            </a:endParaRPr>
          </a:p>
          <a:p>
            <a:pPr marL="1371600" lvl="2" indent="-457200" eaLnBrk="1" hangingPunct="1">
              <a:buFont typeface="+mj-ea"/>
              <a:buAutoNum type="circleNumDbPlain"/>
              <a:defRPr/>
            </a:pPr>
            <a:r>
              <a:rPr lang="zh-CN" altLang="en-US" b="1" dirty="0">
                <a:effectLst>
                  <a:outerShdw blurRad="38100" dist="38100" dir="2700000" algn="tl">
                    <a:srgbClr val="C0C0C0"/>
                  </a:outerShdw>
                </a:effectLst>
                <a:ea typeface="微软雅黑" pitchFamily="34" charset="-122"/>
              </a:rPr>
              <a:t>获取</a:t>
            </a:r>
            <a:r>
              <a:rPr lang="en-US" altLang="zh-CN" b="1" dirty="0">
                <a:effectLst>
                  <a:outerShdw blurRad="38100" dist="38100" dir="2700000" algn="tl">
                    <a:srgbClr val="C0C0C0"/>
                  </a:outerShdw>
                </a:effectLst>
                <a:ea typeface="微软雅黑" pitchFamily="34" charset="-122"/>
              </a:rPr>
              <a:t>Kernel32</a:t>
            </a:r>
            <a:r>
              <a:rPr lang="zh-CN" altLang="en-US" b="1" dirty="0">
                <a:effectLst>
                  <a:outerShdw blurRad="38100" dist="38100" dir="2700000" algn="tl">
                    <a:srgbClr val="C0C0C0"/>
                  </a:outerShdw>
                </a:effectLst>
                <a:ea typeface="微软雅黑" pitchFamily="34" charset="-122"/>
              </a:rPr>
              <a:t>基地址</a:t>
            </a:r>
            <a:endParaRPr lang="en-US" altLang="zh-CN" b="1" dirty="0">
              <a:effectLst>
                <a:outerShdw blurRad="38100" dist="38100" dir="2700000" algn="tl">
                  <a:srgbClr val="C0C0C0"/>
                </a:outerShdw>
              </a:effectLst>
              <a:ea typeface="微软雅黑" pitchFamily="34" charset="-122"/>
            </a:endParaRPr>
          </a:p>
          <a:p>
            <a:pPr marL="914400" lvl="2" indent="0" eaLnBrk="1" hangingPunct="1">
              <a:buNone/>
              <a:defRPr/>
            </a:pPr>
            <a:r>
              <a:rPr lang="en-US" altLang="zh-CN" b="1" dirty="0">
                <a:effectLst>
                  <a:outerShdw blurRad="38100" dist="38100" dir="2700000" algn="tl">
                    <a:srgbClr val="C0C0C0"/>
                  </a:outerShdw>
                </a:effectLst>
                <a:ea typeface="微软雅黑" pitchFamily="34" charset="-122"/>
              </a:rPr>
              <a:t>      </a:t>
            </a:r>
            <a:r>
              <a:rPr lang="zh-CN" altLang="en-US" b="1" dirty="0">
                <a:effectLst>
                  <a:outerShdw blurRad="38100" dist="38100" dir="2700000" algn="tl">
                    <a:srgbClr val="C0C0C0"/>
                  </a:outerShdw>
                </a:effectLst>
                <a:ea typeface="微软雅黑" pitchFamily="34" charset="-122"/>
              </a:rPr>
              <a:t>通过</a:t>
            </a:r>
            <a:r>
              <a:rPr lang="en-US" altLang="zh-CN" b="1" dirty="0">
                <a:effectLst>
                  <a:outerShdw blurRad="38100" dist="38100" dir="2700000" algn="tl">
                    <a:srgbClr val="C0C0C0"/>
                  </a:outerShdw>
                </a:effectLst>
                <a:ea typeface="微软雅黑" pitchFamily="34" charset="-122"/>
              </a:rPr>
              <a:t>PEB</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process environment block</a:t>
            </a:r>
            <a:r>
              <a:rPr lang="zh-CN" altLang="en-US" b="1" dirty="0">
                <a:effectLst>
                  <a:outerShdw blurRad="38100" dist="38100" dir="2700000" algn="tl">
                    <a:srgbClr val="C0C0C0"/>
                  </a:outerShdw>
                </a:effectLst>
                <a:ea typeface="微软雅黑" pitchFamily="34" charset="-122"/>
              </a:rPr>
              <a:t>）获取</a:t>
            </a:r>
            <a:endParaRPr lang="en-US" altLang="zh-CN" b="1" dirty="0">
              <a:effectLst>
                <a:outerShdw blurRad="38100" dist="38100" dir="2700000" algn="tl">
                  <a:srgbClr val="C0C0C0"/>
                </a:outerShdw>
              </a:effectLst>
              <a:ea typeface="微软雅黑" pitchFamily="34" charset="-122"/>
            </a:endParaRPr>
          </a:p>
          <a:p>
            <a:pPr marL="914400" lvl="2" indent="0" eaLnBrk="1" hangingPunct="1">
              <a:buNone/>
              <a:defRPr/>
            </a:pPr>
            <a:r>
              <a:rPr lang="en-US" altLang="zh-CN" b="1" dirty="0">
                <a:effectLst>
                  <a:outerShdw blurRad="38100" dist="38100" dir="2700000" algn="tl">
                    <a:srgbClr val="C0C0C0"/>
                  </a:outerShdw>
                </a:effectLst>
                <a:ea typeface="微软雅黑" pitchFamily="34" charset="-122"/>
              </a:rPr>
              <a:t>      </a:t>
            </a:r>
            <a:r>
              <a:rPr lang="zh-CN" altLang="en-US" b="1" dirty="0">
                <a:effectLst>
                  <a:outerShdw blurRad="38100" dist="38100" dir="2700000" algn="tl">
                    <a:srgbClr val="C0C0C0"/>
                  </a:outerShdw>
                </a:effectLst>
                <a:ea typeface="微软雅黑" pitchFamily="34" charset="-122"/>
              </a:rPr>
              <a:t>通过</a:t>
            </a:r>
            <a:r>
              <a:rPr lang="en-US" altLang="zh-CN" b="1" dirty="0">
                <a:effectLst>
                  <a:outerShdw blurRad="38100" dist="38100" dir="2700000" algn="tl">
                    <a:srgbClr val="C0C0C0"/>
                  </a:outerShdw>
                </a:effectLst>
                <a:ea typeface="微软雅黑" pitchFamily="34" charset="-122"/>
              </a:rPr>
              <a:t>SEH</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structured exception handling</a:t>
            </a:r>
            <a:r>
              <a:rPr lang="zh-CN" altLang="en-US" b="1" dirty="0">
                <a:effectLst>
                  <a:outerShdw blurRad="38100" dist="38100" dir="2700000" algn="tl">
                    <a:srgbClr val="C0C0C0"/>
                  </a:outerShdw>
                </a:effectLst>
                <a:ea typeface="微软雅黑" pitchFamily="34" charset="-122"/>
              </a:rPr>
              <a:t>）获取</a:t>
            </a:r>
            <a:endParaRPr lang="en-US" altLang="zh-CN" b="1" dirty="0">
              <a:effectLst>
                <a:outerShdw blurRad="38100" dist="38100" dir="2700000" algn="tl">
                  <a:srgbClr val="C0C0C0"/>
                </a:outerShdw>
              </a:effectLst>
              <a:ea typeface="微软雅黑" pitchFamily="34" charset="-122"/>
            </a:endParaRPr>
          </a:p>
          <a:p>
            <a:pPr marL="914400" lvl="2" indent="0" eaLnBrk="1" hangingPunct="1">
              <a:buNone/>
              <a:defRPr/>
            </a:pPr>
            <a:r>
              <a:rPr lang="en-US" altLang="zh-CN" b="1" dirty="0">
                <a:effectLst>
                  <a:outerShdw blurRad="38100" dist="38100" dir="2700000" algn="tl">
                    <a:srgbClr val="C0C0C0"/>
                  </a:outerShdw>
                </a:effectLst>
                <a:ea typeface="微软雅黑" pitchFamily="34" charset="-122"/>
              </a:rPr>
              <a:t>      TOPSTACK</a:t>
            </a:r>
          </a:p>
          <a:p>
            <a:pPr marL="1371600" lvl="2" indent="-457200" eaLnBrk="1" hangingPunct="1">
              <a:buFont typeface="+mj-ea"/>
              <a:buAutoNum type="circleNumDbPlain" startAt="2"/>
              <a:defRPr/>
            </a:pPr>
            <a:r>
              <a:rPr lang="zh-CN" altLang="en-US" b="1" dirty="0">
                <a:effectLst>
                  <a:outerShdw blurRad="38100" dist="38100" dir="2700000" algn="tl">
                    <a:srgbClr val="C0C0C0"/>
                  </a:outerShdw>
                </a:effectLst>
                <a:ea typeface="微软雅黑" pitchFamily="34" charset="-122"/>
              </a:rPr>
              <a:t>从</a:t>
            </a:r>
            <a:r>
              <a:rPr lang="en-US" altLang="zh-CN" b="1" dirty="0">
                <a:effectLst>
                  <a:outerShdw blurRad="38100" dist="38100" dir="2700000" algn="tl">
                    <a:srgbClr val="C0C0C0"/>
                  </a:outerShdw>
                </a:effectLst>
                <a:ea typeface="微软雅黑" pitchFamily="34" charset="-122"/>
              </a:rPr>
              <a:t>Kernel32</a:t>
            </a:r>
            <a:r>
              <a:rPr lang="zh-CN" altLang="en-US" b="1" dirty="0">
                <a:effectLst>
                  <a:outerShdw blurRad="38100" dist="38100" dir="2700000" algn="tl">
                    <a:srgbClr val="C0C0C0"/>
                  </a:outerShdw>
                </a:effectLst>
                <a:ea typeface="微软雅黑" pitchFamily="34" charset="-122"/>
              </a:rPr>
              <a:t>中得到</a:t>
            </a:r>
            <a:r>
              <a:rPr lang="en-US" altLang="zh-CN" b="1" dirty="0">
                <a:effectLst>
                  <a:outerShdw blurRad="38100" dist="38100" dir="2700000" algn="tl">
                    <a:srgbClr val="C0C0C0"/>
                  </a:outerShdw>
                </a:effectLst>
                <a:ea typeface="微软雅黑" pitchFamily="34" charset="-122"/>
              </a:rPr>
              <a:t>API</a:t>
            </a:r>
            <a:r>
              <a:rPr lang="zh-CN" altLang="en-US" b="1" dirty="0">
                <a:effectLst>
                  <a:outerShdw blurRad="38100" dist="38100" dir="2700000" algn="tl">
                    <a:srgbClr val="C0C0C0"/>
                  </a:outerShdw>
                </a:effectLst>
                <a:ea typeface="微软雅黑" pitchFamily="34" charset="-122"/>
              </a:rPr>
              <a:t>函数的地址</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645090857"/>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86868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Windows PE</a:t>
            </a:r>
            <a:r>
              <a:rPr lang="zh-CN" altLang="en-US" b="1" dirty="0">
                <a:effectLst>
                  <a:outerShdw blurRad="38100" dist="38100" dir="2700000" algn="tl">
                    <a:srgbClr val="C0C0C0"/>
                  </a:outerShdw>
                </a:effectLst>
                <a:ea typeface="微软雅黑" pitchFamily="34" charset="-122"/>
              </a:rPr>
              <a:t>病毒的感染技术</a:t>
            </a:r>
          </a:p>
          <a:p>
            <a:pPr marL="457200" lvl="1" indent="0" eaLnBrk="1" hangingPunct="1">
              <a:buNone/>
              <a:defRPr/>
            </a:pPr>
            <a:r>
              <a:rPr lang="en-US" altLang="zh-CN" b="1" dirty="0">
                <a:effectLst>
                  <a:outerShdw blurRad="38100" dist="38100" dir="2700000" algn="tl">
                    <a:srgbClr val="C0C0C0"/>
                  </a:outerShdw>
                </a:effectLst>
                <a:ea typeface="微软雅黑" pitchFamily="34" charset="-122"/>
              </a:rPr>
              <a:t>3. </a:t>
            </a:r>
            <a:r>
              <a:rPr lang="zh-CN" altLang="en-US" b="1" dirty="0">
                <a:effectLst>
                  <a:outerShdw blurRad="38100" dist="38100" dir="2700000" algn="tl">
                    <a:srgbClr val="C0C0C0"/>
                  </a:outerShdw>
                </a:effectLst>
                <a:ea typeface="微软雅黑" pitchFamily="34" charset="-122"/>
              </a:rPr>
              <a:t>添加新节感染</a:t>
            </a:r>
            <a:endParaRPr lang="en-US" altLang="zh-CN" b="1" dirty="0">
              <a:effectLst>
                <a:outerShdw blurRad="38100" dist="38100" dir="2700000" algn="tl">
                  <a:srgbClr val="C0C0C0"/>
                </a:outerShdw>
              </a:effectLst>
              <a:ea typeface="微软雅黑" pitchFamily="34" charset="-122"/>
            </a:endParaRPr>
          </a:p>
          <a:p>
            <a:pPr marL="1371600" lvl="2" indent="-457200" eaLnBrk="1" hangingPunct="1">
              <a:buFont typeface="+mj-ea"/>
              <a:buAutoNum type="circleNumDbPlain"/>
              <a:defRPr/>
            </a:pPr>
            <a:r>
              <a:rPr lang="zh-CN" altLang="en-US" b="1" dirty="0">
                <a:effectLst>
                  <a:outerShdw blurRad="38100" dist="38100" dir="2700000" algn="tl">
                    <a:srgbClr val="C0C0C0"/>
                  </a:outerShdw>
                </a:effectLst>
                <a:ea typeface="微软雅黑" pitchFamily="34" charset="-122"/>
              </a:rPr>
              <a:t>判断目标文件开始的两个字节是否为“</a:t>
            </a:r>
            <a:r>
              <a:rPr lang="en-US" altLang="zh-CN" b="1" dirty="0">
                <a:effectLst>
                  <a:outerShdw blurRad="38100" dist="38100" dir="2700000" algn="tl">
                    <a:srgbClr val="C0C0C0"/>
                  </a:outerShdw>
                </a:effectLst>
                <a:ea typeface="微软雅黑" pitchFamily="34" charset="-122"/>
              </a:rPr>
              <a:t>MZ</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marL="1371600" lvl="2" indent="-457200" eaLnBrk="1" hangingPunct="1">
              <a:buFont typeface="+mj-ea"/>
              <a:buAutoNum type="circleNumDbPlain"/>
              <a:defRPr/>
            </a:pPr>
            <a:r>
              <a:rPr lang="zh-CN" altLang="en-US" b="1" dirty="0">
                <a:effectLst>
                  <a:outerShdw blurRad="38100" dist="38100" dir="2700000" algn="tl">
                    <a:srgbClr val="C0C0C0"/>
                  </a:outerShdw>
                </a:effectLst>
                <a:ea typeface="微软雅黑" pitchFamily="34" charset="-122"/>
              </a:rPr>
              <a:t>判断</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文件标记“</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marL="1371600" lvl="2" indent="-457200" eaLnBrk="1" hangingPunct="1">
              <a:buFont typeface="+mj-ea"/>
              <a:buAutoNum type="circleNumDbPlain"/>
              <a:defRPr/>
            </a:pPr>
            <a:r>
              <a:rPr lang="zh-CN" altLang="en-US" b="1" dirty="0">
                <a:effectLst>
                  <a:outerShdw blurRad="38100" dist="38100" dir="2700000" algn="tl">
                    <a:srgbClr val="C0C0C0"/>
                  </a:outerShdw>
                </a:effectLst>
                <a:ea typeface="微软雅黑" pitchFamily="34" charset="-122"/>
              </a:rPr>
              <a:t>判断感染标记，如果已被感染过则跳出继续执行</a:t>
            </a:r>
            <a:r>
              <a:rPr lang="en-US" altLang="zh-CN" b="1" dirty="0">
                <a:effectLst>
                  <a:outerShdw blurRad="38100" dist="38100" dir="2700000" algn="tl">
                    <a:srgbClr val="C0C0C0"/>
                  </a:outerShdw>
                </a:effectLst>
                <a:ea typeface="微软雅黑" pitchFamily="34" charset="-122"/>
              </a:rPr>
              <a:t>HOST</a:t>
            </a:r>
            <a:r>
              <a:rPr lang="zh-CN" altLang="en-US" b="1" dirty="0">
                <a:effectLst>
                  <a:outerShdw blurRad="38100" dist="38100" dir="2700000" algn="tl">
                    <a:srgbClr val="C0C0C0"/>
                  </a:outerShdw>
                </a:effectLst>
                <a:ea typeface="微软雅黑" pitchFamily="34" charset="-122"/>
              </a:rPr>
              <a:t>程序，否则继续</a:t>
            </a:r>
            <a:endParaRPr lang="en-US" altLang="zh-CN" b="1" dirty="0">
              <a:effectLst>
                <a:outerShdw blurRad="38100" dist="38100" dir="2700000" algn="tl">
                  <a:srgbClr val="C0C0C0"/>
                </a:outerShdw>
              </a:effectLst>
              <a:ea typeface="微软雅黑" pitchFamily="34" charset="-122"/>
            </a:endParaRPr>
          </a:p>
          <a:p>
            <a:pPr marL="1371600" lvl="2" indent="-457200" eaLnBrk="1" hangingPunct="1">
              <a:buFont typeface="+mj-ea"/>
              <a:buAutoNum type="circleNumDbPlain"/>
              <a:defRPr/>
            </a:pPr>
            <a:r>
              <a:rPr lang="zh-CN" altLang="en-US" b="1" dirty="0">
                <a:effectLst>
                  <a:outerShdw blurRad="38100" dist="38100" dir="2700000" algn="tl">
                    <a:srgbClr val="C0C0C0"/>
                  </a:outerShdw>
                </a:effectLst>
                <a:ea typeface="微软雅黑" pitchFamily="34" charset="-122"/>
              </a:rPr>
              <a:t>获得</a:t>
            </a:r>
            <a:r>
              <a:rPr lang="en-US" altLang="zh-CN" b="1" dirty="0">
                <a:effectLst>
                  <a:outerShdw blurRad="38100" dist="38100" dir="2700000" algn="tl">
                    <a:srgbClr val="C0C0C0"/>
                  </a:outerShdw>
                </a:effectLst>
                <a:ea typeface="微软雅黑" pitchFamily="34" charset="-122"/>
              </a:rPr>
              <a:t>Directory</a:t>
            </a:r>
            <a:r>
              <a:rPr lang="zh-CN" altLang="en-US" b="1" dirty="0">
                <a:effectLst>
                  <a:outerShdw blurRad="38100" dist="38100" dir="2700000" algn="tl">
                    <a:srgbClr val="C0C0C0"/>
                  </a:outerShdw>
                </a:effectLst>
                <a:ea typeface="微软雅黑" pitchFamily="34" charset="-122"/>
              </a:rPr>
              <a:t>（数据目录）的个数（每个数据目录信息占</a:t>
            </a:r>
            <a:r>
              <a:rPr lang="en-US" altLang="zh-CN" b="1" dirty="0">
                <a:effectLst>
                  <a:outerShdw blurRad="38100" dist="38100" dir="2700000" algn="tl">
                    <a:srgbClr val="C0C0C0"/>
                  </a:outerShdw>
                </a:effectLst>
                <a:ea typeface="微软雅黑" pitchFamily="34" charset="-122"/>
              </a:rPr>
              <a:t>8</a:t>
            </a:r>
            <a:r>
              <a:rPr lang="zh-CN" altLang="en-US" b="1" dirty="0">
                <a:effectLst>
                  <a:outerShdw blurRad="38100" dist="38100" dir="2700000" algn="tl">
                    <a:srgbClr val="C0C0C0"/>
                  </a:outerShdw>
                </a:effectLst>
                <a:ea typeface="微软雅黑" pitchFamily="34" charset="-122"/>
              </a:rPr>
              <a:t>个字节）</a:t>
            </a:r>
            <a:endParaRPr lang="en-US" altLang="zh-CN" b="1" dirty="0">
              <a:effectLst>
                <a:outerShdw blurRad="38100" dist="38100" dir="2700000" algn="tl">
                  <a:srgbClr val="C0C0C0"/>
                </a:outerShdw>
              </a:effectLst>
              <a:ea typeface="微软雅黑" pitchFamily="34" charset="-122"/>
            </a:endParaRPr>
          </a:p>
          <a:p>
            <a:pPr marL="1371600" lvl="2" indent="-457200" eaLnBrk="1" hangingPunct="1">
              <a:buFont typeface="+mj-ea"/>
              <a:buAutoNum type="circleNumDbPlain"/>
              <a:defRPr/>
            </a:pPr>
            <a:r>
              <a:rPr lang="zh-CN" altLang="en-US" b="1" dirty="0">
                <a:effectLst>
                  <a:outerShdw blurRad="38100" dist="38100" dir="2700000" algn="tl">
                    <a:srgbClr val="C0C0C0"/>
                  </a:outerShdw>
                </a:effectLst>
                <a:ea typeface="微软雅黑" pitchFamily="34" charset="-122"/>
              </a:rPr>
              <a:t>得到节表起始位置（</a:t>
            </a:r>
            <a:r>
              <a:rPr lang="en-US" altLang="zh-CN" b="1" dirty="0">
                <a:effectLst>
                  <a:outerShdw blurRad="38100" dist="38100" dir="2700000" algn="tl">
                    <a:srgbClr val="C0C0C0"/>
                  </a:outerShdw>
                </a:effectLst>
                <a:ea typeface="微软雅黑" pitchFamily="34" charset="-122"/>
              </a:rPr>
              <a:t>Directory</a:t>
            </a:r>
            <a:r>
              <a:rPr lang="zh-CN" altLang="en-US" b="1" dirty="0">
                <a:effectLst>
                  <a:outerShdw blurRad="38100" dist="38100" dir="2700000" algn="tl">
                    <a:srgbClr val="C0C0C0"/>
                  </a:outerShdw>
                </a:effectLst>
                <a:ea typeface="微软雅黑" pitchFamily="34" charset="-122"/>
              </a:rPr>
              <a:t>的偏移地址</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数据目录占用的字节数</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节表起始位置）</a:t>
            </a:r>
            <a:endParaRPr lang="en-US" altLang="zh-CN" b="1" dirty="0">
              <a:effectLst>
                <a:outerShdw blurRad="38100" dist="38100" dir="2700000" algn="tl">
                  <a:srgbClr val="C0C0C0"/>
                </a:outerShdw>
              </a:effectLst>
              <a:ea typeface="微软雅黑" pitchFamily="34" charset="-122"/>
            </a:endParaRPr>
          </a:p>
          <a:p>
            <a:pPr marL="1371600" lvl="2" indent="-457200" eaLnBrk="1" hangingPunct="1">
              <a:buFont typeface="+mj-ea"/>
              <a:buAutoNum type="circleNumDbPlain"/>
              <a:defRPr/>
            </a:pPr>
            <a:r>
              <a:rPr lang="zh-CN" altLang="en-US" b="1" dirty="0">
                <a:effectLst>
                  <a:outerShdw blurRad="38100" dist="38100" dir="2700000" algn="tl">
                    <a:srgbClr val="C0C0C0"/>
                  </a:outerShdw>
                </a:effectLst>
                <a:ea typeface="微软雅黑" pitchFamily="34" charset="-122"/>
              </a:rPr>
              <a:t>得到目前最后节表的末尾偏移（紧接其后用于写入一个新的病毒节），节表起始位置</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节的个数</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（每个节表占用的字节数</a:t>
            </a:r>
            <a:r>
              <a:rPr lang="en-US" altLang="zh-CN" b="1" dirty="0">
                <a:effectLst>
                  <a:outerShdw blurRad="38100" dist="38100" dir="2700000" algn="tl">
                    <a:srgbClr val="C0C0C0"/>
                  </a:outerShdw>
                </a:effectLst>
                <a:ea typeface="微软雅黑" pitchFamily="34" charset="-122"/>
              </a:rPr>
              <a:t>28H</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目前最后节表的末尾偏移</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76568216"/>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8686800" cy="5486176"/>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Windows PE</a:t>
            </a:r>
            <a:r>
              <a:rPr lang="zh-CN" altLang="en-US" b="1" dirty="0">
                <a:effectLst>
                  <a:outerShdw blurRad="38100" dist="38100" dir="2700000" algn="tl">
                    <a:srgbClr val="C0C0C0"/>
                  </a:outerShdw>
                </a:effectLst>
                <a:ea typeface="微软雅黑" pitchFamily="34" charset="-122"/>
              </a:rPr>
              <a:t>病毒的感染技术</a:t>
            </a:r>
          </a:p>
          <a:p>
            <a:pPr marL="457200" lvl="1" indent="0" eaLnBrk="1" hangingPunct="1">
              <a:buNone/>
              <a:defRPr/>
            </a:pPr>
            <a:r>
              <a:rPr lang="en-US" altLang="zh-CN" b="1" dirty="0">
                <a:effectLst>
                  <a:outerShdw blurRad="38100" dist="38100" dir="2700000" algn="tl">
                    <a:srgbClr val="C0C0C0"/>
                  </a:outerShdw>
                </a:effectLst>
                <a:ea typeface="微软雅黑" pitchFamily="34" charset="-122"/>
              </a:rPr>
              <a:t>3. </a:t>
            </a:r>
            <a:r>
              <a:rPr lang="zh-CN" altLang="en-US" b="1" dirty="0">
                <a:effectLst>
                  <a:outerShdw blurRad="38100" dist="38100" dir="2700000" algn="tl">
                    <a:srgbClr val="C0C0C0"/>
                  </a:outerShdw>
                </a:effectLst>
                <a:ea typeface="微软雅黑" pitchFamily="34" charset="-122"/>
              </a:rPr>
              <a:t>添加新节感染</a:t>
            </a:r>
            <a:endParaRPr lang="en-US" altLang="zh-CN" b="1" dirty="0">
              <a:effectLst>
                <a:outerShdw blurRad="38100" dist="38100" dir="2700000" algn="tl">
                  <a:srgbClr val="C0C0C0"/>
                </a:outerShdw>
              </a:effectLst>
              <a:ea typeface="微软雅黑" pitchFamily="34" charset="-122"/>
            </a:endParaRPr>
          </a:p>
          <a:p>
            <a:pPr marL="1371600" lvl="2" indent="-514350" eaLnBrk="1" hangingPunct="1">
              <a:buFont typeface="+mj-ea"/>
              <a:buAutoNum type="circleNumDbPlain" startAt="7"/>
              <a:defRPr/>
            </a:pPr>
            <a:r>
              <a:rPr lang="zh-CN" altLang="en-US" b="1" dirty="0">
                <a:effectLst>
                  <a:outerShdw blurRad="38100" dist="38100" dir="2700000" algn="tl">
                    <a:srgbClr val="C0C0C0"/>
                  </a:outerShdw>
                </a:effectLst>
                <a:ea typeface="微软雅黑" pitchFamily="34" charset="-122"/>
              </a:rPr>
              <a:t>开始写入节表</a:t>
            </a:r>
            <a:endParaRPr lang="en-US" altLang="zh-CN" b="1" dirty="0">
              <a:effectLst>
                <a:outerShdw blurRad="38100" dist="38100" dir="2700000" algn="tl">
                  <a:srgbClr val="C0C0C0"/>
                </a:outerShdw>
              </a:effectLst>
              <a:ea typeface="微软雅黑" pitchFamily="34" charset="-122"/>
            </a:endParaRPr>
          </a:p>
          <a:p>
            <a:pPr marL="1371600" lvl="2" indent="-514350" eaLnBrk="1" hangingPunct="1">
              <a:buFont typeface="+mj-ea"/>
              <a:buAutoNum type="circleNumDbPlain" startAt="7"/>
              <a:defRPr/>
            </a:pPr>
            <a:r>
              <a:rPr lang="zh-CN" altLang="en-US" b="1" dirty="0">
                <a:effectLst>
                  <a:outerShdw blurRad="38100" dist="38100" dir="2700000" algn="tl">
                    <a:srgbClr val="C0C0C0"/>
                  </a:outerShdw>
                </a:effectLst>
                <a:ea typeface="微软雅黑" pitchFamily="34" charset="-122"/>
              </a:rPr>
              <a:t>修改映像文件头中的节表数目</a:t>
            </a:r>
            <a:endParaRPr lang="en-US" altLang="zh-CN" b="1" dirty="0">
              <a:effectLst>
                <a:outerShdw blurRad="38100" dist="38100" dir="2700000" algn="tl">
                  <a:srgbClr val="C0C0C0"/>
                </a:outerShdw>
              </a:effectLst>
              <a:ea typeface="微软雅黑" pitchFamily="34" charset="-122"/>
            </a:endParaRPr>
          </a:p>
          <a:p>
            <a:pPr marL="1371600" lvl="2" indent="-514350" eaLnBrk="1" hangingPunct="1">
              <a:buFont typeface="+mj-ea"/>
              <a:buAutoNum type="circleNumDbPlain" startAt="7"/>
              <a:defRPr/>
            </a:pPr>
            <a:r>
              <a:rPr lang="zh-CN" altLang="en-US" b="1" dirty="0">
                <a:effectLst>
                  <a:outerShdw blurRad="38100" dist="38100" dir="2700000" algn="tl">
                    <a:srgbClr val="C0C0C0"/>
                  </a:outerShdw>
                </a:effectLst>
                <a:ea typeface="微软雅黑" pitchFamily="34" charset="-122"/>
              </a:rPr>
              <a:t>修改</a:t>
            </a:r>
            <a:r>
              <a:rPr lang="en-US" altLang="zh-CN" b="1" dirty="0" err="1">
                <a:effectLst>
                  <a:outerShdw blurRad="38100" dist="38100" dir="2700000" algn="tl">
                    <a:srgbClr val="C0C0C0"/>
                  </a:outerShdw>
                </a:effectLst>
                <a:ea typeface="微软雅黑" pitchFamily="34" charset="-122"/>
              </a:rPr>
              <a:t>AddressOfEntryPoint</a:t>
            </a:r>
            <a:r>
              <a:rPr lang="zh-CN" altLang="en-US" b="1" dirty="0">
                <a:effectLst>
                  <a:outerShdw blurRad="38100" dist="38100" dir="2700000" algn="tl">
                    <a:srgbClr val="C0C0C0"/>
                  </a:outerShdw>
                </a:effectLst>
                <a:ea typeface="微软雅黑" pitchFamily="34" charset="-122"/>
              </a:rPr>
              <a:t>（即程序入口点指向病毒入口位置），同时保存旧的</a:t>
            </a:r>
            <a:r>
              <a:rPr lang="en-US" altLang="zh-CN" b="1" dirty="0" err="1">
                <a:effectLst>
                  <a:outerShdw blurRad="38100" dist="38100" dir="2700000" algn="tl">
                    <a:srgbClr val="C0C0C0"/>
                  </a:outerShdw>
                </a:effectLst>
                <a:ea typeface="微软雅黑" pitchFamily="34" charset="-122"/>
              </a:rPr>
              <a:t>AddressOfEntryPoint</a:t>
            </a:r>
            <a:r>
              <a:rPr lang="zh-CN" altLang="en-US" b="1" dirty="0">
                <a:effectLst>
                  <a:outerShdw blurRad="38100" dist="38100" dir="2700000" algn="tl">
                    <a:srgbClr val="C0C0C0"/>
                  </a:outerShdw>
                </a:effectLst>
                <a:ea typeface="微软雅黑" pitchFamily="34" charset="-122"/>
              </a:rPr>
              <a:t>，以便返回</a:t>
            </a:r>
            <a:r>
              <a:rPr lang="en-US" altLang="zh-CN" b="1" dirty="0">
                <a:effectLst>
                  <a:outerShdw blurRad="38100" dist="38100" dir="2700000" algn="tl">
                    <a:srgbClr val="C0C0C0"/>
                  </a:outerShdw>
                </a:effectLst>
                <a:ea typeface="微软雅黑" pitchFamily="34" charset="-122"/>
              </a:rPr>
              <a:t>HOST</a:t>
            </a:r>
            <a:r>
              <a:rPr lang="zh-CN" altLang="en-US" b="1" dirty="0">
                <a:effectLst>
                  <a:outerShdw blurRad="38100" dist="38100" dir="2700000" algn="tl">
                    <a:srgbClr val="C0C0C0"/>
                  </a:outerShdw>
                </a:effectLst>
                <a:ea typeface="微软雅黑" pitchFamily="34" charset="-122"/>
              </a:rPr>
              <a:t>继续执行。</a:t>
            </a:r>
            <a:endParaRPr lang="en-US" altLang="zh-CN" b="1" dirty="0">
              <a:effectLst>
                <a:outerShdw blurRad="38100" dist="38100" dir="2700000" algn="tl">
                  <a:srgbClr val="C0C0C0"/>
                </a:outerShdw>
              </a:effectLst>
              <a:ea typeface="微软雅黑" pitchFamily="34" charset="-122"/>
            </a:endParaRPr>
          </a:p>
          <a:p>
            <a:pPr marL="1371600" lvl="2" indent="-514350" eaLnBrk="1" hangingPunct="1">
              <a:buFont typeface="+mj-ea"/>
              <a:buAutoNum type="circleNumDbPlain" startAt="7"/>
              <a:defRPr/>
            </a:pPr>
            <a:r>
              <a:rPr lang="zh-CN" altLang="en-US" b="1" dirty="0">
                <a:effectLst>
                  <a:outerShdw blurRad="38100" dist="38100" dir="2700000" algn="tl">
                    <a:srgbClr val="C0C0C0"/>
                  </a:outerShdw>
                </a:effectLst>
                <a:ea typeface="微软雅黑" pitchFamily="34" charset="-122"/>
              </a:rPr>
              <a:t>更新</a:t>
            </a:r>
            <a:r>
              <a:rPr lang="en-US" altLang="zh-CN" b="1" dirty="0" err="1">
                <a:effectLst>
                  <a:outerShdw blurRad="38100" dist="38100" dir="2700000" algn="tl">
                    <a:srgbClr val="C0C0C0"/>
                  </a:outerShdw>
                </a:effectLst>
                <a:ea typeface="微软雅黑" pitchFamily="34" charset="-122"/>
              </a:rPr>
              <a:t>SizeOfImage</a:t>
            </a:r>
            <a:r>
              <a:rPr lang="zh-CN" altLang="en-US" b="1" dirty="0">
                <a:effectLst>
                  <a:outerShdw blurRad="38100" dist="38100" dir="2700000" algn="tl">
                    <a:srgbClr val="C0C0C0"/>
                  </a:outerShdw>
                </a:effectLst>
                <a:ea typeface="微软雅黑" pitchFamily="34" charset="-122"/>
              </a:rPr>
              <a:t>（内存中整个</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映像尺寸</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原</a:t>
            </a:r>
            <a:r>
              <a:rPr lang="en-US" altLang="zh-CN" b="1" dirty="0" err="1">
                <a:effectLst>
                  <a:outerShdw blurRad="38100" dist="38100" dir="2700000" algn="tl">
                    <a:srgbClr val="C0C0C0"/>
                  </a:outerShdw>
                </a:effectLst>
                <a:ea typeface="微软雅黑" pitchFamily="34" charset="-122"/>
              </a:rPr>
              <a:t>SizeOfImage</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病毒节经过内存节对齐后的大小）。</a:t>
            </a:r>
            <a:endParaRPr lang="en-US" altLang="zh-CN" b="1" dirty="0">
              <a:effectLst>
                <a:outerShdw blurRad="38100" dist="38100" dir="2700000" algn="tl">
                  <a:srgbClr val="C0C0C0"/>
                </a:outerShdw>
              </a:effectLst>
              <a:ea typeface="微软雅黑" pitchFamily="34" charset="-122"/>
            </a:endParaRPr>
          </a:p>
          <a:p>
            <a:pPr marL="1371600" lvl="2" indent="-514350" eaLnBrk="1" hangingPunct="1">
              <a:buFont typeface="+mj-ea"/>
              <a:buAutoNum type="circleNumDbPlain" startAt="7"/>
              <a:defRPr/>
            </a:pPr>
            <a:r>
              <a:rPr lang="zh-CN" altLang="en-US" b="1" dirty="0">
                <a:effectLst>
                  <a:outerShdw blurRad="38100" dist="38100" dir="2700000" algn="tl">
                    <a:srgbClr val="C0C0C0"/>
                  </a:outerShdw>
                </a:effectLst>
                <a:ea typeface="微软雅黑" pitchFamily="34" charset="-122"/>
              </a:rPr>
              <a:t>写入感染标记</a:t>
            </a:r>
            <a:endParaRPr lang="en-US" altLang="zh-CN" b="1" dirty="0">
              <a:effectLst>
                <a:outerShdw blurRad="38100" dist="38100" dir="2700000" algn="tl">
                  <a:srgbClr val="C0C0C0"/>
                </a:outerShdw>
              </a:effectLst>
              <a:ea typeface="微软雅黑" pitchFamily="34" charset="-122"/>
            </a:endParaRPr>
          </a:p>
          <a:p>
            <a:pPr marL="1371600" lvl="2" indent="-514350" eaLnBrk="1" hangingPunct="1">
              <a:buFont typeface="+mj-ea"/>
              <a:buAutoNum type="circleNumDbPlain" startAt="7"/>
              <a:defRPr/>
            </a:pPr>
            <a:r>
              <a:rPr lang="zh-CN" altLang="en-US" b="1" dirty="0">
                <a:effectLst>
                  <a:outerShdw blurRad="38100" dist="38100" dir="2700000" algn="tl">
                    <a:srgbClr val="C0C0C0"/>
                  </a:outerShdw>
                </a:effectLst>
                <a:ea typeface="微软雅黑" pitchFamily="34" charset="-122"/>
              </a:rPr>
              <a:t>写入病毒代码到新添加的节中</a:t>
            </a:r>
            <a:endParaRPr lang="en-US" altLang="zh-CN" b="1" dirty="0">
              <a:effectLst>
                <a:outerShdw blurRad="38100" dist="38100" dir="2700000" algn="tl">
                  <a:srgbClr val="C0C0C0"/>
                </a:outerShdw>
              </a:effectLst>
              <a:ea typeface="微软雅黑" pitchFamily="34" charset="-122"/>
            </a:endParaRPr>
          </a:p>
          <a:p>
            <a:pPr marL="1371600" lvl="2" indent="-514350" eaLnBrk="1" hangingPunct="1">
              <a:buFont typeface="+mj-ea"/>
              <a:buAutoNum type="circleNumDbPlain" startAt="7"/>
              <a:defRPr/>
            </a:pPr>
            <a:r>
              <a:rPr lang="zh-CN" altLang="en-US" b="1" dirty="0">
                <a:effectLst>
                  <a:outerShdw blurRad="38100" dist="38100" dir="2700000" algn="tl">
                    <a:srgbClr val="C0C0C0"/>
                  </a:outerShdw>
                </a:effectLst>
                <a:ea typeface="微软雅黑" pitchFamily="34" charset="-122"/>
              </a:rPr>
              <a:t>将当前文件位置设为</a:t>
            </a:r>
            <a:r>
              <a:rPr lang="zh-CN" altLang="en-US" b="1">
                <a:effectLst>
                  <a:outerShdw blurRad="38100" dist="38100" dir="2700000" algn="tl">
                    <a:srgbClr val="C0C0C0"/>
                  </a:outerShdw>
                </a:effectLst>
                <a:ea typeface="微软雅黑" pitchFamily="34" charset="-122"/>
              </a:rPr>
              <a:t>文件末尾</a:t>
            </a:r>
            <a:endParaRPr lang="en-US" altLang="zh-CN" b="1" dirty="0">
              <a:effectLst>
                <a:outerShdw blurRad="38100" dist="38100" dir="2700000" algn="tl">
                  <a:srgbClr val="C0C0C0"/>
                </a:outerShdw>
              </a:effectLst>
              <a:ea typeface="微软雅黑" pitchFamily="34" charset="-122"/>
            </a:endParaRPr>
          </a:p>
          <a:p>
            <a:pPr marL="857250" lvl="2" indent="0" eaLnBrk="1" hangingPunct="1">
              <a:buNone/>
              <a:defRPr/>
            </a:pP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620047289"/>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8229600" cy="5486176"/>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Windows PE</a:t>
            </a:r>
            <a:r>
              <a:rPr lang="zh-CN" altLang="en-US" b="1" dirty="0">
                <a:effectLst>
                  <a:outerShdw blurRad="38100" dist="38100" dir="2700000" algn="tl">
                    <a:srgbClr val="C0C0C0"/>
                  </a:outerShdw>
                </a:effectLst>
                <a:ea typeface="微软雅黑" pitchFamily="34" charset="-122"/>
              </a:rPr>
              <a:t>病毒的感染技术</a:t>
            </a:r>
          </a:p>
          <a:p>
            <a:pPr marL="457200" lvl="1" indent="0" eaLnBrk="1" hangingPunct="1">
              <a:buNone/>
              <a:defRPr/>
            </a:pPr>
            <a:r>
              <a:rPr lang="en-US" altLang="zh-CN" b="1" dirty="0">
                <a:effectLst>
                  <a:outerShdw blurRad="38100" dist="38100" dir="2700000" algn="tl">
                    <a:srgbClr val="C0C0C0"/>
                  </a:outerShdw>
                </a:effectLst>
                <a:ea typeface="微软雅黑" pitchFamily="34" charset="-122"/>
              </a:rPr>
              <a:t>4. </a:t>
            </a:r>
            <a:r>
              <a:rPr lang="zh-CN" altLang="en-US" b="1" dirty="0">
                <a:effectLst>
                  <a:outerShdw blurRad="38100" dist="38100" dir="2700000" algn="tl">
                    <a:srgbClr val="C0C0C0"/>
                  </a:outerShdw>
                </a:effectLst>
                <a:ea typeface="微软雅黑" pitchFamily="34" charset="-122"/>
              </a:rPr>
              <a:t>病毒返回宿主程序</a:t>
            </a:r>
            <a:endParaRPr lang="en-US" altLang="zh-CN" b="1" dirty="0">
              <a:effectLst>
                <a:outerShdw blurRad="38100" dist="38100" dir="2700000" algn="tl">
                  <a:srgbClr val="C0C0C0"/>
                </a:outerShdw>
              </a:effectLst>
              <a:ea typeface="微软雅黑" pitchFamily="34" charset="-122"/>
            </a:endParaRPr>
          </a:p>
          <a:p>
            <a:pPr marL="857250" lvl="2" indent="0" eaLnBrk="1" hangingPunct="1">
              <a:buNone/>
              <a:defRPr/>
            </a:pPr>
            <a:r>
              <a:rPr lang="en-US" altLang="zh-CN" b="1" dirty="0">
                <a:effectLst>
                  <a:outerShdw blurRad="38100" dist="38100" dir="2700000" algn="tl">
                    <a:srgbClr val="C0C0C0"/>
                  </a:outerShdw>
                </a:effectLst>
                <a:ea typeface="微软雅黑" pitchFamily="34" charset="-122"/>
              </a:rPr>
              <a:t>	       </a:t>
            </a:r>
            <a:r>
              <a:rPr lang="zh-CN" altLang="en-US" b="1" dirty="0">
                <a:effectLst>
                  <a:outerShdw blurRad="38100" dist="38100" dir="2700000" algn="tl">
                    <a:srgbClr val="C0C0C0"/>
                  </a:outerShdw>
                </a:effectLst>
                <a:ea typeface="微软雅黑" pitchFamily="34" charset="-122"/>
              </a:rPr>
              <a:t>为了提高自己的生存能力，病毒是不应该破坏</a:t>
            </a:r>
            <a:r>
              <a:rPr lang="en-US" altLang="zh-CN" b="1" dirty="0">
                <a:effectLst>
                  <a:outerShdw blurRad="38100" dist="38100" dir="2700000" algn="tl">
                    <a:srgbClr val="C0C0C0"/>
                  </a:outerShdw>
                </a:effectLst>
                <a:ea typeface="微软雅黑" pitchFamily="34" charset="-122"/>
              </a:rPr>
              <a:t>HOST</a:t>
            </a:r>
            <a:r>
              <a:rPr lang="zh-CN" altLang="en-US" b="1" dirty="0">
                <a:effectLst>
                  <a:outerShdw blurRad="38100" dist="38100" dir="2700000" algn="tl">
                    <a:srgbClr val="C0C0C0"/>
                  </a:outerShdw>
                </a:effectLst>
                <a:ea typeface="微软雅黑" pitchFamily="34" charset="-122"/>
              </a:rPr>
              <a:t>程序的，因此病毒执行完后应立刻将控制权交给</a:t>
            </a:r>
            <a:r>
              <a:rPr lang="en-US" altLang="zh-CN" b="1" dirty="0">
                <a:effectLst>
                  <a:outerShdw blurRad="38100" dist="38100" dir="2700000" algn="tl">
                    <a:srgbClr val="C0C0C0"/>
                  </a:outerShdw>
                </a:effectLst>
                <a:ea typeface="微软雅黑" pitchFamily="34" charset="-122"/>
              </a:rPr>
              <a:t>HOST</a:t>
            </a:r>
            <a:r>
              <a:rPr lang="zh-CN" altLang="en-US" b="1" dirty="0">
                <a:effectLst>
                  <a:outerShdw blurRad="38100" dist="38100" dir="2700000" algn="tl">
                    <a:srgbClr val="C0C0C0"/>
                  </a:outerShdw>
                </a:effectLst>
                <a:ea typeface="微软雅黑" pitchFamily="34" charset="-122"/>
              </a:rPr>
              <a:t>程序。</a:t>
            </a:r>
            <a:endParaRPr lang="en-US" altLang="zh-CN" b="1" dirty="0">
              <a:effectLst>
                <a:outerShdw blurRad="38100" dist="38100" dir="2700000" algn="tl">
                  <a:srgbClr val="C0C0C0"/>
                </a:outerShdw>
              </a:effectLst>
              <a:ea typeface="微软雅黑" pitchFamily="34" charset="-122"/>
            </a:endParaRPr>
          </a:p>
          <a:p>
            <a:pPr marL="857250" lvl="2" indent="0" eaLnBrk="1" hangingPunct="1">
              <a:buNone/>
              <a:defRPr/>
            </a:pPr>
            <a:r>
              <a:rPr lang="zh-CN" altLang="en-US" b="1" dirty="0">
                <a:solidFill>
                  <a:srgbClr val="FF0000"/>
                </a:solidFill>
                <a:effectLst>
                  <a:outerShdw blurRad="38100" dist="38100" dir="2700000" algn="tl">
                    <a:srgbClr val="C0C0C0"/>
                  </a:outerShdw>
                </a:effectLst>
                <a:ea typeface="微软雅黑" pitchFamily="34" charset="-122"/>
              </a:rPr>
              <a:t>返回方法：</a:t>
            </a:r>
            <a:endParaRPr lang="en-US" altLang="zh-CN" b="1" dirty="0">
              <a:solidFill>
                <a:srgbClr val="FF0000"/>
              </a:solidFill>
              <a:effectLst>
                <a:outerShdw blurRad="38100" dist="38100" dir="2700000" algn="tl">
                  <a:srgbClr val="C0C0C0"/>
                </a:outerShdw>
              </a:effectLst>
              <a:ea typeface="微软雅黑" pitchFamily="34" charset="-122"/>
            </a:endParaRPr>
          </a:p>
          <a:p>
            <a:pPr marL="857250" lvl="2" indent="0" eaLnBrk="1" hangingPunct="1">
              <a:buNone/>
              <a:defRPr/>
            </a:pPr>
            <a:r>
              <a:rPr lang="zh-CN" altLang="en-US" b="1" dirty="0">
                <a:effectLst>
                  <a:outerShdw blurRad="38100" dist="38100" dir="2700000" algn="tl">
                    <a:srgbClr val="C0C0C0"/>
                  </a:outerShdw>
                </a:effectLst>
                <a:ea typeface="微软雅黑" pitchFamily="34" charset="-122"/>
              </a:rPr>
              <a:t>       病毒在修改被感染文件代码开始执行位置（</a:t>
            </a:r>
            <a:r>
              <a:rPr lang="en-US" altLang="zh-CN" b="1" dirty="0">
                <a:effectLst>
                  <a:outerShdw blurRad="38100" dist="38100" dir="2700000" algn="tl">
                    <a:srgbClr val="C0C0C0"/>
                  </a:outerShdw>
                </a:effectLst>
                <a:ea typeface="微软雅黑" pitchFamily="34" charset="-122"/>
              </a:rPr>
              <a:t> </a:t>
            </a:r>
            <a:r>
              <a:rPr lang="en-US" altLang="zh-CN" b="1" dirty="0" err="1">
                <a:effectLst>
                  <a:outerShdw blurRad="38100" dist="38100" dir="2700000" algn="tl">
                    <a:srgbClr val="C0C0C0"/>
                  </a:outerShdw>
                </a:effectLst>
                <a:ea typeface="微软雅黑" pitchFamily="34" charset="-122"/>
              </a:rPr>
              <a:t>AddressOfEntryPoint</a:t>
            </a:r>
            <a:r>
              <a:rPr lang="en-US" altLang="zh-CN" b="1" dirty="0">
                <a:effectLst>
                  <a:outerShdw blurRad="38100" dist="38100" dir="2700000" algn="tl">
                    <a:srgbClr val="C0C0C0"/>
                  </a:outerShdw>
                </a:effectLst>
                <a:ea typeface="微软雅黑" pitchFamily="34" charset="-122"/>
              </a:rPr>
              <a:t> </a:t>
            </a:r>
            <a:r>
              <a:rPr lang="zh-CN" altLang="en-US" b="1" dirty="0">
                <a:effectLst>
                  <a:outerShdw blurRad="38100" dist="38100" dir="2700000" algn="tl">
                    <a:srgbClr val="C0C0C0"/>
                  </a:outerShdw>
                </a:effectLst>
                <a:ea typeface="微软雅黑" pitchFamily="34" charset="-122"/>
              </a:rPr>
              <a:t>）时，应保存原来的值，这样，病毒在执行完病毒代码之后用一个跳转语句跳到这段代码处继续执行即可。</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929072981"/>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8229600" cy="5486176"/>
          </a:xfrm>
        </p:spPr>
        <p:txBody>
          <a:bodyPr/>
          <a:lstStyle/>
          <a:p>
            <a:pPr lvl="1" eaLnBrk="1" hangingPunct="1">
              <a:defRPr/>
            </a:pP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病毒的感染方式：</a:t>
            </a:r>
            <a:endParaRPr lang="en-US" altLang="zh-CN" b="1" dirty="0">
              <a:effectLst>
                <a:outerShdw blurRad="38100" dist="38100" dir="2700000" algn="tl">
                  <a:srgbClr val="C0C0C0"/>
                </a:outerShdw>
              </a:effectLst>
              <a:ea typeface="微软雅黑" pitchFamily="34" charset="-122"/>
            </a:endParaRPr>
          </a:p>
          <a:p>
            <a:pPr marL="857250" lvl="2" indent="0" eaLnBrk="1" hangingPunct="1">
              <a:buNone/>
              <a:defRPr/>
            </a:pPr>
            <a:r>
              <a:rPr lang="en-US" altLang="zh-CN" b="1" dirty="0">
                <a:effectLst>
                  <a:outerShdw blurRad="38100" dist="38100" dir="2700000" algn="tl">
                    <a:srgbClr val="C0C0C0"/>
                  </a:outerShdw>
                </a:effectLst>
                <a:ea typeface="微软雅黑" pitchFamily="34" charset="-122"/>
              </a:rPr>
              <a:t>	</a:t>
            </a:r>
            <a:r>
              <a:rPr lang="zh-CN" altLang="en-US" b="1" dirty="0">
                <a:effectLst>
                  <a:outerShdw blurRad="38100" dist="38100" dir="2700000" algn="tl">
                    <a:srgbClr val="C0C0C0"/>
                  </a:outerShdw>
                </a:effectLst>
                <a:ea typeface="微软雅黑" pitchFamily="34" charset="-122"/>
              </a:rPr>
              <a:t>添加新节感染、节空隙感染、捆绑式感染（最常见）</a:t>
            </a:r>
            <a:endParaRPr lang="en-US" altLang="zh-CN" b="1" dirty="0">
              <a:effectLst>
                <a:outerShdw blurRad="38100" dist="38100" dir="2700000" algn="tl">
                  <a:srgbClr val="C0C0C0"/>
                </a:outerShdw>
              </a:effectLst>
              <a:ea typeface="微软雅黑" pitchFamily="34" charset="-122"/>
            </a:endParaRPr>
          </a:p>
          <a:p>
            <a:pPr marL="800100" lvl="1" indent="-342900" eaLnBrk="1" hangingPunct="1">
              <a:defRPr/>
            </a:pPr>
            <a:r>
              <a:rPr lang="zh-CN" altLang="en-US" b="1" dirty="0">
                <a:effectLst>
                  <a:outerShdw blurRad="38100" dist="38100" dir="2700000" algn="tl">
                    <a:srgbClr val="C0C0C0"/>
                  </a:outerShdw>
                </a:effectLst>
                <a:ea typeface="微软雅黑" pitchFamily="34" charset="-122"/>
              </a:rPr>
              <a:t>捆绑式感染：</a:t>
            </a:r>
            <a:endParaRPr lang="en-US" altLang="zh-CN" b="1" dirty="0">
              <a:effectLst>
                <a:outerShdw blurRad="38100" dist="38100" dir="2700000" algn="tl">
                  <a:srgbClr val="C0C0C0"/>
                </a:outerShdw>
              </a:effectLst>
              <a:ea typeface="微软雅黑" pitchFamily="34" charset="-122"/>
            </a:endParaRPr>
          </a:p>
          <a:p>
            <a:pPr marL="1200150" lvl="2" indent="-342900" eaLnBrk="1" hangingPunct="1">
              <a:defRPr/>
            </a:pPr>
            <a:r>
              <a:rPr lang="zh-CN" altLang="en-US" b="1" dirty="0">
                <a:effectLst>
                  <a:outerShdw blurRad="38100" dist="38100" dir="2700000" algn="tl">
                    <a:srgbClr val="C0C0C0"/>
                  </a:outerShdw>
                </a:effectLst>
                <a:ea typeface="微软雅黑" pitchFamily="34" charset="-122"/>
              </a:rPr>
              <a:t>把宿主作为数据存储在病毒体内，当执行病毒程序时，通过一定的操作访问这部分数据，从而执行原宿主文件。熊猫烧香病毒就采用了这种感染方式。</a:t>
            </a:r>
            <a:endParaRPr lang="en-US" altLang="zh-CN" b="1" dirty="0">
              <a:effectLst>
                <a:outerShdw blurRad="38100" dist="38100" dir="2700000" algn="tl">
                  <a:srgbClr val="C0C0C0"/>
                </a:outerShdw>
              </a:effectLst>
              <a:ea typeface="微软雅黑" pitchFamily="34" charset="-122"/>
            </a:endParaRPr>
          </a:p>
          <a:p>
            <a:pPr marL="1200150" lvl="2" indent="-342900" eaLnBrk="1" hangingPunct="1">
              <a:defRPr/>
            </a:pPr>
            <a:r>
              <a:rPr lang="en-US" altLang="zh-CN" b="1" dirty="0">
                <a:effectLst>
                  <a:outerShdw blurRad="38100" dist="38100" dir="2700000" algn="tl">
                    <a:srgbClr val="C0C0C0"/>
                  </a:outerShdw>
                </a:effectLst>
                <a:ea typeface="微软雅黑" pitchFamily="34" charset="-122"/>
              </a:rPr>
              <a:t>infected.exe</a:t>
            </a:r>
            <a:r>
              <a:rPr lang="zh-CN" altLang="en-US" b="1" dirty="0">
                <a:effectLst>
                  <a:outerShdw blurRad="38100" dist="38100" dir="2700000" algn="tl">
                    <a:srgbClr val="C0C0C0"/>
                  </a:outerShdw>
                </a:effectLst>
                <a:ea typeface="微软雅黑" pitchFamily="34" charset="-122"/>
              </a:rPr>
              <a:t>文件的前半部分是一个完整的</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文件，文件内容与</a:t>
            </a:r>
            <a:r>
              <a:rPr lang="en-US" altLang="zh-CN" b="1" dirty="0">
                <a:effectLst>
                  <a:outerShdw blurRad="38100" dist="38100" dir="2700000" algn="tl">
                    <a:srgbClr val="C0C0C0"/>
                  </a:outerShdw>
                </a:effectLst>
                <a:ea typeface="微软雅黑" pitchFamily="34" charset="-122"/>
              </a:rPr>
              <a:t>virus.exe</a:t>
            </a:r>
            <a:r>
              <a:rPr lang="zh-CN" altLang="en-US" b="1" dirty="0">
                <a:effectLst>
                  <a:outerShdw blurRad="38100" dist="38100" dir="2700000" algn="tl">
                    <a:srgbClr val="C0C0C0"/>
                  </a:outerShdw>
                </a:effectLst>
                <a:ea typeface="微软雅黑" pitchFamily="34" charset="-122"/>
              </a:rPr>
              <a:t>完全一致。</a:t>
            </a:r>
            <a:r>
              <a:rPr lang="en-US" altLang="zh-CN" b="1" dirty="0">
                <a:effectLst>
                  <a:outerShdw blurRad="38100" dist="38100" dir="2700000" algn="tl">
                    <a:srgbClr val="C0C0C0"/>
                  </a:outerShdw>
                </a:effectLst>
                <a:ea typeface="微软雅黑" pitchFamily="34" charset="-122"/>
              </a:rPr>
              <a:t> infected.exe</a:t>
            </a:r>
            <a:r>
              <a:rPr lang="zh-CN" altLang="en-US" b="1" dirty="0">
                <a:effectLst>
                  <a:outerShdw blurRad="38100" dist="38100" dir="2700000" algn="tl">
                    <a:srgbClr val="C0C0C0"/>
                  </a:outerShdw>
                </a:effectLst>
                <a:ea typeface="微软雅黑" pitchFamily="34" charset="-122"/>
              </a:rPr>
              <a:t>文件的后半部分是附加在</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映像后的附加数据，不属于</a:t>
            </a:r>
            <a:r>
              <a:rPr lang="en-US" altLang="zh-CN" b="1" dirty="0">
                <a:effectLst>
                  <a:outerShdw blurRad="38100" dist="38100" dir="2700000" algn="tl">
                    <a:srgbClr val="C0C0C0"/>
                  </a:outerShdw>
                </a:effectLst>
                <a:ea typeface="微软雅黑" pitchFamily="34" charset="-122"/>
              </a:rPr>
              <a:t>infected.exe</a:t>
            </a:r>
            <a:r>
              <a:rPr lang="zh-CN" altLang="en-US" b="1" dirty="0">
                <a:effectLst>
                  <a:outerShdw blurRad="38100" dist="38100" dir="2700000" algn="tl">
                    <a:srgbClr val="C0C0C0"/>
                  </a:outerShdw>
                </a:effectLst>
                <a:ea typeface="微软雅黑" pitchFamily="34" charset="-122"/>
              </a:rPr>
              <a:t>的</a:t>
            </a:r>
            <a:r>
              <a:rPr lang="en-US" altLang="zh-CN" b="1" dirty="0">
                <a:effectLst>
                  <a:outerShdw blurRad="38100" dist="38100" dir="2700000" algn="tl">
                    <a:srgbClr val="C0C0C0"/>
                  </a:outerShdw>
                </a:effectLst>
                <a:ea typeface="微软雅黑" pitchFamily="34" charset="-122"/>
              </a:rPr>
              <a:t>PE</a:t>
            </a:r>
            <a:r>
              <a:rPr lang="zh-CN" altLang="en-US" b="1" dirty="0">
                <a:effectLst>
                  <a:outerShdw blurRad="38100" dist="38100" dir="2700000" algn="tl">
                    <a:srgbClr val="C0C0C0"/>
                  </a:outerShdw>
                </a:effectLst>
                <a:ea typeface="微软雅黑" pitchFamily="34" charset="-122"/>
              </a:rPr>
              <a:t>映像部分。附加数据二进制内容与</a:t>
            </a:r>
            <a:r>
              <a:rPr lang="en-US" altLang="zh-CN" b="1" dirty="0">
                <a:effectLst>
                  <a:outerShdw blurRad="38100" dist="38100" dir="2700000" algn="tl">
                    <a:srgbClr val="C0C0C0"/>
                  </a:outerShdw>
                </a:effectLst>
                <a:ea typeface="微软雅黑" pitchFamily="34" charset="-122"/>
              </a:rPr>
              <a:t>normal.exe</a:t>
            </a:r>
            <a:r>
              <a:rPr lang="zh-CN" altLang="en-US" b="1" dirty="0">
                <a:effectLst>
                  <a:outerShdw blurRad="38100" dist="38100" dir="2700000" algn="tl">
                    <a:srgbClr val="C0C0C0"/>
                  </a:outerShdw>
                </a:effectLst>
                <a:ea typeface="微软雅黑" pitchFamily="34" charset="-122"/>
              </a:rPr>
              <a:t>文件完全一致。因此，只能通过访问病毒文件才能访问到原始文件。</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59583216"/>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8229600" cy="5486176"/>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脚本病毒的感染技术</a:t>
            </a:r>
          </a:p>
          <a:p>
            <a:pPr lvl="1" eaLnBrk="1" hangingPunct="1">
              <a:defRPr/>
            </a:pPr>
            <a:r>
              <a:rPr lang="zh-CN" altLang="en-US" sz="2600" b="1" dirty="0">
                <a:effectLst>
                  <a:outerShdw blurRad="38100" dist="38100" dir="2700000" algn="tl">
                    <a:srgbClr val="C0C0C0"/>
                  </a:outerShdw>
                </a:effectLst>
                <a:ea typeface="微软雅黑" pitchFamily="34" charset="-122"/>
              </a:rPr>
              <a:t>任何语言都可以编写病毒，而用脚本编写病毒则尤为简单，且编出的病毒具有传播快、破坏力大的特点。例如：爱虫病毒、新欢乐时光病毒、叛逃者病毒等</a:t>
            </a:r>
            <a:r>
              <a:rPr lang="en-US" altLang="zh-CN" sz="2600" b="1" dirty="0">
                <a:effectLst>
                  <a:outerShdw blurRad="38100" dist="38100" dir="2700000" algn="tl">
                    <a:srgbClr val="C0C0C0"/>
                  </a:outerShdw>
                </a:effectLst>
                <a:ea typeface="微软雅黑" pitchFamily="34" charset="-122"/>
              </a:rPr>
              <a:t>VBS</a:t>
            </a:r>
            <a:r>
              <a:rPr lang="zh-CN" altLang="en-US" sz="2600" b="1" dirty="0">
                <a:effectLst>
                  <a:outerShdw blurRad="38100" dist="38100" dir="2700000" algn="tl">
                    <a:srgbClr val="C0C0C0"/>
                  </a:outerShdw>
                </a:effectLst>
                <a:ea typeface="微软雅黑" pitchFamily="34" charset="-122"/>
              </a:rPr>
              <a:t>脚本病毒，及</a:t>
            </a:r>
            <a:r>
              <a:rPr lang="en-US" altLang="zh-CN" sz="2600" b="1" dirty="0">
                <a:effectLst>
                  <a:outerShdw blurRad="38100" dist="38100" dir="2700000" algn="tl">
                    <a:srgbClr val="C0C0C0"/>
                  </a:outerShdw>
                </a:effectLst>
                <a:ea typeface="微软雅黑" pitchFamily="34" charset="-122"/>
              </a:rPr>
              <a:t>PHP</a:t>
            </a:r>
            <a:r>
              <a:rPr lang="zh-CN" altLang="en-US" sz="2600" b="1" dirty="0">
                <a:effectLst>
                  <a:outerShdw blurRad="38100" dist="38100" dir="2700000" algn="tl">
                    <a:srgbClr val="C0C0C0"/>
                  </a:outerShdw>
                </a:effectLst>
                <a:ea typeface="微软雅黑" pitchFamily="34" charset="-122"/>
              </a:rPr>
              <a:t>、</a:t>
            </a:r>
            <a:r>
              <a:rPr lang="en-US" altLang="zh-CN" sz="2600" b="1" dirty="0">
                <a:effectLst>
                  <a:outerShdw blurRad="38100" dist="38100" dir="2700000" algn="tl">
                    <a:srgbClr val="C0C0C0"/>
                  </a:outerShdw>
                </a:effectLst>
                <a:ea typeface="微软雅黑" pitchFamily="34" charset="-122"/>
              </a:rPr>
              <a:t>JS</a:t>
            </a:r>
            <a:r>
              <a:rPr lang="zh-CN" altLang="en-US" sz="2600" b="1" dirty="0">
                <a:effectLst>
                  <a:outerShdw blurRad="38100" dist="38100" dir="2700000" algn="tl">
                    <a:srgbClr val="C0C0C0"/>
                  </a:outerShdw>
                </a:effectLst>
                <a:ea typeface="微软雅黑" pitchFamily="34" charset="-122"/>
              </a:rPr>
              <a:t>脚本病毒。</a:t>
            </a:r>
            <a:endParaRPr lang="en-US" altLang="zh-CN" sz="2600" b="1" dirty="0">
              <a:effectLst>
                <a:outerShdw blurRad="38100" dist="38100" dir="2700000" algn="tl">
                  <a:srgbClr val="C0C0C0"/>
                </a:outerShdw>
              </a:effectLst>
              <a:ea typeface="微软雅黑" pitchFamily="34" charset="-122"/>
            </a:endParaRPr>
          </a:p>
          <a:p>
            <a:pPr lvl="1" eaLnBrk="1" hangingPunct="1">
              <a:defRPr/>
            </a:pPr>
            <a:r>
              <a:rPr lang="en-US" altLang="zh-CN" sz="2600" b="1" dirty="0">
                <a:effectLst>
                  <a:outerShdw blurRad="38100" dist="38100" dir="2700000" algn="tl">
                    <a:srgbClr val="C0C0C0"/>
                  </a:outerShdw>
                </a:effectLst>
                <a:ea typeface="微软雅黑" pitchFamily="34" charset="-122"/>
              </a:rPr>
              <a:t>VBS</a:t>
            </a:r>
            <a:r>
              <a:rPr lang="zh-CN" altLang="en-US" sz="2600" b="1" dirty="0">
                <a:effectLst>
                  <a:outerShdw blurRad="38100" dist="38100" dir="2700000" algn="tl">
                    <a:srgbClr val="C0C0C0"/>
                  </a:outerShdw>
                </a:effectLst>
                <a:ea typeface="微软雅黑" pitchFamily="34" charset="-122"/>
              </a:rPr>
              <a:t>脚本病毒是直接通过自我复制来感染文件的，病毒中的绝大部分代码都可以直接附加在其他同类程序的中间。</a:t>
            </a:r>
            <a:r>
              <a:rPr lang="en-US" altLang="zh-CN" sz="2600" b="1" dirty="0" err="1">
                <a:effectLst>
                  <a:outerShdw blurRad="38100" dist="38100" dir="2700000" algn="tl">
                    <a:srgbClr val="C0C0C0"/>
                  </a:outerShdw>
                </a:effectLst>
                <a:ea typeface="微软雅黑" pitchFamily="34" charset="-122"/>
              </a:rPr>
              <a:t>eg</a:t>
            </a:r>
            <a:r>
              <a:rPr lang="zh-CN" altLang="en-US" sz="2600" b="1" dirty="0">
                <a:effectLst>
                  <a:outerShdw blurRad="38100" dist="38100" dir="2700000" algn="tl">
                    <a:srgbClr val="C0C0C0"/>
                  </a:outerShdw>
                </a:effectLst>
                <a:ea typeface="微软雅黑" pitchFamily="34" charset="-122"/>
              </a:rPr>
              <a:t>：新欢乐时光病毒可以将自己的代码附加在</a:t>
            </a:r>
            <a:r>
              <a:rPr lang="en-US" altLang="zh-CN" sz="2600" b="1" dirty="0">
                <a:effectLst>
                  <a:outerShdw blurRad="38100" dist="38100" dir="2700000" algn="tl">
                    <a:srgbClr val="C0C0C0"/>
                  </a:outerShdw>
                </a:effectLst>
                <a:ea typeface="微软雅黑" pitchFamily="34" charset="-122"/>
              </a:rPr>
              <a:t>.htm</a:t>
            </a:r>
            <a:r>
              <a:rPr lang="zh-CN" altLang="en-US" sz="2600" b="1" dirty="0">
                <a:effectLst>
                  <a:outerShdw blurRad="38100" dist="38100" dir="2700000" algn="tl">
                    <a:srgbClr val="C0C0C0"/>
                  </a:outerShdw>
                </a:effectLst>
                <a:ea typeface="微软雅黑" pitchFamily="34" charset="-122"/>
              </a:rPr>
              <a:t>文件的尾部，并在顶部加入一条调用病毒代码的语句。爱虫病毒直接生成一个文件的副本，将病毒代码拷入其中，并以原文件名作为前缀，</a:t>
            </a:r>
            <a:r>
              <a:rPr lang="en-US" altLang="zh-CN" sz="2600" b="1" dirty="0" err="1">
                <a:effectLst>
                  <a:outerShdw blurRad="38100" dist="38100" dir="2700000" algn="tl">
                    <a:srgbClr val="C0C0C0"/>
                  </a:outerShdw>
                </a:effectLst>
                <a:ea typeface="微软雅黑" pitchFamily="34" charset="-122"/>
              </a:rPr>
              <a:t>vbs</a:t>
            </a:r>
            <a:r>
              <a:rPr lang="zh-CN" altLang="en-US" sz="2600" b="1" dirty="0">
                <a:effectLst>
                  <a:outerShdw blurRad="38100" dist="38100" dir="2700000" algn="tl">
                    <a:srgbClr val="C0C0C0"/>
                  </a:outerShdw>
                </a:effectLst>
                <a:ea typeface="微软雅黑" pitchFamily="34" charset="-122"/>
              </a:rPr>
              <a:t>作为后缀。</a:t>
            </a:r>
            <a:endParaRPr lang="en-US" altLang="zh-CN" sz="2600"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707448151"/>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8229600" cy="5486176"/>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脚本病毒的感染技术</a:t>
            </a:r>
          </a:p>
          <a:p>
            <a:pPr lvl="1" eaLnBrk="1" hangingPunct="1">
              <a:defRPr/>
            </a:pPr>
            <a:r>
              <a:rPr lang="en-US" altLang="zh-CN" sz="2600" b="1" dirty="0">
                <a:effectLst>
                  <a:outerShdw blurRad="38100" dist="38100" dir="2700000" algn="tl">
                    <a:srgbClr val="C0C0C0"/>
                  </a:outerShdw>
                </a:effectLst>
                <a:ea typeface="微软雅黑" pitchFamily="34" charset="-122"/>
              </a:rPr>
              <a:t>VBS</a:t>
            </a:r>
            <a:r>
              <a:rPr lang="zh-CN" altLang="en-US" sz="2600" b="1" dirty="0">
                <a:effectLst>
                  <a:outerShdw blurRad="38100" dist="38100" dir="2700000" algn="tl">
                    <a:srgbClr val="C0C0C0"/>
                  </a:outerShdw>
                </a:effectLst>
                <a:ea typeface="微软雅黑" pitchFamily="34" charset="-122"/>
              </a:rPr>
              <a:t>脚本病毒的传播方式</a:t>
            </a:r>
            <a:endParaRPr lang="en-US" altLang="zh-CN" sz="2600" b="1" dirty="0">
              <a:effectLst>
                <a:outerShdw blurRad="38100" dist="38100" dir="2700000" algn="tl">
                  <a:srgbClr val="C0C0C0"/>
                </a:outerShdw>
              </a:effectLst>
              <a:ea typeface="微软雅黑" pitchFamily="34" charset="-122"/>
            </a:endParaRPr>
          </a:p>
          <a:p>
            <a:pPr lvl="2" eaLnBrk="1" hangingPunct="1">
              <a:defRPr/>
            </a:pPr>
            <a:r>
              <a:rPr lang="zh-CN" altLang="en-US" sz="2200" b="1" dirty="0">
                <a:effectLst>
                  <a:outerShdw blurRad="38100" dist="38100" dir="2700000" algn="tl">
                    <a:srgbClr val="C0C0C0"/>
                  </a:outerShdw>
                </a:effectLst>
                <a:ea typeface="微软雅黑" pitchFamily="34" charset="-122"/>
              </a:rPr>
              <a:t>通过</a:t>
            </a:r>
            <a:r>
              <a:rPr lang="en-US" altLang="zh-CN" sz="2200" b="1" dirty="0">
                <a:effectLst>
                  <a:outerShdw blurRad="38100" dist="38100" dir="2700000" algn="tl">
                    <a:srgbClr val="C0C0C0"/>
                  </a:outerShdw>
                </a:effectLst>
                <a:ea typeface="微软雅黑" pitchFamily="34" charset="-122"/>
              </a:rPr>
              <a:t>Email</a:t>
            </a:r>
            <a:r>
              <a:rPr lang="zh-CN" altLang="en-US" sz="2200" b="1" dirty="0">
                <a:effectLst>
                  <a:outerShdw blurRad="38100" dist="38100" dir="2700000" algn="tl">
                    <a:srgbClr val="C0C0C0"/>
                  </a:outerShdw>
                </a:effectLst>
                <a:ea typeface="微软雅黑" pitchFamily="34" charset="-122"/>
              </a:rPr>
              <a:t>附件传播</a:t>
            </a:r>
            <a:endParaRPr lang="en-US" altLang="zh-CN" sz="2200" b="1" dirty="0">
              <a:effectLst>
                <a:outerShdw blurRad="38100" dist="38100" dir="2700000" algn="tl">
                  <a:srgbClr val="C0C0C0"/>
                </a:outerShdw>
              </a:effectLst>
              <a:ea typeface="微软雅黑" pitchFamily="34" charset="-122"/>
            </a:endParaRPr>
          </a:p>
          <a:p>
            <a:pPr lvl="2" eaLnBrk="1" hangingPunct="1">
              <a:defRPr/>
            </a:pPr>
            <a:r>
              <a:rPr lang="zh-CN" altLang="en-US" sz="2200" b="1" dirty="0">
                <a:effectLst>
                  <a:outerShdw blurRad="38100" dist="38100" dir="2700000" algn="tl">
                    <a:srgbClr val="C0C0C0"/>
                  </a:outerShdw>
                </a:effectLst>
                <a:ea typeface="微软雅黑" pitchFamily="34" charset="-122"/>
              </a:rPr>
              <a:t>通过局域网共享传播</a:t>
            </a:r>
            <a:endParaRPr lang="en-US" altLang="zh-CN" sz="2200" b="1" dirty="0">
              <a:effectLst>
                <a:outerShdw blurRad="38100" dist="38100" dir="2700000" algn="tl">
                  <a:srgbClr val="C0C0C0"/>
                </a:outerShdw>
              </a:effectLst>
              <a:ea typeface="微软雅黑" pitchFamily="34" charset="-122"/>
            </a:endParaRPr>
          </a:p>
          <a:p>
            <a:pPr lvl="2" eaLnBrk="1" hangingPunct="1">
              <a:defRPr/>
            </a:pPr>
            <a:r>
              <a:rPr lang="zh-CN" altLang="en-US" sz="2200" b="1" dirty="0">
                <a:effectLst>
                  <a:outerShdw blurRad="38100" dist="38100" dir="2700000" algn="tl">
                    <a:srgbClr val="C0C0C0"/>
                  </a:outerShdw>
                </a:effectLst>
                <a:ea typeface="微软雅黑" pitchFamily="34" charset="-122"/>
              </a:rPr>
              <a:t>通过感染</a:t>
            </a:r>
            <a:r>
              <a:rPr lang="en-US" altLang="zh-CN" sz="2200" b="1" dirty="0">
                <a:effectLst>
                  <a:outerShdw blurRad="38100" dist="38100" dir="2700000" algn="tl">
                    <a:srgbClr val="C0C0C0"/>
                  </a:outerShdw>
                </a:effectLst>
                <a:ea typeface="微软雅黑" pitchFamily="34" charset="-122"/>
              </a:rPr>
              <a:t>htm</a:t>
            </a:r>
            <a:r>
              <a:rPr lang="zh-CN" altLang="en-US" sz="2200" b="1" dirty="0">
                <a:effectLst>
                  <a:outerShdw blurRad="38100" dist="38100" dir="2700000" algn="tl">
                    <a:srgbClr val="C0C0C0"/>
                  </a:outerShdw>
                </a:effectLst>
                <a:ea typeface="微软雅黑" pitchFamily="34" charset="-122"/>
              </a:rPr>
              <a:t>、</a:t>
            </a:r>
            <a:r>
              <a:rPr lang="en-US" altLang="zh-CN" sz="2200" b="1" dirty="0">
                <a:effectLst>
                  <a:outerShdw blurRad="38100" dist="38100" dir="2700000" algn="tl">
                    <a:srgbClr val="C0C0C0"/>
                  </a:outerShdw>
                </a:effectLst>
                <a:ea typeface="微软雅黑" pitchFamily="34" charset="-122"/>
              </a:rPr>
              <a:t>asp</a:t>
            </a:r>
            <a:r>
              <a:rPr lang="zh-CN" altLang="en-US" sz="2200" b="1" dirty="0">
                <a:effectLst>
                  <a:outerShdw blurRad="38100" dist="38100" dir="2700000" algn="tl">
                    <a:srgbClr val="C0C0C0"/>
                  </a:outerShdw>
                </a:effectLst>
                <a:ea typeface="微软雅黑" pitchFamily="34" charset="-122"/>
              </a:rPr>
              <a:t>、</a:t>
            </a:r>
            <a:r>
              <a:rPr lang="en-US" altLang="zh-CN" sz="2200" b="1" dirty="0" err="1">
                <a:effectLst>
                  <a:outerShdw blurRad="38100" dist="38100" dir="2700000" algn="tl">
                    <a:srgbClr val="C0C0C0"/>
                  </a:outerShdw>
                </a:effectLst>
                <a:ea typeface="微软雅黑" pitchFamily="34" charset="-122"/>
              </a:rPr>
              <a:t>jsp</a:t>
            </a:r>
            <a:r>
              <a:rPr lang="zh-CN" altLang="en-US" sz="2200" b="1" dirty="0">
                <a:effectLst>
                  <a:outerShdw blurRad="38100" dist="38100" dir="2700000" algn="tl">
                    <a:srgbClr val="C0C0C0"/>
                  </a:outerShdw>
                </a:effectLst>
                <a:ea typeface="微软雅黑" pitchFamily="34" charset="-122"/>
              </a:rPr>
              <a:t>、</a:t>
            </a:r>
            <a:r>
              <a:rPr lang="en-US" altLang="zh-CN" sz="2200" b="1" dirty="0">
                <a:effectLst>
                  <a:outerShdw blurRad="38100" dist="38100" dir="2700000" algn="tl">
                    <a:srgbClr val="C0C0C0"/>
                  </a:outerShdw>
                </a:effectLst>
                <a:ea typeface="微软雅黑" pitchFamily="34" charset="-122"/>
              </a:rPr>
              <a:t>php</a:t>
            </a:r>
            <a:r>
              <a:rPr lang="zh-CN" altLang="en-US" sz="2200" b="1" dirty="0">
                <a:effectLst>
                  <a:outerShdw blurRad="38100" dist="38100" dir="2700000" algn="tl">
                    <a:srgbClr val="C0C0C0"/>
                  </a:outerShdw>
                </a:effectLst>
                <a:ea typeface="微软雅黑" pitchFamily="34" charset="-122"/>
              </a:rPr>
              <a:t>等网页文件传播</a:t>
            </a:r>
            <a:endParaRPr lang="en-US" altLang="zh-CN" sz="2200" b="1" dirty="0">
              <a:effectLst>
                <a:outerShdw blurRad="38100" dist="38100" dir="2700000" algn="tl">
                  <a:srgbClr val="C0C0C0"/>
                </a:outerShdw>
              </a:effectLst>
              <a:ea typeface="微软雅黑" pitchFamily="34" charset="-122"/>
            </a:endParaRPr>
          </a:p>
          <a:p>
            <a:pPr lvl="2" eaLnBrk="1" hangingPunct="1">
              <a:defRPr/>
            </a:pPr>
            <a:r>
              <a:rPr lang="zh-CN" altLang="en-US" sz="2200" b="1" dirty="0">
                <a:effectLst>
                  <a:outerShdw blurRad="38100" dist="38100" dir="2700000" algn="tl">
                    <a:srgbClr val="C0C0C0"/>
                  </a:outerShdw>
                </a:effectLst>
                <a:ea typeface="微软雅黑" pitchFamily="34" charset="-122"/>
              </a:rPr>
              <a:t>通过</a:t>
            </a:r>
            <a:r>
              <a:rPr lang="en-US" altLang="zh-CN" sz="2200" b="1" dirty="0">
                <a:effectLst>
                  <a:outerShdw blurRad="38100" dist="38100" dir="2700000" algn="tl">
                    <a:srgbClr val="C0C0C0"/>
                  </a:outerShdw>
                </a:effectLst>
                <a:ea typeface="微软雅黑" pitchFamily="34" charset="-122"/>
              </a:rPr>
              <a:t>IRC</a:t>
            </a:r>
            <a:r>
              <a:rPr lang="zh-CN" altLang="en-US" sz="2200" b="1" dirty="0">
                <a:effectLst>
                  <a:outerShdw blurRad="38100" dist="38100" dir="2700000" algn="tl">
                    <a:srgbClr val="C0C0C0"/>
                  </a:outerShdw>
                </a:effectLst>
                <a:ea typeface="微软雅黑" pitchFamily="34" charset="-122"/>
              </a:rPr>
              <a:t>聊天通道传播</a:t>
            </a:r>
            <a:endParaRPr lang="en-US" altLang="zh-CN" sz="2200" b="1" dirty="0">
              <a:effectLst>
                <a:outerShdw blurRad="38100" dist="38100" dir="2700000" algn="tl">
                  <a:srgbClr val="C0C0C0"/>
                </a:outerShdw>
              </a:effectLst>
              <a:ea typeface="微软雅黑" pitchFamily="34" charset="-122"/>
            </a:endParaRPr>
          </a:p>
          <a:p>
            <a:pPr lvl="2" eaLnBrk="1" hangingPunct="1">
              <a:defRPr/>
            </a:pPr>
            <a:r>
              <a:rPr lang="en-US" altLang="zh-CN" sz="2200" b="1" dirty="0">
                <a:effectLst>
                  <a:outerShdw blurRad="38100" dist="38100" dir="2700000" algn="tl">
                    <a:srgbClr val="C0C0C0"/>
                  </a:outerShdw>
                </a:effectLst>
                <a:ea typeface="微软雅黑" pitchFamily="34" charset="-122"/>
              </a:rPr>
              <a:t>…</a:t>
            </a:r>
          </a:p>
          <a:p>
            <a:pPr lvl="1" eaLnBrk="1" hangingPunct="1">
              <a:defRPr/>
            </a:pPr>
            <a:r>
              <a:rPr lang="en-US" altLang="zh-CN" sz="2600" b="1" dirty="0">
                <a:effectLst>
                  <a:outerShdw blurRad="38100" dist="38100" dir="2700000" algn="tl">
                    <a:srgbClr val="C0C0C0"/>
                  </a:outerShdw>
                </a:effectLst>
                <a:ea typeface="微软雅黑" pitchFamily="34" charset="-122"/>
              </a:rPr>
              <a:t>VBS</a:t>
            </a:r>
            <a:r>
              <a:rPr lang="zh-CN" altLang="en-US" sz="2600" b="1" dirty="0">
                <a:effectLst>
                  <a:outerShdw blurRad="38100" dist="38100" dir="2700000" algn="tl">
                    <a:srgbClr val="C0C0C0"/>
                  </a:outerShdw>
                </a:effectLst>
                <a:ea typeface="微软雅黑" pitchFamily="34" charset="-122"/>
              </a:rPr>
              <a:t>脚本病毒如何获得控制权</a:t>
            </a:r>
            <a:endParaRPr lang="en-US" altLang="zh-CN" sz="2600" b="1" dirty="0">
              <a:effectLst>
                <a:outerShdw blurRad="38100" dist="38100" dir="2700000" algn="tl">
                  <a:srgbClr val="C0C0C0"/>
                </a:outerShdw>
              </a:effectLst>
              <a:ea typeface="微软雅黑" pitchFamily="34" charset="-122"/>
            </a:endParaRPr>
          </a:p>
          <a:p>
            <a:pPr lvl="2" eaLnBrk="1" hangingPunct="1">
              <a:defRPr/>
            </a:pPr>
            <a:r>
              <a:rPr lang="zh-CN" altLang="en-US" sz="2200" b="1" dirty="0">
                <a:effectLst>
                  <a:outerShdw blurRad="38100" dist="38100" dir="2700000" algn="tl">
                    <a:srgbClr val="C0C0C0"/>
                  </a:outerShdw>
                </a:effectLst>
                <a:ea typeface="微软雅黑" pitchFamily="34" charset="-122"/>
              </a:rPr>
              <a:t>修改注册表</a:t>
            </a:r>
            <a:endParaRPr lang="en-US" altLang="zh-CN" sz="2200" b="1" dirty="0">
              <a:effectLst>
                <a:outerShdw blurRad="38100" dist="38100" dir="2700000" algn="tl">
                  <a:srgbClr val="C0C0C0"/>
                </a:outerShdw>
              </a:effectLst>
              <a:ea typeface="微软雅黑" pitchFamily="34" charset="-122"/>
            </a:endParaRPr>
          </a:p>
          <a:p>
            <a:pPr lvl="2" eaLnBrk="1" hangingPunct="1">
              <a:defRPr/>
            </a:pPr>
            <a:r>
              <a:rPr lang="zh-CN" altLang="en-US" sz="2200" b="1" dirty="0">
                <a:effectLst>
                  <a:outerShdw blurRad="38100" dist="38100" dir="2700000" algn="tl">
                    <a:srgbClr val="C0C0C0"/>
                  </a:outerShdw>
                </a:effectLst>
                <a:ea typeface="微软雅黑" pitchFamily="34" charset="-122"/>
              </a:rPr>
              <a:t>通过映射文件执行方式</a:t>
            </a:r>
            <a:endParaRPr lang="en-US" altLang="zh-CN" sz="2200" b="1" dirty="0">
              <a:effectLst>
                <a:outerShdw blurRad="38100" dist="38100" dir="2700000" algn="tl">
                  <a:srgbClr val="C0C0C0"/>
                </a:outerShdw>
              </a:effectLst>
              <a:ea typeface="微软雅黑" pitchFamily="34" charset="-122"/>
            </a:endParaRPr>
          </a:p>
          <a:p>
            <a:pPr lvl="2" eaLnBrk="1" hangingPunct="1">
              <a:defRPr/>
            </a:pPr>
            <a:r>
              <a:rPr lang="zh-CN" altLang="en-US" sz="2200" b="1" dirty="0">
                <a:effectLst>
                  <a:outerShdw blurRad="38100" dist="38100" dir="2700000" algn="tl">
                    <a:srgbClr val="C0C0C0"/>
                  </a:outerShdw>
                </a:effectLst>
                <a:ea typeface="微软雅黑" pitchFamily="34" charset="-122"/>
              </a:rPr>
              <a:t>欺骗用户，让用户自己执行</a:t>
            </a:r>
            <a:endParaRPr lang="en-US" altLang="zh-CN" sz="2200" b="1" dirty="0">
              <a:effectLst>
                <a:outerShdw blurRad="38100" dist="38100" dir="2700000" algn="tl">
                  <a:srgbClr val="C0C0C0"/>
                </a:outerShdw>
              </a:effectLst>
              <a:ea typeface="微软雅黑" pitchFamily="34" charset="-122"/>
            </a:endParaRPr>
          </a:p>
          <a:p>
            <a:pPr lvl="2" eaLnBrk="1" hangingPunct="1">
              <a:defRPr/>
            </a:pPr>
            <a:r>
              <a:rPr lang="en-US" altLang="zh-CN" sz="2200" b="1" dirty="0">
                <a:effectLst>
                  <a:outerShdw blurRad="38100" dist="38100" dir="2700000" algn="tl">
                    <a:srgbClr val="C0C0C0"/>
                  </a:outerShdw>
                </a:effectLst>
                <a:ea typeface="微软雅黑" pitchFamily="34" charset="-122"/>
              </a:rPr>
              <a:t>Desktop.ini</a:t>
            </a:r>
            <a:r>
              <a:rPr lang="zh-CN" altLang="en-US" sz="2200" b="1" dirty="0">
                <a:effectLst>
                  <a:outerShdw blurRad="38100" dist="38100" dir="2700000" algn="tl">
                    <a:srgbClr val="C0C0C0"/>
                  </a:outerShdw>
                </a:effectLst>
                <a:ea typeface="微软雅黑" pitchFamily="34" charset="-122"/>
              </a:rPr>
              <a:t>和</a:t>
            </a:r>
            <a:r>
              <a:rPr lang="en-US" altLang="zh-CN" sz="2200" b="1" dirty="0">
                <a:effectLst>
                  <a:outerShdw blurRad="38100" dist="38100" dir="2700000" algn="tl">
                    <a:srgbClr val="C0C0C0"/>
                  </a:outerShdw>
                </a:effectLst>
                <a:ea typeface="微软雅黑" pitchFamily="34" charset="-122"/>
              </a:rPr>
              <a:t>folder.htt</a:t>
            </a:r>
            <a:r>
              <a:rPr lang="zh-CN" altLang="en-US" sz="2200" b="1" dirty="0">
                <a:effectLst>
                  <a:outerShdw blurRad="38100" dist="38100" dir="2700000" algn="tl">
                    <a:srgbClr val="C0C0C0"/>
                  </a:outerShdw>
                </a:effectLst>
                <a:ea typeface="微软雅黑" pitchFamily="34" charset="-122"/>
              </a:rPr>
              <a:t>互相配合</a:t>
            </a:r>
            <a:endParaRPr lang="en-US" altLang="zh-CN" sz="2200"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133384988"/>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8229600" cy="5486176"/>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宏病毒</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sz="2600" b="1" dirty="0">
                <a:effectLst>
                  <a:outerShdw blurRad="38100" dist="38100" dir="2700000" algn="tl">
                    <a:srgbClr val="C0C0C0"/>
                  </a:outerShdw>
                </a:effectLst>
                <a:ea typeface="微软雅黑" pitchFamily="34" charset="-122"/>
              </a:rPr>
              <a:t>所谓宏，就是指一段类似于批处理命令的多行代码的集合。</a:t>
            </a:r>
            <a:endParaRPr lang="en-US" altLang="zh-CN" sz="2600" b="1" dirty="0">
              <a:effectLst>
                <a:outerShdw blurRad="38100" dist="38100" dir="2700000" algn="tl">
                  <a:srgbClr val="C0C0C0"/>
                </a:outerShdw>
              </a:effectLst>
              <a:ea typeface="微软雅黑" pitchFamily="34" charset="-122"/>
            </a:endParaRPr>
          </a:p>
          <a:p>
            <a:pPr lvl="1" eaLnBrk="1" hangingPunct="1">
              <a:defRPr/>
            </a:pPr>
            <a:r>
              <a:rPr lang="zh-CN" altLang="en-US" sz="2600" b="1" dirty="0">
                <a:effectLst>
                  <a:outerShdw blurRad="38100" dist="38100" dir="2700000" algn="tl">
                    <a:srgbClr val="C0C0C0"/>
                  </a:outerShdw>
                </a:effectLst>
                <a:ea typeface="微软雅黑" pitchFamily="34" charset="-122"/>
              </a:rPr>
              <a:t>宏病毒的特点</a:t>
            </a:r>
            <a:endParaRPr lang="en-US" altLang="zh-CN" sz="2600" b="1" dirty="0">
              <a:effectLst>
                <a:outerShdw blurRad="38100" dist="38100" dir="2700000" algn="tl">
                  <a:srgbClr val="C0C0C0"/>
                </a:outerShdw>
              </a:effectLst>
              <a:ea typeface="微软雅黑" pitchFamily="34" charset="-122"/>
            </a:endParaRPr>
          </a:p>
          <a:p>
            <a:pPr marL="457200" lvl="1" indent="0" eaLnBrk="1" hangingPunct="1">
              <a:buNone/>
              <a:defRPr/>
            </a:pPr>
            <a:r>
              <a:rPr lang="en-US" altLang="zh-CN" sz="2600" b="1" dirty="0">
                <a:effectLst>
                  <a:outerShdw blurRad="38100" dist="38100" dir="2700000" algn="tl">
                    <a:srgbClr val="C0C0C0"/>
                  </a:outerShdw>
                </a:effectLst>
                <a:ea typeface="微软雅黑" pitchFamily="34" charset="-122"/>
              </a:rPr>
              <a:t>	</a:t>
            </a:r>
            <a:r>
              <a:rPr lang="zh-CN" altLang="en-US" sz="2200" b="1" dirty="0">
                <a:effectLst>
                  <a:outerShdw blurRad="38100" dist="38100" dir="2700000" algn="tl">
                    <a:srgbClr val="C0C0C0"/>
                  </a:outerShdw>
                </a:effectLst>
                <a:ea typeface="微软雅黑" pitchFamily="34" charset="-122"/>
              </a:rPr>
              <a:t>编写简单、数量极多、历史悠久</a:t>
            </a:r>
            <a:endParaRPr lang="en-US" altLang="zh-CN" sz="2200" b="1" dirty="0">
              <a:effectLst>
                <a:outerShdw blurRad="38100" dist="38100" dir="2700000" algn="tl">
                  <a:srgbClr val="C0C0C0"/>
                </a:outerShdw>
              </a:effectLst>
              <a:ea typeface="微软雅黑" pitchFamily="34" charset="-122"/>
            </a:endParaRPr>
          </a:p>
          <a:p>
            <a:pPr lvl="1" eaLnBrk="1" hangingPunct="1">
              <a:defRPr/>
            </a:pPr>
            <a:r>
              <a:rPr lang="zh-CN" altLang="en-US" sz="2600" b="1" dirty="0">
                <a:effectLst>
                  <a:outerShdw blurRad="38100" dist="38100" dir="2700000" algn="tl">
                    <a:srgbClr val="C0C0C0"/>
                  </a:outerShdw>
                </a:effectLst>
                <a:ea typeface="微软雅黑" pitchFamily="34" charset="-122"/>
              </a:rPr>
              <a:t>宏病毒定义</a:t>
            </a:r>
            <a:endParaRPr lang="en-US" altLang="zh-CN" sz="2600" b="1" dirty="0">
              <a:effectLst>
                <a:outerShdw blurRad="38100" dist="38100" dir="2700000" algn="tl">
                  <a:srgbClr val="C0C0C0"/>
                </a:outerShdw>
              </a:effectLst>
              <a:ea typeface="微软雅黑" pitchFamily="34" charset="-122"/>
            </a:endParaRPr>
          </a:p>
          <a:p>
            <a:pPr marL="457200" lvl="1" indent="0" eaLnBrk="1" hangingPunct="1">
              <a:buNone/>
              <a:defRPr/>
            </a:pPr>
            <a:r>
              <a:rPr lang="en-US" altLang="zh-CN" sz="2600" b="1" dirty="0">
                <a:effectLst>
                  <a:outerShdw blurRad="38100" dist="38100" dir="2700000" algn="tl">
                    <a:srgbClr val="C0C0C0"/>
                  </a:outerShdw>
                </a:effectLst>
                <a:ea typeface="微软雅黑" pitchFamily="34" charset="-122"/>
              </a:rPr>
              <a:t>	</a:t>
            </a:r>
            <a:r>
              <a:rPr lang="zh-CN" altLang="en-US" sz="2200" b="1" dirty="0">
                <a:effectLst>
                  <a:outerShdw blurRad="38100" dist="38100" dir="2700000" algn="tl">
                    <a:srgbClr val="C0C0C0"/>
                  </a:outerShdw>
                </a:effectLst>
                <a:ea typeface="微软雅黑" pitchFamily="34" charset="-122"/>
              </a:rPr>
              <a:t>是用宏语言编写的程序，可以在一些数据处理系统中运行（主要是微软的办公软件系统、文字处理、电子数据表和其他</a:t>
            </a:r>
            <a:r>
              <a:rPr lang="en-US" altLang="zh-CN" sz="2200" b="1" dirty="0">
                <a:effectLst>
                  <a:outerShdw blurRad="38100" dist="38100" dir="2700000" algn="tl">
                    <a:srgbClr val="C0C0C0"/>
                  </a:outerShdw>
                </a:effectLst>
                <a:ea typeface="微软雅黑" pitchFamily="34" charset="-122"/>
              </a:rPr>
              <a:t>Office</a:t>
            </a:r>
            <a:r>
              <a:rPr lang="zh-CN" altLang="en-US" sz="2200" b="1" dirty="0">
                <a:effectLst>
                  <a:outerShdw blurRad="38100" dist="38100" dir="2700000" algn="tl">
                    <a:srgbClr val="C0C0C0"/>
                  </a:outerShdw>
                </a:effectLst>
                <a:ea typeface="微软雅黑" pitchFamily="34" charset="-122"/>
              </a:rPr>
              <a:t>程序中），存在于文字处理文档、数据表格、数据库、演示文档等数据文件中，利用宏语言的功能将自己复制并且繁殖到其他数据文档里。</a:t>
            </a:r>
            <a:endParaRPr lang="en-US" altLang="zh-CN" sz="2200" b="1" dirty="0">
              <a:effectLst>
                <a:outerShdw blurRad="38100" dist="38100" dir="2700000" algn="tl">
                  <a:srgbClr val="C0C0C0"/>
                </a:outerShdw>
              </a:effectLst>
              <a:ea typeface="微软雅黑" pitchFamily="34" charset="-122"/>
            </a:endParaRPr>
          </a:p>
          <a:p>
            <a:pPr lvl="1" eaLnBrk="1" hangingPunct="1">
              <a:defRPr/>
            </a:pPr>
            <a:endParaRPr lang="en-US" altLang="zh-CN" sz="2200"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496184475"/>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本讲要点</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15310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恶意代码机理分析</a:t>
            </a:r>
          </a:p>
          <a:p>
            <a:pPr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恶意代码涉及的法律问题与防治管理</a:t>
            </a:r>
          </a:p>
          <a:p>
            <a:pPr eaLnBrk="1" hangingPunct="1">
              <a:defRPr/>
            </a:pP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面向恶意代码检测的软件可信验证</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应用案例</a:t>
            </a:r>
            <a:endParaRPr lang="en-US" altLang="zh-CN" b="1" dirty="0">
              <a:effectLst>
                <a:outerShdw blurRad="38100" dist="38100" dir="2700000" algn="tl">
                  <a:srgbClr val="C0C0C0"/>
                </a:outerShdw>
              </a:effectLst>
              <a:ea typeface="微软雅黑" pitchFamily="34" charset="-122"/>
            </a:endParaRPr>
          </a:p>
          <a:p>
            <a:pPr eaLnBrk="1" hangingPunct="1">
              <a:defRPr/>
            </a:pP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910803984"/>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8229600" cy="5486176"/>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宏病毒</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sz="2600" b="1" dirty="0">
                <a:effectLst>
                  <a:outerShdw blurRad="38100" dist="38100" dir="2700000" algn="tl">
                    <a:srgbClr val="C0C0C0"/>
                  </a:outerShdw>
                </a:effectLst>
                <a:ea typeface="微软雅黑" pitchFamily="34" charset="-122"/>
              </a:rPr>
              <a:t>宏病毒如何拿到控制权</a:t>
            </a:r>
            <a:endParaRPr lang="en-US" altLang="zh-CN" sz="2600" b="1" dirty="0">
              <a:effectLst>
                <a:outerShdw blurRad="38100" dist="38100" dir="2700000" algn="tl">
                  <a:srgbClr val="C0C0C0"/>
                </a:outerShdw>
              </a:effectLst>
              <a:ea typeface="微软雅黑" pitchFamily="34" charset="-122"/>
            </a:endParaRPr>
          </a:p>
          <a:p>
            <a:pPr marL="914400" lvl="2" indent="0" eaLnBrk="1" hangingPunct="1">
              <a:buNone/>
              <a:defRPr/>
            </a:pPr>
            <a:r>
              <a:rPr lang="en-US" altLang="zh-CN" sz="2200" b="1" dirty="0">
                <a:effectLst>
                  <a:outerShdw blurRad="38100" dist="38100" dir="2700000" algn="tl">
                    <a:srgbClr val="C0C0C0"/>
                  </a:outerShdw>
                </a:effectLst>
                <a:ea typeface="微软雅黑" pitchFamily="34" charset="-122"/>
              </a:rPr>
              <a:t>Word</a:t>
            </a:r>
            <a:r>
              <a:rPr lang="zh-CN" altLang="en-US" sz="2200" b="1" dirty="0">
                <a:effectLst>
                  <a:outerShdw blurRad="38100" dist="38100" dir="2700000" algn="tl">
                    <a:srgbClr val="C0C0C0"/>
                  </a:outerShdw>
                </a:effectLst>
                <a:ea typeface="微软雅黑" pitchFamily="34" charset="-122"/>
              </a:rPr>
              <a:t>中用户可以打开文件、保存文件、打印文件和关闭文件等。在进行这些操作的时候，</a:t>
            </a:r>
            <a:r>
              <a:rPr lang="en-US" altLang="zh-CN" sz="2200" b="1" dirty="0">
                <a:effectLst>
                  <a:outerShdw blurRad="38100" dist="38100" dir="2700000" algn="tl">
                    <a:srgbClr val="C0C0C0"/>
                  </a:outerShdw>
                </a:effectLst>
                <a:ea typeface="微软雅黑" pitchFamily="34" charset="-122"/>
              </a:rPr>
              <a:t>word</a:t>
            </a:r>
            <a:r>
              <a:rPr lang="zh-CN" altLang="en-US" sz="2200" b="1" dirty="0">
                <a:effectLst>
                  <a:outerShdw blurRad="38100" dist="38100" dir="2700000" algn="tl">
                    <a:srgbClr val="C0C0C0"/>
                  </a:outerShdw>
                </a:effectLst>
                <a:ea typeface="微软雅黑" pitchFamily="34" charset="-122"/>
              </a:rPr>
              <a:t>软件会查找指定的“内建宏”</a:t>
            </a:r>
            <a:r>
              <a:rPr lang="en-US" altLang="zh-CN" sz="2200" b="1" dirty="0">
                <a:effectLst>
                  <a:outerShdw blurRad="38100" dist="38100" dir="2700000" algn="tl">
                    <a:srgbClr val="C0C0C0"/>
                  </a:outerShdw>
                </a:effectLst>
                <a:ea typeface="微软雅黑" pitchFamily="34" charset="-122"/>
              </a:rPr>
              <a:t>,</a:t>
            </a:r>
            <a:r>
              <a:rPr lang="zh-CN" altLang="en-US" sz="2200" b="1" dirty="0">
                <a:effectLst>
                  <a:outerShdw blurRad="38100" dist="38100" dir="2700000" algn="tl">
                    <a:srgbClr val="C0C0C0"/>
                  </a:outerShdw>
                </a:effectLst>
                <a:ea typeface="微软雅黑" pitchFamily="34" charset="-122"/>
              </a:rPr>
              <a:t>例如关闭文件前查找“</a:t>
            </a:r>
            <a:r>
              <a:rPr lang="en-US" altLang="zh-CN" sz="2200" b="1" dirty="0" err="1">
                <a:effectLst>
                  <a:outerShdw blurRad="38100" dist="38100" dir="2700000" algn="tl">
                    <a:srgbClr val="C0C0C0"/>
                  </a:outerShdw>
                </a:effectLst>
                <a:ea typeface="微软雅黑" pitchFamily="34" charset="-122"/>
              </a:rPr>
              <a:t>FileSave</a:t>
            </a:r>
            <a:r>
              <a:rPr lang="zh-CN" altLang="en-US" sz="2200" b="1" dirty="0">
                <a:effectLst>
                  <a:outerShdw blurRad="38100" dist="38100" dir="2700000" algn="tl">
                    <a:srgbClr val="C0C0C0"/>
                  </a:outerShdw>
                </a:effectLst>
                <a:ea typeface="微软雅黑" pitchFamily="34" charset="-122"/>
              </a:rPr>
              <a:t>”宏，如果存在的话，首先执行这个宏。不过这些宏只对当前文档有效。如果在</a:t>
            </a:r>
            <a:r>
              <a:rPr lang="en-US" altLang="zh-CN" sz="2200" b="1" dirty="0">
                <a:effectLst>
                  <a:outerShdw blurRad="38100" dist="38100" dir="2700000" algn="tl">
                    <a:srgbClr val="C0C0C0"/>
                  </a:outerShdw>
                </a:effectLst>
                <a:ea typeface="微软雅黑" pitchFamily="34" charset="-122"/>
              </a:rPr>
              <a:t>Normal</a:t>
            </a:r>
            <a:r>
              <a:rPr lang="zh-CN" altLang="en-US" sz="2200" b="1" dirty="0">
                <a:effectLst>
                  <a:outerShdw blurRad="38100" dist="38100" dir="2700000" algn="tl">
                    <a:srgbClr val="C0C0C0"/>
                  </a:outerShdw>
                </a:effectLst>
                <a:ea typeface="微软雅黑" pitchFamily="34" charset="-122"/>
              </a:rPr>
              <a:t>模板中建立宏，则对所有文档有效。</a:t>
            </a:r>
            <a:endParaRPr lang="en-US" altLang="zh-CN" sz="2200" b="1" dirty="0">
              <a:effectLst>
                <a:outerShdw blurRad="38100" dist="38100" dir="2700000" algn="tl">
                  <a:srgbClr val="C0C0C0"/>
                </a:outerShdw>
              </a:effectLst>
              <a:ea typeface="微软雅黑" pitchFamily="34" charset="-122"/>
            </a:endParaRPr>
          </a:p>
          <a:p>
            <a:pPr lvl="1" eaLnBrk="1" hangingPunct="1">
              <a:defRPr/>
            </a:pPr>
            <a:r>
              <a:rPr lang="zh-CN" altLang="en-US" sz="2600" b="1" dirty="0">
                <a:effectLst>
                  <a:outerShdw blurRad="38100" dist="38100" dir="2700000" algn="tl">
                    <a:srgbClr val="C0C0C0"/>
                  </a:outerShdw>
                </a:effectLst>
                <a:ea typeface="微软雅黑" pitchFamily="34" charset="-122"/>
              </a:rPr>
              <a:t>宏病毒的自我隐藏</a:t>
            </a:r>
            <a:endParaRPr lang="en-US" altLang="zh-CN" sz="2600" b="1" dirty="0">
              <a:effectLst>
                <a:outerShdw blurRad="38100" dist="38100" dir="2700000" algn="tl">
                  <a:srgbClr val="C0C0C0"/>
                </a:outerShdw>
              </a:effectLst>
              <a:ea typeface="微软雅黑" pitchFamily="34" charset="-122"/>
            </a:endParaRPr>
          </a:p>
          <a:p>
            <a:pPr lvl="2" eaLnBrk="1" hangingPunct="1">
              <a:defRPr/>
            </a:pPr>
            <a:r>
              <a:rPr lang="zh-CN" altLang="en-US" sz="2200" b="1" dirty="0">
                <a:effectLst>
                  <a:outerShdw blurRad="38100" dist="38100" dir="2700000" algn="tl">
                    <a:srgbClr val="C0C0C0"/>
                  </a:outerShdw>
                </a:effectLst>
                <a:ea typeface="微软雅黑" pitchFamily="34" charset="-122"/>
              </a:rPr>
              <a:t>屏蔽一些命令菜单功能，缺点：容易暴露</a:t>
            </a:r>
            <a:endParaRPr lang="en-US" altLang="zh-CN" sz="2200" b="1" dirty="0">
              <a:effectLst>
                <a:outerShdw blurRad="38100" dist="38100" dir="2700000" algn="tl">
                  <a:srgbClr val="C0C0C0"/>
                </a:outerShdw>
              </a:effectLst>
              <a:ea typeface="微软雅黑" pitchFamily="34" charset="-122"/>
            </a:endParaRPr>
          </a:p>
          <a:p>
            <a:pPr lvl="2" eaLnBrk="1" hangingPunct="1">
              <a:defRPr/>
            </a:pPr>
            <a:r>
              <a:rPr lang="zh-CN" altLang="en-US" sz="2200" b="1" dirty="0">
                <a:effectLst>
                  <a:outerShdw blurRad="38100" dist="38100" dir="2700000" algn="tl">
                    <a:srgbClr val="C0C0C0"/>
                  </a:outerShdw>
                </a:effectLst>
                <a:ea typeface="微软雅黑" pitchFamily="34" charset="-122"/>
              </a:rPr>
              <a:t>将字体设置成白色</a:t>
            </a:r>
            <a:endParaRPr lang="en-US" altLang="zh-CN" sz="2200" b="1" dirty="0">
              <a:effectLst>
                <a:outerShdw blurRad="38100" dist="38100" dir="2700000" algn="tl">
                  <a:srgbClr val="C0C0C0"/>
                </a:outerShdw>
              </a:effectLst>
              <a:ea typeface="微软雅黑" pitchFamily="34" charset="-122"/>
            </a:endParaRPr>
          </a:p>
          <a:p>
            <a:pPr lvl="2" eaLnBrk="1" hangingPunct="1">
              <a:defRPr/>
            </a:pPr>
            <a:r>
              <a:rPr lang="zh-CN" altLang="en-US" sz="2200" b="1" dirty="0">
                <a:effectLst>
                  <a:outerShdw blurRad="38100" dist="38100" dir="2700000" algn="tl">
                    <a:srgbClr val="C0C0C0"/>
                  </a:outerShdw>
                </a:effectLst>
                <a:ea typeface="微软雅黑" pitchFamily="34" charset="-122"/>
              </a:rPr>
              <a:t>在“自动”开始的宏中，不包括任何感染或者破坏的代码，但是在其中包含了创建新的宏（实际进行感染和破坏的宏）的代码。</a:t>
            </a:r>
            <a:endParaRPr lang="en-US" altLang="zh-CN" sz="2200" b="1" dirty="0">
              <a:effectLst>
                <a:outerShdw blurRad="38100" dist="38100" dir="2700000" algn="tl">
                  <a:srgbClr val="C0C0C0"/>
                </a:outerShdw>
              </a:effectLst>
              <a:ea typeface="微软雅黑" pitchFamily="34" charset="-122"/>
            </a:endParaRPr>
          </a:p>
          <a:p>
            <a:pPr lvl="1" eaLnBrk="1" hangingPunct="1">
              <a:defRPr/>
            </a:pPr>
            <a:endParaRPr lang="en-US" altLang="zh-CN" sz="2200"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176759748"/>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8229600" cy="5486176"/>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宏病毒</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sz="2600" b="1" dirty="0">
                <a:effectLst>
                  <a:outerShdw blurRad="38100" dist="38100" dir="2700000" algn="tl">
                    <a:srgbClr val="C0C0C0"/>
                  </a:outerShdw>
                </a:effectLst>
                <a:ea typeface="微软雅黑" pitchFamily="34" charset="-122"/>
              </a:rPr>
              <a:t>宏病毒如何传播</a:t>
            </a:r>
            <a:endParaRPr lang="en-US" altLang="zh-CN" sz="2600" b="1" dirty="0">
              <a:effectLst>
                <a:outerShdw blurRad="38100" dist="38100" dir="2700000" algn="tl">
                  <a:srgbClr val="C0C0C0"/>
                </a:outerShdw>
              </a:effectLst>
              <a:ea typeface="微软雅黑" pitchFamily="34" charset="-122"/>
            </a:endParaRPr>
          </a:p>
          <a:p>
            <a:pPr marL="914400" lvl="2" indent="0" eaLnBrk="1" hangingPunct="1">
              <a:buNone/>
              <a:defRPr/>
            </a:pPr>
            <a:r>
              <a:rPr lang="zh-CN" altLang="en-US" sz="2200" b="1" dirty="0">
                <a:effectLst>
                  <a:outerShdw blurRad="38100" dist="38100" dir="2700000" algn="tl">
                    <a:srgbClr val="C0C0C0"/>
                  </a:outerShdw>
                </a:effectLst>
                <a:ea typeface="微软雅黑" pitchFamily="34" charset="-122"/>
              </a:rPr>
              <a:t>宏病毒通过感染</a:t>
            </a:r>
            <a:r>
              <a:rPr lang="en-US" altLang="zh-CN" sz="2200" b="1" dirty="0">
                <a:effectLst>
                  <a:outerShdw blurRad="38100" dist="38100" dir="2700000" algn="tl">
                    <a:srgbClr val="C0C0C0"/>
                  </a:outerShdw>
                </a:effectLst>
                <a:ea typeface="微软雅黑" pitchFamily="34" charset="-122"/>
              </a:rPr>
              <a:t>Office</a:t>
            </a:r>
            <a:r>
              <a:rPr lang="zh-CN" altLang="en-US" sz="2200" b="1" dirty="0">
                <a:effectLst>
                  <a:outerShdw blurRad="38100" dist="38100" dir="2700000" algn="tl">
                    <a:srgbClr val="C0C0C0"/>
                  </a:outerShdw>
                </a:effectLst>
                <a:ea typeface="微软雅黑" pitchFamily="34" charset="-122"/>
              </a:rPr>
              <a:t>文件或者模板来传播自己。病毒在获得第一次控制权以后，他就会将自己写入到</a:t>
            </a:r>
            <a:r>
              <a:rPr lang="en-US" altLang="zh-CN" sz="2200" b="1" dirty="0">
                <a:effectLst>
                  <a:outerShdw blurRad="38100" dist="38100" dir="2700000" algn="tl">
                    <a:srgbClr val="C0C0C0"/>
                  </a:outerShdw>
                </a:effectLst>
                <a:ea typeface="微软雅黑" pitchFamily="34" charset="-122"/>
              </a:rPr>
              <a:t>Word</a:t>
            </a:r>
            <a:r>
              <a:rPr lang="zh-CN" altLang="en-US" sz="2200" b="1" dirty="0">
                <a:effectLst>
                  <a:outerShdw blurRad="38100" dist="38100" dir="2700000" algn="tl">
                    <a:srgbClr val="C0C0C0"/>
                  </a:outerShdw>
                </a:effectLst>
                <a:ea typeface="微软雅黑" pitchFamily="34" charset="-122"/>
              </a:rPr>
              <a:t>模板</a:t>
            </a:r>
            <a:r>
              <a:rPr lang="en-US" altLang="zh-CN" sz="2200" b="1" dirty="0">
                <a:effectLst>
                  <a:outerShdw blurRad="38100" dist="38100" dir="2700000" algn="tl">
                    <a:srgbClr val="C0C0C0"/>
                  </a:outerShdw>
                </a:effectLst>
                <a:ea typeface="微软雅黑" pitchFamily="34" charset="-122"/>
              </a:rPr>
              <a:t>Normal.dot</a:t>
            </a:r>
            <a:r>
              <a:rPr lang="zh-CN" altLang="en-US" sz="2200" b="1" dirty="0">
                <a:effectLst>
                  <a:outerShdw blurRad="38100" dist="38100" dir="2700000" algn="tl">
                    <a:srgbClr val="C0C0C0"/>
                  </a:outerShdw>
                </a:effectLst>
                <a:ea typeface="微软雅黑" pitchFamily="34" charset="-122"/>
              </a:rPr>
              <a:t>。这样，以后每次</a:t>
            </a:r>
            <a:r>
              <a:rPr lang="en-US" altLang="zh-CN" sz="2200" b="1" dirty="0">
                <a:effectLst>
                  <a:outerShdw blurRad="38100" dist="38100" dir="2700000" algn="tl">
                    <a:srgbClr val="C0C0C0"/>
                  </a:outerShdw>
                </a:effectLst>
                <a:ea typeface="微软雅黑" pitchFamily="34" charset="-122"/>
              </a:rPr>
              <a:t>word</a:t>
            </a:r>
            <a:r>
              <a:rPr lang="zh-CN" altLang="en-US" sz="2200" b="1" dirty="0">
                <a:effectLst>
                  <a:outerShdw blurRad="38100" dist="38100" dir="2700000" algn="tl">
                    <a:srgbClr val="C0C0C0"/>
                  </a:outerShdw>
                </a:effectLst>
                <a:ea typeface="微软雅黑" pitchFamily="34" charset="-122"/>
              </a:rPr>
              <a:t>进行打开、新建等操作时，就会调用病毒代码，并且将病毒代码写到刚才打开或新建的文件中。</a:t>
            </a:r>
            <a:endParaRPr lang="en-US" altLang="zh-CN" sz="2200" b="1" dirty="0">
              <a:effectLst>
                <a:outerShdw blurRad="38100" dist="38100" dir="2700000" algn="tl">
                  <a:srgbClr val="C0C0C0"/>
                </a:outerShdw>
              </a:effectLst>
              <a:ea typeface="微软雅黑" pitchFamily="34" charset="-122"/>
            </a:endParaRPr>
          </a:p>
          <a:p>
            <a:pPr lvl="1" eaLnBrk="1" hangingPunct="1">
              <a:defRPr/>
            </a:pPr>
            <a:r>
              <a:rPr lang="zh-CN" altLang="en-US" sz="2600" b="1" dirty="0">
                <a:effectLst>
                  <a:outerShdw blurRad="38100" dist="38100" dir="2700000" algn="tl">
                    <a:srgbClr val="C0C0C0"/>
                  </a:outerShdw>
                </a:effectLst>
                <a:ea typeface="微软雅黑" pitchFamily="34" charset="-122"/>
              </a:rPr>
              <a:t>如何发现宏病毒</a:t>
            </a:r>
            <a:endParaRPr lang="en-US" altLang="zh-CN" sz="2600" b="1" dirty="0">
              <a:effectLst>
                <a:outerShdw blurRad="38100" dist="38100" dir="2700000" algn="tl">
                  <a:srgbClr val="C0C0C0"/>
                </a:outerShdw>
              </a:effectLst>
              <a:ea typeface="微软雅黑" pitchFamily="34" charset="-122"/>
            </a:endParaRPr>
          </a:p>
          <a:p>
            <a:pPr marL="914400" lvl="2" indent="0" eaLnBrk="1" hangingPunct="1">
              <a:buNone/>
              <a:defRPr/>
            </a:pPr>
            <a:r>
              <a:rPr lang="zh-CN" altLang="en-US" sz="2200" b="1" dirty="0">
                <a:effectLst>
                  <a:outerShdw blurRad="38100" dist="38100" dir="2700000" algn="tl">
                    <a:srgbClr val="C0C0C0"/>
                  </a:outerShdw>
                </a:effectLst>
                <a:ea typeface="微软雅黑" pitchFamily="34" charset="-122"/>
              </a:rPr>
              <a:t>打开你的</a:t>
            </a:r>
            <a:r>
              <a:rPr lang="en-US" altLang="zh-CN" sz="2200" b="1" dirty="0">
                <a:effectLst>
                  <a:outerShdw blurRad="38100" dist="38100" dir="2700000" algn="tl">
                    <a:srgbClr val="C0C0C0"/>
                  </a:outerShdw>
                </a:effectLst>
                <a:ea typeface="微软雅黑" pitchFamily="34" charset="-122"/>
              </a:rPr>
              <a:t>Word</a:t>
            </a:r>
            <a:r>
              <a:rPr lang="zh-CN" altLang="en-US" sz="2200" b="1" dirty="0">
                <a:effectLst>
                  <a:outerShdw blurRad="38100" dist="38100" dir="2700000" algn="tl">
                    <a:srgbClr val="C0C0C0"/>
                  </a:outerShdw>
                </a:effectLst>
                <a:ea typeface="微软雅黑" pitchFamily="34" charset="-122"/>
              </a:rPr>
              <a:t>，选择菜单：工具</a:t>
            </a:r>
            <a:r>
              <a:rPr lang="en-US" altLang="zh-CN" sz="2200" b="1" dirty="0">
                <a:effectLst>
                  <a:outerShdw blurRad="38100" dist="38100" dir="2700000" algn="tl">
                    <a:srgbClr val="C0C0C0"/>
                  </a:outerShdw>
                </a:effectLst>
                <a:ea typeface="微软雅黑" pitchFamily="34" charset="-122"/>
              </a:rPr>
              <a:t>-</a:t>
            </a:r>
            <a:r>
              <a:rPr lang="zh-CN" altLang="en-US" sz="2200" b="1" dirty="0">
                <a:effectLst>
                  <a:outerShdw blurRad="38100" dist="38100" dir="2700000" algn="tl">
                    <a:srgbClr val="C0C0C0"/>
                  </a:outerShdw>
                </a:effectLst>
                <a:ea typeface="微软雅黑" pitchFamily="34" charset="-122"/>
              </a:rPr>
              <a:t>宏</a:t>
            </a:r>
            <a:r>
              <a:rPr lang="en-US" altLang="zh-CN" sz="2200" b="1" dirty="0">
                <a:effectLst>
                  <a:outerShdw blurRad="38100" dist="38100" dir="2700000" algn="tl">
                    <a:srgbClr val="C0C0C0"/>
                  </a:outerShdw>
                </a:effectLst>
                <a:ea typeface="微软雅黑" pitchFamily="34" charset="-122"/>
              </a:rPr>
              <a:t>-</a:t>
            </a:r>
            <a:r>
              <a:rPr lang="zh-CN" altLang="en-US" sz="2200" b="1" dirty="0">
                <a:effectLst>
                  <a:outerShdw blurRad="38100" dist="38100" dir="2700000" algn="tl">
                    <a:srgbClr val="C0C0C0"/>
                  </a:outerShdw>
                </a:effectLst>
                <a:ea typeface="微软雅黑" pitchFamily="34" charset="-122"/>
              </a:rPr>
              <a:t>宏列表，或者直接按</a:t>
            </a:r>
            <a:r>
              <a:rPr lang="en-US" altLang="zh-CN" sz="2200" b="1" dirty="0">
                <a:effectLst>
                  <a:outerShdw blurRad="38100" dist="38100" dir="2700000" algn="tl">
                    <a:srgbClr val="C0C0C0"/>
                  </a:outerShdw>
                </a:effectLst>
                <a:ea typeface="微软雅黑" pitchFamily="34" charset="-122"/>
              </a:rPr>
              <a:t>ALT+F11</a:t>
            </a:r>
            <a:r>
              <a:rPr lang="zh-CN" altLang="en-US" sz="2200" b="1" dirty="0">
                <a:effectLst>
                  <a:outerShdw blurRad="38100" dist="38100" dir="2700000" algn="tl">
                    <a:srgbClr val="C0C0C0"/>
                  </a:outerShdw>
                </a:effectLst>
                <a:ea typeface="微软雅黑" pitchFamily="34" charset="-122"/>
              </a:rPr>
              <a:t>，如果发现里面有很多以“</a:t>
            </a:r>
            <a:r>
              <a:rPr lang="en-US" altLang="zh-CN" sz="2200" b="1" dirty="0">
                <a:effectLst>
                  <a:outerShdw blurRad="38100" dist="38100" dir="2700000" algn="tl">
                    <a:srgbClr val="C0C0C0"/>
                  </a:outerShdw>
                </a:effectLst>
                <a:ea typeface="微软雅黑" pitchFamily="34" charset="-122"/>
              </a:rPr>
              <a:t>Auto</a:t>
            </a:r>
            <a:r>
              <a:rPr lang="zh-CN" altLang="en-US" sz="2200" b="1" dirty="0">
                <a:effectLst>
                  <a:outerShdw blurRad="38100" dist="38100" dir="2700000" algn="tl">
                    <a:srgbClr val="C0C0C0"/>
                  </a:outerShdw>
                </a:effectLst>
                <a:ea typeface="微软雅黑" pitchFamily="34" charset="-122"/>
              </a:rPr>
              <a:t>”开始的宏，那么你很可能被宏病毒感染了。</a:t>
            </a:r>
            <a:endParaRPr lang="en-US" altLang="zh-CN" sz="2200" b="1" dirty="0">
              <a:effectLst>
                <a:outerShdw blurRad="38100" dist="38100" dir="2700000" algn="tl">
                  <a:srgbClr val="C0C0C0"/>
                </a:outerShdw>
              </a:effectLst>
              <a:ea typeface="微软雅黑" pitchFamily="34" charset="-122"/>
            </a:endParaRPr>
          </a:p>
          <a:p>
            <a:pPr lvl="1" eaLnBrk="1" hangingPunct="1">
              <a:defRPr/>
            </a:pPr>
            <a:endParaRPr lang="en-US" altLang="zh-CN" sz="2200"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888687685"/>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7931224"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2</a:t>
            </a:r>
            <a:r>
              <a:rPr lang="zh-CN" altLang="en-US" b="1" dirty="0">
                <a:solidFill>
                  <a:srgbClr val="FF0000"/>
                </a:solidFill>
                <a:effectLst>
                  <a:outerShdw blurRad="38100" dist="38100" dir="2700000" algn="tl">
                    <a:srgbClr val="C0C0C0"/>
                  </a:outerShdw>
                </a:effectLst>
                <a:ea typeface="微软雅黑" pitchFamily="34" charset="-122"/>
              </a:rPr>
              <a:t>）蠕虫</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蠕虫（</a:t>
            </a:r>
            <a:r>
              <a:rPr lang="en-US" altLang="zh-CN" b="1" dirty="0">
                <a:effectLst>
                  <a:outerShdw blurRad="38100" dist="38100" dir="2700000" algn="tl">
                    <a:srgbClr val="C0C0C0"/>
                  </a:outerShdw>
                </a:effectLst>
                <a:ea typeface="微软雅黑" pitchFamily="34" charset="-122"/>
              </a:rPr>
              <a:t>Worm</a:t>
            </a:r>
            <a:r>
              <a:rPr lang="zh-CN" altLang="en-US" b="1" dirty="0">
                <a:effectLst>
                  <a:outerShdw blurRad="38100" dist="38100" dir="2700000" algn="tl">
                    <a:srgbClr val="C0C0C0"/>
                  </a:outerShdw>
                </a:effectLst>
                <a:ea typeface="微软雅黑" pitchFamily="34" charset="-122"/>
              </a:rPr>
              <a:t>）的概念</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网络蠕虫是一种智能化、自动化，综合网络攻击、密码学和计算机病毒技术，不需要计算机使用者干预即可运行的攻击程序或代码，它会主动扫描和攻击网络上存在系统漏洞的节点主机，通过局域网或者因特网从一个节点传播到另外一个节点。</a:t>
            </a:r>
          </a:p>
          <a:p>
            <a:pPr lvl="1" eaLnBrk="1" hangingPunct="1">
              <a:defRPr/>
            </a:pPr>
            <a:r>
              <a:rPr lang="zh-CN" altLang="en-US" b="1" dirty="0">
                <a:effectLst>
                  <a:outerShdw blurRad="38100" dist="38100" dir="2700000" algn="tl">
                    <a:srgbClr val="C0C0C0"/>
                  </a:outerShdw>
                </a:effectLst>
                <a:ea typeface="微软雅黑" pitchFamily="34" charset="-122"/>
              </a:rPr>
              <a:t>蠕虫的基本结构及工作机制结构</a:t>
            </a:r>
          </a:p>
          <a:p>
            <a:pPr lvl="2" eaLnBrk="1" hangingPunct="1">
              <a:defRPr/>
            </a:pPr>
            <a:r>
              <a:rPr lang="zh-CN" altLang="en-US" b="1" dirty="0">
                <a:effectLst>
                  <a:outerShdw blurRad="38100" dist="38100" dir="2700000" algn="tl">
                    <a:srgbClr val="C0C0C0"/>
                  </a:outerShdw>
                </a:effectLst>
                <a:ea typeface="微软雅黑" pitchFamily="34" charset="-122"/>
              </a:rPr>
              <a:t>网络蠕虫的攻击行为通常可以分为</a:t>
            </a: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个阶段：信息收集、扫描探测、攻击渗透和自我推进。</a:t>
            </a:r>
          </a:p>
          <a:p>
            <a:pPr lvl="2" eaLnBrk="1" hangingPunct="1">
              <a:defRPr/>
            </a:pPr>
            <a:r>
              <a:rPr lang="zh-CN" altLang="en-US" b="1" dirty="0">
                <a:effectLst>
                  <a:outerShdw blurRad="38100" dist="38100" dir="2700000" algn="tl">
                    <a:srgbClr val="C0C0C0"/>
                  </a:outerShdw>
                </a:effectLst>
                <a:ea typeface="微软雅黑" pitchFamily="34" charset="-122"/>
              </a:rPr>
              <a:t>网络蠕虫的一个功能结构框架包括主体功能模块和辅助功能模块两大部分。</a:t>
            </a:r>
          </a:p>
        </p:txBody>
      </p:sp>
      <p:pic>
        <p:nvPicPr>
          <p:cNvPr id="2" name="图片 1">
            <a:extLst>
              <a:ext uri="{FF2B5EF4-FFF2-40B4-BE49-F238E27FC236}">
                <a16:creationId xmlns:a16="http://schemas.microsoft.com/office/drawing/2014/main" id="{A7A503CF-D5C0-4E8C-A19D-3D4CE76B6BCF}"/>
              </a:ext>
            </a:extLst>
          </p:cNvPr>
          <p:cNvPicPr>
            <a:picLocks noChangeAspect="1"/>
          </p:cNvPicPr>
          <p:nvPr/>
        </p:nvPicPr>
        <p:blipFill>
          <a:blip r:embed="rId3"/>
          <a:stretch>
            <a:fillRect/>
          </a:stretch>
        </p:blipFill>
        <p:spPr>
          <a:xfrm>
            <a:off x="6682240" y="188640"/>
            <a:ext cx="1992178" cy="1921768"/>
          </a:xfrm>
          <a:prstGeom prst="rect">
            <a:avLst/>
          </a:prstGeom>
        </p:spPr>
      </p:pic>
    </p:spTree>
    <p:extLst>
      <p:ext uri="{BB962C8B-B14F-4D97-AF65-F5344CB8AC3E}">
        <p14:creationId xmlns:p14="http://schemas.microsoft.com/office/powerpoint/2010/main" val="601538038"/>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7931224"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2</a:t>
            </a:r>
            <a:r>
              <a:rPr lang="zh-CN" altLang="en-US" b="1" dirty="0">
                <a:solidFill>
                  <a:srgbClr val="FF0000"/>
                </a:solidFill>
                <a:effectLst>
                  <a:outerShdw blurRad="38100" dist="38100" dir="2700000" algn="tl">
                    <a:srgbClr val="C0C0C0"/>
                  </a:outerShdw>
                </a:effectLst>
                <a:ea typeface="微软雅黑" pitchFamily="34" charset="-122"/>
              </a:rPr>
              <a:t>）蠕虫</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蠕虫（</a:t>
            </a:r>
            <a:r>
              <a:rPr lang="en-US" altLang="zh-CN" b="1" dirty="0">
                <a:effectLst>
                  <a:outerShdw blurRad="38100" dist="38100" dir="2700000" algn="tl">
                    <a:srgbClr val="C0C0C0"/>
                  </a:outerShdw>
                </a:effectLst>
                <a:ea typeface="微软雅黑" pitchFamily="34" charset="-122"/>
              </a:rPr>
              <a:t>Worm</a:t>
            </a:r>
            <a:r>
              <a:rPr lang="zh-CN" altLang="en-US" b="1" dirty="0">
                <a:effectLst>
                  <a:outerShdw blurRad="38100" dist="38100" dir="2700000" algn="tl">
                    <a:srgbClr val="C0C0C0"/>
                  </a:outerShdw>
                </a:effectLst>
                <a:ea typeface="微软雅黑" pitchFamily="34" charset="-122"/>
              </a:rPr>
              <a:t>）的扫描探测技术</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选择性随机扫描</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顺序扫描</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基于目标列表的扫描</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基于路由的扫描</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基于</a:t>
            </a:r>
            <a:r>
              <a:rPr lang="en-US" altLang="zh-CN" b="1" dirty="0">
                <a:effectLst>
                  <a:outerShdw blurRad="38100" dist="38100" dir="2700000" algn="tl">
                    <a:srgbClr val="C0C0C0"/>
                  </a:outerShdw>
                </a:effectLst>
                <a:ea typeface="微软雅黑" pitchFamily="34" charset="-122"/>
              </a:rPr>
              <a:t>DNS</a:t>
            </a:r>
            <a:r>
              <a:rPr lang="zh-CN" altLang="en-US" b="1" dirty="0">
                <a:effectLst>
                  <a:outerShdw blurRad="38100" dist="38100" dir="2700000" algn="tl">
                    <a:srgbClr val="C0C0C0"/>
                  </a:outerShdw>
                </a:effectLst>
                <a:ea typeface="微软雅黑" pitchFamily="34" charset="-122"/>
              </a:rPr>
              <a:t>的扫描</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分治扫描</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被动式扫描</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82177342"/>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7931224"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2</a:t>
            </a:r>
            <a:r>
              <a:rPr lang="zh-CN" altLang="en-US" b="1" dirty="0">
                <a:solidFill>
                  <a:srgbClr val="FF0000"/>
                </a:solidFill>
                <a:effectLst>
                  <a:outerShdw blurRad="38100" dist="38100" dir="2700000" algn="tl">
                    <a:srgbClr val="C0C0C0"/>
                  </a:outerShdw>
                </a:effectLst>
                <a:ea typeface="微软雅黑" pitchFamily="34" charset="-122"/>
              </a:rPr>
              <a:t>）蠕虫</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蠕虫（</a:t>
            </a:r>
            <a:r>
              <a:rPr lang="en-US" altLang="zh-CN" b="1" dirty="0">
                <a:effectLst>
                  <a:outerShdw blurRad="38100" dist="38100" dir="2700000" algn="tl">
                    <a:srgbClr val="C0C0C0"/>
                  </a:outerShdw>
                </a:effectLst>
                <a:ea typeface="微软雅黑" pitchFamily="34" charset="-122"/>
              </a:rPr>
              <a:t>Worm</a:t>
            </a:r>
            <a:r>
              <a:rPr lang="zh-CN" altLang="en-US" b="1" dirty="0">
                <a:effectLst>
                  <a:outerShdw blurRad="38100" dist="38100" dir="2700000" algn="tl">
                    <a:srgbClr val="C0C0C0"/>
                  </a:outerShdw>
                </a:effectLst>
                <a:ea typeface="微软雅黑" pitchFamily="34" charset="-122"/>
              </a:rPr>
              <a:t>）的漏洞利用技术</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目标主机的程序漏洞</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主机之间信任关系漏洞</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目标主机的默认用户和口令（或弱口令）漏洞</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933600872"/>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7931224"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2</a:t>
            </a:r>
            <a:r>
              <a:rPr lang="zh-CN" altLang="en-US" b="1" dirty="0">
                <a:solidFill>
                  <a:srgbClr val="FF0000"/>
                </a:solidFill>
                <a:effectLst>
                  <a:outerShdw blurRad="38100" dist="38100" dir="2700000" algn="tl">
                    <a:srgbClr val="C0C0C0"/>
                  </a:outerShdw>
                </a:effectLst>
                <a:ea typeface="微软雅黑" pitchFamily="34" charset="-122"/>
              </a:rPr>
              <a:t>）蠕虫</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蠕虫</a:t>
            </a:r>
            <a:r>
              <a:rPr lang="en-US" altLang="zh-CN" b="1" dirty="0">
                <a:effectLst>
                  <a:outerShdw blurRad="38100" dist="38100" dir="2700000" algn="tl">
                    <a:srgbClr val="C0C0C0"/>
                  </a:outerShdw>
                </a:effectLst>
                <a:ea typeface="微软雅黑" pitchFamily="34" charset="-122"/>
              </a:rPr>
              <a:t>VS</a:t>
            </a:r>
            <a:r>
              <a:rPr lang="zh-CN" altLang="en-US" b="1" dirty="0">
                <a:effectLst>
                  <a:outerShdw blurRad="38100" dist="38100" dir="2700000" algn="tl">
                    <a:srgbClr val="C0C0C0"/>
                  </a:outerShdw>
                </a:effectLst>
                <a:ea typeface="微软雅黑" pitchFamily="34" charset="-122"/>
              </a:rPr>
              <a:t>病毒</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漏洞利用型蠕虫与病毒根本区别在于其是否需要人为</a:t>
            </a:r>
            <a:r>
              <a:rPr lang="zh-CN" altLang="en-US" b="1">
                <a:effectLst>
                  <a:outerShdw blurRad="38100" dist="38100" dir="2700000" algn="tl">
                    <a:srgbClr val="C0C0C0"/>
                  </a:outerShdw>
                </a:effectLst>
                <a:ea typeface="微软雅黑" pitchFamily="34" charset="-122"/>
              </a:rPr>
              <a:t>干预来触发传播</a:t>
            </a:r>
            <a:r>
              <a:rPr lang="zh-CN" altLang="en-US" b="1" dirty="0">
                <a:effectLst>
                  <a:outerShdw blurRad="38100" dist="38100" dir="2700000" algn="tl">
                    <a:srgbClr val="C0C0C0"/>
                  </a:outerShdw>
                </a:effectLst>
                <a:ea typeface="微软雅黑" pitchFamily="34" charset="-122"/>
              </a:rPr>
              <a:t>，而在很多其他方面，例如个体独立性、破坏性、隐藏性等，二者区别并不大。</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计算机病毒的关键技术是伪装，通过诱导、欺骗用户的手段引导用户的误操作从而实现感染，用户的行为直接决定病毒的感染是否成功。</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蠕虫在其感染过程中并不需要用户的主动行为，其感染过程是一种自动化、智能化的过程。</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蠕虫的重要特征：对用户的非依赖性。而实现这一功能的基础便是系统漏洞。</a:t>
            </a:r>
          </a:p>
        </p:txBody>
      </p:sp>
    </p:spTree>
    <p:extLst>
      <p:ext uri="{BB962C8B-B14F-4D97-AF65-F5344CB8AC3E}">
        <p14:creationId xmlns:p14="http://schemas.microsoft.com/office/powerpoint/2010/main" val="2645061154"/>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7931224"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2</a:t>
            </a:r>
            <a:r>
              <a:rPr lang="zh-CN" altLang="en-US" b="1" dirty="0">
                <a:solidFill>
                  <a:srgbClr val="FF0000"/>
                </a:solidFill>
                <a:effectLst>
                  <a:outerShdw blurRad="38100" dist="38100" dir="2700000" algn="tl">
                    <a:srgbClr val="C0C0C0"/>
                  </a:outerShdw>
                </a:effectLst>
                <a:ea typeface="微软雅黑" pitchFamily="34" charset="-122"/>
              </a:rPr>
              <a:t>）蠕虫</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蠕虫的行为特性</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主动攻击</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行踪隐蔽</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利用系统、网络应用服务漏洞</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蠕虫的危害：</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造成网络拥塞</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降低系统性能</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产生安全隐患</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反复性</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破坏性</a:t>
            </a:r>
            <a:endParaRPr lang="en-US" altLang="zh-CN" b="1" dirty="0">
              <a:effectLst>
                <a:outerShdw blurRad="38100" dist="38100" dir="2700000" algn="tl">
                  <a:srgbClr val="C0C0C0"/>
                </a:outerShdw>
              </a:effectLst>
              <a:ea typeface="微软雅黑" pitchFamily="34" charset="-122"/>
            </a:endParaRPr>
          </a:p>
          <a:p>
            <a:pPr lvl="2" eaLnBrk="1" hangingPunct="1">
              <a:defRPr/>
            </a:pPr>
            <a:endParaRPr lang="zh-CN" altLang="en-US" sz="2800"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924186827"/>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7931224"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2</a:t>
            </a:r>
            <a:r>
              <a:rPr lang="zh-CN" altLang="en-US" b="1" dirty="0">
                <a:solidFill>
                  <a:srgbClr val="FF0000"/>
                </a:solidFill>
                <a:effectLst>
                  <a:outerShdw blurRad="38100" dist="38100" dir="2700000" algn="tl">
                    <a:srgbClr val="C0C0C0"/>
                  </a:outerShdw>
                </a:effectLst>
                <a:ea typeface="微软雅黑" pitchFamily="34" charset="-122"/>
              </a:rPr>
              <a:t>）蠕虫</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主机角度的蠕虫检测与防治</a:t>
            </a:r>
            <a:endParaRPr lang="en-US" altLang="zh-CN" sz="2400" b="1" dirty="0">
              <a:effectLst>
                <a:outerShdw blurRad="38100" dist="38100" dir="2700000" algn="tl">
                  <a:srgbClr val="C0C0C0"/>
                </a:outerShdw>
              </a:effectLst>
              <a:ea typeface="微软雅黑" pitchFamily="34" charset="-122"/>
            </a:endParaRPr>
          </a:p>
          <a:p>
            <a:pPr lvl="2" eaLnBrk="1" hangingPunct="1">
              <a:defRPr/>
            </a:pPr>
            <a:r>
              <a:rPr lang="zh-CN" altLang="en-US" sz="2000" b="1" dirty="0">
                <a:effectLst>
                  <a:outerShdw blurRad="38100" dist="38100" dir="2700000" algn="tl">
                    <a:srgbClr val="C0C0C0"/>
                  </a:outerShdw>
                </a:effectLst>
                <a:ea typeface="微软雅黑" pitchFamily="34" charset="-122"/>
              </a:rPr>
              <a:t>及时修补补丁</a:t>
            </a:r>
            <a:endParaRPr lang="en-US" altLang="zh-CN" sz="2000" b="1" dirty="0">
              <a:effectLst>
                <a:outerShdw blurRad="38100" dist="38100" dir="2700000" algn="tl">
                  <a:srgbClr val="C0C0C0"/>
                </a:outerShdw>
              </a:effectLst>
              <a:ea typeface="微软雅黑" pitchFamily="34" charset="-122"/>
            </a:endParaRPr>
          </a:p>
          <a:p>
            <a:pPr lvl="2" eaLnBrk="1" hangingPunct="1">
              <a:defRPr/>
            </a:pPr>
            <a:r>
              <a:rPr lang="zh-CN" altLang="en-US" sz="2000" b="1" dirty="0">
                <a:effectLst>
                  <a:outerShdw blurRad="38100" dist="38100" dir="2700000" algn="tl">
                    <a:srgbClr val="C0C0C0"/>
                  </a:outerShdw>
                </a:effectLst>
                <a:ea typeface="微软雅黑" pitchFamily="34" charset="-122"/>
              </a:rPr>
              <a:t>使用防火墙软件</a:t>
            </a:r>
            <a:endParaRPr lang="en-US" altLang="zh-CN" sz="2000" b="1" dirty="0">
              <a:effectLst>
                <a:outerShdw blurRad="38100" dist="38100" dir="2700000" algn="tl">
                  <a:srgbClr val="C0C0C0"/>
                </a:outerShdw>
              </a:effectLst>
              <a:ea typeface="微软雅黑" pitchFamily="34" charset="-122"/>
            </a:endParaRPr>
          </a:p>
          <a:p>
            <a:pPr lvl="2" eaLnBrk="1" hangingPunct="1">
              <a:defRPr/>
            </a:pPr>
            <a:r>
              <a:rPr lang="zh-CN" altLang="en-US" sz="2000" b="1" dirty="0">
                <a:effectLst>
                  <a:outerShdw blurRad="38100" dist="38100" dir="2700000" algn="tl">
                    <a:srgbClr val="C0C0C0"/>
                  </a:outerShdw>
                </a:effectLst>
                <a:ea typeface="微软雅黑" pitchFamily="34" charset="-122"/>
              </a:rPr>
              <a:t>及时安装安全防护软件</a:t>
            </a:r>
            <a:endParaRPr lang="en-US" altLang="zh-CN" sz="20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网络角度的蠕虫检测</a:t>
            </a:r>
            <a:endParaRPr lang="en-US" altLang="zh-CN" sz="2400" b="1" dirty="0">
              <a:effectLst>
                <a:outerShdw blurRad="38100" dist="38100" dir="2700000" algn="tl">
                  <a:srgbClr val="C0C0C0"/>
                </a:outerShdw>
              </a:effectLst>
              <a:ea typeface="微软雅黑" pitchFamily="34" charset="-122"/>
            </a:endParaRPr>
          </a:p>
          <a:p>
            <a:pPr lvl="2" eaLnBrk="1" hangingPunct="1">
              <a:defRPr/>
            </a:pPr>
            <a:r>
              <a:rPr lang="zh-CN" altLang="en-US" sz="2000" b="1" dirty="0">
                <a:effectLst>
                  <a:outerShdw blurRad="38100" dist="38100" dir="2700000" algn="tl">
                    <a:srgbClr val="C0C0C0"/>
                  </a:outerShdw>
                </a:effectLst>
                <a:ea typeface="微软雅黑" pitchFamily="34" charset="-122"/>
              </a:rPr>
              <a:t>漏洞利用特征检测</a:t>
            </a:r>
            <a:endParaRPr lang="en-US" altLang="zh-CN" sz="2000" b="1" dirty="0">
              <a:effectLst>
                <a:outerShdw blurRad="38100" dist="38100" dir="2700000" algn="tl">
                  <a:srgbClr val="C0C0C0"/>
                </a:outerShdw>
              </a:effectLst>
              <a:ea typeface="微软雅黑" pitchFamily="34" charset="-122"/>
            </a:endParaRPr>
          </a:p>
          <a:p>
            <a:pPr lvl="2" eaLnBrk="1" hangingPunct="1">
              <a:defRPr/>
            </a:pPr>
            <a:r>
              <a:rPr lang="zh-CN" altLang="en-US" sz="2000" b="1" dirty="0">
                <a:effectLst>
                  <a:outerShdw blurRad="38100" dist="38100" dir="2700000" algn="tl">
                    <a:srgbClr val="C0C0C0"/>
                  </a:outerShdw>
                </a:effectLst>
                <a:ea typeface="微软雅黑" pitchFamily="34" charset="-122"/>
              </a:rPr>
              <a:t>网络流量分析</a:t>
            </a:r>
            <a:endParaRPr lang="en-US" altLang="zh-CN" sz="2000" b="1" dirty="0">
              <a:effectLst>
                <a:outerShdw blurRad="38100" dist="38100" dir="2700000" algn="tl">
                  <a:srgbClr val="C0C0C0"/>
                </a:outerShdw>
              </a:effectLst>
              <a:ea typeface="微软雅黑" pitchFamily="34" charset="-122"/>
            </a:endParaRPr>
          </a:p>
          <a:p>
            <a:pPr lvl="2" eaLnBrk="1" hangingPunct="1">
              <a:defRPr/>
            </a:pPr>
            <a:r>
              <a:rPr lang="zh-CN" altLang="en-US" sz="2000" b="1" dirty="0">
                <a:effectLst>
                  <a:outerShdw blurRad="38100" dist="38100" dir="2700000" algn="tl">
                    <a:srgbClr val="C0C0C0"/>
                  </a:outerShdw>
                </a:effectLst>
                <a:ea typeface="微软雅黑" pitchFamily="34" charset="-122"/>
              </a:rPr>
              <a:t>数据流量特征</a:t>
            </a:r>
            <a:endParaRPr lang="en-US" altLang="zh-CN" sz="20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网络角度的蠕虫防治</a:t>
            </a:r>
            <a:endParaRPr lang="en-US" altLang="zh-CN" sz="2400" b="1" dirty="0">
              <a:effectLst>
                <a:outerShdw blurRad="38100" dist="38100" dir="2700000" algn="tl">
                  <a:srgbClr val="C0C0C0"/>
                </a:outerShdw>
              </a:effectLst>
              <a:ea typeface="微软雅黑" pitchFamily="34" charset="-122"/>
            </a:endParaRPr>
          </a:p>
          <a:p>
            <a:pPr lvl="2" eaLnBrk="1" hangingPunct="1">
              <a:defRPr/>
            </a:pPr>
            <a:r>
              <a:rPr lang="zh-CN" altLang="en-US" sz="2000" b="1" dirty="0">
                <a:effectLst>
                  <a:outerShdw blurRad="38100" dist="38100" dir="2700000" algn="tl">
                    <a:srgbClr val="C0C0C0"/>
                  </a:outerShdw>
                </a:effectLst>
                <a:ea typeface="微软雅黑" pitchFamily="34" charset="-122"/>
              </a:rPr>
              <a:t>网关阻断</a:t>
            </a:r>
            <a:endParaRPr lang="en-US" altLang="zh-CN" sz="2000" b="1" dirty="0">
              <a:effectLst>
                <a:outerShdw blurRad="38100" dist="38100" dir="2700000" algn="tl">
                  <a:srgbClr val="C0C0C0"/>
                </a:outerShdw>
              </a:effectLst>
              <a:ea typeface="微软雅黑" pitchFamily="34" charset="-122"/>
            </a:endParaRPr>
          </a:p>
          <a:p>
            <a:pPr lvl="2" eaLnBrk="1" hangingPunct="1">
              <a:defRPr/>
            </a:pPr>
            <a:r>
              <a:rPr lang="zh-CN" altLang="en-US" sz="2000" b="1" dirty="0">
                <a:effectLst>
                  <a:outerShdw blurRad="38100" dist="38100" dir="2700000" algn="tl">
                    <a:srgbClr val="C0C0C0"/>
                  </a:outerShdw>
                </a:effectLst>
                <a:ea typeface="微软雅黑" pitchFamily="34" charset="-122"/>
              </a:rPr>
              <a:t>补丁推送</a:t>
            </a:r>
            <a:endParaRPr lang="en-US" altLang="zh-CN" sz="2000" b="1" dirty="0">
              <a:effectLst>
                <a:outerShdw blurRad="38100" dist="38100" dir="2700000" algn="tl">
                  <a:srgbClr val="C0C0C0"/>
                </a:outerShdw>
              </a:effectLst>
              <a:ea typeface="微软雅黑" pitchFamily="34" charset="-122"/>
            </a:endParaRPr>
          </a:p>
          <a:p>
            <a:pPr lvl="2" eaLnBrk="1" hangingPunct="1">
              <a:defRPr/>
            </a:pPr>
            <a:r>
              <a:rPr lang="zh-CN" altLang="en-US" sz="2000" b="1" dirty="0">
                <a:effectLst>
                  <a:outerShdw blurRad="38100" dist="38100" dir="2700000" algn="tl">
                    <a:srgbClr val="C0C0C0"/>
                  </a:outerShdw>
                </a:effectLst>
                <a:ea typeface="微软雅黑" pitchFamily="34" charset="-122"/>
              </a:rPr>
              <a:t>“良性”蠕虫对抗恶意蠕虫</a:t>
            </a:r>
            <a:endParaRPr lang="en-US" altLang="zh-CN" sz="2000" b="1" dirty="0">
              <a:effectLst>
                <a:outerShdw blurRad="38100" dist="38100" dir="2700000" algn="tl">
                  <a:srgbClr val="C0C0C0"/>
                </a:outerShdw>
              </a:effectLst>
              <a:ea typeface="微软雅黑" pitchFamily="34" charset="-122"/>
            </a:endParaRPr>
          </a:p>
          <a:p>
            <a:pPr lvl="2" eaLnBrk="1" hangingPunct="1">
              <a:defRPr/>
            </a:pPr>
            <a:endParaRPr lang="zh-CN" altLang="en-US" sz="2800"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4087661699"/>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7931224"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3</a:t>
            </a:r>
            <a:r>
              <a:rPr lang="zh-CN" altLang="en-US" b="1" dirty="0">
                <a:solidFill>
                  <a:srgbClr val="FF0000"/>
                </a:solidFill>
                <a:effectLst>
                  <a:outerShdw blurRad="38100" dist="38100" dir="2700000" algn="tl">
                    <a:srgbClr val="C0C0C0"/>
                  </a:outerShdw>
                </a:effectLst>
                <a:ea typeface="微软雅黑" pitchFamily="34" charset="-122"/>
              </a:rPr>
              <a:t>）木马</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木马（</a:t>
            </a:r>
            <a:r>
              <a:rPr lang="en-US" altLang="zh-CN" b="1" dirty="0">
                <a:effectLst>
                  <a:outerShdw blurRad="38100" dist="38100" dir="2700000" algn="tl">
                    <a:srgbClr val="C0C0C0"/>
                  </a:outerShdw>
                </a:effectLst>
                <a:ea typeface="微软雅黑" pitchFamily="34" charset="-122"/>
              </a:rPr>
              <a:t>Trojan</a:t>
            </a:r>
            <a:r>
              <a:rPr lang="zh-CN" altLang="en-US" b="1" dirty="0">
                <a:effectLst>
                  <a:outerShdw blurRad="38100" dist="38100" dir="2700000" algn="tl">
                    <a:srgbClr val="C0C0C0"/>
                  </a:outerShdw>
                </a:effectLst>
                <a:ea typeface="微软雅黑" pitchFamily="34" charset="-122"/>
              </a:rPr>
              <a:t>）的概念</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木马的定义</a:t>
            </a:r>
            <a:endParaRPr lang="en-US" altLang="zh-CN" b="1" dirty="0">
              <a:effectLst>
                <a:outerShdw blurRad="38100" dist="38100" dir="2700000" algn="tl">
                  <a:srgbClr val="C0C0C0"/>
                </a:outerShdw>
              </a:effectLst>
              <a:ea typeface="微软雅黑" pitchFamily="34" charset="-122"/>
            </a:endParaRPr>
          </a:p>
          <a:p>
            <a:pPr lvl="3" eaLnBrk="1" hangingPunct="1">
              <a:defRPr/>
            </a:pPr>
            <a:r>
              <a:rPr lang="zh-CN" altLang="en-US" b="1" dirty="0">
                <a:effectLst>
                  <a:outerShdw blurRad="38100" dist="38100" dir="2700000" algn="tl">
                    <a:srgbClr val="C0C0C0"/>
                  </a:outerShdw>
                </a:effectLst>
                <a:ea typeface="微软雅黑" pitchFamily="34" charset="-122"/>
              </a:rPr>
              <a:t>一个有用的、或者表面上有用的程序或者命令过程，但是实际上包含了一段隐藏的、激活时会运行某种有害功能的代码，它使得非法用户达到进入系统、控制系统甚至破坏系统的目的。</a:t>
            </a:r>
          </a:p>
        </p:txBody>
      </p:sp>
    </p:spTree>
    <p:extLst>
      <p:ext uri="{BB962C8B-B14F-4D97-AF65-F5344CB8AC3E}">
        <p14:creationId xmlns:p14="http://schemas.microsoft.com/office/powerpoint/2010/main" val="3189557795"/>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7931224"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3</a:t>
            </a:r>
            <a:r>
              <a:rPr lang="zh-CN" altLang="en-US" b="1" dirty="0">
                <a:solidFill>
                  <a:srgbClr val="FF0000"/>
                </a:solidFill>
                <a:effectLst>
                  <a:outerShdw blurRad="38100" dist="38100" dir="2700000" algn="tl">
                    <a:srgbClr val="C0C0C0"/>
                  </a:outerShdw>
                </a:effectLst>
                <a:ea typeface="微软雅黑" pitchFamily="34" charset="-122"/>
              </a:rPr>
              <a:t>）木马</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木马（</a:t>
            </a:r>
            <a:r>
              <a:rPr lang="en-US" altLang="zh-CN" b="1" dirty="0">
                <a:effectLst>
                  <a:outerShdw blurRad="38100" dist="38100" dir="2700000" algn="tl">
                    <a:srgbClr val="C0C0C0"/>
                  </a:outerShdw>
                </a:effectLst>
                <a:ea typeface="微软雅黑" pitchFamily="34" charset="-122"/>
              </a:rPr>
              <a:t>Trojan</a:t>
            </a:r>
            <a:r>
              <a:rPr lang="zh-CN" altLang="en-US" b="1" dirty="0">
                <a:effectLst>
                  <a:outerShdw blurRad="38100" dist="38100" dir="2700000" algn="tl">
                    <a:srgbClr val="C0C0C0"/>
                  </a:outerShdw>
                </a:effectLst>
                <a:ea typeface="微软雅黑" pitchFamily="34" charset="-122"/>
              </a:rPr>
              <a:t>）的概念</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木马的类型</a:t>
            </a:r>
            <a:endParaRPr lang="en-US" altLang="zh-CN" b="1" dirty="0">
              <a:effectLst>
                <a:outerShdw blurRad="38100" dist="38100" dir="2700000" algn="tl">
                  <a:srgbClr val="C0C0C0"/>
                </a:outerShdw>
              </a:effectLst>
              <a:ea typeface="微软雅黑" pitchFamily="34" charset="-122"/>
            </a:endParaRPr>
          </a:p>
          <a:p>
            <a:pPr lvl="3" eaLnBrk="1" hangingPunct="1">
              <a:defRPr/>
            </a:pPr>
            <a:r>
              <a:rPr lang="zh-CN" altLang="en-US" b="1" dirty="0">
                <a:effectLst>
                  <a:outerShdw blurRad="38100" dist="38100" dir="2700000" algn="tl">
                    <a:srgbClr val="C0C0C0"/>
                  </a:outerShdw>
                </a:effectLst>
                <a:ea typeface="微软雅黑" pitchFamily="34" charset="-122"/>
              </a:rPr>
              <a:t>按照木马的应用性功能：</a:t>
            </a:r>
            <a:br>
              <a:rPr lang="en-US" altLang="zh-CN" b="1" dirty="0">
                <a:effectLst>
                  <a:outerShdw blurRad="38100" dist="38100" dir="2700000" algn="tl">
                    <a:srgbClr val="C0C0C0"/>
                  </a:outerShdw>
                </a:effectLst>
                <a:ea typeface="微软雅黑" pitchFamily="34" charset="-122"/>
              </a:rPr>
            </a:br>
            <a:r>
              <a:rPr lang="zh-CN" altLang="en-US" b="1" dirty="0">
                <a:effectLst>
                  <a:outerShdw blurRad="38100" dist="38100" dir="2700000" algn="tl">
                    <a:srgbClr val="C0C0C0"/>
                  </a:outerShdw>
                </a:effectLst>
                <a:ea typeface="微软雅黑" pitchFamily="34" charset="-122"/>
              </a:rPr>
              <a:t>① 控制类木马  ② 信息窃取类木马  ③ 下载者类木马。</a:t>
            </a:r>
            <a:endParaRPr lang="en-US" altLang="zh-CN" b="1" dirty="0">
              <a:effectLst>
                <a:outerShdw blurRad="38100" dist="38100" dir="2700000" algn="tl">
                  <a:srgbClr val="C0C0C0"/>
                </a:outerShdw>
              </a:effectLst>
              <a:ea typeface="微软雅黑" pitchFamily="34" charset="-122"/>
            </a:endParaRPr>
          </a:p>
          <a:p>
            <a:pPr lvl="3" eaLnBrk="1" hangingPunct="1">
              <a:defRPr/>
            </a:pPr>
            <a:r>
              <a:rPr lang="zh-CN" altLang="en-US" b="1" dirty="0">
                <a:effectLst>
                  <a:outerShdw blurRad="38100" dist="38100" dir="2700000" algn="tl">
                    <a:srgbClr val="C0C0C0"/>
                  </a:outerShdw>
                </a:effectLst>
                <a:ea typeface="微软雅黑" pitchFamily="34" charset="-122"/>
              </a:rPr>
              <a:t>按照木马的网络架构划分：</a:t>
            </a:r>
            <a:br>
              <a:rPr lang="en-US" altLang="zh-CN" b="1" dirty="0">
                <a:effectLst>
                  <a:outerShdw blurRad="38100" dist="38100" dir="2700000" algn="tl">
                    <a:srgbClr val="C0C0C0"/>
                  </a:outerShdw>
                </a:effectLst>
                <a:ea typeface="微软雅黑" pitchFamily="34" charset="-122"/>
              </a:rPr>
            </a:br>
            <a:r>
              <a:rPr lang="zh-CN" altLang="en-US" b="1" dirty="0">
                <a:effectLst>
                  <a:outerShdw blurRad="38100" dist="38100" dir="2700000" algn="tl">
                    <a:srgbClr val="C0C0C0"/>
                  </a:outerShdw>
                </a:effectLst>
                <a:ea typeface="微软雅黑" pitchFamily="34" charset="-122"/>
              </a:rPr>
              <a:t>① </a:t>
            </a:r>
            <a:r>
              <a:rPr lang="en-US" altLang="zh-CN" b="1" dirty="0">
                <a:effectLst>
                  <a:outerShdw blurRad="38100" dist="38100" dir="2700000" algn="tl">
                    <a:srgbClr val="C0C0C0"/>
                  </a:outerShdw>
                </a:effectLst>
                <a:ea typeface="微软雅黑" pitchFamily="34" charset="-122"/>
              </a:rPr>
              <a:t>C/S</a:t>
            </a:r>
            <a:r>
              <a:rPr lang="zh-CN" altLang="en-US" b="1" dirty="0">
                <a:effectLst>
                  <a:outerShdw blurRad="38100" dist="38100" dir="2700000" algn="tl">
                    <a:srgbClr val="C0C0C0"/>
                  </a:outerShdw>
                </a:effectLst>
                <a:ea typeface="微软雅黑" pitchFamily="34" charset="-122"/>
              </a:rPr>
              <a:t>结构  ② </a:t>
            </a:r>
            <a:r>
              <a:rPr lang="en-US" altLang="zh-CN" b="1" dirty="0">
                <a:effectLst>
                  <a:outerShdw blurRad="38100" dist="38100" dir="2700000" algn="tl">
                    <a:srgbClr val="C0C0C0"/>
                  </a:outerShdw>
                </a:effectLst>
                <a:ea typeface="微软雅黑" pitchFamily="34" charset="-122"/>
              </a:rPr>
              <a:t>B/S</a:t>
            </a:r>
            <a:r>
              <a:rPr lang="zh-CN" altLang="en-US" b="1" dirty="0">
                <a:effectLst>
                  <a:outerShdw blurRad="38100" dist="38100" dir="2700000" algn="tl">
                    <a:srgbClr val="C0C0C0"/>
                  </a:outerShdw>
                </a:effectLst>
                <a:ea typeface="微软雅黑" pitchFamily="34" charset="-122"/>
              </a:rPr>
              <a:t>结构  ③</a:t>
            </a:r>
            <a:r>
              <a:rPr lang="en-US" altLang="zh-CN" b="1" dirty="0">
                <a:effectLst>
                  <a:outerShdw blurRad="38100" dist="38100" dir="2700000" algn="tl">
                    <a:srgbClr val="C0C0C0"/>
                  </a:outerShdw>
                </a:effectLst>
                <a:ea typeface="微软雅黑" pitchFamily="34" charset="-122"/>
              </a:rPr>
              <a:t>P2P</a:t>
            </a:r>
            <a:r>
              <a:rPr lang="zh-CN" altLang="en-US" b="1" dirty="0">
                <a:effectLst>
                  <a:outerShdw blurRad="38100" dist="38100" dir="2700000" algn="tl">
                    <a:srgbClr val="C0C0C0"/>
                  </a:outerShdw>
                </a:effectLst>
                <a:ea typeface="微软雅黑" pitchFamily="34" charset="-122"/>
              </a:rPr>
              <a:t>结构</a:t>
            </a:r>
            <a:endParaRPr lang="en-US" altLang="zh-CN" b="1" dirty="0">
              <a:effectLst>
                <a:outerShdw blurRad="38100" dist="38100" dir="2700000" algn="tl">
                  <a:srgbClr val="C0C0C0"/>
                </a:outerShdw>
              </a:effectLst>
              <a:ea typeface="微软雅黑" pitchFamily="34" charset="-122"/>
            </a:endParaRPr>
          </a:p>
          <a:p>
            <a:pPr lvl="3"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263547054"/>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7931224"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）计算机病毒</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计算机病毒（</a:t>
            </a:r>
            <a:r>
              <a:rPr lang="en-US" altLang="zh-CN" b="1" dirty="0">
                <a:effectLst>
                  <a:outerShdw blurRad="38100" dist="38100" dir="2700000" algn="tl">
                    <a:srgbClr val="C0C0C0"/>
                  </a:outerShdw>
                </a:effectLst>
                <a:ea typeface="微软雅黑" pitchFamily="34" charset="-122"/>
              </a:rPr>
              <a:t>Computer Virus</a:t>
            </a:r>
            <a:r>
              <a:rPr lang="zh-CN" altLang="en-US" b="1" dirty="0">
                <a:effectLst>
                  <a:outerShdw blurRad="38100" dist="38100" dir="2700000" algn="tl">
                    <a:srgbClr val="C0C0C0"/>
                  </a:outerShdw>
                </a:effectLst>
                <a:ea typeface="微软雅黑" pitchFamily="34" charset="-122"/>
              </a:rPr>
              <a:t>）的概念</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000000">
                      <a:alpha val="43137"/>
                    </a:srgbClr>
                  </a:outerShdw>
                </a:effectLst>
              </a:rPr>
              <a:t>早期对计算机病毒的定义是：计算机病毒是一段附着在其他程序上的，可以自我繁殖的程序代码，复制后生成的新病毒同样具有感染其他程序的功能。</a:t>
            </a:r>
            <a:endParaRPr lang="en-US" altLang="zh-CN" b="1" dirty="0">
              <a:effectLst>
                <a:outerShdw blurRad="38100" dist="38100" dir="2700000" algn="tl">
                  <a:srgbClr val="000000">
                    <a:alpha val="43137"/>
                  </a:srgbClr>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在我国</a:t>
            </a:r>
            <a:r>
              <a:rPr lang="en-US" altLang="zh-CN" b="1" dirty="0">
                <a:effectLst>
                  <a:outerShdw blurRad="38100" dist="38100" dir="2700000" algn="tl">
                    <a:srgbClr val="C0C0C0"/>
                  </a:outerShdw>
                </a:effectLst>
                <a:ea typeface="微软雅黑" pitchFamily="34" charset="-122"/>
              </a:rPr>
              <a:t>1994</a:t>
            </a:r>
            <a:r>
              <a:rPr lang="zh-CN" altLang="en-US" b="1" dirty="0">
                <a:effectLst>
                  <a:outerShdw blurRad="38100" dist="38100" dir="2700000" algn="tl">
                    <a:srgbClr val="C0C0C0"/>
                  </a:outerShdw>
                </a:effectLst>
                <a:ea typeface="微软雅黑" pitchFamily="34" charset="-122"/>
              </a:rPr>
              <a:t>年</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月</a:t>
            </a:r>
            <a:r>
              <a:rPr lang="en-US" altLang="zh-CN" b="1" dirty="0">
                <a:effectLst>
                  <a:outerShdw blurRad="38100" dist="38100" dir="2700000" algn="tl">
                    <a:srgbClr val="C0C0C0"/>
                  </a:outerShdw>
                </a:effectLst>
                <a:ea typeface="微软雅黑" pitchFamily="34" charset="-122"/>
              </a:rPr>
              <a:t>28</a:t>
            </a:r>
            <a:r>
              <a:rPr lang="zh-CN" altLang="en-US" b="1" dirty="0">
                <a:effectLst>
                  <a:outerShdw blurRad="38100" dist="38100" dir="2700000" algn="tl">
                    <a:srgbClr val="C0C0C0"/>
                  </a:outerShdw>
                </a:effectLst>
                <a:ea typeface="微软雅黑" pitchFamily="34" charset="-122"/>
              </a:rPr>
              <a:t>日颁布的</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计算机信息系统安全保护条例</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中是这样定义计算机病毒的：“指编制或者在计算机程序中插入的破坏计算机功能或者毁坏数据，影响计算机使用，且能自我复制的一组计算机指令或者程序代码。”</a:t>
            </a:r>
          </a:p>
        </p:txBody>
      </p:sp>
    </p:spTree>
    <p:extLst>
      <p:ext uri="{BB962C8B-B14F-4D97-AF65-F5344CB8AC3E}">
        <p14:creationId xmlns:p14="http://schemas.microsoft.com/office/powerpoint/2010/main" val="1711878254"/>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8219256"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3</a:t>
            </a:r>
            <a:r>
              <a:rPr lang="zh-CN" altLang="en-US" b="1" dirty="0">
                <a:solidFill>
                  <a:srgbClr val="FF0000"/>
                </a:solidFill>
                <a:effectLst>
                  <a:outerShdw blurRad="38100" dist="38100" dir="2700000" algn="tl">
                    <a:srgbClr val="C0C0C0"/>
                  </a:outerShdw>
                </a:effectLst>
                <a:ea typeface="微软雅黑" pitchFamily="34" charset="-122"/>
              </a:rPr>
              <a:t>）木马</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木马（</a:t>
            </a:r>
            <a:r>
              <a:rPr lang="en-US" altLang="zh-CN" b="1" dirty="0">
                <a:effectLst>
                  <a:outerShdw blurRad="38100" dist="38100" dir="2700000" algn="tl">
                    <a:srgbClr val="C0C0C0"/>
                  </a:outerShdw>
                </a:effectLst>
                <a:ea typeface="微软雅黑" pitchFamily="34" charset="-122"/>
              </a:rPr>
              <a:t>Trojan</a:t>
            </a:r>
            <a:r>
              <a:rPr lang="zh-CN" altLang="en-US" b="1" dirty="0">
                <a:effectLst>
                  <a:outerShdw blurRad="38100" dist="38100" dir="2700000" algn="tl">
                    <a:srgbClr val="C0C0C0"/>
                  </a:outerShdw>
                </a:effectLst>
                <a:ea typeface="微软雅黑" pitchFamily="34" charset="-122"/>
              </a:rPr>
              <a:t>）的概念</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木马的特点</a:t>
            </a:r>
          </a:p>
          <a:p>
            <a:pPr lvl="3" eaLnBrk="1" hangingPunct="1">
              <a:defRPr/>
            </a:pPr>
            <a:r>
              <a:rPr lang="zh-CN" altLang="en-US" b="1" dirty="0">
                <a:effectLst>
                  <a:outerShdw blurRad="38100" dist="38100" dir="2700000" algn="tl">
                    <a:srgbClr val="C0C0C0"/>
                  </a:outerShdw>
                </a:effectLst>
                <a:ea typeface="微软雅黑" pitchFamily="34" charset="-122"/>
              </a:rPr>
              <a:t>破坏性。</a:t>
            </a:r>
            <a:endParaRPr lang="en-US" altLang="zh-CN" b="1" dirty="0">
              <a:effectLst>
                <a:outerShdw blurRad="38100" dist="38100" dir="2700000" algn="tl">
                  <a:srgbClr val="C0C0C0"/>
                </a:outerShdw>
              </a:effectLst>
              <a:ea typeface="微软雅黑" pitchFamily="34" charset="-122"/>
            </a:endParaRPr>
          </a:p>
          <a:p>
            <a:pPr lvl="3" eaLnBrk="1" hangingPunct="1">
              <a:defRPr/>
            </a:pPr>
            <a:r>
              <a:rPr lang="zh-CN" altLang="en-US" b="1" dirty="0">
                <a:effectLst>
                  <a:outerShdw blurRad="38100" dist="38100" dir="2700000" algn="tl">
                    <a:srgbClr val="C0C0C0"/>
                  </a:outerShdw>
                </a:effectLst>
                <a:ea typeface="微软雅黑" pitchFamily="34" charset="-122"/>
              </a:rPr>
              <a:t>非授权性。</a:t>
            </a:r>
          </a:p>
          <a:p>
            <a:pPr lvl="3" eaLnBrk="1" hangingPunct="1">
              <a:defRPr/>
            </a:pPr>
            <a:r>
              <a:rPr lang="zh-CN" altLang="en-US" b="1" dirty="0">
                <a:effectLst>
                  <a:outerShdw blurRad="38100" dist="38100" dir="2700000" algn="tl">
                    <a:srgbClr val="C0C0C0"/>
                  </a:outerShdw>
                </a:effectLst>
                <a:ea typeface="微软雅黑" pitchFamily="34" charset="-122"/>
              </a:rPr>
              <a:t>隐蔽性。</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木马和蠕虫的区别</a:t>
            </a:r>
            <a:endParaRPr lang="en-US" altLang="zh-CN" b="1" dirty="0">
              <a:effectLst>
                <a:outerShdw blurRad="38100" dist="38100" dir="2700000" algn="tl">
                  <a:srgbClr val="C0C0C0"/>
                </a:outerShdw>
              </a:effectLst>
              <a:ea typeface="微软雅黑" pitchFamily="34" charset="-122"/>
            </a:endParaRPr>
          </a:p>
          <a:p>
            <a:pPr lvl="3" eaLnBrk="1" hangingPunct="1">
              <a:defRPr/>
            </a:pPr>
            <a:r>
              <a:rPr lang="zh-CN" altLang="en-US" b="1" dirty="0">
                <a:effectLst>
                  <a:outerShdw blurRad="38100" dist="38100" dir="2700000" algn="tl">
                    <a:srgbClr val="C0C0C0"/>
                  </a:outerShdw>
                </a:effectLst>
                <a:ea typeface="微软雅黑" pitchFamily="34" charset="-122"/>
              </a:rPr>
              <a:t>蠕虫和木马的共性是自我传播，都不感染其他文件。</a:t>
            </a:r>
            <a:endParaRPr lang="en-US" altLang="zh-CN" b="1" dirty="0">
              <a:effectLst>
                <a:outerShdw blurRad="38100" dist="38100" dir="2700000" algn="tl">
                  <a:srgbClr val="C0C0C0"/>
                </a:outerShdw>
              </a:effectLst>
              <a:ea typeface="微软雅黑" pitchFamily="34" charset="-122"/>
            </a:endParaRPr>
          </a:p>
          <a:p>
            <a:pPr lvl="3" eaLnBrk="1" hangingPunct="1">
              <a:defRPr/>
            </a:pPr>
            <a:r>
              <a:rPr lang="zh-CN" altLang="en-US" b="1" dirty="0">
                <a:effectLst>
                  <a:outerShdw blurRad="38100" dist="38100" dir="2700000" algn="tl">
                    <a:srgbClr val="C0C0C0"/>
                  </a:outerShdw>
                </a:effectLst>
                <a:ea typeface="微软雅黑" pitchFamily="34" charset="-122"/>
              </a:rPr>
              <a:t>在传播特性上，它们的微小区别是：木马需要诱骗用户上当后进行传播，而蠕虫不是。</a:t>
            </a:r>
            <a:endParaRPr lang="en-US" altLang="zh-CN" b="1" dirty="0">
              <a:effectLst>
                <a:outerShdw blurRad="38100" dist="38100" dir="2700000" algn="tl">
                  <a:srgbClr val="C0C0C0"/>
                </a:outerShdw>
              </a:effectLst>
              <a:ea typeface="微软雅黑" pitchFamily="34" charset="-122"/>
            </a:endParaRPr>
          </a:p>
          <a:p>
            <a:pPr lvl="3" eaLnBrk="1" hangingPunct="1">
              <a:defRPr/>
            </a:pPr>
            <a:r>
              <a:rPr lang="zh-CN" altLang="en-US" b="1" dirty="0">
                <a:effectLst>
                  <a:outerShdw blurRad="38100" dist="38100" dir="2700000" algn="tl">
                    <a:srgbClr val="C0C0C0"/>
                  </a:outerShdw>
                </a:effectLst>
                <a:ea typeface="微软雅黑" pitchFamily="34" charset="-122"/>
              </a:rPr>
              <a:t>蠕虫包含自我复制程序，它利用所在的系统进行主动传播。</a:t>
            </a:r>
            <a:endParaRPr lang="en-US" altLang="zh-CN" b="1" dirty="0">
              <a:effectLst>
                <a:outerShdw blurRad="38100" dist="38100" dir="2700000" algn="tl">
                  <a:srgbClr val="C0C0C0"/>
                </a:outerShdw>
              </a:effectLst>
              <a:ea typeface="微软雅黑" pitchFamily="34" charset="-122"/>
            </a:endParaRPr>
          </a:p>
          <a:p>
            <a:pPr lvl="3" eaLnBrk="1" hangingPunct="1">
              <a:defRPr/>
            </a:pPr>
            <a:r>
              <a:rPr lang="zh-CN" altLang="en-US" b="1" dirty="0">
                <a:effectLst>
                  <a:outerShdw blurRad="38100" dist="38100" dir="2700000" algn="tl">
                    <a:srgbClr val="C0C0C0"/>
                  </a:outerShdw>
                </a:effectLst>
                <a:ea typeface="微软雅黑" pitchFamily="34" charset="-122"/>
              </a:rPr>
              <a:t>一般认为，蠕虫的破坏性更多的体现在耗费系统资源的拒绝服务攻击上，而木马更多体现在秘密窃取用户信息上。</a:t>
            </a:r>
          </a:p>
          <a:p>
            <a:pPr lvl="4"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962975865"/>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7931224"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3</a:t>
            </a:r>
            <a:r>
              <a:rPr lang="zh-CN" altLang="en-US" b="1" dirty="0">
                <a:solidFill>
                  <a:srgbClr val="FF0000"/>
                </a:solidFill>
                <a:effectLst>
                  <a:outerShdw blurRad="38100" dist="38100" dir="2700000" algn="tl">
                    <a:srgbClr val="C0C0C0"/>
                  </a:outerShdw>
                </a:effectLst>
                <a:ea typeface="微软雅黑" pitchFamily="34" charset="-122"/>
              </a:rPr>
              <a:t>）木马</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木马的基本结构及工作机制结构</a:t>
            </a:r>
          </a:p>
          <a:p>
            <a:pPr lvl="2" eaLnBrk="1" hangingPunct="1">
              <a:defRPr/>
            </a:pPr>
            <a:r>
              <a:rPr lang="zh-CN" altLang="en-US" b="1" dirty="0">
                <a:effectLst>
                  <a:outerShdw blurRad="38100" dist="38100" dir="2700000" algn="tl">
                    <a:srgbClr val="C0C0C0"/>
                  </a:outerShdw>
                </a:effectLst>
                <a:ea typeface="微软雅黑" pitchFamily="34" charset="-122"/>
              </a:rPr>
              <a:t>用木马进行网络入侵大致可分为</a:t>
            </a:r>
            <a:r>
              <a:rPr lang="en-US" altLang="zh-CN" b="1" dirty="0">
                <a:effectLst>
                  <a:outerShdw blurRad="38100" dist="38100" dir="2700000" algn="tl">
                    <a:srgbClr val="C0C0C0"/>
                  </a:outerShdw>
                </a:effectLst>
                <a:ea typeface="微软雅黑" pitchFamily="34" charset="-122"/>
              </a:rPr>
              <a:t>6</a:t>
            </a:r>
            <a:r>
              <a:rPr lang="zh-CN" altLang="en-US" b="1" dirty="0">
                <a:effectLst>
                  <a:outerShdw blurRad="38100" dist="38100" dir="2700000" algn="tl">
                    <a:srgbClr val="C0C0C0"/>
                  </a:outerShdw>
                </a:effectLst>
                <a:ea typeface="微软雅黑" pitchFamily="34" charset="-122"/>
              </a:rPr>
              <a:t>个步骤：配置木马、传播木马、运行木马、信息反馈、建立连接和远程控制。</a:t>
            </a:r>
          </a:p>
        </p:txBody>
      </p:sp>
      <p:pic>
        <p:nvPicPr>
          <p:cNvPr id="2" name="图片 1">
            <a:extLst>
              <a:ext uri="{FF2B5EF4-FFF2-40B4-BE49-F238E27FC236}">
                <a16:creationId xmlns:a16="http://schemas.microsoft.com/office/drawing/2014/main" id="{6370A8A7-DBAD-459E-8119-86FEA298ABEB}"/>
              </a:ext>
            </a:extLst>
          </p:cNvPr>
          <p:cNvPicPr>
            <a:picLocks noChangeAspect="1"/>
          </p:cNvPicPr>
          <p:nvPr/>
        </p:nvPicPr>
        <p:blipFill>
          <a:blip r:embed="rId3"/>
          <a:stretch>
            <a:fillRect/>
          </a:stretch>
        </p:blipFill>
        <p:spPr>
          <a:xfrm>
            <a:off x="3635896" y="3068960"/>
            <a:ext cx="4443015" cy="3259926"/>
          </a:xfrm>
          <a:prstGeom prst="rect">
            <a:avLst/>
          </a:prstGeom>
        </p:spPr>
      </p:pic>
    </p:spTree>
    <p:extLst>
      <p:ext uri="{BB962C8B-B14F-4D97-AF65-F5344CB8AC3E}">
        <p14:creationId xmlns:p14="http://schemas.microsoft.com/office/powerpoint/2010/main" val="1014523389"/>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7931224"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4</a:t>
            </a:r>
            <a:r>
              <a:rPr lang="zh-CN" altLang="en-US" b="1" dirty="0">
                <a:solidFill>
                  <a:srgbClr val="FF0000"/>
                </a:solidFill>
                <a:effectLst>
                  <a:outerShdw blurRad="38100" dist="38100" dir="2700000" algn="tl">
                    <a:srgbClr val="C0C0C0"/>
                  </a:outerShdw>
                </a:effectLst>
                <a:ea typeface="微软雅黑" pitchFamily="34" charset="-122"/>
              </a:rPr>
              <a:t>）后门</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后门（</a:t>
            </a:r>
            <a:r>
              <a:rPr lang="en-US" altLang="zh-CN" b="1" dirty="0">
                <a:effectLst>
                  <a:outerShdw blurRad="38100" dist="38100" dir="2700000" algn="tl">
                    <a:srgbClr val="C0C0C0"/>
                  </a:outerShdw>
                </a:effectLst>
                <a:ea typeface="微软雅黑" pitchFamily="34" charset="-122"/>
              </a:rPr>
              <a:t>Backdoor</a:t>
            </a:r>
            <a:r>
              <a:rPr lang="zh-CN" altLang="en-US" b="1" dirty="0">
                <a:effectLst>
                  <a:outerShdw blurRad="38100" dist="38100" dir="2700000" algn="tl">
                    <a:srgbClr val="C0C0C0"/>
                  </a:outerShdw>
                </a:effectLst>
                <a:ea typeface="微软雅黑" pitchFamily="34" charset="-122"/>
              </a:rPr>
              <a:t>）的概念</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后门是指绕过安全控制而获取对程序或系统访问权的方法。</a:t>
            </a:r>
          </a:p>
          <a:p>
            <a:pPr lvl="2" eaLnBrk="1" hangingPunct="1">
              <a:defRPr/>
            </a:pPr>
            <a:r>
              <a:rPr lang="zh-CN" altLang="en-US" b="1" dirty="0">
                <a:effectLst>
                  <a:outerShdw blurRad="38100" dist="38100" dir="2700000" algn="tl">
                    <a:srgbClr val="C0C0C0"/>
                  </a:outerShdw>
                </a:effectLst>
                <a:ea typeface="微软雅黑" pitchFamily="34" charset="-122"/>
              </a:rPr>
              <a:t>后门仅仅是一个访问系统或控制系统的通道，其本身并不具有其他恶意代码的直接攻击行为。</a:t>
            </a:r>
          </a:p>
          <a:p>
            <a:pPr lvl="1" eaLnBrk="1" hangingPunct="1">
              <a:defRPr/>
            </a:pPr>
            <a:r>
              <a:rPr lang="zh-CN" altLang="en-US" b="1" dirty="0">
                <a:effectLst>
                  <a:outerShdw blurRad="38100" dist="38100" dir="2700000" algn="tl">
                    <a:srgbClr val="C0C0C0"/>
                  </a:outerShdw>
                </a:effectLst>
                <a:ea typeface="微软雅黑" pitchFamily="34" charset="-122"/>
              </a:rPr>
              <a:t>后门的产生</a:t>
            </a:r>
          </a:p>
          <a:p>
            <a:pPr lvl="2" eaLnBrk="1" hangingPunct="1">
              <a:defRPr/>
            </a:pPr>
            <a:r>
              <a:rPr lang="zh-CN" altLang="en-US" b="1" dirty="0">
                <a:effectLst>
                  <a:outerShdw blurRad="38100" dist="38100" dir="2700000" algn="tl">
                    <a:srgbClr val="C0C0C0"/>
                  </a:outerShdw>
                </a:effectLst>
                <a:ea typeface="微软雅黑" pitchFamily="34" charset="-122"/>
              </a:rPr>
              <a:t>开发者用于软件开发调试产生的后门</a:t>
            </a:r>
          </a:p>
          <a:p>
            <a:pPr lvl="2" eaLnBrk="1" hangingPunct="1">
              <a:defRPr/>
            </a:pPr>
            <a:r>
              <a:rPr lang="zh-CN" altLang="en-US" b="1" dirty="0">
                <a:effectLst>
                  <a:outerShdw blurRad="38100" dist="38100" dir="2700000" algn="tl">
                    <a:srgbClr val="C0C0C0"/>
                  </a:outerShdw>
                </a:effectLst>
                <a:ea typeface="微软雅黑" pitchFamily="34" charset="-122"/>
              </a:rPr>
              <a:t>攻击者在软件中设置的后门</a:t>
            </a:r>
          </a:p>
        </p:txBody>
      </p:sp>
    </p:spTree>
    <p:extLst>
      <p:ext uri="{BB962C8B-B14F-4D97-AF65-F5344CB8AC3E}">
        <p14:creationId xmlns:p14="http://schemas.microsoft.com/office/powerpoint/2010/main" val="4019360476"/>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7931224"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5</a:t>
            </a: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Rootkit</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a:effectLst>
                  <a:outerShdw blurRad="38100" dist="38100" dir="2700000" algn="tl">
                    <a:srgbClr val="C0C0C0"/>
                  </a:outerShdw>
                </a:effectLst>
                <a:ea typeface="微软雅黑" pitchFamily="34" charset="-122"/>
              </a:rPr>
              <a:t>Rootkit</a:t>
            </a:r>
            <a:r>
              <a:rPr lang="zh-CN" altLang="en-US" b="1" dirty="0">
                <a:effectLst>
                  <a:outerShdw blurRad="38100" dist="38100" dir="2700000" algn="tl">
                    <a:srgbClr val="C0C0C0"/>
                  </a:outerShdw>
                </a:effectLst>
                <a:ea typeface="微软雅黑" pitchFamily="34" charset="-122"/>
              </a:rPr>
              <a:t>的概念</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目前通常所说的</a:t>
            </a:r>
            <a:r>
              <a:rPr lang="en-US" altLang="zh-CN" b="1" dirty="0">
                <a:effectLst>
                  <a:outerShdw blurRad="38100" dist="38100" dir="2700000" algn="tl">
                    <a:srgbClr val="C0C0C0"/>
                  </a:outerShdw>
                </a:effectLst>
                <a:ea typeface="微软雅黑" pitchFamily="34" charset="-122"/>
              </a:rPr>
              <a:t>Rootkit</a:t>
            </a:r>
            <a:r>
              <a:rPr lang="zh-CN" altLang="en-US" b="1" dirty="0">
                <a:effectLst>
                  <a:outerShdw blurRad="38100" dist="38100" dir="2700000" algn="tl">
                    <a:srgbClr val="C0C0C0"/>
                  </a:outerShdw>
                </a:effectLst>
                <a:ea typeface="微软雅黑" pitchFamily="34" charset="-122"/>
              </a:rPr>
              <a:t>是指：一类木马后门工具，通过修改现有的操作系统软件，使攻击者获得访问权限并隐藏在计算机中。</a:t>
            </a:r>
          </a:p>
          <a:p>
            <a:pPr lvl="1" eaLnBrk="1" hangingPunct="1">
              <a:defRPr/>
            </a:pPr>
            <a:r>
              <a:rPr lang="en-US" altLang="zh-CN" b="1" dirty="0">
                <a:effectLst>
                  <a:outerShdw blurRad="38100" dist="38100" dir="2700000" algn="tl">
                    <a:srgbClr val="C0C0C0"/>
                  </a:outerShdw>
                </a:effectLst>
                <a:ea typeface="微软雅黑" pitchFamily="34" charset="-122"/>
              </a:rPr>
              <a:t>Rootkit</a:t>
            </a:r>
            <a:r>
              <a:rPr lang="zh-CN" altLang="en-US" b="1" dirty="0">
                <a:effectLst>
                  <a:outerShdw blurRad="38100" dist="38100" dir="2700000" algn="tl">
                    <a:srgbClr val="C0C0C0"/>
                  </a:outerShdw>
                </a:effectLst>
                <a:ea typeface="微软雅黑" pitchFamily="34" charset="-122"/>
              </a:rPr>
              <a:t>的分类及工作机制</a:t>
            </a:r>
          </a:p>
          <a:p>
            <a:pPr lvl="2" eaLnBrk="1" hangingPunct="1">
              <a:defRPr/>
            </a:pPr>
            <a:r>
              <a:rPr lang="en-US" altLang="zh-CN" b="1" dirty="0">
                <a:effectLst>
                  <a:outerShdw blurRad="38100" dist="38100" dir="2700000" algn="tl">
                    <a:srgbClr val="C0C0C0"/>
                  </a:outerShdw>
                </a:effectLst>
                <a:ea typeface="微软雅黑" pitchFamily="34" charset="-122"/>
              </a:rPr>
              <a:t>Rootkit</a:t>
            </a:r>
            <a:r>
              <a:rPr lang="zh-CN" altLang="en-US" b="1" dirty="0">
                <a:effectLst>
                  <a:outerShdw blurRad="38100" dist="38100" dir="2700000" algn="tl">
                    <a:srgbClr val="C0C0C0"/>
                  </a:outerShdw>
                </a:effectLst>
                <a:ea typeface="微软雅黑" pitchFamily="34" charset="-122"/>
              </a:rPr>
              <a:t>在计算机系统所处的层次及工作原理</a:t>
            </a:r>
            <a:endParaRPr lang="en-US" altLang="zh-CN" b="1" dirty="0">
              <a:effectLst>
                <a:outerShdw blurRad="38100" dist="38100" dir="2700000" algn="tl">
                  <a:srgbClr val="C0C0C0"/>
                </a:outerShdw>
              </a:effectLst>
              <a:ea typeface="微软雅黑" pitchFamily="34" charset="-122"/>
            </a:endParaRPr>
          </a:p>
          <a:p>
            <a:pPr marL="914400" lvl="2" indent="0" eaLnBrk="1" hangingPunct="1">
              <a:buNone/>
              <a:defRPr/>
            </a:pPr>
            <a:r>
              <a:rPr lang="en-US" altLang="zh-CN" b="1" dirty="0">
                <a:effectLst>
                  <a:outerShdw blurRad="38100" dist="38100" dir="2700000" algn="tl">
                    <a:srgbClr val="C0C0C0"/>
                  </a:outerShdw>
                </a:effectLst>
                <a:ea typeface="微软雅黑" pitchFamily="34" charset="-122"/>
              </a:rPr>
              <a:t>   1</a:t>
            </a:r>
            <a:r>
              <a:rPr lang="zh-CN" altLang="en-US" b="1" dirty="0">
                <a:effectLst>
                  <a:outerShdw blurRad="38100" dist="38100" dir="2700000" algn="tl">
                    <a:srgbClr val="C0C0C0"/>
                  </a:outerShdw>
                </a:effectLst>
                <a:ea typeface="微软雅黑" pitchFamily="34" charset="-122"/>
              </a:rPr>
              <a:t>、用户层</a:t>
            </a:r>
            <a:r>
              <a:rPr lang="en-US" altLang="zh-CN" b="1" dirty="0">
                <a:effectLst>
                  <a:outerShdw blurRad="38100" dist="38100" dir="2700000" algn="tl">
                    <a:srgbClr val="C0C0C0"/>
                  </a:outerShdw>
                </a:effectLst>
                <a:ea typeface="微软雅黑" pitchFamily="34" charset="-122"/>
              </a:rPr>
              <a:t>Rootkit</a:t>
            </a:r>
          </a:p>
          <a:p>
            <a:pPr marL="914400" lvl="2" indent="0" eaLnBrk="1" hangingPunct="1">
              <a:buNone/>
              <a:defRPr/>
            </a:pPr>
            <a:r>
              <a:rPr lang="en-US" altLang="zh-CN" b="1" dirty="0">
                <a:effectLst>
                  <a:outerShdw blurRad="38100" dist="38100" dir="2700000" algn="tl">
                    <a:srgbClr val="C0C0C0"/>
                  </a:outerShdw>
                </a:effectLst>
                <a:ea typeface="微软雅黑" pitchFamily="34" charset="-122"/>
              </a:rPr>
              <a:t>   2</a:t>
            </a:r>
            <a:r>
              <a:rPr lang="zh-CN" altLang="en-US" b="1" dirty="0">
                <a:effectLst>
                  <a:outerShdw blurRad="38100" dist="38100" dir="2700000" algn="tl">
                    <a:srgbClr val="C0C0C0"/>
                  </a:outerShdw>
                </a:effectLst>
                <a:ea typeface="微软雅黑" pitchFamily="34" charset="-122"/>
              </a:rPr>
              <a:t>、内核层</a:t>
            </a:r>
            <a:r>
              <a:rPr lang="en-US" altLang="zh-CN" b="1" dirty="0">
                <a:effectLst>
                  <a:outerShdw blurRad="38100" dist="38100" dir="2700000" algn="tl">
                    <a:srgbClr val="C0C0C0"/>
                  </a:outerShdw>
                </a:effectLst>
                <a:ea typeface="微软雅黑" pitchFamily="34" charset="-122"/>
              </a:rPr>
              <a:t>Rootkit</a:t>
            </a:r>
          </a:p>
          <a:p>
            <a:pPr marL="914400" lvl="2" indent="0" eaLnBrk="1" hangingPunct="1">
              <a:buNone/>
              <a:defRPr/>
            </a:pPr>
            <a:r>
              <a:rPr lang="en-US" altLang="zh-CN" b="1" dirty="0">
                <a:effectLst>
                  <a:outerShdw blurRad="38100" dist="38100" dir="2700000" algn="tl">
                    <a:srgbClr val="C0C0C0"/>
                  </a:outerShdw>
                </a:effectLst>
                <a:ea typeface="微软雅黑" pitchFamily="34" charset="-122"/>
              </a:rPr>
              <a:t>   3</a:t>
            </a:r>
            <a:r>
              <a:rPr lang="zh-CN" altLang="en-US" b="1" dirty="0">
                <a:effectLst>
                  <a:outerShdw blurRad="38100" dist="38100" dir="2700000" algn="tl">
                    <a:srgbClr val="C0C0C0"/>
                  </a:outerShdw>
                </a:effectLst>
                <a:ea typeface="微软雅黑" pitchFamily="34" charset="-122"/>
              </a:rPr>
              <a:t>、固件</a:t>
            </a:r>
            <a:r>
              <a:rPr lang="en-US" altLang="zh-CN" b="1" dirty="0">
                <a:effectLst>
                  <a:outerShdw blurRad="38100" dist="38100" dir="2700000" algn="tl">
                    <a:srgbClr val="C0C0C0"/>
                  </a:outerShdw>
                </a:effectLst>
                <a:ea typeface="微软雅黑" pitchFamily="34" charset="-122"/>
              </a:rPr>
              <a:t>Rootkit</a:t>
            </a:r>
          </a:p>
          <a:p>
            <a:pPr marL="914400" lvl="2" indent="0" eaLnBrk="1" hangingPunct="1">
              <a:buNone/>
              <a:defRPr/>
            </a:pPr>
            <a:r>
              <a:rPr lang="en-US" altLang="zh-CN" b="1" dirty="0">
                <a:effectLst>
                  <a:outerShdw blurRad="38100" dist="38100" dir="2700000" algn="tl">
                    <a:srgbClr val="C0C0C0"/>
                  </a:outerShdw>
                </a:effectLst>
                <a:ea typeface="微软雅黑" pitchFamily="34" charset="-122"/>
              </a:rPr>
              <a:t>   4</a:t>
            </a:r>
            <a:r>
              <a:rPr lang="zh-CN" altLang="en-US" b="1" dirty="0">
                <a:effectLst>
                  <a:outerShdw blurRad="38100" dist="38100" dir="2700000" algn="tl">
                    <a:srgbClr val="C0C0C0"/>
                  </a:outerShdw>
                </a:effectLst>
                <a:ea typeface="微软雅黑" pitchFamily="34" charset="-122"/>
              </a:rPr>
              <a:t>、硬件</a:t>
            </a:r>
            <a:r>
              <a:rPr lang="en-US" altLang="zh-CN" b="1" dirty="0">
                <a:effectLst>
                  <a:outerShdw blurRad="38100" dist="38100" dir="2700000" algn="tl">
                    <a:srgbClr val="C0C0C0"/>
                  </a:outerShdw>
                </a:effectLst>
                <a:ea typeface="微软雅黑" pitchFamily="34" charset="-122"/>
              </a:rPr>
              <a:t>Rootkit</a:t>
            </a: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004517354"/>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7931224"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5</a:t>
            </a: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Rootkit</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2" eaLnBrk="1" hangingPunct="1">
              <a:defRPr/>
            </a:pPr>
            <a:r>
              <a:rPr lang="en-US" altLang="zh-CN" b="1" dirty="0">
                <a:effectLst>
                  <a:outerShdw blurRad="38100" dist="38100" dir="2700000" algn="tl">
                    <a:srgbClr val="C0C0C0"/>
                  </a:outerShdw>
                </a:effectLst>
                <a:ea typeface="微软雅黑" pitchFamily="34" charset="-122"/>
              </a:rPr>
              <a:t>Rootkit</a:t>
            </a:r>
            <a:r>
              <a:rPr lang="zh-CN" altLang="en-US" b="1" dirty="0">
                <a:effectLst>
                  <a:outerShdw blurRad="38100" dist="38100" dir="2700000" algn="tl">
                    <a:srgbClr val="C0C0C0"/>
                  </a:outerShdw>
                </a:effectLst>
                <a:ea typeface="微软雅黑" pitchFamily="34" charset="-122"/>
              </a:rPr>
              <a:t>技术的发展演化</a:t>
            </a:r>
            <a:endParaRPr lang="en-US" altLang="zh-CN" b="1" dirty="0">
              <a:effectLst>
                <a:outerShdw blurRad="38100" dist="38100" dir="2700000" algn="tl">
                  <a:srgbClr val="C0C0C0"/>
                </a:outerShdw>
              </a:effectLst>
              <a:ea typeface="微软雅黑" pitchFamily="34" charset="-122"/>
            </a:endParaRPr>
          </a:p>
          <a:p>
            <a:pPr marL="914400" lvl="2" indent="0" eaLnBrk="1" hangingPunct="1">
              <a:buNone/>
              <a:defRPr/>
            </a:pPr>
            <a:r>
              <a:rPr lang="en-US" altLang="zh-CN" b="1" dirty="0">
                <a:effectLst>
                  <a:outerShdw blurRad="38100" dist="38100" dir="2700000" algn="tl">
                    <a:srgbClr val="C0C0C0"/>
                  </a:outerShdw>
                </a:effectLst>
                <a:ea typeface="微软雅黑" pitchFamily="34" charset="-122"/>
              </a:rPr>
              <a:t>   1</a:t>
            </a:r>
            <a:r>
              <a:rPr lang="zh-CN" altLang="en-US" b="1" dirty="0">
                <a:effectLst>
                  <a:outerShdw blurRad="38100" dist="38100" dir="2700000" algn="tl">
                    <a:srgbClr val="C0C0C0"/>
                  </a:outerShdw>
                </a:effectLst>
                <a:ea typeface="微软雅黑" pitchFamily="34" charset="-122"/>
              </a:rPr>
              <a:t>、更改指令执行流程的</a:t>
            </a:r>
            <a:r>
              <a:rPr lang="en-US" altLang="zh-CN" b="1" dirty="0">
                <a:effectLst>
                  <a:outerShdw blurRad="38100" dist="38100" dir="2700000" algn="tl">
                    <a:srgbClr val="C0C0C0"/>
                  </a:outerShdw>
                </a:effectLst>
                <a:ea typeface="微软雅黑" pitchFamily="34" charset="-122"/>
              </a:rPr>
              <a:t>Rootkit</a:t>
            </a:r>
          </a:p>
          <a:p>
            <a:pPr marL="914400" lvl="2" indent="0" eaLnBrk="1" hangingPunct="1">
              <a:buNone/>
              <a:defRPr/>
            </a:pPr>
            <a:r>
              <a:rPr lang="en-US" altLang="zh-CN" b="1" dirty="0">
                <a:effectLst>
                  <a:outerShdw blurRad="38100" dist="38100" dir="2700000" algn="tl">
                    <a:srgbClr val="C0C0C0"/>
                  </a:outerShdw>
                </a:effectLst>
                <a:ea typeface="微软雅黑" pitchFamily="34" charset="-122"/>
              </a:rPr>
              <a:t>   2</a:t>
            </a:r>
            <a:r>
              <a:rPr lang="zh-CN" altLang="en-US" b="1" dirty="0">
                <a:effectLst>
                  <a:outerShdw blurRad="38100" dist="38100" dir="2700000" algn="tl">
                    <a:srgbClr val="C0C0C0"/>
                  </a:outerShdw>
                </a:effectLst>
                <a:ea typeface="微软雅黑" pitchFamily="34" charset="-122"/>
              </a:rPr>
              <a:t>、直接修改内核对象的</a:t>
            </a:r>
            <a:r>
              <a:rPr lang="en-US" altLang="zh-CN" b="1" dirty="0">
                <a:effectLst>
                  <a:outerShdw blurRad="38100" dist="38100" dir="2700000" algn="tl">
                    <a:srgbClr val="C0C0C0"/>
                  </a:outerShdw>
                </a:effectLst>
                <a:ea typeface="微软雅黑" pitchFamily="34" charset="-122"/>
              </a:rPr>
              <a:t>Rootkit</a:t>
            </a:r>
          </a:p>
          <a:p>
            <a:pPr marL="914400" lvl="2" indent="0" eaLnBrk="1" hangingPunct="1">
              <a:buNone/>
              <a:defRPr/>
            </a:pPr>
            <a:r>
              <a:rPr lang="en-US" altLang="zh-CN" b="1" dirty="0">
                <a:effectLst>
                  <a:outerShdw blurRad="38100" dist="38100" dir="2700000" algn="tl">
                    <a:srgbClr val="C0C0C0"/>
                  </a:outerShdw>
                </a:effectLst>
                <a:ea typeface="微软雅黑" pitchFamily="34" charset="-122"/>
              </a:rPr>
              <a:t>   3</a:t>
            </a:r>
            <a:r>
              <a:rPr lang="zh-CN" altLang="en-US" b="1" dirty="0">
                <a:effectLst>
                  <a:outerShdw blurRad="38100" dist="38100" dir="2700000" algn="tl">
                    <a:srgbClr val="C0C0C0"/>
                  </a:outerShdw>
                </a:effectLst>
                <a:ea typeface="微软雅黑" pitchFamily="34" charset="-122"/>
              </a:rPr>
              <a:t>、内存视图伪装</a:t>
            </a:r>
            <a:r>
              <a:rPr lang="en-US" altLang="zh-CN" b="1" dirty="0">
                <a:effectLst>
                  <a:outerShdw blurRad="38100" dist="38100" dir="2700000" algn="tl">
                    <a:srgbClr val="C0C0C0"/>
                  </a:outerShdw>
                </a:effectLst>
                <a:ea typeface="微软雅黑" pitchFamily="34" charset="-122"/>
              </a:rPr>
              <a:t>Rootkit</a:t>
            </a:r>
          </a:p>
          <a:p>
            <a:pPr marL="914400" lvl="2" indent="0" eaLnBrk="1" hangingPunct="1">
              <a:buNone/>
              <a:defRPr/>
            </a:pPr>
            <a:r>
              <a:rPr lang="en-US" altLang="zh-CN" b="1" dirty="0">
                <a:effectLst>
                  <a:outerShdw blurRad="38100" dist="38100" dir="2700000" algn="tl">
                    <a:srgbClr val="C0C0C0"/>
                  </a:outerShdw>
                </a:effectLst>
                <a:ea typeface="微软雅黑" pitchFamily="34" charset="-122"/>
              </a:rPr>
              <a:t>   4</a:t>
            </a:r>
            <a:r>
              <a:rPr lang="zh-CN" altLang="en-US" b="1" dirty="0">
                <a:effectLst>
                  <a:outerShdw blurRad="38100" dist="38100" dir="2700000" algn="tl">
                    <a:srgbClr val="C0C0C0"/>
                  </a:outerShdw>
                </a:effectLst>
                <a:ea typeface="微软雅黑" pitchFamily="34" charset="-122"/>
              </a:rPr>
              <a:t>、虚拟</a:t>
            </a:r>
            <a:r>
              <a:rPr lang="en-US" altLang="zh-CN" b="1" dirty="0">
                <a:effectLst>
                  <a:outerShdw blurRad="38100" dist="38100" dir="2700000" algn="tl">
                    <a:srgbClr val="C0C0C0"/>
                  </a:outerShdw>
                </a:effectLst>
                <a:ea typeface="微软雅黑" pitchFamily="34" charset="-122"/>
              </a:rPr>
              <a:t>Rootkit</a:t>
            </a:r>
          </a:p>
          <a:p>
            <a:pPr marL="914400" lvl="2" indent="0" eaLnBrk="1" hangingPunct="1">
              <a:buNone/>
              <a:defRPr/>
            </a:pPr>
            <a:r>
              <a:rPr lang="en-US" altLang="zh-CN" b="1" dirty="0">
                <a:effectLst>
                  <a:outerShdw blurRad="38100" dist="38100" dir="2700000" algn="tl">
                    <a:srgbClr val="C0C0C0"/>
                  </a:outerShdw>
                </a:effectLst>
                <a:ea typeface="微软雅黑" pitchFamily="34" charset="-122"/>
              </a:rPr>
              <a:t>   5</a:t>
            </a:r>
            <a:r>
              <a:rPr lang="zh-CN" altLang="en-US" b="1" dirty="0">
                <a:effectLst>
                  <a:outerShdw blurRad="38100" dist="38100" dir="2700000" algn="tl">
                    <a:srgbClr val="C0C0C0"/>
                  </a:outerShdw>
                </a:effectLst>
                <a:ea typeface="微软雅黑" pitchFamily="34" charset="-122"/>
              </a:rPr>
              <a:t>、硬件</a:t>
            </a:r>
            <a:r>
              <a:rPr lang="en-US" altLang="zh-CN" b="1" dirty="0">
                <a:effectLst>
                  <a:outerShdw blurRad="38100" dist="38100" dir="2700000" algn="tl">
                    <a:srgbClr val="C0C0C0"/>
                  </a:outerShdw>
                </a:effectLst>
                <a:ea typeface="微软雅黑" pitchFamily="34" charset="-122"/>
              </a:rPr>
              <a:t>Rootkit</a:t>
            </a: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993996325"/>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7931224"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6</a:t>
            </a:r>
            <a:r>
              <a:rPr lang="zh-CN" altLang="en-US" b="1" dirty="0">
                <a:solidFill>
                  <a:srgbClr val="FF0000"/>
                </a:solidFill>
                <a:effectLst>
                  <a:outerShdw blurRad="38100" dist="38100" dir="2700000" algn="tl">
                    <a:srgbClr val="C0C0C0"/>
                  </a:outerShdw>
                </a:effectLst>
                <a:ea typeface="微软雅黑" pitchFamily="34" charset="-122"/>
              </a:rPr>
              <a:t>）勒索软件</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勒索软件（</a:t>
            </a:r>
            <a:r>
              <a:rPr lang="en-US" altLang="zh-CN" b="1" dirty="0">
                <a:effectLst>
                  <a:outerShdw blurRad="38100" dist="38100" dir="2700000" algn="tl">
                    <a:srgbClr val="C0C0C0"/>
                  </a:outerShdw>
                </a:effectLst>
                <a:ea typeface="微软雅黑" pitchFamily="34" charset="-122"/>
              </a:rPr>
              <a:t>Ransomware</a:t>
            </a:r>
            <a:r>
              <a:rPr lang="zh-CN" altLang="en-US" b="1" dirty="0">
                <a:effectLst>
                  <a:outerShdw blurRad="38100" dist="38100" dir="2700000" algn="tl">
                    <a:srgbClr val="C0C0C0"/>
                  </a:outerShdw>
                </a:effectLst>
                <a:ea typeface="微软雅黑" pitchFamily="34" charset="-122"/>
              </a:rPr>
              <a:t>）的概念</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勒索软件是黑客用来劫持用户资产或资源并以此为条件向用户勒索钱财的一种恶意软件。</a:t>
            </a:r>
          </a:p>
          <a:p>
            <a:pPr lvl="1" eaLnBrk="1" hangingPunct="1">
              <a:defRPr/>
            </a:pPr>
            <a:r>
              <a:rPr lang="zh-CN" altLang="zh-CN" b="1" dirty="0">
                <a:effectLst>
                  <a:outerShdw blurRad="38100" dist="38100" dir="2700000" algn="tl">
                    <a:srgbClr val="C0C0C0"/>
                  </a:outerShdw>
                </a:effectLst>
                <a:ea typeface="微软雅黑" pitchFamily="34" charset="-122"/>
              </a:rPr>
              <a:t>勒索软件的发展演化</a:t>
            </a:r>
            <a:endParaRPr lang="zh-CN" altLang="en-US"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勒索软件的发展</a:t>
            </a:r>
          </a:p>
          <a:p>
            <a:pPr lvl="2" eaLnBrk="1" hangingPunct="1">
              <a:defRPr/>
            </a:pPr>
            <a:r>
              <a:rPr lang="zh-CN" altLang="en-US" b="1" dirty="0">
                <a:effectLst>
                  <a:outerShdw blurRad="38100" dist="38100" dir="2700000" algn="tl">
                    <a:srgbClr val="C0C0C0"/>
                  </a:outerShdw>
                </a:effectLst>
                <a:ea typeface="微软雅黑" pitchFamily="34" charset="-122"/>
              </a:rPr>
              <a:t>勒索软件的传播</a:t>
            </a:r>
          </a:p>
        </p:txBody>
      </p:sp>
    </p:spTree>
    <p:extLst>
      <p:ext uri="{BB962C8B-B14F-4D97-AF65-F5344CB8AC3E}">
        <p14:creationId xmlns:p14="http://schemas.microsoft.com/office/powerpoint/2010/main" val="2236986347"/>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7931224"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7</a:t>
            </a:r>
            <a:r>
              <a:rPr lang="zh-CN" altLang="en-US" b="1" dirty="0">
                <a:solidFill>
                  <a:srgbClr val="FF0000"/>
                </a:solidFill>
                <a:effectLst>
                  <a:outerShdw blurRad="38100" dist="38100" dir="2700000" algn="tl">
                    <a:srgbClr val="C0C0C0"/>
                  </a:outerShdw>
                </a:effectLst>
                <a:ea typeface="微软雅黑" pitchFamily="34" charset="-122"/>
              </a:rPr>
              <a:t>）恶意代码技术的发展</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攻击手段综合化</a:t>
            </a:r>
          </a:p>
          <a:p>
            <a:pPr lvl="1" eaLnBrk="1" hangingPunct="1">
              <a:defRPr/>
            </a:pPr>
            <a:r>
              <a:rPr lang="zh-CN" altLang="en-US" b="1" dirty="0">
                <a:effectLst>
                  <a:outerShdw blurRad="38100" dist="38100" dir="2700000" algn="tl">
                    <a:srgbClr val="C0C0C0"/>
                  </a:outerShdw>
                </a:effectLst>
                <a:ea typeface="微软雅黑" pitchFamily="34" charset="-122"/>
              </a:rPr>
              <a:t>攻击目标扩大化</a:t>
            </a:r>
          </a:p>
          <a:p>
            <a:pPr lvl="1" eaLnBrk="1" hangingPunct="1">
              <a:defRPr/>
            </a:pPr>
            <a:r>
              <a:rPr lang="zh-CN" altLang="en-US" b="1" dirty="0">
                <a:effectLst>
                  <a:outerShdw blurRad="38100" dist="38100" dir="2700000" algn="tl">
                    <a:srgbClr val="C0C0C0"/>
                  </a:outerShdw>
                </a:effectLst>
                <a:ea typeface="微软雅黑" pitchFamily="34" charset="-122"/>
              </a:rPr>
              <a:t>攻击平台多样化</a:t>
            </a:r>
          </a:p>
          <a:p>
            <a:pPr lvl="1" eaLnBrk="1" hangingPunct="1">
              <a:defRPr/>
            </a:pPr>
            <a:r>
              <a:rPr lang="zh-CN" altLang="en-US" b="1" dirty="0">
                <a:effectLst>
                  <a:outerShdw blurRad="38100" dist="38100" dir="2700000" algn="tl">
                    <a:srgbClr val="C0C0C0"/>
                  </a:outerShdw>
                </a:effectLst>
                <a:ea typeface="微软雅黑" pitchFamily="34" charset="-122"/>
              </a:rPr>
              <a:t>攻击通道隐蔽化</a:t>
            </a:r>
          </a:p>
          <a:p>
            <a:pPr lvl="1" eaLnBrk="1" hangingPunct="1">
              <a:defRPr/>
            </a:pPr>
            <a:r>
              <a:rPr lang="zh-CN" altLang="en-US" b="1" dirty="0">
                <a:effectLst>
                  <a:outerShdw blurRad="38100" dist="38100" dir="2700000" algn="tl">
                    <a:srgbClr val="C0C0C0"/>
                  </a:outerShdw>
                </a:effectLst>
                <a:ea typeface="微软雅黑" pitchFamily="34" charset="-122"/>
              </a:rPr>
              <a:t>攻击技术纵深化</a:t>
            </a:r>
          </a:p>
        </p:txBody>
      </p:sp>
    </p:spTree>
    <p:extLst>
      <p:ext uri="{BB962C8B-B14F-4D97-AF65-F5344CB8AC3E}">
        <p14:creationId xmlns:p14="http://schemas.microsoft.com/office/powerpoint/2010/main" val="4072255875"/>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a:t>
            </a:r>
            <a:r>
              <a:rPr lang="zh-CN" altLang="en-US" b="1" dirty="0">
                <a:effectLst>
                  <a:outerShdw blurRad="38100" dist="38100" dir="2700000" algn="tl">
                    <a:srgbClr val="000000">
                      <a:alpha val="43137"/>
                    </a:srgbClr>
                  </a:outerShdw>
                </a:effectLst>
                <a:ea typeface="微软雅黑" pitchFamily="34" charset="-122"/>
              </a:rPr>
              <a:t>恶意代码涉及的法律问题与防治管理</a:t>
            </a:r>
          </a:p>
        </p:txBody>
      </p:sp>
      <p:sp>
        <p:nvSpPr>
          <p:cNvPr id="151555" name="Rectangle 3"/>
          <p:cNvSpPr>
            <a:spLocks noGrp="1" noChangeArrowheads="1"/>
          </p:cNvSpPr>
          <p:nvPr>
            <p:ph type="body" idx="1"/>
          </p:nvPr>
        </p:nvSpPr>
        <p:spPr>
          <a:xfrm>
            <a:off x="457200" y="1052736"/>
            <a:ext cx="7931224"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）恶意代码涉及的法律问题</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自</a:t>
            </a:r>
            <a:r>
              <a:rPr lang="en-US" altLang="zh-CN" b="1" dirty="0">
                <a:effectLst>
                  <a:outerShdw blurRad="38100" dist="38100" dir="2700000" algn="tl">
                    <a:srgbClr val="C0C0C0"/>
                  </a:outerShdw>
                </a:effectLst>
                <a:ea typeface="微软雅黑" pitchFamily="34" charset="-122"/>
              </a:rPr>
              <a:t>20</a:t>
            </a:r>
            <a:r>
              <a:rPr lang="zh-CN" altLang="en-US" b="1" dirty="0">
                <a:effectLst>
                  <a:outerShdw blurRad="38100" dist="38100" dir="2700000" algn="tl">
                    <a:srgbClr val="C0C0C0"/>
                  </a:outerShdw>
                </a:effectLst>
                <a:ea typeface="微软雅黑" pitchFamily="34" charset="-122"/>
              </a:rPr>
              <a:t>世纪</a:t>
            </a:r>
            <a:r>
              <a:rPr lang="en-US" altLang="zh-CN" b="1" dirty="0">
                <a:effectLst>
                  <a:outerShdw blurRad="38100" dist="38100" dir="2700000" algn="tl">
                    <a:srgbClr val="C0C0C0"/>
                  </a:outerShdw>
                </a:effectLst>
                <a:ea typeface="微软雅黑" pitchFamily="34" charset="-122"/>
              </a:rPr>
              <a:t>90</a:t>
            </a:r>
            <a:r>
              <a:rPr lang="zh-CN" altLang="en-US" b="1" dirty="0">
                <a:effectLst>
                  <a:outerShdw blurRad="38100" dist="38100" dir="2700000" algn="tl">
                    <a:srgbClr val="C0C0C0"/>
                  </a:outerShdw>
                </a:effectLst>
                <a:ea typeface="微软雅黑" pitchFamily="34" charset="-122"/>
              </a:rPr>
              <a:t>年代起，我国先后制定了若干防治计算机病毒等恶意代码的法律规章，如</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计算机信息系统安全保护条例</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计算机病毒防治管理办法</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计算机信息网络国际联网安全保护管理办法</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，以及</a:t>
            </a:r>
            <a:r>
              <a:rPr lang="en-US" altLang="zh-CN" b="1" dirty="0">
                <a:effectLst>
                  <a:outerShdw blurRad="38100" dist="38100" dir="2700000" algn="tl">
                    <a:srgbClr val="C0C0C0"/>
                  </a:outerShdw>
                </a:effectLst>
                <a:ea typeface="微软雅黑" pitchFamily="34" charset="-122"/>
              </a:rPr>
              <a:t>2017</a:t>
            </a:r>
            <a:r>
              <a:rPr lang="zh-CN" altLang="en-US" b="1" dirty="0">
                <a:effectLst>
                  <a:outerShdw blurRad="38100" dist="38100" dir="2700000" algn="tl">
                    <a:srgbClr val="C0C0C0"/>
                  </a:outerShdw>
                </a:effectLst>
                <a:ea typeface="微软雅黑" pitchFamily="34" charset="-122"/>
              </a:rPr>
              <a:t>年</a:t>
            </a:r>
            <a:r>
              <a:rPr lang="en-US" altLang="zh-CN" b="1" dirty="0">
                <a:effectLst>
                  <a:outerShdw blurRad="38100" dist="38100" dir="2700000" algn="tl">
                    <a:srgbClr val="C0C0C0"/>
                  </a:outerShdw>
                </a:effectLst>
                <a:ea typeface="微软雅黑" pitchFamily="34" charset="-122"/>
              </a:rPr>
              <a:t>6</a:t>
            </a:r>
            <a:r>
              <a:rPr lang="zh-CN" altLang="en-US" b="1" dirty="0">
                <a:effectLst>
                  <a:outerShdw blurRad="38100" dist="38100" dir="2700000" algn="tl">
                    <a:srgbClr val="C0C0C0"/>
                  </a:outerShdw>
                </a:effectLst>
                <a:ea typeface="微软雅黑" pitchFamily="34" charset="-122"/>
              </a:rPr>
              <a:t>月</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日起施行的</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网络安全法</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等。</a:t>
            </a:r>
          </a:p>
          <a:p>
            <a:pPr lvl="1" eaLnBrk="1" hangingPunct="1">
              <a:defRPr/>
            </a:pPr>
            <a:r>
              <a:rPr lang="zh-CN" altLang="en-US" b="1" dirty="0">
                <a:effectLst>
                  <a:outerShdw blurRad="38100" dist="38100" dir="2700000" algn="tl">
                    <a:srgbClr val="C0C0C0"/>
                  </a:outerShdw>
                </a:effectLst>
                <a:ea typeface="微软雅黑" pitchFamily="34" charset="-122"/>
              </a:rPr>
              <a:t>这些法律法规都强调了以下两点。</a:t>
            </a:r>
          </a:p>
          <a:p>
            <a:pPr lvl="2" eaLnBrk="1" hangingPunct="1">
              <a:defRPr/>
            </a:pPr>
            <a:r>
              <a:rPr lang="zh-CN" altLang="en-US" b="1" dirty="0">
                <a:effectLst>
                  <a:outerShdw blurRad="38100" dist="38100" dir="2700000" algn="tl">
                    <a:srgbClr val="C0C0C0"/>
                  </a:outerShdw>
                </a:effectLst>
                <a:ea typeface="微软雅黑" pitchFamily="34" charset="-122"/>
              </a:rPr>
              <a:t>制作、传播恶意代码是一种违法犯罪行为。</a:t>
            </a:r>
          </a:p>
          <a:p>
            <a:pPr lvl="2" eaLnBrk="1" hangingPunct="1">
              <a:defRPr/>
            </a:pPr>
            <a:r>
              <a:rPr lang="zh-CN" altLang="en-US" b="1" dirty="0">
                <a:effectLst>
                  <a:outerShdw blurRad="38100" dist="38100" dir="2700000" algn="tl">
                    <a:srgbClr val="C0C0C0"/>
                  </a:outerShdw>
                </a:effectLst>
                <a:ea typeface="微软雅黑" pitchFamily="34" charset="-122"/>
              </a:rPr>
              <a:t>疏于防治恶意代码也是一种违法犯罪行为。</a:t>
            </a:r>
          </a:p>
          <a:p>
            <a:pPr lvl="1"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426099644"/>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a:t>
            </a:r>
            <a:r>
              <a:rPr lang="zh-CN" altLang="en-US" b="1" dirty="0">
                <a:effectLst>
                  <a:outerShdw blurRad="38100" dist="38100" dir="2700000" algn="tl">
                    <a:srgbClr val="000000">
                      <a:alpha val="43137"/>
                    </a:srgbClr>
                  </a:outerShdw>
                </a:effectLst>
                <a:ea typeface="微软雅黑" pitchFamily="34" charset="-122"/>
              </a:rPr>
              <a:t>恶意代码涉及的法律问题与防治管理</a:t>
            </a:r>
          </a:p>
        </p:txBody>
      </p:sp>
      <p:sp>
        <p:nvSpPr>
          <p:cNvPr id="151555" name="Rectangle 3"/>
          <p:cNvSpPr>
            <a:spLocks noGrp="1" noChangeArrowheads="1"/>
          </p:cNvSpPr>
          <p:nvPr>
            <p:ph type="body" idx="1"/>
          </p:nvPr>
        </p:nvSpPr>
        <p:spPr>
          <a:xfrm>
            <a:off x="457200" y="1052736"/>
            <a:ext cx="7931224"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1</a:t>
            </a:r>
            <a:r>
              <a:rPr lang="zh-CN" altLang="en-US" b="1" dirty="0">
                <a:solidFill>
                  <a:srgbClr val="FF0000"/>
                </a:solidFill>
                <a:effectLst>
                  <a:outerShdw blurRad="38100" dist="38100" dir="2700000" algn="tl">
                    <a:srgbClr val="C0C0C0"/>
                  </a:outerShdw>
                </a:effectLst>
                <a:ea typeface="微软雅黑" pitchFamily="34" charset="-122"/>
              </a:rPr>
              <a:t>）恶意代码涉及的法律问题</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对恶意代码违法行为的法律制裁</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对计算机病毒违法行为的行政制裁</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对计算机病毒违法行为的刑事制裁</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恶意代码违法行为的民事制裁</a:t>
            </a:r>
            <a:endParaRPr lang="en-US" altLang="zh-CN" b="1" dirty="0">
              <a:effectLst>
                <a:outerShdw blurRad="38100" dist="38100" dir="2700000" algn="tl">
                  <a:srgbClr val="C0C0C0"/>
                </a:outerShdw>
              </a:effectLst>
              <a:ea typeface="微软雅黑" pitchFamily="34" charset="-122"/>
            </a:endParaRPr>
          </a:p>
          <a:p>
            <a:pPr lvl="2"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4257865722"/>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a:t>
            </a:r>
            <a:r>
              <a:rPr lang="zh-CN" altLang="en-US" b="1" dirty="0">
                <a:effectLst>
                  <a:outerShdw blurRad="38100" dist="38100" dir="2700000" algn="tl">
                    <a:srgbClr val="000000">
                      <a:alpha val="43137"/>
                    </a:srgbClr>
                  </a:outerShdw>
                </a:effectLst>
                <a:ea typeface="微软雅黑" pitchFamily="34" charset="-122"/>
              </a:rPr>
              <a:t>恶意代码涉及的法律问题与防治管理</a:t>
            </a:r>
          </a:p>
        </p:txBody>
      </p:sp>
      <p:sp>
        <p:nvSpPr>
          <p:cNvPr id="151555" name="Rectangle 3"/>
          <p:cNvSpPr>
            <a:spLocks noGrp="1" noChangeArrowheads="1"/>
          </p:cNvSpPr>
          <p:nvPr>
            <p:ph type="body" idx="1"/>
          </p:nvPr>
        </p:nvSpPr>
        <p:spPr>
          <a:xfrm>
            <a:off x="457200" y="1052736"/>
            <a:ext cx="7931224"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a:t>
            </a:r>
            <a:r>
              <a:rPr lang="en-US" altLang="zh-CN" b="1" dirty="0">
                <a:solidFill>
                  <a:srgbClr val="FF0000"/>
                </a:solidFill>
                <a:effectLst>
                  <a:outerShdw blurRad="38100" dist="38100" dir="2700000" algn="tl">
                    <a:srgbClr val="C0C0C0"/>
                  </a:outerShdw>
                </a:effectLst>
                <a:ea typeface="微软雅黑" pitchFamily="34" charset="-122"/>
              </a:rPr>
              <a:t>2</a:t>
            </a:r>
            <a:r>
              <a:rPr lang="zh-CN" altLang="en-US" b="1" dirty="0">
                <a:solidFill>
                  <a:srgbClr val="FF0000"/>
                </a:solidFill>
                <a:effectLst>
                  <a:outerShdw blurRad="38100" dist="38100" dir="2700000" algn="tl">
                    <a:srgbClr val="C0C0C0"/>
                  </a:outerShdw>
                </a:effectLst>
                <a:ea typeface="微软雅黑" pitchFamily="34" charset="-122"/>
              </a:rPr>
              <a:t>）恶意代码防治管理</a:t>
            </a:r>
            <a:r>
              <a:rPr lang="zh-CN" altLang="en-US" b="1" dirty="0">
                <a:effectLst>
                  <a:outerShdw blurRad="38100" dist="38100" dir="2700000" algn="tl">
                    <a:srgbClr val="C0C0C0"/>
                  </a:outerShdw>
                </a:effectLst>
                <a:ea typeface="微软雅黑" pitchFamily="34" charset="-122"/>
              </a:rPr>
              <a:t>：</a:t>
            </a:r>
          </a:p>
          <a:p>
            <a:pPr lvl="1" eaLnBrk="1" hangingPunct="1">
              <a:defRPr/>
            </a:pPr>
            <a:r>
              <a:rPr lang="zh-CN" altLang="en-US" b="1" dirty="0">
                <a:effectLst>
                  <a:outerShdw blurRad="38100" dist="38100" dir="2700000" algn="tl">
                    <a:srgbClr val="C0C0C0"/>
                  </a:outerShdw>
                </a:effectLst>
                <a:ea typeface="微软雅黑" pitchFamily="34" charset="-122"/>
              </a:rPr>
              <a:t>增强法律意识，自觉履行恶意代码防治责任</a:t>
            </a:r>
          </a:p>
          <a:p>
            <a:pPr lvl="1" eaLnBrk="1" hangingPunct="1">
              <a:defRPr/>
            </a:pPr>
            <a:r>
              <a:rPr lang="zh-CN" altLang="en-US" b="1" dirty="0">
                <a:effectLst>
                  <a:outerShdw blurRad="38100" dist="38100" dir="2700000" algn="tl">
                    <a:srgbClr val="C0C0C0"/>
                  </a:outerShdw>
                </a:effectLst>
                <a:ea typeface="微软雅黑" pitchFamily="34" charset="-122"/>
              </a:rPr>
              <a:t>健全管理制度，严格执行恶意代码防治规定</a:t>
            </a:r>
          </a:p>
        </p:txBody>
      </p:sp>
    </p:spTree>
    <p:extLst>
      <p:ext uri="{BB962C8B-B14F-4D97-AF65-F5344CB8AC3E}">
        <p14:creationId xmlns:p14="http://schemas.microsoft.com/office/powerpoint/2010/main" val="2764589292"/>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7931224"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计算机病毒的特点</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传播性</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非授权性</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隐蔽性</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潜伏性</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破坏性</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不可预见性</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可触发性</a:t>
            </a:r>
          </a:p>
        </p:txBody>
      </p:sp>
    </p:spTree>
    <p:extLst>
      <p:ext uri="{BB962C8B-B14F-4D97-AF65-F5344CB8AC3E}">
        <p14:creationId xmlns:p14="http://schemas.microsoft.com/office/powerpoint/2010/main" val="800610838"/>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面向恶意代码检测的软件可信验证</a:t>
            </a:r>
          </a:p>
        </p:txBody>
      </p:sp>
      <p:sp>
        <p:nvSpPr>
          <p:cNvPr id="151555" name="Rectangle 3"/>
          <p:cNvSpPr>
            <a:spLocks noGrp="1" noChangeArrowheads="1"/>
          </p:cNvSpPr>
          <p:nvPr>
            <p:ph type="body" idx="1"/>
          </p:nvPr>
        </p:nvSpPr>
        <p:spPr>
          <a:xfrm>
            <a:off x="457200" y="1052736"/>
            <a:ext cx="7931224" cy="4551784"/>
          </a:xfrm>
        </p:spPr>
        <p:txBody>
          <a:bodyPr/>
          <a:lstStyle/>
          <a:p>
            <a:pPr eaLnBrk="1" hangingPunct="1">
              <a:defRPr/>
            </a:pPr>
            <a:r>
              <a:rPr lang="zh-CN" altLang="en-US" b="1" dirty="0">
                <a:solidFill>
                  <a:srgbClr val="FF0000"/>
                </a:solidFill>
                <a:effectLst>
                  <a:outerShdw blurRad="38100" dist="38100" dir="2700000" algn="tl">
                    <a:srgbClr val="C0C0C0"/>
                  </a:outerShdw>
                </a:effectLst>
                <a:ea typeface="微软雅黑" pitchFamily="34" charset="-122"/>
              </a:rPr>
              <a:t>软件可信验证模型</a:t>
            </a:r>
            <a:r>
              <a:rPr lang="zh-CN" altLang="en-US" b="1" dirty="0">
                <a:effectLst>
                  <a:outerShdw blurRad="38100" dist="38100" dir="2700000" algn="tl">
                    <a:srgbClr val="C0C0C0"/>
                  </a:outerShdw>
                </a:effectLst>
                <a:ea typeface="微软雅黑" pitchFamily="34" charset="-122"/>
              </a:rPr>
              <a:t>：</a:t>
            </a:r>
          </a:p>
          <a:p>
            <a:pPr lvl="1" eaLnBrk="1" hangingPunct="1">
              <a:defRPr/>
            </a:pPr>
            <a:r>
              <a:rPr lang="zh-CN" altLang="en-US" b="1" dirty="0">
                <a:effectLst>
                  <a:outerShdw blurRad="38100" dist="38100" dir="2700000" algn="tl">
                    <a:srgbClr val="C0C0C0"/>
                  </a:outerShdw>
                </a:effectLst>
                <a:ea typeface="微软雅黑" pitchFamily="34" charset="-122"/>
              </a:rPr>
              <a:t>可信验证可从以下</a:t>
            </a: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个方面进行</a:t>
            </a:r>
            <a:r>
              <a:rPr lang="en-US" altLang="zh-CN" b="1" dirty="0">
                <a:effectLst>
                  <a:outerShdw blurRad="38100" dist="38100" dir="2700000" algn="tl">
                    <a:srgbClr val="C0C0C0"/>
                  </a:outerShdw>
                </a:effectLst>
                <a:ea typeface="微软雅黑" pitchFamily="34" charset="-122"/>
              </a:rPr>
              <a:t>:</a:t>
            </a:r>
          </a:p>
          <a:p>
            <a:pPr lvl="2" eaLnBrk="1" hangingPunct="1">
              <a:defRPr/>
            </a:pPr>
            <a:r>
              <a:rPr lang="zh-CN" altLang="en-US" b="1" dirty="0">
                <a:effectLst>
                  <a:outerShdw blurRad="38100" dist="38100" dir="2700000" algn="tl">
                    <a:srgbClr val="C0C0C0"/>
                  </a:outerShdw>
                </a:effectLst>
                <a:ea typeface="微软雅黑" pitchFamily="34" charset="-122"/>
              </a:rPr>
              <a:t>软件特征（</a:t>
            </a:r>
            <a:r>
              <a:rPr lang="en-US" altLang="zh-CN" b="1" dirty="0">
                <a:effectLst>
                  <a:outerShdw blurRad="38100" dist="38100" dir="2700000" algn="tl">
                    <a:srgbClr val="C0C0C0"/>
                  </a:outerShdw>
                </a:effectLst>
                <a:ea typeface="微软雅黑" pitchFamily="34" charset="-122"/>
              </a:rPr>
              <a:t>Feature</a:t>
            </a:r>
            <a:r>
              <a:rPr lang="zh-CN" altLang="en-US" b="1" dirty="0">
                <a:effectLst>
                  <a:outerShdw blurRad="38100" dist="38100" dir="2700000" algn="tl">
                    <a:srgbClr val="C0C0C0"/>
                  </a:outerShdw>
                </a:effectLst>
                <a:ea typeface="微软雅黑" pitchFamily="34" charset="-122"/>
              </a:rPr>
              <a:t>）可信。</a:t>
            </a:r>
          </a:p>
          <a:p>
            <a:pPr lvl="2" eaLnBrk="1" hangingPunct="1">
              <a:defRPr/>
            </a:pPr>
            <a:r>
              <a:rPr lang="zh-CN" altLang="en-US" b="1" dirty="0">
                <a:effectLst>
                  <a:outerShdw blurRad="38100" dist="38100" dir="2700000" algn="tl">
                    <a:srgbClr val="C0C0C0"/>
                  </a:outerShdw>
                </a:effectLst>
                <a:ea typeface="微软雅黑" pitchFamily="34" charset="-122"/>
              </a:rPr>
              <a:t>软件身份（</a:t>
            </a:r>
            <a:r>
              <a:rPr lang="en-US" altLang="zh-CN" b="1" dirty="0">
                <a:effectLst>
                  <a:outerShdw blurRad="38100" dist="38100" dir="2700000" algn="tl">
                    <a:srgbClr val="C0C0C0"/>
                  </a:outerShdw>
                </a:effectLst>
                <a:ea typeface="微软雅黑" pitchFamily="34" charset="-122"/>
              </a:rPr>
              <a:t>Identity</a:t>
            </a:r>
            <a:r>
              <a:rPr lang="zh-CN" altLang="en-US" b="1" dirty="0">
                <a:effectLst>
                  <a:outerShdw blurRad="38100" dist="38100" dir="2700000" algn="tl">
                    <a:srgbClr val="C0C0C0"/>
                  </a:outerShdw>
                </a:effectLst>
                <a:ea typeface="微软雅黑" pitchFamily="34" charset="-122"/>
              </a:rPr>
              <a:t>）可信。</a:t>
            </a:r>
          </a:p>
          <a:p>
            <a:pPr lvl="2" eaLnBrk="1" hangingPunct="1">
              <a:defRPr/>
            </a:pPr>
            <a:r>
              <a:rPr lang="zh-CN" altLang="en-US" b="1" dirty="0">
                <a:effectLst>
                  <a:outerShdw blurRad="38100" dist="38100" dir="2700000" algn="tl">
                    <a:srgbClr val="C0C0C0"/>
                  </a:outerShdw>
                </a:effectLst>
                <a:ea typeface="微软雅黑" pitchFamily="34" charset="-122"/>
              </a:rPr>
              <a:t>软件能力（</a:t>
            </a:r>
            <a:r>
              <a:rPr lang="en-US" altLang="zh-CN" b="1" dirty="0">
                <a:effectLst>
                  <a:outerShdw blurRad="38100" dist="38100" dir="2700000" algn="tl">
                    <a:srgbClr val="C0C0C0"/>
                  </a:outerShdw>
                </a:effectLst>
                <a:ea typeface="微软雅黑" pitchFamily="34" charset="-122"/>
              </a:rPr>
              <a:t>Capability</a:t>
            </a:r>
            <a:r>
              <a:rPr lang="zh-CN" altLang="en-US" b="1" dirty="0">
                <a:effectLst>
                  <a:outerShdw blurRad="38100" dist="38100" dir="2700000" algn="tl">
                    <a:srgbClr val="C0C0C0"/>
                  </a:outerShdw>
                </a:effectLst>
                <a:ea typeface="微软雅黑" pitchFamily="34" charset="-122"/>
              </a:rPr>
              <a:t>）可信。</a:t>
            </a:r>
          </a:p>
          <a:p>
            <a:pPr lvl="2" eaLnBrk="1" hangingPunct="1">
              <a:defRPr/>
            </a:pPr>
            <a:r>
              <a:rPr lang="zh-CN" altLang="en-US" b="1" dirty="0">
                <a:effectLst>
                  <a:outerShdw blurRad="38100" dist="38100" dir="2700000" algn="tl">
                    <a:srgbClr val="C0C0C0"/>
                  </a:outerShdw>
                </a:effectLst>
                <a:ea typeface="微软雅黑" pitchFamily="34" charset="-122"/>
              </a:rPr>
              <a:t>软件运行环境（</a:t>
            </a:r>
            <a:r>
              <a:rPr lang="en-US" altLang="zh-CN" b="1" dirty="0">
                <a:effectLst>
                  <a:outerShdw blurRad="38100" dist="38100" dir="2700000" algn="tl">
                    <a:srgbClr val="C0C0C0"/>
                  </a:outerShdw>
                </a:effectLst>
                <a:ea typeface="微软雅黑" pitchFamily="34" charset="-122"/>
              </a:rPr>
              <a:t>Environment</a:t>
            </a:r>
            <a:r>
              <a:rPr lang="zh-CN" altLang="en-US" b="1" dirty="0">
                <a:effectLst>
                  <a:outerShdw blurRad="38100" dist="38100" dir="2700000" algn="tl">
                    <a:srgbClr val="C0C0C0"/>
                  </a:outerShdw>
                </a:effectLst>
                <a:ea typeface="微软雅黑" pitchFamily="34" charset="-122"/>
              </a:rPr>
              <a:t>）可信。</a:t>
            </a:r>
          </a:p>
        </p:txBody>
      </p:sp>
    </p:spTree>
    <p:extLst>
      <p:ext uri="{BB962C8B-B14F-4D97-AF65-F5344CB8AC3E}">
        <p14:creationId xmlns:p14="http://schemas.microsoft.com/office/powerpoint/2010/main" val="793583418"/>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14C00FC-9F33-423A-AEB7-DB9456200D00}" type="slidenum">
              <a:rPr lang="zh-CN" altLang="en-US" smtClean="0"/>
              <a:pPr>
                <a:defRPr/>
              </a:pPr>
              <a:t>41</a:t>
            </a:fld>
            <a:endParaRPr lang="en-US" altLang="zh-CN"/>
          </a:p>
        </p:txBody>
      </p:sp>
      <p:sp>
        <p:nvSpPr>
          <p:cNvPr id="6" name="内容占位符 2"/>
          <p:cNvSpPr>
            <a:spLocks noGrp="1"/>
          </p:cNvSpPr>
          <p:nvPr>
            <p:ph idx="1"/>
          </p:nvPr>
        </p:nvSpPr>
        <p:spPr>
          <a:xfrm>
            <a:off x="492124" y="1124744"/>
            <a:ext cx="8651876" cy="4392488"/>
          </a:xfrm>
        </p:spPr>
        <p:txBody>
          <a:bodyPr/>
          <a:lstStyle/>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恶意代码检测的传统方法主要有特征码方法、基于程序完整性的方法、基于程序行为的方法以及基于程序语义的方法等。近年来又出现了许多新型的检测方法，如基于数据挖掘和机器学习的方法、基于生物免疫的检测方法以及基于人工智能的方法等。各种检测方法都有一定的侧重点，有的侧重于提取判定依据，有的侧重于设计判定模型。</a:t>
            </a:r>
          </a:p>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面对恶意代码攻击手段的综合化、攻击目标的扩大化、攻击平台的多样化、攻击通道的隐蔽化、攻击技术的纵深化，采用单一技术的恶意代码检测变得越来越困难。为此，本讲从一个系统化、宏观的角度来探讨恶意代码的防范问题。</a:t>
            </a:r>
          </a:p>
        </p:txBody>
      </p:sp>
      <p:sp>
        <p:nvSpPr>
          <p:cNvPr id="7" name="Rectangle 2">
            <a:extLst>
              <a:ext uri="{FF2B5EF4-FFF2-40B4-BE49-F238E27FC236}">
                <a16:creationId xmlns:a16="http://schemas.microsoft.com/office/drawing/2014/main" id="{9E9C7FA2-F6C1-453E-BBA3-72575C078330}"/>
              </a:ext>
            </a:extLst>
          </p:cNvPr>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面向恶意代码检测的软件可信验证</a:t>
            </a:r>
          </a:p>
        </p:txBody>
      </p:sp>
    </p:spTree>
    <p:extLst>
      <p:ext uri="{BB962C8B-B14F-4D97-AF65-F5344CB8AC3E}">
        <p14:creationId xmlns:p14="http://schemas.microsoft.com/office/powerpoint/2010/main" val="3566387461"/>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14C00FC-9F33-423A-AEB7-DB9456200D00}" type="slidenum">
              <a:rPr lang="zh-CN" altLang="en-US" smtClean="0"/>
              <a:pPr>
                <a:defRPr/>
              </a:pPr>
              <a:t>42</a:t>
            </a:fld>
            <a:endParaRPr lang="en-US" altLang="zh-CN"/>
          </a:p>
        </p:txBody>
      </p:sp>
      <p:sp>
        <p:nvSpPr>
          <p:cNvPr id="6" name="内容占位符 2"/>
          <p:cNvSpPr>
            <a:spLocks noGrp="1"/>
          </p:cNvSpPr>
          <p:nvPr>
            <p:ph idx="1"/>
          </p:nvPr>
        </p:nvSpPr>
        <p:spPr>
          <a:xfrm>
            <a:off x="492124" y="1124744"/>
            <a:ext cx="8651876" cy="4392488"/>
          </a:xfrm>
        </p:spPr>
        <p:txBody>
          <a:bodyPr/>
          <a:lstStyle/>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在网络空间环境中，攻击者可以肆意传播恶意代码，或是对正常软件进行非法篡改，或捆绑上恶意软件，以达到非法目的。可以说恶意软件的泛滥及其产生严重危害的根源是软件的可信问题。</a:t>
            </a: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在网络空间环境中，计算机系统，包括硬件及其驱动程序、网络、操作系统、中间件、应用软件、信息系统使用者以及系统启动时的初始化操作等形成的链条上的任何一个环节出现问题，都会导致计算机系统的不可信，其中各种应用软件的可信性问题是一个重要环节。</a:t>
            </a:r>
          </a:p>
        </p:txBody>
      </p:sp>
      <p:sp>
        <p:nvSpPr>
          <p:cNvPr id="7" name="Rectangle 2">
            <a:extLst>
              <a:ext uri="{FF2B5EF4-FFF2-40B4-BE49-F238E27FC236}">
                <a16:creationId xmlns:a16="http://schemas.microsoft.com/office/drawing/2014/main" id="{0728E9E7-B45A-4CA1-A7F5-8D1F4622C5B8}"/>
              </a:ext>
            </a:extLst>
          </p:cNvPr>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面向恶意代码检测的软件可信验证</a:t>
            </a:r>
          </a:p>
        </p:txBody>
      </p:sp>
    </p:spTree>
    <p:extLst>
      <p:ext uri="{BB962C8B-B14F-4D97-AF65-F5344CB8AC3E}">
        <p14:creationId xmlns:p14="http://schemas.microsoft.com/office/powerpoint/2010/main" val="1634911795"/>
      </p:ext>
    </p:extLst>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14C00FC-9F33-423A-AEB7-DB9456200D00}" type="slidenum">
              <a:rPr lang="zh-CN" altLang="en-US" smtClean="0"/>
              <a:pPr>
                <a:defRPr/>
              </a:pPr>
              <a:t>43</a:t>
            </a:fld>
            <a:endParaRPr lang="en-US" altLang="zh-CN"/>
          </a:p>
        </p:txBody>
      </p:sp>
      <p:sp>
        <p:nvSpPr>
          <p:cNvPr id="6" name="内容占位符 2"/>
          <p:cNvSpPr>
            <a:spLocks noGrp="1"/>
          </p:cNvSpPr>
          <p:nvPr>
            <p:ph idx="1"/>
          </p:nvPr>
        </p:nvSpPr>
        <p:spPr>
          <a:xfrm>
            <a:off x="492124" y="1124744"/>
            <a:ext cx="8651876" cy="4392488"/>
          </a:xfrm>
        </p:spPr>
        <p:txBody>
          <a:bodyPr/>
          <a:lstStyle/>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由于网络的应用规模不断扩展，应用复杂度不断提高，所涉及的资源种类和范围不断扩大，各类资源具有开放性、动态性、多样性、不可控性和不确定性等特性，这都对网络空间环境下软件的可信保障提出了更高的要求。人们日益认识到，在网络空间环境下软件的可信性已经成为一个亟待解决的问题。</a:t>
            </a:r>
          </a:p>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影响软件可信的因素包括：软件危机、软件缺陷、软件错误、软件故障、软件失效以及恶意代码的威胁等。我们这里所关注的是恶意代码所带来的软件可信问题。</a:t>
            </a:r>
          </a:p>
        </p:txBody>
      </p:sp>
      <p:sp>
        <p:nvSpPr>
          <p:cNvPr id="7" name="Rectangle 2">
            <a:extLst>
              <a:ext uri="{FF2B5EF4-FFF2-40B4-BE49-F238E27FC236}">
                <a16:creationId xmlns:a16="http://schemas.microsoft.com/office/drawing/2014/main" id="{D954C886-2653-4E93-BFA6-AD7859A81824}"/>
              </a:ext>
            </a:extLst>
          </p:cNvPr>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面向恶意代码检测的软件可信验证</a:t>
            </a:r>
          </a:p>
        </p:txBody>
      </p:sp>
    </p:spTree>
    <p:extLst>
      <p:ext uri="{BB962C8B-B14F-4D97-AF65-F5344CB8AC3E}">
        <p14:creationId xmlns:p14="http://schemas.microsoft.com/office/powerpoint/2010/main" val="1178405339"/>
      </p:ext>
    </p:extLst>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14C00FC-9F33-423A-AEB7-DB9456200D00}" type="slidenum">
              <a:rPr lang="zh-CN" altLang="en-US" smtClean="0"/>
              <a:pPr>
                <a:defRPr/>
              </a:pPr>
              <a:t>44</a:t>
            </a:fld>
            <a:endParaRPr lang="en-US" altLang="zh-CN"/>
          </a:p>
        </p:txBody>
      </p:sp>
      <p:sp>
        <p:nvSpPr>
          <p:cNvPr id="6" name="内容占位符 2"/>
          <p:cNvSpPr>
            <a:spLocks noGrp="1"/>
          </p:cNvSpPr>
          <p:nvPr>
            <p:ph idx="1"/>
          </p:nvPr>
        </p:nvSpPr>
        <p:spPr>
          <a:xfrm>
            <a:off x="492124" y="1124744"/>
            <a:ext cx="8651876" cy="4392488"/>
          </a:xfrm>
        </p:spPr>
        <p:txBody>
          <a:bodyPr/>
          <a:lstStyle/>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对于软件可信问题的讨论由来已久。</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Anderson</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于</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1972</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年首次提出了可信系统的概念，自此，应用软件的可信性问题就一直受到广泛关注。多年来，人们对于可信的概念提出了很多不同的表述，</a:t>
            </a:r>
          </a:p>
        </p:txBody>
      </p:sp>
      <p:sp>
        <p:nvSpPr>
          <p:cNvPr id="7" name="Rectangle 2">
            <a:extLst>
              <a:ext uri="{FF2B5EF4-FFF2-40B4-BE49-F238E27FC236}">
                <a16:creationId xmlns:a16="http://schemas.microsoft.com/office/drawing/2014/main" id="{EC6908A7-8962-47C9-9B84-DCDC9FEA9D1F}"/>
              </a:ext>
            </a:extLst>
          </p:cNvPr>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面向恶意代码检测的软件可信验证</a:t>
            </a:r>
          </a:p>
        </p:txBody>
      </p:sp>
    </p:spTree>
    <p:extLst>
      <p:ext uri="{BB962C8B-B14F-4D97-AF65-F5344CB8AC3E}">
        <p14:creationId xmlns:p14="http://schemas.microsoft.com/office/powerpoint/2010/main" val="289385424"/>
      </p:ext>
    </p:extLst>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14C00FC-9F33-423A-AEB7-DB9456200D00}" type="slidenum">
              <a:rPr lang="zh-CN" altLang="en-US" smtClean="0"/>
              <a:pPr>
                <a:defRPr/>
              </a:pPr>
              <a:t>45</a:t>
            </a:fld>
            <a:endParaRPr lang="en-US" altLang="zh-CN"/>
          </a:p>
        </p:txBody>
      </p:sp>
      <p:sp>
        <p:nvSpPr>
          <p:cNvPr id="6" name="内容占位符 2"/>
          <p:cNvSpPr>
            <a:spLocks noGrp="1"/>
          </p:cNvSpPr>
          <p:nvPr>
            <p:ph idx="1"/>
          </p:nvPr>
        </p:nvSpPr>
        <p:spPr>
          <a:xfrm>
            <a:off x="492124" y="1124744"/>
            <a:ext cx="8651876" cy="4392488"/>
          </a:xfrm>
        </p:spPr>
        <p:txBody>
          <a:bodyPr/>
          <a:lstStyle/>
          <a:p>
            <a:pPr>
              <a:spcBef>
                <a:spcPts val="600"/>
              </a:spcBef>
              <a:defRPr/>
            </a:pPr>
            <a:r>
              <a:rPr lang="zh-CN" altLang="en-US"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思路：</a:t>
            </a:r>
            <a:endParaRPr lang="en-US" altLang="zh-CN"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a:p>
            <a:pPr>
              <a:spcBef>
                <a:spcPts val="600"/>
              </a:spcBef>
              <a:defRPr/>
            </a:pP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ISO/IEC15408</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标准和可信计算组织（</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Trusted Computing Group</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）将可信定义为：一个可信的组件、操作或过程的行为在任意操作条件下是可预测的，并能很好地抵抗应用软件、病毒以及一定的物理干扰造成的破坏。</a:t>
            </a: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从可信软件这样一个更宏观的角度探讨恶意代码的防范问题。</a:t>
            </a:r>
          </a:p>
        </p:txBody>
      </p:sp>
      <p:sp>
        <p:nvSpPr>
          <p:cNvPr id="7" name="Rectangle 2">
            <a:extLst>
              <a:ext uri="{FF2B5EF4-FFF2-40B4-BE49-F238E27FC236}">
                <a16:creationId xmlns:a16="http://schemas.microsoft.com/office/drawing/2014/main" id="{2386641C-F1F9-4CC8-A6E8-28CC903C3E40}"/>
              </a:ext>
            </a:extLst>
          </p:cNvPr>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面向恶意代码检测的软件可信验证</a:t>
            </a:r>
          </a:p>
        </p:txBody>
      </p:sp>
    </p:spTree>
    <p:extLst>
      <p:ext uri="{BB962C8B-B14F-4D97-AF65-F5344CB8AC3E}">
        <p14:creationId xmlns:p14="http://schemas.microsoft.com/office/powerpoint/2010/main" val="1847567308"/>
      </p:ext>
    </p:extLst>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1"/>
          <p:cNvSpPr>
            <a:spLocks noChangeArrowheads="1"/>
          </p:cNvSpPr>
          <p:nvPr/>
        </p:nvSpPr>
        <p:spPr bwMode="auto">
          <a:xfrm>
            <a:off x="2555776" y="2564904"/>
            <a:ext cx="4036234" cy="2593044"/>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 name="灯片编号占位符 3"/>
          <p:cNvSpPr>
            <a:spLocks noGrp="1"/>
          </p:cNvSpPr>
          <p:nvPr>
            <p:ph type="sldNum" sz="quarter" idx="12"/>
          </p:nvPr>
        </p:nvSpPr>
        <p:spPr/>
        <p:txBody>
          <a:bodyPr/>
          <a:lstStyle/>
          <a:p>
            <a:pPr>
              <a:defRPr/>
            </a:pPr>
            <a:fld id="{014C00FC-9F33-423A-AEB7-DB9456200D00}" type="slidenum">
              <a:rPr lang="zh-CN" altLang="en-US" smtClean="0"/>
              <a:pPr>
                <a:defRPr/>
              </a:pPr>
              <a:t>46</a:t>
            </a:fld>
            <a:endParaRPr lang="en-US" altLang="zh-CN"/>
          </a:p>
        </p:txBody>
      </p:sp>
      <p:sp>
        <p:nvSpPr>
          <p:cNvPr id="6" name="内容占位符 2"/>
          <p:cNvSpPr>
            <a:spLocks noGrp="1"/>
          </p:cNvSpPr>
          <p:nvPr>
            <p:ph idx="1"/>
          </p:nvPr>
        </p:nvSpPr>
        <p:spPr>
          <a:xfrm>
            <a:off x="492124" y="1124744"/>
            <a:ext cx="8651876" cy="4392488"/>
          </a:xfrm>
        </p:spPr>
        <p:txBody>
          <a:bodyPr/>
          <a:lstStyle/>
          <a:p>
            <a:pPr>
              <a:spcBef>
                <a:spcPts val="600"/>
              </a:spcBef>
              <a:defRPr/>
            </a:pPr>
            <a:r>
              <a:rPr lang="zh-CN" altLang="en-US"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可信验证可从</a:t>
            </a:r>
            <a:r>
              <a:rPr lang="en-US" altLang="zh-CN"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4</a:t>
            </a:r>
            <a:r>
              <a:rPr lang="zh-CN" altLang="en-US"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个方面进行，建立的软件可信验证</a:t>
            </a:r>
            <a:r>
              <a:rPr lang="en-US" altLang="zh-CN"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FICE</a:t>
            </a:r>
            <a:r>
              <a:rPr lang="zh-CN" altLang="en-US"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模型如图所示。</a:t>
            </a:r>
            <a:endParaRPr lang="en-US" altLang="zh-CN"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 name="Oval 2"/>
          <p:cNvSpPr>
            <a:spLocks noChangeAspect="1" noChangeArrowheads="1"/>
          </p:cNvSpPr>
          <p:nvPr/>
        </p:nvSpPr>
        <p:spPr bwMode="auto">
          <a:xfrm>
            <a:off x="3862082" y="3429000"/>
            <a:ext cx="1429998" cy="927910"/>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 name="Rectangle 4"/>
          <p:cNvSpPr>
            <a:spLocks noChangeArrowheads="1"/>
          </p:cNvSpPr>
          <p:nvPr/>
        </p:nvSpPr>
        <p:spPr bwMode="auto">
          <a:xfrm>
            <a:off x="3913898" y="3700239"/>
            <a:ext cx="1306174" cy="496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软件可信验证</a:t>
            </a:r>
            <a:endParaRPr kumimoji="0" lang="zh-CN" altLang="en-US" sz="1600" b="1" i="0" u="none" strike="noStrike" cap="none" normalizeH="0" baseline="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模型</a:t>
            </a:r>
            <a:r>
              <a:rPr kumimoji="0" lang="en-US" altLang="zh-CN" sz="1600" b="1" i="0" u="none" strike="noStrike" cap="none" normalizeH="0" baseline="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FICE</a:t>
            </a:r>
            <a:endParaRPr kumimoji="0" lang="zh-CN" altLang="zh-CN" sz="1600" b="1" i="0" u="none" strike="noStrike" cap="none" normalizeH="0" baseline="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8" name="Line 5"/>
          <p:cNvSpPr>
            <a:spLocks noChangeShapeType="1"/>
          </p:cNvSpPr>
          <p:nvPr/>
        </p:nvSpPr>
        <p:spPr bwMode="auto">
          <a:xfrm flipV="1">
            <a:off x="2195736" y="3901827"/>
            <a:ext cx="48245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6"/>
          <p:cNvSpPr>
            <a:spLocks noChangeShapeType="1"/>
          </p:cNvSpPr>
          <p:nvPr/>
        </p:nvSpPr>
        <p:spPr bwMode="auto">
          <a:xfrm>
            <a:off x="4565397" y="2276872"/>
            <a:ext cx="1588" cy="31747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7"/>
          <p:cNvSpPr>
            <a:spLocks noChangeArrowheads="1"/>
          </p:cNvSpPr>
          <p:nvPr/>
        </p:nvSpPr>
        <p:spPr bwMode="auto">
          <a:xfrm>
            <a:off x="2937520" y="3068960"/>
            <a:ext cx="1274440" cy="53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特征可信验证</a:t>
            </a:r>
            <a:endParaRPr kumimoji="0" lang="zh-CN" altLang="en-US" sz="16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Feature</a:t>
            </a:r>
            <a:endParaRPr kumimoji="0" lang="zh-CN" altLang="zh-CN" sz="1600" b="1" i="0" u="none" strike="noStrike" cap="none" normalizeH="0" baseline="0" dirty="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1" name="Rectangle 8"/>
          <p:cNvSpPr>
            <a:spLocks noChangeArrowheads="1"/>
          </p:cNvSpPr>
          <p:nvPr/>
        </p:nvSpPr>
        <p:spPr bwMode="auto">
          <a:xfrm>
            <a:off x="4906888" y="3068960"/>
            <a:ext cx="1249288" cy="410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身份可信验证</a:t>
            </a:r>
            <a:endParaRPr kumimoji="0" lang="zh-CN" altLang="en-US" sz="16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Identity</a:t>
            </a:r>
            <a:endParaRPr kumimoji="0" lang="zh-CN" altLang="zh-CN" sz="1600" b="1" i="0" u="none" strike="noStrike" cap="none" normalizeH="0" baseline="0" dirty="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2" name="Rectangle 9"/>
          <p:cNvSpPr>
            <a:spLocks noChangeArrowheads="1"/>
          </p:cNvSpPr>
          <p:nvPr/>
        </p:nvSpPr>
        <p:spPr bwMode="auto">
          <a:xfrm>
            <a:off x="4860032" y="4384207"/>
            <a:ext cx="1297868" cy="41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能力可信验证</a:t>
            </a:r>
            <a:endParaRPr kumimoji="0" lang="zh-CN" altLang="en-US" sz="16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Capability</a:t>
            </a:r>
            <a:endParaRPr kumimoji="0" lang="zh-CN" altLang="zh-CN" sz="1600" b="1" i="0" u="none" strike="noStrike" cap="none" normalizeH="0" baseline="0" dirty="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3" name="Rectangle 10"/>
          <p:cNvSpPr>
            <a:spLocks noChangeArrowheads="1"/>
          </p:cNvSpPr>
          <p:nvPr/>
        </p:nvSpPr>
        <p:spPr bwMode="auto">
          <a:xfrm>
            <a:off x="2919446" y="4365104"/>
            <a:ext cx="1292514" cy="437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环境可信验证</a:t>
            </a:r>
            <a:endParaRPr kumimoji="0" lang="zh-CN" altLang="en-US" sz="16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Environment</a:t>
            </a:r>
            <a:endParaRPr kumimoji="0" lang="zh-CN" altLang="zh-CN" sz="1600" b="1" i="0" u="none" strike="noStrike" cap="none" normalizeH="0" baseline="0" dirty="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6" name="Rectangle 2">
            <a:extLst>
              <a:ext uri="{FF2B5EF4-FFF2-40B4-BE49-F238E27FC236}">
                <a16:creationId xmlns:a16="http://schemas.microsoft.com/office/drawing/2014/main" id="{6EC332BB-A13A-4C0A-865F-AC15AF8B938E}"/>
              </a:ext>
            </a:extLst>
          </p:cNvPr>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面向恶意代码检测的软件可信验证</a:t>
            </a:r>
          </a:p>
        </p:txBody>
      </p:sp>
    </p:spTree>
    <p:extLst>
      <p:ext uri="{BB962C8B-B14F-4D97-AF65-F5344CB8AC3E}">
        <p14:creationId xmlns:p14="http://schemas.microsoft.com/office/powerpoint/2010/main" val="3284620185"/>
      </p:ext>
    </p:extLst>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1"/>
          <p:cNvSpPr>
            <a:spLocks noChangeArrowheads="1"/>
          </p:cNvSpPr>
          <p:nvPr/>
        </p:nvSpPr>
        <p:spPr bwMode="auto">
          <a:xfrm>
            <a:off x="5901819" y="4800095"/>
            <a:ext cx="3062669" cy="149900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 name="灯片编号占位符 3"/>
          <p:cNvSpPr>
            <a:spLocks noGrp="1"/>
          </p:cNvSpPr>
          <p:nvPr>
            <p:ph type="sldNum" sz="quarter" idx="12"/>
          </p:nvPr>
        </p:nvSpPr>
        <p:spPr/>
        <p:txBody>
          <a:bodyPr/>
          <a:lstStyle/>
          <a:p>
            <a:pPr>
              <a:defRPr/>
            </a:pPr>
            <a:fld id="{014C00FC-9F33-423A-AEB7-DB9456200D00}" type="slidenum">
              <a:rPr lang="zh-CN" altLang="en-US" smtClean="0"/>
              <a:pPr>
                <a:defRPr/>
              </a:pPr>
              <a:t>47</a:t>
            </a:fld>
            <a:endParaRPr lang="en-US" altLang="zh-CN"/>
          </a:p>
        </p:txBody>
      </p:sp>
      <p:sp>
        <p:nvSpPr>
          <p:cNvPr id="6" name="内容占位符 2"/>
          <p:cNvSpPr>
            <a:spLocks noGrp="1"/>
          </p:cNvSpPr>
          <p:nvPr>
            <p:ph idx="1"/>
          </p:nvPr>
        </p:nvSpPr>
        <p:spPr>
          <a:xfrm>
            <a:off x="492124" y="1124744"/>
            <a:ext cx="8651876" cy="4392488"/>
          </a:xfrm>
        </p:spPr>
        <p:txBody>
          <a:bodyPr/>
          <a:lstStyle/>
          <a:p>
            <a:pPr>
              <a:spcBef>
                <a:spcPts val="600"/>
              </a:spcBef>
              <a:defRPr/>
            </a:pPr>
            <a:r>
              <a:rPr lang="zh-CN" altLang="en-US"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a:t>
            </a:r>
            <a:r>
              <a:rPr lang="en-US" altLang="zh-CN"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1</a:t>
            </a:r>
            <a:r>
              <a:rPr lang="zh-CN" altLang="en-US"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）特征可信验证</a:t>
            </a:r>
            <a:endParaRPr lang="en-US" altLang="zh-CN"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软件的可信性要求其独有的特征指令序列总是处于恶意软件特征码库之外，或其</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Hash</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值总是保持不变。</a:t>
            </a: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其技术核心是特征码的获取和</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Hash</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值的比对。</a:t>
            </a: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 name="Oval 2"/>
          <p:cNvSpPr>
            <a:spLocks noChangeAspect="1" noChangeArrowheads="1"/>
          </p:cNvSpPr>
          <p:nvPr/>
        </p:nvSpPr>
        <p:spPr bwMode="auto">
          <a:xfrm>
            <a:off x="6902095" y="5265169"/>
            <a:ext cx="1054281" cy="684111"/>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 name="Rectangle 4"/>
          <p:cNvSpPr>
            <a:spLocks noChangeArrowheads="1"/>
          </p:cNvSpPr>
          <p:nvPr/>
        </p:nvSpPr>
        <p:spPr bwMode="auto">
          <a:xfrm>
            <a:off x="6950205" y="5445224"/>
            <a:ext cx="1078179" cy="41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软件可信验证</a:t>
            </a:r>
            <a:endPar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模型</a:t>
            </a:r>
            <a:r>
              <a:rPr kumimoji="0" lang="en-US"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FICE</a:t>
            </a:r>
            <a:endParaRPr kumimoji="0" lang="zh-CN"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8" name="Line 5"/>
          <p:cNvSpPr>
            <a:spLocks noChangeShapeType="1"/>
          </p:cNvSpPr>
          <p:nvPr/>
        </p:nvSpPr>
        <p:spPr bwMode="auto">
          <a:xfrm flipV="1">
            <a:off x="5796136" y="5632525"/>
            <a:ext cx="33123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6"/>
          <p:cNvSpPr>
            <a:spLocks noChangeShapeType="1"/>
          </p:cNvSpPr>
          <p:nvPr/>
        </p:nvSpPr>
        <p:spPr bwMode="auto">
          <a:xfrm flipH="1">
            <a:off x="7472319" y="4653136"/>
            <a:ext cx="16975" cy="17257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7"/>
          <p:cNvSpPr>
            <a:spLocks noChangeArrowheads="1"/>
          </p:cNvSpPr>
          <p:nvPr/>
        </p:nvSpPr>
        <p:spPr bwMode="auto">
          <a:xfrm>
            <a:off x="6058154" y="4995827"/>
            <a:ext cx="1106134"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特征可信验证</a:t>
            </a:r>
            <a:endPar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Feature</a:t>
            </a:r>
            <a:endParaRPr kumimoji="0" lang="zh-CN"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1" name="Rectangle 8"/>
          <p:cNvSpPr>
            <a:spLocks noChangeArrowheads="1"/>
          </p:cNvSpPr>
          <p:nvPr/>
        </p:nvSpPr>
        <p:spPr bwMode="auto">
          <a:xfrm>
            <a:off x="7740352" y="4995827"/>
            <a:ext cx="1093301"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身份可信验证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Identity</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2" name="Rectangle 9"/>
          <p:cNvSpPr>
            <a:spLocks noChangeArrowheads="1"/>
          </p:cNvSpPr>
          <p:nvPr/>
        </p:nvSpPr>
        <p:spPr bwMode="auto">
          <a:xfrm>
            <a:off x="7596336" y="6007730"/>
            <a:ext cx="1368152" cy="37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能力可信验证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Capability</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3" name="Rectangle 10"/>
          <p:cNvSpPr>
            <a:spLocks noChangeArrowheads="1"/>
          </p:cNvSpPr>
          <p:nvPr/>
        </p:nvSpPr>
        <p:spPr bwMode="auto">
          <a:xfrm>
            <a:off x="6027761" y="5988626"/>
            <a:ext cx="1352551" cy="39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环境可信验证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Environment</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6" name="Rectangle 2">
            <a:extLst>
              <a:ext uri="{FF2B5EF4-FFF2-40B4-BE49-F238E27FC236}">
                <a16:creationId xmlns:a16="http://schemas.microsoft.com/office/drawing/2014/main" id="{F004AAE4-84F0-42D3-B44F-8450A8BA9DB2}"/>
              </a:ext>
            </a:extLst>
          </p:cNvPr>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面向恶意代码检测的软件可信验证</a:t>
            </a:r>
          </a:p>
        </p:txBody>
      </p:sp>
    </p:spTree>
    <p:extLst>
      <p:ext uri="{BB962C8B-B14F-4D97-AF65-F5344CB8AC3E}">
        <p14:creationId xmlns:p14="http://schemas.microsoft.com/office/powerpoint/2010/main" val="436780102"/>
      </p:ext>
    </p:extLst>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1"/>
          <p:cNvSpPr>
            <a:spLocks noChangeArrowheads="1"/>
          </p:cNvSpPr>
          <p:nvPr/>
        </p:nvSpPr>
        <p:spPr bwMode="auto">
          <a:xfrm>
            <a:off x="5901819" y="4800095"/>
            <a:ext cx="3062669" cy="149900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 name="灯片编号占位符 3"/>
          <p:cNvSpPr>
            <a:spLocks noGrp="1"/>
          </p:cNvSpPr>
          <p:nvPr>
            <p:ph type="sldNum" sz="quarter" idx="12"/>
          </p:nvPr>
        </p:nvSpPr>
        <p:spPr/>
        <p:txBody>
          <a:bodyPr/>
          <a:lstStyle/>
          <a:p>
            <a:pPr>
              <a:defRPr/>
            </a:pPr>
            <a:fld id="{014C00FC-9F33-423A-AEB7-DB9456200D00}" type="slidenum">
              <a:rPr lang="zh-CN" altLang="en-US" smtClean="0"/>
              <a:pPr>
                <a:defRPr/>
              </a:pPr>
              <a:t>48</a:t>
            </a:fld>
            <a:endParaRPr lang="en-US" altLang="zh-CN"/>
          </a:p>
        </p:txBody>
      </p:sp>
      <p:sp>
        <p:nvSpPr>
          <p:cNvPr id="6" name="内容占位符 2"/>
          <p:cNvSpPr>
            <a:spLocks noGrp="1"/>
          </p:cNvSpPr>
          <p:nvPr>
            <p:ph idx="1"/>
          </p:nvPr>
        </p:nvSpPr>
        <p:spPr>
          <a:xfrm>
            <a:off x="492124" y="1124744"/>
            <a:ext cx="8651876" cy="4392488"/>
          </a:xfrm>
        </p:spPr>
        <p:txBody>
          <a:bodyPr/>
          <a:lstStyle/>
          <a:p>
            <a:pPr>
              <a:spcBef>
                <a:spcPts val="600"/>
              </a:spcBef>
              <a:defRPr/>
            </a:pP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1</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）特征码扫描技术，首先提取新恶意软件的独有特征指令序列，并将其更新至病毒特征码库，在检测时将当前文件与特征库进行对比，判断是否存在某一文件片段与已知样本相吻合，从而验证文件的可信性。</a:t>
            </a: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 name="Oval 2"/>
          <p:cNvSpPr>
            <a:spLocks noChangeAspect="1" noChangeArrowheads="1"/>
          </p:cNvSpPr>
          <p:nvPr/>
        </p:nvSpPr>
        <p:spPr bwMode="auto">
          <a:xfrm>
            <a:off x="6902095" y="5265169"/>
            <a:ext cx="1054281" cy="684111"/>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 name="Rectangle 4"/>
          <p:cNvSpPr>
            <a:spLocks noChangeArrowheads="1"/>
          </p:cNvSpPr>
          <p:nvPr/>
        </p:nvSpPr>
        <p:spPr bwMode="auto">
          <a:xfrm>
            <a:off x="6950205" y="5445224"/>
            <a:ext cx="1078179" cy="41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软件可信验证</a:t>
            </a:r>
            <a:endPar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模型</a:t>
            </a:r>
            <a:r>
              <a:rPr kumimoji="0" lang="en-US"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FICE</a:t>
            </a:r>
            <a:endParaRPr kumimoji="0" lang="zh-CN"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8" name="Line 5"/>
          <p:cNvSpPr>
            <a:spLocks noChangeShapeType="1"/>
          </p:cNvSpPr>
          <p:nvPr/>
        </p:nvSpPr>
        <p:spPr bwMode="auto">
          <a:xfrm flipV="1">
            <a:off x="5796136" y="5632525"/>
            <a:ext cx="33123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6"/>
          <p:cNvSpPr>
            <a:spLocks noChangeShapeType="1"/>
          </p:cNvSpPr>
          <p:nvPr/>
        </p:nvSpPr>
        <p:spPr bwMode="auto">
          <a:xfrm flipH="1">
            <a:off x="7472319" y="4653136"/>
            <a:ext cx="16975" cy="17257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7"/>
          <p:cNvSpPr>
            <a:spLocks noChangeArrowheads="1"/>
          </p:cNvSpPr>
          <p:nvPr/>
        </p:nvSpPr>
        <p:spPr bwMode="auto">
          <a:xfrm>
            <a:off x="6058154" y="4995827"/>
            <a:ext cx="1106134"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特征可信验证</a:t>
            </a:r>
            <a:endPar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Feature</a:t>
            </a:r>
            <a:endParaRPr kumimoji="0" lang="zh-CN"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1" name="Rectangle 8"/>
          <p:cNvSpPr>
            <a:spLocks noChangeArrowheads="1"/>
          </p:cNvSpPr>
          <p:nvPr/>
        </p:nvSpPr>
        <p:spPr bwMode="auto">
          <a:xfrm>
            <a:off x="7740352" y="4995827"/>
            <a:ext cx="1093301"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身份可信验证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Identity</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2" name="Rectangle 9"/>
          <p:cNvSpPr>
            <a:spLocks noChangeArrowheads="1"/>
          </p:cNvSpPr>
          <p:nvPr/>
        </p:nvSpPr>
        <p:spPr bwMode="auto">
          <a:xfrm>
            <a:off x="7596336" y="6007730"/>
            <a:ext cx="1368152" cy="37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能力可信验证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Capability</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3" name="Rectangle 10"/>
          <p:cNvSpPr>
            <a:spLocks noChangeArrowheads="1"/>
          </p:cNvSpPr>
          <p:nvPr/>
        </p:nvSpPr>
        <p:spPr bwMode="auto">
          <a:xfrm>
            <a:off x="6027761" y="5988626"/>
            <a:ext cx="1352551" cy="39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环境可信验证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Environment</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pic>
        <p:nvPicPr>
          <p:cNvPr id="16" name="图片 15"/>
          <p:cNvPicPr/>
          <p:nvPr/>
        </p:nvPicPr>
        <p:blipFill>
          <a:blip r:embed="rId3"/>
          <a:stretch>
            <a:fillRect/>
          </a:stretch>
        </p:blipFill>
        <p:spPr>
          <a:xfrm>
            <a:off x="1475656" y="4068114"/>
            <a:ext cx="3240360" cy="2230988"/>
          </a:xfrm>
          <a:prstGeom prst="rect">
            <a:avLst/>
          </a:prstGeom>
          <a:ln>
            <a:noFill/>
          </a:ln>
          <a:effectLst>
            <a:outerShdw blurRad="292100" dist="139700" dir="2700000" algn="tl" rotWithShape="0">
              <a:srgbClr val="333333">
                <a:alpha val="65000"/>
              </a:srgbClr>
            </a:outerShdw>
          </a:effectLst>
        </p:spPr>
      </p:pic>
      <p:sp>
        <p:nvSpPr>
          <p:cNvPr id="17" name="右箭头 16"/>
          <p:cNvSpPr>
            <a:spLocks noChangeArrowheads="1"/>
          </p:cNvSpPr>
          <p:nvPr/>
        </p:nvSpPr>
        <p:spPr bwMode="auto">
          <a:xfrm>
            <a:off x="2095647" y="4636621"/>
            <a:ext cx="504825" cy="287337"/>
          </a:xfrm>
          <a:prstGeom prst="rightArrow">
            <a:avLst>
              <a:gd name="adj1" fmla="val 50000"/>
              <a:gd name="adj2" fmla="val 50194"/>
            </a:avLst>
          </a:prstGeom>
          <a:solidFill>
            <a:srgbClr val="FF0000"/>
          </a:solidFill>
          <a:ln w="25400" algn="ctr">
            <a:solidFill>
              <a:schemeClr val="tx1"/>
            </a:solidFill>
            <a:round/>
            <a:headEnd/>
            <a:tailEnd/>
          </a:ln>
          <a:effectLst>
            <a:outerShdw dist="35921" dir="2700000" algn="ctr" rotWithShape="0">
              <a:schemeClr val="bg2"/>
            </a:outerShdw>
          </a:effectLst>
        </p:spPr>
        <p:txBody>
          <a:bodyPr wrap="none" rIns="0" anchor="ctr">
            <a:spAutoFit/>
          </a:bodyPr>
          <a:lstStyle/>
          <a:p>
            <a:endParaRPr lang="zh-CN" altLang="en-US"/>
          </a:p>
        </p:txBody>
      </p:sp>
      <p:sp>
        <p:nvSpPr>
          <p:cNvPr id="18" name="Rectangle 2">
            <a:extLst>
              <a:ext uri="{FF2B5EF4-FFF2-40B4-BE49-F238E27FC236}">
                <a16:creationId xmlns:a16="http://schemas.microsoft.com/office/drawing/2014/main" id="{4F050929-5E86-4A7D-A851-EDC2F5ABBDA6}"/>
              </a:ext>
            </a:extLst>
          </p:cNvPr>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面向恶意代码检测的软件可信验证</a:t>
            </a:r>
          </a:p>
        </p:txBody>
      </p:sp>
    </p:spTree>
    <p:extLst>
      <p:ext uri="{BB962C8B-B14F-4D97-AF65-F5344CB8AC3E}">
        <p14:creationId xmlns:p14="http://schemas.microsoft.com/office/powerpoint/2010/main" val="3668715815"/>
      </p:ext>
    </p:extLst>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1"/>
          <p:cNvSpPr>
            <a:spLocks noChangeArrowheads="1"/>
          </p:cNvSpPr>
          <p:nvPr/>
        </p:nvSpPr>
        <p:spPr bwMode="auto">
          <a:xfrm>
            <a:off x="5901819" y="4800095"/>
            <a:ext cx="3062669" cy="149900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 name="灯片编号占位符 3"/>
          <p:cNvSpPr>
            <a:spLocks noGrp="1"/>
          </p:cNvSpPr>
          <p:nvPr>
            <p:ph type="sldNum" sz="quarter" idx="12"/>
          </p:nvPr>
        </p:nvSpPr>
        <p:spPr/>
        <p:txBody>
          <a:bodyPr/>
          <a:lstStyle/>
          <a:p>
            <a:pPr>
              <a:defRPr/>
            </a:pPr>
            <a:fld id="{014C00FC-9F33-423A-AEB7-DB9456200D00}" type="slidenum">
              <a:rPr lang="zh-CN" altLang="en-US" smtClean="0"/>
              <a:pPr>
                <a:defRPr/>
              </a:pPr>
              <a:t>49</a:t>
            </a:fld>
            <a:endParaRPr lang="en-US" altLang="zh-CN"/>
          </a:p>
        </p:txBody>
      </p:sp>
      <p:sp>
        <p:nvSpPr>
          <p:cNvPr id="6" name="内容占位符 2"/>
          <p:cNvSpPr>
            <a:spLocks noGrp="1"/>
          </p:cNvSpPr>
          <p:nvPr>
            <p:ph idx="1"/>
          </p:nvPr>
        </p:nvSpPr>
        <p:spPr>
          <a:xfrm>
            <a:off x="492124" y="1124744"/>
            <a:ext cx="8651876" cy="4392488"/>
          </a:xfrm>
        </p:spPr>
        <p:txBody>
          <a:bodyPr/>
          <a:lstStyle/>
          <a:p>
            <a:pPr>
              <a:spcBef>
                <a:spcPts val="600"/>
              </a:spcBef>
              <a:defRPr/>
            </a:pP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2</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完整性验证方法无需提取软件的独有特征指令序列，首先计算正常文件的哈希值（校验和），并将其保存起来，当需要验证该文件的可信性时，只需再次计算其哈希值，并与之前保存起来的值比较，若存在差异，则说明该文件已被修改，成为不可信软件。</a:t>
            </a:r>
          </a:p>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例如，完整性验证法常用于验证下载软件的可信性。</a:t>
            </a:r>
          </a:p>
        </p:txBody>
      </p:sp>
      <p:sp>
        <p:nvSpPr>
          <p:cNvPr id="3" name="Oval 2"/>
          <p:cNvSpPr>
            <a:spLocks noChangeAspect="1" noChangeArrowheads="1"/>
          </p:cNvSpPr>
          <p:nvPr/>
        </p:nvSpPr>
        <p:spPr bwMode="auto">
          <a:xfrm>
            <a:off x="6902095" y="5265169"/>
            <a:ext cx="1054281" cy="684111"/>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 name="Rectangle 4"/>
          <p:cNvSpPr>
            <a:spLocks noChangeArrowheads="1"/>
          </p:cNvSpPr>
          <p:nvPr/>
        </p:nvSpPr>
        <p:spPr bwMode="auto">
          <a:xfrm>
            <a:off x="6950205" y="5445224"/>
            <a:ext cx="1078179" cy="41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软件可信验证</a:t>
            </a:r>
            <a:endPar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模型</a:t>
            </a:r>
            <a:r>
              <a:rPr kumimoji="0" lang="en-US"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FICE</a:t>
            </a:r>
            <a:endParaRPr kumimoji="0" lang="zh-CN"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8" name="Line 5"/>
          <p:cNvSpPr>
            <a:spLocks noChangeShapeType="1"/>
          </p:cNvSpPr>
          <p:nvPr/>
        </p:nvSpPr>
        <p:spPr bwMode="auto">
          <a:xfrm flipV="1">
            <a:off x="5796136" y="5632525"/>
            <a:ext cx="33123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6"/>
          <p:cNvSpPr>
            <a:spLocks noChangeShapeType="1"/>
          </p:cNvSpPr>
          <p:nvPr/>
        </p:nvSpPr>
        <p:spPr bwMode="auto">
          <a:xfrm flipH="1">
            <a:off x="7472319" y="4653136"/>
            <a:ext cx="16975" cy="17257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7"/>
          <p:cNvSpPr>
            <a:spLocks noChangeArrowheads="1"/>
          </p:cNvSpPr>
          <p:nvPr/>
        </p:nvSpPr>
        <p:spPr bwMode="auto">
          <a:xfrm>
            <a:off x="6058154" y="4995827"/>
            <a:ext cx="1106134"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特征可信验证</a:t>
            </a:r>
            <a:endPar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Feature</a:t>
            </a:r>
            <a:endParaRPr kumimoji="0" lang="zh-CN"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1" name="Rectangle 8"/>
          <p:cNvSpPr>
            <a:spLocks noChangeArrowheads="1"/>
          </p:cNvSpPr>
          <p:nvPr/>
        </p:nvSpPr>
        <p:spPr bwMode="auto">
          <a:xfrm>
            <a:off x="7740352" y="4995827"/>
            <a:ext cx="1093301"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身份可信验证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Identity</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2" name="Rectangle 9"/>
          <p:cNvSpPr>
            <a:spLocks noChangeArrowheads="1"/>
          </p:cNvSpPr>
          <p:nvPr/>
        </p:nvSpPr>
        <p:spPr bwMode="auto">
          <a:xfrm>
            <a:off x="7596336" y="6007730"/>
            <a:ext cx="1368152" cy="37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能力可信验证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Capability</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3" name="Rectangle 10"/>
          <p:cNvSpPr>
            <a:spLocks noChangeArrowheads="1"/>
          </p:cNvSpPr>
          <p:nvPr/>
        </p:nvSpPr>
        <p:spPr bwMode="auto">
          <a:xfrm>
            <a:off x="6027761" y="5988626"/>
            <a:ext cx="1352551" cy="39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环境可信验证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Environment</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4902" y="4995827"/>
            <a:ext cx="2487438" cy="13275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右箭头 14"/>
          <p:cNvSpPr>
            <a:spLocks noChangeArrowheads="1"/>
          </p:cNvSpPr>
          <p:nvPr/>
        </p:nvSpPr>
        <p:spPr bwMode="auto">
          <a:xfrm>
            <a:off x="2339752" y="6077611"/>
            <a:ext cx="504825" cy="287337"/>
          </a:xfrm>
          <a:prstGeom prst="rightArrow">
            <a:avLst>
              <a:gd name="adj1" fmla="val 50000"/>
              <a:gd name="adj2" fmla="val 50194"/>
            </a:avLst>
          </a:prstGeom>
          <a:solidFill>
            <a:srgbClr val="FF0000"/>
          </a:solidFill>
          <a:ln w="25400" algn="ctr">
            <a:solidFill>
              <a:schemeClr val="tx1"/>
            </a:solidFill>
            <a:round/>
            <a:headEnd/>
            <a:tailEnd/>
          </a:ln>
          <a:effectLst>
            <a:outerShdw dist="35921" dir="2700000" algn="ctr" rotWithShape="0">
              <a:schemeClr val="bg2"/>
            </a:outerShdw>
          </a:effectLst>
        </p:spPr>
        <p:txBody>
          <a:bodyPr wrap="none" rIns="0" anchor="ctr">
            <a:spAutoFit/>
          </a:bodyPr>
          <a:lstStyle/>
          <a:p>
            <a:endParaRPr lang="zh-CN" altLang="en-US"/>
          </a:p>
        </p:txBody>
      </p:sp>
      <p:sp>
        <p:nvSpPr>
          <p:cNvPr id="18" name="Rectangle 2">
            <a:extLst>
              <a:ext uri="{FF2B5EF4-FFF2-40B4-BE49-F238E27FC236}">
                <a16:creationId xmlns:a16="http://schemas.microsoft.com/office/drawing/2014/main" id="{1ED85D2C-17EB-4E80-849A-ED2ED86B6869}"/>
              </a:ext>
            </a:extLst>
          </p:cNvPr>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面向恶意代码检测的软件可信验证</a:t>
            </a:r>
          </a:p>
        </p:txBody>
      </p:sp>
    </p:spTree>
    <p:extLst>
      <p:ext uri="{BB962C8B-B14F-4D97-AF65-F5344CB8AC3E}">
        <p14:creationId xmlns:p14="http://schemas.microsoft.com/office/powerpoint/2010/main" val="1678640610"/>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7931224"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计算机病毒的分类</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按照感染方式分类：</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感染可执行文件</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称为文件型病毒</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感染引导区</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称为引导区病毒</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感染文档文件</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例如宏病毒</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感染系统</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按照破坏情况分类：</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良性病毒</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恶性病毒</a:t>
            </a:r>
          </a:p>
        </p:txBody>
      </p:sp>
    </p:spTree>
    <p:extLst>
      <p:ext uri="{BB962C8B-B14F-4D97-AF65-F5344CB8AC3E}">
        <p14:creationId xmlns:p14="http://schemas.microsoft.com/office/powerpoint/2010/main" val="3674868873"/>
      </p:ext>
    </p:extLst>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1"/>
          <p:cNvSpPr>
            <a:spLocks noChangeArrowheads="1"/>
          </p:cNvSpPr>
          <p:nvPr/>
        </p:nvSpPr>
        <p:spPr bwMode="auto">
          <a:xfrm>
            <a:off x="5901819" y="4800095"/>
            <a:ext cx="3062669" cy="149900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 name="灯片编号占位符 3"/>
          <p:cNvSpPr>
            <a:spLocks noGrp="1"/>
          </p:cNvSpPr>
          <p:nvPr>
            <p:ph type="sldNum" sz="quarter" idx="12"/>
          </p:nvPr>
        </p:nvSpPr>
        <p:spPr/>
        <p:txBody>
          <a:bodyPr/>
          <a:lstStyle/>
          <a:p>
            <a:pPr>
              <a:defRPr/>
            </a:pPr>
            <a:fld id="{014C00FC-9F33-423A-AEB7-DB9456200D00}" type="slidenum">
              <a:rPr lang="zh-CN" altLang="en-US" smtClean="0"/>
              <a:pPr>
                <a:defRPr/>
              </a:pPr>
              <a:t>50</a:t>
            </a:fld>
            <a:endParaRPr lang="en-US" altLang="zh-CN"/>
          </a:p>
        </p:txBody>
      </p:sp>
      <p:sp>
        <p:nvSpPr>
          <p:cNvPr id="6" name="内容占位符 2"/>
          <p:cNvSpPr>
            <a:spLocks noGrp="1"/>
          </p:cNvSpPr>
          <p:nvPr>
            <p:ph idx="1"/>
          </p:nvPr>
        </p:nvSpPr>
        <p:spPr>
          <a:xfrm>
            <a:off x="492124" y="1124744"/>
            <a:ext cx="8651876" cy="4392488"/>
          </a:xfrm>
        </p:spPr>
        <p:txBody>
          <a:bodyPr/>
          <a:lstStyle/>
          <a:p>
            <a:pPr>
              <a:spcBef>
                <a:spcPts val="600"/>
              </a:spcBef>
              <a:defRPr/>
            </a:pP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3</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动态污点跟踪分析法是一种比较新颖的技术，其技术路线是：将来自于网络等不可信渠道的数据都标记为“被污染”的，且经过一系列算术和逻辑操作之后产生的新数据也会继承源数据的“是否被污染”的属性，这样一旦检测到已被污染的数据有危险操作时，都会被视为非法操作，此后系统便会报警。</a:t>
            </a:r>
          </a:p>
        </p:txBody>
      </p:sp>
      <p:sp>
        <p:nvSpPr>
          <p:cNvPr id="3" name="Oval 2"/>
          <p:cNvSpPr>
            <a:spLocks noChangeAspect="1" noChangeArrowheads="1"/>
          </p:cNvSpPr>
          <p:nvPr/>
        </p:nvSpPr>
        <p:spPr bwMode="auto">
          <a:xfrm>
            <a:off x="6902095" y="5265169"/>
            <a:ext cx="1054281" cy="684111"/>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 name="Rectangle 4"/>
          <p:cNvSpPr>
            <a:spLocks noChangeArrowheads="1"/>
          </p:cNvSpPr>
          <p:nvPr/>
        </p:nvSpPr>
        <p:spPr bwMode="auto">
          <a:xfrm>
            <a:off x="6950205" y="5445224"/>
            <a:ext cx="1078179" cy="41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软件可信验证</a:t>
            </a:r>
            <a:endPar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模型</a:t>
            </a:r>
            <a:r>
              <a:rPr kumimoji="0" lang="en-US"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FICE</a:t>
            </a:r>
            <a:endParaRPr kumimoji="0" lang="zh-CN"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8" name="Line 5"/>
          <p:cNvSpPr>
            <a:spLocks noChangeShapeType="1"/>
          </p:cNvSpPr>
          <p:nvPr/>
        </p:nvSpPr>
        <p:spPr bwMode="auto">
          <a:xfrm flipV="1">
            <a:off x="5796136" y="5632525"/>
            <a:ext cx="33123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6"/>
          <p:cNvSpPr>
            <a:spLocks noChangeShapeType="1"/>
          </p:cNvSpPr>
          <p:nvPr/>
        </p:nvSpPr>
        <p:spPr bwMode="auto">
          <a:xfrm flipH="1">
            <a:off x="7472319" y="4653136"/>
            <a:ext cx="16975" cy="17257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7"/>
          <p:cNvSpPr>
            <a:spLocks noChangeArrowheads="1"/>
          </p:cNvSpPr>
          <p:nvPr/>
        </p:nvSpPr>
        <p:spPr bwMode="auto">
          <a:xfrm>
            <a:off x="6058154" y="4995827"/>
            <a:ext cx="1106134"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特征可信验证</a:t>
            </a:r>
            <a:endPar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Feature</a:t>
            </a:r>
            <a:endParaRPr kumimoji="0" lang="zh-CN"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1" name="Rectangle 8"/>
          <p:cNvSpPr>
            <a:spLocks noChangeArrowheads="1"/>
          </p:cNvSpPr>
          <p:nvPr/>
        </p:nvSpPr>
        <p:spPr bwMode="auto">
          <a:xfrm>
            <a:off x="7740352" y="4995827"/>
            <a:ext cx="1093301"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身份可信验证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Identity</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2" name="Rectangle 9"/>
          <p:cNvSpPr>
            <a:spLocks noChangeArrowheads="1"/>
          </p:cNvSpPr>
          <p:nvPr/>
        </p:nvSpPr>
        <p:spPr bwMode="auto">
          <a:xfrm>
            <a:off x="7596336" y="6007730"/>
            <a:ext cx="1368152" cy="37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能力可信验证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Capability</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3" name="Rectangle 10"/>
          <p:cNvSpPr>
            <a:spLocks noChangeArrowheads="1"/>
          </p:cNvSpPr>
          <p:nvPr/>
        </p:nvSpPr>
        <p:spPr bwMode="auto">
          <a:xfrm>
            <a:off x="6027761" y="5988626"/>
            <a:ext cx="1352551" cy="39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环境可信验证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Environment</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6" name="Rectangle 2">
            <a:extLst>
              <a:ext uri="{FF2B5EF4-FFF2-40B4-BE49-F238E27FC236}">
                <a16:creationId xmlns:a16="http://schemas.microsoft.com/office/drawing/2014/main" id="{637644AF-93A9-434D-BE1C-412AD9E9150E}"/>
              </a:ext>
            </a:extLst>
          </p:cNvPr>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面向恶意代码检测的软件可信验证</a:t>
            </a:r>
          </a:p>
        </p:txBody>
      </p:sp>
    </p:spTree>
    <p:extLst>
      <p:ext uri="{BB962C8B-B14F-4D97-AF65-F5344CB8AC3E}">
        <p14:creationId xmlns:p14="http://schemas.microsoft.com/office/powerpoint/2010/main" val="862609615"/>
      </p:ext>
    </p:extLst>
  </p:cSld>
  <p:clrMapOvr>
    <a:masterClrMapping/>
  </p:clrMapOvr>
  <p:transition spd="slow">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1"/>
          <p:cNvSpPr>
            <a:spLocks noChangeArrowheads="1"/>
          </p:cNvSpPr>
          <p:nvPr/>
        </p:nvSpPr>
        <p:spPr bwMode="auto">
          <a:xfrm>
            <a:off x="5901819" y="4800095"/>
            <a:ext cx="3062669" cy="149900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 name="灯片编号占位符 3"/>
          <p:cNvSpPr>
            <a:spLocks noGrp="1"/>
          </p:cNvSpPr>
          <p:nvPr>
            <p:ph type="sldNum" sz="quarter" idx="12"/>
          </p:nvPr>
        </p:nvSpPr>
        <p:spPr/>
        <p:txBody>
          <a:bodyPr/>
          <a:lstStyle/>
          <a:p>
            <a:pPr>
              <a:defRPr/>
            </a:pPr>
            <a:fld id="{014C00FC-9F33-423A-AEB7-DB9456200D00}" type="slidenum">
              <a:rPr lang="zh-CN" altLang="en-US" smtClean="0"/>
              <a:pPr>
                <a:defRPr/>
              </a:pPr>
              <a:t>51</a:t>
            </a:fld>
            <a:endParaRPr lang="en-US" altLang="zh-CN"/>
          </a:p>
        </p:txBody>
      </p:sp>
      <p:sp>
        <p:nvSpPr>
          <p:cNvPr id="6" name="内容占位符 2"/>
          <p:cNvSpPr>
            <a:spLocks noGrp="1"/>
          </p:cNvSpPr>
          <p:nvPr>
            <p:ph idx="1"/>
          </p:nvPr>
        </p:nvSpPr>
        <p:spPr>
          <a:xfrm>
            <a:off x="492124" y="1124744"/>
            <a:ext cx="8651876" cy="4392488"/>
          </a:xfrm>
        </p:spPr>
        <p:txBody>
          <a:bodyPr/>
          <a:lstStyle/>
          <a:p>
            <a:pPr>
              <a:spcBef>
                <a:spcPts val="600"/>
              </a:spcBef>
              <a:defRPr/>
            </a:pPr>
            <a:r>
              <a:rPr lang="zh-CN" altLang="en-US"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a:t>
            </a:r>
            <a:r>
              <a:rPr lang="en-US" altLang="zh-CN"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2</a:t>
            </a:r>
            <a:r>
              <a:rPr lang="zh-CN" altLang="en-US"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）身份可信验证</a:t>
            </a:r>
            <a:endParaRPr lang="en-US" altLang="zh-CN"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通常，用户获得的软件程序不是购自供应商，就是来自网络的共享软件，用户对这些软件往往非常信赖，殊不知正是由于这种盲目的信任，将可能招致重大的损失。</a:t>
            </a:r>
          </a:p>
          <a:p>
            <a:pPr>
              <a:spcBef>
                <a:spcPts val="600"/>
              </a:spcBef>
              <a:defRPr/>
            </a:pPr>
            <a:endParaRPr lang="en-US" altLang="zh-CN"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 name="Oval 2"/>
          <p:cNvSpPr>
            <a:spLocks noChangeAspect="1" noChangeArrowheads="1"/>
          </p:cNvSpPr>
          <p:nvPr/>
        </p:nvSpPr>
        <p:spPr bwMode="auto">
          <a:xfrm>
            <a:off x="6902095" y="5265169"/>
            <a:ext cx="1054281" cy="684111"/>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 name="Rectangle 4"/>
          <p:cNvSpPr>
            <a:spLocks noChangeArrowheads="1"/>
          </p:cNvSpPr>
          <p:nvPr/>
        </p:nvSpPr>
        <p:spPr bwMode="auto">
          <a:xfrm>
            <a:off x="6950205" y="5445224"/>
            <a:ext cx="1078179" cy="41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软件可信验证</a:t>
            </a:r>
            <a:endPar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模型</a:t>
            </a:r>
            <a:r>
              <a:rPr kumimoji="0" lang="en-US"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FICE</a:t>
            </a:r>
            <a:endParaRPr kumimoji="0" lang="zh-CN"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8" name="Line 5"/>
          <p:cNvSpPr>
            <a:spLocks noChangeShapeType="1"/>
          </p:cNvSpPr>
          <p:nvPr/>
        </p:nvSpPr>
        <p:spPr bwMode="auto">
          <a:xfrm flipV="1">
            <a:off x="5796136" y="5632525"/>
            <a:ext cx="33123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6"/>
          <p:cNvSpPr>
            <a:spLocks noChangeShapeType="1"/>
          </p:cNvSpPr>
          <p:nvPr/>
        </p:nvSpPr>
        <p:spPr bwMode="auto">
          <a:xfrm flipH="1">
            <a:off x="7472319" y="4653136"/>
            <a:ext cx="16975" cy="17257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7"/>
          <p:cNvSpPr>
            <a:spLocks noChangeArrowheads="1"/>
          </p:cNvSpPr>
          <p:nvPr/>
        </p:nvSpPr>
        <p:spPr bwMode="auto">
          <a:xfrm>
            <a:off x="6058154" y="4995827"/>
            <a:ext cx="1106134"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特征可信验证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Feature</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1" name="Rectangle 8"/>
          <p:cNvSpPr>
            <a:spLocks noChangeArrowheads="1"/>
          </p:cNvSpPr>
          <p:nvPr/>
        </p:nvSpPr>
        <p:spPr bwMode="auto">
          <a:xfrm>
            <a:off x="7740352" y="4995827"/>
            <a:ext cx="1093301"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身份可信验证</a:t>
            </a:r>
            <a:endPar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Identity</a:t>
            </a:r>
            <a:endParaRPr kumimoji="0" lang="zh-CN"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2" name="Rectangle 9"/>
          <p:cNvSpPr>
            <a:spLocks noChangeArrowheads="1"/>
          </p:cNvSpPr>
          <p:nvPr/>
        </p:nvSpPr>
        <p:spPr bwMode="auto">
          <a:xfrm>
            <a:off x="7596336" y="6007730"/>
            <a:ext cx="1368152" cy="37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能力可信验证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Capability</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3" name="Rectangle 10"/>
          <p:cNvSpPr>
            <a:spLocks noChangeArrowheads="1"/>
          </p:cNvSpPr>
          <p:nvPr/>
        </p:nvSpPr>
        <p:spPr bwMode="auto">
          <a:xfrm>
            <a:off x="6027761" y="5988626"/>
            <a:ext cx="1352551" cy="39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环境可信验证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Environment</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6" name="Rectangle 2">
            <a:extLst>
              <a:ext uri="{FF2B5EF4-FFF2-40B4-BE49-F238E27FC236}">
                <a16:creationId xmlns:a16="http://schemas.microsoft.com/office/drawing/2014/main" id="{278AA5CC-64CF-4AAD-9B4D-E2510E6B07C9}"/>
              </a:ext>
            </a:extLst>
          </p:cNvPr>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面向恶意代码检测的软件可信验证</a:t>
            </a:r>
          </a:p>
        </p:txBody>
      </p:sp>
    </p:spTree>
    <p:extLst>
      <p:ext uri="{BB962C8B-B14F-4D97-AF65-F5344CB8AC3E}">
        <p14:creationId xmlns:p14="http://schemas.microsoft.com/office/powerpoint/2010/main" val="935629010"/>
      </p:ext>
    </p:extLst>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1"/>
          <p:cNvSpPr>
            <a:spLocks noChangeArrowheads="1"/>
          </p:cNvSpPr>
          <p:nvPr/>
        </p:nvSpPr>
        <p:spPr bwMode="auto">
          <a:xfrm>
            <a:off x="5901819" y="4800095"/>
            <a:ext cx="3062669" cy="149900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 name="灯片编号占位符 3"/>
          <p:cNvSpPr>
            <a:spLocks noGrp="1"/>
          </p:cNvSpPr>
          <p:nvPr>
            <p:ph type="sldNum" sz="quarter" idx="12"/>
          </p:nvPr>
        </p:nvSpPr>
        <p:spPr/>
        <p:txBody>
          <a:bodyPr/>
          <a:lstStyle/>
          <a:p>
            <a:pPr>
              <a:defRPr/>
            </a:pPr>
            <a:fld id="{014C00FC-9F33-423A-AEB7-DB9456200D00}" type="slidenum">
              <a:rPr lang="zh-CN" altLang="en-US" smtClean="0"/>
              <a:pPr>
                <a:defRPr/>
              </a:pPr>
              <a:t>52</a:t>
            </a:fld>
            <a:endParaRPr lang="en-US" altLang="zh-CN"/>
          </a:p>
        </p:txBody>
      </p:sp>
      <p:sp>
        <p:nvSpPr>
          <p:cNvPr id="6" name="内容占位符 2"/>
          <p:cNvSpPr>
            <a:spLocks noGrp="1"/>
          </p:cNvSpPr>
          <p:nvPr>
            <p:ph idx="1"/>
          </p:nvPr>
        </p:nvSpPr>
        <p:spPr>
          <a:xfrm>
            <a:off x="492124" y="1124744"/>
            <a:ext cx="8651876" cy="4392488"/>
          </a:xfrm>
        </p:spPr>
        <p:txBody>
          <a:bodyPr/>
          <a:lstStyle/>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传统的基于身份的信任机制主要提供面向同一组织或管理域的授权认证。如</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PKI</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和</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PMI</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等技术依赖于全局命名体系和集中可信权威，对于解决单域环境的安全可信问题具有良好效果。然而，随着软件应用向开放和跨组织的方向发展，如何在不可确知系统边界的前提下实现有效的身份认证，如何对跨组织和管理域的协同提供身份可信保障已成为新的问题。因此，</a:t>
            </a:r>
            <a:r>
              <a:rPr lang="zh-CN" altLang="en-US"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代码签名</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技术应运而生。</a:t>
            </a:r>
          </a:p>
          <a:p>
            <a:pPr>
              <a:spcBef>
                <a:spcPts val="600"/>
              </a:spcBef>
              <a:defRPr/>
            </a:pPr>
            <a:endParaRPr lang="en-US" altLang="zh-CN"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 name="Oval 2"/>
          <p:cNvSpPr>
            <a:spLocks noChangeAspect="1" noChangeArrowheads="1"/>
          </p:cNvSpPr>
          <p:nvPr/>
        </p:nvSpPr>
        <p:spPr bwMode="auto">
          <a:xfrm>
            <a:off x="6902095" y="5265169"/>
            <a:ext cx="1054281" cy="684111"/>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 name="Rectangle 4"/>
          <p:cNvSpPr>
            <a:spLocks noChangeArrowheads="1"/>
          </p:cNvSpPr>
          <p:nvPr/>
        </p:nvSpPr>
        <p:spPr bwMode="auto">
          <a:xfrm>
            <a:off x="6950205" y="5445224"/>
            <a:ext cx="1078179" cy="41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软件可信验证</a:t>
            </a:r>
            <a:endPar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模型</a:t>
            </a:r>
            <a:r>
              <a:rPr kumimoji="0" lang="en-US"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FICE</a:t>
            </a:r>
            <a:endParaRPr kumimoji="0" lang="zh-CN"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8" name="Line 5"/>
          <p:cNvSpPr>
            <a:spLocks noChangeShapeType="1"/>
          </p:cNvSpPr>
          <p:nvPr/>
        </p:nvSpPr>
        <p:spPr bwMode="auto">
          <a:xfrm flipV="1">
            <a:off x="5796136" y="5632525"/>
            <a:ext cx="33123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6"/>
          <p:cNvSpPr>
            <a:spLocks noChangeShapeType="1"/>
          </p:cNvSpPr>
          <p:nvPr/>
        </p:nvSpPr>
        <p:spPr bwMode="auto">
          <a:xfrm flipH="1">
            <a:off x="7472319" y="4653136"/>
            <a:ext cx="16975" cy="17257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7"/>
          <p:cNvSpPr>
            <a:spLocks noChangeArrowheads="1"/>
          </p:cNvSpPr>
          <p:nvPr/>
        </p:nvSpPr>
        <p:spPr bwMode="auto">
          <a:xfrm>
            <a:off x="6058154" y="4995827"/>
            <a:ext cx="1106134"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特征可信验证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Feature</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1" name="Rectangle 8"/>
          <p:cNvSpPr>
            <a:spLocks noChangeArrowheads="1"/>
          </p:cNvSpPr>
          <p:nvPr/>
        </p:nvSpPr>
        <p:spPr bwMode="auto">
          <a:xfrm>
            <a:off x="7740352" y="4995827"/>
            <a:ext cx="1093301"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身份可信验证</a:t>
            </a:r>
            <a:endPar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Identity</a:t>
            </a:r>
            <a:endParaRPr kumimoji="0" lang="zh-CN"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2" name="Rectangle 9"/>
          <p:cNvSpPr>
            <a:spLocks noChangeArrowheads="1"/>
          </p:cNvSpPr>
          <p:nvPr/>
        </p:nvSpPr>
        <p:spPr bwMode="auto">
          <a:xfrm>
            <a:off x="7596336" y="6007730"/>
            <a:ext cx="1368152" cy="37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能力可信验证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Capability</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3" name="Rectangle 10"/>
          <p:cNvSpPr>
            <a:spLocks noChangeArrowheads="1"/>
          </p:cNvSpPr>
          <p:nvPr/>
        </p:nvSpPr>
        <p:spPr bwMode="auto">
          <a:xfrm>
            <a:off x="6027761" y="5988626"/>
            <a:ext cx="1352551" cy="39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环境可信验证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Environment</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6" name="Rectangle 2">
            <a:extLst>
              <a:ext uri="{FF2B5EF4-FFF2-40B4-BE49-F238E27FC236}">
                <a16:creationId xmlns:a16="http://schemas.microsoft.com/office/drawing/2014/main" id="{1FABB3F4-40D4-4CC5-BB0B-F5AC44DB7170}"/>
              </a:ext>
            </a:extLst>
          </p:cNvPr>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面向恶意代码检测的软件可信验证</a:t>
            </a:r>
          </a:p>
        </p:txBody>
      </p:sp>
    </p:spTree>
    <p:extLst>
      <p:ext uri="{BB962C8B-B14F-4D97-AF65-F5344CB8AC3E}">
        <p14:creationId xmlns:p14="http://schemas.microsoft.com/office/powerpoint/2010/main" val="1899428811"/>
      </p:ext>
    </p:extLst>
  </p:cSld>
  <p:clrMapOvr>
    <a:masterClrMapping/>
  </p:clrMapOvr>
  <p:transition spd="slow">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1"/>
          <p:cNvSpPr>
            <a:spLocks noChangeArrowheads="1"/>
          </p:cNvSpPr>
          <p:nvPr/>
        </p:nvSpPr>
        <p:spPr bwMode="auto">
          <a:xfrm>
            <a:off x="5901819" y="4800095"/>
            <a:ext cx="3062669" cy="149900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 name="灯片编号占位符 3"/>
          <p:cNvSpPr>
            <a:spLocks noGrp="1"/>
          </p:cNvSpPr>
          <p:nvPr>
            <p:ph type="sldNum" sz="quarter" idx="12"/>
          </p:nvPr>
        </p:nvSpPr>
        <p:spPr/>
        <p:txBody>
          <a:bodyPr/>
          <a:lstStyle/>
          <a:p>
            <a:pPr>
              <a:defRPr/>
            </a:pPr>
            <a:fld id="{014C00FC-9F33-423A-AEB7-DB9456200D00}" type="slidenum">
              <a:rPr lang="zh-CN" altLang="en-US" smtClean="0"/>
              <a:pPr>
                <a:defRPr/>
              </a:pPr>
              <a:t>53</a:t>
            </a:fld>
            <a:endParaRPr lang="en-US" altLang="zh-CN"/>
          </a:p>
        </p:txBody>
      </p:sp>
      <p:sp>
        <p:nvSpPr>
          <p:cNvPr id="6" name="内容占位符 2"/>
          <p:cNvSpPr>
            <a:spLocks noGrp="1"/>
          </p:cNvSpPr>
          <p:nvPr>
            <p:ph idx="1"/>
          </p:nvPr>
        </p:nvSpPr>
        <p:spPr>
          <a:xfrm>
            <a:off x="492124" y="1124744"/>
            <a:ext cx="8651876" cy="4392488"/>
          </a:xfrm>
        </p:spPr>
        <p:txBody>
          <a:bodyPr/>
          <a:lstStyle/>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代码签名技术可以用来进行代码来源（身份）可信性的判断，即通过软件附带的数字证书进行合法性、完整性的验证，以免受恶意软件的侵害。</a:t>
            </a:r>
          </a:p>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从用户角度，可以通过代码签名服务鉴别软件的发布者及软件在传输过程中是否被篡改。如果某软件在用户计算机上执行后造成恶性后果，由于代码签名服务的可审计性，用户可依法向软件发布者索取赔偿，将很好的制止软件开发者发布攻击性代码的行为。</a:t>
            </a:r>
          </a:p>
          <a:p>
            <a:pPr>
              <a:spcBef>
                <a:spcPts val="600"/>
              </a:spcBef>
              <a:defRPr/>
            </a:pPr>
            <a:endParaRPr lang="en-US" altLang="zh-CN"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 name="Oval 2"/>
          <p:cNvSpPr>
            <a:spLocks noChangeAspect="1" noChangeArrowheads="1"/>
          </p:cNvSpPr>
          <p:nvPr/>
        </p:nvSpPr>
        <p:spPr bwMode="auto">
          <a:xfrm>
            <a:off x="6902095" y="5265169"/>
            <a:ext cx="1054281" cy="684111"/>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 name="Rectangle 4"/>
          <p:cNvSpPr>
            <a:spLocks noChangeArrowheads="1"/>
          </p:cNvSpPr>
          <p:nvPr/>
        </p:nvSpPr>
        <p:spPr bwMode="auto">
          <a:xfrm>
            <a:off x="6950205" y="5445224"/>
            <a:ext cx="1078179" cy="41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软件可信验证</a:t>
            </a:r>
            <a:endPar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模型</a:t>
            </a:r>
            <a:r>
              <a:rPr kumimoji="0" lang="en-US"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FICE</a:t>
            </a:r>
            <a:endParaRPr kumimoji="0" lang="zh-CN"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8" name="Line 5"/>
          <p:cNvSpPr>
            <a:spLocks noChangeShapeType="1"/>
          </p:cNvSpPr>
          <p:nvPr/>
        </p:nvSpPr>
        <p:spPr bwMode="auto">
          <a:xfrm flipV="1">
            <a:off x="5796136" y="5632525"/>
            <a:ext cx="33123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6"/>
          <p:cNvSpPr>
            <a:spLocks noChangeShapeType="1"/>
          </p:cNvSpPr>
          <p:nvPr/>
        </p:nvSpPr>
        <p:spPr bwMode="auto">
          <a:xfrm flipH="1">
            <a:off x="7472319" y="4653136"/>
            <a:ext cx="16975" cy="17257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7"/>
          <p:cNvSpPr>
            <a:spLocks noChangeArrowheads="1"/>
          </p:cNvSpPr>
          <p:nvPr/>
        </p:nvSpPr>
        <p:spPr bwMode="auto">
          <a:xfrm>
            <a:off x="6058154" y="4995827"/>
            <a:ext cx="1106134"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特征可信验证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Feature</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1" name="Rectangle 8"/>
          <p:cNvSpPr>
            <a:spLocks noChangeArrowheads="1"/>
          </p:cNvSpPr>
          <p:nvPr/>
        </p:nvSpPr>
        <p:spPr bwMode="auto">
          <a:xfrm>
            <a:off x="7740352" y="4995827"/>
            <a:ext cx="1093301"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身份可信验证</a:t>
            </a:r>
            <a:endPar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Identity</a:t>
            </a:r>
            <a:endParaRPr kumimoji="0" lang="zh-CN"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2" name="Rectangle 9"/>
          <p:cNvSpPr>
            <a:spLocks noChangeArrowheads="1"/>
          </p:cNvSpPr>
          <p:nvPr/>
        </p:nvSpPr>
        <p:spPr bwMode="auto">
          <a:xfrm>
            <a:off x="7596336" y="6007730"/>
            <a:ext cx="1368152" cy="37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能力可信验证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Capability</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3" name="Rectangle 10"/>
          <p:cNvSpPr>
            <a:spLocks noChangeArrowheads="1"/>
          </p:cNvSpPr>
          <p:nvPr/>
        </p:nvSpPr>
        <p:spPr bwMode="auto">
          <a:xfrm>
            <a:off x="6027761" y="5988626"/>
            <a:ext cx="1352551" cy="39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环境可信验证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Environment</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6" name="Rectangle 2">
            <a:extLst>
              <a:ext uri="{FF2B5EF4-FFF2-40B4-BE49-F238E27FC236}">
                <a16:creationId xmlns:a16="http://schemas.microsoft.com/office/drawing/2014/main" id="{7FD37C59-1AA0-4C3E-908F-46D6384A3CA6}"/>
              </a:ext>
            </a:extLst>
          </p:cNvPr>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面向恶意代码检测的软件可信验证</a:t>
            </a:r>
          </a:p>
        </p:txBody>
      </p:sp>
    </p:spTree>
    <p:extLst>
      <p:ext uri="{BB962C8B-B14F-4D97-AF65-F5344CB8AC3E}">
        <p14:creationId xmlns:p14="http://schemas.microsoft.com/office/powerpoint/2010/main" val="75047496"/>
      </p:ext>
    </p:extLst>
  </p:cSld>
  <p:clrMapOvr>
    <a:masterClrMapping/>
  </p:clrMapOvr>
  <p:transition spd="slow">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14C00FC-9F33-423A-AEB7-DB9456200D00}" type="slidenum">
              <a:rPr lang="zh-CN" altLang="en-US" smtClean="0"/>
              <a:pPr>
                <a:defRPr/>
              </a:pPr>
              <a:t>54</a:t>
            </a:fld>
            <a:endParaRPr lang="en-US" altLang="zh-CN"/>
          </a:p>
        </p:txBody>
      </p:sp>
      <p:sp>
        <p:nvSpPr>
          <p:cNvPr id="16" name="Rectangle 2">
            <a:extLst>
              <a:ext uri="{FF2B5EF4-FFF2-40B4-BE49-F238E27FC236}">
                <a16:creationId xmlns:a16="http://schemas.microsoft.com/office/drawing/2014/main" id="{7FD37C59-1AA0-4C3E-908F-46D6384A3CA6}"/>
              </a:ext>
            </a:extLst>
          </p:cNvPr>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面向恶意代码检测的软件可信验证</a:t>
            </a:r>
          </a:p>
        </p:txBody>
      </p:sp>
      <p:grpSp>
        <p:nvGrpSpPr>
          <p:cNvPr id="17" name="画布 78">
            <a:extLst>
              <a:ext uri="{FF2B5EF4-FFF2-40B4-BE49-F238E27FC236}">
                <a16:creationId xmlns:a16="http://schemas.microsoft.com/office/drawing/2014/main" id="{BEDCC1D4-DE59-47BC-B5E9-005CF97BB446}"/>
              </a:ext>
            </a:extLst>
          </p:cNvPr>
          <p:cNvGrpSpPr>
            <a:grpSpLocks/>
          </p:cNvGrpSpPr>
          <p:nvPr/>
        </p:nvGrpSpPr>
        <p:grpSpPr bwMode="auto">
          <a:xfrm>
            <a:off x="1331640" y="1484784"/>
            <a:ext cx="6768752" cy="4176464"/>
            <a:chOff x="1917" y="6659"/>
            <a:chExt cx="8069" cy="5114"/>
          </a:xfrm>
        </p:grpSpPr>
        <p:sp>
          <p:nvSpPr>
            <p:cNvPr id="18" name="AutoShape 50">
              <a:extLst>
                <a:ext uri="{FF2B5EF4-FFF2-40B4-BE49-F238E27FC236}">
                  <a16:creationId xmlns:a16="http://schemas.microsoft.com/office/drawing/2014/main" id="{E3BCFCEF-B02E-4758-8654-639FD286425A}"/>
                </a:ext>
              </a:extLst>
            </p:cNvPr>
            <p:cNvSpPr>
              <a:spLocks noChangeAspect="1" noChangeArrowheads="1"/>
            </p:cNvSpPr>
            <p:nvPr/>
          </p:nvSpPr>
          <p:spPr bwMode="auto">
            <a:xfrm>
              <a:off x="1917" y="6659"/>
              <a:ext cx="8069" cy="51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800">
                <a:latin typeface="微软雅黑" panose="020B0503020204020204" pitchFamily="34" charset="-122"/>
                <a:ea typeface="微软雅黑" panose="020B0503020204020204" pitchFamily="34" charset="-122"/>
              </a:endParaRPr>
            </a:p>
          </p:txBody>
        </p:sp>
        <p:sp>
          <p:nvSpPr>
            <p:cNvPr id="19" name="AutoShape 49">
              <a:extLst>
                <a:ext uri="{FF2B5EF4-FFF2-40B4-BE49-F238E27FC236}">
                  <a16:creationId xmlns:a16="http://schemas.microsoft.com/office/drawing/2014/main" id="{24DAE42C-4ED4-4974-8E72-FDB023244E63}"/>
                </a:ext>
              </a:extLst>
            </p:cNvPr>
            <p:cNvSpPr>
              <a:spLocks noChangeShapeType="1"/>
            </p:cNvSpPr>
            <p:nvPr/>
          </p:nvSpPr>
          <p:spPr bwMode="auto">
            <a:xfrm>
              <a:off x="5564" y="6659"/>
              <a:ext cx="1" cy="5114"/>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none" lIns="91440" tIns="45720" rIns="91440" bIns="45720" numCol="1" anchor="t" anchorCtr="0" compatLnSpc="1">
              <a:prstTxWarp prst="textNoShape">
                <a:avLst/>
              </a:prstTxWarp>
            </a:bodyPr>
            <a:lstStyle/>
            <a:p>
              <a:endParaRPr lang="zh-CN" altLang="en-US" sz="2800">
                <a:latin typeface="微软雅黑" panose="020B0503020204020204" pitchFamily="34" charset="-122"/>
                <a:ea typeface="微软雅黑" panose="020B0503020204020204" pitchFamily="34" charset="-122"/>
              </a:endParaRPr>
            </a:p>
          </p:txBody>
        </p:sp>
        <p:sp>
          <p:nvSpPr>
            <p:cNvPr id="20" name="Rectangle 43">
              <a:extLst>
                <a:ext uri="{FF2B5EF4-FFF2-40B4-BE49-F238E27FC236}">
                  <a16:creationId xmlns:a16="http://schemas.microsoft.com/office/drawing/2014/main" id="{8798F7D3-AB0D-42D3-9D9F-558536FE8A3D}"/>
                </a:ext>
              </a:extLst>
            </p:cNvPr>
            <p:cNvSpPr>
              <a:spLocks noChangeArrowheads="1"/>
            </p:cNvSpPr>
            <p:nvPr/>
          </p:nvSpPr>
          <p:spPr bwMode="auto">
            <a:xfrm>
              <a:off x="4321" y="7323"/>
              <a:ext cx="2287" cy="371"/>
            </a:xfrm>
            <a:prstGeom prst="rect">
              <a:avLst/>
            </a:prstGeom>
            <a:solidFill>
              <a:srgbClr val="FFFFFF"/>
            </a:solidFill>
            <a:ln w="9525">
              <a:solidFill>
                <a:srgbClr val="000000"/>
              </a:solidFill>
              <a:miter lim="800000"/>
              <a:headEnd/>
              <a:tailEnd/>
            </a:ln>
            <a:effectLst>
              <a:outerShdw dist="35921" dir="8100000" algn="ctr" rotWithShape="0">
                <a:srgbClr val="808080"/>
              </a:outerShdw>
            </a:effec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证书颁发机构</a:t>
              </a:r>
              <a:r>
                <a:rPr kumimoji="0" lang="en-US"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CA</a:t>
              </a:r>
              <a:endParaRPr kumimoji="0" lang="en-US"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1" name="Rectangle 7">
              <a:extLst>
                <a:ext uri="{FF2B5EF4-FFF2-40B4-BE49-F238E27FC236}">
                  <a16:creationId xmlns:a16="http://schemas.microsoft.com/office/drawing/2014/main" id="{24A1A753-C14E-4362-BB0C-08228705D7F8}"/>
                </a:ext>
              </a:extLst>
            </p:cNvPr>
            <p:cNvSpPr>
              <a:spLocks noChangeArrowheads="1"/>
            </p:cNvSpPr>
            <p:nvPr/>
          </p:nvSpPr>
          <p:spPr bwMode="auto">
            <a:xfrm>
              <a:off x="4534" y="8646"/>
              <a:ext cx="109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验证申请者</a:t>
              </a:r>
              <a:endParaRPr kumimoji="0" lang="zh-CN" altLang="zh-CN"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身份后颁发</a:t>
              </a:r>
              <a:endParaRPr kumimoji="0" lang="zh-CN"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2" name="Rectangle 7">
              <a:extLst>
                <a:ext uri="{FF2B5EF4-FFF2-40B4-BE49-F238E27FC236}">
                  <a16:creationId xmlns:a16="http://schemas.microsoft.com/office/drawing/2014/main" id="{186F8C6D-F53E-467D-ABA3-6F2DC631E22F}"/>
                </a:ext>
              </a:extLst>
            </p:cNvPr>
            <p:cNvSpPr>
              <a:spLocks noChangeArrowheads="1"/>
            </p:cNvSpPr>
            <p:nvPr/>
          </p:nvSpPr>
          <p:spPr bwMode="auto">
            <a:xfrm>
              <a:off x="6328" y="9606"/>
              <a:ext cx="872"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验证证书是否可信</a:t>
              </a:r>
              <a:endParaRPr kumimoji="0" lang="zh-CN"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3" name="AutoShape 45">
              <a:extLst>
                <a:ext uri="{FF2B5EF4-FFF2-40B4-BE49-F238E27FC236}">
                  <a16:creationId xmlns:a16="http://schemas.microsoft.com/office/drawing/2014/main" id="{65D3449E-E7FE-43EB-AED2-63CFE5D22EFF}"/>
                </a:ext>
              </a:extLst>
            </p:cNvPr>
            <p:cNvSpPr>
              <a:spLocks noChangeShapeType="1"/>
            </p:cNvSpPr>
            <p:nvPr/>
          </p:nvSpPr>
          <p:spPr bwMode="auto">
            <a:xfrm flipV="1">
              <a:off x="6837" y="10617"/>
              <a:ext cx="1" cy="413"/>
            </a:xfrm>
            <a:prstGeom prst="straightConnector1">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latin typeface="微软雅黑" panose="020B0503020204020204" pitchFamily="34" charset="-122"/>
                <a:ea typeface="微软雅黑" panose="020B0503020204020204" pitchFamily="34" charset="-122"/>
              </a:endParaRPr>
            </a:p>
          </p:txBody>
        </p:sp>
        <p:sp>
          <p:nvSpPr>
            <p:cNvPr id="24" name="AutoShape 53">
              <a:extLst>
                <a:ext uri="{FF2B5EF4-FFF2-40B4-BE49-F238E27FC236}">
                  <a16:creationId xmlns:a16="http://schemas.microsoft.com/office/drawing/2014/main" id="{22B08806-BDC3-4FF9-996E-7DD522489D8A}"/>
                </a:ext>
              </a:extLst>
            </p:cNvPr>
            <p:cNvSpPr>
              <a:spLocks noChangeShapeType="1"/>
            </p:cNvSpPr>
            <p:nvPr/>
          </p:nvSpPr>
          <p:spPr bwMode="auto">
            <a:xfrm flipV="1">
              <a:off x="6270" y="7723"/>
              <a:ext cx="0" cy="2498"/>
            </a:xfrm>
            <a:prstGeom prst="straightConnector1">
              <a:avLst/>
            </a:prstGeom>
            <a:noFill/>
            <a:ln w="9525">
              <a:solidFill>
                <a:srgbClr val="000000"/>
              </a:solidFill>
              <a:round/>
              <a:headEnd type="none" w="sm" len="lg"/>
              <a:tailEnd type="stealth"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latin typeface="微软雅黑" panose="020B0503020204020204" pitchFamily="34" charset="-122"/>
                <a:ea typeface="微软雅黑" panose="020B0503020204020204" pitchFamily="34" charset="-122"/>
              </a:endParaRPr>
            </a:p>
          </p:txBody>
        </p:sp>
        <p:sp>
          <p:nvSpPr>
            <p:cNvPr id="25" name="AutoShape 53">
              <a:extLst>
                <a:ext uri="{FF2B5EF4-FFF2-40B4-BE49-F238E27FC236}">
                  <a16:creationId xmlns:a16="http://schemas.microsoft.com/office/drawing/2014/main" id="{E899BAA2-2FD8-42C9-A125-5C00201BD682}"/>
                </a:ext>
              </a:extLst>
            </p:cNvPr>
            <p:cNvSpPr>
              <a:spLocks noChangeShapeType="1"/>
            </p:cNvSpPr>
            <p:nvPr/>
          </p:nvSpPr>
          <p:spPr bwMode="auto">
            <a:xfrm flipV="1">
              <a:off x="7873" y="9474"/>
              <a:ext cx="0" cy="851"/>
            </a:xfrm>
            <a:prstGeom prst="straightConnector1">
              <a:avLst/>
            </a:prstGeom>
            <a:noFill/>
            <a:ln w="9525">
              <a:solidFill>
                <a:srgbClr val="000000"/>
              </a:solidFill>
              <a:round/>
              <a:headEnd type="none" w="sm" len="lg"/>
              <a:tailEnd type="stealth"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latin typeface="微软雅黑" panose="020B0503020204020204" pitchFamily="34" charset="-122"/>
                <a:ea typeface="微软雅黑" panose="020B0503020204020204" pitchFamily="34" charset="-122"/>
              </a:endParaRPr>
            </a:p>
          </p:txBody>
        </p:sp>
        <p:sp>
          <p:nvSpPr>
            <p:cNvPr id="26" name="Rectangle 7">
              <a:extLst>
                <a:ext uri="{FF2B5EF4-FFF2-40B4-BE49-F238E27FC236}">
                  <a16:creationId xmlns:a16="http://schemas.microsoft.com/office/drawing/2014/main" id="{AF87CF70-2EB8-48DD-8E31-4D8DDE3DDB51}"/>
                </a:ext>
              </a:extLst>
            </p:cNvPr>
            <p:cNvSpPr>
              <a:spLocks noChangeArrowheads="1"/>
            </p:cNvSpPr>
            <p:nvPr/>
          </p:nvSpPr>
          <p:spPr bwMode="auto">
            <a:xfrm>
              <a:off x="8771" y="9671"/>
              <a:ext cx="1081"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选择同样哈希函数计算</a:t>
              </a:r>
              <a:endParaRPr kumimoji="0" lang="zh-CN"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7" name="Oval 41">
              <a:extLst>
                <a:ext uri="{FF2B5EF4-FFF2-40B4-BE49-F238E27FC236}">
                  <a16:creationId xmlns:a16="http://schemas.microsoft.com/office/drawing/2014/main" id="{A60058DD-54EA-4961-826E-18F9595E6153}"/>
                </a:ext>
              </a:extLst>
            </p:cNvPr>
            <p:cNvSpPr>
              <a:spLocks noChangeArrowheads="1"/>
            </p:cNvSpPr>
            <p:nvPr/>
          </p:nvSpPr>
          <p:spPr bwMode="auto">
            <a:xfrm>
              <a:off x="7772" y="8211"/>
              <a:ext cx="1665" cy="435"/>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二者比对</a:t>
              </a:r>
              <a:endParaRPr kumimoji="0" lang="zh-CN"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8" name="Rectangle 7">
              <a:extLst>
                <a:ext uri="{FF2B5EF4-FFF2-40B4-BE49-F238E27FC236}">
                  <a16:creationId xmlns:a16="http://schemas.microsoft.com/office/drawing/2014/main" id="{0AD28C4C-68B3-4F88-AB15-3984153EBE7B}"/>
                </a:ext>
              </a:extLst>
            </p:cNvPr>
            <p:cNvSpPr>
              <a:spLocks noChangeArrowheads="1"/>
            </p:cNvSpPr>
            <p:nvPr/>
          </p:nvSpPr>
          <p:spPr bwMode="auto">
            <a:xfrm>
              <a:off x="7569" y="7940"/>
              <a:ext cx="549"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相同</a:t>
              </a:r>
              <a:endParaRPr kumimoji="0" lang="zh-CN"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9" name="Rectangle 7">
              <a:extLst>
                <a:ext uri="{FF2B5EF4-FFF2-40B4-BE49-F238E27FC236}">
                  <a16:creationId xmlns:a16="http://schemas.microsoft.com/office/drawing/2014/main" id="{7B6932C3-E074-4D29-B8C8-F749BBA5A9DE}"/>
                </a:ext>
              </a:extLst>
            </p:cNvPr>
            <p:cNvSpPr>
              <a:spLocks noChangeArrowheads="1"/>
            </p:cNvSpPr>
            <p:nvPr/>
          </p:nvSpPr>
          <p:spPr bwMode="auto">
            <a:xfrm>
              <a:off x="9152" y="7908"/>
              <a:ext cx="52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不同</a:t>
              </a:r>
              <a:endParaRPr kumimoji="0" lang="zh-CN"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30" name="Rectangle 43">
              <a:extLst>
                <a:ext uri="{FF2B5EF4-FFF2-40B4-BE49-F238E27FC236}">
                  <a16:creationId xmlns:a16="http://schemas.microsoft.com/office/drawing/2014/main" id="{EA6B1C81-475F-46E6-8170-3F18F52F299C}"/>
                </a:ext>
              </a:extLst>
            </p:cNvPr>
            <p:cNvSpPr>
              <a:spLocks noChangeArrowheads="1"/>
            </p:cNvSpPr>
            <p:nvPr/>
          </p:nvSpPr>
          <p:spPr bwMode="auto">
            <a:xfrm>
              <a:off x="3949" y="10260"/>
              <a:ext cx="1304" cy="371"/>
            </a:xfrm>
            <a:prstGeom prst="rect">
              <a:avLst/>
            </a:prstGeom>
            <a:solidFill>
              <a:srgbClr val="FFFFFF"/>
            </a:solidFill>
            <a:ln w="9525">
              <a:solidFill>
                <a:srgbClr val="000000"/>
              </a:solidFill>
              <a:miter lim="800000"/>
              <a:headEnd/>
              <a:tailEnd/>
            </a:ln>
            <a:effectLst>
              <a:outerShdw dist="35921" dir="8100000" algn="ctr" rotWithShape="0">
                <a:srgbClr val="808080"/>
              </a:outerShdw>
            </a:effec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公钥证书</a:t>
              </a:r>
              <a:endParaRPr kumimoji="0" lang="zh-CN"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31" name="Rectangle 43">
              <a:extLst>
                <a:ext uri="{FF2B5EF4-FFF2-40B4-BE49-F238E27FC236}">
                  <a16:creationId xmlns:a16="http://schemas.microsoft.com/office/drawing/2014/main" id="{F845B243-9FCD-4A6A-804E-B8C5A9196A87}"/>
                </a:ext>
              </a:extLst>
            </p:cNvPr>
            <p:cNvSpPr>
              <a:spLocks noChangeArrowheads="1"/>
            </p:cNvSpPr>
            <p:nvPr/>
          </p:nvSpPr>
          <p:spPr bwMode="auto">
            <a:xfrm>
              <a:off x="1965" y="7323"/>
              <a:ext cx="1304" cy="371"/>
            </a:xfrm>
            <a:prstGeom prst="rect">
              <a:avLst/>
            </a:prstGeom>
            <a:solidFill>
              <a:srgbClr val="FFFFFF"/>
            </a:solidFill>
            <a:ln w="9525">
              <a:solidFill>
                <a:srgbClr val="000000"/>
              </a:solidFill>
              <a:miter lim="800000"/>
              <a:headEnd/>
              <a:tailEnd/>
            </a:ln>
            <a:effectLst>
              <a:outerShdw dist="35921" dir="8100000" algn="ctr" rotWithShape="0">
                <a:srgbClr val="808080"/>
              </a:outerShdw>
            </a:effec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软件开发者</a:t>
              </a:r>
              <a:endParaRPr kumimoji="0" lang="zh-CN"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32" name="AutoShape 53">
              <a:extLst>
                <a:ext uri="{FF2B5EF4-FFF2-40B4-BE49-F238E27FC236}">
                  <a16:creationId xmlns:a16="http://schemas.microsoft.com/office/drawing/2014/main" id="{51B37E8D-E4A1-4F60-8336-842CC379492F}"/>
                </a:ext>
              </a:extLst>
            </p:cNvPr>
            <p:cNvSpPr>
              <a:spLocks noChangeShapeType="1"/>
            </p:cNvSpPr>
            <p:nvPr/>
          </p:nvSpPr>
          <p:spPr bwMode="auto">
            <a:xfrm flipH="1">
              <a:off x="2617" y="7743"/>
              <a:ext cx="0" cy="587"/>
            </a:xfrm>
            <a:prstGeom prst="straightConnector1">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latin typeface="微软雅黑" panose="020B0503020204020204" pitchFamily="34" charset="-122"/>
                <a:ea typeface="微软雅黑" panose="020B0503020204020204" pitchFamily="34" charset="-122"/>
              </a:endParaRPr>
            </a:p>
          </p:txBody>
        </p:sp>
        <p:sp>
          <p:nvSpPr>
            <p:cNvPr id="33" name="Rectangle 43">
              <a:extLst>
                <a:ext uri="{FF2B5EF4-FFF2-40B4-BE49-F238E27FC236}">
                  <a16:creationId xmlns:a16="http://schemas.microsoft.com/office/drawing/2014/main" id="{34257322-8658-45BD-9C76-6BBEA433E0AB}"/>
                </a:ext>
              </a:extLst>
            </p:cNvPr>
            <p:cNvSpPr>
              <a:spLocks noChangeArrowheads="1"/>
            </p:cNvSpPr>
            <p:nvPr/>
          </p:nvSpPr>
          <p:spPr bwMode="auto">
            <a:xfrm>
              <a:off x="1964" y="8321"/>
              <a:ext cx="1304" cy="370"/>
            </a:xfrm>
            <a:prstGeom prst="rect">
              <a:avLst/>
            </a:prstGeom>
            <a:solidFill>
              <a:srgbClr val="FFFFFF"/>
            </a:solidFill>
            <a:ln w="9525">
              <a:solidFill>
                <a:srgbClr val="000000"/>
              </a:solidFill>
              <a:miter lim="800000"/>
              <a:headEnd/>
              <a:tailEnd/>
            </a:ln>
            <a:effectLst>
              <a:outerShdw dist="35921" dir="8100000" algn="ctr" rotWithShape="0">
                <a:srgbClr val="808080"/>
              </a:outerShdw>
            </a:effec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软件代码</a:t>
              </a:r>
              <a:endParaRPr kumimoji="0" lang="zh-CN"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34" name="AutoShape 53">
              <a:extLst>
                <a:ext uri="{FF2B5EF4-FFF2-40B4-BE49-F238E27FC236}">
                  <a16:creationId xmlns:a16="http://schemas.microsoft.com/office/drawing/2014/main" id="{509AAB70-9D30-4426-A583-D53C07AF1399}"/>
                </a:ext>
              </a:extLst>
            </p:cNvPr>
            <p:cNvSpPr>
              <a:spLocks noChangeShapeType="1"/>
            </p:cNvSpPr>
            <p:nvPr/>
          </p:nvSpPr>
          <p:spPr bwMode="auto">
            <a:xfrm flipH="1">
              <a:off x="2617" y="8727"/>
              <a:ext cx="0" cy="587"/>
            </a:xfrm>
            <a:prstGeom prst="straightConnector1">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latin typeface="微软雅黑" panose="020B0503020204020204" pitchFamily="34" charset="-122"/>
                <a:ea typeface="微软雅黑" panose="020B0503020204020204" pitchFamily="34" charset="-122"/>
              </a:endParaRPr>
            </a:p>
          </p:txBody>
        </p:sp>
        <p:sp>
          <p:nvSpPr>
            <p:cNvPr id="35" name="Rectangle 43">
              <a:extLst>
                <a:ext uri="{FF2B5EF4-FFF2-40B4-BE49-F238E27FC236}">
                  <a16:creationId xmlns:a16="http://schemas.microsoft.com/office/drawing/2014/main" id="{2D137808-8DF6-4725-B4FA-855A2C1071A2}"/>
                </a:ext>
              </a:extLst>
            </p:cNvPr>
            <p:cNvSpPr>
              <a:spLocks noChangeArrowheads="1"/>
            </p:cNvSpPr>
            <p:nvPr/>
          </p:nvSpPr>
          <p:spPr bwMode="auto">
            <a:xfrm>
              <a:off x="1964" y="9305"/>
              <a:ext cx="1304" cy="370"/>
            </a:xfrm>
            <a:prstGeom prst="rect">
              <a:avLst/>
            </a:prstGeom>
            <a:solidFill>
              <a:srgbClr val="FFFFFF"/>
            </a:solidFill>
            <a:ln w="9525">
              <a:solidFill>
                <a:srgbClr val="000000"/>
              </a:solidFill>
              <a:miter lim="800000"/>
              <a:headEnd/>
              <a:tailEnd/>
            </a:ln>
            <a:effectLst>
              <a:outerShdw dist="35921" dir="8100000" algn="ctr" rotWithShape="0">
                <a:srgbClr val="808080"/>
              </a:outerShdw>
            </a:effec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软件哈希值</a:t>
              </a:r>
              <a:endParaRPr kumimoji="0" lang="zh-CN"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36" name="Rectangle 7">
              <a:extLst>
                <a:ext uri="{FF2B5EF4-FFF2-40B4-BE49-F238E27FC236}">
                  <a16:creationId xmlns:a16="http://schemas.microsoft.com/office/drawing/2014/main" id="{5400B55B-45E7-4219-9AA6-B68BA1BB516B}"/>
                </a:ext>
              </a:extLst>
            </p:cNvPr>
            <p:cNvSpPr>
              <a:spLocks noChangeArrowheads="1"/>
            </p:cNvSpPr>
            <p:nvPr/>
          </p:nvSpPr>
          <p:spPr bwMode="auto">
            <a:xfrm>
              <a:off x="2759" y="8863"/>
              <a:ext cx="1093"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计算代码哈希</a:t>
              </a:r>
              <a:endParaRPr kumimoji="0" lang="zh-CN"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37" name="AutoShape 53">
              <a:extLst>
                <a:ext uri="{FF2B5EF4-FFF2-40B4-BE49-F238E27FC236}">
                  <a16:creationId xmlns:a16="http://schemas.microsoft.com/office/drawing/2014/main" id="{A051413D-DE24-46D4-9DDB-B8BD3A0413C7}"/>
                </a:ext>
              </a:extLst>
            </p:cNvPr>
            <p:cNvSpPr>
              <a:spLocks noChangeShapeType="1"/>
            </p:cNvSpPr>
            <p:nvPr/>
          </p:nvSpPr>
          <p:spPr bwMode="auto">
            <a:xfrm flipH="1">
              <a:off x="2617" y="9687"/>
              <a:ext cx="0" cy="587"/>
            </a:xfrm>
            <a:prstGeom prst="straightConnector1">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latin typeface="微软雅黑" panose="020B0503020204020204" pitchFamily="34" charset="-122"/>
                <a:ea typeface="微软雅黑" panose="020B0503020204020204" pitchFamily="34" charset="-122"/>
              </a:endParaRPr>
            </a:p>
          </p:txBody>
        </p:sp>
        <p:sp>
          <p:nvSpPr>
            <p:cNvPr id="38" name="Rectangle 43">
              <a:extLst>
                <a:ext uri="{FF2B5EF4-FFF2-40B4-BE49-F238E27FC236}">
                  <a16:creationId xmlns:a16="http://schemas.microsoft.com/office/drawing/2014/main" id="{BAF4E907-B734-4702-AE87-935871E2D530}"/>
                </a:ext>
              </a:extLst>
            </p:cNvPr>
            <p:cNvSpPr>
              <a:spLocks noChangeArrowheads="1"/>
            </p:cNvSpPr>
            <p:nvPr/>
          </p:nvSpPr>
          <p:spPr bwMode="auto">
            <a:xfrm>
              <a:off x="1963" y="10265"/>
              <a:ext cx="1307" cy="370"/>
            </a:xfrm>
            <a:prstGeom prst="rect">
              <a:avLst/>
            </a:prstGeom>
            <a:solidFill>
              <a:srgbClr val="FFFFFF"/>
            </a:solidFill>
            <a:ln w="9525">
              <a:solidFill>
                <a:srgbClr val="000000"/>
              </a:solidFill>
              <a:miter lim="800000"/>
              <a:headEnd/>
              <a:tailEnd/>
            </a:ln>
            <a:effectLst>
              <a:outerShdw dist="35921" dir="8100000" algn="ctr" rotWithShape="0">
                <a:srgbClr val="808080"/>
              </a:outerShdw>
            </a:effec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代码签名（密文）</a:t>
              </a:r>
              <a:endParaRPr kumimoji="0" lang="zh-CN"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39" name="AutoShape 53">
              <a:extLst>
                <a:ext uri="{FF2B5EF4-FFF2-40B4-BE49-F238E27FC236}">
                  <a16:creationId xmlns:a16="http://schemas.microsoft.com/office/drawing/2014/main" id="{314A961D-ABDD-4FCA-8C5F-2E4450383999}"/>
                </a:ext>
              </a:extLst>
            </p:cNvPr>
            <p:cNvSpPr>
              <a:spLocks noChangeShapeType="1"/>
            </p:cNvSpPr>
            <p:nvPr/>
          </p:nvSpPr>
          <p:spPr bwMode="auto">
            <a:xfrm flipH="1">
              <a:off x="2617" y="10668"/>
              <a:ext cx="0" cy="395"/>
            </a:xfrm>
            <a:prstGeom prst="straightConnector1">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latin typeface="微软雅黑" panose="020B0503020204020204" pitchFamily="34" charset="-122"/>
                <a:ea typeface="微软雅黑" panose="020B0503020204020204" pitchFamily="34" charset="-122"/>
              </a:endParaRPr>
            </a:p>
          </p:txBody>
        </p:sp>
        <p:sp>
          <p:nvSpPr>
            <p:cNvPr id="40" name="Rectangle 47">
              <a:extLst>
                <a:ext uri="{FF2B5EF4-FFF2-40B4-BE49-F238E27FC236}">
                  <a16:creationId xmlns:a16="http://schemas.microsoft.com/office/drawing/2014/main" id="{A6B7C85F-5773-4295-B95E-2E552EFB2E7C}"/>
                </a:ext>
              </a:extLst>
            </p:cNvPr>
            <p:cNvSpPr>
              <a:spLocks noChangeArrowheads="1"/>
            </p:cNvSpPr>
            <p:nvPr/>
          </p:nvSpPr>
          <p:spPr bwMode="auto">
            <a:xfrm>
              <a:off x="2244" y="11069"/>
              <a:ext cx="2802" cy="658"/>
            </a:xfrm>
            <a:prstGeom prst="rect">
              <a:avLst/>
            </a:prstGeom>
            <a:solidFill>
              <a:srgbClr val="FFFFFF"/>
            </a:solidFill>
            <a:ln w="9525">
              <a:solidFill>
                <a:srgbClr val="000000"/>
              </a:solidFill>
              <a:miter lim="800000"/>
              <a:headEnd/>
              <a:tailEnd/>
            </a:ln>
            <a:effectLst>
              <a:outerShdw dist="35921" dir="8100000" algn="ctr" rotWithShape="0">
                <a:srgbClr val="808080"/>
              </a:outerShdw>
            </a:effec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具有数字签名的软件</a:t>
              </a:r>
              <a:endParaRPr kumimoji="0" lang="zh-CN" altLang="zh-CN"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（软件代码</a:t>
              </a:r>
              <a:r>
                <a:rPr kumimoji="0" lang="en-US"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代码签名</a:t>
              </a:r>
              <a:r>
                <a:rPr kumimoji="0" lang="en-US"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公钥证书）</a:t>
              </a:r>
              <a:endParaRPr kumimoji="0" lang="zh-CN" altLang="en-US"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41" name="AutoShape 53">
              <a:extLst>
                <a:ext uri="{FF2B5EF4-FFF2-40B4-BE49-F238E27FC236}">
                  <a16:creationId xmlns:a16="http://schemas.microsoft.com/office/drawing/2014/main" id="{BBE7E4AB-0F14-4F67-AD04-8E3335F80E28}"/>
                </a:ext>
              </a:extLst>
            </p:cNvPr>
            <p:cNvSpPr>
              <a:spLocks noChangeShapeType="1"/>
            </p:cNvSpPr>
            <p:nvPr/>
          </p:nvSpPr>
          <p:spPr bwMode="auto">
            <a:xfrm flipH="1">
              <a:off x="4602" y="7743"/>
              <a:ext cx="0" cy="2511"/>
            </a:xfrm>
            <a:prstGeom prst="straightConnector1">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latin typeface="微软雅黑" panose="020B0503020204020204" pitchFamily="34" charset="-122"/>
                <a:ea typeface="微软雅黑" panose="020B0503020204020204" pitchFamily="34" charset="-122"/>
              </a:endParaRPr>
            </a:p>
          </p:txBody>
        </p:sp>
        <p:sp>
          <p:nvSpPr>
            <p:cNvPr id="42" name="Rectangle 7">
              <a:extLst>
                <a:ext uri="{FF2B5EF4-FFF2-40B4-BE49-F238E27FC236}">
                  <a16:creationId xmlns:a16="http://schemas.microsoft.com/office/drawing/2014/main" id="{9D8293E5-0EBE-48BB-81C0-B0BE03DA2E31}"/>
                </a:ext>
              </a:extLst>
            </p:cNvPr>
            <p:cNvSpPr>
              <a:spLocks noChangeArrowheads="1"/>
            </p:cNvSpPr>
            <p:nvPr/>
          </p:nvSpPr>
          <p:spPr bwMode="auto">
            <a:xfrm>
              <a:off x="3311" y="7043"/>
              <a:ext cx="871" cy="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申请公钥证书</a:t>
              </a:r>
              <a:endParaRPr kumimoji="0" lang="zh-CN"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43" name="Rectangle 7">
              <a:extLst>
                <a:ext uri="{FF2B5EF4-FFF2-40B4-BE49-F238E27FC236}">
                  <a16:creationId xmlns:a16="http://schemas.microsoft.com/office/drawing/2014/main" id="{139FD2BE-598A-45F5-AF0C-ED5B3EC460D7}"/>
                </a:ext>
              </a:extLst>
            </p:cNvPr>
            <p:cNvSpPr>
              <a:spLocks noChangeArrowheads="1"/>
            </p:cNvSpPr>
            <p:nvPr/>
          </p:nvSpPr>
          <p:spPr bwMode="auto">
            <a:xfrm>
              <a:off x="2759" y="9845"/>
              <a:ext cx="1093"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用私钥签名</a:t>
              </a:r>
              <a:endParaRPr kumimoji="0" lang="zh-CN"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44" name="Rectangle 43">
              <a:extLst>
                <a:ext uri="{FF2B5EF4-FFF2-40B4-BE49-F238E27FC236}">
                  <a16:creationId xmlns:a16="http://schemas.microsoft.com/office/drawing/2014/main" id="{58A82AE6-A4A8-4CD8-8218-66E87964A170}"/>
                </a:ext>
              </a:extLst>
            </p:cNvPr>
            <p:cNvSpPr>
              <a:spLocks noChangeArrowheads="1"/>
            </p:cNvSpPr>
            <p:nvPr/>
          </p:nvSpPr>
          <p:spPr bwMode="auto">
            <a:xfrm>
              <a:off x="7221" y="10243"/>
              <a:ext cx="1304" cy="370"/>
            </a:xfrm>
            <a:prstGeom prst="rect">
              <a:avLst/>
            </a:prstGeom>
            <a:solidFill>
              <a:srgbClr val="FFFFFF"/>
            </a:solidFill>
            <a:ln w="9525">
              <a:solidFill>
                <a:srgbClr val="000000"/>
              </a:solidFill>
              <a:miter lim="800000"/>
              <a:headEnd/>
              <a:tailEnd/>
            </a:ln>
            <a:effectLst>
              <a:outerShdw dist="35921" dir="8100000" algn="ctr" rotWithShape="0">
                <a:srgbClr val="808080"/>
              </a:outerShdw>
            </a:effec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代码签名</a:t>
              </a:r>
              <a:endParaRPr kumimoji="0" lang="zh-CN"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45" name="Rectangle 43">
              <a:extLst>
                <a:ext uri="{FF2B5EF4-FFF2-40B4-BE49-F238E27FC236}">
                  <a16:creationId xmlns:a16="http://schemas.microsoft.com/office/drawing/2014/main" id="{37CBD672-4847-4447-A300-A9FD0001FEB1}"/>
                </a:ext>
              </a:extLst>
            </p:cNvPr>
            <p:cNvSpPr>
              <a:spLocks noChangeArrowheads="1"/>
            </p:cNvSpPr>
            <p:nvPr/>
          </p:nvSpPr>
          <p:spPr bwMode="auto">
            <a:xfrm>
              <a:off x="5840" y="10243"/>
              <a:ext cx="1304" cy="370"/>
            </a:xfrm>
            <a:prstGeom prst="rect">
              <a:avLst/>
            </a:prstGeom>
            <a:solidFill>
              <a:srgbClr val="FFFFFF"/>
            </a:solidFill>
            <a:ln w="9525">
              <a:solidFill>
                <a:srgbClr val="000000"/>
              </a:solidFill>
              <a:miter lim="800000"/>
              <a:headEnd/>
              <a:tailEnd/>
            </a:ln>
            <a:effectLst>
              <a:outerShdw dist="35921" dir="8100000" algn="ctr" rotWithShape="0">
                <a:srgbClr val="808080"/>
              </a:outerShdw>
            </a:effec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公钥证书</a:t>
              </a:r>
              <a:endParaRPr kumimoji="0" lang="zh-CN"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46" name="Rectangle 47">
              <a:extLst>
                <a:ext uri="{FF2B5EF4-FFF2-40B4-BE49-F238E27FC236}">
                  <a16:creationId xmlns:a16="http://schemas.microsoft.com/office/drawing/2014/main" id="{3130FB65-5316-4CB7-9DB2-D5745F9B7546}"/>
                </a:ext>
              </a:extLst>
            </p:cNvPr>
            <p:cNvSpPr>
              <a:spLocks noChangeArrowheads="1"/>
            </p:cNvSpPr>
            <p:nvPr/>
          </p:nvSpPr>
          <p:spPr bwMode="auto">
            <a:xfrm>
              <a:off x="6538" y="11057"/>
              <a:ext cx="2801" cy="659"/>
            </a:xfrm>
            <a:prstGeom prst="rect">
              <a:avLst/>
            </a:prstGeom>
            <a:solidFill>
              <a:srgbClr val="FFFFFF"/>
            </a:solidFill>
            <a:ln w="9525">
              <a:solidFill>
                <a:srgbClr val="000000"/>
              </a:solidFill>
              <a:miter lim="800000"/>
              <a:headEnd/>
              <a:tailEnd/>
            </a:ln>
            <a:effectLst>
              <a:outerShdw dist="35921" dir="8100000" algn="ctr" rotWithShape="0">
                <a:srgbClr val="808080"/>
              </a:outerShdw>
            </a:effec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具有数字签名的软件</a:t>
              </a:r>
              <a:endParaRPr kumimoji="0" lang="zh-CN" altLang="zh-CN"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（软件代码</a:t>
              </a:r>
              <a:r>
                <a:rPr kumimoji="0" lang="en-US"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代码签名</a:t>
              </a:r>
              <a:r>
                <a:rPr kumimoji="0" lang="en-US"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公钥证书）</a:t>
              </a:r>
              <a:endParaRPr kumimoji="0" lang="zh-CN" altLang="en-US"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47" name="AutoShape 38">
              <a:extLst>
                <a:ext uri="{FF2B5EF4-FFF2-40B4-BE49-F238E27FC236}">
                  <a16:creationId xmlns:a16="http://schemas.microsoft.com/office/drawing/2014/main" id="{C7C70115-BA7A-4D3B-AE8A-EC0C06FC0D54}"/>
                </a:ext>
              </a:extLst>
            </p:cNvPr>
            <p:cNvSpPr>
              <a:spLocks noChangeShapeType="1"/>
            </p:cNvSpPr>
            <p:nvPr/>
          </p:nvSpPr>
          <p:spPr bwMode="auto">
            <a:xfrm>
              <a:off x="5059" y="11386"/>
              <a:ext cx="1479" cy="0"/>
            </a:xfrm>
            <a:prstGeom prst="straightConnector1">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latin typeface="微软雅黑" panose="020B0503020204020204" pitchFamily="34" charset="-122"/>
                <a:ea typeface="微软雅黑" panose="020B0503020204020204" pitchFamily="34" charset="-122"/>
              </a:endParaRPr>
            </a:p>
          </p:txBody>
        </p:sp>
        <p:sp>
          <p:nvSpPr>
            <p:cNvPr id="48" name="Rectangle 7">
              <a:extLst>
                <a:ext uri="{FF2B5EF4-FFF2-40B4-BE49-F238E27FC236}">
                  <a16:creationId xmlns:a16="http://schemas.microsoft.com/office/drawing/2014/main" id="{40E07FE0-0918-49AA-88BC-2592E35F97DB}"/>
                </a:ext>
              </a:extLst>
            </p:cNvPr>
            <p:cNvSpPr>
              <a:spLocks noChangeArrowheads="1"/>
            </p:cNvSpPr>
            <p:nvPr/>
          </p:nvSpPr>
          <p:spPr bwMode="auto">
            <a:xfrm>
              <a:off x="5129" y="11095"/>
              <a:ext cx="871"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软件传播</a:t>
              </a:r>
              <a:endParaRPr kumimoji="0" lang="zh-CN"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49" name="Rectangle 43">
              <a:extLst>
                <a:ext uri="{FF2B5EF4-FFF2-40B4-BE49-F238E27FC236}">
                  <a16:creationId xmlns:a16="http://schemas.microsoft.com/office/drawing/2014/main" id="{3DCF2CDC-AF21-4B09-AD5C-3663B9E4BB53}"/>
                </a:ext>
              </a:extLst>
            </p:cNvPr>
            <p:cNvSpPr>
              <a:spLocks noChangeArrowheads="1"/>
            </p:cNvSpPr>
            <p:nvPr/>
          </p:nvSpPr>
          <p:spPr bwMode="auto">
            <a:xfrm>
              <a:off x="7221" y="9108"/>
              <a:ext cx="1304" cy="371"/>
            </a:xfrm>
            <a:prstGeom prst="rect">
              <a:avLst/>
            </a:prstGeom>
            <a:solidFill>
              <a:srgbClr val="FFFFFF"/>
            </a:solidFill>
            <a:ln w="9525">
              <a:solidFill>
                <a:srgbClr val="000000"/>
              </a:solidFill>
              <a:miter lim="800000"/>
              <a:headEnd/>
              <a:tailEnd/>
            </a:ln>
            <a:effectLst>
              <a:outerShdw dist="35921" dir="8100000" algn="ctr" rotWithShape="0">
                <a:srgbClr val="808080"/>
              </a:outerShdw>
            </a:effec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软件原哈希值</a:t>
              </a:r>
              <a:endParaRPr kumimoji="0" lang="zh-CN"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50" name="Rectangle 7">
              <a:extLst>
                <a:ext uri="{FF2B5EF4-FFF2-40B4-BE49-F238E27FC236}">
                  <a16:creationId xmlns:a16="http://schemas.microsoft.com/office/drawing/2014/main" id="{C3967B8C-3BF9-46C7-ADF1-076B91731E5A}"/>
                </a:ext>
              </a:extLst>
            </p:cNvPr>
            <p:cNvSpPr>
              <a:spLocks noChangeArrowheads="1"/>
            </p:cNvSpPr>
            <p:nvPr/>
          </p:nvSpPr>
          <p:spPr bwMode="auto">
            <a:xfrm>
              <a:off x="6455" y="8632"/>
              <a:ext cx="1093"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验证通过后</a:t>
              </a:r>
              <a:endParaRPr kumimoji="0" lang="zh-CN" altLang="zh-CN"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公钥解密</a:t>
              </a:r>
              <a:endParaRPr kumimoji="0" lang="zh-CN"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51" name="AutoShape 53">
              <a:extLst>
                <a:ext uri="{FF2B5EF4-FFF2-40B4-BE49-F238E27FC236}">
                  <a16:creationId xmlns:a16="http://schemas.microsoft.com/office/drawing/2014/main" id="{DF349B0F-1D11-4D07-ACF7-325F01A54A7C}"/>
                </a:ext>
              </a:extLst>
            </p:cNvPr>
            <p:cNvSpPr>
              <a:spLocks noChangeShapeType="1"/>
            </p:cNvSpPr>
            <p:nvPr/>
          </p:nvSpPr>
          <p:spPr bwMode="auto">
            <a:xfrm flipV="1">
              <a:off x="7954" y="8646"/>
              <a:ext cx="378" cy="446"/>
            </a:xfrm>
            <a:prstGeom prst="straightConnector1">
              <a:avLst/>
            </a:prstGeom>
            <a:noFill/>
            <a:ln w="9525">
              <a:solidFill>
                <a:srgbClr val="000000"/>
              </a:solidFill>
              <a:round/>
              <a:headEnd type="none" w="sm" len="lg"/>
              <a:tailEnd type="stealth"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latin typeface="微软雅黑" panose="020B0503020204020204" pitchFamily="34" charset="-122"/>
                <a:ea typeface="微软雅黑" panose="020B0503020204020204" pitchFamily="34" charset="-122"/>
              </a:endParaRPr>
            </a:p>
          </p:txBody>
        </p:sp>
        <p:sp>
          <p:nvSpPr>
            <p:cNvPr id="52" name="Rectangle 43">
              <a:extLst>
                <a:ext uri="{FF2B5EF4-FFF2-40B4-BE49-F238E27FC236}">
                  <a16:creationId xmlns:a16="http://schemas.microsoft.com/office/drawing/2014/main" id="{63531AE8-52BB-414E-AE8B-6844191DE708}"/>
                </a:ext>
              </a:extLst>
            </p:cNvPr>
            <p:cNvSpPr>
              <a:spLocks noChangeArrowheads="1"/>
            </p:cNvSpPr>
            <p:nvPr/>
          </p:nvSpPr>
          <p:spPr bwMode="auto">
            <a:xfrm>
              <a:off x="8646" y="9092"/>
              <a:ext cx="1304" cy="371"/>
            </a:xfrm>
            <a:prstGeom prst="rect">
              <a:avLst/>
            </a:prstGeom>
            <a:solidFill>
              <a:srgbClr val="FFFFFF"/>
            </a:solidFill>
            <a:ln w="9525">
              <a:solidFill>
                <a:srgbClr val="000000"/>
              </a:solidFill>
              <a:miter lim="800000"/>
              <a:headEnd/>
              <a:tailEnd/>
            </a:ln>
            <a:effectLst>
              <a:outerShdw dist="35921" dir="8100000" algn="ctr" rotWithShape="0">
                <a:srgbClr val="808080"/>
              </a:outerShdw>
            </a:effec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软件哈希值</a:t>
              </a:r>
              <a:endParaRPr kumimoji="0" lang="zh-CN"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53" name="AutoShape 53">
              <a:extLst>
                <a:ext uri="{FF2B5EF4-FFF2-40B4-BE49-F238E27FC236}">
                  <a16:creationId xmlns:a16="http://schemas.microsoft.com/office/drawing/2014/main" id="{197EC65A-78BC-4226-A73F-A3B4A6DF095A}"/>
                </a:ext>
              </a:extLst>
            </p:cNvPr>
            <p:cNvSpPr>
              <a:spLocks noChangeShapeType="1"/>
            </p:cNvSpPr>
            <p:nvPr/>
          </p:nvSpPr>
          <p:spPr bwMode="auto">
            <a:xfrm flipV="1">
              <a:off x="9320" y="9441"/>
              <a:ext cx="0" cy="851"/>
            </a:xfrm>
            <a:prstGeom prst="straightConnector1">
              <a:avLst/>
            </a:prstGeom>
            <a:noFill/>
            <a:ln w="9525">
              <a:solidFill>
                <a:srgbClr val="000000"/>
              </a:solidFill>
              <a:round/>
              <a:headEnd type="none" w="sm" len="lg"/>
              <a:tailEnd type="stealth"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latin typeface="微软雅黑" panose="020B0503020204020204" pitchFamily="34" charset="-122"/>
                <a:ea typeface="微软雅黑" panose="020B0503020204020204" pitchFamily="34" charset="-122"/>
              </a:endParaRPr>
            </a:p>
          </p:txBody>
        </p:sp>
        <p:sp>
          <p:nvSpPr>
            <p:cNvPr id="54" name="Rectangle 43">
              <a:extLst>
                <a:ext uri="{FF2B5EF4-FFF2-40B4-BE49-F238E27FC236}">
                  <a16:creationId xmlns:a16="http://schemas.microsoft.com/office/drawing/2014/main" id="{59BC9510-6B35-4DD5-94AC-75964DDE4587}"/>
                </a:ext>
              </a:extLst>
            </p:cNvPr>
            <p:cNvSpPr>
              <a:spLocks noChangeArrowheads="1"/>
            </p:cNvSpPr>
            <p:nvPr/>
          </p:nvSpPr>
          <p:spPr bwMode="auto">
            <a:xfrm>
              <a:off x="8640" y="10242"/>
              <a:ext cx="1304" cy="371"/>
            </a:xfrm>
            <a:prstGeom prst="rect">
              <a:avLst/>
            </a:prstGeom>
            <a:solidFill>
              <a:srgbClr val="FFFFFF"/>
            </a:solidFill>
            <a:ln w="9525">
              <a:solidFill>
                <a:srgbClr val="000000"/>
              </a:solidFill>
              <a:miter lim="800000"/>
              <a:headEnd/>
              <a:tailEnd/>
            </a:ln>
            <a:effectLst>
              <a:outerShdw dist="35921" dir="8100000" algn="ctr" rotWithShape="0">
                <a:srgbClr val="808080"/>
              </a:outerShdw>
            </a:effec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软件代码</a:t>
              </a:r>
              <a:endParaRPr kumimoji="0" lang="zh-CN"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55" name="AutoShape 53">
              <a:extLst>
                <a:ext uri="{FF2B5EF4-FFF2-40B4-BE49-F238E27FC236}">
                  <a16:creationId xmlns:a16="http://schemas.microsoft.com/office/drawing/2014/main" id="{DA248475-1D15-4C43-AAC4-AFB8E5CD2F01}"/>
                </a:ext>
              </a:extLst>
            </p:cNvPr>
            <p:cNvSpPr>
              <a:spLocks noChangeShapeType="1"/>
            </p:cNvSpPr>
            <p:nvPr/>
          </p:nvSpPr>
          <p:spPr bwMode="auto">
            <a:xfrm flipH="1" flipV="1">
              <a:off x="8855" y="8679"/>
              <a:ext cx="443" cy="413"/>
            </a:xfrm>
            <a:prstGeom prst="straightConnector1">
              <a:avLst/>
            </a:prstGeom>
            <a:noFill/>
            <a:ln w="9525">
              <a:solidFill>
                <a:srgbClr val="000000"/>
              </a:solidFill>
              <a:round/>
              <a:headEnd type="none" w="sm" len="lg"/>
              <a:tailEnd type="stealth"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latin typeface="微软雅黑" panose="020B0503020204020204" pitchFamily="34" charset="-122"/>
                <a:ea typeface="微软雅黑" panose="020B0503020204020204" pitchFamily="34" charset="-122"/>
              </a:endParaRPr>
            </a:p>
          </p:txBody>
        </p:sp>
        <p:sp>
          <p:nvSpPr>
            <p:cNvPr id="56" name="Rectangle 43">
              <a:extLst>
                <a:ext uri="{FF2B5EF4-FFF2-40B4-BE49-F238E27FC236}">
                  <a16:creationId xmlns:a16="http://schemas.microsoft.com/office/drawing/2014/main" id="{9279EF2B-09BE-44EA-A521-214843221FF3}"/>
                </a:ext>
              </a:extLst>
            </p:cNvPr>
            <p:cNvSpPr>
              <a:spLocks noChangeArrowheads="1"/>
            </p:cNvSpPr>
            <p:nvPr/>
          </p:nvSpPr>
          <p:spPr bwMode="auto">
            <a:xfrm>
              <a:off x="8646" y="7323"/>
              <a:ext cx="1304" cy="371"/>
            </a:xfrm>
            <a:prstGeom prst="rect">
              <a:avLst/>
            </a:prstGeom>
            <a:solidFill>
              <a:srgbClr val="FFFFFF"/>
            </a:solidFill>
            <a:ln w="9525">
              <a:solidFill>
                <a:srgbClr val="000000"/>
              </a:solidFill>
              <a:miter lim="800000"/>
              <a:headEnd/>
              <a:tailEnd/>
            </a:ln>
            <a:effectLst>
              <a:outerShdw dist="35921" dir="8100000" algn="ctr" rotWithShape="0">
                <a:srgbClr val="808080"/>
              </a:outerShdw>
            </a:effec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软件不可信</a:t>
              </a:r>
              <a:endParaRPr kumimoji="0" lang="zh-CN"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57" name="Rectangle 43">
              <a:extLst>
                <a:ext uri="{FF2B5EF4-FFF2-40B4-BE49-F238E27FC236}">
                  <a16:creationId xmlns:a16="http://schemas.microsoft.com/office/drawing/2014/main" id="{A61E5BE2-A026-4639-92CF-34396FF47EAE}"/>
                </a:ext>
              </a:extLst>
            </p:cNvPr>
            <p:cNvSpPr>
              <a:spLocks noChangeArrowheads="1"/>
            </p:cNvSpPr>
            <p:nvPr/>
          </p:nvSpPr>
          <p:spPr bwMode="auto">
            <a:xfrm>
              <a:off x="7220" y="7323"/>
              <a:ext cx="1304" cy="371"/>
            </a:xfrm>
            <a:prstGeom prst="rect">
              <a:avLst/>
            </a:prstGeom>
            <a:solidFill>
              <a:srgbClr val="FFFFFF"/>
            </a:solidFill>
            <a:ln w="9525">
              <a:solidFill>
                <a:srgbClr val="000000"/>
              </a:solidFill>
              <a:miter lim="800000"/>
              <a:headEnd/>
              <a:tailEnd/>
            </a:ln>
            <a:effectLst>
              <a:outerShdw dist="35921" dir="8100000" algn="ctr" rotWithShape="0">
                <a:srgbClr val="808080"/>
              </a:outerShdw>
            </a:effec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软件可信</a:t>
              </a:r>
              <a:endParaRPr kumimoji="0" lang="zh-CN"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58" name="AutoShape 53">
              <a:extLst>
                <a:ext uri="{FF2B5EF4-FFF2-40B4-BE49-F238E27FC236}">
                  <a16:creationId xmlns:a16="http://schemas.microsoft.com/office/drawing/2014/main" id="{ECC11A93-78F6-4A2A-9D31-9FEC058CBD7F}"/>
                </a:ext>
              </a:extLst>
            </p:cNvPr>
            <p:cNvSpPr>
              <a:spLocks noChangeShapeType="1"/>
            </p:cNvSpPr>
            <p:nvPr/>
          </p:nvSpPr>
          <p:spPr bwMode="auto">
            <a:xfrm flipH="1" flipV="1">
              <a:off x="7880" y="7732"/>
              <a:ext cx="408" cy="479"/>
            </a:xfrm>
            <a:prstGeom prst="straightConnector1">
              <a:avLst/>
            </a:prstGeom>
            <a:noFill/>
            <a:ln w="9525">
              <a:solidFill>
                <a:srgbClr val="000000"/>
              </a:solidFill>
              <a:round/>
              <a:headEnd type="none" w="sm" len="lg"/>
              <a:tailEnd type="stealth"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latin typeface="微软雅黑" panose="020B0503020204020204" pitchFamily="34" charset="-122"/>
                <a:ea typeface="微软雅黑" panose="020B0503020204020204" pitchFamily="34" charset="-122"/>
              </a:endParaRPr>
            </a:p>
          </p:txBody>
        </p:sp>
        <p:sp>
          <p:nvSpPr>
            <p:cNvPr id="59" name="AutoShape 53">
              <a:extLst>
                <a:ext uri="{FF2B5EF4-FFF2-40B4-BE49-F238E27FC236}">
                  <a16:creationId xmlns:a16="http://schemas.microsoft.com/office/drawing/2014/main" id="{D67F97C4-5569-4816-AAA5-86D72DA7C876}"/>
                </a:ext>
              </a:extLst>
            </p:cNvPr>
            <p:cNvSpPr>
              <a:spLocks noChangeShapeType="1"/>
            </p:cNvSpPr>
            <p:nvPr/>
          </p:nvSpPr>
          <p:spPr bwMode="auto">
            <a:xfrm flipV="1">
              <a:off x="8860" y="7743"/>
              <a:ext cx="378" cy="446"/>
            </a:xfrm>
            <a:prstGeom prst="straightConnector1">
              <a:avLst/>
            </a:prstGeom>
            <a:noFill/>
            <a:ln w="9525">
              <a:solidFill>
                <a:srgbClr val="000000"/>
              </a:solidFill>
              <a:round/>
              <a:headEnd type="none" w="sm" len="lg"/>
              <a:tailEnd type="stealth"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latin typeface="微软雅黑" panose="020B0503020204020204" pitchFamily="34" charset="-122"/>
                <a:ea typeface="微软雅黑" panose="020B0503020204020204" pitchFamily="34" charset="-122"/>
              </a:endParaRPr>
            </a:p>
          </p:txBody>
        </p:sp>
        <p:sp>
          <p:nvSpPr>
            <p:cNvPr id="60" name="连接符: 肘形 88">
              <a:extLst>
                <a:ext uri="{FF2B5EF4-FFF2-40B4-BE49-F238E27FC236}">
                  <a16:creationId xmlns:a16="http://schemas.microsoft.com/office/drawing/2014/main" id="{B4DF6886-B456-4D07-8FA9-84DC72EB3BAD}"/>
                </a:ext>
              </a:extLst>
            </p:cNvPr>
            <p:cNvSpPr>
              <a:spLocks noChangeShapeType="1"/>
            </p:cNvSpPr>
            <p:nvPr/>
          </p:nvSpPr>
          <p:spPr bwMode="auto">
            <a:xfrm rot="16200000" flipH="1">
              <a:off x="6097" y="8158"/>
              <a:ext cx="1551" cy="744"/>
            </a:xfrm>
            <a:prstGeom prst="bentConnector2">
              <a:avLst/>
            </a:prstGeom>
            <a:noFill/>
            <a:ln w="6350">
              <a:solidFill>
                <a:srgbClr val="000000"/>
              </a:solidFill>
              <a:miter lim="800000"/>
              <a:headEnd type="none" w="sm" len="lg"/>
              <a:tailEnd type="stealth"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latin typeface="微软雅黑" panose="020B0503020204020204" pitchFamily="34" charset="-122"/>
                <a:ea typeface="微软雅黑" panose="020B0503020204020204" pitchFamily="34" charset="-122"/>
              </a:endParaRPr>
            </a:p>
          </p:txBody>
        </p:sp>
        <p:sp>
          <p:nvSpPr>
            <p:cNvPr id="61" name="AutoShape 53">
              <a:extLst>
                <a:ext uri="{FF2B5EF4-FFF2-40B4-BE49-F238E27FC236}">
                  <a16:creationId xmlns:a16="http://schemas.microsoft.com/office/drawing/2014/main" id="{9A3307D2-5C6A-4661-9FDF-8500C1C9F860}"/>
                </a:ext>
              </a:extLst>
            </p:cNvPr>
            <p:cNvSpPr>
              <a:spLocks noChangeShapeType="1"/>
            </p:cNvSpPr>
            <p:nvPr/>
          </p:nvSpPr>
          <p:spPr bwMode="auto">
            <a:xfrm flipH="1">
              <a:off x="4585" y="10659"/>
              <a:ext cx="0" cy="396"/>
            </a:xfrm>
            <a:prstGeom prst="straightConnector1">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latin typeface="微软雅黑" panose="020B0503020204020204" pitchFamily="34" charset="-122"/>
                <a:ea typeface="微软雅黑" panose="020B0503020204020204" pitchFamily="34" charset="-122"/>
              </a:endParaRPr>
            </a:p>
          </p:txBody>
        </p:sp>
        <p:sp>
          <p:nvSpPr>
            <p:cNvPr id="62" name="AutoShape 45">
              <a:extLst>
                <a:ext uri="{FF2B5EF4-FFF2-40B4-BE49-F238E27FC236}">
                  <a16:creationId xmlns:a16="http://schemas.microsoft.com/office/drawing/2014/main" id="{0EF729EE-3A5B-457D-8785-209A2B808C92}"/>
                </a:ext>
              </a:extLst>
            </p:cNvPr>
            <p:cNvSpPr>
              <a:spLocks noChangeShapeType="1"/>
            </p:cNvSpPr>
            <p:nvPr/>
          </p:nvSpPr>
          <p:spPr bwMode="auto">
            <a:xfrm flipV="1">
              <a:off x="7845" y="10646"/>
              <a:ext cx="1" cy="412"/>
            </a:xfrm>
            <a:prstGeom prst="straightConnector1">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latin typeface="微软雅黑" panose="020B0503020204020204" pitchFamily="34" charset="-122"/>
                <a:ea typeface="微软雅黑" panose="020B0503020204020204" pitchFamily="34" charset="-122"/>
              </a:endParaRPr>
            </a:p>
          </p:txBody>
        </p:sp>
        <p:sp>
          <p:nvSpPr>
            <p:cNvPr id="63" name="AutoShape 45">
              <a:extLst>
                <a:ext uri="{FF2B5EF4-FFF2-40B4-BE49-F238E27FC236}">
                  <a16:creationId xmlns:a16="http://schemas.microsoft.com/office/drawing/2014/main" id="{9ECA6307-88E3-453C-BBF5-A594512EAA17}"/>
                </a:ext>
              </a:extLst>
            </p:cNvPr>
            <p:cNvSpPr>
              <a:spLocks noChangeShapeType="1"/>
            </p:cNvSpPr>
            <p:nvPr/>
          </p:nvSpPr>
          <p:spPr bwMode="auto">
            <a:xfrm flipV="1">
              <a:off x="8901" y="10631"/>
              <a:ext cx="1" cy="413"/>
            </a:xfrm>
            <a:prstGeom prst="straightConnector1">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latin typeface="微软雅黑" panose="020B0503020204020204" pitchFamily="34" charset="-122"/>
                <a:ea typeface="微软雅黑" panose="020B0503020204020204" pitchFamily="34" charset="-122"/>
              </a:endParaRPr>
            </a:p>
          </p:txBody>
        </p:sp>
        <p:sp>
          <p:nvSpPr>
            <p:cNvPr id="64" name="Rectangle 7">
              <a:extLst>
                <a:ext uri="{FF2B5EF4-FFF2-40B4-BE49-F238E27FC236}">
                  <a16:creationId xmlns:a16="http://schemas.microsoft.com/office/drawing/2014/main" id="{6ECA5D65-83D1-4D1B-969D-920D86354431}"/>
                </a:ext>
              </a:extLst>
            </p:cNvPr>
            <p:cNvSpPr>
              <a:spLocks noChangeArrowheads="1"/>
            </p:cNvSpPr>
            <p:nvPr/>
          </p:nvSpPr>
          <p:spPr bwMode="auto">
            <a:xfrm>
              <a:off x="4253" y="6659"/>
              <a:ext cx="1093" cy="306"/>
            </a:xfrm>
            <a:prstGeom prst="rect">
              <a:avLst/>
            </a:prstGeom>
            <a:solidFill>
              <a:srgbClr val="D9E2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代码签名过程</a:t>
              </a:r>
              <a:endParaRPr kumimoji="0" lang="zh-CN"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65" name="AutoShape 3">
              <a:extLst>
                <a:ext uri="{FF2B5EF4-FFF2-40B4-BE49-F238E27FC236}">
                  <a16:creationId xmlns:a16="http://schemas.microsoft.com/office/drawing/2014/main" id="{5FC3AB40-2ECE-4F92-8709-37169210DE52}"/>
                </a:ext>
              </a:extLst>
            </p:cNvPr>
            <p:cNvSpPr>
              <a:spLocks noChangeShapeType="1"/>
            </p:cNvSpPr>
            <p:nvPr/>
          </p:nvSpPr>
          <p:spPr bwMode="auto">
            <a:xfrm>
              <a:off x="3311" y="7524"/>
              <a:ext cx="954" cy="1"/>
            </a:xfrm>
            <a:prstGeom prst="straightConnector1">
              <a:avLst/>
            </a:prstGeom>
            <a:noFill/>
            <a:ln w="9525">
              <a:solidFill>
                <a:srgbClr val="000000"/>
              </a:solidFill>
              <a:round/>
              <a:headEnd/>
              <a:tailEnd type="stealth" w="sm" len="lg"/>
            </a:ln>
            <a:extLst>
              <a:ext uri="{909E8E84-426E-40DD-AFC4-6F175D3DCCD1}">
                <a14:hiddenFill xmlns:a14="http://schemas.microsoft.com/office/drawing/2010/main">
                  <a:noFill/>
                </a14:hiddenFill>
              </a:ext>
            </a:extLst>
          </p:spPr>
          <p:txBody>
            <a:bodyPr vert="horz" wrap="none" lIns="91440" tIns="45720" rIns="91440" bIns="45720" numCol="1" anchor="t" anchorCtr="0" compatLnSpc="1">
              <a:prstTxWarp prst="textNoShape">
                <a:avLst/>
              </a:prstTxWarp>
            </a:bodyPr>
            <a:lstStyle/>
            <a:p>
              <a:endParaRPr lang="zh-CN" altLang="en-US" sz="2800">
                <a:latin typeface="微软雅黑" panose="020B0503020204020204" pitchFamily="34" charset="-122"/>
                <a:ea typeface="微软雅黑" panose="020B0503020204020204" pitchFamily="34" charset="-122"/>
              </a:endParaRPr>
            </a:p>
          </p:txBody>
        </p:sp>
        <p:sp>
          <p:nvSpPr>
            <p:cNvPr id="66" name="Rectangle 7">
              <a:extLst>
                <a:ext uri="{FF2B5EF4-FFF2-40B4-BE49-F238E27FC236}">
                  <a16:creationId xmlns:a16="http://schemas.microsoft.com/office/drawing/2014/main" id="{72BA97F1-52B6-49C7-8770-D2FCFEBF173A}"/>
                </a:ext>
              </a:extLst>
            </p:cNvPr>
            <p:cNvSpPr>
              <a:spLocks noChangeArrowheads="1"/>
            </p:cNvSpPr>
            <p:nvPr/>
          </p:nvSpPr>
          <p:spPr bwMode="auto">
            <a:xfrm>
              <a:off x="5744" y="6659"/>
              <a:ext cx="1093" cy="306"/>
            </a:xfrm>
            <a:prstGeom prst="rect">
              <a:avLst/>
            </a:prstGeom>
            <a:solidFill>
              <a:srgbClr val="D9E2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签名验证过程</a:t>
              </a:r>
              <a:endParaRPr kumimoji="0" lang="zh-CN" altLang="zh-CN" sz="2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678947800"/>
      </p:ext>
    </p:extLst>
  </p:cSld>
  <p:clrMapOvr>
    <a:masterClrMapping/>
  </p:clrMapOvr>
  <p:transition spd="slow">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1"/>
          <p:cNvSpPr>
            <a:spLocks noChangeArrowheads="1"/>
          </p:cNvSpPr>
          <p:nvPr/>
        </p:nvSpPr>
        <p:spPr bwMode="auto">
          <a:xfrm>
            <a:off x="5901819" y="4800095"/>
            <a:ext cx="3062669" cy="149900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 name="标题 1"/>
          <p:cNvSpPr>
            <a:spLocks noGrp="1"/>
          </p:cNvSpPr>
          <p:nvPr>
            <p:ph type="title"/>
          </p:nvPr>
        </p:nvSpPr>
        <p:spPr/>
        <p:txBody>
          <a:bodyPr/>
          <a:lstStyle/>
          <a:p>
            <a:pPr algn="l">
              <a:defRPr/>
            </a:pPr>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面向恶意代码检测的软件可信验证</a:t>
            </a:r>
            <a:endParaRPr lang="zh-CN" altLang="en-US"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pPr>
              <a:defRPr/>
            </a:pPr>
            <a:fld id="{014C00FC-9F33-423A-AEB7-DB9456200D00}" type="slidenum">
              <a:rPr lang="zh-CN" altLang="en-US" smtClean="0"/>
              <a:pPr>
                <a:defRPr/>
              </a:pPr>
              <a:t>55</a:t>
            </a:fld>
            <a:endParaRPr lang="en-US" altLang="zh-CN"/>
          </a:p>
        </p:txBody>
      </p:sp>
      <p:sp>
        <p:nvSpPr>
          <p:cNvPr id="6" name="内容占位符 2"/>
          <p:cNvSpPr>
            <a:spLocks noGrp="1"/>
          </p:cNvSpPr>
          <p:nvPr>
            <p:ph idx="1"/>
          </p:nvPr>
        </p:nvSpPr>
        <p:spPr>
          <a:xfrm>
            <a:off x="492124" y="1124744"/>
            <a:ext cx="8651876" cy="4392488"/>
          </a:xfrm>
        </p:spPr>
        <p:txBody>
          <a:bodyPr/>
          <a:lstStyle/>
          <a:p>
            <a:pPr>
              <a:spcBef>
                <a:spcPts val="600"/>
              </a:spcBef>
              <a:defRPr/>
            </a:pPr>
            <a:r>
              <a:rPr lang="zh-CN" altLang="en-US"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本机系统软件代码签名验证：</a:t>
            </a:r>
            <a:endParaRPr lang="en-US" altLang="zh-CN"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依次点击“开始”→“所有程序”→“附件”，点击“运行”（或者使用组合键</a:t>
            </a:r>
            <a:r>
              <a:rPr lang="en-US" altLang="zh-CN" b="1" dirty="0" err="1">
                <a:effectLst>
                  <a:outerShdw blurRad="38100" dist="38100" dir="2700000" algn="tl">
                    <a:srgbClr val="000000">
                      <a:alpha val="43137"/>
                    </a:srgbClr>
                  </a:outerShdw>
                </a:effectLst>
                <a:latin typeface="微软雅黑" pitchFamily="34" charset="-122"/>
                <a:ea typeface="微软雅黑" pitchFamily="34" charset="-122"/>
              </a:rPr>
              <a:t>win+r</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）。在“运行”对话框中，输入</a:t>
            </a:r>
            <a:r>
              <a:rPr lang="en-US" altLang="zh-CN" b="1" dirty="0" err="1">
                <a:effectLst>
                  <a:outerShdw blurRad="38100" dist="38100" dir="2700000" algn="tl">
                    <a:srgbClr val="000000">
                      <a:alpha val="43137"/>
                    </a:srgbClr>
                  </a:outerShdw>
                </a:effectLst>
                <a:latin typeface="微软雅黑" pitchFamily="34" charset="-122"/>
                <a:ea typeface="微软雅黑" pitchFamily="34" charset="-122"/>
              </a:rPr>
              <a:t>sigverif</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。然后点击“确定”按钮。</a:t>
            </a: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a:p>
            <a:pPr>
              <a:spcBef>
                <a:spcPts val="600"/>
              </a:spcBef>
              <a:defRPr/>
            </a:pP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 name="Oval 2"/>
          <p:cNvSpPr>
            <a:spLocks noChangeAspect="1" noChangeArrowheads="1"/>
          </p:cNvSpPr>
          <p:nvPr/>
        </p:nvSpPr>
        <p:spPr bwMode="auto">
          <a:xfrm>
            <a:off x="6902095" y="5265169"/>
            <a:ext cx="1054281" cy="684111"/>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 name="Rectangle 4"/>
          <p:cNvSpPr>
            <a:spLocks noChangeArrowheads="1"/>
          </p:cNvSpPr>
          <p:nvPr/>
        </p:nvSpPr>
        <p:spPr bwMode="auto">
          <a:xfrm>
            <a:off x="6950205" y="5445224"/>
            <a:ext cx="1078179" cy="41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软件可信验证</a:t>
            </a:r>
            <a:endPar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模型</a:t>
            </a:r>
            <a:r>
              <a:rPr kumimoji="0" lang="en-US"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FICE</a:t>
            </a:r>
            <a:endParaRPr kumimoji="0" lang="zh-CN"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8" name="Line 5"/>
          <p:cNvSpPr>
            <a:spLocks noChangeShapeType="1"/>
          </p:cNvSpPr>
          <p:nvPr/>
        </p:nvSpPr>
        <p:spPr bwMode="auto">
          <a:xfrm flipV="1">
            <a:off x="5796136" y="5632525"/>
            <a:ext cx="33123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6"/>
          <p:cNvSpPr>
            <a:spLocks noChangeShapeType="1"/>
          </p:cNvSpPr>
          <p:nvPr/>
        </p:nvSpPr>
        <p:spPr bwMode="auto">
          <a:xfrm flipH="1">
            <a:off x="7472319" y="4653136"/>
            <a:ext cx="16975" cy="17257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7"/>
          <p:cNvSpPr>
            <a:spLocks noChangeArrowheads="1"/>
          </p:cNvSpPr>
          <p:nvPr/>
        </p:nvSpPr>
        <p:spPr bwMode="auto">
          <a:xfrm>
            <a:off x="6058154" y="4995827"/>
            <a:ext cx="1106134"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特征可信验证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Feature</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1" name="Rectangle 8"/>
          <p:cNvSpPr>
            <a:spLocks noChangeArrowheads="1"/>
          </p:cNvSpPr>
          <p:nvPr/>
        </p:nvSpPr>
        <p:spPr bwMode="auto">
          <a:xfrm>
            <a:off x="7740352" y="4995827"/>
            <a:ext cx="1093301"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身份可信验证</a:t>
            </a:r>
            <a:endPar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Identity</a:t>
            </a:r>
            <a:endParaRPr kumimoji="0" lang="zh-CN"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2" name="Rectangle 9"/>
          <p:cNvSpPr>
            <a:spLocks noChangeArrowheads="1"/>
          </p:cNvSpPr>
          <p:nvPr/>
        </p:nvSpPr>
        <p:spPr bwMode="auto">
          <a:xfrm>
            <a:off x="7596336" y="6007730"/>
            <a:ext cx="1368152" cy="37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能力可信验证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Capability</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3" name="Rectangle 10"/>
          <p:cNvSpPr>
            <a:spLocks noChangeArrowheads="1"/>
          </p:cNvSpPr>
          <p:nvPr/>
        </p:nvSpPr>
        <p:spPr bwMode="auto">
          <a:xfrm>
            <a:off x="6027761" y="5988626"/>
            <a:ext cx="1352551" cy="39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环境可信验证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Environment</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476" y="3960791"/>
            <a:ext cx="3952875" cy="22574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右箭头 14"/>
          <p:cNvSpPr>
            <a:spLocks noChangeArrowheads="1"/>
          </p:cNvSpPr>
          <p:nvPr/>
        </p:nvSpPr>
        <p:spPr bwMode="auto">
          <a:xfrm>
            <a:off x="935651" y="5015181"/>
            <a:ext cx="504825" cy="287337"/>
          </a:xfrm>
          <a:prstGeom prst="rightArrow">
            <a:avLst>
              <a:gd name="adj1" fmla="val 50000"/>
              <a:gd name="adj2" fmla="val 50194"/>
            </a:avLst>
          </a:prstGeom>
          <a:solidFill>
            <a:srgbClr val="FF0000"/>
          </a:solidFill>
          <a:ln w="25400" algn="ctr">
            <a:solidFill>
              <a:schemeClr val="tx1"/>
            </a:solidFill>
            <a:round/>
            <a:headEnd/>
            <a:tailEnd/>
          </a:ln>
          <a:effectLst>
            <a:outerShdw dist="35921" dir="2700000" algn="ctr" rotWithShape="0">
              <a:schemeClr val="bg2"/>
            </a:outerShdw>
          </a:effectLst>
        </p:spPr>
        <p:txBody>
          <a:bodyPr wrap="none" rIns="0" anchor="ctr">
            <a:spAutoFit/>
          </a:bodyPr>
          <a:lstStyle/>
          <a:p>
            <a:endParaRPr lang="zh-CN" altLang="en-US"/>
          </a:p>
        </p:txBody>
      </p:sp>
    </p:spTree>
    <p:extLst>
      <p:ext uri="{BB962C8B-B14F-4D97-AF65-F5344CB8AC3E}">
        <p14:creationId xmlns:p14="http://schemas.microsoft.com/office/powerpoint/2010/main" val="366811567"/>
      </p:ext>
    </p:extLst>
  </p:cSld>
  <p:clrMapOvr>
    <a:masterClrMapping/>
  </p:clrMapOvr>
  <p:transition spd="slow">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1"/>
          <p:cNvSpPr>
            <a:spLocks noChangeArrowheads="1"/>
          </p:cNvSpPr>
          <p:nvPr/>
        </p:nvSpPr>
        <p:spPr bwMode="auto">
          <a:xfrm>
            <a:off x="5901819" y="4800095"/>
            <a:ext cx="3062669" cy="149900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 name="标题 1"/>
          <p:cNvSpPr>
            <a:spLocks noGrp="1"/>
          </p:cNvSpPr>
          <p:nvPr>
            <p:ph type="title"/>
          </p:nvPr>
        </p:nvSpPr>
        <p:spPr/>
        <p:txBody>
          <a:bodyPr/>
          <a:lstStyle/>
          <a:p>
            <a:pPr algn="l">
              <a:defRPr/>
            </a:pPr>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面向恶意代码检测的软件可信验证</a:t>
            </a:r>
            <a:endParaRPr lang="zh-CN" altLang="en-US"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pPr>
              <a:defRPr/>
            </a:pPr>
            <a:fld id="{014C00FC-9F33-423A-AEB7-DB9456200D00}" type="slidenum">
              <a:rPr lang="zh-CN" altLang="en-US" smtClean="0"/>
              <a:pPr>
                <a:defRPr/>
              </a:pPr>
              <a:t>56</a:t>
            </a:fld>
            <a:endParaRPr lang="en-US" altLang="zh-CN"/>
          </a:p>
        </p:txBody>
      </p:sp>
      <p:sp>
        <p:nvSpPr>
          <p:cNvPr id="6" name="内容占位符 2"/>
          <p:cNvSpPr>
            <a:spLocks noGrp="1"/>
          </p:cNvSpPr>
          <p:nvPr>
            <p:ph idx="1"/>
          </p:nvPr>
        </p:nvSpPr>
        <p:spPr>
          <a:xfrm>
            <a:off x="492124" y="1124744"/>
            <a:ext cx="8651876" cy="4392488"/>
          </a:xfrm>
        </p:spPr>
        <p:txBody>
          <a:bodyPr/>
          <a:lstStyle/>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在弹出的“文件签名验证”窗口下，点击“开始”按钮。</a:t>
            </a: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 name="Oval 2"/>
          <p:cNvSpPr>
            <a:spLocks noChangeAspect="1" noChangeArrowheads="1"/>
          </p:cNvSpPr>
          <p:nvPr/>
        </p:nvSpPr>
        <p:spPr bwMode="auto">
          <a:xfrm>
            <a:off x="6902095" y="5265169"/>
            <a:ext cx="1054281" cy="684111"/>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 name="Rectangle 4"/>
          <p:cNvSpPr>
            <a:spLocks noChangeArrowheads="1"/>
          </p:cNvSpPr>
          <p:nvPr/>
        </p:nvSpPr>
        <p:spPr bwMode="auto">
          <a:xfrm>
            <a:off x="6950205" y="5445224"/>
            <a:ext cx="1078179" cy="41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软件可信验证</a:t>
            </a:r>
            <a:endPar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模型</a:t>
            </a:r>
            <a:r>
              <a:rPr kumimoji="0" lang="en-US"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FICE</a:t>
            </a:r>
            <a:endParaRPr kumimoji="0" lang="zh-CN"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8" name="Line 5"/>
          <p:cNvSpPr>
            <a:spLocks noChangeShapeType="1"/>
          </p:cNvSpPr>
          <p:nvPr/>
        </p:nvSpPr>
        <p:spPr bwMode="auto">
          <a:xfrm flipV="1">
            <a:off x="5796136" y="5632525"/>
            <a:ext cx="33123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6"/>
          <p:cNvSpPr>
            <a:spLocks noChangeShapeType="1"/>
          </p:cNvSpPr>
          <p:nvPr/>
        </p:nvSpPr>
        <p:spPr bwMode="auto">
          <a:xfrm flipH="1">
            <a:off x="7472319" y="4653136"/>
            <a:ext cx="16975" cy="17257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7"/>
          <p:cNvSpPr>
            <a:spLocks noChangeArrowheads="1"/>
          </p:cNvSpPr>
          <p:nvPr/>
        </p:nvSpPr>
        <p:spPr bwMode="auto">
          <a:xfrm>
            <a:off x="6058154" y="4995827"/>
            <a:ext cx="1106134"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特征可信验证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Feature</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1" name="Rectangle 8"/>
          <p:cNvSpPr>
            <a:spLocks noChangeArrowheads="1"/>
          </p:cNvSpPr>
          <p:nvPr/>
        </p:nvSpPr>
        <p:spPr bwMode="auto">
          <a:xfrm>
            <a:off x="7740352" y="4995827"/>
            <a:ext cx="1093301"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身份可信验证</a:t>
            </a:r>
            <a:endPar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Identity</a:t>
            </a:r>
            <a:endParaRPr kumimoji="0" lang="zh-CN"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2" name="Rectangle 9"/>
          <p:cNvSpPr>
            <a:spLocks noChangeArrowheads="1"/>
          </p:cNvSpPr>
          <p:nvPr/>
        </p:nvSpPr>
        <p:spPr bwMode="auto">
          <a:xfrm>
            <a:off x="7596336" y="6007730"/>
            <a:ext cx="1368152" cy="37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能力可信验证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Capability</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3" name="Rectangle 10"/>
          <p:cNvSpPr>
            <a:spLocks noChangeArrowheads="1"/>
          </p:cNvSpPr>
          <p:nvPr/>
        </p:nvSpPr>
        <p:spPr bwMode="auto">
          <a:xfrm>
            <a:off x="6027761" y="5988626"/>
            <a:ext cx="1352551" cy="39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环境可信验证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Environment</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098171"/>
            <a:ext cx="4379621" cy="28511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右箭头 15"/>
          <p:cNvSpPr>
            <a:spLocks noChangeArrowheads="1"/>
          </p:cNvSpPr>
          <p:nvPr/>
        </p:nvSpPr>
        <p:spPr bwMode="auto">
          <a:xfrm>
            <a:off x="2613570" y="5445224"/>
            <a:ext cx="504825" cy="287337"/>
          </a:xfrm>
          <a:prstGeom prst="rightArrow">
            <a:avLst>
              <a:gd name="adj1" fmla="val 50000"/>
              <a:gd name="adj2" fmla="val 50194"/>
            </a:avLst>
          </a:prstGeom>
          <a:solidFill>
            <a:srgbClr val="FF0000"/>
          </a:solidFill>
          <a:ln w="25400" algn="ctr">
            <a:solidFill>
              <a:schemeClr val="tx1"/>
            </a:solidFill>
            <a:round/>
            <a:headEnd/>
            <a:tailEnd/>
          </a:ln>
          <a:effectLst>
            <a:outerShdw dist="35921" dir="2700000" algn="ctr" rotWithShape="0">
              <a:schemeClr val="bg2"/>
            </a:outerShdw>
          </a:effectLst>
        </p:spPr>
        <p:txBody>
          <a:bodyPr wrap="none" rIns="0" anchor="ctr">
            <a:spAutoFit/>
          </a:bodyPr>
          <a:lstStyle/>
          <a:p>
            <a:endParaRPr lang="zh-CN" altLang="en-US"/>
          </a:p>
        </p:txBody>
      </p:sp>
    </p:spTree>
    <p:extLst>
      <p:ext uri="{BB962C8B-B14F-4D97-AF65-F5344CB8AC3E}">
        <p14:creationId xmlns:p14="http://schemas.microsoft.com/office/powerpoint/2010/main" val="3873022403"/>
      </p:ext>
    </p:extLst>
  </p:cSld>
  <p:clrMapOvr>
    <a:masterClrMapping/>
  </p:clrMapOvr>
  <p:transition spd="slow">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36" y="2755977"/>
            <a:ext cx="5267325" cy="3429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Oval 11"/>
          <p:cNvSpPr>
            <a:spLocks noChangeArrowheads="1"/>
          </p:cNvSpPr>
          <p:nvPr/>
        </p:nvSpPr>
        <p:spPr bwMode="auto">
          <a:xfrm>
            <a:off x="5901819" y="4800095"/>
            <a:ext cx="3062669" cy="149900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 name="标题 1"/>
          <p:cNvSpPr>
            <a:spLocks noGrp="1"/>
          </p:cNvSpPr>
          <p:nvPr>
            <p:ph type="title"/>
          </p:nvPr>
        </p:nvSpPr>
        <p:spPr/>
        <p:txBody>
          <a:bodyPr/>
          <a:lstStyle/>
          <a:p>
            <a:pPr algn="l">
              <a:defRPr/>
            </a:pPr>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面向恶意代码检测的软件可信验证</a:t>
            </a:r>
            <a:endParaRPr lang="zh-CN" altLang="en-US"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pPr>
              <a:defRPr/>
            </a:pPr>
            <a:fld id="{014C00FC-9F33-423A-AEB7-DB9456200D00}" type="slidenum">
              <a:rPr lang="zh-CN" altLang="en-US" smtClean="0"/>
              <a:pPr>
                <a:defRPr/>
              </a:pPr>
              <a:t>57</a:t>
            </a:fld>
            <a:endParaRPr lang="en-US" altLang="zh-CN"/>
          </a:p>
        </p:txBody>
      </p:sp>
      <p:sp>
        <p:nvSpPr>
          <p:cNvPr id="6" name="内容占位符 2"/>
          <p:cNvSpPr>
            <a:spLocks noGrp="1"/>
          </p:cNvSpPr>
          <p:nvPr>
            <p:ph idx="1"/>
          </p:nvPr>
        </p:nvSpPr>
        <p:spPr>
          <a:xfrm>
            <a:off x="492124" y="1124744"/>
            <a:ext cx="8651876" cy="4392488"/>
          </a:xfrm>
        </p:spPr>
        <p:txBody>
          <a:bodyPr/>
          <a:lstStyle/>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进入文件签名的系统验证过程。</a:t>
            </a: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a:p>
            <a:pPr>
              <a:spcBef>
                <a:spcPts val="600"/>
              </a:spcBef>
              <a:defRPr/>
            </a:pP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 name="Oval 2"/>
          <p:cNvSpPr>
            <a:spLocks noChangeAspect="1" noChangeArrowheads="1"/>
          </p:cNvSpPr>
          <p:nvPr/>
        </p:nvSpPr>
        <p:spPr bwMode="auto">
          <a:xfrm>
            <a:off x="6902095" y="5265169"/>
            <a:ext cx="1054281" cy="684111"/>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 name="Rectangle 4"/>
          <p:cNvSpPr>
            <a:spLocks noChangeArrowheads="1"/>
          </p:cNvSpPr>
          <p:nvPr/>
        </p:nvSpPr>
        <p:spPr bwMode="auto">
          <a:xfrm>
            <a:off x="6950205" y="5445224"/>
            <a:ext cx="1078179" cy="41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软件可信验证</a:t>
            </a:r>
            <a:endPar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模型</a:t>
            </a:r>
            <a:r>
              <a:rPr kumimoji="0" lang="en-US"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FICE</a:t>
            </a:r>
            <a:endParaRPr kumimoji="0" lang="zh-CN"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8" name="Line 5"/>
          <p:cNvSpPr>
            <a:spLocks noChangeShapeType="1"/>
          </p:cNvSpPr>
          <p:nvPr/>
        </p:nvSpPr>
        <p:spPr bwMode="auto">
          <a:xfrm flipV="1">
            <a:off x="5796136" y="5632525"/>
            <a:ext cx="33123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6"/>
          <p:cNvSpPr>
            <a:spLocks noChangeShapeType="1"/>
          </p:cNvSpPr>
          <p:nvPr/>
        </p:nvSpPr>
        <p:spPr bwMode="auto">
          <a:xfrm flipH="1">
            <a:off x="7472319" y="4653136"/>
            <a:ext cx="16975" cy="17257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7"/>
          <p:cNvSpPr>
            <a:spLocks noChangeArrowheads="1"/>
          </p:cNvSpPr>
          <p:nvPr/>
        </p:nvSpPr>
        <p:spPr bwMode="auto">
          <a:xfrm>
            <a:off x="6058154" y="4995827"/>
            <a:ext cx="1106134"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特征可信验证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Feature</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1" name="Rectangle 8"/>
          <p:cNvSpPr>
            <a:spLocks noChangeArrowheads="1"/>
          </p:cNvSpPr>
          <p:nvPr/>
        </p:nvSpPr>
        <p:spPr bwMode="auto">
          <a:xfrm>
            <a:off x="7740352" y="4995827"/>
            <a:ext cx="1093301"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身份可信验证</a:t>
            </a:r>
            <a:endPar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Identity</a:t>
            </a:r>
            <a:endParaRPr kumimoji="0" lang="zh-CN"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2" name="Rectangle 9"/>
          <p:cNvSpPr>
            <a:spLocks noChangeArrowheads="1"/>
          </p:cNvSpPr>
          <p:nvPr/>
        </p:nvSpPr>
        <p:spPr bwMode="auto">
          <a:xfrm>
            <a:off x="7596336" y="6007730"/>
            <a:ext cx="1368152" cy="37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能力可信验证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Capability</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3" name="Rectangle 10"/>
          <p:cNvSpPr>
            <a:spLocks noChangeArrowheads="1"/>
          </p:cNvSpPr>
          <p:nvPr/>
        </p:nvSpPr>
        <p:spPr bwMode="auto">
          <a:xfrm>
            <a:off x="6027761" y="5988626"/>
            <a:ext cx="1352551" cy="39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环境可信验证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Environment</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6" name="右箭头 15"/>
          <p:cNvSpPr>
            <a:spLocks noChangeArrowheads="1"/>
          </p:cNvSpPr>
          <p:nvPr/>
        </p:nvSpPr>
        <p:spPr bwMode="auto">
          <a:xfrm>
            <a:off x="2214583" y="5184521"/>
            <a:ext cx="504825" cy="287337"/>
          </a:xfrm>
          <a:prstGeom prst="rightArrow">
            <a:avLst>
              <a:gd name="adj1" fmla="val 50000"/>
              <a:gd name="adj2" fmla="val 50194"/>
            </a:avLst>
          </a:prstGeom>
          <a:solidFill>
            <a:srgbClr val="FF0000"/>
          </a:solidFill>
          <a:ln w="25400" algn="ctr">
            <a:solidFill>
              <a:schemeClr val="tx1"/>
            </a:solidFill>
            <a:round/>
            <a:headEnd/>
            <a:tailEnd/>
          </a:ln>
          <a:effectLst>
            <a:outerShdw dist="35921" dir="2700000" algn="ctr" rotWithShape="0">
              <a:schemeClr val="bg2"/>
            </a:outerShdw>
          </a:effectLst>
        </p:spPr>
        <p:txBody>
          <a:bodyPr wrap="none" rIns="0" anchor="ctr">
            <a:spAutoFit/>
          </a:bodyPr>
          <a:lstStyle/>
          <a:p>
            <a:endParaRPr lang="zh-CN" altLang="en-US"/>
          </a:p>
        </p:txBody>
      </p:sp>
      <p:pic>
        <p:nvPicPr>
          <p:cNvPr id="2253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8148" y="3024361"/>
            <a:ext cx="3453671" cy="179506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958830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subTnLst>
                                    <p:audio>
                                      <p:cMediaNode>
                                        <p:cTn display="0" masterRel="sameClick">
                                          <p:stCondLst>
                                            <p:cond evt="begin" delay="0">
                                              <p:tn val="5"/>
                                            </p:cond>
                                          </p:stCondLst>
                                          <p:endCondLst>
                                            <p:cond evt="onStopAudio" delay="0">
                                              <p:tgtEl>
                                                <p:sldTgt/>
                                              </p:tgtEl>
                                            </p:cond>
                                          </p:endCondLst>
                                        </p:cTn>
                                        <p:tgtEl>
                                          <p:sndTgt r:embed="rId3" name="click.wav"/>
                                        </p:tgtEl>
                                      </p:cMediaNode>
                                    </p:audio>
                                  </p:sub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16"/>
                                        </p:tgtEl>
                                      </p:cBhvr>
                                    </p:animEffect>
                                    <p:set>
                                      <p:cBhvr>
                                        <p:cTn id="14" dur="1" fill="hold">
                                          <p:stCondLst>
                                            <p:cond delay="499"/>
                                          </p:stCondLst>
                                        </p:cTn>
                                        <p:tgtEl>
                                          <p:spTgt spid="16"/>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22530"/>
                                        </p:tgtEl>
                                      </p:cBhvr>
                                    </p:animEffect>
                                    <p:set>
                                      <p:cBhvr>
                                        <p:cTn id="17" dur="1" fill="hold">
                                          <p:stCondLst>
                                            <p:cond delay="499"/>
                                          </p:stCondLst>
                                        </p:cTn>
                                        <p:tgtEl>
                                          <p:spTgt spid="2253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22531"/>
                                        </p:tgtEl>
                                        <p:attrNameLst>
                                          <p:attrName>style.visibility</p:attrName>
                                        </p:attrNameLst>
                                      </p:cBhvr>
                                      <p:to>
                                        <p:strVal val="visible"/>
                                      </p:to>
                                    </p:set>
                                    <p:anim calcmode="lin" valueType="num">
                                      <p:cBhvr>
                                        <p:cTn id="22" dur="500" fill="hold"/>
                                        <p:tgtEl>
                                          <p:spTgt spid="22531"/>
                                        </p:tgtEl>
                                        <p:attrNameLst>
                                          <p:attrName>ppt_w</p:attrName>
                                        </p:attrNameLst>
                                      </p:cBhvr>
                                      <p:tavLst>
                                        <p:tav tm="0">
                                          <p:val>
                                            <p:fltVal val="0"/>
                                          </p:val>
                                        </p:tav>
                                        <p:tav tm="100000">
                                          <p:val>
                                            <p:strVal val="#ppt_w"/>
                                          </p:val>
                                        </p:tav>
                                      </p:tavLst>
                                    </p:anim>
                                    <p:anim calcmode="lin" valueType="num">
                                      <p:cBhvr>
                                        <p:cTn id="23" dur="500" fill="hold"/>
                                        <p:tgtEl>
                                          <p:spTgt spid="22531"/>
                                        </p:tgtEl>
                                        <p:attrNameLst>
                                          <p:attrName>ppt_h</p:attrName>
                                        </p:attrNameLst>
                                      </p:cBhvr>
                                      <p:tavLst>
                                        <p:tav tm="0">
                                          <p:val>
                                            <p:fltVal val="0"/>
                                          </p:val>
                                        </p:tav>
                                        <p:tav tm="100000">
                                          <p:val>
                                            <p:strVal val="#ppt_h"/>
                                          </p:val>
                                        </p:tav>
                                      </p:tavLst>
                                    </p:anim>
                                    <p:animEffect transition="in" filter="fade">
                                      <p:cBhvr>
                                        <p:cTn id="24"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1"/>
          <p:cNvSpPr>
            <a:spLocks noChangeArrowheads="1"/>
          </p:cNvSpPr>
          <p:nvPr/>
        </p:nvSpPr>
        <p:spPr bwMode="auto">
          <a:xfrm>
            <a:off x="5901819" y="4800095"/>
            <a:ext cx="3062669" cy="149900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 name="标题 1"/>
          <p:cNvSpPr>
            <a:spLocks noGrp="1"/>
          </p:cNvSpPr>
          <p:nvPr>
            <p:ph type="title"/>
          </p:nvPr>
        </p:nvSpPr>
        <p:spPr/>
        <p:txBody>
          <a:bodyPr/>
          <a:lstStyle/>
          <a:p>
            <a:pPr algn="l">
              <a:defRPr/>
            </a:pPr>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面向恶意代码检测的软件可信验证</a:t>
            </a:r>
            <a:endParaRPr lang="zh-CN" altLang="en-US"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pPr>
              <a:defRPr/>
            </a:pPr>
            <a:fld id="{014C00FC-9F33-423A-AEB7-DB9456200D00}" type="slidenum">
              <a:rPr lang="zh-CN" altLang="en-US" smtClean="0"/>
              <a:pPr>
                <a:defRPr/>
              </a:pPr>
              <a:t>58</a:t>
            </a:fld>
            <a:endParaRPr lang="en-US" altLang="zh-CN"/>
          </a:p>
        </p:txBody>
      </p:sp>
      <p:sp>
        <p:nvSpPr>
          <p:cNvPr id="6" name="内容占位符 2"/>
          <p:cNvSpPr>
            <a:spLocks noGrp="1"/>
          </p:cNvSpPr>
          <p:nvPr>
            <p:ph idx="1"/>
          </p:nvPr>
        </p:nvSpPr>
        <p:spPr>
          <a:xfrm>
            <a:off x="492124" y="1124744"/>
            <a:ext cx="8651876" cy="4392488"/>
          </a:xfrm>
        </p:spPr>
        <p:txBody>
          <a:bodyPr/>
          <a:lstStyle/>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返回到“文件签名验证”窗口下，点击图 中“高级”按钮。在弹出的“高级文件签名验证设置”窗口下，点击“查看日志”按钮，查看签名验证的记录。</a:t>
            </a: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a:p>
            <a:pPr>
              <a:spcBef>
                <a:spcPts val="600"/>
              </a:spcBef>
              <a:defRPr/>
            </a:pP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 name="Oval 2"/>
          <p:cNvSpPr>
            <a:spLocks noChangeAspect="1" noChangeArrowheads="1"/>
          </p:cNvSpPr>
          <p:nvPr/>
        </p:nvSpPr>
        <p:spPr bwMode="auto">
          <a:xfrm>
            <a:off x="6902095" y="5265169"/>
            <a:ext cx="1054281" cy="684111"/>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 name="Rectangle 4"/>
          <p:cNvSpPr>
            <a:spLocks noChangeArrowheads="1"/>
          </p:cNvSpPr>
          <p:nvPr/>
        </p:nvSpPr>
        <p:spPr bwMode="auto">
          <a:xfrm>
            <a:off x="6950205" y="5445224"/>
            <a:ext cx="1078179" cy="41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软件可信验证</a:t>
            </a:r>
            <a:endPar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模型</a:t>
            </a:r>
            <a:r>
              <a:rPr kumimoji="0" lang="en-US"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FICE</a:t>
            </a:r>
            <a:endParaRPr kumimoji="0" lang="zh-CN"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8" name="Line 5"/>
          <p:cNvSpPr>
            <a:spLocks noChangeShapeType="1"/>
          </p:cNvSpPr>
          <p:nvPr/>
        </p:nvSpPr>
        <p:spPr bwMode="auto">
          <a:xfrm flipV="1">
            <a:off x="5796136" y="5632525"/>
            <a:ext cx="33123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6"/>
          <p:cNvSpPr>
            <a:spLocks noChangeShapeType="1"/>
          </p:cNvSpPr>
          <p:nvPr/>
        </p:nvSpPr>
        <p:spPr bwMode="auto">
          <a:xfrm flipH="1">
            <a:off x="7472319" y="4653136"/>
            <a:ext cx="16975" cy="17257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7"/>
          <p:cNvSpPr>
            <a:spLocks noChangeArrowheads="1"/>
          </p:cNvSpPr>
          <p:nvPr/>
        </p:nvSpPr>
        <p:spPr bwMode="auto">
          <a:xfrm>
            <a:off x="6058154" y="4995827"/>
            <a:ext cx="1106134"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特征可信验证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Feature</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1" name="Rectangle 8"/>
          <p:cNvSpPr>
            <a:spLocks noChangeArrowheads="1"/>
          </p:cNvSpPr>
          <p:nvPr/>
        </p:nvSpPr>
        <p:spPr bwMode="auto">
          <a:xfrm>
            <a:off x="7740352" y="4995827"/>
            <a:ext cx="1093301"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身份可信验证</a:t>
            </a:r>
            <a:endPar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Identity</a:t>
            </a:r>
            <a:endParaRPr kumimoji="0" lang="zh-CN"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2" name="Rectangle 9"/>
          <p:cNvSpPr>
            <a:spLocks noChangeArrowheads="1"/>
          </p:cNvSpPr>
          <p:nvPr/>
        </p:nvSpPr>
        <p:spPr bwMode="auto">
          <a:xfrm>
            <a:off x="7596336" y="6007730"/>
            <a:ext cx="1368152" cy="37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能力可信验证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Capability</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3" name="Rectangle 10"/>
          <p:cNvSpPr>
            <a:spLocks noChangeArrowheads="1"/>
          </p:cNvSpPr>
          <p:nvPr/>
        </p:nvSpPr>
        <p:spPr bwMode="auto">
          <a:xfrm>
            <a:off x="6027761" y="5988626"/>
            <a:ext cx="1352551" cy="39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环境可信验证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Environment</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pic>
        <p:nvPicPr>
          <p:cNvPr id="235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653135"/>
            <a:ext cx="2696700" cy="17555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右箭头 17"/>
          <p:cNvSpPr>
            <a:spLocks noChangeArrowheads="1"/>
          </p:cNvSpPr>
          <p:nvPr/>
        </p:nvSpPr>
        <p:spPr bwMode="auto">
          <a:xfrm>
            <a:off x="4355976" y="5745822"/>
            <a:ext cx="504825" cy="287337"/>
          </a:xfrm>
          <a:prstGeom prst="rightArrow">
            <a:avLst>
              <a:gd name="adj1" fmla="val 50000"/>
              <a:gd name="adj2" fmla="val 50194"/>
            </a:avLst>
          </a:prstGeom>
          <a:solidFill>
            <a:srgbClr val="FF0000"/>
          </a:solidFill>
          <a:ln w="25400" algn="ctr">
            <a:solidFill>
              <a:schemeClr val="tx1"/>
            </a:solidFill>
            <a:round/>
            <a:headEnd/>
            <a:tailEnd/>
          </a:ln>
          <a:effectLst>
            <a:outerShdw dist="35921" dir="2700000" algn="ctr" rotWithShape="0">
              <a:schemeClr val="bg2"/>
            </a:outerShdw>
          </a:effectLst>
        </p:spPr>
        <p:txBody>
          <a:bodyPr wrap="none" rIns="0" anchor="ctr">
            <a:spAutoFit/>
          </a:bodyPr>
          <a:lstStyle/>
          <a:p>
            <a:endParaRPr lang="zh-CN" altLang="en-US"/>
          </a:p>
        </p:txBody>
      </p:sp>
      <p:pic>
        <p:nvPicPr>
          <p:cNvPr id="2355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0384" y="4319799"/>
            <a:ext cx="2142869" cy="198045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右箭头 19"/>
          <p:cNvSpPr>
            <a:spLocks noChangeArrowheads="1"/>
          </p:cNvSpPr>
          <p:nvPr/>
        </p:nvSpPr>
        <p:spPr bwMode="auto">
          <a:xfrm>
            <a:off x="4103563" y="5463555"/>
            <a:ext cx="504825" cy="287337"/>
          </a:xfrm>
          <a:prstGeom prst="rightArrow">
            <a:avLst>
              <a:gd name="adj1" fmla="val 50000"/>
              <a:gd name="adj2" fmla="val 50194"/>
            </a:avLst>
          </a:prstGeom>
          <a:solidFill>
            <a:srgbClr val="FF0000"/>
          </a:solidFill>
          <a:ln w="25400" algn="ctr">
            <a:solidFill>
              <a:schemeClr val="tx1"/>
            </a:solidFill>
            <a:round/>
            <a:headEnd/>
            <a:tailEnd/>
          </a:ln>
          <a:effectLst>
            <a:outerShdw dist="35921" dir="2700000" algn="ctr" rotWithShape="0">
              <a:schemeClr val="bg2"/>
            </a:outerShdw>
          </a:effectLst>
        </p:spPr>
        <p:txBody>
          <a:bodyPr wrap="none" rIns="0" anchor="ctr">
            <a:spAutoFit/>
          </a:bodyPr>
          <a:lstStyle/>
          <a:p>
            <a:endParaRPr lang="zh-CN" altLang="en-US"/>
          </a:p>
        </p:txBody>
      </p:sp>
      <p:pic>
        <p:nvPicPr>
          <p:cNvPr id="2355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7409" y="4319800"/>
            <a:ext cx="3229819" cy="186517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70322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p:cTn id="7" dur="500" fill="hold"/>
                                        <p:tgtEl>
                                          <p:spTgt spid="23554"/>
                                        </p:tgtEl>
                                        <p:attrNameLst>
                                          <p:attrName>ppt_w</p:attrName>
                                        </p:attrNameLst>
                                      </p:cBhvr>
                                      <p:tavLst>
                                        <p:tav tm="0">
                                          <p:val>
                                            <p:fltVal val="0"/>
                                          </p:val>
                                        </p:tav>
                                        <p:tav tm="100000">
                                          <p:val>
                                            <p:strVal val="#ppt_w"/>
                                          </p:val>
                                        </p:tav>
                                      </p:tavLst>
                                    </p:anim>
                                    <p:anim calcmode="lin" valueType="num">
                                      <p:cBhvr>
                                        <p:cTn id="8" dur="500" fill="hold"/>
                                        <p:tgtEl>
                                          <p:spTgt spid="23554"/>
                                        </p:tgtEl>
                                        <p:attrNameLst>
                                          <p:attrName>ppt_h</p:attrName>
                                        </p:attrNameLst>
                                      </p:cBhvr>
                                      <p:tavLst>
                                        <p:tav tm="0">
                                          <p:val>
                                            <p:fltVal val="0"/>
                                          </p:val>
                                        </p:tav>
                                        <p:tav tm="100000">
                                          <p:val>
                                            <p:strVal val="#ppt_h"/>
                                          </p:val>
                                        </p:tav>
                                      </p:tavLst>
                                    </p:anim>
                                    <p:animEffect transition="in" filter="fade">
                                      <p:cBhvr>
                                        <p:cTn id="9" dur="500"/>
                                        <p:tgtEl>
                                          <p:spTgt spid="2355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p:cTn id="14" dur="500" fill="hold"/>
                                        <p:tgtEl>
                                          <p:spTgt spid="18"/>
                                        </p:tgtEl>
                                        <p:attrNameLst>
                                          <p:attrName>ppt_w</p:attrName>
                                        </p:attrNameLst>
                                      </p:cBhvr>
                                      <p:tavLst>
                                        <p:tav tm="0">
                                          <p:val>
                                            <p:fltVal val="0"/>
                                          </p:val>
                                        </p:tav>
                                        <p:tav tm="100000">
                                          <p:val>
                                            <p:strVal val="#ppt_w"/>
                                          </p:val>
                                        </p:tav>
                                      </p:tavLst>
                                    </p:anim>
                                    <p:anim calcmode="lin" valueType="num">
                                      <p:cBhvr>
                                        <p:cTn id="15" dur="500" fill="hold"/>
                                        <p:tgtEl>
                                          <p:spTgt spid="18"/>
                                        </p:tgtEl>
                                        <p:attrNameLst>
                                          <p:attrName>ppt_h</p:attrName>
                                        </p:attrNameLst>
                                      </p:cBhvr>
                                      <p:tavLst>
                                        <p:tav tm="0">
                                          <p:val>
                                            <p:fltVal val="0"/>
                                          </p:val>
                                        </p:tav>
                                        <p:tav tm="100000">
                                          <p:val>
                                            <p:strVal val="#ppt_h"/>
                                          </p:val>
                                        </p:tav>
                                      </p:tavLst>
                                    </p:anim>
                                    <p:animEffect transition="in" filter="fade">
                                      <p:cBhvr>
                                        <p:cTn id="16" dur="500"/>
                                        <p:tgtEl>
                                          <p:spTgt spid="18"/>
                                        </p:tgtEl>
                                      </p:cBhvr>
                                    </p:animEffect>
                                  </p:childTnLst>
                                  <p:subTnLst>
                                    <p:audio>
                                      <p:cMediaNode>
                                        <p:cTn display="0" masterRel="sameClick">
                                          <p:stCondLst>
                                            <p:cond evt="begin" delay="0">
                                              <p:tn val="12"/>
                                            </p:cond>
                                          </p:stCondLst>
                                          <p:endCondLst>
                                            <p:cond evt="onStopAudio" delay="0">
                                              <p:tgtEl>
                                                <p:sldTgt/>
                                              </p:tgtEl>
                                            </p:cond>
                                          </p:endCondLst>
                                        </p:cTn>
                                        <p:tgtEl>
                                          <p:sndTgt r:embed="rId3" name="click.wav"/>
                                        </p:tgtEl>
                                      </p:cMediaNode>
                                    </p:audio>
                                  </p:sub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23554"/>
                                        </p:tgtEl>
                                      </p:cBhvr>
                                    </p:animEffect>
                                    <p:set>
                                      <p:cBhvr>
                                        <p:cTn id="21" dur="1" fill="hold">
                                          <p:stCondLst>
                                            <p:cond delay="499"/>
                                          </p:stCondLst>
                                        </p:cTn>
                                        <p:tgtEl>
                                          <p:spTgt spid="23554"/>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8"/>
                                        </p:tgtEl>
                                      </p:cBhvr>
                                    </p:animEffect>
                                    <p:set>
                                      <p:cBhvr>
                                        <p:cTn id="24" dur="1" fill="hold">
                                          <p:stCondLst>
                                            <p:cond delay="499"/>
                                          </p:stCondLst>
                                        </p:cTn>
                                        <p:tgtEl>
                                          <p:spTgt spid="1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23555"/>
                                        </p:tgtEl>
                                        <p:attrNameLst>
                                          <p:attrName>style.visibility</p:attrName>
                                        </p:attrNameLst>
                                      </p:cBhvr>
                                      <p:to>
                                        <p:strVal val="visible"/>
                                      </p:to>
                                    </p:set>
                                    <p:anim calcmode="lin" valueType="num">
                                      <p:cBhvr>
                                        <p:cTn id="29" dur="500" fill="hold"/>
                                        <p:tgtEl>
                                          <p:spTgt spid="23555"/>
                                        </p:tgtEl>
                                        <p:attrNameLst>
                                          <p:attrName>ppt_w</p:attrName>
                                        </p:attrNameLst>
                                      </p:cBhvr>
                                      <p:tavLst>
                                        <p:tav tm="0">
                                          <p:val>
                                            <p:fltVal val="0"/>
                                          </p:val>
                                        </p:tav>
                                        <p:tav tm="100000">
                                          <p:val>
                                            <p:strVal val="#ppt_w"/>
                                          </p:val>
                                        </p:tav>
                                      </p:tavLst>
                                    </p:anim>
                                    <p:anim calcmode="lin" valueType="num">
                                      <p:cBhvr>
                                        <p:cTn id="30" dur="500" fill="hold"/>
                                        <p:tgtEl>
                                          <p:spTgt spid="23555"/>
                                        </p:tgtEl>
                                        <p:attrNameLst>
                                          <p:attrName>ppt_h</p:attrName>
                                        </p:attrNameLst>
                                      </p:cBhvr>
                                      <p:tavLst>
                                        <p:tav tm="0">
                                          <p:val>
                                            <p:fltVal val="0"/>
                                          </p:val>
                                        </p:tav>
                                        <p:tav tm="100000">
                                          <p:val>
                                            <p:strVal val="#ppt_h"/>
                                          </p:val>
                                        </p:tav>
                                      </p:tavLst>
                                    </p:anim>
                                    <p:animEffect transition="in" filter="fade">
                                      <p:cBhvr>
                                        <p:cTn id="31" dur="500"/>
                                        <p:tgtEl>
                                          <p:spTgt spid="23555"/>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animEffect transition="in" filter="fade">
                                      <p:cBhvr>
                                        <p:cTn id="38" dur="500"/>
                                        <p:tgtEl>
                                          <p:spTgt spid="20"/>
                                        </p:tgtEl>
                                      </p:cBhvr>
                                    </p:animEffect>
                                  </p:childTnLst>
                                  <p:subTnLst>
                                    <p:audio>
                                      <p:cMediaNode>
                                        <p:cTn display="0" masterRel="sameClick">
                                          <p:stCondLst>
                                            <p:cond evt="begin" delay="0">
                                              <p:tn val="34"/>
                                            </p:cond>
                                          </p:stCondLst>
                                          <p:endCondLst>
                                            <p:cond evt="onStopAudio" delay="0">
                                              <p:tgtEl>
                                                <p:sldTgt/>
                                              </p:tgtEl>
                                            </p:cond>
                                          </p:endCondLst>
                                        </p:cTn>
                                        <p:tgtEl>
                                          <p:sndTgt r:embed="rId3" name="click.wav"/>
                                        </p:tgtEl>
                                      </p:cMediaNode>
                                    </p:audio>
                                  </p:sub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23556"/>
                                        </p:tgtEl>
                                        <p:attrNameLst>
                                          <p:attrName>style.visibility</p:attrName>
                                        </p:attrNameLst>
                                      </p:cBhvr>
                                      <p:to>
                                        <p:strVal val="visible"/>
                                      </p:to>
                                    </p:set>
                                    <p:anim calcmode="lin" valueType="num">
                                      <p:cBhvr>
                                        <p:cTn id="43" dur="500" fill="hold"/>
                                        <p:tgtEl>
                                          <p:spTgt spid="23556"/>
                                        </p:tgtEl>
                                        <p:attrNameLst>
                                          <p:attrName>ppt_w</p:attrName>
                                        </p:attrNameLst>
                                      </p:cBhvr>
                                      <p:tavLst>
                                        <p:tav tm="0">
                                          <p:val>
                                            <p:fltVal val="0"/>
                                          </p:val>
                                        </p:tav>
                                        <p:tav tm="100000">
                                          <p:val>
                                            <p:strVal val="#ppt_w"/>
                                          </p:val>
                                        </p:tav>
                                      </p:tavLst>
                                    </p:anim>
                                    <p:anim calcmode="lin" valueType="num">
                                      <p:cBhvr>
                                        <p:cTn id="44" dur="500" fill="hold"/>
                                        <p:tgtEl>
                                          <p:spTgt spid="23556"/>
                                        </p:tgtEl>
                                        <p:attrNameLst>
                                          <p:attrName>ppt_h</p:attrName>
                                        </p:attrNameLst>
                                      </p:cBhvr>
                                      <p:tavLst>
                                        <p:tav tm="0">
                                          <p:val>
                                            <p:fltVal val="0"/>
                                          </p:val>
                                        </p:tav>
                                        <p:tav tm="100000">
                                          <p:val>
                                            <p:strVal val="#ppt_h"/>
                                          </p:val>
                                        </p:tav>
                                      </p:tavLst>
                                    </p:anim>
                                    <p:animEffect transition="in" filter="fade">
                                      <p:cBhvr>
                                        <p:cTn id="45"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1"/>
          <p:cNvSpPr>
            <a:spLocks noChangeArrowheads="1"/>
          </p:cNvSpPr>
          <p:nvPr/>
        </p:nvSpPr>
        <p:spPr bwMode="auto">
          <a:xfrm>
            <a:off x="5901819" y="4800095"/>
            <a:ext cx="3062669" cy="149900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 name="标题 1"/>
          <p:cNvSpPr>
            <a:spLocks noGrp="1"/>
          </p:cNvSpPr>
          <p:nvPr>
            <p:ph type="title"/>
          </p:nvPr>
        </p:nvSpPr>
        <p:spPr>
          <a:xfrm>
            <a:off x="547688" y="319088"/>
            <a:ext cx="7162800" cy="563562"/>
          </a:xfrm>
        </p:spPr>
        <p:txBody>
          <a:bodyPr/>
          <a:lstStyle/>
          <a:p>
            <a:pPr algn="l">
              <a:defRPr/>
            </a:pPr>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面向恶意代码检测的软件可信验证</a:t>
            </a:r>
            <a:endParaRPr lang="zh-CN" altLang="en-US"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pPr>
              <a:defRPr/>
            </a:pPr>
            <a:fld id="{014C00FC-9F33-423A-AEB7-DB9456200D00}" type="slidenum">
              <a:rPr lang="zh-CN" altLang="en-US" smtClean="0"/>
              <a:pPr>
                <a:defRPr/>
              </a:pPr>
              <a:t>59</a:t>
            </a:fld>
            <a:endParaRPr lang="en-US" altLang="zh-CN"/>
          </a:p>
        </p:txBody>
      </p:sp>
      <p:sp>
        <p:nvSpPr>
          <p:cNvPr id="6" name="内容占位符 2"/>
          <p:cNvSpPr>
            <a:spLocks noGrp="1"/>
          </p:cNvSpPr>
          <p:nvPr>
            <p:ph idx="1"/>
          </p:nvPr>
        </p:nvSpPr>
        <p:spPr>
          <a:xfrm>
            <a:off x="492124" y="1124744"/>
            <a:ext cx="8651876" cy="4392488"/>
          </a:xfrm>
        </p:spPr>
        <p:txBody>
          <a:bodyPr/>
          <a:lstStyle/>
          <a:p>
            <a:pPr>
              <a:spcBef>
                <a:spcPts val="600"/>
              </a:spcBef>
              <a:defRPr/>
            </a:pPr>
            <a:r>
              <a:rPr lang="en-US" altLang="zh-CN"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IE</a:t>
            </a:r>
            <a:r>
              <a:rPr lang="zh-CN" altLang="en-US"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中软件签名验证设置：</a:t>
            </a:r>
            <a:endParaRPr lang="en-US" altLang="zh-CN"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首先打开</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IE</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浏览器</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Internet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选项对话框，进入“高级”页框，去掉“允许运行或安装软件，即使签名无效”选项前面的勾。</a:t>
            </a: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“下载未签名的</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ActiveX</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控件”选项选择“禁用（推荐）”</a:t>
            </a: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“下载已签名的</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ActiveX</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控件”选择选择“提示（推荐）”</a:t>
            </a: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a:p>
            <a:pPr>
              <a:spcBef>
                <a:spcPts val="600"/>
              </a:spcBef>
              <a:defRPr/>
            </a:pP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 name="Oval 2"/>
          <p:cNvSpPr>
            <a:spLocks noChangeAspect="1" noChangeArrowheads="1"/>
          </p:cNvSpPr>
          <p:nvPr/>
        </p:nvSpPr>
        <p:spPr bwMode="auto">
          <a:xfrm>
            <a:off x="6902095" y="5265169"/>
            <a:ext cx="1054281" cy="684111"/>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 name="Rectangle 4"/>
          <p:cNvSpPr>
            <a:spLocks noChangeArrowheads="1"/>
          </p:cNvSpPr>
          <p:nvPr/>
        </p:nvSpPr>
        <p:spPr bwMode="auto">
          <a:xfrm>
            <a:off x="6950205" y="5445224"/>
            <a:ext cx="1078179" cy="41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软件可信验证</a:t>
            </a:r>
            <a:endPar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模型</a:t>
            </a:r>
            <a:r>
              <a:rPr kumimoji="0" lang="en-US"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FICE</a:t>
            </a:r>
            <a:endParaRPr kumimoji="0" lang="zh-CN"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8" name="Line 5"/>
          <p:cNvSpPr>
            <a:spLocks noChangeShapeType="1"/>
          </p:cNvSpPr>
          <p:nvPr/>
        </p:nvSpPr>
        <p:spPr bwMode="auto">
          <a:xfrm flipV="1">
            <a:off x="5796136" y="5632525"/>
            <a:ext cx="33123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6"/>
          <p:cNvSpPr>
            <a:spLocks noChangeShapeType="1"/>
          </p:cNvSpPr>
          <p:nvPr/>
        </p:nvSpPr>
        <p:spPr bwMode="auto">
          <a:xfrm flipH="1">
            <a:off x="7472319" y="4653136"/>
            <a:ext cx="16975" cy="17257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7"/>
          <p:cNvSpPr>
            <a:spLocks noChangeArrowheads="1"/>
          </p:cNvSpPr>
          <p:nvPr/>
        </p:nvSpPr>
        <p:spPr bwMode="auto">
          <a:xfrm>
            <a:off x="6058154" y="4995827"/>
            <a:ext cx="1106134"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特征可信验证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Feature</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1" name="Rectangle 8"/>
          <p:cNvSpPr>
            <a:spLocks noChangeArrowheads="1"/>
          </p:cNvSpPr>
          <p:nvPr/>
        </p:nvSpPr>
        <p:spPr bwMode="auto">
          <a:xfrm>
            <a:off x="7740352" y="4995827"/>
            <a:ext cx="1093301"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身份可信验证</a:t>
            </a:r>
            <a:endPar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Identity</a:t>
            </a:r>
            <a:endParaRPr kumimoji="0" lang="zh-CN"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2" name="Rectangle 9"/>
          <p:cNvSpPr>
            <a:spLocks noChangeArrowheads="1"/>
          </p:cNvSpPr>
          <p:nvPr/>
        </p:nvSpPr>
        <p:spPr bwMode="auto">
          <a:xfrm>
            <a:off x="7596336" y="6007730"/>
            <a:ext cx="1368152" cy="37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能力可信验证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Capability</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3" name="Rectangle 10"/>
          <p:cNvSpPr>
            <a:spLocks noChangeArrowheads="1"/>
          </p:cNvSpPr>
          <p:nvPr/>
        </p:nvSpPr>
        <p:spPr bwMode="auto">
          <a:xfrm>
            <a:off x="6027761" y="5988626"/>
            <a:ext cx="1352551" cy="39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环境可信验证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Environment</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12952959"/>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8686800" cy="5400600"/>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简单的病毒程序的例子：</a:t>
            </a:r>
            <a:endParaRPr lang="en-US" altLang="zh-CN" b="1" dirty="0">
              <a:effectLst>
                <a:outerShdw blurRad="38100" dist="38100" dir="2700000" algn="tl">
                  <a:srgbClr val="C0C0C0"/>
                </a:outerShdw>
              </a:effectLst>
              <a:ea typeface="微软雅黑" pitchFamily="34" charset="-122"/>
            </a:endParaRPr>
          </a:p>
          <a:p>
            <a:pPr marL="0" indent="0" eaLnBrk="1" hangingPunct="1">
              <a:buNone/>
              <a:defRPr/>
            </a:pPr>
            <a:r>
              <a:rPr lang="en-US" altLang="zh-CN" sz="2400" dirty="0">
                <a:ea typeface="微软雅黑" pitchFamily="34" charset="-122"/>
              </a:rPr>
              <a:t>Program Virus:=</a:t>
            </a:r>
          </a:p>
          <a:p>
            <a:pPr marL="0" indent="0" eaLnBrk="1" hangingPunct="1">
              <a:buNone/>
              <a:defRPr/>
            </a:pPr>
            <a:r>
              <a:rPr lang="en-US" altLang="zh-CN" sz="2400" dirty="0">
                <a:ea typeface="微软雅黑" pitchFamily="34" charset="-122"/>
              </a:rPr>
              <a:t>{    1234567;</a:t>
            </a:r>
          </a:p>
          <a:p>
            <a:pPr marL="0" indent="0" eaLnBrk="1" hangingPunct="1">
              <a:buNone/>
              <a:defRPr/>
            </a:pPr>
            <a:r>
              <a:rPr lang="en-US" altLang="zh-CN" sz="2400" dirty="0">
                <a:ea typeface="微软雅黑" pitchFamily="34" charset="-122"/>
              </a:rPr>
              <a:t>      subroutine infect-executable:=</a:t>
            </a:r>
          </a:p>
          <a:p>
            <a:pPr marL="0" indent="0" eaLnBrk="1" hangingPunct="1">
              <a:buNone/>
              <a:defRPr/>
            </a:pPr>
            <a:r>
              <a:rPr lang="en-US" altLang="zh-CN" sz="2400" dirty="0">
                <a:ea typeface="微软雅黑" pitchFamily="34" charset="-122"/>
              </a:rPr>
              <a:t>       {loop: file=get-</a:t>
            </a:r>
            <a:r>
              <a:rPr lang="en-US" altLang="zh-CN" sz="2400" dirty="0" err="1">
                <a:ea typeface="微软雅黑" pitchFamily="34" charset="-122"/>
              </a:rPr>
              <a:t>random_executable</a:t>
            </a:r>
            <a:r>
              <a:rPr lang="en-US" altLang="zh-CN" sz="2400" dirty="0">
                <a:ea typeface="微软雅黑" pitchFamily="34" charset="-122"/>
              </a:rPr>
              <a:t>-file;</a:t>
            </a:r>
          </a:p>
          <a:p>
            <a:pPr marL="0" indent="0" eaLnBrk="1" hangingPunct="1">
              <a:buNone/>
              <a:defRPr/>
            </a:pPr>
            <a:r>
              <a:rPr lang="en-US" altLang="zh-CN" sz="2400" dirty="0">
                <a:ea typeface="微软雅黑" pitchFamily="34" charset="-122"/>
              </a:rPr>
              <a:t>                 if </a:t>
            </a:r>
            <a:r>
              <a:rPr lang="en-US" altLang="zh-CN" sz="2400" dirty="0" err="1">
                <a:ea typeface="微软雅黑" pitchFamily="34" charset="-122"/>
              </a:rPr>
              <a:t>first_line</a:t>
            </a:r>
            <a:r>
              <a:rPr lang="en-US" altLang="zh-CN" sz="2400" dirty="0">
                <a:ea typeface="微软雅黑" pitchFamily="34" charset="-122"/>
              </a:rPr>
              <a:t> of file=1234567 then </a:t>
            </a:r>
            <a:r>
              <a:rPr lang="en-US" altLang="zh-CN" sz="2400" dirty="0" err="1">
                <a:ea typeface="微软雅黑" pitchFamily="34" charset="-122"/>
              </a:rPr>
              <a:t>goto</a:t>
            </a:r>
            <a:r>
              <a:rPr lang="en-US" altLang="zh-CN" sz="2400" dirty="0">
                <a:ea typeface="微软雅黑" pitchFamily="34" charset="-122"/>
              </a:rPr>
              <a:t> loop;</a:t>
            </a:r>
          </a:p>
          <a:p>
            <a:pPr marL="0" indent="0" eaLnBrk="1" hangingPunct="1">
              <a:buNone/>
              <a:defRPr/>
            </a:pPr>
            <a:r>
              <a:rPr lang="en-US" altLang="zh-CN" sz="2400" dirty="0">
                <a:ea typeface="微软雅黑" pitchFamily="34" charset="-122"/>
              </a:rPr>
              <a:t>                 append virus to file;</a:t>
            </a:r>
          </a:p>
          <a:p>
            <a:pPr marL="0" indent="0" eaLnBrk="1" hangingPunct="1">
              <a:buNone/>
              <a:defRPr/>
            </a:pPr>
            <a:r>
              <a:rPr lang="en-US" altLang="zh-CN" sz="2400" dirty="0">
                <a:ea typeface="微软雅黑" pitchFamily="34" charset="-122"/>
              </a:rPr>
              <a:t>        }</a:t>
            </a:r>
          </a:p>
          <a:p>
            <a:pPr marL="0" indent="0" eaLnBrk="1" hangingPunct="1">
              <a:buNone/>
              <a:defRPr/>
            </a:pPr>
            <a:r>
              <a:rPr lang="en-US" altLang="zh-CN" sz="2400" dirty="0">
                <a:ea typeface="微软雅黑" pitchFamily="34" charset="-122"/>
              </a:rPr>
              <a:t>       subroutine do-damage:=</a:t>
            </a:r>
          </a:p>
          <a:p>
            <a:pPr marL="0" indent="0" eaLnBrk="1" hangingPunct="1">
              <a:buNone/>
              <a:defRPr/>
            </a:pPr>
            <a:r>
              <a:rPr lang="en-US" altLang="zh-CN" sz="2400" dirty="0">
                <a:ea typeface="微软雅黑" pitchFamily="34" charset="-122"/>
              </a:rPr>
              <a:t>       {whatever damage is to be done}</a:t>
            </a:r>
          </a:p>
          <a:p>
            <a:pPr marL="0" indent="0" eaLnBrk="1" hangingPunct="1">
              <a:buNone/>
              <a:defRPr/>
            </a:pPr>
            <a:r>
              <a:rPr lang="en-US" altLang="zh-CN" sz="2400" dirty="0">
                <a:ea typeface="微软雅黑" pitchFamily="34" charset="-122"/>
              </a:rPr>
              <a:t>       subroutine </a:t>
            </a:r>
            <a:r>
              <a:rPr lang="en-US" altLang="zh-CN" sz="2400" dirty="0" err="1">
                <a:ea typeface="微软雅黑" pitchFamily="34" charset="-122"/>
              </a:rPr>
              <a:t>trigger_pulled</a:t>
            </a:r>
            <a:r>
              <a:rPr lang="en-US" altLang="zh-CN" sz="2400" dirty="0">
                <a:ea typeface="微软雅黑" pitchFamily="34" charset="-122"/>
              </a:rPr>
              <a:t>:=</a:t>
            </a:r>
          </a:p>
          <a:p>
            <a:pPr marL="0" indent="0" eaLnBrk="1" hangingPunct="1">
              <a:buNone/>
              <a:defRPr/>
            </a:pPr>
            <a:r>
              <a:rPr lang="en-US" altLang="zh-CN" sz="2400" dirty="0">
                <a:ea typeface="微软雅黑" pitchFamily="34" charset="-122"/>
              </a:rPr>
              <a:t>       {return true if some condition holds;}</a:t>
            </a:r>
          </a:p>
        </p:txBody>
      </p:sp>
    </p:spTree>
    <p:extLst>
      <p:ext uri="{BB962C8B-B14F-4D97-AF65-F5344CB8AC3E}">
        <p14:creationId xmlns:p14="http://schemas.microsoft.com/office/powerpoint/2010/main" val="2696843969"/>
      </p:ext>
    </p:extLst>
  </p:cSld>
  <p:clrMapOvr>
    <a:masterClrMapping/>
  </p:clrMapOvr>
  <p:transition spd="slow">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1"/>
          <p:cNvSpPr>
            <a:spLocks noChangeArrowheads="1"/>
          </p:cNvSpPr>
          <p:nvPr/>
        </p:nvSpPr>
        <p:spPr bwMode="auto">
          <a:xfrm>
            <a:off x="5901819" y="4800095"/>
            <a:ext cx="3062669" cy="149900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 name="标题 1"/>
          <p:cNvSpPr>
            <a:spLocks noGrp="1"/>
          </p:cNvSpPr>
          <p:nvPr>
            <p:ph type="title"/>
          </p:nvPr>
        </p:nvSpPr>
        <p:spPr/>
        <p:txBody>
          <a:bodyPr/>
          <a:lstStyle/>
          <a:p>
            <a:pPr algn="l">
              <a:defRPr/>
            </a:pPr>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面向恶意代码检测的软件可信验证</a:t>
            </a:r>
            <a:endParaRPr lang="zh-CN" altLang="en-US"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pPr>
              <a:defRPr/>
            </a:pPr>
            <a:fld id="{014C00FC-9F33-423A-AEB7-DB9456200D00}" type="slidenum">
              <a:rPr lang="zh-CN" altLang="en-US" smtClean="0"/>
              <a:pPr>
                <a:defRPr/>
              </a:pPr>
              <a:t>60</a:t>
            </a:fld>
            <a:endParaRPr lang="en-US" altLang="zh-CN"/>
          </a:p>
        </p:txBody>
      </p:sp>
      <p:sp>
        <p:nvSpPr>
          <p:cNvPr id="6" name="内容占位符 2"/>
          <p:cNvSpPr>
            <a:spLocks noGrp="1"/>
          </p:cNvSpPr>
          <p:nvPr>
            <p:ph idx="1"/>
          </p:nvPr>
        </p:nvSpPr>
        <p:spPr>
          <a:xfrm>
            <a:off x="492124" y="1124744"/>
            <a:ext cx="8651876" cy="4392488"/>
          </a:xfrm>
        </p:spPr>
        <p:txBody>
          <a:bodyPr/>
          <a:lstStyle/>
          <a:p>
            <a:pPr>
              <a:spcBef>
                <a:spcPts val="600"/>
              </a:spcBef>
              <a:defRPr/>
            </a:pPr>
            <a:endParaRPr lang="en-US" altLang="zh-CN" sz="2000"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 name="Oval 2"/>
          <p:cNvSpPr>
            <a:spLocks noChangeAspect="1" noChangeArrowheads="1"/>
          </p:cNvSpPr>
          <p:nvPr/>
        </p:nvSpPr>
        <p:spPr bwMode="auto">
          <a:xfrm>
            <a:off x="6902095" y="5265169"/>
            <a:ext cx="1054281" cy="684111"/>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 name="Rectangle 4"/>
          <p:cNvSpPr>
            <a:spLocks noChangeArrowheads="1"/>
          </p:cNvSpPr>
          <p:nvPr/>
        </p:nvSpPr>
        <p:spPr bwMode="auto">
          <a:xfrm>
            <a:off x="6950205" y="5445224"/>
            <a:ext cx="1078179" cy="41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软件可信验证</a:t>
            </a:r>
            <a:endPar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模型</a:t>
            </a:r>
            <a:r>
              <a:rPr kumimoji="0" lang="en-US"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FICE</a:t>
            </a:r>
            <a:endParaRPr kumimoji="0" lang="zh-CN"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8" name="Line 5"/>
          <p:cNvSpPr>
            <a:spLocks noChangeShapeType="1"/>
          </p:cNvSpPr>
          <p:nvPr/>
        </p:nvSpPr>
        <p:spPr bwMode="auto">
          <a:xfrm flipV="1">
            <a:off x="5796136" y="5632525"/>
            <a:ext cx="33123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6"/>
          <p:cNvSpPr>
            <a:spLocks noChangeShapeType="1"/>
          </p:cNvSpPr>
          <p:nvPr/>
        </p:nvSpPr>
        <p:spPr bwMode="auto">
          <a:xfrm flipH="1">
            <a:off x="7472319" y="4653136"/>
            <a:ext cx="16975" cy="17257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7"/>
          <p:cNvSpPr>
            <a:spLocks noChangeArrowheads="1"/>
          </p:cNvSpPr>
          <p:nvPr/>
        </p:nvSpPr>
        <p:spPr bwMode="auto">
          <a:xfrm>
            <a:off x="6058154" y="4995827"/>
            <a:ext cx="1106134"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特征可信验证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Feature</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1" name="Rectangle 8"/>
          <p:cNvSpPr>
            <a:spLocks noChangeArrowheads="1"/>
          </p:cNvSpPr>
          <p:nvPr/>
        </p:nvSpPr>
        <p:spPr bwMode="auto">
          <a:xfrm>
            <a:off x="7740352" y="4995827"/>
            <a:ext cx="1093301"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身份可信验证</a:t>
            </a:r>
            <a:endPar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Identity</a:t>
            </a:r>
            <a:endParaRPr kumimoji="0" lang="zh-CN"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2" name="Rectangle 9"/>
          <p:cNvSpPr>
            <a:spLocks noChangeArrowheads="1"/>
          </p:cNvSpPr>
          <p:nvPr/>
        </p:nvSpPr>
        <p:spPr bwMode="auto">
          <a:xfrm>
            <a:off x="7596336" y="6007730"/>
            <a:ext cx="1368152" cy="37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能力可信验证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Capability</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3" name="Rectangle 10"/>
          <p:cNvSpPr>
            <a:spLocks noChangeArrowheads="1"/>
          </p:cNvSpPr>
          <p:nvPr/>
        </p:nvSpPr>
        <p:spPr bwMode="auto">
          <a:xfrm>
            <a:off x="6027761" y="5988626"/>
            <a:ext cx="1352551" cy="39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环境可信验证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Environment</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pic>
        <p:nvPicPr>
          <p:cNvPr id="2457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32526"/>
          <a:stretch/>
        </p:blipFill>
        <p:spPr bwMode="auto">
          <a:xfrm>
            <a:off x="1391045" y="2132856"/>
            <a:ext cx="4261075" cy="40521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右箭头 20"/>
          <p:cNvSpPr>
            <a:spLocks noChangeArrowheads="1"/>
          </p:cNvSpPr>
          <p:nvPr/>
        </p:nvSpPr>
        <p:spPr bwMode="auto">
          <a:xfrm>
            <a:off x="1391045" y="4189801"/>
            <a:ext cx="504825" cy="287337"/>
          </a:xfrm>
          <a:prstGeom prst="rightArrow">
            <a:avLst>
              <a:gd name="adj1" fmla="val 50000"/>
              <a:gd name="adj2" fmla="val 50194"/>
            </a:avLst>
          </a:prstGeom>
          <a:solidFill>
            <a:srgbClr val="FF0000"/>
          </a:solidFill>
          <a:ln w="25400" algn="ctr">
            <a:solidFill>
              <a:schemeClr val="tx1"/>
            </a:solidFill>
            <a:round/>
            <a:headEnd/>
            <a:tailEnd/>
          </a:ln>
          <a:effectLst>
            <a:outerShdw dist="35921" dir="2700000" algn="ctr" rotWithShape="0">
              <a:schemeClr val="bg2"/>
            </a:outerShdw>
          </a:effectLst>
        </p:spPr>
        <p:txBody>
          <a:bodyPr wrap="none" rIns="0" anchor="ctr">
            <a:spAutoFit/>
          </a:bodyPr>
          <a:lstStyle/>
          <a:p>
            <a:endParaRPr lang="zh-CN" altLang="en-US"/>
          </a:p>
        </p:txBody>
      </p:sp>
      <p:pic>
        <p:nvPicPr>
          <p:cNvPr id="2457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6011" y="1268760"/>
            <a:ext cx="4733925" cy="5257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右箭头 21"/>
          <p:cNvSpPr>
            <a:spLocks noChangeArrowheads="1"/>
          </p:cNvSpPr>
          <p:nvPr/>
        </p:nvSpPr>
        <p:spPr bwMode="auto">
          <a:xfrm>
            <a:off x="2123728" y="2780928"/>
            <a:ext cx="504825" cy="287337"/>
          </a:xfrm>
          <a:prstGeom prst="rightArrow">
            <a:avLst>
              <a:gd name="adj1" fmla="val 50000"/>
              <a:gd name="adj2" fmla="val 50194"/>
            </a:avLst>
          </a:prstGeom>
          <a:solidFill>
            <a:srgbClr val="FF0000"/>
          </a:solidFill>
          <a:ln w="25400" algn="ctr">
            <a:solidFill>
              <a:schemeClr val="tx1"/>
            </a:solidFill>
            <a:round/>
            <a:headEnd/>
            <a:tailEnd/>
          </a:ln>
          <a:effectLst>
            <a:outerShdw dist="35921" dir="2700000" algn="ctr" rotWithShape="0">
              <a:schemeClr val="bg2"/>
            </a:outerShdw>
          </a:effectLst>
        </p:spPr>
        <p:txBody>
          <a:bodyPr wrap="none" rIns="0" anchor="ctr">
            <a:spAutoFit/>
          </a:bodyPr>
          <a:lstStyle/>
          <a:p>
            <a:endParaRPr lang="zh-CN" altLang="en-US"/>
          </a:p>
        </p:txBody>
      </p:sp>
      <p:sp>
        <p:nvSpPr>
          <p:cNvPr id="23" name="右箭头 22"/>
          <p:cNvSpPr>
            <a:spLocks noChangeArrowheads="1"/>
          </p:cNvSpPr>
          <p:nvPr/>
        </p:nvSpPr>
        <p:spPr bwMode="auto">
          <a:xfrm>
            <a:off x="2123728" y="3452967"/>
            <a:ext cx="504825" cy="287337"/>
          </a:xfrm>
          <a:prstGeom prst="rightArrow">
            <a:avLst>
              <a:gd name="adj1" fmla="val 50000"/>
              <a:gd name="adj2" fmla="val 50194"/>
            </a:avLst>
          </a:prstGeom>
          <a:solidFill>
            <a:srgbClr val="FF0000"/>
          </a:solidFill>
          <a:ln w="25400" algn="ctr">
            <a:solidFill>
              <a:schemeClr val="tx1"/>
            </a:solidFill>
            <a:round/>
            <a:headEnd/>
            <a:tailEnd/>
          </a:ln>
          <a:effectLst>
            <a:outerShdw dist="35921" dir="2700000" algn="ctr" rotWithShape="0">
              <a:schemeClr val="bg2"/>
            </a:outerShdw>
          </a:effectLst>
        </p:spPr>
        <p:txBody>
          <a:bodyPr wrap="none" rIns="0" anchor="ctr">
            <a:spAutoFit/>
          </a:bodyPr>
          <a:lstStyle/>
          <a:p>
            <a:endParaRPr lang="zh-CN" altLang="en-US"/>
          </a:p>
        </p:txBody>
      </p:sp>
    </p:spTree>
    <p:extLst>
      <p:ext uri="{BB962C8B-B14F-4D97-AF65-F5344CB8AC3E}">
        <p14:creationId xmlns:p14="http://schemas.microsoft.com/office/powerpoint/2010/main" val="77565892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p:cTn id="7" dur="500" fill="hold"/>
                                        <p:tgtEl>
                                          <p:spTgt spid="24578"/>
                                        </p:tgtEl>
                                        <p:attrNameLst>
                                          <p:attrName>ppt_w</p:attrName>
                                        </p:attrNameLst>
                                      </p:cBhvr>
                                      <p:tavLst>
                                        <p:tav tm="0">
                                          <p:val>
                                            <p:fltVal val="0"/>
                                          </p:val>
                                        </p:tav>
                                        <p:tav tm="100000">
                                          <p:val>
                                            <p:strVal val="#ppt_w"/>
                                          </p:val>
                                        </p:tav>
                                      </p:tavLst>
                                    </p:anim>
                                    <p:anim calcmode="lin" valueType="num">
                                      <p:cBhvr>
                                        <p:cTn id="8" dur="500" fill="hold"/>
                                        <p:tgtEl>
                                          <p:spTgt spid="24578"/>
                                        </p:tgtEl>
                                        <p:attrNameLst>
                                          <p:attrName>ppt_h</p:attrName>
                                        </p:attrNameLst>
                                      </p:cBhvr>
                                      <p:tavLst>
                                        <p:tav tm="0">
                                          <p:val>
                                            <p:fltVal val="0"/>
                                          </p:val>
                                        </p:tav>
                                        <p:tav tm="100000">
                                          <p:val>
                                            <p:strVal val="#ppt_h"/>
                                          </p:val>
                                        </p:tav>
                                      </p:tavLst>
                                    </p:anim>
                                    <p:animEffect transition="in" filter="fade">
                                      <p:cBhvr>
                                        <p:cTn id="9" dur="500"/>
                                        <p:tgtEl>
                                          <p:spTgt spid="2457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Effect transition="in" filter="fade">
                                      <p:cBhvr>
                                        <p:cTn id="16" dur="500"/>
                                        <p:tgtEl>
                                          <p:spTgt spid="21"/>
                                        </p:tgtEl>
                                      </p:cBhvr>
                                    </p:animEffect>
                                  </p:childTnLst>
                                  <p:subTnLst>
                                    <p:audio>
                                      <p:cMediaNode>
                                        <p:cTn display="0" masterRel="sameClick">
                                          <p:stCondLst>
                                            <p:cond evt="begin" delay="0">
                                              <p:tn val="12"/>
                                            </p:cond>
                                          </p:stCondLst>
                                          <p:endCondLst>
                                            <p:cond evt="onStopAudio" delay="0">
                                              <p:tgtEl>
                                                <p:sldTgt/>
                                              </p:tgtEl>
                                            </p:cond>
                                          </p:endCondLst>
                                        </p:cTn>
                                        <p:tgtEl>
                                          <p:sndTgt r:embed="rId3" name="click.wav"/>
                                        </p:tgtEl>
                                      </p:cMediaNode>
                                    </p:audio>
                                  </p:sub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21"/>
                                        </p:tgtEl>
                                      </p:cBhvr>
                                    </p:animEffect>
                                    <p:set>
                                      <p:cBhvr>
                                        <p:cTn id="21" dur="1" fill="hold">
                                          <p:stCondLst>
                                            <p:cond delay="499"/>
                                          </p:stCondLst>
                                        </p:cTn>
                                        <p:tgtEl>
                                          <p:spTgt spid="21"/>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24578"/>
                                        </p:tgtEl>
                                      </p:cBhvr>
                                    </p:animEffect>
                                    <p:set>
                                      <p:cBhvr>
                                        <p:cTn id="24" dur="1" fill="hold">
                                          <p:stCondLst>
                                            <p:cond delay="499"/>
                                          </p:stCondLst>
                                        </p:cTn>
                                        <p:tgtEl>
                                          <p:spTgt spid="2457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24579"/>
                                        </p:tgtEl>
                                        <p:attrNameLst>
                                          <p:attrName>style.visibility</p:attrName>
                                        </p:attrNameLst>
                                      </p:cBhvr>
                                      <p:to>
                                        <p:strVal val="visible"/>
                                      </p:to>
                                    </p:set>
                                    <p:anim calcmode="lin" valueType="num">
                                      <p:cBhvr>
                                        <p:cTn id="29" dur="500" fill="hold"/>
                                        <p:tgtEl>
                                          <p:spTgt spid="24579"/>
                                        </p:tgtEl>
                                        <p:attrNameLst>
                                          <p:attrName>ppt_w</p:attrName>
                                        </p:attrNameLst>
                                      </p:cBhvr>
                                      <p:tavLst>
                                        <p:tav tm="0">
                                          <p:val>
                                            <p:fltVal val="0"/>
                                          </p:val>
                                        </p:tav>
                                        <p:tav tm="100000">
                                          <p:val>
                                            <p:strVal val="#ppt_w"/>
                                          </p:val>
                                        </p:tav>
                                      </p:tavLst>
                                    </p:anim>
                                    <p:anim calcmode="lin" valueType="num">
                                      <p:cBhvr>
                                        <p:cTn id="30" dur="500" fill="hold"/>
                                        <p:tgtEl>
                                          <p:spTgt spid="24579"/>
                                        </p:tgtEl>
                                        <p:attrNameLst>
                                          <p:attrName>ppt_h</p:attrName>
                                        </p:attrNameLst>
                                      </p:cBhvr>
                                      <p:tavLst>
                                        <p:tav tm="0">
                                          <p:val>
                                            <p:fltVal val="0"/>
                                          </p:val>
                                        </p:tav>
                                        <p:tav tm="100000">
                                          <p:val>
                                            <p:strVal val="#ppt_h"/>
                                          </p:val>
                                        </p:tav>
                                      </p:tavLst>
                                    </p:anim>
                                    <p:animEffect transition="in" filter="fade">
                                      <p:cBhvr>
                                        <p:cTn id="31" dur="500"/>
                                        <p:tgtEl>
                                          <p:spTgt spid="2457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subTnLst>
                                    <p:audio>
                                      <p:cMediaNode>
                                        <p:cTn display="0" masterRel="sameClick">
                                          <p:stCondLst>
                                            <p:cond evt="begin" delay="0">
                                              <p:tn val="34"/>
                                            </p:cond>
                                          </p:stCondLst>
                                          <p:endCondLst>
                                            <p:cond evt="onStopAudio" delay="0">
                                              <p:tgtEl>
                                                <p:sldTgt/>
                                              </p:tgtEl>
                                            </p:cond>
                                          </p:endCondLst>
                                        </p:cTn>
                                        <p:tgtEl>
                                          <p:sndTgt r:embed="rId3" name="click.wav"/>
                                        </p:tgtEl>
                                      </p:cMediaNode>
                                    </p:audio>
                                  </p:sub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ppt_w</p:attrName>
                                        </p:attrNameLst>
                                      </p:cBhvr>
                                      <p:tavLst>
                                        <p:tav tm="0">
                                          <p:val>
                                            <p:fltVal val="0"/>
                                          </p:val>
                                        </p:tav>
                                        <p:tav tm="100000">
                                          <p:val>
                                            <p:strVal val="#ppt_w"/>
                                          </p:val>
                                        </p:tav>
                                      </p:tavLst>
                                    </p:anim>
                                    <p:anim calcmode="lin" valueType="num">
                                      <p:cBhvr>
                                        <p:cTn id="44" dur="500" fill="hold"/>
                                        <p:tgtEl>
                                          <p:spTgt spid="23"/>
                                        </p:tgtEl>
                                        <p:attrNameLst>
                                          <p:attrName>ppt_h</p:attrName>
                                        </p:attrNameLst>
                                      </p:cBhvr>
                                      <p:tavLst>
                                        <p:tav tm="0">
                                          <p:val>
                                            <p:fltVal val="0"/>
                                          </p:val>
                                        </p:tav>
                                        <p:tav tm="100000">
                                          <p:val>
                                            <p:strVal val="#ppt_h"/>
                                          </p:val>
                                        </p:tav>
                                      </p:tavLst>
                                    </p:anim>
                                    <p:animEffect transition="in" filter="fade">
                                      <p:cBhvr>
                                        <p:cTn id="45" dur="500"/>
                                        <p:tgtEl>
                                          <p:spTgt spid="23"/>
                                        </p:tgtEl>
                                      </p:cBhvr>
                                    </p:animEffect>
                                  </p:childTnLst>
                                  <p:subTnLst>
                                    <p:audio>
                                      <p:cMediaNode>
                                        <p:cTn display="0" masterRel="sameClick">
                                          <p:stCondLst>
                                            <p:cond evt="begin" delay="0">
                                              <p:tn val="41"/>
                                            </p:cond>
                                          </p:stCondLst>
                                          <p:endCondLst>
                                            <p:cond evt="onStopAudio" delay="0">
                                              <p:tgtEl>
                                                <p:sldTgt/>
                                              </p:tgtEl>
                                            </p:cond>
                                          </p:endCondLst>
                                        </p:cTn>
                                        <p:tgtEl>
                                          <p:sndTgt r:embed="rId3" name="click.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面向恶意代码检测的软件可信验证</a:t>
            </a:r>
            <a:endParaRPr lang="zh-CN" altLang="en-US"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pPr>
              <a:defRPr/>
            </a:pPr>
            <a:fld id="{014C00FC-9F33-423A-AEB7-DB9456200D00}" type="slidenum">
              <a:rPr lang="zh-CN" altLang="en-US" smtClean="0"/>
              <a:pPr>
                <a:defRPr/>
              </a:pPr>
              <a:t>61</a:t>
            </a:fld>
            <a:endParaRPr lang="en-US" altLang="zh-CN"/>
          </a:p>
        </p:txBody>
      </p:sp>
      <p:sp>
        <p:nvSpPr>
          <p:cNvPr id="6" name="内容占位符 2"/>
          <p:cNvSpPr>
            <a:spLocks noGrp="1"/>
          </p:cNvSpPr>
          <p:nvPr>
            <p:ph idx="1"/>
          </p:nvPr>
        </p:nvSpPr>
        <p:spPr>
          <a:xfrm>
            <a:off x="492124" y="1124744"/>
            <a:ext cx="8651876" cy="4392488"/>
          </a:xfrm>
        </p:spPr>
        <p:txBody>
          <a:bodyPr/>
          <a:lstStyle/>
          <a:p>
            <a:pPr>
              <a:spcBef>
                <a:spcPts val="600"/>
              </a:spcBef>
              <a:defRPr/>
            </a:pPr>
            <a:r>
              <a:rPr lang="zh-CN" altLang="en-US"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a:t>
            </a:r>
            <a:r>
              <a:rPr lang="en-US" altLang="zh-CN"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3</a:t>
            </a:r>
            <a:r>
              <a:rPr lang="zh-CN" altLang="en-US"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）能力可信验证</a:t>
            </a:r>
            <a:endParaRPr lang="en-US" altLang="zh-CN"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可以从分析软件的静态行为和动态行为两大方面进行软件的能力可信验证。</a:t>
            </a: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所谓“静态分析”，是指在不运行可执行文件的前提下，对可执行文件进行分析，收集其中所包含信息的方法。</a:t>
            </a:r>
          </a:p>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在程序加载前，首先利用反汇编工具扫描其代码，查看其模块组成和系统函数调用情况，然后与预先设置好的一系列恶意程序特征函数集作交集运算，这样可确定待验证软件的危险系统函数调用情况，并大致估计其功能和类型，从而判断出该软件的可信性。</a:t>
            </a:r>
          </a:p>
          <a:p>
            <a:pPr>
              <a:spcBef>
                <a:spcPts val="600"/>
              </a:spcBef>
              <a:defRPr/>
            </a:pPr>
            <a:endParaRPr lang="en-US" altLang="zh-CN" sz="2400" b="1" dirty="0">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773354800"/>
      </p:ext>
    </p:extLst>
  </p:cSld>
  <p:clrMapOvr>
    <a:masterClrMapping/>
  </p:clrMapOvr>
  <p:transition spd="slow">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面向恶意代码检测的软件可信验证</a:t>
            </a:r>
            <a:endParaRPr lang="zh-CN" altLang="en-US"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pPr>
              <a:defRPr/>
            </a:pPr>
            <a:fld id="{014C00FC-9F33-423A-AEB7-DB9456200D00}" type="slidenum">
              <a:rPr lang="zh-CN" altLang="en-US" smtClean="0"/>
              <a:pPr>
                <a:defRPr/>
              </a:pPr>
              <a:t>62</a:t>
            </a:fld>
            <a:endParaRPr lang="en-US" altLang="zh-CN"/>
          </a:p>
        </p:txBody>
      </p:sp>
      <p:sp>
        <p:nvSpPr>
          <p:cNvPr id="6" name="内容占位符 2"/>
          <p:cNvSpPr>
            <a:spLocks noGrp="1"/>
          </p:cNvSpPr>
          <p:nvPr>
            <p:ph idx="1"/>
          </p:nvPr>
        </p:nvSpPr>
        <p:spPr>
          <a:xfrm>
            <a:off x="492124" y="1124744"/>
            <a:ext cx="8651876" cy="4392488"/>
          </a:xfrm>
        </p:spPr>
        <p:txBody>
          <a:bodyPr/>
          <a:lstStyle/>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鉴于源代码静态分析法在直接分析相应软件源代码方面的困难，动态行为可信验证技术诞生了。</a:t>
            </a: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动态分析是在一个可以控制和检测的环境下运行可执行文件，然后观察并记录其对系统的影响。</a:t>
            </a: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又</a:t>
            </a:r>
            <a:r>
              <a:rPr lang="zh-CN" altLang="en-US" b="1">
                <a:effectLst>
                  <a:outerShdw blurRad="38100" dist="38100" dir="2700000" algn="tl">
                    <a:srgbClr val="000000">
                      <a:alpha val="43137"/>
                    </a:srgbClr>
                  </a:outerShdw>
                </a:effectLst>
                <a:latin typeface="微软雅黑" pitchFamily="34" charset="-122"/>
                <a:ea typeface="微软雅黑" pitchFamily="34" charset="-122"/>
              </a:rPr>
              <a:t>可</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分为系统状态建模、系统关键位置监测软件行为、内核状态监测等关键技术。</a:t>
            </a:r>
            <a:endParaRPr lang="en-US" altLang="zh-CN" sz="2400" b="1" dirty="0">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id="{1FF620A9-2B7F-421F-9C81-29416A4E90EA}"/>
              </a:ext>
            </a:extLst>
          </p:cNvPr>
          <p:cNvPicPr>
            <a:picLocks noChangeAspect="1"/>
          </p:cNvPicPr>
          <p:nvPr/>
        </p:nvPicPr>
        <p:blipFill>
          <a:blip r:embed="rId3"/>
          <a:stretch>
            <a:fillRect/>
          </a:stretch>
        </p:blipFill>
        <p:spPr>
          <a:xfrm>
            <a:off x="5292080" y="3933056"/>
            <a:ext cx="2592288" cy="2485088"/>
          </a:xfrm>
          <a:prstGeom prst="rect">
            <a:avLst/>
          </a:prstGeom>
        </p:spPr>
      </p:pic>
    </p:spTree>
    <p:extLst>
      <p:ext uri="{BB962C8B-B14F-4D97-AF65-F5344CB8AC3E}">
        <p14:creationId xmlns:p14="http://schemas.microsoft.com/office/powerpoint/2010/main" val="1556238038"/>
      </p:ext>
    </p:extLst>
  </p:cSld>
  <p:clrMapOvr>
    <a:masterClrMapping/>
  </p:clrMapOvr>
  <p:transition spd="slow">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1"/>
          <p:cNvSpPr>
            <a:spLocks noChangeArrowheads="1"/>
          </p:cNvSpPr>
          <p:nvPr/>
        </p:nvSpPr>
        <p:spPr bwMode="auto">
          <a:xfrm>
            <a:off x="5901819" y="4368047"/>
            <a:ext cx="3062669" cy="149900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 name="标题 1"/>
          <p:cNvSpPr>
            <a:spLocks noGrp="1"/>
          </p:cNvSpPr>
          <p:nvPr>
            <p:ph type="title"/>
          </p:nvPr>
        </p:nvSpPr>
        <p:spPr/>
        <p:txBody>
          <a:bodyPr/>
          <a:lstStyle/>
          <a:p>
            <a:pPr algn="l">
              <a:defRPr/>
            </a:pPr>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面向恶意代码检测的软件可信验证</a:t>
            </a:r>
            <a:endParaRPr lang="zh-CN" altLang="en-US"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pPr>
              <a:defRPr/>
            </a:pPr>
            <a:fld id="{014C00FC-9F33-423A-AEB7-DB9456200D00}" type="slidenum">
              <a:rPr lang="zh-CN" altLang="en-US" smtClean="0"/>
              <a:pPr>
                <a:defRPr/>
              </a:pPr>
              <a:t>63</a:t>
            </a:fld>
            <a:endParaRPr lang="en-US" altLang="zh-CN"/>
          </a:p>
        </p:txBody>
      </p:sp>
      <p:sp>
        <p:nvSpPr>
          <p:cNvPr id="6" name="内容占位符 2"/>
          <p:cNvSpPr>
            <a:spLocks noGrp="1"/>
          </p:cNvSpPr>
          <p:nvPr>
            <p:ph idx="1"/>
          </p:nvPr>
        </p:nvSpPr>
        <p:spPr>
          <a:xfrm>
            <a:off x="492124" y="1124744"/>
            <a:ext cx="8651876" cy="4392488"/>
          </a:xfrm>
        </p:spPr>
        <p:txBody>
          <a:bodyPr/>
          <a:lstStyle/>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例如，</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ESET Nod32</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查毒软件和</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360</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查毒软件中都有类似技术的应用</a:t>
            </a:r>
            <a:endParaRPr lang="en-US" altLang="zh-CN" sz="2400"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 name="Oval 2"/>
          <p:cNvSpPr>
            <a:spLocks noChangeAspect="1" noChangeArrowheads="1"/>
          </p:cNvSpPr>
          <p:nvPr/>
        </p:nvSpPr>
        <p:spPr bwMode="auto">
          <a:xfrm>
            <a:off x="6902095" y="4833121"/>
            <a:ext cx="1054281" cy="684111"/>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 name="Rectangle 4"/>
          <p:cNvSpPr>
            <a:spLocks noChangeArrowheads="1"/>
          </p:cNvSpPr>
          <p:nvPr/>
        </p:nvSpPr>
        <p:spPr bwMode="auto">
          <a:xfrm>
            <a:off x="6950205" y="5013176"/>
            <a:ext cx="1078179" cy="41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软件可信验证</a:t>
            </a:r>
            <a:endPar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模型</a:t>
            </a:r>
            <a:r>
              <a:rPr kumimoji="0" lang="en-US"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FICE</a:t>
            </a:r>
            <a:endParaRPr kumimoji="0" lang="zh-CN"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8" name="Line 5"/>
          <p:cNvSpPr>
            <a:spLocks noChangeShapeType="1"/>
          </p:cNvSpPr>
          <p:nvPr/>
        </p:nvSpPr>
        <p:spPr bwMode="auto">
          <a:xfrm flipV="1">
            <a:off x="5796136" y="5200477"/>
            <a:ext cx="33123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6"/>
          <p:cNvSpPr>
            <a:spLocks noChangeShapeType="1"/>
          </p:cNvSpPr>
          <p:nvPr/>
        </p:nvSpPr>
        <p:spPr bwMode="auto">
          <a:xfrm flipH="1">
            <a:off x="7472319" y="4221088"/>
            <a:ext cx="16975" cy="17257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7"/>
          <p:cNvSpPr>
            <a:spLocks noChangeArrowheads="1"/>
          </p:cNvSpPr>
          <p:nvPr/>
        </p:nvSpPr>
        <p:spPr bwMode="auto">
          <a:xfrm>
            <a:off x="6058154" y="4563779"/>
            <a:ext cx="1106134"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特征可信验证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Feature</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1" name="Rectangle 8"/>
          <p:cNvSpPr>
            <a:spLocks noChangeArrowheads="1"/>
          </p:cNvSpPr>
          <p:nvPr/>
        </p:nvSpPr>
        <p:spPr bwMode="auto">
          <a:xfrm>
            <a:off x="7740352" y="4563779"/>
            <a:ext cx="1093301"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身份可信验证</a:t>
            </a:r>
            <a:endParaRPr kumimoji="0" lang="zh-CN" altLang="en-US" sz="1400" b="1" i="0" u="none" strike="noStrike" cap="none" normalizeH="0" baseline="0" dirty="0">
              <a:ln>
                <a:noFill/>
              </a:ln>
              <a:solidFill>
                <a:schemeClr val="tx1">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1">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Identity</a:t>
            </a:r>
            <a:endParaRPr kumimoji="0" lang="zh-CN" altLang="zh-CN" sz="1400" b="1" i="0" u="none" strike="noStrike" cap="none" normalizeH="0" baseline="0" dirty="0">
              <a:ln>
                <a:noFill/>
              </a:ln>
              <a:solidFill>
                <a:schemeClr val="tx1">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2" name="Rectangle 9"/>
          <p:cNvSpPr>
            <a:spLocks noChangeArrowheads="1"/>
          </p:cNvSpPr>
          <p:nvPr/>
        </p:nvSpPr>
        <p:spPr bwMode="auto">
          <a:xfrm>
            <a:off x="7596336" y="5575682"/>
            <a:ext cx="1368152" cy="37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能力可信验证</a:t>
            </a:r>
            <a:endPar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Capability</a:t>
            </a:r>
            <a:endParaRPr kumimoji="0" lang="zh-CN"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3" name="Rectangle 10"/>
          <p:cNvSpPr>
            <a:spLocks noChangeArrowheads="1"/>
          </p:cNvSpPr>
          <p:nvPr/>
        </p:nvSpPr>
        <p:spPr bwMode="auto">
          <a:xfrm>
            <a:off x="6027761" y="5556578"/>
            <a:ext cx="1352551" cy="39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环境可信验证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Environment</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pic>
        <p:nvPicPr>
          <p:cNvPr id="15" name="图片 14"/>
          <p:cNvPicPr/>
          <p:nvPr/>
        </p:nvPicPr>
        <p:blipFill>
          <a:blip r:embed="rId4"/>
          <a:stretch>
            <a:fillRect/>
          </a:stretch>
        </p:blipFill>
        <p:spPr>
          <a:xfrm>
            <a:off x="293539" y="3212976"/>
            <a:ext cx="4247703" cy="2880321"/>
          </a:xfrm>
          <a:prstGeom prst="rect">
            <a:avLst/>
          </a:prstGeom>
          <a:ln>
            <a:noFill/>
          </a:ln>
          <a:effectLst>
            <a:outerShdw blurRad="292100" dist="139700" dir="2700000" algn="tl" rotWithShape="0">
              <a:srgbClr val="333333">
                <a:alpha val="65000"/>
              </a:srgbClr>
            </a:outerShdw>
          </a:effectLst>
        </p:spPr>
      </p:pic>
      <p:sp>
        <p:nvSpPr>
          <p:cNvPr id="16" name="右箭头 15"/>
          <p:cNvSpPr>
            <a:spLocks noChangeArrowheads="1"/>
          </p:cNvSpPr>
          <p:nvPr/>
        </p:nvSpPr>
        <p:spPr bwMode="auto">
          <a:xfrm>
            <a:off x="1402290" y="3820171"/>
            <a:ext cx="504825" cy="287337"/>
          </a:xfrm>
          <a:prstGeom prst="rightArrow">
            <a:avLst>
              <a:gd name="adj1" fmla="val 50000"/>
              <a:gd name="adj2" fmla="val 50194"/>
            </a:avLst>
          </a:prstGeom>
          <a:solidFill>
            <a:srgbClr val="FF0000"/>
          </a:solidFill>
          <a:ln w="25400" algn="ctr">
            <a:solidFill>
              <a:schemeClr val="tx1"/>
            </a:solidFill>
            <a:round/>
            <a:headEnd/>
            <a:tailEnd/>
          </a:ln>
          <a:effectLst>
            <a:outerShdw dist="35921" dir="2700000" algn="ctr" rotWithShape="0">
              <a:schemeClr val="bg2"/>
            </a:outerShdw>
          </a:effectLst>
        </p:spPr>
        <p:txBody>
          <a:bodyPr wrap="none" rIns="0" anchor="ctr">
            <a:spAutoFit/>
          </a:bodyPr>
          <a:lstStyle/>
          <a:p>
            <a:endParaRPr lang="zh-CN" altLang="en-US"/>
          </a:p>
        </p:txBody>
      </p:sp>
      <p:sp>
        <p:nvSpPr>
          <p:cNvPr id="17" name="右箭头 16"/>
          <p:cNvSpPr>
            <a:spLocks noChangeArrowheads="1"/>
          </p:cNvSpPr>
          <p:nvPr/>
        </p:nvSpPr>
        <p:spPr bwMode="auto">
          <a:xfrm>
            <a:off x="1402291" y="4833121"/>
            <a:ext cx="504825" cy="287337"/>
          </a:xfrm>
          <a:prstGeom prst="rightArrow">
            <a:avLst>
              <a:gd name="adj1" fmla="val 50000"/>
              <a:gd name="adj2" fmla="val 50194"/>
            </a:avLst>
          </a:prstGeom>
          <a:solidFill>
            <a:srgbClr val="FF0000"/>
          </a:solidFill>
          <a:ln w="25400" algn="ctr">
            <a:solidFill>
              <a:schemeClr val="tx1"/>
            </a:solidFill>
            <a:round/>
            <a:headEnd/>
            <a:tailEnd/>
          </a:ln>
          <a:effectLst>
            <a:outerShdw dist="35921" dir="2700000" algn="ctr" rotWithShape="0">
              <a:schemeClr val="bg2"/>
            </a:outerShdw>
          </a:effectLst>
        </p:spPr>
        <p:txBody>
          <a:bodyPr wrap="none" rIns="0" anchor="ctr">
            <a:spAutoFit/>
          </a:bodyPr>
          <a:lstStyle/>
          <a:p>
            <a:endParaRPr lang="zh-CN" altLang="en-US"/>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5786" y="3446021"/>
            <a:ext cx="4162718" cy="25582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277030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childTnLst>
                                  <p:subTnLst>
                                    <p:audio>
                                      <p:cMediaNode>
                                        <p:cTn display="0" masterRel="sameClick">
                                          <p:stCondLst>
                                            <p:cond evt="begin" delay="0">
                                              <p:tn val="12"/>
                                            </p:cond>
                                          </p:stCondLst>
                                          <p:endCondLst>
                                            <p:cond evt="onStopAudio" delay="0">
                                              <p:tgtEl>
                                                <p:sldTgt/>
                                              </p:tgtEl>
                                            </p:cond>
                                          </p:endCondLst>
                                        </p:cTn>
                                        <p:tgtEl>
                                          <p:sndTgt r:embed="rId3" name="click.wav"/>
                                        </p:tgtEl>
                                      </p:cMediaNode>
                                    </p:audio>
                                  </p:sub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Effect transition="in" filter="fade">
                                      <p:cBhvr>
                                        <p:cTn id="23" dur="500"/>
                                        <p:tgtEl>
                                          <p:spTgt spid="17"/>
                                        </p:tgtEl>
                                      </p:cBhvr>
                                    </p:animEffect>
                                  </p:childTnLst>
                                  <p:subTnLst>
                                    <p:audio>
                                      <p:cMediaNode>
                                        <p:cTn display="0" masterRel="sameClick">
                                          <p:stCondLst>
                                            <p:cond evt="begin" delay="0">
                                              <p:tn val="19"/>
                                            </p:cond>
                                          </p:stCondLst>
                                          <p:endCondLst>
                                            <p:cond evt="onStopAudio" delay="0">
                                              <p:tgtEl>
                                                <p:sldTgt/>
                                              </p:tgtEl>
                                            </p:cond>
                                          </p:endCondLst>
                                        </p:cTn>
                                        <p:tgtEl>
                                          <p:sndTgt r:embed="rId3" name="click.wav"/>
                                        </p:tgtEl>
                                      </p:cMediaNode>
                                    </p:audio>
                                  </p:sub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15"/>
                                        </p:tgtEl>
                                      </p:cBhvr>
                                    </p:animEffect>
                                    <p:set>
                                      <p:cBhvr>
                                        <p:cTn id="28" dur="1" fill="hold">
                                          <p:stCondLst>
                                            <p:cond delay="499"/>
                                          </p:stCondLst>
                                        </p:cTn>
                                        <p:tgtEl>
                                          <p:spTgt spid="15"/>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16"/>
                                        </p:tgtEl>
                                      </p:cBhvr>
                                    </p:animEffect>
                                    <p:set>
                                      <p:cBhvr>
                                        <p:cTn id="31" dur="1" fill="hold">
                                          <p:stCondLst>
                                            <p:cond delay="499"/>
                                          </p:stCondLst>
                                        </p:cTn>
                                        <p:tgtEl>
                                          <p:spTgt spid="16"/>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7"/>
                                        </p:tgtEl>
                                      </p:cBhvr>
                                    </p:animEffect>
                                    <p:set>
                                      <p:cBhvr>
                                        <p:cTn id="34" dur="1" fill="hold">
                                          <p:stCondLst>
                                            <p:cond delay="499"/>
                                          </p:stCondLst>
                                        </p:cTn>
                                        <p:tgtEl>
                                          <p:spTgt spid="1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500" fill="hold"/>
                                        <p:tgtEl>
                                          <p:spTgt spid="5"/>
                                        </p:tgtEl>
                                        <p:attrNameLst>
                                          <p:attrName>ppt_w</p:attrName>
                                        </p:attrNameLst>
                                      </p:cBhvr>
                                      <p:tavLst>
                                        <p:tav tm="0">
                                          <p:val>
                                            <p:fltVal val="0"/>
                                          </p:val>
                                        </p:tav>
                                        <p:tav tm="100000">
                                          <p:val>
                                            <p:strVal val="#ppt_w"/>
                                          </p:val>
                                        </p:tav>
                                      </p:tavLst>
                                    </p:anim>
                                    <p:anim calcmode="lin" valueType="num">
                                      <p:cBhvr>
                                        <p:cTn id="40" dur="500" fill="hold"/>
                                        <p:tgtEl>
                                          <p:spTgt spid="5"/>
                                        </p:tgtEl>
                                        <p:attrNameLst>
                                          <p:attrName>ppt_h</p:attrName>
                                        </p:attrNameLst>
                                      </p:cBhvr>
                                      <p:tavLst>
                                        <p:tav tm="0">
                                          <p:val>
                                            <p:fltVal val="0"/>
                                          </p:val>
                                        </p:tav>
                                        <p:tav tm="100000">
                                          <p:val>
                                            <p:strVal val="#ppt_h"/>
                                          </p:val>
                                        </p:tav>
                                      </p:tavLst>
                                    </p:anim>
                                    <p:animEffect transition="in" filter="fade">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面向恶意代码检测的软件可信验证</a:t>
            </a:r>
            <a:endParaRPr lang="zh-CN" altLang="en-US"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pPr>
              <a:defRPr/>
            </a:pPr>
            <a:fld id="{014C00FC-9F33-423A-AEB7-DB9456200D00}" type="slidenum">
              <a:rPr lang="zh-CN" altLang="en-US" smtClean="0"/>
              <a:pPr>
                <a:defRPr/>
              </a:pPr>
              <a:t>64</a:t>
            </a:fld>
            <a:endParaRPr lang="en-US" altLang="zh-CN"/>
          </a:p>
        </p:txBody>
      </p:sp>
      <p:sp>
        <p:nvSpPr>
          <p:cNvPr id="6" name="内容占位符 2"/>
          <p:cNvSpPr>
            <a:spLocks noGrp="1"/>
          </p:cNvSpPr>
          <p:nvPr>
            <p:ph idx="1"/>
          </p:nvPr>
        </p:nvSpPr>
        <p:spPr>
          <a:xfrm>
            <a:off x="492124" y="1124744"/>
            <a:ext cx="8651876" cy="4392488"/>
          </a:xfrm>
        </p:spPr>
        <p:txBody>
          <a:bodyPr/>
          <a:lstStyle/>
          <a:p>
            <a:pPr>
              <a:spcBef>
                <a:spcPts val="600"/>
              </a:spcBef>
              <a:defRPr/>
            </a:pPr>
            <a:r>
              <a:rPr lang="zh-CN" altLang="en-US"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a:t>
            </a:r>
            <a:r>
              <a:rPr lang="en-US" altLang="zh-CN"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4</a:t>
            </a:r>
            <a:r>
              <a:rPr lang="zh-CN" altLang="en-US"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）环境可信验证</a:t>
            </a:r>
            <a:endParaRPr lang="en-US" altLang="zh-CN" b="1"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endParaRPr>
          </a:p>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借助于虚拟机技术的飞速发展，虚拟化恶意软件已悄然出现。所谓虚拟化恶意软件是指，在支持虚拟化功能的</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CPU</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上运行操作系统，即在目标系统和硬件层之间插入虚拟机监视器（</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Virtual Machine Monitor</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VMM</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），使目标系统运行在虚拟机监控器之上，并受其完全控制。</a:t>
            </a:r>
            <a:endParaRPr lang="en-US" altLang="zh-CN"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6" name="Oval 11">
            <a:extLst>
              <a:ext uri="{FF2B5EF4-FFF2-40B4-BE49-F238E27FC236}">
                <a16:creationId xmlns:a16="http://schemas.microsoft.com/office/drawing/2014/main" id="{CA1E5AA3-7DC3-48EF-9E69-0F5CB2B153B3}"/>
              </a:ext>
            </a:extLst>
          </p:cNvPr>
          <p:cNvSpPr>
            <a:spLocks noChangeArrowheads="1"/>
          </p:cNvSpPr>
          <p:nvPr/>
        </p:nvSpPr>
        <p:spPr bwMode="auto">
          <a:xfrm>
            <a:off x="5901819" y="4296039"/>
            <a:ext cx="3062669" cy="149900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Oval 2">
            <a:extLst>
              <a:ext uri="{FF2B5EF4-FFF2-40B4-BE49-F238E27FC236}">
                <a16:creationId xmlns:a16="http://schemas.microsoft.com/office/drawing/2014/main" id="{5154E427-AF3A-45D7-A5CC-5E9FAB58A81B}"/>
              </a:ext>
            </a:extLst>
          </p:cNvPr>
          <p:cNvSpPr>
            <a:spLocks noChangeAspect="1" noChangeArrowheads="1"/>
          </p:cNvSpPr>
          <p:nvPr/>
        </p:nvSpPr>
        <p:spPr bwMode="auto">
          <a:xfrm>
            <a:off x="6902095" y="4761113"/>
            <a:ext cx="1054281" cy="684111"/>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8" name="Rectangle 4">
            <a:extLst>
              <a:ext uri="{FF2B5EF4-FFF2-40B4-BE49-F238E27FC236}">
                <a16:creationId xmlns:a16="http://schemas.microsoft.com/office/drawing/2014/main" id="{BA5FB314-4893-4BD2-9B5F-0479AAB8FEA2}"/>
              </a:ext>
            </a:extLst>
          </p:cNvPr>
          <p:cNvSpPr>
            <a:spLocks noChangeArrowheads="1"/>
          </p:cNvSpPr>
          <p:nvPr/>
        </p:nvSpPr>
        <p:spPr bwMode="auto">
          <a:xfrm>
            <a:off x="6950205" y="4941168"/>
            <a:ext cx="1078179" cy="412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软件可信验证</a:t>
            </a:r>
            <a:endPar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模型</a:t>
            </a:r>
            <a:r>
              <a:rPr kumimoji="0" lang="en-US"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FICE</a:t>
            </a:r>
            <a:endParaRPr kumimoji="0" lang="zh-CN" altLang="zh-CN" sz="1400" b="1" i="0" u="none" strike="noStrike" cap="none" normalizeH="0" baseline="0" dirty="0">
              <a:ln>
                <a:noFill/>
              </a:ln>
              <a:solidFill>
                <a:schemeClr val="tx1"/>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19" name="Line 5">
            <a:extLst>
              <a:ext uri="{FF2B5EF4-FFF2-40B4-BE49-F238E27FC236}">
                <a16:creationId xmlns:a16="http://schemas.microsoft.com/office/drawing/2014/main" id="{C1301C5B-4759-4E3E-84BB-E251DB4FBEEC}"/>
              </a:ext>
            </a:extLst>
          </p:cNvPr>
          <p:cNvSpPr>
            <a:spLocks noChangeShapeType="1"/>
          </p:cNvSpPr>
          <p:nvPr/>
        </p:nvSpPr>
        <p:spPr bwMode="auto">
          <a:xfrm flipV="1">
            <a:off x="5796136" y="5128469"/>
            <a:ext cx="33123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6">
            <a:extLst>
              <a:ext uri="{FF2B5EF4-FFF2-40B4-BE49-F238E27FC236}">
                <a16:creationId xmlns:a16="http://schemas.microsoft.com/office/drawing/2014/main" id="{97214FDF-1C23-4C5C-9AFA-CD747FF0AE60}"/>
              </a:ext>
            </a:extLst>
          </p:cNvPr>
          <p:cNvSpPr>
            <a:spLocks noChangeShapeType="1"/>
          </p:cNvSpPr>
          <p:nvPr/>
        </p:nvSpPr>
        <p:spPr bwMode="auto">
          <a:xfrm flipH="1">
            <a:off x="7472319" y="4149080"/>
            <a:ext cx="16975" cy="17257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7">
            <a:extLst>
              <a:ext uri="{FF2B5EF4-FFF2-40B4-BE49-F238E27FC236}">
                <a16:creationId xmlns:a16="http://schemas.microsoft.com/office/drawing/2014/main" id="{64F2FBDB-4348-499A-B87E-52243522BE0C}"/>
              </a:ext>
            </a:extLst>
          </p:cNvPr>
          <p:cNvSpPr>
            <a:spLocks noChangeArrowheads="1"/>
          </p:cNvSpPr>
          <p:nvPr/>
        </p:nvSpPr>
        <p:spPr bwMode="auto">
          <a:xfrm>
            <a:off x="6058154" y="4491771"/>
            <a:ext cx="1106134"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特征可信验证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Feature</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22" name="Rectangle 8">
            <a:extLst>
              <a:ext uri="{FF2B5EF4-FFF2-40B4-BE49-F238E27FC236}">
                <a16:creationId xmlns:a16="http://schemas.microsoft.com/office/drawing/2014/main" id="{4B6E3B36-328D-4609-9FD7-5AAB1C77FC0E}"/>
              </a:ext>
            </a:extLst>
          </p:cNvPr>
          <p:cNvSpPr>
            <a:spLocks noChangeArrowheads="1"/>
          </p:cNvSpPr>
          <p:nvPr/>
        </p:nvSpPr>
        <p:spPr bwMode="auto">
          <a:xfrm>
            <a:off x="7740352" y="4491771"/>
            <a:ext cx="1093301" cy="37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1">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身份可信验证</a:t>
            </a:r>
            <a:endParaRPr kumimoji="0" lang="zh-CN" altLang="en-US" sz="1400" b="1" i="0" u="none" strike="noStrike" cap="none" normalizeH="0" baseline="0" dirty="0">
              <a:ln>
                <a:noFill/>
              </a:ln>
              <a:solidFill>
                <a:schemeClr val="tx1">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1">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Identity</a:t>
            </a:r>
            <a:endParaRPr kumimoji="0" lang="zh-CN" altLang="zh-CN" sz="1400" b="1" i="0" u="none" strike="noStrike" cap="none" normalizeH="0" baseline="0" dirty="0">
              <a:ln>
                <a:noFill/>
              </a:ln>
              <a:solidFill>
                <a:schemeClr val="tx1">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23" name="Rectangle 9">
            <a:extLst>
              <a:ext uri="{FF2B5EF4-FFF2-40B4-BE49-F238E27FC236}">
                <a16:creationId xmlns:a16="http://schemas.microsoft.com/office/drawing/2014/main" id="{9E90A5DF-D091-4605-BF0F-805D71BDBA1F}"/>
              </a:ext>
            </a:extLst>
          </p:cNvPr>
          <p:cNvSpPr>
            <a:spLocks noChangeArrowheads="1"/>
          </p:cNvSpPr>
          <p:nvPr/>
        </p:nvSpPr>
        <p:spPr bwMode="auto">
          <a:xfrm>
            <a:off x="7596336" y="5503674"/>
            <a:ext cx="1368152" cy="373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能力可信验证</a:t>
            </a:r>
            <a:endParaRPr kumimoji="0" lang="zh-CN" altLang="en-US"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Capability</a:t>
            </a:r>
            <a:endParaRPr kumimoji="0" lang="zh-CN" altLang="zh-CN" sz="1400" b="1" i="0" u="none" strike="noStrike" cap="none" normalizeH="0" baseline="0" dirty="0">
              <a:ln>
                <a:noFill/>
              </a:ln>
              <a:solidFill>
                <a:schemeClr val="tx2">
                  <a:lumMod val="20000"/>
                  <a:lumOff val="80000"/>
                </a:schemeClr>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
        <p:nvSpPr>
          <p:cNvPr id="24" name="Rectangle 10">
            <a:extLst>
              <a:ext uri="{FF2B5EF4-FFF2-40B4-BE49-F238E27FC236}">
                <a16:creationId xmlns:a16="http://schemas.microsoft.com/office/drawing/2014/main" id="{4C9C263D-723C-4995-BB8E-A7EB0AF27D44}"/>
              </a:ext>
            </a:extLst>
          </p:cNvPr>
          <p:cNvSpPr>
            <a:spLocks noChangeArrowheads="1"/>
          </p:cNvSpPr>
          <p:nvPr/>
        </p:nvSpPr>
        <p:spPr bwMode="auto">
          <a:xfrm>
            <a:off x="6027761" y="5484570"/>
            <a:ext cx="1352551" cy="39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96000"/>
              </a:lnSpc>
              <a:spcBef>
                <a:spcPct val="0"/>
              </a:spcBef>
              <a:spcAft>
                <a:spcPct val="0"/>
              </a:spcAft>
              <a:buClrTx/>
              <a:buSzTx/>
              <a:buFontTx/>
              <a:buNone/>
              <a:tabLst/>
            </a:pPr>
            <a:r>
              <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环境可信验证</a:t>
            </a:r>
            <a:endParaRPr kumimoji="0" lang="zh-CN" altLang="en-US" sz="1400" b="1" i="0" u="none" strike="noStrike" cap="none" normalizeH="0" baseline="0" dirty="0">
              <a:ln>
                <a:noFill/>
              </a:ln>
              <a:solidFill>
                <a:srgbClr val="FF0000"/>
              </a:solidFill>
              <a:effectLst>
                <a:outerShdw blurRad="38100" dist="38100" dir="2700000" algn="tl">
                  <a:srgbClr val="000000">
                    <a:alpha val="43137"/>
                  </a:srgbClr>
                </a:outerShdw>
              </a:effectLst>
              <a:latin typeface="Times New Roman" pitchFamily="18" charset="0"/>
              <a:ea typeface="宋体" pitchFamily="2" charset="-122"/>
              <a:cs typeface="宋体" pitchFamily="2" charset="-122"/>
            </a:endParaRPr>
          </a:p>
          <a:p>
            <a:pPr marL="0" marR="0" lvl="0" indent="0" algn="ctr" defTabSz="914400" rtl="0" eaLnBrk="1" fontAlgn="base" latinLnBrk="0" hangingPunct="1">
              <a:lnSpc>
                <a:spcPct val="96000"/>
              </a:lnSpc>
              <a:spcBef>
                <a:spcPct val="0"/>
              </a:spcBef>
              <a:spcAft>
                <a:spcPct val="0"/>
              </a:spcAft>
              <a:buClrTx/>
              <a:buSzTx/>
              <a:buFontTx/>
              <a:buNone/>
              <a:tabLst/>
            </a:pPr>
            <a:r>
              <a:rPr kumimoji="0" lang="en-US"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宋体" pitchFamily="2" charset="-122"/>
                <a:cs typeface="宋体" pitchFamily="2" charset="-122"/>
              </a:rPr>
              <a:t>Environment</a:t>
            </a:r>
            <a:endParaRPr kumimoji="0" lang="zh-CN" altLang="zh-CN" sz="1400" b="1" i="0" u="none" strike="noStrike" cap="none" normalizeH="0" baseline="0" dirty="0">
              <a:ln>
                <a:noFill/>
              </a:ln>
              <a:solidFill>
                <a:srgbClr val="FF0000"/>
              </a:solidFill>
              <a:effectLst>
                <a:outerShdw blurRad="38100" dist="38100" dir="2700000" algn="tl">
                  <a:srgbClr val="000000">
                    <a:alpha val="43137"/>
                  </a:srgbClr>
                </a:outerShdw>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268554742"/>
      </p:ext>
    </p:extLst>
  </p:cSld>
  <p:clrMapOvr>
    <a:masterClrMapping/>
  </p:clrMapOvr>
  <p:transition spd="slow">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en-US" altLang="zh-CN" b="1" dirty="0">
                <a:effectLst>
                  <a:outerShdw blurRad="38100" dist="38100" dir="2700000" algn="tl">
                    <a:srgbClr val="000000">
                      <a:alpha val="43137"/>
                    </a:srgbClr>
                  </a:outerShdw>
                </a:effectLst>
                <a:ea typeface="微软雅黑" pitchFamily="34" charset="-122"/>
              </a:rPr>
              <a:t>3.</a:t>
            </a:r>
            <a:r>
              <a:rPr lang="zh-CN" altLang="en-US" b="1" dirty="0">
                <a:effectLst>
                  <a:outerShdw blurRad="38100" dist="38100" dir="2700000" algn="tl">
                    <a:srgbClr val="000000">
                      <a:alpha val="43137"/>
                    </a:srgbClr>
                  </a:outerShdw>
                </a:effectLst>
                <a:ea typeface="微软雅黑" pitchFamily="34" charset="-122"/>
              </a:rPr>
              <a:t>面向恶意代码检测的软件可信验证</a:t>
            </a:r>
            <a:endParaRPr lang="zh-CN" altLang="en-US"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pPr>
              <a:defRPr/>
            </a:pPr>
            <a:fld id="{014C00FC-9F33-423A-AEB7-DB9456200D00}" type="slidenum">
              <a:rPr lang="zh-CN" altLang="en-US" smtClean="0"/>
              <a:pPr>
                <a:defRPr/>
              </a:pPr>
              <a:t>65</a:t>
            </a:fld>
            <a:endParaRPr lang="en-US" altLang="zh-CN"/>
          </a:p>
        </p:txBody>
      </p:sp>
      <p:sp>
        <p:nvSpPr>
          <p:cNvPr id="6" name="内容占位符 2"/>
          <p:cNvSpPr>
            <a:spLocks noGrp="1"/>
          </p:cNvSpPr>
          <p:nvPr>
            <p:ph idx="1"/>
          </p:nvPr>
        </p:nvSpPr>
        <p:spPr>
          <a:xfrm>
            <a:off x="492124" y="1124744"/>
            <a:ext cx="8651876" cy="4392488"/>
          </a:xfrm>
        </p:spPr>
        <p:txBody>
          <a:bodyPr/>
          <a:lstStyle/>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例如，一种名为虚拟机</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Rootkit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Virtual-Machine Based Rootkit</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VMBR</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）的实验室恶意软件，对系统具有更高的控制程度，能够提供多方面的功能，并且其状态和活动对运行在目标系统中的安全检测程序来说是不可见的。</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VMBR </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在正在运行的操作系统下安装一个虚拟机监视器</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VMM</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，并将这个原有操作系统迁移到虚拟机里，而目标系统中的软件无法访问到他们的状态，因此</a:t>
            </a:r>
            <a:r>
              <a:rPr lang="en-US" altLang="zh-CN" b="1" dirty="0">
                <a:effectLst>
                  <a:outerShdw blurRad="38100" dist="38100" dir="2700000" algn="tl">
                    <a:srgbClr val="000000">
                      <a:alpha val="43137"/>
                    </a:srgbClr>
                  </a:outerShdw>
                </a:effectLst>
                <a:latin typeface="微软雅黑" pitchFamily="34" charset="-122"/>
                <a:ea typeface="微软雅黑" pitchFamily="34" charset="-122"/>
              </a:rPr>
              <a:t>VMBR </a:t>
            </a: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很难被检测和移除。</a:t>
            </a:r>
          </a:p>
          <a:p>
            <a:pPr>
              <a:spcBef>
                <a:spcPts val="600"/>
              </a:spcBef>
              <a:defRPr/>
            </a:pPr>
            <a:r>
              <a:rPr lang="zh-CN" altLang="en-US" b="1" dirty="0">
                <a:effectLst>
                  <a:outerShdw blurRad="38100" dist="38100" dir="2700000" algn="tl">
                    <a:srgbClr val="000000">
                      <a:alpha val="43137"/>
                    </a:srgbClr>
                  </a:outerShdw>
                </a:effectLst>
                <a:latin typeface="微软雅黑" pitchFamily="34" charset="-122"/>
                <a:ea typeface="微软雅黑" pitchFamily="34" charset="-122"/>
              </a:rPr>
              <a:t>应当说，虚拟机恶意软件还是个新课题，它的出现提醒了大家，软件的运行环境也可能有问题，需要进行验证。</a:t>
            </a:r>
          </a:p>
        </p:txBody>
      </p:sp>
    </p:spTree>
    <p:extLst>
      <p:ext uri="{BB962C8B-B14F-4D97-AF65-F5344CB8AC3E}">
        <p14:creationId xmlns:p14="http://schemas.microsoft.com/office/powerpoint/2010/main" val="2060612892"/>
      </p:ext>
    </p:extLst>
  </p:cSld>
  <p:clrMapOvr>
    <a:masterClrMapping/>
  </p:clrMapOvr>
  <p:transition spd="slow">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5. </a:t>
            </a:r>
            <a:r>
              <a:rPr lang="zh-CN" altLang="en-US" b="1" dirty="0">
                <a:effectLst>
                  <a:outerShdw blurRad="38100" dist="38100" dir="2700000" algn="tl">
                    <a:srgbClr val="000000">
                      <a:alpha val="43137"/>
                    </a:srgbClr>
                  </a:outerShdw>
                </a:effectLst>
                <a:ea typeface="微软雅黑" pitchFamily="34" charset="-122"/>
              </a:rPr>
              <a:t>应用案例</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案例</a:t>
            </a:r>
            <a:r>
              <a:rPr lang="en-US" altLang="zh-CN" b="1">
                <a:effectLst>
                  <a:outerShdw blurRad="38100" dist="38100" dir="2700000" algn="tl">
                    <a:srgbClr val="C0C0C0"/>
                  </a:outerShdw>
                </a:effectLst>
                <a:ea typeface="微软雅黑" pitchFamily="34" charset="-122"/>
              </a:rPr>
              <a:t>12】WannaCry</a:t>
            </a:r>
            <a:r>
              <a:rPr lang="zh-CN" altLang="en-US" b="1" dirty="0">
                <a:effectLst>
                  <a:outerShdw blurRad="38100" dist="38100" dir="2700000" algn="tl">
                    <a:srgbClr val="C0C0C0"/>
                  </a:outerShdw>
                </a:effectLst>
                <a:ea typeface="微软雅黑" pitchFamily="34" charset="-122"/>
              </a:rPr>
              <a:t>勒索软件分析</a:t>
            </a:r>
            <a:endParaRPr lang="en-US" altLang="zh-CN" b="1" dirty="0">
              <a:effectLst>
                <a:outerShdw blurRad="38100" dist="38100" dir="2700000" algn="tl">
                  <a:srgbClr val="C0C0C0"/>
                </a:outerShdw>
              </a:effectLst>
              <a:ea typeface="微软雅黑" pitchFamily="34" charset="-122"/>
            </a:endParaRPr>
          </a:p>
          <a:p>
            <a:pPr lvl="1" eaLnBrk="1" hangingPunct="1">
              <a:defRPr/>
            </a:pPr>
            <a:r>
              <a:rPr lang="en-US" altLang="zh-CN" b="1" dirty="0" err="1">
                <a:effectLst>
                  <a:outerShdw blurRad="38100" dist="38100" dir="2700000" algn="tl">
                    <a:srgbClr val="C0C0C0"/>
                  </a:outerShdw>
                </a:effectLst>
                <a:ea typeface="微软雅黑" pitchFamily="34" charset="-122"/>
              </a:rPr>
              <a:t>WannaCry</a:t>
            </a:r>
            <a:r>
              <a:rPr lang="zh-CN" altLang="en-US" b="1" dirty="0">
                <a:effectLst>
                  <a:outerShdw blurRad="38100" dist="38100" dir="2700000" algn="tl">
                    <a:srgbClr val="C0C0C0"/>
                  </a:outerShdw>
                </a:effectLst>
                <a:ea typeface="微软雅黑" pitchFamily="34" charset="-122"/>
              </a:rPr>
              <a:t>基本情况</a:t>
            </a:r>
          </a:p>
          <a:p>
            <a:pPr lvl="1" eaLnBrk="1" hangingPunct="1">
              <a:defRPr/>
            </a:pPr>
            <a:r>
              <a:rPr lang="en-US" altLang="zh-CN" b="1" dirty="0" err="1">
                <a:effectLst>
                  <a:outerShdw blurRad="38100" dist="38100" dir="2700000" algn="tl">
                    <a:srgbClr val="C0C0C0"/>
                  </a:outerShdw>
                </a:effectLst>
                <a:ea typeface="微软雅黑" pitchFamily="34" charset="-122"/>
              </a:rPr>
              <a:t>WannaCry</a:t>
            </a:r>
            <a:r>
              <a:rPr lang="zh-CN" altLang="en-US" b="1" dirty="0">
                <a:effectLst>
                  <a:outerShdw blurRad="38100" dist="38100" dir="2700000" algn="tl">
                    <a:srgbClr val="C0C0C0"/>
                  </a:outerShdw>
                </a:effectLst>
                <a:ea typeface="微软雅黑" pitchFamily="34" charset="-122"/>
              </a:rPr>
              <a:t>传播和工作原理</a:t>
            </a:r>
          </a:p>
          <a:p>
            <a:pPr lvl="1" eaLnBrk="1" hangingPunct="1">
              <a:defRPr/>
            </a:pPr>
            <a:r>
              <a:rPr lang="en-US" altLang="zh-CN" b="1" dirty="0" err="1">
                <a:effectLst>
                  <a:outerShdw blurRad="38100" dist="38100" dir="2700000" algn="tl">
                    <a:srgbClr val="C0C0C0"/>
                  </a:outerShdw>
                </a:effectLst>
                <a:ea typeface="微软雅黑" pitchFamily="34" charset="-122"/>
              </a:rPr>
              <a:t>WannaCry</a:t>
            </a:r>
            <a:r>
              <a:rPr lang="zh-CN" altLang="en-US" b="1" dirty="0">
                <a:effectLst>
                  <a:outerShdw blurRad="38100" dist="38100" dir="2700000" algn="tl">
                    <a:srgbClr val="C0C0C0"/>
                  </a:outerShdw>
                </a:effectLst>
                <a:ea typeface="微软雅黑" pitchFamily="34" charset="-122"/>
              </a:rPr>
              <a:t>防范策略</a:t>
            </a:r>
          </a:p>
        </p:txBody>
      </p:sp>
    </p:spTree>
    <p:extLst>
      <p:ext uri="{BB962C8B-B14F-4D97-AF65-F5344CB8AC3E}">
        <p14:creationId xmlns:p14="http://schemas.microsoft.com/office/powerpoint/2010/main" val="3227350703"/>
      </p:ext>
    </p:extLst>
  </p:cSld>
  <p:clrMapOvr>
    <a:masterClrMapping/>
  </p:clrMapOvr>
  <p:transition spd="slow">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本讲要点</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15310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恶意代码机理分析</a:t>
            </a:r>
          </a:p>
          <a:p>
            <a:pPr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恶意代码涉及的法律问题与防治管理</a:t>
            </a:r>
          </a:p>
          <a:p>
            <a:pPr eaLnBrk="1" hangingPunct="1">
              <a:defRPr/>
            </a:pP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面向恶意代码检测的软件可信验证</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应用案例</a:t>
            </a:r>
            <a:endParaRPr lang="en-US" altLang="zh-CN" b="1" dirty="0">
              <a:effectLst>
                <a:outerShdw blurRad="38100" dist="38100" dir="2700000" algn="tl">
                  <a:srgbClr val="C0C0C0"/>
                </a:outerShdw>
              </a:effectLst>
              <a:ea typeface="微软雅黑" pitchFamily="34" charset="-122"/>
            </a:endParaRPr>
          </a:p>
          <a:p>
            <a:pPr eaLnBrk="1" hangingPunct="1">
              <a:defRPr/>
            </a:pP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580768605"/>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8686800" cy="5400600"/>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简单的病毒程序的例子：</a:t>
            </a:r>
            <a:endParaRPr lang="en-US" altLang="zh-CN" b="1" dirty="0">
              <a:effectLst>
                <a:outerShdw blurRad="38100" dist="38100" dir="2700000" algn="tl">
                  <a:srgbClr val="C0C0C0"/>
                </a:outerShdw>
              </a:effectLst>
              <a:ea typeface="微软雅黑" pitchFamily="34" charset="-122"/>
            </a:endParaRPr>
          </a:p>
          <a:p>
            <a:pPr marL="0" indent="0" eaLnBrk="1" hangingPunct="1">
              <a:buNone/>
              <a:defRPr/>
            </a:pPr>
            <a:r>
              <a:rPr lang="en-US" altLang="zh-CN" sz="2400" dirty="0">
                <a:ea typeface="微软雅黑" pitchFamily="34" charset="-122"/>
              </a:rPr>
              <a:t>      </a:t>
            </a:r>
            <a:r>
              <a:rPr lang="en-US" altLang="zh-CN" sz="2400" dirty="0" err="1">
                <a:ea typeface="微软雅黑" pitchFamily="34" charset="-122"/>
              </a:rPr>
              <a:t>main_program</a:t>
            </a:r>
            <a:r>
              <a:rPr lang="en-US" altLang="zh-CN" sz="2400" dirty="0">
                <a:ea typeface="微软雅黑" pitchFamily="34" charset="-122"/>
              </a:rPr>
              <a:t>:=</a:t>
            </a:r>
          </a:p>
          <a:p>
            <a:pPr marL="0" indent="0" eaLnBrk="1" hangingPunct="1">
              <a:buNone/>
              <a:defRPr/>
            </a:pPr>
            <a:r>
              <a:rPr lang="en-US" altLang="zh-CN" sz="2400" dirty="0">
                <a:ea typeface="微软雅黑" pitchFamily="34" charset="-122"/>
              </a:rPr>
              <a:t>      {     </a:t>
            </a:r>
            <a:r>
              <a:rPr lang="en-US" altLang="zh-CN" sz="2400" dirty="0" err="1">
                <a:ea typeface="微软雅黑" pitchFamily="34" charset="-122"/>
              </a:rPr>
              <a:t>infect_executable</a:t>
            </a:r>
            <a:r>
              <a:rPr lang="en-US" altLang="zh-CN" sz="2400" dirty="0">
                <a:ea typeface="微软雅黑" pitchFamily="34" charset="-122"/>
              </a:rPr>
              <a:t>;</a:t>
            </a:r>
          </a:p>
          <a:p>
            <a:pPr marL="0" indent="0" eaLnBrk="1" hangingPunct="1">
              <a:buNone/>
              <a:defRPr/>
            </a:pPr>
            <a:r>
              <a:rPr lang="en-US" altLang="zh-CN" sz="2400" dirty="0">
                <a:ea typeface="微软雅黑" pitchFamily="34" charset="-122"/>
              </a:rPr>
              <a:t>             if </a:t>
            </a:r>
            <a:r>
              <a:rPr lang="en-US" altLang="zh-CN" sz="2400" dirty="0" err="1">
                <a:ea typeface="微软雅黑" pitchFamily="34" charset="-122"/>
              </a:rPr>
              <a:t>trigger_pulled</a:t>
            </a:r>
            <a:r>
              <a:rPr lang="en-US" altLang="zh-CN" sz="2400" dirty="0">
                <a:ea typeface="微软雅黑" pitchFamily="34" charset="-122"/>
              </a:rPr>
              <a:t> then </a:t>
            </a:r>
            <a:r>
              <a:rPr lang="en-US" altLang="zh-CN" sz="2400" dirty="0" err="1">
                <a:ea typeface="微软雅黑" pitchFamily="34" charset="-122"/>
              </a:rPr>
              <a:t>do_damage</a:t>
            </a:r>
            <a:r>
              <a:rPr lang="en-US" altLang="zh-CN" sz="2400" dirty="0">
                <a:ea typeface="微软雅黑" pitchFamily="34" charset="-122"/>
              </a:rPr>
              <a:t>;</a:t>
            </a:r>
          </a:p>
          <a:p>
            <a:pPr marL="0" indent="0" eaLnBrk="1" hangingPunct="1">
              <a:buNone/>
              <a:defRPr/>
            </a:pPr>
            <a:r>
              <a:rPr lang="en-US" altLang="zh-CN" sz="2400" dirty="0">
                <a:ea typeface="微软雅黑" pitchFamily="34" charset="-122"/>
              </a:rPr>
              <a:t>             </a:t>
            </a:r>
            <a:r>
              <a:rPr lang="en-US" altLang="zh-CN" sz="2400" dirty="0" err="1">
                <a:ea typeface="微软雅黑" pitchFamily="34" charset="-122"/>
              </a:rPr>
              <a:t>goto</a:t>
            </a:r>
            <a:r>
              <a:rPr lang="en-US" altLang="zh-CN" sz="2400" dirty="0">
                <a:ea typeface="微软雅黑" pitchFamily="34" charset="-122"/>
              </a:rPr>
              <a:t> next;</a:t>
            </a:r>
          </a:p>
          <a:p>
            <a:pPr marL="0" indent="0" eaLnBrk="1" hangingPunct="1">
              <a:buNone/>
              <a:defRPr/>
            </a:pPr>
            <a:r>
              <a:rPr lang="en-US" altLang="zh-CN" sz="2400" dirty="0">
                <a:ea typeface="微软雅黑" pitchFamily="34" charset="-122"/>
              </a:rPr>
              <a:t>        next:…}</a:t>
            </a:r>
          </a:p>
          <a:p>
            <a:pPr marL="0" indent="0" eaLnBrk="1" hangingPunct="1">
              <a:buNone/>
              <a:defRPr/>
            </a:pPr>
            <a:r>
              <a:rPr lang="en-US" altLang="zh-CN" sz="2400" dirty="0">
                <a:ea typeface="微软雅黑" pitchFamily="34" charset="-122"/>
              </a:rPr>
              <a:t>}</a:t>
            </a:r>
          </a:p>
        </p:txBody>
      </p:sp>
    </p:spTree>
    <p:extLst>
      <p:ext uri="{BB962C8B-B14F-4D97-AF65-F5344CB8AC3E}">
        <p14:creationId xmlns:p14="http://schemas.microsoft.com/office/powerpoint/2010/main" val="4187449714"/>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7931224"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计算机病毒的基本结构及其工作机制</a:t>
            </a:r>
          </a:p>
          <a:p>
            <a:pPr lvl="1" eaLnBrk="1" hangingPunct="1">
              <a:defRPr/>
            </a:pPr>
            <a:r>
              <a:rPr lang="zh-CN" altLang="en-US" b="1" dirty="0">
                <a:effectLst>
                  <a:outerShdw blurRad="38100" dist="38100" dir="2700000" algn="tl">
                    <a:srgbClr val="C0C0C0"/>
                  </a:outerShdw>
                </a:effectLst>
                <a:ea typeface="微软雅黑" pitchFamily="34" charset="-122"/>
              </a:rPr>
              <a:t>计算机病毒的典型组成包括</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个部分：</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a:effectLst>
                  <a:outerShdw blurRad="38100" dist="38100" dir="2700000" algn="tl">
                    <a:srgbClr val="C0C0C0"/>
                  </a:outerShdw>
                </a:effectLst>
                <a:ea typeface="微软雅黑" pitchFamily="34" charset="-122"/>
              </a:rPr>
              <a:t>触发模块</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传染模块</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表现模块</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目前很多计算机病毒还具备：</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运行环境探测模块</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自我保护模块</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自我卸载模块</a:t>
            </a:r>
            <a:endParaRPr lang="en-US" altLang="zh-CN" b="1" dirty="0">
              <a:effectLst>
                <a:outerShdw blurRad="38100" dist="38100" dir="2700000" algn="tl">
                  <a:srgbClr val="C0C0C0"/>
                </a:outerShdw>
              </a:effectLst>
              <a:ea typeface="微软雅黑" pitchFamily="34" charset="-122"/>
            </a:endParaRPr>
          </a:p>
          <a:p>
            <a:pPr lvl="2" eaLnBrk="1" hangingPunct="1">
              <a:defRPr/>
            </a:pPr>
            <a:r>
              <a:rPr lang="zh-CN" altLang="en-US" b="1" dirty="0">
                <a:effectLst>
                  <a:outerShdw blurRad="38100" dist="38100" dir="2700000" algn="tl">
                    <a:srgbClr val="C0C0C0"/>
                  </a:outerShdw>
                </a:effectLst>
                <a:ea typeface="微软雅黑" pitchFamily="34" charset="-122"/>
              </a:rPr>
              <a:t>自我升级模块</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923867991"/>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a:t>
            </a:r>
            <a:r>
              <a:rPr lang="zh-CN" altLang="en-US" b="1" dirty="0">
                <a:effectLst>
                  <a:outerShdw blurRad="38100" dist="38100" dir="2700000" algn="tl">
                    <a:srgbClr val="000000">
                      <a:alpha val="43137"/>
                    </a:srgbClr>
                  </a:outerShdw>
                </a:effectLst>
                <a:ea typeface="微软雅黑" pitchFamily="34" charset="-122"/>
              </a:rPr>
              <a:t>恶意代码机理分析</a:t>
            </a:r>
          </a:p>
        </p:txBody>
      </p:sp>
      <p:sp>
        <p:nvSpPr>
          <p:cNvPr id="151555" name="Rectangle 3"/>
          <p:cNvSpPr>
            <a:spLocks noGrp="1" noChangeArrowheads="1"/>
          </p:cNvSpPr>
          <p:nvPr>
            <p:ph type="body" idx="1"/>
          </p:nvPr>
        </p:nvSpPr>
        <p:spPr>
          <a:xfrm>
            <a:off x="457200" y="1052736"/>
            <a:ext cx="7931224"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计算机病毒的网络传播方式</a:t>
            </a:r>
          </a:p>
          <a:p>
            <a:pPr lvl="1" eaLnBrk="1" hangingPunct="1">
              <a:defRPr/>
            </a:pPr>
            <a:r>
              <a:rPr lang="zh-CN" altLang="en-US" b="1" dirty="0">
                <a:effectLst>
                  <a:outerShdw blurRad="38100" dist="38100" dir="2700000" algn="tl">
                    <a:srgbClr val="C0C0C0"/>
                  </a:outerShdw>
                </a:effectLst>
                <a:ea typeface="微软雅黑" pitchFamily="34" charset="-122"/>
              </a:rPr>
              <a:t>网页挂马</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电子邮件、</a:t>
            </a:r>
            <a:r>
              <a:rPr lang="en-US" altLang="zh-CN" b="1" dirty="0">
                <a:effectLst>
                  <a:outerShdw blurRad="38100" dist="38100" dir="2700000" algn="tl">
                    <a:srgbClr val="C0C0C0"/>
                  </a:outerShdw>
                </a:effectLst>
                <a:ea typeface="微软雅黑" pitchFamily="34" charset="-122"/>
              </a:rPr>
              <a:t>FTP</a:t>
            </a:r>
            <a:r>
              <a:rPr lang="zh-CN" altLang="en-US" b="1" dirty="0">
                <a:effectLst>
                  <a:outerShdw blurRad="38100" dist="38100" dir="2700000" algn="tl">
                    <a:srgbClr val="C0C0C0"/>
                  </a:outerShdw>
                </a:effectLst>
                <a:ea typeface="微软雅黑" pitchFamily="34" charset="-122"/>
              </a:rPr>
              <a:t>等</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可移动存储设备</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局域网共享</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对等网络应用软件</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软件漏洞</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盗版软件下载</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即时通信软件</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6456434"/>
      </p:ext>
    </p:extLst>
  </p:cSld>
  <p:clrMapOvr>
    <a:masterClrMapping/>
  </p:clrMapOvr>
  <p:transition spd="slow">
    <p:fade/>
  </p:transition>
</p:sld>
</file>

<file path=ppt/theme/theme1.xml><?xml version="1.0" encoding="utf-8"?>
<a:theme xmlns:a="http://schemas.openxmlformats.org/drawingml/2006/main" name="134TGp_report_diagram_v2">
  <a:themeElements>
    <a:clrScheme name="134TGp_report_diagram_v2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fontScheme name="134TGp_report_diagram_v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outerShdw dist="35921" dir="2700000" algn="ctr" rotWithShape="0">
            <a:schemeClr val="bg2"/>
          </a:outerShdw>
        </a:effectLst>
      </a:spPr>
      <a:bodyPr vert="horz" wrap="none" lIns="91440" tIns="45720" rIns="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outerShdw dist="35921" dir="2700000" algn="ctr" rotWithShape="0">
            <a:schemeClr val="bg2"/>
          </a:outerShdw>
        </a:effectLst>
      </a:spPr>
      <a:bodyPr vert="horz" wrap="none" lIns="91440" tIns="45720" rIns="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34TGp_report_diagram_v2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134TGp_report_diagram_v2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clrMap bg1="lt1" tx1="dk1" bg2="lt2" tx2="dk2" accent1="accent1" accent2="accent2" accent3="accent3" accent4="accent4" accent5="accent5" accent6="accent6" hlink="hlink" folHlink="folHlink"/>
    </a:extraClrScheme>
    <a:extraClrScheme>
      <a:clrScheme name="134TGp_report_diagram_v2 3">
        <a:dk1>
          <a:srgbClr val="23387D"/>
        </a:dk1>
        <a:lt1>
          <a:srgbClr val="FFFFFF"/>
        </a:lt1>
        <a:dk2>
          <a:srgbClr val="1A3D97"/>
        </a:dk2>
        <a:lt2>
          <a:srgbClr val="DDDDDD"/>
        </a:lt2>
        <a:accent1>
          <a:srgbClr val="6E51A7"/>
        </a:accent1>
        <a:accent2>
          <a:srgbClr val="8C8EE0"/>
        </a:accent2>
        <a:accent3>
          <a:srgbClr val="FFFFFF"/>
        </a:accent3>
        <a:accent4>
          <a:srgbClr val="1C2E6A"/>
        </a:accent4>
        <a:accent5>
          <a:srgbClr val="BAB3D0"/>
        </a:accent5>
        <a:accent6>
          <a:srgbClr val="7E80CB"/>
        </a:accent6>
        <a:hlink>
          <a:srgbClr val="96B1E6"/>
        </a:hlink>
        <a:folHlink>
          <a:srgbClr val="7BB32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PowerPointgxca1</Template>
  <TotalTime>6413</TotalTime>
  <Words>5450</Words>
  <Application>Microsoft Office PowerPoint</Application>
  <PresentationFormat>全屏显示(4:3)</PresentationFormat>
  <Paragraphs>665</Paragraphs>
  <Slides>67</Slides>
  <Notes>53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67</vt:i4>
      </vt:variant>
    </vt:vector>
  </HeadingPairs>
  <TitlesOfParts>
    <vt:vector size="77" baseType="lpstr">
      <vt:lpstr>迷你简启体</vt:lpstr>
      <vt:lpstr>Wingdings</vt:lpstr>
      <vt:lpstr>Calibri</vt:lpstr>
      <vt:lpstr>Arial</vt:lpstr>
      <vt:lpstr>宋体</vt:lpstr>
      <vt:lpstr>Times New Roman</vt:lpstr>
      <vt:lpstr>微软雅黑</vt:lpstr>
      <vt:lpstr>Verdana</vt:lpstr>
      <vt:lpstr>华文新魏</vt:lpstr>
      <vt:lpstr>134TGp_report_diagram_v2</vt:lpstr>
      <vt:lpstr>第12章  恶意代码防治</vt:lpstr>
      <vt:lpstr>本讲要点</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1.恶意代码机理分析</vt:lpstr>
      <vt:lpstr>2.恶意代码涉及的法律问题与防治管理</vt:lpstr>
      <vt:lpstr>2.恶意代码涉及的法律问题与防治管理</vt:lpstr>
      <vt:lpstr>2.恶意代码涉及的法律问题与防治管理</vt:lpstr>
      <vt:lpstr>3.面向恶意代码检测的软件可信验证</vt:lpstr>
      <vt:lpstr>3.面向恶意代码检测的软件可信验证</vt:lpstr>
      <vt:lpstr>3.面向恶意代码检测的软件可信验证</vt:lpstr>
      <vt:lpstr>3.面向恶意代码检测的软件可信验证</vt:lpstr>
      <vt:lpstr>3.面向恶意代码检测的软件可信验证</vt:lpstr>
      <vt:lpstr>3.面向恶意代码检测的软件可信验证</vt:lpstr>
      <vt:lpstr>3.面向恶意代码检测的软件可信验证</vt:lpstr>
      <vt:lpstr>3.面向恶意代码检测的软件可信验证</vt:lpstr>
      <vt:lpstr>3.面向恶意代码检测的软件可信验证</vt:lpstr>
      <vt:lpstr>3.面向恶意代码检测的软件可信验证</vt:lpstr>
      <vt:lpstr>3.面向恶意代码检测的软件可信验证</vt:lpstr>
      <vt:lpstr>3.面向恶意代码检测的软件可信验证</vt:lpstr>
      <vt:lpstr>3.面向恶意代码检测的软件可信验证</vt:lpstr>
      <vt:lpstr>3.面向恶意代码检测的软件可信验证</vt:lpstr>
      <vt:lpstr>3.面向恶意代码检测的软件可信验证</vt:lpstr>
      <vt:lpstr>3.面向恶意代码检测的软件可信验证</vt:lpstr>
      <vt:lpstr>3.面向恶意代码检测的软件可信验证</vt:lpstr>
      <vt:lpstr>3.面向恶意代码检测的软件可信验证</vt:lpstr>
      <vt:lpstr>3.面向恶意代码检测的软件可信验证</vt:lpstr>
      <vt:lpstr>3.面向恶意代码检测的软件可信验证</vt:lpstr>
      <vt:lpstr>3.面向恶意代码检测的软件可信验证</vt:lpstr>
      <vt:lpstr>3.面向恶意代码检测的软件可信验证</vt:lpstr>
      <vt:lpstr>3.面向恶意代码检测的软件可信验证</vt:lpstr>
      <vt:lpstr>3.面向恶意代码检测的软件可信验证</vt:lpstr>
      <vt:lpstr>3.面向恶意代码检测的软件可信验证</vt:lpstr>
      <vt:lpstr>3.面向恶意代码检测的软件可信验证</vt:lpstr>
      <vt:lpstr>5. 应用案例</vt:lpstr>
      <vt:lpstr>本讲要点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PPT标题</dc:title>
  <dc:creator>ChenBo</dc:creator>
  <cp:lastModifiedBy>lenovo</cp:lastModifiedBy>
  <cp:revision>1142</cp:revision>
  <cp:lastPrinted>2013-05-16T08:35:08Z</cp:lastPrinted>
  <dcterms:created xsi:type="dcterms:W3CDTF">2003-12-15T08:35:50Z</dcterms:created>
  <dcterms:modified xsi:type="dcterms:W3CDTF">2024-12-03T04:43:56Z</dcterms:modified>
</cp:coreProperties>
</file>