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8"/>
  </p:notesMasterIdLst>
  <p:handoutMasterIdLst>
    <p:handoutMasterId r:id="rId29"/>
  </p:handoutMasterIdLst>
  <p:sldIdLst>
    <p:sldId id="337" r:id="rId2"/>
    <p:sldId id="341" r:id="rId3"/>
    <p:sldId id="342" r:id="rId4"/>
    <p:sldId id="343" r:id="rId5"/>
    <p:sldId id="344"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6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uel Garcia" initials="SG" lastIdx="1" clrIdx="0">
    <p:extLst>
      <p:ext uri="{19B8F6BF-5375-455C-9EA6-DF929625EA0E}">
        <p15:presenceInfo xmlns:p15="http://schemas.microsoft.com/office/powerpoint/2012/main" userId="a1f7796647ec1a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0078"/>
    <a:srgbClr val="6A005F"/>
    <a:srgbClr val="000000"/>
    <a:srgbClr val="760068"/>
    <a:srgbClr val="500048"/>
    <a:srgbClr val="A2008F"/>
    <a:srgbClr val="C000A9"/>
    <a:srgbClr val="ECECEC"/>
    <a:srgbClr val="DB6B9E"/>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autoAdjust="0"/>
    <p:restoredTop sz="78045" autoAdjust="0"/>
  </p:normalViewPr>
  <p:slideViewPr>
    <p:cSldViewPr snapToGrid="0" showGuides="1">
      <p:cViewPr varScale="1">
        <p:scale>
          <a:sx n="209" d="100"/>
          <a:sy n="209" d="100"/>
        </p:scale>
        <p:origin x="816" y="184"/>
      </p:cViewPr>
      <p:guideLst>
        <p:guide orient="horz" pos="1620"/>
        <p:guide pos="2863"/>
      </p:guideLst>
    </p:cSldViewPr>
  </p:slideViewPr>
  <p:notesTextViewPr>
    <p:cViewPr>
      <p:scale>
        <a:sx n="1" d="1"/>
        <a:sy n="1" d="1"/>
      </p:scale>
      <p:origin x="0" y="0"/>
    </p:cViewPr>
  </p:notesTextViewPr>
  <p:sorterViewPr>
    <p:cViewPr>
      <p:scale>
        <a:sx n="120" d="100"/>
        <a:sy n="120" d="100"/>
      </p:scale>
      <p:origin x="0" y="0"/>
    </p:cViewPr>
  </p:sorterViewPr>
  <p:notesViewPr>
    <p:cSldViewPr snapToGrid="0">
      <p:cViewPr varScale="1">
        <p:scale>
          <a:sx n="72" d="100"/>
          <a:sy n="72" d="100"/>
        </p:scale>
        <p:origin x="3012"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05509AF-FFFE-40E2-ACCC-D94A42824C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9924B17-223D-462C-A63A-C3C56A006A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57D45F-9B06-4FD6-B80D-63AF92FC02D4}" type="datetimeFigureOut">
              <a:rPr lang="zh-CN" altLang="en-US" smtClean="0"/>
              <a:t>2022/3/8</a:t>
            </a:fld>
            <a:endParaRPr lang="zh-CN" altLang="en-US"/>
          </a:p>
        </p:txBody>
      </p:sp>
      <p:sp>
        <p:nvSpPr>
          <p:cNvPr id="4" name="页脚占位符 3">
            <a:extLst>
              <a:ext uri="{FF2B5EF4-FFF2-40B4-BE49-F238E27FC236}">
                <a16:creationId xmlns:a16="http://schemas.microsoft.com/office/drawing/2014/main" id="{7F2CCF11-9C79-4761-9F00-C8870F6164D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E17934F1-5308-4C99-BEF9-29253D9CE9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33F7F3-BE4C-4D86-9918-24458AE0A277}" type="slidenum">
              <a:rPr lang="zh-CN" altLang="en-US" smtClean="0"/>
              <a:t>‹#›</a:t>
            </a:fld>
            <a:endParaRPr lang="zh-CN" altLang="en-US"/>
          </a:p>
        </p:txBody>
      </p:sp>
    </p:spTree>
    <p:extLst>
      <p:ext uri="{BB962C8B-B14F-4D97-AF65-F5344CB8AC3E}">
        <p14:creationId xmlns:p14="http://schemas.microsoft.com/office/powerpoint/2010/main" val="4233524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98C7-9395-4E9A-96EC-DE4C39432AA7}" type="datetimeFigureOut">
              <a:rPr lang="zh-CN" altLang="en-US" smtClean="0"/>
              <a:t>2022/3/8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64DB0-CCE3-4363-801A-A01AADC6398D}" type="slidenum">
              <a:rPr lang="zh-CN" altLang="en-US" smtClean="0"/>
              <a:t>‹#›</a:t>
            </a:fld>
            <a:endParaRPr lang="zh-CN" altLang="en-US"/>
          </a:p>
        </p:txBody>
      </p:sp>
    </p:spTree>
    <p:extLst>
      <p:ext uri="{BB962C8B-B14F-4D97-AF65-F5344CB8AC3E}">
        <p14:creationId xmlns:p14="http://schemas.microsoft.com/office/powerpoint/2010/main" val="3930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02F5587D-B701-47A6-9BDF-1CF70E9C3A25}"/>
              </a:ext>
            </a:extLst>
          </p:cNvPr>
          <p:cNvGrpSpPr/>
          <p:nvPr userDrawn="1"/>
        </p:nvGrpSpPr>
        <p:grpSpPr>
          <a:xfrm>
            <a:off x="0" y="2023241"/>
            <a:ext cx="9144000" cy="1097019"/>
            <a:chOff x="0" y="2878638"/>
            <a:chExt cx="9144000" cy="1034852"/>
          </a:xfrm>
        </p:grpSpPr>
        <p:sp>
          <p:nvSpPr>
            <p:cNvPr id="7" name="矩形 6">
              <a:extLst>
                <a:ext uri="{FF2B5EF4-FFF2-40B4-BE49-F238E27FC236}">
                  <a16:creationId xmlns:a16="http://schemas.microsoft.com/office/drawing/2014/main" id="{0A7AE3D4-882D-4CF2-99CC-B3EAE1501DEB}"/>
                </a:ext>
              </a:extLst>
            </p:cNvPr>
            <p:cNvSpPr/>
            <p:nvPr/>
          </p:nvSpPr>
          <p:spPr>
            <a:xfrm>
              <a:off x="0" y="3607982"/>
              <a:ext cx="9144000" cy="305508"/>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 name="矩形 7">
              <a:extLst>
                <a:ext uri="{FF2B5EF4-FFF2-40B4-BE49-F238E27FC236}">
                  <a16:creationId xmlns:a16="http://schemas.microsoft.com/office/drawing/2014/main" id="{DDD7D486-5E05-4837-85D8-AB48A7786FD7}"/>
                </a:ext>
              </a:extLst>
            </p:cNvPr>
            <p:cNvSpPr/>
            <p:nvPr/>
          </p:nvSpPr>
          <p:spPr>
            <a:xfrm>
              <a:off x="0" y="2878638"/>
              <a:ext cx="9144000" cy="729343"/>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10" name="组合 9">
            <a:extLst>
              <a:ext uri="{FF2B5EF4-FFF2-40B4-BE49-F238E27FC236}">
                <a16:creationId xmlns:a16="http://schemas.microsoft.com/office/drawing/2014/main" id="{8C327EC4-773E-4C98-8E0F-B33211CFDC5C}"/>
              </a:ext>
            </a:extLst>
          </p:cNvPr>
          <p:cNvGrpSpPr/>
          <p:nvPr userDrawn="1"/>
        </p:nvGrpSpPr>
        <p:grpSpPr>
          <a:xfrm>
            <a:off x="8202146" y="1419018"/>
            <a:ext cx="653562" cy="490172"/>
            <a:chOff x="10920675" y="2008140"/>
            <a:chExt cx="576000" cy="576000"/>
          </a:xfrm>
        </p:grpSpPr>
        <p:sp>
          <p:nvSpPr>
            <p:cNvPr id="11" name="矩形 10">
              <a:extLst>
                <a:ext uri="{FF2B5EF4-FFF2-40B4-BE49-F238E27FC236}">
                  <a16:creationId xmlns:a16="http://schemas.microsoft.com/office/drawing/2014/main" id="{83D4E437-87CB-4894-979E-12775BBB47E0}"/>
                </a:ext>
              </a:extLst>
            </p:cNvPr>
            <p:cNvSpPr/>
            <p:nvPr/>
          </p:nvSpPr>
          <p:spPr>
            <a:xfrm>
              <a:off x="11172675" y="2260140"/>
              <a:ext cx="324000" cy="324000"/>
            </a:xfrm>
            <a:prstGeom prst="rect">
              <a:avLst/>
            </a:prstGeom>
            <a:solidFill>
              <a:srgbClr val="87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2" name="矩形 11">
              <a:extLst>
                <a:ext uri="{FF2B5EF4-FFF2-40B4-BE49-F238E27FC236}">
                  <a16:creationId xmlns:a16="http://schemas.microsoft.com/office/drawing/2014/main" id="{39B116C8-24A0-4BBD-8CD7-C662CC1E9E1C}"/>
                </a:ext>
              </a:extLst>
            </p:cNvPr>
            <p:cNvSpPr/>
            <p:nvPr/>
          </p:nvSpPr>
          <p:spPr>
            <a:xfrm>
              <a:off x="10920675" y="2008140"/>
              <a:ext cx="252000" cy="2520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sp>
        <p:nvSpPr>
          <p:cNvPr id="14" name="Freeform 5">
            <a:extLst>
              <a:ext uri="{FF2B5EF4-FFF2-40B4-BE49-F238E27FC236}">
                <a16:creationId xmlns:a16="http://schemas.microsoft.com/office/drawing/2014/main" id="{C2988B88-4A90-4ADF-A871-450AF3376611}"/>
              </a:ext>
            </a:extLst>
          </p:cNvPr>
          <p:cNvSpPr>
            <a:spLocks noEditPoints="1"/>
          </p:cNvSpPr>
          <p:nvPr userDrawn="1"/>
        </p:nvSpPr>
        <p:spPr bwMode="auto">
          <a:xfrm>
            <a:off x="8269850" y="2215770"/>
            <a:ext cx="585859" cy="387086"/>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51435" tIns="25718" rIns="51435" bIns="25718" numCol="1" anchor="t" anchorCtr="0" compatLnSpc="1">
            <a:prstTxWarp prst="textNoShape">
              <a:avLst/>
            </a:prstTxWarp>
          </a:bodyPr>
          <a:lstStyle/>
          <a:p>
            <a:endParaRPr lang="zh-CN" altLang="en-US" sz="1013"/>
          </a:p>
        </p:txBody>
      </p:sp>
      <p:pic>
        <p:nvPicPr>
          <p:cNvPr id="15" name="图片 14">
            <a:extLst>
              <a:ext uri="{FF2B5EF4-FFF2-40B4-BE49-F238E27FC236}">
                <a16:creationId xmlns:a16="http://schemas.microsoft.com/office/drawing/2014/main" id="{468CC903-6DE0-459A-95C1-049A8040508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8293" y="1795139"/>
            <a:ext cx="1652321" cy="1553223"/>
          </a:xfrm>
          <a:prstGeom prst="rect">
            <a:avLst/>
          </a:prstGeom>
        </p:spPr>
      </p:pic>
      <p:sp>
        <p:nvSpPr>
          <p:cNvPr id="20" name="文本占位符 19">
            <a:extLst>
              <a:ext uri="{FF2B5EF4-FFF2-40B4-BE49-F238E27FC236}">
                <a16:creationId xmlns:a16="http://schemas.microsoft.com/office/drawing/2014/main" id="{C8E742C2-4C77-4BC4-81DD-1CD74674ADAD}"/>
              </a:ext>
            </a:extLst>
          </p:cNvPr>
          <p:cNvSpPr>
            <a:spLocks noGrp="1"/>
          </p:cNvSpPr>
          <p:nvPr>
            <p:ph type="body" sz="quarter" idx="10"/>
          </p:nvPr>
        </p:nvSpPr>
        <p:spPr>
          <a:xfrm>
            <a:off x="1940613" y="2021419"/>
            <a:ext cx="6329236" cy="773157"/>
          </a:xfrm>
        </p:spPr>
        <p:txBody>
          <a:bodyPr anchor="ctr"/>
          <a:lstStyle>
            <a:lvl1pPr marL="0" indent="0" algn="ctr">
              <a:lnSpc>
                <a:spcPct val="100000"/>
              </a:lnSpc>
              <a:spcBef>
                <a:spcPts val="0"/>
              </a:spcBef>
              <a:buNone/>
              <a:defRPr b="1" i="0" baseline="0">
                <a:solidFill>
                  <a:schemeClr val="bg1"/>
                </a:solidFill>
              </a:defRPr>
            </a:lvl1pPr>
          </a:lstStyle>
          <a:p>
            <a:pPr lvl="0"/>
            <a:r>
              <a:rPr lang="zh-CN" altLang="en-US"/>
              <a:t>单击此处编辑母版文本样式</a:t>
            </a:r>
          </a:p>
        </p:txBody>
      </p:sp>
      <p:sp>
        <p:nvSpPr>
          <p:cNvPr id="21" name="文本占位符 19">
            <a:extLst>
              <a:ext uri="{FF2B5EF4-FFF2-40B4-BE49-F238E27FC236}">
                <a16:creationId xmlns:a16="http://schemas.microsoft.com/office/drawing/2014/main" id="{1FA1953B-8F2C-40AD-8C5C-48FAE3EA9C2F}"/>
              </a:ext>
            </a:extLst>
          </p:cNvPr>
          <p:cNvSpPr>
            <a:spLocks noGrp="1"/>
          </p:cNvSpPr>
          <p:nvPr>
            <p:ph type="body" sz="quarter" idx="11"/>
          </p:nvPr>
        </p:nvSpPr>
        <p:spPr>
          <a:xfrm>
            <a:off x="1940613" y="2803532"/>
            <a:ext cx="6329236" cy="316728"/>
          </a:xfrm>
        </p:spPr>
        <p:txBody>
          <a:bodyPr anchor="ctr">
            <a:normAutofit/>
          </a:bodyPr>
          <a:lstStyle>
            <a:lvl1pPr marL="0" indent="0" algn="ctr">
              <a:lnSpc>
                <a:spcPct val="100000"/>
              </a:lnSpc>
              <a:spcBef>
                <a:spcPts val="0"/>
              </a:spcBef>
              <a:buNone/>
              <a:defRPr sz="1350" baseline="0">
                <a:solidFill>
                  <a:schemeClr val="bg1"/>
                </a:solidFill>
              </a:defRPr>
            </a:lvl1pPr>
          </a:lstStyle>
          <a:p>
            <a:pPr lvl="0"/>
            <a:r>
              <a:rPr lang="zh-CN" altLang="en-US"/>
              <a:t>单击此处编辑母版文本样式</a:t>
            </a:r>
          </a:p>
        </p:txBody>
      </p:sp>
      <p:sp>
        <p:nvSpPr>
          <p:cNvPr id="23" name="文本占位符 22">
            <a:extLst>
              <a:ext uri="{FF2B5EF4-FFF2-40B4-BE49-F238E27FC236}">
                <a16:creationId xmlns:a16="http://schemas.microsoft.com/office/drawing/2014/main" id="{E37B7F2C-140B-4685-B249-88A44AF89B94}"/>
              </a:ext>
            </a:extLst>
          </p:cNvPr>
          <p:cNvSpPr>
            <a:spLocks noGrp="1"/>
          </p:cNvSpPr>
          <p:nvPr>
            <p:ph type="body" sz="quarter" idx="12"/>
          </p:nvPr>
        </p:nvSpPr>
        <p:spPr>
          <a:xfrm>
            <a:off x="4994032" y="3634925"/>
            <a:ext cx="3861677" cy="685800"/>
          </a:xfrm>
        </p:spPr>
        <p:txBody>
          <a:bodyPr>
            <a:normAutofit/>
          </a:bodyPr>
          <a:lstStyle>
            <a:lvl1pPr marL="0" indent="0" algn="r">
              <a:lnSpc>
                <a:spcPct val="100000"/>
              </a:lnSpc>
              <a:spcBef>
                <a:spcPts val="0"/>
              </a:spcBef>
              <a:buNone/>
              <a:defRPr sz="1350"/>
            </a:lvl1pPr>
          </a:lstStyle>
          <a:p>
            <a:pPr lvl="0"/>
            <a:r>
              <a:rPr lang="zh-CN" altLang="en-US"/>
              <a:t>单击此处编辑母版文本样式</a:t>
            </a:r>
          </a:p>
        </p:txBody>
      </p:sp>
    </p:spTree>
    <p:extLst>
      <p:ext uri="{BB962C8B-B14F-4D97-AF65-F5344CB8AC3E}">
        <p14:creationId xmlns:p14="http://schemas.microsoft.com/office/powerpoint/2010/main" val="2519862808"/>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EFE7E6B7-3C6C-44F1-8926-6943659CCEA4}"/>
              </a:ext>
            </a:extLst>
          </p:cNvPr>
          <p:cNvSpPr/>
          <p:nvPr userDrawn="1"/>
        </p:nvSpPr>
        <p:spPr>
          <a:xfrm>
            <a:off x="0" y="0"/>
            <a:ext cx="2412206" cy="5143500"/>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 name="文本框 7">
            <a:extLst>
              <a:ext uri="{FF2B5EF4-FFF2-40B4-BE49-F238E27FC236}">
                <a16:creationId xmlns:a16="http://schemas.microsoft.com/office/drawing/2014/main" id="{06EE6259-E7D4-400A-871B-2D1524D79AD7}"/>
              </a:ext>
            </a:extLst>
          </p:cNvPr>
          <p:cNvSpPr txBox="1"/>
          <p:nvPr userDrawn="1"/>
        </p:nvSpPr>
        <p:spPr>
          <a:xfrm>
            <a:off x="0" y="2364001"/>
            <a:ext cx="2412206" cy="438582"/>
          </a:xfrm>
          <a:prstGeom prst="rect">
            <a:avLst/>
          </a:prstGeom>
          <a:noFill/>
        </p:spPr>
        <p:txBody>
          <a:bodyPr wrap="square" rtlCol="0">
            <a:spAutoFit/>
          </a:bodyPr>
          <a:lstStyle/>
          <a:p>
            <a:pPr algn="r"/>
            <a:r>
              <a:rPr lang="en-US" altLang="zh-CN" sz="2250" b="1" dirty="0">
                <a:solidFill>
                  <a:schemeClr val="bg1"/>
                </a:solidFill>
                <a:cs typeface="Times New Roman" panose="02020603050405020304" pitchFamily="18" charset="0"/>
              </a:rPr>
              <a:t>CONTENTS</a:t>
            </a:r>
            <a:endParaRPr lang="zh-CN" altLang="en-US" sz="225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57253515"/>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致谢">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536DB670-CFDC-4880-8AA7-89F432C1C1CA}"/>
              </a:ext>
            </a:extLst>
          </p:cNvPr>
          <p:cNvGrpSpPr/>
          <p:nvPr userDrawn="1"/>
        </p:nvGrpSpPr>
        <p:grpSpPr>
          <a:xfrm>
            <a:off x="0" y="638278"/>
            <a:ext cx="9144000" cy="656584"/>
            <a:chOff x="0" y="3019996"/>
            <a:chExt cx="9144000" cy="893494"/>
          </a:xfrm>
        </p:grpSpPr>
        <p:sp>
          <p:nvSpPr>
            <p:cNvPr id="7" name="矩形 6">
              <a:extLst>
                <a:ext uri="{FF2B5EF4-FFF2-40B4-BE49-F238E27FC236}">
                  <a16:creationId xmlns:a16="http://schemas.microsoft.com/office/drawing/2014/main" id="{668BE3B9-B20B-40B1-A5A6-92DDEA014C38}"/>
                </a:ext>
              </a:extLst>
            </p:cNvPr>
            <p:cNvSpPr/>
            <p:nvPr/>
          </p:nvSpPr>
          <p:spPr>
            <a:xfrm>
              <a:off x="0" y="3607982"/>
              <a:ext cx="9144000" cy="305508"/>
            </a:xfrm>
            <a:prstGeom prst="rect">
              <a:avLst/>
            </a:prstGeom>
            <a:solidFill>
              <a:srgbClr val="453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8" name="矩形 7">
              <a:extLst>
                <a:ext uri="{FF2B5EF4-FFF2-40B4-BE49-F238E27FC236}">
                  <a16:creationId xmlns:a16="http://schemas.microsoft.com/office/drawing/2014/main" id="{979557C9-7F7B-4C4F-BE66-2F4181DB3464}"/>
                </a:ext>
              </a:extLst>
            </p:cNvPr>
            <p:cNvSpPr/>
            <p:nvPr/>
          </p:nvSpPr>
          <p:spPr>
            <a:xfrm>
              <a:off x="0" y="3019996"/>
              <a:ext cx="9144000" cy="587986"/>
            </a:xfrm>
            <a:prstGeom prst="rect">
              <a:avLst/>
            </a:prstGeom>
            <a:solidFill>
              <a:srgbClr val="6A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pic>
        <p:nvPicPr>
          <p:cNvPr id="11" name="图片 10">
            <a:extLst>
              <a:ext uri="{FF2B5EF4-FFF2-40B4-BE49-F238E27FC236}">
                <a16:creationId xmlns:a16="http://schemas.microsoft.com/office/drawing/2014/main" id="{30674F78-93EF-43BD-A5A8-F7D35E40504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3962" y="471826"/>
            <a:ext cx="1052618" cy="989488"/>
          </a:xfrm>
          <a:prstGeom prst="rect">
            <a:avLst/>
          </a:prstGeom>
        </p:spPr>
      </p:pic>
      <p:sp>
        <p:nvSpPr>
          <p:cNvPr id="13" name="文本框 12">
            <a:extLst>
              <a:ext uri="{FF2B5EF4-FFF2-40B4-BE49-F238E27FC236}">
                <a16:creationId xmlns:a16="http://schemas.microsoft.com/office/drawing/2014/main" id="{631D5ABF-0E5D-45CB-848F-0FB98DEC69B3}"/>
              </a:ext>
            </a:extLst>
          </p:cNvPr>
          <p:cNvSpPr txBox="1"/>
          <p:nvPr userDrawn="1"/>
        </p:nvSpPr>
        <p:spPr>
          <a:xfrm>
            <a:off x="2530416" y="2121626"/>
            <a:ext cx="3108543" cy="923330"/>
          </a:xfrm>
          <a:prstGeom prst="rect">
            <a:avLst/>
          </a:prstGeom>
          <a:noFill/>
        </p:spPr>
        <p:txBody>
          <a:bodyPr wrap="none" rtlCol="0">
            <a:spAutoFit/>
          </a:bodyPr>
          <a:lstStyle/>
          <a:p>
            <a:r>
              <a:rPr lang="en-US" altLang="zh-CN" sz="5400" b="1" dirty="0">
                <a:solidFill>
                  <a:srgbClr val="6A005F"/>
                </a:solidFill>
              </a:rPr>
              <a:t>THANKS</a:t>
            </a:r>
            <a:endParaRPr lang="zh-CN" altLang="en-US" sz="5400" b="1">
              <a:solidFill>
                <a:srgbClr val="6A005F"/>
              </a:solidFill>
            </a:endParaRPr>
          </a:p>
        </p:txBody>
      </p:sp>
      <p:pic>
        <p:nvPicPr>
          <p:cNvPr id="14" name="图片 13">
            <a:extLst>
              <a:ext uri="{FF2B5EF4-FFF2-40B4-BE49-F238E27FC236}">
                <a16:creationId xmlns:a16="http://schemas.microsoft.com/office/drawing/2014/main" id="{4AD96919-7610-4274-927B-A156B061ACE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30415" y="4505222"/>
            <a:ext cx="1508757" cy="359853"/>
          </a:xfrm>
          <a:prstGeom prst="rect">
            <a:avLst/>
          </a:prstGeom>
        </p:spPr>
      </p:pic>
      <p:pic>
        <p:nvPicPr>
          <p:cNvPr id="15" name="图片 14">
            <a:extLst>
              <a:ext uri="{FF2B5EF4-FFF2-40B4-BE49-F238E27FC236}">
                <a16:creationId xmlns:a16="http://schemas.microsoft.com/office/drawing/2014/main" id="{E6578465-E45B-4B60-9831-8E99926FD92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07891" y="4457387"/>
            <a:ext cx="2205693" cy="455524"/>
          </a:xfrm>
          <a:prstGeom prst="rect">
            <a:avLst/>
          </a:prstGeom>
        </p:spPr>
      </p:pic>
      <p:sp>
        <p:nvSpPr>
          <p:cNvPr id="17" name="文本占位符 16">
            <a:extLst>
              <a:ext uri="{FF2B5EF4-FFF2-40B4-BE49-F238E27FC236}">
                <a16:creationId xmlns:a16="http://schemas.microsoft.com/office/drawing/2014/main" id="{7CAD0D83-6F0F-4622-A213-C0F29F6129BA}"/>
              </a:ext>
            </a:extLst>
          </p:cNvPr>
          <p:cNvSpPr>
            <a:spLocks noGrp="1"/>
          </p:cNvSpPr>
          <p:nvPr>
            <p:ph type="body" sz="quarter" idx="10"/>
          </p:nvPr>
        </p:nvSpPr>
        <p:spPr>
          <a:xfrm>
            <a:off x="1406580" y="638278"/>
            <a:ext cx="7383458" cy="432081"/>
          </a:xfrm>
        </p:spPr>
        <p:txBody>
          <a:bodyPr anchor="ctr">
            <a:normAutofit/>
          </a:bodyPr>
          <a:lstStyle>
            <a:lvl1pPr marL="0" indent="0" algn="ctr">
              <a:lnSpc>
                <a:spcPct val="100000"/>
              </a:lnSpc>
              <a:spcBef>
                <a:spcPts val="0"/>
              </a:spcBef>
              <a:buNone/>
              <a:defRPr sz="1500" b="1" i="0" baseline="0">
                <a:solidFill>
                  <a:schemeClr val="bg1"/>
                </a:solidFill>
              </a:defRPr>
            </a:lvl1pPr>
          </a:lstStyle>
          <a:p>
            <a:pPr lvl="0"/>
            <a:r>
              <a:rPr lang="zh-CN" altLang="en-US"/>
              <a:t>单击此处编辑母版文本样式</a:t>
            </a:r>
          </a:p>
        </p:txBody>
      </p:sp>
      <p:sp>
        <p:nvSpPr>
          <p:cNvPr id="18" name="文本占位符 16">
            <a:extLst>
              <a:ext uri="{FF2B5EF4-FFF2-40B4-BE49-F238E27FC236}">
                <a16:creationId xmlns:a16="http://schemas.microsoft.com/office/drawing/2014/main" id="{59972E42-2C14-4B6D-82F9-E172BA48491D}"/>
              </a:ext>
            </a:extLst>
          </p:cNvPr>
          <p:cNvSpPr>
            <a:spLocks noGrp="1"/>
          </p:cNvSpPr>
          <p:nvPr>
            <p:ph type="body" sz="quarter" idx="11"/>
          </p:nvPr>
        </p:nvSpPr>
        <p:spPr>
          <a:xfrm>
            <a:off x="1406580" y="1070359"/>
            <a:ext cx="7383458" cy="224503"/>
          </a:xfrm>
        </p:spPr>
        <p:txBody>
          <a:bodyPr anchor="ctr">
            <a:noAutofit/>
          </a:bodyPr>
          <a:lstStyle>
            <a:lvl1pPr marL="0" indent="0" algn="ctr">
              <a:lnSpc>
                <a:spcPct val="100000"/>
              </a:lnSpc>
              <a:spcBef>
                <a:spcPts val="0"/>
              </a:spcBef>
              <a:buNone/>
              <a:defRPr sz="1200" b="0" i="0" baseline="0">
                <a:solidFill>
                  <a:schemeClr val="bg1"/>
                </a:solidFill>
              </a:defRPr>
            </a:lvl1pPr>
          </a:lstStyle>
          <a:p>
            <a:pPr lvl="0"/>
            <a:r>
              <a:rPr lang="zh-CN" altLang="en-US"/>
              <a:t>单击此处编辑母版文本样式</a:t>
            </a:r>
          </a:p>
        </p:txBody>
      </p:sp>
      <p:sp>
        <p:nvSpPr>
          <p:cNvPr id="20" name="文本占位符 19">
            <a:extLst>
              <a:ext uri="{FF2B5EF4-FFF2-40B4-BE49-F238E27FC236}">
                <a16:creationId xmlns:a16="http://schemas.microsoft.com/office/drawing/2014/main" id="{3ACFB697-F9E4-456B-9D6B-777FA0C9CA28}"/>
              </a:ext>
            </a:extLst>
          </p:cNvPr>
          <p:cNvSpPr>
            <a:spLocks noGrp="1"/>
          </p:cNvSpPr>
          <p:nvPr>
            <p:ph type="body" sz="quarter" idx="12"/>
          </p:nvPr>
        </p:nvSpPr>
        <p:spPr>
          <a:xfrm>
            <a:off x="2530415" y="3442385"/>
            <a:ext cx="4083169" cy="812506"/>
          </a:xfrm>
        </p:spPr>
        <p:txBody>
          <a:bodyPr>
            <a:normAutofit/>
          </a:bodyPr>
          <a:lstStyle>
            <a:lvl1pPr marL="0" indent="0">
              <a:lnSpc>
                <a:spcPct val="100000"/>
              </a:lnSpc>
              <a:spcBef>
                <a:spcPts val="0"/>
              </a:spcBef>
              <a:buNone/>
              <a:defRPr sz="1200">
                <a:solidFill>
                  <a:srgbClr val="6A005F"/>
                </a:solidFill>
              </a:defRPr>
            </a:lvl1pPr>
          </a:lstStyle>
          <a:p>
            <a:pPr lvl="0"/>
            <a:r>
              <a:rPr lang="zh-CN" altLang="en-US"/>
              <a:t>单击此处编辑母版文本样式</a:t>
            </a:r>
          </a:p>
        </p:txBody>
      </p:sp>
    </p:spTree>
    <p:extLst>
      <p:ext uri="{BB962C8B-B14F-4D97-AF65-F5344CB8AC3E}">
        <p14:creationId xmlns:p14="http://schemas.microsoft.com/office/powerpoint/2010/main" val="1285872730"/>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746850"/>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598EF33-2619-2146-8372-28C65DFAD46C}" type="datetimeFigureOut">
              <a:rPr kumimoji="1" lang="zh-CN" altLang="en-US" smtClean="0"/>
              <a:t>2022/3/8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D1FD872-5D71-BD4B-86C8-57CDF6D45626}" type="slidenum">
              <a:rPr kumimoji="1" lang="zh-CN" altLang="en-US" smtClean="0"/>
              <a:t>‹#›</a:t>
            </a:fld>
            <a:endParaRPr kumimoji="1" lang="zh-CN" altLang="en-US"/>
          </a:p>
        </p:txBody>
      </p:sp>
    </p:spTree>
    <p:extLst>
      <p:ext uri="{BB962C8B-B14F-4D97-AF65-F5344CB8AC3E}">
        <p14:creationId xmlns:p14="http://schemas.microsoft.com/office/powerpoint/2010/main" val="23750736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2A4C821-51AF-415E-BF5B-CDCDE3466362}" type="datetime1">
              <a:rPr lang="zh-CN" altLang="en-US" smtClean="0"/>
              <a:t>2022/3/8</a:t>
            </a:fld>
            <a:endParaRPr lang="zh-CN" alt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1D91E7F-84B6-4064-9D4E-CC7D244BCA04}" type="slidenum">
              <a:rPr lang="zh-CN" altLang="en-US" smtClean="0"/>
              <a:t>‹#›</a:t>
            </a:fld>
            <a:endParaRPr lang="zh-CN" altLang="en-US"/>
          </a:p>
        </p:txBody>
      </p:sp>
    </p:spTree>
    <p:extLst>
      <p:ext uri="{BB962C8B-B14F-4D97-AF65-F5344CB8AC3E}">
        <p14:creationId xmlns:p14="http://schemas.microsoft.com/office/powerpoint/2010/main" val="426564329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58" r:id="rId4"/>
    <p:sldLayoutId id="2147483667" r:id="rId5"/>
  </p:sldLayoutIdLst>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150000"/>
        </a:lnSpc>
        <a:spcBef>
          <a:spcPts val="0"/>
        </a:spcBef>
        <a:buFont typeface="Arial" panose="020B0604020202020204" pitchFamily="34" charset="0"/>
        <a:buChar char="•"/>
        <a:defRPr sz="2100" kern="1200" baseline="0">
          <a:solidFill>
            <a:srgbClr val="6A005F"/>
          </a:solidFill>
          <a:latin typeface="+mn-lt"/>
          <a:ea typeface="+mn-ea"/>
          <a:cs typeface="+mn-cs"/>
        </a:defRPr>
      </a:lvl1pPr>
      <a:lvl2pPr marL="514350" indent="-171450" algn="l" defTabSz="685800" rtl="0" eaLnBrk="1" latinLnBrk="0" hangingPunct="1">
        <a:lnSpc>
          <a:spcPct val="150000"/>
        </a:lnSpc>
        <a:spcBef>
          <a:spcPts val="0"/>
        </a:spcBef>
        <a:buFont typeface="Arial" panose="020B0604020202020204" pitchFamily="34" charset="0"/>
        <a:buChar char="•"/>
        <a:defRPr sz="1800" kern="1200" baseline="0">
          <a:solidFill>
            <a:srgbClr val="6A005F"/>
          </a:solidFill>
          <a:latin typeface="+mn-lt"/>
          <a:ea typeface="+mn-ea"/>
          <a:cs typeface="+mn-cs"/>
        </a:defRPr>
      </a:lvl2pPr>
      <a:lvl3pPr marL="857250" indent="-171450" algn="l" defTabSz="685800" rtl="0" eaLnBrk="1" latinLnBrk="0" hangingPunct="1">
        <a:lnSpc>
          <a:spcPct val="150000"/>
        </a:lnSpc>
        <a:spcBef>
          <a:spcPts val="0"/>
        </a:spcBef>
        <a:buFont typeface="Arial" panose="020B0604020202020204" pitchFamily="34" charset="0"/>
        <a:buChar char="•"/>
        <a:defRPr sz="1500" kern="1200" baseline="0">
          <a:solidFill>
            <a:srgbClr val="6A005F"/>
          </a:solidFill>
          <a:latin typeface="+mn-lt"/>
          <a:ea typeface="+mn-ea"/>
          <a:cs typeface="+mn-cs"/>
        </a:defRPr>
      </a:lvl3pPr>
      <a:lvl4pPr marL="1200150" indent="-171450" algn="l" defTabSz="685800" rtl="0" eaLnBrk="1" latinLnBrk="0" hangingPunct="1">
        <a:lnSpc>
          <a:spcPct val="150000"/>
        </a:lnSpc>
        <a:spcBef>
          <a:spcPts val="0"/>
        </a:spcBef>
        <a:buFont typeface="Arial" panose="020B0604020202020204" pitchFamily="34" charset="0"/>
        <a:buChar char="•"/>
        <a:defRPr sz="1350" kern="1200" baseline="0">
          <a:solidFill>
            <a:srgbClr val="6A005F"/>
          </a:solidFill>
          <a:latin typeface="+mn-lt"/>
          <a:ea typeface="+mn-ea"/>
          <a:cs typeface="+mn-cs"/>
        </a:defRPr>
      </a:lvl4pPr>
      <a:lvl5pPr marL="1543050" indent="-171450" algn="l" defTabSz="685800" rtl="0" eaLnBrk="1" latinLnBrk="0" hangingPunct="1">
        <a:lnSpc>
          <a:spcPct val="150000"/>
        </a:lnSpc>
        <a:spcBef>
          <a:spcPts val="0"/>
        </a:spcBef>
        <a:buFont typeface="Arial" panose="020B0604020202020204" pitchFamily="34" charset="0"/>
        <a:buChar char="•"/>
        <a:defRPr sz="1350" kern="1200" baseline="0">
          <a:solidFill>
            <a:srgbClr val="6A005F"/>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hyperlink" Target="https://www.docker.com/" TargetMode="Externa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jenkins.io/"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531CCC4-D95C-4C5E-8FD5-1902F736DADA}"/>
              </a:ext>
            </a:extLst>
          </p:cNvPr>
          <p:cNvSpPr>
            <a:spLocks noGrp="1"/>
          </p:cNvSpPr>
          <p:nvPr>
            <p:ph type="body" sz="quarter" idx="10"/>
          </p:nvPr>
        </p:nvSpPr>
        <p:spPr/>
        <p:txBody>
          <a:bodyPr/>
          <a:lstStyle/>
          <a:p>
            <a:r>
              <a:rPr lang="zh-CN" altLang="en-US" dirty="0"/>
              <a:t>持续集成</a:t>
            </a:r>
          </a:p>
        </p:txBody>
      </p:sp>
      <p:sp>
        <p:nvSpPr>
          <p:cNvPr id="3" name="文本占位符 2">
            <a:extLst>
              <a:ext uri="{FF2B5EF4-FFF2-40B4-BE49-F238E27FC236}">
                <a16:creationId xmlns:a16="http://schemas.microsoft.com/office/drawing/2014/main" id="{C08E6DD4-4E1A-43BB-9B28-41495532409A}"/>
              </a:ext>
            </a:extLst>
          </p:cNvPr>
          <p:cNvSpPr>
            <a:spLocks noGrp="1"/>
          </p:cNvSpPr>
          <p:nvPr>
            <p:ph type="body" sz="quarter" idx="11"/>
          </p:nvPr>
        </p:nvSpPr>
        <p:spPr/>
        <p:txBody>
          <a:bodyPr/>
          <a:lstStyle/>
          <a:p>
            <a:r>
              <a:rPr lang="zh-CN" altLang="en-US" dirty="0"/>
              <a:t>邵栋</a:t>
            </a:r>
          </a:p>
        </p:txBody>
      </p:sp>
      <p:sp>
        <p:nvSpPr>
          <p:cNvPr id="6" name="文本占位符 5">
            <a:extLst>
              <a:ext uri="{FF2B5EF4-FFF2-40B4-BE49-F238E27FC236}">
                <a16:creationId xmlns:a16="http://schemas.microsoft.com/office/drawing/2014/main" id="{BED446A4-49F3-BD48-A884-D3EC081DB9D9}"/>
              </a:ext>
            </a:extLst>
          </p:cNvPr>
          <p:cNvSpPr>
            <a:spLocks noGrp="1"/>
          </p:cNvSpPr>
          <p:nvPr>
            <p:ph type="body" sz="quarter" idx="12"/>
          </p:nvPr>
        </p:nvSpPr>
        <p:spPr/>
        <p:txBody>
          <a:bodyPr/>
          <a:lstStyle/>
          <a:p>
            <a:endParaRPr lang="zh-CN" altLang="en-US"/>
          </a:p>
        </p:txBody>
      </p:sp>
    </p:spTree>
    <p:extLst>
      <p:ext uri="{BB962C8B-B14F-4D97-AF65-F5344CB8AC3E}">
        <p14:creationId xmlns:p14="http://schemas.microsoft.com/office/powerpoint/2010/main" val="640042299"/>
      </p:ext>
    </p:extLst>
  </p:cSld>
  <p:clrMapOvr>
    <a:masterClrMapping/>
  </p:clrMapOvr>
  <mc:AlternateContent xmlns:mc="http://schemas.openxmlformats.org/markup-compatibility/2006" xmlns:p14="http://schemas.microsoft.com/office/powerpoint/2010/main">
    <mc:Choice Requires="p14">
      <p:transition p14:dur="1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B932E58-8984-DD4F-8AAE-F93D4E09D871}"/>
              </a:ext>
            </a:extLst>
          </p:cNvPr>
          <p:cNvSpPr>
            <a:spLocks noGrp="1"/>
          </p:cNvSpPr>
          <p:nvPr>
            <p:ph idx="1"/>
          </p:nvPr>
        </p:nvSpPr>
        <p:spPr>
          <a:xfrm>
            <a:off x="615696" y="511792"/>
            <a:ext cx="7827264" cy="4120931"/>
          </a:xfrm>
        </p:spPr>
        <p:txBody>
          <a:bodyPr>
            <a:normAutofit fontScale="92500"/>
          </a:bodyPr>
          <a:lstStyle/>
          <a:p>
            <a:r>
              <a:rPr lang="zh-CN" altLang="zh-CN" dirty="0"/>
              <a:t>将大家经常操作的东西方进去，</a:t>
            </a:r>
            <a:r>
              <a:rPr lang="zh-CN" altLang="en-US" dirty="0"/>
              <a:t>比如</a:t>
            </a:r>
            <a:r>
              <a:rPr lang="en-US" altLang="zh-CN" dirty="0"/>
              <a:t>IDE</a:t>
            </a:r>
            <a:r>
              <a:rPr lang="zh-CN" altLang="zh-CN" dirty="0"/>
              <a:t>配置</a:t>
            </a:r>
            <a:r>
              <a:rPr lang="zh-CN" altLang="en-US" dirty="0"/>
              <a:t>。</a:t>
            </a:r>
            <a:r>
              <a:rPr lang="zh-CN" altLang="zh-CN" dirty="0"/>
              <a:t>构建所需的所有都应该包含在代码库里，包括测试脚本，属性文件，数据库模式文件，安装脚本和第三方库等。</a:t>
            </a:r>
            <a:endParaRPr lang="en-US" altLang="zh-CN" dirty="0"/>
          </a:p>
          <a:p>
            <a:r>
              <a:rPr lang="zh-CN" altLang="zh-CN" dirty="0"/>
              <a:t>版本控制系统的一大功能是它允许你创建多个分支，以此来处理不同的</a:t>
            </a:r>
            <a:r>
              <a:rPr lang="en-US" altLang="zh-CN" dirty="0"/>
              <a:t>“</a:t>
            </a:r>
            <a:r>
              <a:rPr lang="zh-CN" altLang="zh-CN" dirty="0"/>
              <a:t>开发流</a:t>
            </a:r>
            <a:r>
              <a:rPr lang="en-US" altLang="zh-CN" dirty="0"/>
              <a:t>”</a:t>
            </a:r>
            <a:r>
              <a:rPr lang="zh-CN" altLang="zh-CN" dirty="0"/>
              <a:t>。这种功能很有用，但却经常被过度使用以至给开发者带来了不少麻烦。所以，你需要将分支的使用最小化，特别建议使用主线，即项目中只有</a:t>
            </a:r>
            <a:r>
              <a:rPr lang="zh-CN" altLang="zh-CN" dirty="0">
                <a:solidFill>
                  <a:srgbClr val="FF0000"/>
                </a:solidFill>
              </a:rPr>
              <a:t>单一的开发分支</a:t>
            </a:r>
            <a:r>
              <a:rPr lang="zh-CN" altLang="zh-CN" dirty="0"/>
              <a:t>，并且每人在多数时间里都在</a:t>
            </a:r>
            <a:r>
              <a:rPr lang="en-US" altLang="zh-CN" dirty="0"/>
              <a:t>“</a:t>
            </a:r>
            <a:r>
              <a:rPr lang="zh-CN" altLang="zh-CN" dirty="0"/>
              <a:t>离线</a:t>
            </a:r>
            <a:r>
              <a:rPr lang="en-US" altLang="zh-CN" dirty="0"/>
              <a:t>”</a:t>
            </a:r>
            <a:r>
              <a:rPr lang="zh-CN" altLang="zh-CN" dirty="0"/>
              <a:t>工作。</a:t>
            </a:r>
            <a:endParaRPr lang="en-US" altLang="zh-CN" dirty="0"/>
          </a:p>
          <a:p>
            <a:r>
              <a:rPr lang="zh-CN" altLang="zh-CN" dirty="0"/>
              <a:t>不应该将构建的输出放进去。</a:t>
            </a:r>
          </a:p>
          <a:p>
            <a:endParaRPr kumimoji="1" lang="zh-CN" altLang="en-US" dirty="0"/>
          </a:p>
        </p:txBody>
      </p:sp>
      <p:sp>
        <p:nvSpPr>
          <p:cNvPr id="4" name="灯片编号占位符 3">
            <a:extLst>
              <a:ext uri="{FF2B5EF4-FFF2-40B4-BE49-F238E27FC236}">
                <a16:creationId xmlns:a16="http://schemas.microsoft.com/office/drawing/2014/main" id="{B6067B14-1ABC-B042-904B-B812000A79A1}"/>
              </a:ext>
            </a:extLst>
          </p:cNvPr>
          <p:cNvSpPr>
            <a:spLocks noGrp="1"/>
          </p:cNvSpPr>
          <p:nvPr>
            <p:ph type="sldNum" sz="quarter" idx="12"/>
          </p:nvPr>
        </p:nvSpPr>
        <p:spPr/>
        <p:txBody>
          <a:bodyPr/>
          <a:lstStyle/>
          <a:p>
            <a:fld id="{4D1FD872-5D71-BD4B-86C8-57CDF6D45626}" type="slidenum">
              <a:rPr kumimoji="1" lang="zh-CN" altLang="en-US" smtClean="0"/>
              <a:t>10</a:t>
            </a:fld>
            <a:endParaRPr kumimoji="1" lang="zh-CN" altLang="en-US"/>
          </a:p>
        </p:txBody>
      </p:sp>
    </p:spTree>
    <p:extLst>
      <p:ext uri="{BB962C8B-B14F-4D97-AF65-F5344CB8AC3E}">
        <p14:creationId xmlns:p14="http://schemas.microsoft.com/office/powerpoint/2010/main" val="2770009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3CAF50-B6E2-7746-B4C2-D4DCE0328DF1}"/>
              </a:ext>
            </a:extLst>
          </p:cNvPr>
          <p:cNvSpPr>
            <a:spLocks noGrp="1"/>
          </p:cNvSpPr>
          <p:nvPr>
            <p:ph type="title"/>
          </p:nvPr>
        </p:nvSpPr>
        <p:spPr/>
        <p:txBody>
          <a:bodyPr/>
          <a:lstStyle/>
          <a:p>
            <a:r>
              <a:rPr lang="zh-CN" altLang="zh-CN" b="1" dirty="0"/>
              <a:t>使构建自动化</a:t>
            </a:r>
            <a:endParaRPr kumimoji="1" lang="zh-CN" altLang="en-US" dirty="0"/>
          </a:p>
        </p:txBody>
      </p:sp>
      <p:sp>
        <p:nvSpPr>
          <p:cNvPr id="3" name="内容占位符 2">
            <a:extLst>
              <a:ext uri="{FF2B5EF4-FFF2-40B4-BE49-F238E27FC236}">
                <a16:creationId xmlns:a16="http://schemas.microsoft.com/office/drawing/2014/main" id="{C20F1F73-FBE8-534B-A052-9BC0E5EC73D3}"/>
              </a:ext>
            </a:extLst>
          </p:cNvPr>
          <p:cNvSpPr>
            <a:spLocks noGrp="1"/>
          </p:cNvSpPr>
          <p:nvPr>
            <p:ph idx="1"/>
          </p:nvPr>
        </p:nvSpPr>
        <p:spPr/>
        <p:txBody>
          <a:bodyPr>
            <a:normAutofit fontScale="92500" lnSpcReduction="20000"/>
          </a:bodyPr>
          <a:lstStyle/>
          <a:p>
            <a:r>
              <a:rPr lang="zh-CN" altLang="zh-CN" dirty="0"/>
              <a:t>将源代码变成一个能运行的软件系统通常是一个复杂的过程，包括编译，文件搬移，加载数据库模式等等。但其中大多数任务都是可以自动化的，并且也应该被自动化。让人去输入奇怪的命令或点击对话框是非常耗时的，而且从根本上来说也是个错误的做法。</a:t>
            </a:r>
            <a:endParaRPr lang="en-US" altLang="zh-CN" dirty="0"/>
          </a:p>
          <a:p>
            <a:r>
              <a:rPr lang="zh-CN" altLang="zh-CN" dirty="0"/>
              <a:t>构建所需的自动化环境对于软件系统来说是一个通用功能。</a:t>
            </a:r>
            <a:r>
              <a:rPr lang="en-US" altLang="zh-CN" dirty="0"/>
              <a:t>Unix</a:t>
            </a:r>
            <a:r>
              <a:rPr lang="zh-CN" altLang="zh-CN" dirty="0"/>
              <a:t>的</a:t>
            </a:r>
            <a:r>
              <a:rPr lang="en-US" altLang="zh-CN" dirty="0"/>
              <a:t>Make</a:t>
            </a:r>
            <a:r>
              <a:rPr lang="zh-CN" altLang="zh-CN" dirty="0"/>
              <a:t>已经诞生好多年了，</a:t>
            </a:r>
            <a:r>
              <a:rPr lang="en-US" altLang="zh-CN" dirty="0"/>
              <a:t>Java</a:t>
            </a:r>
            <a:r>
              <a:rPr lang="zh-CN" altLang="zh-CN" dirty="0"/>
              <a:t>社区有</a:t>
            </a:r>
            <a:r>
              <a:rPr lang="en-US" altLang="zh-CN" dirty="0"/>
              <a:t>Ant</a:t>
            </a:r>
            <a:r>
              <a:rPr lang="zh-CN" altLang="zh-CN" dirty="0"/>
              <a:t>，</a:t>
            </a:r>
            <a:r>
              <a:rPr lang="en-US" altLang="zh-CN" dirty="0"/>
              <a:t> .NET</a:t>
            </a:r>
            <a:r>
              <a:rPr lang="zh-CN" altLang="zh-CN" dirty="0"/>
              <a:t>社区有</a:t>
            </a:r>
            <a:r>
              <a:rPr lang="en-US" altLang="zh-CN" dirty="0" err="1"/>
              <a:t>Nant</a:t>
            </a:r>
            <a:r>
              <a:rPr lang="zh-CN" altLang="zh-CN" dirty="0"/>
              <a:t>，现在又有了</a:t>
            </a:r>
            <a:r>
              <a:rPr lang="en-US" altLang="zh-CN" dirty="0" err="1"/>
              <a:t>MSBuild</a:t>
            </a:r>
            <a:r>
              <a:rPr lang="zh-CN" altLang="zh-CN" dirty="0"/>
              <a:t>。当你用这些工具构建和启动系统时，请确保只使用一个命令完成任务。 </a:t>
            </a:r>
          </a:p>
          <a:p>
            <a:endParaRPr kumimoji="1" lang="zh-CN" altLang="en-US" dirty="0"/>
          </a:p>
        </p:txBody>
      </p:sp>
      <p:sp>
        <p:nvSpPr>
          <p:cNvPr id="4" name="灯片编号占位符 3">
            <a:extLst>
              <a:ext uri="{FF2B5EF4-FFF2-40B4-BE49-F238E27FC236}">
                <a16:creationId xmlns:a16="http://schemas.microsoft.com/office/drawing/2014/main" id="{E4A5931C-7370-3448-A911-3705360E8E01}"/>
              </a:ext>
            </a:extLst>
          </p:cNvPr>
          <p:cNvSpPr>
            <a:spLocks noGrp="1"/>
          </p:cNvSpPr>
          <p:nvPr>
            <p:ph type="sldNum" sz="quarter" idx="12"/>
          </p:nvPr>
        </p:nvSpPr>
        <p:spPr/>
        <p:txBody>
          <a:bodyPr/>
          <a:lstStyle/>
          <a:p>
            <a:fld id="{4D1FD872-5D71-BD4B-86C8-57CDF6D45626}" type="slidenum">
              <a:rPr kumimoji="1" lang="zh-CN" altLang="en-US" smtClean="0"/>
              <a:t>11</a:t>
            </a:fld>
            <a:endParaRPr kumimoji="1" lang="zh-CN" altLang="en-US"/>
          </a:p>
        </p:txBody>
      </p:sp>
    </p:spTree>
    <p:extLst>
      <p:ext uri="{BB962C8B-B14F-4D97-AF65-F5344CB8AC3E}">
        <p14:creationId xmlns:p14="http://schemas.microsoft.com/office/powerpoint/2010/main" val="207511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192E450-03AD-B341-8A23-24682089535D}"/>
              </a:ext>
            </a:extLst>
          </p:cNvPr>
          <p:cNvSpPr>
            <a:spLocks noGrp="1"/>
          </p:cNvSpPr>
          <p:nvPr>
            <p:ph idx="1"/>
          </p:nvPr>
        </p:nvSpPr>
        <p:spPr>
          <a:xfrm>
            <a:off x="566928" y="429905"/>
            <a:ext cx="8028432" cy="4202818"/>
          </a:xfrm>
        </p:spPr>
        <p:txBody>
          <a:bodyPr>
            <a:normAutofit fontScale="92500" lnSpcReduction="10000"/>
          </a:bodyPr>
          <a:lstStyle/>
          <a:p>
            <a:r>
              <a:rPr lang="zh-CN" altLang="zh-CN" dirty="0"/>
              <a:t>一个常见的错误是在自动化构建里并没有完全包括构建所需的东西 </a:t>
            </a:r>
            <a:r>
              <a:rPr lang="zh-CN" altLang="en-US" dirty="0"/>
              <a:t>，比如</a:t>
            </a:r>
            <a:r>
              <a:rPr lang="zh-CN" altLang="zh-CN" dirty="0"/>
              <a:t>构建过程中应该从代码库里取得数据库模式文件并自动执行之。 </a:t>
            </a:r>
            <a:endParaRPr lang="en-US" altLang="zh-CN" dirty="0"/>
          </a:p>
          <a:p>
            <a:r>
              <a:rPr lang="zh-CN" altLang="zh-CN" dirty="0"/>
              <a:t>任何人都应该能够在一台新机器上拉下代码库中的代码，并只用一个命令将系统运行起来。 </a:t>
            </a:r>
            <a:endParaRPr lang="en-US" altLang="zh-CN" dirty="0"/>
          </a:p>
          <a:p>
            <a:r>
              <a:rPr lang="zh-CN" altLang="zh-CN" dirty="0"/>
              <a:t>优秀的构建工具能够分析出哪些地方需要做相应的修改，并将这个分析过程本身做为整个构建过程的一部分。 </a:t>
            </a:r>
            <a:endParaRPr lang="en-US" altLang="zh-CN" dirty="0"/>
          </a:p>
          <a:p>
            <a:r>
              <a:rPr lang="zh-CN" altLang="zh-CN" dirty="0"/>
              <a:t>根据自己的需要</a:t>
            </a:r>
            <a:r>
              <a:rPr lang="zh-CN" altLang="en-US" dirty="0"/>
              <a:t>（考虑到集成代价）</a:t>
            </a:r>
            <a:r>
              <a:rPr lang="zh-CN" altLang="zh-CN" dirty="0"/>
              <a:t>，你可以</a:t>
            </a:r>
            <a:r>
              <a:rPr lang="zh-CN" altLang="zh-CN" dirty="0">
                <a:solidFill>
                  <a:srgbClr val="FF0000"/>
                </a:solidFill>
              </a:rPr>
              <a:t>选择不同的东西进行构建</a:t>
            </a:r>
            <a:r>
              <a:rPr lang="zh-CN" altLang="zh-CN" dirty="0"/>
              <a:t>。构建中既可以包括测试，也可以不包括，甚至可以包括不同的测试板块。有些组件可以进行单独构建。构建脚本应该能够允许你针对不同的情形进行不同的构建目标。 </a:t>
            </a:r>
            <a:endParaRPr kumimoji="1" lang="zh-CN" altLang="en-US" dirty="0"/>
          </a:p>
        </p:txBody>
      </p:sp>
      <p:sp>
        <p:nvSpPr>
          <p:cNvPr id="4" name="灯片编号占位符 3">
            <a:extLst>
              <a:ext uri="{FF2B5EF4-FFF2-40B4-BE49-F238E27FC236}">
                <a16:creationId xmlns:a16="http://schemas.microsoft.com/office/drawing/2014/main" id="{73F13981-FAD3-4046-AF69-86CF817B9960}"/>
              </a:ext>
            </a:extLst>
          </p:cNvPr>
          <p:cNvSpPr>
            <a:spLocks noGrp="1"/>
          </p:cNvSpPr>
          <p:nvPr>
            <p:ph type="sldNum" sz="quarter" idx="12"/>
          </p:nvPr>
        </p:nvSpPr>
        <p:spPr/>
        <p:txBody>
          <a:bodyPr/>
          <a:lstStyle/>
          <a:p>
            <a:fld id="{4D1FD872-5D71-BD4B-86C8-57CDF6D45626}" type="slidenum">
              <a:rPr kumimoji="1" lang="zh-CN" altLang="en-US" smtClean="0"/>
              <a:t>12</a:t>
            </a:fld>
            <a:endParaRPr kumimoji="1" lang="zh-CN" altLang="en-US"/>
          </a:p>
        </p:txBody>
      </p:sp>
    </p:spTree>
    <p:extLst>
      <p:ext uri="{BB962C8B-B14F-4D97-AF65-F5344CB8AC3E}">
        <p14:creationId xmlns:p14="http://schemas.microsoft.com/office/powerpoint/2010/main" val="2224947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F190722-D86B-654B-80FB-253521862767}"/>
              </a:ext>
            </a:extLst>
          </p:cNvPr>
          <p:cNvSpPr>
            <a:spLocks noGrp="1"/>
          </p:cNvSpPr>
          <p:nvPr>
            <p:ph idx="1"/>
          </p:nvPr>
        </p:nvSpPr>
        <p:spPr>
          <a:xfrm>
            <a:off x="591312" y="939998"/>
            <a:ext cx="7827264" cy="3263504"/>
          </a:xfrm>
        </p:spPr>
        <p:txBody>
          <a:bodyPr>
            <a:normAutofit/>
          </a:bodyPr>
          <a:lstStyle/>
          <a:p>
            <a:r>
              <a:rPr lang="zh-CN" altLang="zh-CN" dirty="0"/>
              <a:t>我们大多数都使用</a:t>
            </a:r>
            <a:r>
              <a:rPr lang="en-US" altLang="zh-CN" dirty="0"/>
              <a:t>IDE</a:t>
            </a:r>
            <a:r>
              <a:rPr lang="zh-CN" altLang="zh-CN" dirty="0"/>
              <a:t>，而多数</a:t>
            </a:r>
            <a:r>
              <a:rPr lang="en-US" altLang="zh-CN" dirty="0"/>
              <a:t>IDE</a:t>
            </a:r>
            <a:r>
              <a:rPr lang="zh-CN" altLang="zh-CN" dirty="0"/>
              <a:t>都或多或少地集成了构建管理功能。但是这样构建文件通常是特定于</a:t>
            </a:r>
            <a:r>
              <a:rPr lang="en-US" altLang="zh-CN" dirty="0"/>
              <a:t>IDE</a:t>
            </a:r>
            <a:r>
              <a:rPr lang="zh-CN" altLang="zh-CN" dirty="0"/>
              <a:t>的，而且非常脆弱。 </a:t>
            </a:r>
            <a:endParaRPr lang="en-US" altLang="zh-CN" dirty="0"/>
          </a:p>
          <a:p>
            <a:r>
              <a:rPr lang="zh-CN" altLang="zh-CN" dirty="0"/>
              <a:t>虽然对于开发者个人来说，在</a:t>
            </a:r>
            <a:r>
              <a:rPr lang="en-US" altLang="zh-CN" dirty="0"/>
              <a:t>IDE</a:t>
            </a:r>
            <a:r>
              <a:rPr lang="zh-CN" altLang="zh-CN" dirty="0"/>
              <a:t>中做这样的构建配置并无不妥，但对于持续集成服务器来说，一份能够被其它脚本调用的主构建脚本却是至关重要的。 </a:t>
            </a:r>
            <a:endParaRPr kumimoji="1" lang="zh-CN" altLang="en-US" dirty="0"/>
          </a:p>
        </p:txBody>
      </p:sp>
      <p:sp>
        <p:nvSpPr>
          <p:cNvPr id="4" name="灯片编号占位符 3">
            <a:extLst>
              <a:ext uri="{FF2B5EF4-FFF2-40B4-BE49-F238E27FC236}">
                <a16:creationId xmlns:a16="http://schemas.microsoft.com/office/drawing/2014/main" id="{F668C3E5-C79C-7641-BE9F-4A7CF69720ED}"/>
              </a:ext>
            </a:extLst>
          </p:cNvPr>
          <p:cNvSpPr>
            <a:spLocks noGrp="1"/>
          </p:cNvSpPr>
          <p:nvPr>
            <p:ph type="sldNum" sz="quarter" idx="12"/>
          </p:nvPr>
        </p:nvSpPr>
        <p:spPr/>
        <p:txBody>
          <a:bodyPr/>
          <a:lstStyle/>
          <a:p>
            <a:fld id="{4D1FD872-5D71-BD4B-86C8-57CDF6D45626}" type="slidenum">
              <a:rPr kumimoji="1" lang="zh-CN" altLang="en-US" smtClean="0"/>
              <a:t>13</a:t>
            </a:fld>
            <a:endParaRPr kumimoji="1" lang="zh-CN" altLang="en-US"/>
          </a:p>
        </p:txBody>
      </p:sp>
    </p:spTree>
    <p:extLst>
      <p:ext uri="{BB962C8B-B14F-4D97-AF65-F5344CB8AC3E}">
        <p14:creationId xmlns:p14="http://schemas.microsoft.com/office/powerpoint/2010/main" val="2833247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A53D1-6A17-E64C-9B97-3645FA0EA2F4}"/>
              </a:ext>
            </a:extLst>
          </p:cNvPr>
          <p:cNvSpPr>
            <a:spLocks noGrp="1"/>
          </p:cNvSpPr>
          <p:nvPr>
            <p:ph type="title"/>
          </p:nvPr>
        </p:nvSpPr>
        <p:spPr/>
        <p:txBody>
          <a:bodyPr/>
          <a:lstStyle/>
          <a:p>
            <a:r>
              <a:rPr lang="zh-CN" altLang="zh-CN" b="1" dirty="0"/>
              <a:t>使构建自测试</a:t>
            </a:r>
            <a:endParaRPr kumimoji="1" lang="zh-CN" altLang="en-US" dirty="0"/>
          </a:p>
        </p:txBody>
      </p:sp>
      <p:sp>
        <p:nvSpPr>
          <p:cNvPr id="3" name="内容占位符 2">
            <a:extLst>
              <a:ext uri="{FF2B5EF4-FFF2-40B4-BE49-F238E27FC236}">
                <a16:creationId xmlns:a16="http://schemas.microsoft.com/office/drawing/2014/main" id="{D1F5EC20-284F-8146-BCB8-22021F0E8D00}"/>
              </a:ext>
            </a:extLst>
          </p:cNvPr>
          <p:cNvSpPr>
            <a:spLocks noGrp="1"/>
          </p:cNvSpPr>
          <p:nvPr>
            <p:ph idx="1"/>
          </p:nvPr>
        </p:nvSpPr>
        <p:spPr/>
        <p:txBody>
          <a:bodyPr>
            <a:normAutofit fontScale="77500" lnSpcReduction="20000"/>
          </a:bodyPr>
          <a:lstStyle/>
          <a:p>
            <a:r>
              <a:rPr lang="zh-CN" altLang="zh-CN" dirty="0"/>
              <a:t>传统意义上的构建包括只编译，链接等过程。此时程序也许能运行起来，但这并不意味着系统就能正确地运行。 </a:t>
            </a:r>
            <a:endParaRPr lang="en-US" altLang="zh-CN" dirty="0"/>
          </a:p>
          <a:p>
            <a:r>
              <a:rPr lang="zh-CN" altLang="zh-CN" dirty="0"/>
              <a:t>一种快速并高效发现</a:t>
            </a:r>
            <a:r>
              <a:rPr lang="en-US" altLang="zh-CN" dirty="0"/>
              <a:t>bug</a:t>
            </a:r>
            <a:r>
              <a:rPr lang="zh-CN" altLang="zh-CN" dirty="0"/>
              <a:t>的方法是将自动化测试包含到构建过程中。当然，测试也不见得完美，但的确能发现很多</a:t>
            </a:r>
            <a:r>
              <a:rPr lang="en-US" altLang="zh-CN" dirty="0"/>
              <a:t>bug——</a:t>
            </a:r>
            <a:r>
              <a:rPr lang="zh-CN" altLang="zh-CN" dirty="0"/>
              <a:t>足够多了。随着极限编程（</a:t>
            </a:r>
            <a:r>
              <a:rPr lang="en-US" altLang="zh-CN" dirty="0"/>
              <a:t>XP</a:t>
            </a:r>
            <a:r>
              <a:rPr lang="zh-CN" altLang="zh-CN" dirty="0"/>
              <a:t>）的</a:t>
            </a:r>
            <a:r>
              <a:rPr lang="zh-CN" altLang="en-US" dirty="0"/>
              <a:t>流行</a:t>
            </a:r>
            <a:r>
              <a:rPr lang="zh-CN" altLang="zh-CN" dirty="0"/>
              <a:t>，测试驱动开发（</a:t>
            </a:r>
            <a:r>
              <a:rPr lang="en-US" altLang="zh-CN" dirty="0"/>
              <a:t>TDD</a:t>
            </a:r>
            <a:r>
              <a:rPr lang="zh-CN" altLang="zh-CN" dirty="0"/>
              <a:t>）也使自测试代码流行起来，越来越多的人开始注意到这种技术的价值所在。 </a:t>
            </a:r>
            <a:endParaRPr lang="en-US" altLang="zh-CN" dirty="0"/>
          </a:p>
          <a:p>
            <a:r>
              <a:rPr lang="zh-CN" altLang="zh-CN" dirty="0"/>
              <a:t>对于自测试代码而言，你需要一组自动化测试来检测大部分代码库中的</a:t>
            </a:r>
            <a:r>
              <a:rPr lang="en-US" altLang="zh-CN" dirty="0"/>
              <a:t>bug</a:t>
            </a:r>
            <a:r>
              <a:rPr lang="zh-CN" altLang="zh-CN" dirty="0"/>
              <a:t>。测试能通过一个简单得命令来运行并且具备自检功能。测试的结果应该能指出哪些测试是失败的。对于自测试的构建来说，测试失败应导致构建失败。 </a:t>
            </a:r>
            <a:endParaRPr kumimoji="1" lang="zh-CN" altLang="en-US" dirty="0"/>
          </a:p>
        </p:txBody>
      </p:sp>
      <p:sp>
        <p:nvSpPr>
          <p:cNvPr id="4" name="灯片编号占位符 3">
            <a:extLst>
              <a:ext uri="{FF2B5EF4-FFF2-40B4-BE49-F238E27FC236}">
                <a16:creationId xmlns:a16="http://schemas.microsoft.com/office/drawing/2014/main" id="{BE777D73-C47E-4942-A14E-5BB3470262D4}"/>
              </a:ext>
            </a:extLst>
          </p:cNvPr>
          <p:cNvSpPr>
            <a:spLocks noGrp="1"/>
          </p:cNvSpPr>
          <p:nvPr>
            <p:ph type="sldNum" sz="quarter" idx="12"/>
          </p:nvPr>
        </p:nvSpPr>
        <p:spPr/>
        <p:txBody>
          <a:bodyPr/>
          <a:lstStyle/>
          <a:p>
            <a:fld id="{4D1FD872-5D71-BD4B-86C8-57CDF6D45626}" type="slidenum">
              <a:rPr kumimoji="1" lang="zh-CN" altLang="en-US" smtClean="0"/>
              <a:t>14</a:t>
            </a:fld>
            <a:endParaRPr kumimoji="1" lang="zh-CN" altLang="en-US"/>
          </a:p>
        </p:txBody>
      </p:sp>
    </p:spTree>
    <p:extLst>
      <p:ext uri="{BB962C8B-B14F-4D97-AF65-F5344CB8AC3E}">
        <p14:creationId xmlns:p14="http://schemas.microsoft.com/office/powerpoint/2010/main" val="3939734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BC35A-8207-A848-A811-2A4D3D1A0D7B}"/>
              </a:ext>
            </a:extLst>
          </p:cNvPr>
          <p:cNvSpPr>
            <a:spLocks noGrp="1"/>
          </p:cNvSpPr>
          <p:nvPr>
            <p:ph type="title"/>
          </p:nvPr>
        </p:nvSpPr>
        <p:spPr/>
        <p:txBody>
          <a:bodyPr/>
          <a:lstStyle/>
          <a:p>
            <a:r>
              <a:rPr lang="zh-CN" altLang="zh-CN" b="1" dirty="0"/>
              <a:t>每人每天都向</a:t>
            </a:r>
            <a:r>
              <a:rPr lang="zh-CN" altLang="en-US" b="1" dirty="0"/>
              <a:t>代码库</a:t>
            </a:r>
            <a:r>
              <a:rPr lang="zh-CN" altLang="zh-CN" b="1" dirty="0"/>
              <a:t>提交代码</a:t>
            </a:r>
            <a:endParaRPr kumimoji="1" lang="zh-CN" altLang="en-US" dirty="0"/>
          </a:p>
        </p:txBody>
      </p:sp>
      <p:sp>
        <p:nvSpPr>
          <p:cNvPr id="3" name="内容占位符 2">
            <a:extLst>
              <a:ext uri="{FF2B5EF4-FFF2-40B4-BE49-F238E27FC236}">
                <a16:creationId xmlns:a16="http://schemas.microsoft.com/office/drawing/2014/main" id="{7879D85A-03F0-8C44-A595-B5221B5CD2BB}"/>
              </a:ext>
            </a:extLst>
          </p:cNvPr>
          <p:cNvSpPr>
            <a:spLocks noGrp="1"/>
          </p:cNvSpPr>
          <p:nvPr>
            <p:ph idx="1"/>
          </p:nvPr>
        </p:nvSpPr>
        <p:spPr/>
        <p:txBody>
          <a:bodyPr>
            <a:normAutofit lnSpcReduction="10000"/>
          </a:bodyPr>
          <a:lstStyle/>
          <a:p>
            <a:r>
              <a:rPr lang="zh-CN" altLang="zh-CN" dirty="0"/>
              <a:t>集成首先在于交流，它使其他成员能够看到你所做的修改。在这种频繁的交流下，大家都能很快地知道开发过程中所做的修改。 </a:t>
            </a:r>
            <a:endParaRPr lang="en-US" altLang="zh-CN" dirty="0"/>
          </a:p>
          <a:p>
            <a:r>
              <a:rPr lang="zh-CN" altLang="zh-CN" dirty="0"/>
              <a:t>在向主线提交代码之前，开发人员必须保证本地构建成功。这当然也包括使测试全部通过。另外，在提交之前需要更新本地代码以匹配主线代码，然后在本地解决主线代码与本地代码之间的冲突，再在本地进行构建。如果构建成功，便可以向主线提交代码了。 </a:t>
            </a:r>
            <a:endParaRPr lang="en-US" altLang="zh-CN" dirty="0"/>
          </a:p>
          <a:p>
            <a:endParaRPr kumimoji="1" lang="zh-CN" altLang="en-US" dirty="0"/>
          </a:p>
        </p:txBody>
      </p:sp>
      <p:sp>
        <p:nvSpPr>
          <p:cNvPr id="4" name="灯片编号占位符 3">
            <a:extLst>
              <a:ext uri="{FF2B5EF4-FFF2-40B4-BE49-F238E27FC236}">
                <a16:creationId xmlns:a16="http://schemas.microsoft.com/office/drawing/2014/main" id="{257CBAEB-433B-AB43-AFC0-4E65F874A9C7}"/>
              </a:ext>
            </a:extLst>
          </p:cNvPr>
          <p:cNvSpPr>
            <a:spLocks noGrp="1"/>
          </p:cNvSpPr>
          <p:nvPr>
            <p:ph type="sldNum" sz="quarter" idx="12"/>
          </p:nvPr>
        </p:nvSpPr>
        <p:spPr/>
        <p:txBody>
          <a:bodyPr/>
          <a:lstStyle/>
          <a:p>
            <a:fld id="{4D1FD872-5D71-BD4B-86C8-57CDF6D45626}" type="slidenum">
              <a:rPr kumimoji="1" lang="zh-CN" altLang="en-US" smtClean="0"/>
              <a:t>15</a:t>
            </a:fld>
            <a:endParaRPr kumimoji="1" lang="zh-CN" altLang="en-US"/>
          </a:p>
        </p:txBody>
      </p:sp>
    </p:spTree>
    <p:extLst>
      <p:ext uri="{BB962C8B-B14F-4D97-AF65-F5344CB8AC3E}">
        <p14:creationId xmlns:p14="http://schemas.microsoft.com/office/powerpoint/2010/main" val="1356358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DFD6B5B-EF3F-E744-9193-C055CE0AF1AE}"/>
              </a:ext>
            </a:extLst>
          </p:cNvPr>
          <p:cNvSpPr>
            <a:spLocks noGrp="1"/>
          </p:cNvSpPr>
          <p:nvPr>
            <p:ph idx="1"/>
          </p:nvPr>
        </p:nvSpPr>
        <p:spPr>
          <a:xfrm>
            <a:off x="725424" y="939998"/>
            <a:ext cx="7789926" cy="3263504"/>
          </a:xfrm>
        </p:spPr>
        <p:txBody>
          <a:bodyPr>
            <a:normAutofit/>
          </a:bodyPr>
          <a:lstStyle/>
          <a:p>
            <a:r>
              <a:rPr lang="zh-CN" altLang="zh-CN" dirty="0"/>
              <a:t>在这种频繁提交下，开发者可以快速地发现自己代码与他人代码之间的冲突。快速解决问题的关键在于快速地发现问题。几个小时的提交间隔使得代码冲突也可以在几个小时内发现，此时大家的修改都不多，冲突也不大，因此解决冲突也很简单。对于好几周都发现不了的冲突，通常是很难解决的。 </a:t>
            </a:r>
            <a:endParaRPr lang="en-US" altLang="zh-CN" dirty="0"/>
          </a:p>
          <a:p>
            <a:r>
              <a:rPr lang="zh-CN" altLang="zh-CN" dirty="0"/>
              <a:t>基本原则是：</a:t>
            </a:r>
            <a:r>
              <a:rPr lang="zh-CN" altLang="zh-CN" dirty="0">
                <a:solidFill>
                  <a:srgbClr val="FF0000"/>
                </a:solidFill>
              </a:rPr>
              <a:t>每个开发者每天都应当向代码库进行提交。 </a:t>
            </a:r>
            <a:endParaRPr kumimoji="1" lang="zh-CN" altLang="en-US" dirty="0">
              <a:solidFill>
                <a:srgbClr val="FF0000"/>
              </a:solidFill>
            </a:endParaRPr>
          </a:p>
        </p:txBody>
      </p:sp>
      <p:sp>
        <p:nvSpPr>
          <p:cNvPr id="4" name="灯片编号占位符 3">
            <a:extLst>
              <a:ext uri="{FF2B5EF4-FFF2-40B4-BE49-F238E27FC236}">
                <a16:creationId xmlns:a16="http://schemas.microsoft.com/office/drawing/2014/main" id="{0B3CA608-2E3B-0244-B353-BE434B2A91F7}"/>
              </a:ext>
            </a:extLst>
          </p:cNvPr>
          <p:cNvSpPr>
            <a:spLocks noGrp="1"/>
          </p:cNvSpPr>
          <p:nvPr>
            <p:ph type="sldNum" sz="quarter" idx="12"/>
          </p:nvPr>
        </p:nvSpPr>
        <p:spPr/>
        <p:txBody>
          <a:bodyPr/>
          <a:lstStyle/>
          <a:p>
            <a:fld id="{4D1FD872-5D71-BD4B-86C8-57CDF6D45626}" type="slidenum">
              <a:rPr kumimoji="1" lang="zh-CN" altLang="en-US" smtClean="0"/>
              <a:t>16</a:t>
            </a:fld>
            <a:endParaRPr kumimoji="1" lang="zh-CN" altLang="en-US"/>
          </a:p>
        </p:txBody>
      </p:sp>
    </p:spTree>
    <p:extLst>
      <p:ext uri="{BB962C8B-B14F-4D97-AF65-F5344CB8AC3E}">
        <p14:creationId xmlns:p14="http://schemas.microsoft.com/office/powerpoint/2010/main" val="697629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3F51DB-DB70-1F48-9900-04E023359770}"/>
              </a:ext>
            </a:extLst>
          </p:cNvPr>
          <p:cNvSpPr>
            <a:spLocks noGrp="1"/>
          </p:cNvSpPr>
          <p:nvPr>
            <p:ph type="title"/>
          </p:nvPr>
        </p:nvSpPr>
        <p:spPr/>
        <p:txBody>
          <a:bodyPr>
            <a:normAutofit/>
          </a:bodyPr>
          <a:lstStyle/>
          <a:p>
            <a:r>
              <a:rPr lang="zh-CN" altLang="zh-CN" b="1" dirty="0"/>
              <a:t>每次提交都应在集成</a:t>
            </a:r>
            <a:r>
              <a:rPr lang="zh-CN" altLang="en-US" b="1" dirty="0"/>
              <a:t>服务器</a:t>
            </a:r>
            <a:r>
              <a:rPr lang="zh-CN" altLang="zh-CN" b="1" dirty="0"/>
              <a:t>上进行构建</a:t>
            </a:r>
            <a:endParaRPr kumimoji="1" lang="zh-CN" altLang="en-US" dirty="0"/>
          </a:p>
        </p:txBody>
      </p:sp>
      <p:sp>
        <p:nvSpPr>
          <p:cNvPr id="3" name="内容占位符 2">
            <a:extLst>
              <a:ext uri="{FF2B5EF4-FFF2-40B4-BE49-F238E27FC236}">
                <a16:creationId xmlns:a16="http://schemas.microsoft.com/office/drawing/2014/main" id="{D3712CA3-C9C1-EE40-A5BA-93B1E1B42267}"/>
              </a:ext>
            </a:extLst>
          </p:cNvPr>
          <p:cNvSpPr>
            <a:spLocks noGrp="1"/>
          </p:cNvSpPr>
          <p:nvPr>
            <p:ph idx="1"/>
          </p:nvPr>
        </p:nvSpPr>
        <p:spPr/>
        <p:txBody>
          <a:bodyPr>
            <a:normAutofit lnSpcReduction="10000"/>
          </a:bodyPr>
          <a:lstStyle/>
          <a:p>
            <a:r>
              <a:rPr lang="zh-CN" altLang="zh-CN" dirty="0"/>
              <a:t>在实践中，有出错的时候，原因之一在于纪律</a:t>
            </a:r>
            <a:r>
              <a:rPr lang="en-US" altLang="zh-CN" dirty="0"/>
              <a:t>——</a:t>
            </a:r>
            <a:r>
              <a:rPr lang="zh-CN" altLang="zh-CN" dirty="0"/>
              <a:t>有人并没有在提交之前进行本地更新和构建。另外，不同开发</a:t>
            </a:r>
            <a:r>
              <a:rPr lang="zh-CN" altLang="en-US" dirty="0"/>
              <a:t>机器</a:t>
            </a:r>
            <a:r>
              <a:rPr lang="zh-CN" altLang="zh-CN" dirty="0"/>
              <a:t>之间的环境不同也是一个原因。 </a:t>
            </a:r>
            <a:endParaRPr lang="en-US" altLang="zh-CN" dirty="0"/>
          </a:p>
          <a:p>
            <a:r>
              <a:rPr lang="zh-CN" altLang="zh-CN" dirty="0"/>
              <a:t>应该保证在集成</a:t>
            </a:r>
            <a:r>
              <a:rPr lang="zh-CN" altLang="en-US" dirty="0"/>
              <a:t>服务器</a:t>
            </a:r>
            <a:r>
              <a:rPr lang="zh-CN" altLang="zh-CN" dirty="0"/>
              <a:t>上进行构建，只有当集</a:t>
            </a:r>
            <a:r>
              <a:rPr lang="zh-CN" altLang="en-US" dirty="0"/>
              <a:t>服务器</a:t>
            </a:r>
            <a:r>
              <a:rPr lang="zh-CN" altLang="zh-CN" dirty="0"/>
              <a:t>机上构建成功后，才表明你的任务完成了。由于提交者需要对自己的提交负责，他就得盯着主线上的构建，如果失败，马上修改。</a:t>
            </a:r>
            <a:endParaRPr lang="en-US" altLang="zh-CN" dirty="0"/>
          </a:p>
          <a:p>
            <a:r>
              <a:rPr lang="zh-CN" altLang="zh-CN" dirty="0"/>
              <a:t>主线构建：</a:t>
            </a:r>
            <a:r>
              <a:rPr lang="zh-CN" altLang="zh-CN" dirty="0">
                <a:solidFill>
                  <a:srgbClr val="FF0000"/>
                </a:solidFill>
              </a:rPr>
              <a:t>一是手动构建，二是使用持续集成服务器</a:t>
            </a:r>
            <a:r>
              <a:rPr lang="en-US" altLang="zh-CN" dirty="0">
                <a:solidFill>
                  <a:srgbClr val="FF0000"/>
                </a:solidFill>
              </a:rPr>
              <a:t>(Jenkins)</a:t>
            </a:r>
            <a:r>
              <a:rPr lang="zh-CN" altLang="zh-CN" dirty="0">
                <a:solidFill>
                  <a:srgbClr val="FF0000"/>
                </a:solidFill>
              </a:rPr>
              <a:t>。</a:t>
            </a:r>
            <a:endParaRPr kumimoji="1" lang="zh-CN" altLang="en-US" dirty="0"/>
          </a:p>
        </p:txBody>
      </p:sp>
      <p:sp>
        <p:nvSpPr>
          <p:cNvPr id="4" name="灯片编号占位符 3">
            <a:extLst>
              <a:ext uri="{FF2B5EF4-FFF2-40B4-BE49-F238E27FC236}">
                <a16:creationId xmlns:a16="http://schemas.microsoft.com/office/drawing/2014/main" id="{9B3BE652-3342-844F-980B-B565797F9529}"/>
              </a:ext>
            </a:extLst>
          </p:cNvPr>
          <p:cNvSpPr>
            <a:spLocks noGrp="1"/>
          </p:cNvSpPr>
          <p:nvPr>
            <p:ph type="sldNum" sz="quarter" idx="12"/>
          </p:nvPr>
        </p:nvSpPr>
        <p:spPr/>
        <p:txBody>
          <a:bodyPr/>
          <a:lstStyle/>
          <a:p>
            <a:fld id="{4D1FD872-5D71-BD4B-86C8-57CDF6D45626}" type="slidenum">
              <a:rPr kumimoji="1" lang="zh-CN" altLang="en-US" smtClean="0"/>
              <a:t>17</a:t>
            </a:fld>
            <a:endParaRPr kumimoji="1" lang="zh-CN" altLang="en-US"/>
          </a:p>
        </p:txBody>
      </p:sp>
    </p:spTree>
    <p:extLst>
      <p:ext uri="{BB962C8B-B14F-4D97-AF65-F5344CB8AC3E}">
        <p14:creationId xmlns:p14="http://schemas.microsoft.com/office/powerpoint/2010/main" val="1594554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F460B-617C-F043-888D-B9B4104A0AEA}"/>
              </a:ext>
            </a:extLst>
          </p:cNvPr>
          <p:cNvSpPr>
            <a:spLocks noGrp="1"/>
          </p:cNvSpPr>
          <p:nvPr>
            <p:ph type="title"/>
          </p:nvPr>
        </p:nvSpPr>
        <p:spPr/>
        <p:txBody>
          <a:bodyPr/>
          <a:lstStyle/>
          <a:p>
            <a:r>
              <a:rPr lang="zh-CN" altLang="zh-CN" b="1" dirty="0"/>
              <a:t>快速构建</a:t>
            </a:r>
            <a:endParaRPr kumimoji="1" lang="zh-CN" altLang="en-US" dirty="0"/>
          </a:p>
        </p:txBody>
      </p:sp>
      <p:sp>
        <p:nvSpPr>
          <p:cNvPr id="3" name="内容占位符 2">
            <a:extLst>
              <a:ext uri="{FF2B5EF4-FFF2-40B4-BE49-F238E27FC236}">
                <a16:creationId xmlns:a16="http://schemas.microsoft.com/office/drawing/2014/main" id="{35C8C504-5356-214E-94B1-F174E9578A1B}"/>
              </a:ext>
            </a:extLst>
          </p:cNvPr>
          <p:cNvSpPr>
            <a:spLocks noGrp="1"/>
          </p:cNvSpPr>
          <p:nvPr>
            <p:ph idx="1"/>
          </p:nvPr>
        </p:nvSpPr>
        <p:spPr/>
        <p:txBody>
          <a:bodyPr>
            <a:normAutofit lnSpcReduction="10000"/>
          </a:bodyPr>
          <a:lstStyle/>
          <a:p>
            <a:r>
              <a:rPr lang="zh-CN" altLang="zh-CN" dirty="0"/>
              <a:t>持续集成的关键在于快速反馈，需要长时间构建的</a:t>
            </a:r>
            <a:r>
              <a:rPr lang="en-US" altLang="zh-CN" dirty="0"/>
              <a:t>CI</a:t>
            </a:r>
            <a:r>
              <a:rPr lang="zh-CN" altLang="zh-CN" dirty="0"/>
              <a:t>是极其糟糕的。 </a:t>
            </a:r>
            <a:endParaRPr lang="en-US" altLang="zh-CN" dirty="0"/>
          </a:p>
          <a:p>
            <a:r>
              <a:rPr lang="zh-CN" altLang="zh-CN" dirty="0"/>
              <a:t>对于多数项目来说，将构建时间维持在</a:t>
            </a:r>
            <a:r>
              <a:rPr lang="en-US" altLang="zh-CN" dirty="0">
                <a:solidFill>
                  <a:srgbClr val="FF0000"/>
                </a:solidFill>
              </a:rPr>
              <a:t>10</a:t>
            </a:r>
            <a:r>
              <a:rPr lang="zh-CN" altLang="en-US" dirty="0">
                <a:solidFill>
                  <a:srgbClr val="FF0000"/>
                </a:solidFill>
              </a:rPr>
              <a:t>分</a:t>
            </a:r>
            <a:r>
              <a:rPr lang="zh-CN" altLang="zh-CN" dirty="0">
                <a:solidFill>
                  <a:srgbClr val="FF0000"/>
                </a:solidFill>
              </a:rPr>
              <a:t>钟</a:t>
            </a:r>
            <a:r>
              <a:rPr lang="zh-CN" altLang="zh-CN" dirty="0"/>
              <a:t>之内是合理的，这也是</a:t>
            </a:r>
            <a:r>
              <a:rPr lang="en-US" altLang="zh-CN" dirty="0"/>
              <a:t>XP</a:t>
            </a:r>
            <a:r>
              <a:rPr lang="zh-CN" altLang="zh-CN" dirty="0"/>
              <a:t>的方针之一 </a:t>
            </a:r>
            <a:r>
              <a:rPr lang="zh-CN" altLang="en-US" dirty="0"/>
              <a:t>。</a:t>
            </a:r>
            <a:endParaRPr lang="en-US" altLang="zh-CN" dirty="0"/>
          </a:p>
          <a:p>
            <a:r>
              <a:rPr lang="zh-CN" altLang="zh-CN" dirty="0"/>
              <a:t>引入阶段性构建</a:t>
            </a:r>
            <a:r>
              <a:rPr lang="en-US" altLang="zh-CN" dirty="0"/>
              <a:t>---</a:t>
            </a:r>
            <a:r>
              <a:rPr lang="zh-CN" altLang="zh-CN" dirty="0"/>
              <a:t>对于企业级应用来说，我们发现构建时间的瓶颈通常发生在测试上，特别是那些需要于外部交互的测试</a:t>
            </a:r>
            <a:r>
              <a:rPr lang="en-US" altLang="zh-CN" dirty="0"/>
              <a:t>——</a:t>
            </a:r>
            <a:r>
              <a:rPr lang="zh-CN" altLang="zh-CN" dirty="0"/>
              <a:t>比如数据库。 </a:t>
            </a:r>
            <a:endParaRPr lang="en-US" altLang="zh-CN" dirty="0"/>
          </a:p>
          <a:p>
            <a:endParaRPr lang="en-US" altLang="zh-CN" dirty="0"/>
          </a:p>
          <a:p>
            <a:endParaRPr kumimoji="1" lang="zh-CN" altLang="en-US" dirty="0"/>
          </a:p>
        </p:txBody>
      </p:sp>
      <p:sp>
        <p:nvSpPr>
          <p:cNvPr id="4" name="灯片编号占位符 3">
            <a:extLst>
              <a:ext uri="{FF2B5EF4-FFF2-40B4-BE49-F238E27FC236}">
                <a16:creationId xmlns:a16="http://schemas.microsoft.com/office/drawing/2014/main" id="{06464389-878D-2E42-B76E-CE615729F8A0}"/>
              </a:ext>
            </a:extLst>
          </p:cNvPr>
          <p:cNvSpPr>
            <a:spLocks noGrp="1"/>
          </p:cNvSpPr>
          <p:nvPr>
            <p:ph type="sldNum" sz="quarter" idx="12"/>
          </p:nvPr>
        </p:nvSpPr>
        <p:spPr/>
        <p:txBody>
          <a:bodyPr/>
          <a:lstStyle/>
          <a:p>
            <a:fld id="{4D1FD872-5D71-BD4B-86C8-57CDF6D45626}" type="slidenum">
              <a:rPr kumimoji="1" lang="zh-CN" altLang="en-US" smtClean="0"/>
              <a:t>18</a:t>
            </a:fld>
            <a:endParaRPr kumimoji="1" lang="zh-CN" altLang="en-US"/>
          </a:p>
        </p:txBody>
      </p:sp>
    </p:spTree>
    <p:extLst>
      <p:ext uri="{BB962C8B-B14F-4D97-AF65-F5344CB8AC3E}">
        <p14:creationId xmlns:p14="http://schemas.microsoft.com/office/powerpoint/2010/main" val="3731045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1F3BA83-B4C1-8241-88C9-5092A9DA540E}"/>
              </a:ext>
            </a:extLst>
          </p:cNvPr>
          <p:cNvSpPr>
            <a:spLocks noGrp="1"/>
          </p:cNvSpPr>
          <p:nvPr>
            <p:ph idx="1"/>
          </p:nvPr>
        </p:nvSpPr>
        <p:spPr>
          <a:xfrm>
            <a:off x="633984" y="522028"/>
            <a:ext cx="7881366" cy="4110695"/>
          </a:xfrm>
        </p:spPr>
        <p:txBody>
          <a:bodyPr>
            <a:normAutofit/>
          </a:bodyPr>
          <a:lstStyle/>
          <a:p>
            <a:r>
              <a:rPr lang="zh-CN" altLang="zh-CN" dirty="0"/>
              <a:t>一个简单的例子是将构建分为两个阶段，第一个阶段完成编译，并且跑那些不需要外部交互的单元测试，数据库交互也通过</a:t>
            </a:r>
            <a:r>
              <a:rPr lang="en-US" altLang="zh-CN" dirty="0"/>
              <a:t>stub</a:t>
            </a:r>
            <a:r>
              <a:rPr lang="zh-CN" altLang="zh-CN" dirty="0"/>
              <a:t>的方式完全消除掉。 </a:t>
            </a:r>
            <a:endParaRPr lang="en-US" altLang="zh-CN" dirty="0"/>
          </a:p>
          <a:p>
            <a:r>
              <a:rPr lang="zh-CN" altLang="zh-CN" dirty="0"/>
              <a:t>在这种情况下，通常将第一阶段视为提交构建，并将此做为主要的</a:t>
            </a:r>
            <a:r>
              <a:rPr lang="en-US" altLang="zh-CN" dirty="0"/>
              <a:t>CI</a:t>
            </a:r>
            <a:r>
              <a:rPr lang="zh-CN" altLang="zh-CN" dirty="0"/>
              <a:t>周期。第二阶段则可在有必要时才进行，如果这个阶段构建失败，它也不需要像第一阶段那样</a:t>
            </a:r>
            <a:r>
              <a:rPr lang="en-US" altLang="zh-CN" dirty="0"/>
              <a:t>“</a:t>
            </a:r>
            <a:r>
              <a:rPr lang="zh-CN" altLang="zh-CN" dirty="0"/>
              <a:t>停下全部手头的工作</a:t>
            </a:r>
            <a:r>
              <a:rPr lang="en-US" altLang="zh-CN" dirty="0"/>
              <a:t>”</a:t>
            </a:r>
            <a:r>
              <a:rPr lang="zh-CN" altLang="zh-CN" dirty="0"/>
              <a:t>，但也应该得到尽快的修改。 </a:t>
            </a:r>
            <a:endParaRPr lang="en-US" altLang="zh-CN" dirty="0"/>
          </a:p>
          <a:p>
            <a:endParaRPr kumimoji="1" lang="zh-CN" altLang="en-US" dirty="0"/>
          </a:p>
        </p:txBody>
      </p:sp>
      <p:sp>
        <p:nvSpPr>
          <p:cNvPr id="4" name="灯片编号占位符 3">
            <a:extLst>
              <a:ext uri="{FF2B5EF4-FFF2-40B4-BE49-F238E27FC236}">
                <a16:creationId xmlns:a16="http://schemas.microsoft.com/office/drawing/2014/main" id="{E8C1CB6C-FE10-1146-B4FB-18B221B5A023}"/>
              </a:ext>
            </a:extLst>
          </p:cNvPr>
          <p:cNvSpPr>
            <a:spLocks noGrp="1"/>
          </p:cNvSpPr>
          <p:nvPr>
            <p:ph type="sldNum" sz="quarter" idx="12"/>
          </p:nvPr>
        </p:nvSpPr>
        <p:spPr/>
        <p:txBody>
          <a:bodyPr/>
          <a:lstStyle/>
          <a:p>
            <a:fld id="{4D1FD872-5D71-BD4B-86C8-57CDF6D45626}" type="slidenum">
              <a:rPr kumimoji="1" lang="zh-CN" altLang="en-US" smtClean="0"/>
              <a:t>19</a:t>
            </a:fld>
            <a:endParaRPr kumimoji="1" lang="zh-CN" altLang="en-US"/>
          </a:p>
        </p:txBody>
      </p:sp>
    </p:spTree>
    <p:extLst>
      <p:ext uri="{BB962C8B-B14F-4D97-AF65-F5344CB8AC3E}">
        <p14:creationId xmlns:p14="http://schemas.microsoft.com/office/powerpoint/2010/main" val="3583317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57803B-53F7-804F-B49B-91B4A52594F6}"/>
              </a:ext>
            </a:extLst>
          </p:cNvPr>
          <p:cNvSpPr>
            <a:spLocks noGrp="1"/>
          </p:cNvSpPr>
          <p:nvPr>
            <p:ph type="title"/>
          </p:nvPr>
        </p:nvSpPr>
        <p:spPr/>
        <p:txBody>
          <a:bodyPr/>
          <a:lstStyle/>
          <a:p>
            <a:r>
              <a:rPr kumimoji="1" lang="zh-CN" altLang="en-US" dirty="0"/>
              <a:t>概述</a:t>
            </a:r>
          </a:p>
        </p:txBody>
      </p:sp>
      <p:sp>
        <p:nvSpPr>
          <p:cNvPr id="3" name="内容占位符 2">
            <a:extLst>
              <a:ext uri="{FF2B5EF4-FFF2-40B4-BE49-F238E27FC236}">
                <a16:creationId xmlns:a16="http://schemas.microsoft.com/office/drawing/2014/main" id="{3835F36C-6170-214D-86FA-E016E80102A4}"/>
              </a:ext>
            </a:extLst>
          </p:cNvPr>
          <p:cNvSpPr>
            <a:spLocks noGrp="1"/>
          </p:cNvSpPr>
          <p:nvPr>
            <p:ph idx="1"/>
          </p:nvPr>
        </p:nvSpPr>
        <p:spPr/>
        <p:txBody>
          <a:bodyPr>
            <a:normAutofit/>
          </a:bodyPr>
          <a:lstStyle/>
          <a:p>
            <a:r>
              <a:rPr lang="zh-CN" altLang="zh-CN" dirty="0"/>
              <a:t>持续集成</a:t>
            </a:r>
            <a:r>
              <a:rPr lang="en-US" altLang="zh-CN" dirty="0"/>
              <a:t>(Continuous Integration, CI)</a:t>
            </a:r>
            <a:r>
              <a:rPr lang="zh-CN" altLang="zh-CN" dirty="0"/>
              <a:t>是一种软件开发实践，在实践中项目成员频繁地进行集成，通常每个成员每天都会做集成工作，如此，每天整个项目将会有多次</a:t>
            </a:r>
            <a:r>
              <a:rPr lang="zh-CN" altLang="en-US" dirty="0"/>
              <a:t>集成。</a:t>
            </a:r>
            <a:endParaRPr lang="en-US" altLang="zh-CN" dirty="0"/>
          </a:p>
          <a:p>
            <a:r>
              <a:rPr lang="zh-CN" altLang="zh-CN" dirty="0"/>
              <a:t>许多团队都发现这种方法大大地减少了集成问题</a:t>
            </a:r>
            <a:r>
              <a:rPr lang="zh-CN" altLang="en-US" dirty="0"/>
              <a:t>，</a:t>
            </a:r>
            <a:r>
              <a:rPr lang="zh-CN" altLang="zh-CN" dirty="0"/>
              <a:t>并且能够快速地开发出高内聚性的软件。</a:t>
            </a:r>
            <a:endParaRPr kumimoji="1" lang="zh-CN" altLang="en-US" dirty="0"/>
          </a:p>
        </p:txBody>
      </p:sp>
      <p:sp>
        <p:nvSpPr>
          <p:cNvPr id="4" name="灯片编号占位符 3">
            <a:extLst>
              <a:ext uri="{FF2B5EF4-FFF2-40B4-BE49-F238E27FC236}">
                <a16:creationId xmlns:a16="http://schemas.microsoft.com/office/drawing/2014/main" id="{10145C06-BC33-9642-B0B4-ECD33C554E51}"/>
              </a:ext>
            </a:extLst>
          </p:cNvPr>
          <p:cNvSpPr>
            <a:spLocks noGrp="1"/>
          </p:cNvSpPr>
          <p:nvPr>
            <p:ph type="sldNum" sz="quarter" idx="12"/>
          </p:nvPr>
        </p:nvSpPr>
        <p:spPr/>
        <p:txBody>
          <a:bodyPr/>
          <a:lstStyle/>
          <a:p>
            <a:fld id="{4D1FD872-5D71-BD4B-86C8-57CDF6D45626}" type="slidenum">
              <a:rPr kumimoji="1" lang="zh-CN" altLang="en-US" smtClean="0"/>
              <a:t>2</a:t>
            </a:fld>
            <a:endParaRPr kumimoji="1" lang="zh-CN" altLang="en-US"/>
          </a:p>
        </p:txBody>
      </p:sp>
    </p:spTree>
    <p:extLst>
      <p:ext uri="{BB962C8B-B14F-4D97-AF65-F5344CB8AC3E}">
        <p14:creationId xmlns:p14="http://schemas.microsoft.com/office/powerpoint/2010/main" val="2655916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16E5EC-B944-914F-85E8-43E7EAB14E4B}"/>
              </a:ext>
            </a:extLst>
          </p:cNvPr>
          <p:cNvSpPr>
            <a:spLocks noGrp="1"/>
          </p:cNvSpPr>
          <p:nvPr>
            <p:ph type="title"/>
          </p:nvPr>
        </p:nvSpPr>
        <p:spPr/>
        <p:txBody>
          <a:bodyPr>
            <a:normAutofit/>
          </a:bodyPr>
          <a:lstStyle/>
          <a:p>
            <a:r>
              <a:rPr lang="zh-CN" altLang="zh-CN" b="1" dirty="0"/>
              <a:t>在与生产环境</a:t>
            </a:r>
            <a:r>
              <a:rPr lang="zh-CN" altLang="en-US" b="1" dirty="0"/>
              <a:t>相同的</a:t>
            </a:r>
            <a:r>
              <a:rPr lang="zh-CN" altLang="zh-CN" b="1" dirty="0"/>
              <a:t>环境中运行测试</a:t>
            </a:r>
            <a:endParaRPr kumimoji="1" lang="zh-CN" altLang="en-US" dirty="0"/>
          </a:p>
        </p:txBody>
      </p:sp>
      <p:sp>
        <p:nvSpPr>
          <p:cNvPr id="3" name="内容占位符 2">
            <a:extLst>
              <a:ext uri="{FF2B5EF4-FFF2-40B4-BE49-F238E27FC236}">
                <a16:creationId xmlns:a16="http://schemas.microsoft.com/office/drawing/2014/main" id="{CF69C12C-E432-B54B-9AAD-0020F672E557}"/>
              </a:ext>
            </a:extLst>
          </p:cNvPr>
          <p:cNvSpPr>
            <a:spLocks noGrp="1"/>
          </p:cNvSpPr>
          <p:nvPr>
            <p:ph idx="1"/>
          </p:nvPr>
        </p:nvSpPr>
        <p:spPr/>
        <p:txBody>
          <a:bodyPr/>
          <a:lstStyle/>
          <a:p>
            <a:r>
              <a:rPr lang="zh-CN" altLang="zh-CN" dirty="0"/>
              <a:t>测试旨在发现可能在生产环境中出现的问题，因此如果你的测试环境与生产环境不同，那么测试很有可能发现不了生产环境中的</a:t>
            </a:r>
            <a:r>
              <a:rPr lang="en-US" altLang="zh-CN" dirty="0"/>
              <a:t>bug</a:t>
            </a:r>
            <a:r>
              <a:rPr lang="zh-CN" altLang="zh-CN" dirty="0"/>
              <a:t>。 </a:t>
            </a:r>
            <a:endParaRPr lang="en-US" altLang="zh-CN" dirty="0"/>
          </a:p>
          <a:p>
            <a:r>
              <a:rPr lang="zh-CN" altLang="zh-CN" dirty="0"/>
              <a:t>虚拟化技术 </a:t>
            </a:r>
            <a:r>
              <a:rPr lang="zh-CN" altLang="en-US" dirty="0"/>
              <a:t>：虚拟机、</a:t>
            </a:r>
            <a:r>
              <a:rPr kumimoji="1" lang="en-US" altLang="zh-CN" dirty="0"/>
              <a:t>Docker</a:t>
            </a:r>
            <a:r>
              <a:rPr kumimoji="1" lang="zh-CN" altLang="en-US" dirty="0"/>
              <a:t>（</a:t>
            </a:r>
            <a:r>
              <a:rPr lang="en-US" altLang="zh-CN" dirty="0">
                <a:hlinkClick r:id="rId2"/>
              </a:rPr>
              <a:t>https://www.docker.com/</a:t>
            </a:r>
            <a:r>
              <a:rPr kumimoji="1" lang="zh-CN" altLang="en-US" dirty="0"/>
              <a:t>）</a:t>
            </a:r>
            <a:endParaRPr kumimoji="1" lang="en-US" altLang="zh-CN" dirty="0"/>
          </a:p>
          <a:p>
            <a:endParaRPr kumimoji="1" lang="zh-CN" altLang="en-US" dirty="0"/>
          </a:p>
        </p:txBody>
      </p:sp>
      <p:sp>
        <p:nvSpPr>
          <p:cNvPr id="4" name="灯片编号占位符 3">
            <a:extLst>
              <a:ext uri="{FF2B5EF4-FFF2-40B4-BE49-F238E27FC236}">
                <a16:creationId xmlns:a16="http://schemas.microsoft.com/office/drawing/2014/main" id="{394B401B-27E9-7E4E-963F-D045FC1E2158}"/>
              </a:ext>
            </a:extLst>
          </p:cNvPr>
          <p:cNvSpPr>
            <a:spLocks noGrp="1"/>
          </p:cNvSpPr>
          <p:nvPr>
            <p:ph type="sldNum" sz="quarter" idx="12"/>
          </p:nvPr>
        </p:nvSpPr>
        <p:spPr/>
        <p:txBody>
          <a:bodyPr/>
          <a:lstStyle/>
          <a:p>
            <a:fld id="{4D1FD872-5D71-BD4B-86C8-57CDF6D45626}" type="slidenum">
              <a:rPr kumimoji="1" lang="zh-CN" altLang="en-US" smtClean="0"/>
              <a:t>20</a:t>
            </a:fld>
            <a:endParaRPr kumimoji="1" lang="zh-CN" altLang="en-US"/>
          </a:p>
        </p:txBody>
      </p:sp>
    </p:spTree>
    <p:extLst>
      <p:ext uri="{BB962C8B-B14F-4D97-AF65-F5344CB8AC3E}">
        <p14:creationId xmlns:p14="http://schemas.microsoft.com/office/powerpoint/2010/main" val="650905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65AEBD-4C4E-4E46-B0CD-F50D9DE66D89}"/>
              </a:ext>
            </a:extLst>
          </p:cNvPr>
          <p:cNvSpPr>
            <a:spLocks noGrp="1"/>
          </p:cNvSpPr>
          <p:nvPr>
            <p:ph type="title"/>
          </p:nvPr>
        </p:nvSpPr>
        <p:spPr/>
        <p:txBody>
          <a:bodyPr>
            <a:normAutofit/>
          </a:bodyPr>
          <a:lstStyle/>
          <a:p>
            <a:r>
              <a:rPr lang="zh-CN" altLang="zh-CN" b="1" dirty="0"/>
              <a:t>使任何人都能轻易获得可执行文件</a:t>
            </a:r>
            <a:endParaRPr kumimoji="1" lang="zh-CN" altLang="en-US" dirty="0"/>
          </a:p>
        </p:txBody>
      </p:sp>
      <p:sp>
        <p:nvSpPr>
          <p:cNvPr id="3" name="内容占位符 2">
            <a:extLst>
              <a:ext uri="{FF2B5EF4-FFF2-40B4-BE49-F238E27FC236}">
                <a16:creationId xmlns:a16="http://schemas.microsoft.com/office/drawing/2014/main" id="{96945654-4C4C-4E40-BEA2-1EC4E092D963}"/>
              </a:ext>
            </a:extLst>
          </p:cNvPr>
          <p:cNvSpPr>
            <a:spLocks noGrp="1"/>
          </p:cNvSpPr>
          <p:nvPr>
            <p:ph idx="1"/>
          </p:nvPr>
        </p:nvSpPr>
        <p:spPr/>
        <p:txBody>
          <a:bodyPr>
            <a:normAutofit lnSpcReduction="10000"/>
          </a:bodyPr>
          <a:lstStyle/>
          <a:p>
            <a:r>
              <a:rPr lang="zh-CN" altLang="zh-CN" dirty="0"/>
              <a:t>软件开发最</a:t>
            </a:r>
            <a:r>
              <a:rPr lang="zh-CN" altLang="en-US" dirty="0"/>
              <a:t>困难</a:t>
            </a:r>
            <a:r>
              <a:rPr lang="zh-CN" altLang="zh-CN" dirty="0"/>
              <a:t>的事情之一便是你不能保证所开发的是正确的软件。人们往往很难预知自己究竟想要什么，而相反，对已有的东西进行评判和修改却容易的多。 </a:t>
            </a:r>
            <a:endParaRPr lang="en-US" altLang="zh-CN" dirty="0"/>
          </a:p>
          <a:p>
            <a:r>
              <a:rPr lang="zh-CN" altLang="zh-CN" dirty="0"/>
              <a:t>项目中的所有成员都应能够获得最新的可执行文件并能成功的运行，目的可以包括做演示，浏览测试或者仅仅看看项目本周有何修改。 </a:t>
            </a:r>
            <a:endParaRPr lang="en-US" altLang="zh-CN" dirty="0"/>
          </a:p>
          <a:p>
            <a:r>
              <a:rPr lang="zh-CN" altLang="zh-CN" dirty="0"/>
              <a:t>确保一个通用的地方来存放最新可执行文件。 </a:t>
            </a:r>
            <a:endParaRPr kumimoji="1" lang="zh-CN" altLang="en-US" dirty="0"/>
          </a:p>
        </p:txBody>
      </p:sp>
      <p:sp>
        <p:nvSpPr>
          <p:cNvPr id="4" name="灯片编号占位符 3">
            <a:extLst>
              <a:ext uri="{FF2B5EF4-FFF2-40B4-BE49-F238E27FC236}">
                <a16:creationId xmlns:a16="http://schemas.microsoft.com/office/drawing/2014/main" id="{5119745F-617D-C147-A99D-713AC538A418}"/>
              </a:ext>
            </a:extLst>
          </p:cNvPr>
          <p:cNvSpPr>
            <a:spLocks noGrp="1"/>
          </p:cNvSpPr>
          <p:nvPr>
            <p:ph type="sldNum" sz="quarter" idx="12"/>
          </p:nvPr>
        </p:nvSpPr>
        <p:spPr/>
        <p:txBody>
          <a:bodyPr/>
          <a:lstStyle/>
          <a:p>
            <a:fld id="{4D1FD872-5D71-BD4B-86C8-57CDF6D45626}" type="slidenum">
              <a:rPr kumimoji="1" lang="zh-CN" altLang="en-US" smtClean="0"/>
              <a:t>21</a:t>
            </a:fld>
            <a:endParaRPr kumimoji="1" lang="zh-CN" altLang="en-US"/>
          </a:p>
        </p:txBody>
      </p:sp>
    </p:spTree>
    <p:extLst>
      <p:ext uri="{BB962C8B-B14F-4D97-AF65-F5344CB8AC3E}">
        <p14:creationId xmlns:p14="http://schemas.microsoft.com/office/powerpoint/2010/main" val="2942313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D402D-CBB4-F844-AF87-B7376107A959}"/>
              </a:ext>
            </a:extLst>
          </p:cNvPr>
          <p:cNvSpPr>
            <a:spLocks noGrp="1"/>
          </p:cNvSpPr>
          <p:nvPr>
            <p:ph type="title"/>
          </p:nvPr>
        </p:nvSpPr>
        <p:spPr/>
        <p:txBody>
          <a:bodyPr/>
          <a:lstStyle/>
          <a:p>
            <a:r>
              <a:rPr lang="zh-CN" altLang="zh-CN" b="1" dirty="0"/>
              <a:t>人人都能看到正在发生什么</a:t>
            </a:r>
            <a:endParaRPr kumimoji="1" lang="zh-CN" altLang="en-US" dirty="0"/>
          </a:p>
        </p:txBody>
      </p:sp>
      <p:sp>
        <p:nvSpPr>
          <p:cNvPr id="3" name="内容占位符 2">
            <a:extLst>
              <a:ext uri="{FF2B5EF4-FFF2-40B4-BE49-F238E27FC236}">
                <a16:creationId xmlns:a16="http://schemas.microsoft.com/office/drawing/2014/main" id="{1C8941D0-AB70-3545-8F1C-AA7E53FDEC2F}"/>
              </a:ext>
            </a:extLst>
          </p:cNvPr>
          <p:cNvSpPr>
            <a:spLocks noGrp="1"/>
          </p:cNvSpPr>
          <p:nvPr>
            <p:ph idx="1"/>
          </p:nvPr>
        </p:nvSpPr>
        <p:spPr/>
        <p:txBody>
          <a:bodyPr/>
          <a:lstStyle/>
          <a:p>
            <a:r>
              <a:rPr lang="zh-CN" altLang="zh-CN" dirty="0"/>
              <a:t>持续集成主要在于交流，因此应当保证每人都能轻易看到当前系统的状态和已做的修改。 </a:t>
            </a:r>
            <a:endParaRPr lang="en-US" altLang="zh-CN" dirty="0"/>
          </a:p>
          <a:p>
            <a:r>
              <a:rPr lang="en-US" altLang="zh-CN" dirty="0"/>
              <a:t>CI</a:t>
            </a:r>
            <a:r>
              <a:rPr lang="zh-CN" altLang="zh-CN" dirty="0"/>
              <a:t>服务器 </a:t>
            </a:r>
            <a:r>
              <a:rPr lang="zh-CN" altLang="en-US" dirty="0"/>
              <a:t>： </a:t>
            </a:r>
            <a:r>
              <a:rPr lang="en-US" altLang="zh-CN" dirty="0"/>
              <a:t>Jenkins</a:t>
            </a:r>
            <a:endParaRPr kumimoji="1" lang="zh-CN" altLang="en-US" dirty="0"/>
          </a:p>
        </p:txBody>
      </p:sp>
      <p:sp>
        <p:nvSpPr>
          <p:cNvPr id="4" name="灯片编号占位符 3">
            <a:extLst>
              <a:ext uri="{FF2B5EF4-FFF2-40B4-BE49-F238E27FC236}">
                <a16:creationId xmlns:a16="http://schemas.microsoft.com/office/drawing/2014/main" id="{4BE127B7-F94D-EA45-8BD5-E4CA89C6A9E1}"/>
              </a:ext>
            </a:extLst>
          </p:cNvPr>
          <p:cNvSpPr>
            <a:spLocks noGrp="1"/>
          </p:cNvSpPr>
          <p:nvPr>
            <p:ph type="sldNum" sz="quarter" idx="12"/>
          </p:nvPr>
        </p:nvSpPr>
        <p:spPr/>
        <p:txBody>
          <a:bodyPr/>
          <a:lstStyle/>
          <a:p>
            <a:fld id="{4D1FD872-5D71-BD4B-86C8-57CDF6D45626}" type="slidenum">
              <a:rPr kumimoji="1" lang="zh-CN" altLang="en-US" smtClean="0"/>
              <a:t>22</a:t>
            </a:fld>
            <a:endParaRPr kumimoji="1" lang="zh-CN" altLang="en-US"/>
          </a:p>
        </p:txBody>
      </p:sp>
    </p:spTree>
    <p:extLst>
      <p:ext uri="{BB962C8B-B14F-4D97-AF65-F5344CB8AC3E}">
        <p14:creationId xmlns:p14="http://schemas.microsoft.com/office/powerpoint/2010/main" val="1262496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CC233-CBC4-E44D-9A71-3193FD31C6DF}"/>
              </a:ext>
            </a:extLst>
          </p:cNvPr>
          <p:cNvSpPr>
            <a:spLocks noGrp="1"/>
          </p:cNvSpPr>
          <p:nvPr>
            <p:ph type="title"/>
          </p:nvPr>
        </p:nvSpPr>
        <p:spPr/>
        <p:txBody>
          <a:bodyPr/>
          <a:lstStyle/>
          <a:p>
            <a:r>
              <a:rPr lang="zh-CN" altLang="zh-CN" b="1" dirty="0"/>
              <a:t>自动化部署</a:t>
            </a:r>
            <a:endParaRPr kumimoji="1" lang="zh-CN" altLang="en-US" dirty="0"/>
          </a:p>
        </p:txBody>
      </p:sp>
      <p:sp>
        <p:nvSpPr>
          <p:cNvPr id="3" name="内容占位符 2">
            <a:extLst>
              <a:ext uri="{FF2B5EF4-FFF2-40B4-BE49-F238E27FC236}">
                <a16:creationId xmlns:a16="http://schemas.microsoft.com/office/drawing/2014/main" id="{460368EC-C589-4440-A5E2-9B0EBE6A0B7E}"/>
              </a:ext>
            </a:extLst>
          </p:cNvPr>
          <p:cNvSpPr>
            <a:spLocks noGrp="1"/>
          </p:cNvSpPr>
          <p:nvPr>
            <p:ph idx="1"/>
          </p:nvPr>
        </p:nvSpPr>
        <p:spPr>
          <a:xfrm>
            <a:off x="725424" y="1369218"/>
            <a:ext cx="7789926" cy="3500437"/>
          </a:xfrm>
        </p:spPr>
        <p:txBody>
          <a:bodyPr>
            <a:normAutofit fontScale="70000" lnSpcReduction="20000"/>
          </a:bodyPr>
          <a:lstStyle/>
          <a:p>
            <a:r>
              <a:rPr lang="zh-CN" altLang="zh-CN" dirty="0"/>
              <a:t>自动化部署脚本，不仅包括测试环境的脚本，也包括针对生产环境的部署脚本。虽然我们不是每天都向生产环境部署，但自动化部署不仅可以加速部署过程，并且能够减少部署错误。 </a:t>
            </a:r>
            <a:endParaRPr lang="en-US" altLang="zh-CN" dirty="0"/>
          </a:p>
          <a:p>
            <a:r>
              <a:rPr lang="zh-CN" altLang="zh-CN" dirty="0"/>
              <a:t>如果你已经有了生产环境的自动化部署，那么也应该考虑一下相应的自动化回滚。由于失败是时而会发生的事情，在这种情况下，我们希望能快速回滚到失败之前的状态。 </a:t>
            </a:r>
            <a:endParaRPr lang="en-US" altLang="zh-CN" dirty="0"/>
          </a:p>
          <a:p>
            <a:r>
              <a:rPr lang="zh-CN" altLang="zh-CN" dirty="0"/>
              <a:t>在集群环境中，有每次只向一个节点部署的情况，由此在几个小时之内逐渐完成所有节点的部署。</a:t>
            </a:r>
          </a:p>
          <a:p>
            <a:r>
              <a:rPr lang="zh-CN" altLang="zh-CN" dirty="0"/>
              <a:t>对于一些面向</a:t>
            </a:r>
            <a:r>
              <a:rPr lang="zh-CN" altLang="en-US" dirty="0"/>
              <a:t>公众</a:t>
            </a:r>
            <a:r>
              <a:rPr lang="zh-CN" altLang="zh-CN" dirty="0"/>
              <a:t>的</a:t>
            </a:r>
            <a:r>
              <a:rPr lang="en-US" altLang="zh-CN" dirty="0"/>
              <a:t>Web</a:t>
            </a:r>
            <a:r>
              <a:rPr lang="zh-CN" altLang="zh-CN" dirty="0"/>
              <a:t>应用，我所了解的另外一种很有趣的部署方式是，先试验性针对一部分用户进行部署，再通过这些用户的试用情况来决定是否向所有用户部署。 </a:t>
            </a:r>
            <a:r>
              <a:rPr lang="zh-CN" altLang="en-US" dirty="0"/>
              <a:t>（</a:t>
            </a:r>
            <a:r>
              <a:rPr lang="zh-CN" altLang="en-US" dirty="0">
                <a:solidFill>
                  <a:srgbClr val="FF0000"/>
                </a:solidFill>
              </a:rPr>
              <a:t>灰度发布、</a:t>
            </a:r>
            <a:r>
              <a:rPr lang="en-US" altLang="zh-CN" dirty="0">
                <a:solidFill>
                  <a:srgbClr val="FF0000"/>
                </a:solidFill>
              </a:rPr>
              <a:t>A/B</a:t>
            </a:r>
            <a:r>
              <a:rPr lang="zh-CN" altLang="en-US" dirty="0">
                <a:solidFill>
                  <a:srgbClr val="FF0000"/>
                </a:solidFill>
              </a:rPr>
              <a:t>测试</a:t>
            </a:r>
            <a:r>
              <a:rPr lang="zh-CN" altLang="en-US" dirty="0"/>
              <a:t>）</a:t>
            </a:r>
            <a:endParaRPr kumimoji="1" lang="zh-CN" altLang="en-US" dirty="0"/>
          </a:p>
        </p:txBody>
      </p:sp>
      <p:sp>
        <p:nvSpPr>
          <p:cNvPr id="4" name="灯片编号占位符 3">
            <a:extLst>
              <a:ext uri="{FF2B5EF4-FFF2-40B4-BE49-F238E27FC236}">
                <a16:creationId xmlns:a16="http://schemas.microsoft.com/office/drawing/2014/main" id="{0EBE31E8-A749-B649-AFE9-21FFCB40F20C}"/>
              </a:ext>
            </a:extLst>
          </p:cNvPr>
          <p:cNvSpPr>
            <a:spLocks noGrp="1"/>
          </p:cNvSpPr>
          <p:nvPr>
            <p:ph type="sldNum" sz="quarter" idx="12"/>
          </p:nvPr>
        </p:nvSpPr>
        <p:spPr/>
        <p:txBody>
          <a:bodyPr/>
          <a:lstStyle/>
          <a:p>
            <a:fld id="{4D1FD872-5D71-BD4B-86C8-57CDF6D45626}" type="slidenum">
              <a:rPr kumimoji="1" lang="zh-CN" altLang="en-US" smtClean="0"/>
              <a:t>23</a:t>
            </a:fld>
            <a:endParaRPr kumimoji="1" lang="zh-CN" altLang="en-US"/>
          </a:p>
        </p:txBody>
      </p:sp>
    </p:spTree>
    <p:extLst>
      <p:ext uri="{BB962C8B-B14F-4D97-AF65-F5344CB8AC3E}">
        <p14:creationId xmlns:p14="http://schemas.microsoft.com/office/powerpoint/2010/main" val="2273604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DF871F-2EC1-0146-A29F-DEC7FCCCC0F1}"/>
              </a:ext>
            </a:extLst>
          </p:cNvPr>
          <p:cNvSpPr>
            <a:spLocks noGrp="1"/>
          </p:cNvSpPr>
          <p:nvPr>
            <p:ph type="title"/>
          </p:nvPr>
        </p:nvSpPr>
        <p:spPr/>
        <p:txBody>
          <a:bodyPr/>
          <a:lstStyle/>
          <a:p>
            <a:r>
              <a:rPr lang="zh-CN" altLang="zh-CN" b="1" dirty="0"/>
              <a:t>持续集成的好处</a:t>
            </a:r>
            <a:endParaRPr kumimoji="1" lang="zh-CN" altLang="en-US" dirty="0"/>
          </a:p>
        </p:txBody>
      </p:sp>
      <p:sp>
        <p:nvSpPr>
          <p:cNvPr id="3" name="内容占位符 2">
            <a:extLst>
              <a:ext uri="{FF2B5EF4-FFF2-40B4-BE49-F238E27FC236}">
                <a16:creationId xmlns:a16="http://schemas.microsoft.com/office/drawing/2014/main" id="{9D21BAB9-B5D5-7B4B-9C88-AF709CE581C3}"/>
              </a:ext>
            </a:extLst>
          </p:cNvPr>
          <p:cNvSpPr>
            <a:spLocks noGrp="1"/>
          </p:cNvSpPr>
          <p:nvPr>
            <p:ph idx="1"/>
          </p:nvPr>
        </p:nvSpPr>
        <p:spPr>
          <a:xfrm>
            <a:off x="628650" y="1348747"/>
            <a:ext cx="7886700" cy="3263504"/>
          </a:xfrm>
        </p:spPr>
        <p:txBody>
          <a:bodyPr>
            <a:normAutofit/>
          </a:bodyPr>
          <a:lstStyle/>
          <a:p>
            <a:r>
              <a:rPr lang="zh-CN" altLang="zh-CN" dirty="0">
                <a:solidFill>
                  <a:srgbClr val="FF0000"/>
                </a:solidFill>
              </a:rPr>
              <a:t>降低风险 </a:t>
            </a:r>
            <a:r>
              <a:rPr lang="zh-CN" altLang="en-US" dirty="0">
                <a:solidFill>
                  <a:srgbClr val="FF0000"/>
                </a:solidFill>
              </a:rPr>
              <a:t>！</a:t>
            </a:r>
            <a:endParaRPr lang="en-US" altLang="zh-CN" dirty="0">
              <a:solidFill>
                <a:srgbClr val="FF0000"/>
              </a:solidFill>
            </a:endParaRPr>
          </a:p>
          <a:p>
            <a:pPr lvl="1"/>
            <a:r>
              <a:rPr lang="zh-CN" altLang="zh-CN" dirty="0"/>
              <a:t>已经处于项目的末期，但是仍然不知到何时才能结束。</a:t>
            </a:r>
            <a:endParaRPr lang="en-US" altLang="zh-CN" dirty="0"/>
          </a:p>
          <a:p>
            <a:pPr lvl="1"/>
            <a:r>
              <a:rPr lang="zh-CN" altLang="zh-CN" dirty="0"/>
              <a:t>延期集成的缺点在于，很难预测集成到底要花多少时间，更糟的是，你很难了解集成的进展情况。</a:t>
            </a:r>
            <a:endParaRPr lang="en-US" altLang="zh-CN" dirty="0"/>
          </a:p>
          <a:p>
            <a:pPr lvl="1"/>
            <a:r>
              <a:rPr lang="zh-CN" altLang="zh-CN" dirty="0"/>
              <a:t>持续集成正好解决了这些问题。每次集成的时间都不长，任何时候你都知道自己所处的情况，软件的哪些地方在工作，哪些没有。 </a:t>
            </a:r>
            <a:endParaRPr lang="en-US" altLang="zh-CN" dirty="0"/>
          </a:p>
        </p:txBody>
      </p:sp>
      <p:sp>
        <p:nvSpPr>
          <p:cNvPr id="4" name="灯片编号占位符 3">
            <a:extLst>
              <a:ext uri="{FF2B5EF4-FFF2-40B4-BE49-F238E27FC236}">
                <a16:creationId xmlns:a16="http://schemas.microsoft.com/office/drawing/2014/main" id="{C851BE44-5506-2649-9CBB-FFECD1659276}"/>
              </a:ext>
            </a:extLst>
          </p:cNvPr>
          <p:cNvSpPr>
            <a:spLocks noGrp="1"/>
          </p:cNvSpPr>
          <p:nvPr>
            <p:ph type="sldNum" sz="quarter" idx="12"/>
          </p:nvPr>
        </p:nvSpPr>
        <p:spPr/>
        <p:txBody>
          <a:bodyPr/>
          <a:lstStyle/>
          <a:p>
            <a:fld id="{4D1FD872-5D71-BD4B-86C8-57CDF6D45626}" type="slidenum">
              <a:rPr kumimoji="1" lang="zh-CN" altLang="en-US" smtClean="0"/>
              <a:t>24</a:t>
            </a:fld>
            <a:endParaRPr kumimoji="1" lang="zh-CN" altLang="en-US"/>
          </a:p>
        </p:txBody>
      </p:sp>
    </p:spTree>
    <p:extLst>
      <p:ext uri="{BB962C8B-B14F-4D97-AF65-F5344CB8AC3E}">
        <p14:creationId xmlns:p14="http://schemas.microsoft.com/office/powerpoint/2010/main" val="2636360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F95348B-0497-0C4A-953D-7BCEB2486CF1}"/>
              </a:ext>
            </a:extLst>
          </p:cNvPr>
          <p:cNvSpPr>
            <a:spLocks noGrp="1"/>
          </p:cNvSpPr>
          <p:nvPr>
            <p:ph idx="1"/>
          </p:nvPr>
        </p:nvSpPr>
        <p:spPr>
          <a:xfrm>
            <a:off x="652272" y="368489"/>
            <a:ext cx="7906512" cy="4264233"/>
          </a:xfrm>
        </p:spPr>
        <p:txBody>
          <a:bodyPr>
            <a:normAutofit/>
          </a:bodyPr>
          <a:lstStyle/>
          <a:p>
            <a:r>
              <a:rPr lang="en-US" altLang="zh-CN" dirty="0">
                <a:solidFill>
                  <a:srgbClr val="FF0000"/>
                </a:solidFill>
              </a:rPr>
              <a:t>Bug:</a:t>
            </a:r>
            <a:r>
              <a:rPr lang="zh-CN" altLang="en-US" dirty="0">
                <a:solidFill>
                  <a:srgbClr val="FF0000"/>
                </a:solidFill>
              </a:rPr>
              <a:t> </a:t>
            </a:r>
            <a:r>
              <a:rPr lang="zh-CN" altLang="zh-CN" dirty="0"/>
              <a:t>持续集成并不能消除</a:t>
            </a:r>
            <a:r>
              <a:rPr lang="en-US" altLang="zh-CN" dirty="0"/>
              <a:t>bug</a:t>
            </a:r>
            <a:r>
              <a:rPr lang="zh-CN" altLang="zh-CN" dirty="0"/>
              <a:t>，却能帮你快速的发现</a:t>
            </a:r>
            <a:r>
              <a:rPr lang="en-US" altLang="zh-CN" dirty="0"/>
              <a:t>bug</a:t>
            </a:r>
            <a:r>
              <a:rPr lang="zh-CN" altLang="zh-CN" dirty="0"/>
              <a:t>并予以清除。 </a:t>
            </a:r>
            <a:r>
              <a:rPr lang="en-US" altLang="zh-CN" dirty="0"/>
              <a:t>Bug</a:t>
            </a:r>
            <a:r>
              <a:rPr lang="zh-CN" altLang="en-US" dirty="0"/>
              <a:t>也存在积累性，</a:t>
            </a:r>
            <a:r>
              <a:rPr lang="en-US" altLang="zh-CN" dirty="0"/>
              <a:t>bug</a:t>
            </a:r>
            <a:r>
              <a:rPr lang="zh-CN" altLang="en-US" dirty="0"/>
              <a:t>越多，越难清除。部分原因在于</a:t>
            </a:r>
            <a:r>
              <a:rPr lang="en-US" altLang="zh-CN" dirty="0"/>
              <a:t>bug</a:t>
            </a:r>
            <a:r>
              <a:rPr lang="zh-CN" altLang="en-US" dirty="0"/>
              <a:t>之间存在牵连。另外也存在心理因素，</a:t>
            </a:r>
            <a:r>
              <a:rPr lang="en-US" altLang="zh-CN" dirty="0"/>
              <a:t>bug</a:t>
            </a:r>
            <a:r>
              <a:rPr lang="zh-CN" altLang="en-US" dirty="0"/>
              <a:t>一多，人便没那么多精力去修了</a:t>
            </a:r>
            <a:r>
              <a:rPr lang="en-US" altLang="zh-CN" dirty="0"/>
              <a:t>——</a:t>
            </a:r>
            <a:r>
              <a:rPr lang="zh-CN" altLang="en-US" dirty="0"/>
              <a:t>这就是所谓的“</a:t>
            </a:r>
            <a:r>
              <a:rPr lang="en-US" altLang="zh-CN" dirty="0"/>
              <a:t>Broken Windows </a:t>
            </a:r>
            <a:r>
              <a:rPr lang="zh-CN" altLang="en-US" dirty="0"/>
              <a:t>综合征”。</a:t>
            </a:r>
            <a:r>
              <a:rPr lang="zh-CN" altLang="zh-CN" dirty="0"/>
              <a:t>  </a:t>
            </a:r>
            <a:endParaRPr kumimoji="1" lang="zh-CN" altLang="en-US" dirty="0">
              <a:solidFill>
                <a:srgbClr val="FF0000"/>
              </a:solidFill>
            </a:endParaRPr>
          </a:p>
          <a:p>
            <a:r>
              <a:rPr lang="zh-CN" altLang="en-US" dirty="0">
                <a:solidFill>
                  <a:srgbClr val="FF0000"/>
                </a:solidFill>
              </a:rPr>
              <a:t>持续部署：</a:t>
            </a:r>
            <a:r>
              <a:rPr lang="zh-CN" altLang="zh-CN" dirty="0"/>
              <a:t>有了持续集成，频繁部署也不是什么难事了。频繁部署的价值在于，你的客户可以快速的享用软件的新功能，并能快速的提出反馈。这将有利于清除客户和开发之间的障碍</a:t>
            </a:r>
            <a:r>
              <a:rPr lang="en-US" altLang="zh-CN" dirty="0"/>
              <a:t>——</a:t>
            </a:r>
            <a:r>
              <a:rPr lang="zh-CN" altLang="zh-CN" dirty="0">
                <a:solidFill>
                  <a:srgbClr val="FF0000"/>
                </a:solidFill>
              </a:rPr>
              <a:t>我认为这是软件开发最大的障碍</a:t>
            </a:r>
            <a:r>
              <a:rPr lang="zh-CN" altLang="zh-CN" dirty="0"/>
              <a:t>。 </a:t>
            </a:r>
            <a:endParaRPr kumimoji="1" lang="zh-CN" altLang="en-US" dirty="0"/>
          </a:p>
        </p:txBody>
      </p:sp>
      <p:sp>
        <p:nvSpPr>
          <p:cNvPr id="4" name="灯片编号占位符 3">
            <a:extLst>
              <a:ext uri="{FF2B5EF4-FFF2-40B4-BE49-F238E27FC236}">
                <a16:creationId xmlns:a16="http://schemas.microsoft.com/office/drawing/2014/main" id="{A80DA01F-0735-A740-991C-3AB3DF42AC3A}"/>
              </a:ext>
            </a:extLst>
          </p:cNvPr>
          <p:cNvSpPr>
            <a:spLocks noGrp="1"/>
          </p:cNvSpPr>
          <p:nvPr>
            <p:ph type="sldNum" sz="quarter" idx="12"/>
          </p:nvPr>
        </p:nvSpPr>
        <p:spPr/>
        <p:txBody>
          <a:bodyPr/>
          <a:lstStyle/>
          <a:p>
            <a:fld id="{4D1FD872-5D71-BD4B-86C8-57CDF6D45626}" type="slidenum">
              <a:rPr kumimoji="1" lang="zh-CN" altLang="en-US" smtClean="0"/>
              <a:t>25</a:t>
            </a:fld>
            <a:endParaRPr kumimoji="1" lang="zh-CN" altLang="en-US"/>
          </a:p>
        </p:txBody>
      </p:sp>
    </p:spTree>
    <p:extLst>
      <p:ext uri="{BB962C8B-B14F-4D97-AF65-F5344CB8AC3E}">
        <p14:creationId xmlns:p14="http://schemas.microsoft.com/office/powerpoint/2010/main" val="3242976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82F70A-FBAA-EA44-AD41-A0CA32F9BAF2}"/>
              </a:ext>
            </a:extLst>
          </p:cNvPr>
          <p:cNvSpPr>
            <a:spLocks noGrp="1"/>
          </p:cNvSpPr>
          <p:nvPr>
            <p:ph type="title"/>
          </p:nvPr>
        </p:nvSpPr>
        <p:spPr/>
        <p:txBody>
          <a:bodyPr/>
          <a:lstStyle/>
          <a:p>
            <a:r>
              <a:rPr lang="zh-CN" altLang="zh-CN" b="1" dirty="0"/>
              <a:t>引入持续集成</a:t>
            </a:r>
            <a:endParaRPr kumimoji="1" lang="zh-CN" altLang="en-US" dirty="0"/>
          </a:p>
        </p:txBody>
      </p:sp>
      <p:sp>
        <p:nvSpPr>
          <p:cNvPr id="3" name="内容占位符 2">
            <a:extLst>
              <a:ext uri="{FF2B5EF4-FFF2-40B4-BE49-F238E27FC236}">
                <a16:creationId xmlns:a16="http://schemas.microsoft.com/office/drawing/2014/main" id="{C61FC8ED-8545-CA4C-9383-AF8186893CA5}"/>
              </a:ext>
            </a:extLst>
          </p:cNvPr>
          <p:cNvSpPr>
            <a:spLocks noGrp="1"/>
          </p:cNvSpPr>
          <p:nvPr>
            <p:ph idx="1"/>
          </p:nvPr>
        </p:nvSpPr>
        <p:spPr/>
        <p:txBody>
          <a:bodyPr>
            <a:normAutofit lnSpcReduction="10000"/>
          </a:bodyPr>
          <a:lstStyle/>
          <a:p>
            <a:r>
              <a:rPr lang="zh-CN" altLang="zh-CN" dirty="0"/>
              <a:t>（</a:t>
            </a:r>
            <a:r>
              <a:rPr lang="en-US" altLang="zh-CN" dirty="0"/>
              <a:t>1</a:t>
            </a:r>
            <a:r>
              <a:rPr lang="zh-CN" altLang="zh-CN" dirty="0"/>
              <a:t>）第一步需要将构建自动化，并将你所需的所有东西都放在代码管理系统中，可以通过一个命令来构建整个系统。 </a:t>
            </a:r>
            <a:endParaRPr lang="en-US" altLang="zh-CN" dirty="0"/>
          </a:p>
          <a:p>
            <a:r>
              <a:rPr lang="zh-CN" altLang="zh-CN" dirty="0"/>
              <a:t>（</a:t>
            </a:r>
            <a:r>
              <a:rPr lang="en-US" altLang="zh-CN" dirty="0"/>
              <a:t>2</a:t>
            </a:r>
            <a:r>
              <a:rPr lang="zh-CN" altLang="zh-CN" dirty="0"/>
              <a:t>）在构建中引入一些自动化测试，试着确定出现问题的主要范围，并用自动化测试去发现这些问题。 </a:t>
            </a:r>
            <a:endParaRPr lang="en-US" altLang="zh-CN" dirty="0"/>
          </a:p>
          <a:p>
            <a:r>
              <a:rPr lang="zh-CN" altLang="zh-CN" dirty="0"/>
              <a:t>（</a:t>
            </a:r>
            <a:r>
              <a:rPr lang="en-US" altLang="zh-CN" dirty="0"/>
              <a:t>3</a:t>
            </a:r>
            <a:r>
              <a:rPr lang="zh-CN" altLang="zh-CN" dirty="0"/>
              <a:t>）使提交构建快速完成。 </a:t>
            </a:r>
            <a:endParaRPr lang="en-US" altLang="zh-CN" dirty="0"/>
          </a:p>
          <a:p>
            <a:r>
              <a:rPr lang="zh-CN" altLang="zh-CN" dirty="0"/>
              <a:t>（</a:t>
            </a:r>
            <a:r>
              <a:rPr lang="en-US" altLang="zh-CN" dirty="0"/>
              <a:t>4</a:t>
            </a:r>
            <a:r>
              <a:rPr lang="zh-CN" altLang="zh-CN" dirty="0"/>
              <a:t>）对于新项目，从项目开始就采用持续集成。 </a:t>
            </a:r>
            <a:endParaRPr lang="en-US" altLang="zh-CN" dirty="0"/>
          </a:p>
          <a:p>
            <a:r>
              <a:rPr lang="zh-CN" altLang="zh-CN" dirty="0"/>
              <a:t>（</a:t>
            </a:r>
            <a:r>
              <a:rPr lang="en-US" altLang="zh-CN" dirty="0"/>
              <a:t>5</a:t>
            </a:r>
            <a:r>
              <a:rPr lang="zh-CN" altLang="zh-CN" dirty="0"/>
              <a:t>）寻找帮助，找有经验的人帮助你。 </a:t>
            </a:r>
            <a:endParaRPr kumimoji="1" lang="zh-CN" altLang="en-US" dirty="0"/>
          </a:p>
        </p:txBody>
      </p:sp>
      <p:sp>
        <p:nvSpPr>
          <p:cNvPr id="4" name="灯片编号占位符 3">
            <a:extLst>
              <a:ext uri="{FF2B5EF4-FFF2-40B4-BE49-F238E27FC236}">
                <a16:creationId xmlns:a16="http://schemas.microsoft.com/office/drawing/2014/main" id="{0616D6E0-F08B-374C-BA57-83FDC22C9FA9}"/>
              </a:ext>
            </a:extLst>
          </p:cNvPr>
          <p:cNvSpPr>
            <a:spLocks noGrp="1"/>
          </p:cNvSpPr>
          <p:nvPr>
            <p:ph type="sldNum" sz="quarter" idx="12"/>
          </p:nvPr>
        </p:nvSpPr>
        <p:spPr/>
        <p:txBody>
          <a:bodyPr/>
          <a:lstStyle/>
          <a:p>
            <a:fld id="{4D1FD872-5D71-BD4B-86C8-57CDF6D45626}" type="slidenum">
              <a:rPr kumimoji="1" lang="zh-CN" altLang="en-US" smtClean="0"/>
              <a:t>26</a:t>
            </a:fld>
            <a:endParaRPr kumimoji="1" lang="zh-CN" altLang="en-US"/>
          </a:p>
        </p:txBody>
      </p:sp>
    </p:spTree>
    <p:extLst>
      <p:ext uri="{BB962C8B-B14F-4D97-AF65-F5344CB8AC3E}">
        <p14:creationId xmlns:p14="http://schemas.microsoft.com/office/powerpoint/2010/main" val="3939569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0FA3579-24FF-814A-8B70-2A2DE58753D8}"/>
              </a:ext>
            </a:extLst>
          </p:cNvPr>
          <p:cNvSpPr>
            <a:spLocks noGrp="1"/>
          </p:cNvSpPr>
          <p:nvPr>
            <p:ph idx="1"/>
          </p:nvPr>
        </p:nvSpPr>
        <p:spPr>
          <a:xfrm>
            <a:off x="658368" y="747215"/>
            <a:ext cx="7943088" cy="3885507"/>
          </a:xfrm>
        </p:spPr>
        <p:txBody>
          <a:bodyPr>
            <a:normAutofit/>
          </a:bodyPr>
          <a:lstStyle/>
          <a:p>
            <a:r>
              <a:rPr kumimoji="1" lang="zh-CN" altLang="en-US" dirty="0"/>
              <a:t>单次瀑布模型：</a:t>
            </a:r>
            <a:r>
              <a:rPr lang="zh-CN" altLang="zh-CN" dirty="0"/>
              <a:t>软件集成是一个漫长并且无法预测的过程。</a:t>
            </a:r>
          </a:p>
          <a:p>
            <a:r>
              <a:rPr kumimoji="1" lang="zh-CN" altLang="en-US" dirty="0"/>
              <a:t>敏捷软件开发：</a:t>
            </a:r>
            <a:r>
              <a:rPr lang="zh-CN" altLang="zh-CN" dirty="0"/>
              <a:t>每个开发人员离共享的工程状态只有咫尺之遥，并且可以在几分钟之内将自己的代码集成进去。任何集成错误都能被快速地发现并得到快速的修正。</a:t>
            </a:r>
            <a:endParaRPr lang="en-US" altLang="zh-CN" dirty="0"/>
          </a:p>
          <a:p>
            <a:r>
              <a:rPr lang="en-US" altLang="zh-CN" dirty="0"/>
              <a:t>“</a:t>
            </a:r>
            <a:r>
              <a:rPr lang="zh-CN" altLang="zh-CN" dirty="0"/>
              <a:t>持续集成</a:t>
            </a:r>
            <a:r>
              <a:rPr lang="en-US" altLang="zh-CN" dirty="0"/>
              <a:t>”</a:t>
            </a:r>
            <a:r>
              <a:rPr lang="zh-CN" altLang="zh-CN" dirty="0"/>
              <a:t>源自于极限编程（</a:t>
            </a:r>
            <a:r>
              <a:rPr lang="en-US" altLang="zh-CN" dirty="0"/>
              <a:t>XP</a:t>
            </a:r>
            <a:r>
              <a:rPr lang="zh-CN" altLang="zh-CN" dirty="0"/>
              <a:t>），并且是</a:t>
            </a:r>
            <a:r>
              <a:rPr lang="en-US" altLang="zh-CN" dirty="0"/>
              <a:t>XP</a:t>
            </a:r>
            <a:r>
              <a:rPr lang="zh-CN" altLang="zh-CN" dirty="0"/>
              <a:t>最初的</a:t>
            </a:r>
            <a:r>
              <a:rPr lang="en-US" altLang="zh-CN" dirty="0"/>
              <a:t>12</a:t>
            </a:r>
            <a:r>
              <a:rPr lang="zh-CN" altLang="zh-CN" dirty="0"/>
              <a:t>种实践之一。 </a:t>
            </a:r>
            <a:endParaRPr lang="en-US" altLang="zh-CN" dirty="0"/>
          </a:p>
          <a:p>
            <a:r>
              <a:rPr lang="en-US" altLang="zh-CN" dirty="0"/>
              <a:t>“</a:t>
            </a:r>
            <a:r>
              <a:rPr lang="zh-CN" altLang="zh-CN" dirty="0"/>
              <a:t>持续集成</a:t>
            </a:r>
            <a:r>
              <a:rPr lang="en-US" altLang="zh-CN" dirty="0"/>
              <a:t>”</a:t>
            </a:r>
            <a:r>
              <a:rPr lang="zh-CN" altLang="en-US" dirty="0"/>
              <a:t>服务：</a:t>
            </a:r>
            <a:r>
              <a:rPr lang="en-US" altLang="zh-CN" dirty="0"/>
              <a:t>Jenkins</a:t>
            </a:r>
            <a:r>
              <a:rPr lang="zh-CN" altLang="en-US" dirty="0"/>
              <a:t> （</a:t>
            </a:r>
            <a:r>
              <a:rPr lang="en-US" altLang="zh-CN" dirty="0">
                <a:hlinkClick r:id="rId2"/>
              </a:rPr>
              <a:t> https://jenkins.io/ </a:t>
            </a:r>
            <a:r>
              <a:rPr lang="zh-CN" altLang="en-US" dirty="0"/>
              <a:t>）</a:t>
            </a:r>
            <a:endParaRPr lang="en-US" altLang="zh-CN" dirty="0"/>
          </a:p>
          <a:p>
            <a:endParaRPr lang="en-US" altLang="zh-CN" dirty="0"/>
          </a:p>
          <a:p>
            <a:endParaRPr lang="zh-CN" altLang="zh-CN" dirty="0"/>
          </a:p>
          <a:p>
            <a:endParaRPr kumimoji="1" lang="zh-CN" altLang="en-US" dirty="0"/>
          </a:p>
        </p:txBody>
      </p:sp>
      <p:sp>
        <p:nvSpPr>
          <p:cNvPr id="4" name="灯片编号占位符 3">
            <a:extLst>
              <a:ext uri="{FF2B5EF4-FFF2-40B4-BE49-F238E27FC236}">
                <a16:creationId xmlns:a16="http://schemas.microsoft.com/office/drawing/2014/main" id="{DC85A638-9968-034E-9353-AA5B576A354F}"/>
              </a:ext>
            </a:extLst>
          </p:cNvPr>
          <p:cNvSpPr>
            <a:spLocks noGrp="1"/>
          </p:cNvSpPr>
          <p:nvPr>
            <p:ph type="sldNum" sz="quarter" idx="12"/>
          </p:nvPr>
        </p:nvSpPr>
        <p:spPr/>
        <p:txBody>
          <a:bodyPr/>
          <a:lstStyle/>
          <a:p>
            <a:fld id="{4D1FD872-5D71-BD4B-86C8-57CDF6D45626}" type="slidenum">
              <a:rPr kumimoji="1" lang="zh-CN" altLang="en-US" smtClean="0"/>
              <a:t>3</a:t>
            </a:fld>
            <a:endParaRPr kumimoji="1" lang="zh-CN" altLang="en-US"/>
          </a:p>
        </p:txBody>
      </p:sp>
    </p:spTree>
    <p:extLst>
      <p:ext uri="{BB962C8B-B14F-4D97-AF65-F5344CB8AC3E}">
        <p14:creationId xmlns:p14="http://schemas.microsoft.com/office/powerpoint/2010/main" val="3008163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D8C60C-9E63-5F47-BE77-F1B5D9BABF6A}"/>
              </a:ext>
            </a:extLst>
          </p:cNvPr>
          <p:cNvSpPr>
            <a:spLocks noGrp="1"/>
          </p:cNvSpPr>
          <p:nvPr>
            <p:ph type="title"/>
          </p:nvPr>
        </p:nvSpPr>
        <p:spPr/>
        <p:txBody>
          <a:bodyPr/>
          <a:lstStyle/>
          <a:p>
            <a:r>
              <a:rPr kumimoji="1" lang="zh-CN" altLang="en-US" dirty="0"/>
              <a:t>简单持续集成实践描述</a:t>
            </a:r>
          </a:p>
        </p:txBody>
      </p:sp>
      <p:sp>
        <p:nvSpPr>
          <p:cNvPr id="3" name="内容占位符 2">
            <a:extLst>
              <a:ext uri="{FF2B5EF4-FFF2-40B4-BE49-F238E27FC236}">
                <a16:creationId xmlns:a16="http://schemas.microsoft.com/office/drawing/2014/main" id="{AE6FE9FB-627B-544F-8ACC-06C85CF3F432}"/>
              </a:ext>
            </a:extLst>
          </p:cNvPr>
          <p:cNvSpPr>
            <a:spLocks noGrp="1"/>
          </p:cNvSpPr>
          <p:nvPr>
            <p:ph idx="1"/>
          </p:nvPr>
        </p:nvSpPr>
        <p:spPr>
          <a:xfrm>
            <a:off x="762000" y="1115705"/>
            <a:ext cx="7753350" cy="3828197"/>
          </a:xfrm>
        </p:spPr>
        <p:txBody>
          <a:bodyPr>
            <a:normAutofit fontScale="92500" lnSpcReduction="10000"/>
          </a:bodyPr>
          <a:lstStyle/>
          <a:p>
            <a:r>
              <a:rPr lang="zh-CN" altLang="zh-CN" dirty="0"/>
              <a:t>假设我们需要向软件添加一点功能，至于是什么样的功能并不重要，我们假定它很小并且可以在几个小时内完成。</a:t>
            </a:r>
            <a:endParaRPr lang="en-US" altLang="zh-CN" dirty="0"/>
          </a:p>
          <a:p>
            <a:r>
              <a:rPr lang="zh-CN" altLang="en-US" dirty="0"/>
              <a:t>（</a:t>
            </a:r>
            <a:r>
              <a:rPr lang="en-US" altLang="zh-CN" dirty="0"/>
              <a:t>1</a:t>
            </a:r>
            <a:r>
              <a:rPr lang="zh-CN" altLang="en-US" dirty="0"/>
              <a:t>）</a:t>
            </a:r>
            <a:r>
              <a:rPr lang="zh-CN" altLang="zh-CN" dirty="0"/>
              <a:t>首先我们需要在本地机器上保留一份当前已经处于集成状态的代码的拷贝。通过代码管理系统</a:t>
            </a:r>
            <a:r>
              <a:rPr lang="zh-CN" altLang="en-US" dirty="0"/>
              <a:t>（</a:t>
            </a:r>
            <a:r>
              <a:rPr lang="en-US" altLang="zh-CN" dirty="0"/>
              <a:t>GIT</a:t>
            </a:r>
            <a:r>
              <a:rPr lang="zh-CN" altLang="en-US" dirty="0"/>
              <a:t>、</a:t>
            </a:r>
            <a:r>
              <a:rPr lang="en-US" altLang="zh-CN" dirty="0"/>
              <a:t>SVN</a:t>
            </a:r>
            <a:r>
              <a:rPr lang="zh-CN" altLang="en-US" dirty="0"/>
              <a:t>等）</a:t>
            </a:r>
            <a:r>
              <a:rPr lang="zh-CN" altLang="zh-CN" dirty="0"/>
              <a:t>在代码库的主线（</a:t>
            </a:r>
            <a:r>
              <a:rPr lang="en-US" altLang="zh-CN" dirty="0"/>
              <a:t>mainline</a:t>
            </a:r>
            <a:r>
              <a:rPr lang="zh-CN" altLang="zh-CN" dirty="0"/>
              <a:t>）上拉下（</a:t>
            </a:r>
            <a:r>
              <a:rPr lang="en-US" altLang="zh-CN" dirty="0"/>
              <a:t>check out</a:t>
            </a:r>
            <a:r>
              <a:rPr lang="zh-CN" altLang="zh-CN" dirty="0"/>
              <a:t>）一份工作代码拷贝。</a:t>
            </a:r>
            <a:endParaRPr lang="en-US" altLang="zh-CN" dirty="0"/>
          </a:p>
          <a:p>
            <a:r>
              <a:rPr lang="zh-CN" altLang="en-US" dirty="0"/>
              <a:t>（</a:t>
            </a:r>
            <a:r>
              <a:rPr lang="en-US" altLang="zh-CN" dirty="0"/>
              <a:t>2</a:t>
            </a:r>
            <a:r>
              <a:rPr lang="zh-CN" altLang="en-US" dirty="0"/>
              <a:t>）为了完成软件的功能添加，对本地代码进行修改，其中既包括修改产品代码，也包括添加自动化测试。持续集成非常看重测试，并且在软件代码本身中达到了测试自动化</a:t>
            </a:r>
            <a:r>
              <a:rPr lang="en-US" altLang="zh-CN" dirty="0"/>
              <a:t>——</a:t>
            </a:r>
            <a:r>
              <a:rPr lang="zh-CN" altLang="en-US" dirty="0"/>
              <a:t>自测试代码，通常使用流行的</a:t>
            </a:r>
            <a:r>
              <a:rPr lang="en-US" altLang="zh-CN" dirty="0" err="1"/>
              <a:t>XUnit</a:t>
            </a:r>
            <a:r>
              <a:rPr lang="zh-CN" altLang="en-US" dirty="0"/>
              <a:t>测试框架的某个版本。</a:t>
            </a:r>
            <a:endParaRPr kumimoji="1" lang="zh-CN" altLang="en-US" dirty="0"/>
          </a:p>
        </p:txBody>
      </p:sp>
      <p:sp>
        <p:nvSpPr>
          <p:cNvPr id="4" name="灯片编号占位符 3">
            <a:extLst>
              <a:ext uri="{FF2B5EF4-FFF2-40B4-BE49-F238E27FC236}">
                <a16:creationId xmlns:a16="http://schemas.microsoft.com/office/drawing/2014/main" id="{EE4151C8-1010-CE4D-8C56-7DF2A7E5327F}"/>
              </a:ext>
            </a:extLst>
          </p:cNvPr>
          <p:cNvSpPr>
            <a:spLocks noGrp="1"/>
          </p:cNvSpPr>
          <p:nvPr>
            <p:ph type="sldNum" sz="quarter" idx="12"/>
          </p:nvPr>
        </p:nvSpPr>
        <p:spPr/>
        <p:txBody>
          <a:bodyPr/>
          <a:lstStyle/>
          <a:p>
            <a:fld id="{4D1FD872-5D71-BD4B-86C8-57CDF6D45626}" type="slidenum">
              <a:rPr kumimoji="1" lang="zh-CN" altLang="en-US" smtClean="0"/>
              <a:t>4</a:t>
            </a:fld>
            <a:endParaRPr kumimoji="1" lang="zh-CN" altLang="en-US"/>
          </a:p>
        </p:txBody>
      </p:sp>
    </p:spTree>
    <p:extLst>
      <p:ext uri="{BB962C8B-B14F-4D97-AF65-F5344CB8AC3E}">
        <p14:creationId xmlns:p14="http://schemas.microsoft.com/office/powerpoint/2010/main" val="3206872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F720188-147C-D946-B7B6-2F33ACE9728F}"/>
              </a:ext>
            </a:extLst>
          </p:cNvPr>
          <p:cNvSpPr>
            <a:spLocks noGrp="1"/>
          </p:cNvSpPr>
          <p:nvPr>
            <p:ph idx="1"/>
          </p:nvPr>
        </p:nvSpPr>
        <p:spPr>
          <a:xfrm>
            <a:off x="536448" y="511792"/>
            <a:ext cx="7978902" cy="4120931"/>
          </a:xfrm>
        </p:spPr>
        <p:txBody>
          <a:bodyPr>
            <a:normAutofit fontScale="92500"/>
          </a:bodyPr>
          <a:lstStyle/>
          <a:p>
            <a:r>
              <a:rPr lang="zh-CN" altLang="en-US" dirty="0"/>
              <a:t>（</a:t>
            </a:r>
            <a:r>
              <a:rPr lang="en-US" altLang="zh-CN" dirty="0"/>
              <a:t>3</a:t>
            </a:r>
            <a:r>
              <a:rPr lang="zh-CN" altLang="en-US" dirty="0"/>
              <a:t>）</a:t>
            </a:r>
            <a:r>
              <a:rPr lang="zh-CN" altLang="zh-CN" dirty="0"/>
              <a:t>当完成了功能开发（或者在开发过程的不同阶段），在本地开发机上完成自动化构建。构建过程将编译并链接本地代码，然后跑自动化测试。只有当构建和测试都没有错误时，该次构建才能算是</a:t>
            </a:r>
            <a:r>
              <a:rPr lang="zh-CN" altLang="en-US" dirty="0"/>
              <a:t>成功</a:t>
            </a:r>
            <a:r>
              <a:rPr lang="zh-CN" altLang="zh-CN" dirty="0"/>
              <a:t>的构建。</a:t>
            </a:r>
            <a:endParaRPr lang="en-US" altLang="zh-CN" dirty="0"/>
          </a:p>
          <a:p>
            <a:r>
              <a:rPr kumimoji="1" lang="zh-CN" altLang="en-US" dirty="0"/>
              <a:t>（</a:t>
            </a:r>
            <a:r>
              <a:rPr kumimoji="1" lang="en-US" altLang="zh-CN" dirty="0"/>
              <a:t>4</a:t>
            </a:r>
            <a:r>
              <a:rPr kumimoji="1" lang="zh-CN" altLang="en-US" dirty="0"/>
              <a:t>）</a:t>
            </a:r>
            <a:r>
              <a:rPr lang="zh-CN" altLang="zh-CN" dirty="0"/>
              <a:t>有了本地的成功构建，可以考虑将</a:t>
            </a:r>
            <a:r>
              <a:rPr lang="zh-CN" altLang="en-US" dirty="0"/>
              <a:t>程序员</a:t>
            </a:r>
            <a:r>
              <a:rPr lang="zh-CN" altLang="zh-CN" dirty="0"/>
              <a:t>修改的代码提交到代码库了。但是，在提交之前，其他开发人员可能已经向主线提交了他们的修改，所以首先需要将他们的修改更新到本地并且重新构建。</a:t>
            </a:r>
            <a:endParaRPr lang="en-US" altLang="zh-CN" dirty="0"/>
          </a:p>
          <a:p>
            <a:pPr lvl="1"/>
            <a:r>
              <a:rPr lang="zh-CN" altLang="zh-CN" dirty="0"/>
              <a:t>如果他人的修改与我的修改有冲突，那么在本地编译或者测试阶段将会发生错误，这种情况下，我需要负责修改本地代码直到与主线代码保持适当同步为止。</a:t>
            </a:r>
          </a:p>
          <a:p>
            <a:endParaRPr kumimoji="1" lang="zh-CN" altLang="en-US" dirty="0"/>
          </a:p>
        </p:txBody>
      </p:sp>
      <p:sp>
        <p:nvSpPr>
          <p:cNvPr id="4" name="灯片编号占位符 3">
            <a:extLst>
              <a:ext uri="{FF2B5EF4-FFF2-40B4-BE49-F238E27FC236}">
                <a16:creationId xmlns:a16="http://schemas.microsoft.com/office/drawing/2014/main" id="{8CAD5D0E-110A-F647-A96C-6EF490124239}"/>
              </a:ext>
            </a:extLst>
          </p:cNvPr>
          <p:cNvSpPr>
            <a:spLocks noGrp="1"/>
          </p:cNvSpPr>
          <p:nvPr>
            <p:ph type="sldNum" sz="quarter" idx="12"/>
          </p:nvPr>
        </p:nvSpPr>
        <p:spPr/>
        <p:txBody>
          <a:bodyPr/>
          <a:lstStyle/>
          <a:p>
            <a:fld id="{4D1FD872-5D71-BD4B-86C8-57CDF6D45626}" type="slidenum">
              <a:rPr kumimoji="1" lang="zh-CN" altLang="en-US" smtClean="0"/>
              <a:t>5</a:t>
            </a:fld>
            <a:endParaRPr kumimoji="1" lang="zh-CN" altLang="en-US"/>
          </a:p>
        </p:txBody>
      </p:sp>
    </p:spTree>
    <p:extLst>
      <p:ext uri="{BB962C8B-B14F-4D97-AF65-F5344CB8AC3E}">
        <p14:creationId xmlns:p14="http://schemas.microsoft.com/office/powerpoint/2010/main" val="4005120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CF1B639-EA41-FB4A-8D15-CC40AC29D474}"/>
              </a:ext>
            </a:extLst>
          </p:cNvPr>
          <p:cNvSpPr>
            <a:spLocks noGrp="1"/>
          </p:cNvSpPr>
          <p:nvPr>
            <p:ph idx="1"/>
          </p:nvPr>
        </p:nvSpPr>
        <p:spPr>
          <a:xfrm>
            <a:off x="579120" y="399197"/>
            <a:ext cx="7936230" cy="4233525"/>
          </a:xfrm>
        </p:spPr>
        <p:txBody>
          <a:bodyPr>
            <a:normAutofit fontScale="92500"/>
          </a:bodyPr>
          <a:lstStyle/>
          <a:p>
            <a:r>
              <a:rPr lang="zh-CN" altLang="en-US" dirty="0"/>
              <a:t>（</a:t>
            </a:r>
            <a:r>
              <a:rPr lang="en-US" altLang="zh-CN" dirty="0"/>
              <a:t>5</a:t>
            </a:r>
            <a:r>
              <a:rPr lang="zh-CN" altLang="en-US" dirty="0"/>
              <a:t>）</a:t>
            </a:r>
            <a:r>
              <a:rPr lang="zh-CN" altLang="zh-CN" dirty="0"/>
              <a:t>当本地代码与主线代码同步之后，便可以向主线提交自己的修改了</a:t>
            </a:r>
            <a:r>
              <a:rPr lang="zh-CN" altLang="en-US" dirty="0"/>
              <a:t>（有些公司规定必须通过代码静态检查和</a:t>
            </a:r>
            <a:r>
              <a:rPr lang="en-US" altLang="zh-CN" dirty="0"/>
              <a:t>code</a:t>
            </a:r>
            <a:r>
              <a:rPr lang="zh-CN" altLang="en-US" dirty="0"/>
              <a:t> </a:t>
            </a:r>
            <a:r>
              <a:rPr lang="en-US" altLang="zh-CN" dirty="0"/>
              <a:t>review</a:t>
            </a:r>
            <a:r>
              <a:rPr lang="zh-CN" altLang="en-US" dirty="0"/>
              <a:t>）</a:t>
            </a:r>
            <a:r>
              <a:rPr lang="zh-CN" altLang="zh-CN" dirty="0"/>
              <a:t>，代码库也得以更新。</a:t>
            </a:r>
            <a:endParaRPr lang="en-US" altLang="zh-CN" dirty="0"/>
          </a:p>
          <a:p>
            <a:r>
              <a:rPr kumimoji="1" lang="zh-CN" altLang="en-US" dirty="0"/>
              <a:t>（</a:t>
            </a:r>
            <a:r>
              <a:rPr kumimoji="1" lang="en-US" altLang="zh-CN" dirty="0"/>
              <a:t>6</a:t>
            </a:r>
            <a:r>
              <a:rPr kumimoji="1" lang="zh-CN" altLang="en-US" dirty="0"/>
              <a:t>）</a:t>
            </a:r>
            <a:r>
              <a:rPr lang="zh-CN" altLang="zh-CN" dirty="0"/>
              <a:t>然而，单是提交了修改并不表示工作就完成了。</a:t>
            </a:r>
            <a:r>
              <a:rPr lang="zh-CN" altLang="en-US" dirty="0"/>
              <a:t>程序员</a:t>
            </a:r>
            <a:r>
              <a:rPr lang="zh-CN" altLang="zh-CN" dirty="0"/>
              <a:t>需要再次构建，但这次是在一台拥有主线代码的集成机器上进行。只有这次构建成功了才表示任务完成。通常会出现这样的情况：</a:t>
            </a:r>
            <a:r>
              <a:rPr lang="zh-CN" altLang="en-US" dirty="0"/>
              <a:t>程序员</a:t>
            </a:r>
            <a:r>
              <a:rPr lang="zh-CN" altLang="zh-CN" dirty="0"/>
              <a:t>忘了提交本地机器上的一些东西，因此代码库并没有得到适当的更新。只有</a:t>
            </a:r>
            <a:r>
              <a:rPr lang="zh-CN" altLang="en-US" dirty="0"/>
              <a:t>程序员</a:t>
            </a:r>
            <a:r>
              <a:rPr lang="zh-CN" altLang="zh-CN" dirty="0"/>
              <a:t>提交的修改在集成机器上成功构建之后，工作才算完成。这样的集成构建可以由</a:t>
            </a:r>
            <a:r>
              <a:rPr lang="zh-CN" altLang="en-US" dirty="0"/>
              <a:t>程序员</a:t>
            </a:r>
            <a:r>
              <a:rPr lang="zh-CN" altLang="zh-CN" dirty="0"/>
              <a:t>手动完成，也可以由</a:t>
            </a:r>
            <a:r>
              <a:rPr lang="en-US" altLang="zh-CN" dirty="0"/>
              <a:t>Jenkins</a:t>
            </a:r>
            <a:r>
              <a:rPr lang="zh-CN" altLang="en-US" dirty="0"/>
              <a:t>等工具</a:t>
            </a:r>
            <a:r>
              <a:rPr lang="zh-CN" altLang="zh-CN" dirty="0"/>
              <a:t>自动完成。 </a:t>
            </a:r>
            <a:endParaRPr kumimoji="1" lang="zh-CN" altLang="en-US" dirty="0"/>
          </a:p>
        </p:txBody>
      </p:sp>
      <p:sp>
        <p:nvSpPr>
          <p:cNvPr id="4" name="灯片编号占位符 3">
            <a:extLst>
              <a:ext uri="{FF2B5EF4-FFF2-40B4-BE49-F238E27FC236}">
                <a16:creationId xmlns:a16="http://schemas.microsoft.com/office/drawing/2014/main" id="{42C3320A-4D65-6645-8484-E1A8CF7A641A}"/>
              </a:ext>
            </a:extLst>
          </p:cNvPr>
          <p:cNvSpPr>
            <a:spLocks noGrp="1"/>
          </p:cNvSpPr>
          <p:nvPr>
            <p:ph type="sldNum" sz="quarter" idx="12"/>
          </p:nvPr>
        </p:nvSpPr>
        <p:spPr/>
        <p:txBody>
          <a:bodyPr/>
          <a:lstStyle/>
          <a:p>
            <a:fld id="{4D1FD872-5D71-BD4B-86C8-57CDF6D45626}" type="slidenum">
              <a:rPr kumimoji="1" lang="zh-CN" altLang="en-US" smtClean="0"/>
              <a:t>6</a:t>
            </a:fld>
            <a:endParaRPr kumimoji="1" lang="zh-CN" altLang="en-US"/>
          </a:p>
        </p:txBody>
      </p:sp>
    </p:spTree>
    <p:extLst>
      <p:ext uri="{BB962C8B-B14F-4D97-AF65-F5344CB8AC3E}">
        <p14:creationId xmlns:p14="http://schemas.microsoft.com/office/powerpoint/2010/main" val="3468296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F7863A0-B04E-4440-A728-DD0619471DA1}"/>
              </a:ext>
            </a:extLst>
          </p:cNvPr>
          <p:cNvSpPr>
            <a:spLocks noGrp="1"/>
          </p:cNvSpPr>
          <p:nvPr>
            <p:ph idx="1"/>
          </p:nvPr>
        </p:nvSpPr>
        <p:spPr>
          <a:xfrm>
            <a:off x="707136" y="307074"/>
            <a:ext cx="7808214" cy="4595884"/>
          </a:xfrm>
        </p:spPr>
        <p:txBody>
          <a:bodyPr>
            <a:normAutofit fontScale="92500"/>
          </a:bodyPr>
          <a:lstStyle/>
          <a:p>
            <a:r>
              <a:rPr lang="zh-CN" altLang="en-US" dirty="0"/>
              <a:t>（</a:t>
            </a:r>
            <a:r>
              <a:rPr lang="en-US" altLang="zh-CN" dirty="0"/>
              <a:t>7</a:t>
            </a:r>
            <a:r>
              <a:rPr lang="zh-CN" altLang="en-US" dirty="0"/>
              <a:t>）</a:t>
            </a:r>
            <a:r>
              <a:rPr lang="zh-CN" altLang="zh-CN" dirty="0"/>
              <a:t>当两个开发者的代码有冲突时，通常会在第二个开发者更新本地代码时捕获到，否则，集成构建应该会失败。在这两种途径中，错误都可以被快速地发现。在持续集成环境中，你</a:t>
            </a:r>
            <a:r>
              <a:rPr lang="zh-CN" altLang="zh-CN" dirty="0">
                <a:solidFill>
                  <a:srgbClr val="FF0000"/>
                </a:solidFill>
              </a:rPr>
              <a:t>决不应该使失败的集成构建保留太长时间</a:t>
            </a:r>
            <a:r>
              <a:rPr lang="zh-CN" altLang="zh-CN" dirty="0"/>
              <a:t>。一个好的团队每天都应该有许多成功的构建。当然，失败的构建也会时常发生，但需要尽快的修复。</a:t>
            </a:r>
            <a:endParaRPr lang="en-US" altLang="zh-CN" dirty="0"/>
          </a:p>
          <a:p>
            <a:r>
              <a:rPr lang="zh-CN" altLang="en-US" dirty="0"/>
              <a:t>（</a:t>
            </a:r>
            <a:r>
              <a:rPr lang="en-US" altLang="zh-CN" dirty="0"/>
              <a:t>8</a:t>
            </a:r>
            <a:r>
              <a:rPr lang="zh-CN" altLang="en-US" dirty="0"/>
              <a:t>）</a:t>
            </a:r>
            <a:r>
              <a:rPr lang="zh-CN" altLang="zh-CN" dirty="0"/>
              <a:t>这样做的结果是，我们总会得到一个稳定并且工作正常的软件。每个人都围绕着一个共享并稳定的基础代码库工作，绝不离基础代码库太远以至于需要很长的时间将自己的修改集成到基础代码库中。如此这般，我们花在找</a:t>
            </a:r>
            <a:r>
              <a:rPr lang="en-US" altLang="zh-CN" dirty="0"/>
              <a:t>bug</a:t>
            </a:r>
            <a:r>
              <a:rPr lang="zh-CN" altLang="zh-CN" dirty="0"/>
              <a:t>上的时间减少了，因为</a:t>
            </a:r>
            <a:r>
              <a:rPr lang="en-US" altLang="zh-CN" dirty="0"/>
              <a:t>bug</a:t>
            </a:r>
            <a:r>
              <a:rPr lang="zh-CN" altLang="zh-CN" dirty="0"/>
              <a:t>在频繁的集成中经常出现。</a:t>
            </a:r>
            <a:endParaRPr lang="en-US" altLang="zh-CN" dirty="0"/>
          </a:p>
          <a:p>
            <a:endParaRPr kumimoji="1" lang="zh-CN" altLang="en-US" dirty="0"/>
          </a:p>
        </p:txBody>
      </p:sp>
      <p:sp>
        <p:nvSpPr>
          <p:cNvPr id="4" name="灯片编号占位符 3">
            <a:extLst>
              <a:ext uri="{FF2B5EF4-FFF2-40B4-BE49-F238E27FC236}">
                <a16:creationId xmlns:a16="http://schemas.microsoft.com/office/drawing/2014/main" id="{F87EF82F-B5E2-D54C-9EF5-85CF2A15AA01}"/>
              </a:ext>
            </a:extLst>
          </p:cNvPr>
          <p:cNvSpPr>
            <a:spLocks noGrp="1"/>
          </p:cNvSpPr>
          <p:nvPr>
            <p:ph type="sldNum" sz="quarter" idx="12"/>
          </p:nvPr>
        </p:nvSpPr>
        <p:spPr/>
        <p:txBody>
          <a:bodyPr/>
          <a:lstStyle/>
          <a:p>
            <a:fld id="{4D1FD872-5D71-BD4B-86C8-57CDF6D45626}" type="slidenum">
              <a:rPr kumimoji="1" lang="zh-CN" altLang="en-US" smtClean="0"/>
              <a:t>7</a:t>
            </a:fld>
            <a:endParaRPr kumimoji="1" lang="zh-CN" altLang="en-US"/>
          </a:p>
        </p:txBody>
      </p:sp>
    </p:spTree>
    <p:extLst>
      <p:ext uri="{BB962C8B-B14F-4D97-AF65-F5344CB8AC3E}">
        <p14:creationId xmlns:p14="http://schemas.microsoft.com/office/powerpoint/2010/main" val="712121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EF3FC5-E8A8-494C-B27F-FD9F7B07FA62}"/>
              </a:ext>
            </a:extLst>
          </p:cNvPr>
          <p:cNvSpPr>
            <a:spLocks noGrp="1"/>
          </p:cNvSpPr>
          <p:nvPr>
            <p:ph type="title"/>
          </p:nvPr>
        </p:nvSpPr>
        <p:spPr/>
        <p:txBody>
          <a:bodyPr/>
          <a:lstStyle/>
          <a:p>
            <a:r>
              <a:rPr kumimoji="1" lang="zh-CN" altLang="en-US" dirty="0"/>
              <a:t>持续集成关键实践</a:t>
            </a:r>
          </a:p>
        </p:txBody>
      </p:sp>
      <p:sp>
        <p:nvSpPr>
          <p:cNvPr id="3" name="内容占位符 2">
            <a:extLst>
              <a:ext uri="{FF2B5EF4-FFF2-40B4-BE49-F238E27FC236}">
                <a16:creationId xmlns:a16="http://schemas.microsoft.com/office/drawing/2014/main" id="{397F2290-7831-404F-AF73-E23532536DEE}"/>
              </a:ext>
            </a:extLst>
          </p:cNvPr>
          <p:cNvSpPr>
            <a:spLocks noGrp="1"/>
          </p:cNvSpPr>
          <p:nvPr>
            <p:ph idx="1"/>
          </p:nvPr>
        </p:nvSpPr>
        <p:spPr/>
        <p:txBody>
          <a:bodyPr>
            <a:normAutofit fontScale="77500" lnSpcReduction="20000"/>
          </a:bodyPr>
          <a:lstStyle/>
          <a:p>
            <a:r>
              <a:rPr lang="zh-CN" altLang="zh-CN" dirty="0"/>
              <a:t>维护一个单一的代码库</a:t>
            </a:r>
            <a:endParaRPr lang="en-US" altLang="zh-CN" dirty="0"/>
          </a:p>
          <a:p>
            <a:r>
              <a:rPr lang="zh-CN" altLang="zh-CN" dirty="0"/>
              <a:t>使构建自动化</a:t>
            </a:r>
            <a:endParaRPr lang="en-US" altLang="zh-CN" dirty="0"/>
          </a:p>
          <a:p>
            <a:r>
              <a:rPr lang="zh-CN" altLang="zh-CN" dirty="0"/>
              <a:t>使构建自测试</a:t>
            </a:r>
            <a:endParaRPr lang="en-US" altLang="zh-CN" dirty="0"/>
          </a:p>
          <a:p>
            <a:r>
              <a:rPr lang="zh-CN" altLang="zh-CN" dirty="0"/>
              <a:t>每人每天都向</a:t>
            </a:r>
            <a:r>
              <a:rPr lang="zh-CN" altLang="en-US" dirty="0"/>
              <a:t>代码库</a:t>
            </a:r>
            <a:r>
              <a:rPr lang="zh-CN" altLang="zh-CN" dirty="0"/>
              <a:t>提交代码</a:t>
            </a:r>
            <a:endParaRPr lang="en-US" altLang="zh-CN" dirty="0"/>
          </a:p>
          <a:p>
            <a:r>
              <a:rPr lang="zh-CN" altLang="zh-CN" dirty="0"/>
              <a:t>每次提交都应在集成</a:t>
            </a:r>
            <a:r>
              <a:rPr lang="zh-CN" altLang="en-US" dirty="0"/>
              <a:t>服务器</a:t>
            </a:r>
            <a:r>
              <a:rPr lang="zh-CN" altLang="zh-CN" dirty="0"/>
              <a:t>上进行构建</a:t>
            </a:r>
            <a:endParaRPr lang="en-US" altLang="zh-CN" dirty="0"/>
          </a:p>
          <a:p>
            <a:r>
              <a:rPr lang="zh-CN" altLang="zh-CN" dirty="0"/>
              <a:t>快速构建</a:t>
            </a:r>
            <a:endParaRPr lang="en-US" altLang="zh-CN" dirty="0"/>
          </a:p>
          <a:p>
            <a:r>
              <a:rPr lang="zh-CN" altLang="zh-CN" dirty="0"/>
              <a:t>在与生产环境</a:t>
            </a:r>
            <a:r>
              <a:rPr lang="zh-CN" altLang="en-US" dirty="0"/>
              <a:t>相同的</a:t>
            </a:r>
            <a:r>
              <a:rPr lang="zh-CN" altLang="zh-CN" dirty="0"/>
              <a:t>环境中运行测试</a:t>
            </a:r>
            <a:endParaRPr lang="en-US" altLang="zh-CN" dirty="0"/>
          </a:p>
          <a:p>
            <a:r>
              <a:rPr kumimoji="1" lang="zh-CN" altLang="en-US" dirty="0"/>
              <a:t>使任何人都能轻易获得可执行文件</a:t>
            </a:r>
          </a:p>
          <a:p>
            <a:r>
              <a:rPr kumimoji="1" lang="zh-CN" altLang="en-US" dirty="0"/>
              <a:t>人人都能看到正在发生什么</a:t>
            </a:r>
          </a:p>
          <a:p>
            <a:r>
              <a:rPr kumimoji="1" lang="zh-CN" altLang="en-US" dirty="0"/>
              <a:t>自动化部署</a:t>
            </a:r>
            <a:endParaRPr kumimoji="1" lang="en-US" altLang="zh-CN" dirty="0"/>
          </a:p>
        </p:txBody>
      </p:sp>
      <p:sp>
        <p:nvSpPr>
          <p:cNvPr id="4" name="灯片编号占位符 3">
            <a:extLst>
              <a:ext uri="{FF2B5EF4-FFF2-40B4-BE49-F238E27FC236}">
                <a16:creationId xmlns:a16="http://schemas.microsoft.com/office/drawing/2014/main" id="{4E3B6E99-436B-BF4D-8A8C-FD4CF0FC698D}"/>
              </a:ext>
            </a:extLst>
          </p:cNvPr>
          <p:cNvSpPr>
            <a:spLocks noGrp="1"/>
          </p:cNvSpPr>
          <p:nvPr>
            <p:ph type="sldNum" sz="quarter" idx="12"/>
          </p:nvPr>
        </p:nvSpPr>
        <p:spPr/>
        <p:txBody>
          <a:bodyPr/>
          <a:lstStyle/>
          <a:p>
            <a:fld id="{4D1FD872-5D71-BD4B-86C8-57CDF6D45626}" type="slidenum">
              <a:rPr kumimoji="1" lang="zh-CN" altLang="en-US" smtClean="0"/>
              <a:t>8</a:t>
            </a:fld>
            <a:endParaRPr kumimoji="1" lang="zh-CN" altLang="en-US"/>
          </a:p>
        </p:txBody>
      </p:sp>
    </p:spTree>
    <p:extLst>
      <p:ext uri="{BB962C8B-B14F-4D97-AF65-F5344CB8AC3E}">
        <p14:creationId xmlns:p14="http://schemas.microsoft.com/office/powerpoint/2010/main" val="2725848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7E2BBC-963E-5A4D-B1D7-4E41DB464AED}"/>
              </a:ext>
            </a:extLst>
          </p:cNvPr>
          <p:cNvSpPr>
            <a:spLocks noGrp="1"/>
          </p:cNvSpPr>
          <p:nvPr>
            <p:ph type="title"/>
          </p:nvPr>
        </p:nvSpPr>
        <p:spPr/>
        <p:txBody>
          <a:bodyPr/>
          <a:lstStyle/>
          <a:p>
            <a:r>
              <a:rPr lang="zh-CN" altLang="zh-CN" b="1" dirty="0"/>
              <a:t>维护一个单一的代码库</a:t>
            </a:r>
            <a:endParaRPr kumimoji="1" lang="zh-CN" altLang="en-US" dirty="0"/>
          </a:p>
        </p:txBody>
      </p:sp>
      <p:sp>
        <p:nvSpPr>
          <p:cNvPr id="3" name="内容占位符 2">
            <a:extLst>
              <a:ext uri="{FF2B5EF4-FFF2-40B4-BE49-F238E27FC236}">
                <a16:creationId xmlns:a16="http://schemas.microsoft.com/office/drawing/2014/main" id="{DAFC17A1-3E0D-0A4A-82D0-67753D3329F1}"/>
              </a:ext>
            </a:extLst>
          </p:cNvPr>
          <p:cNvSpPr>
            <a:spLocks noGrp="1"/>
          </p:cNvSpPr>
          <p:nvPr>
            <p:ph idx="1"/>
          </p:nvPr>
        </p:nvSpPr>
        <p:spPr>
          <a:xfrm>
            <a:off x="628650" y="1369219"/>
            <a:ext cx="7886700" cy="3574683"/>
          </a:xfrm>
        </p:spPr>
        <p:txBody>
          <a:bodyPr>
            <a:normAutofit fontScale="92500"/>
          </a:bodyPr>
          <a:lstStyle/>
          <a:p>
            <a:r>
              <a:rPr lang="zh-CN" altLang="zh-CN" dirty="0"/>
              <a:t>做为最基本的持续集成实践，请保证你使用一款代码管理系统。</a:t>
            </a:r>
            <a:endParaRPr lang="en-US" altLang="zh-CN" dirty="0"/>
          </a:p>
          <a:p>
            <a:pPr lvl="1"/>
            <a:r>
              <a:rPr kumimoji="1" lang="en-US" altLang="zh-CN" dirty="0"/>
              <a:t>GIT</a:t>
            </a:r>
            <a:r>
              <a:rPr kumimoji="1" lang="zh-CN" altLang="en-US" dirty="0"/>
              <a:t>、</a:t>
            </a:r>
            <a:r>
              <a:rPr kumimoji="1" lang="en-US" altLang="zh-CN" dirty="0"/>
              <a:t>SVN……</a:t>
            </a:r>
          </a:p>
          <a:p>
            <a:r>
              <a:rPr lang="zh-CN" altLang="zh-CN" dirty="0"/>
              <a:t>当你有了代码管理系统之后，确保每个开发者都能方便的获得到源代码。不应该有人还在问：</a:t>
            </a:r>
            <a:r>
              <a:rPr lang="en-US" altLang="zh-CN" dirty="0"/>
              <a:t>“foo-whiffle </a:t>
            </a:r>
            <a:r>
              <a:rPr lang="zh-CN" altLang="zh-CN" dirty="0"/>
              <a:t>文件在哪儿？</a:t>
            </a:r>
            <a:r>
              <a:rPr lang="en-US" altLang="zh-CN" dirty="0"/>
              <a:t>”</a:t>
            </a:r>
            <a:r>
              <a:rPr lang="zh-CN" altLang="zh-CN" dirty="0"/>
              <a:t>所有东西都必须在代码库里。</a:t>
            </a:r>
            <a:endParaRPr lang="en-US" altLang="zh-CN" dirty="0"/>
          </a:p>
          <a:p>
            <a:r>
              <a:rPr lang="zh-CN" altLang="zh-CN" dirty="0"/>
              <a:t>原则是：</a:t>
            </a:r>
            <a:r>
              <a:rPr lang="zh-CN" altLang="zh-CN" dirty="0">
                <a:solidFill>
                  <a:srgbClr val="FF0000"/>
                </a:solidFill>
              </a:rPr>
              <a:t>在一台新机器上</a:t>
            </a:r>
            <a:r>
              <a:rPr lang="en-US" altLang="zh-CN" dirty="0">
                <a:solidFill>
                  <a:srgbClr val="FF0000"/>
                </a:solidFill>
              </a:rPr>
              <a:t>check out</a:t>
            </a:r>
            <a:r>
              <a:rPr lang="zh-CN" altLang="zh-CN" dirty="0">
                <a:solidFill>
                  <a:srgbClr val="FF0000"/>
                </a:solidFill>
              </a:rPr>
              <a:t>代码后构建也能构建成功。新机器上的东西应该尽量的少，通常包括很大的，难于安装的，并且稳定的软件，比如操作系统，</a:t>
            </a:r>
            <a:r>
              <a:rPr lang="en-US" altLang="zh-CN" dirty="0">
                <a:solidFill>
                  <a:srgbClr val="FF0000"/>
                </a:solidFill>
              </a:rPr>
              <a:t>Java</a:t>
            </a:r>
            <a:r>
              <a:rPr lang="zh-CN" altLang="zh-CN" dirty="0">
                <a:solidFill>
                  <a:srgbClr val="FF0000"/>
                </a:solidFill>
              </a:rPr>
              <a:t>开发环境或者数据库管理系统等。</a:t>
            </a:r>
            <a:endParaRPr kumimoji="1" lang="zh-CN" altLang="en-US" dirty="0">
              <a:solidFill>
                <a:srgbClr val="FF0000"/>
              </a:solidFill>
            </a:endParaRPr>
          </a:p>
        </p:txBody>
      </p:sp>
      <p:sp>
        <p:nvSpPr>
          <p:cNvPr id="4" name="灯片编号占位符 3">
            <a:extLst>
              <a:ext uri="{FF2B5EF4-FFF2-40B4-BE49-F238E27FC236}">
                <a16:creationId xmlns:a16="http://schemas.microsoft.com/office/drawing/2014/main" id="{54CC635B-AEAA-F145-B83E-C5AB878A97F0}"/>
              </a:ext>
            </a:extLst>
          </p:cNvPr>
          <p:cNvSpPr>
            <a:spLocks noGrp="1"/>
          </p:cNvSpPr>
          <p:nvPr>
            <p:ph type="sldNum" sz="quarter" idx="12"/>
          </p:nvPr>
        </p:nvSpPr>
        <p:spPr/>
        <p:txBody>
          <a:bodyPr/>
          <a:lstStyle/>
          <a:p>
            <a:fld id="{4D1FD872-5D71-BD4B-86C8-57CDF6D45626}" type="slidenum">
              <a:rPr kumimoji="1" lang="zh-CN" altLang="en-US" smtClean="0"/>
              <a:t>9</a:t>
            </a:fld>
            <a:endParaRPr kumimoji="1" lang="zh-CN" altLang="en-US"/>
          </a:p>
        </p:txBody>
      </p:sp>
    </p:spTree>
    <p:extLst>
      <p:ext uri="{BB962C8B-B14F-4D97-AF65-F5344CB8AC3E}">
        <p14:creationId xmlns:p14="http://schemas.microsoft.com/office/powerpoint/2010/main" val="3621388143"/>
      </p:ext>
    </p:extLst>
  </p:cSld>
  <p:clrMapOvr>
    <a:masterClrMapping/>
  </p:clrMapOvr>
</p:sld>
</file>

<file path=ppt/theme/theme1.xml><?xml version="1.0" encoding="utf-8"?>
<a:theme xmlns:a="http://schemas.openxmlformats.org/drawingml/2006/main" name="Office 主题">
  <a:themeElements>
    <a:clrScheme name="南大紫">
      <a:dk1>
        <a:srgbClr val="6A005F"/>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lides">
      <a:majorFont>
        <a:latin typeface="Times New Roman"/>
        <a:ea typeface="微软雅黑"/>
        <a:cs typeface=""/>
      </a:majorFont>
      <a:minorFont>
        <a:latin typeface="Times New Roman"/>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南京大学43模板" id="{EBD0E1FB-4976-D14B-8F6C-556720608743}" vid="{7CEF094C-A5BD-0A4A-A564-CD201D176D7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76</TotalTime>
  <Words>2973</Words>
  <Application>Microsoft Macintosh PowerPoint</Application>
  <PresentationFormat>全屏显示(16:9)</PresentationFormat>
  <Paragraphs>121</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等线</vt:lpstr>
      <vt:lpstr>Arial</vt:lpstr>
      <vt:lpstr>Calibri</vt:lpstr>
      <vt:lpstr>Times New Roman</vt:lpstr>
      <vt:lpstr>Office 主题</vt:lpstr>
      <vt:lpstr>PowerPoint 演示文稿</vt:lpstr>
      <vt:lpstr>概述</vt:lpstr>
      <vt:lpstr>PowerPoint 演示文稿</vt:lpstr>
      <vt:lpstr>简单持续集成实践描述</vt:lpstr>
      <vt:lpstr>PowerPoint 演示文稿</vt:lpstr>
      <vt:lpstr>PowerPoint 演示文稿</vt:lpstr>
      <vt:lpstr>PowerPoint 演示文稿</vt:lpstr>
      <vt:lpstr>持续集成关键实践</vt:lpstr>
      <vt:lpstr>维护一个单一的代码库</vt:lpstr>
      <vt:lpstr>PowerPoint 演示文稿</vt:lpstr>
      <vt:lpstr>使构建自动化</vt:lpstr>
      <vt:lpstr>PowerPoint 演示文稿</vt:lpstr>
      <vt:lpstr>PowerPoint 演示文稿</vt:lpstr>
      <vt:lpstr>使构建自测试</vt:lpstr>
      <vt:lpstr>每人每天都向代码库提交代码</vt:lpstr>
      <vt:lpstr>PowerPoint 演示文稿</vt:lpstr>
      <vt:lpstr>每次提交都应在集成服务器上进行构建</vt:lpstr>
      <vt:lpstr>快速构建</vt:lpstr>
      <vt:lpstr>PowerPoint 演示文稿</vt:lpstr>
      <vt:lpstr>在与生产环境相同的环境中运行测试</vt:lpstr>
      <vt:lpstr>使任何人都能轻易获得可执行文件</vt:lpstr>
      <vt:lpstr>人人都能看到正在发生什么</vt:lpstr>
      <vt:lpstr>自动化部署</vt:lpstr>
      <vt:lpstr>持续集成的好处</vt:lpstr>
      <vt:lpstr>PowerPoint 演示文稿</vt:lpstr>
      <vt:lpstr>引入持续集成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dc:description>第一PPT模板网-WWW.1PPT.COM</dc:description>
  <cp:lastModifiedBy>邵栋</cp:lastModifiedBy>
  <cp:revision>57</cp:revision>
  <dcterms:created xsi:type="dcterms:W3CDTF">2020-02-13T02:21:20Z</dcterms:created>
  <dcterms:modified xsi:type="dcterms:W3CDTF">2022-03-08T01:51:34Z</dcterms:modified>
  <cp:category>第一PPT模板网-WWW.1PPT.COM</cp:category>
</cp:coreProperties>
</file>