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2"/>
  </p:notesMasterIdLst>
  <p:handoutMasterIdLst>
    <p:handoutMasterId r:id="rId33"/>
  </p:handoutMasterIdLst>
  <p:sldIdLst>
    <p:sldId id="337" r:id="rId2"/>
    <p:sldId id="338" r:id="rId3"/>
    <p:sldId id="358" r:id="rId4"/>
    <p:sldId id="359" r:id="rId5"/>
    <p:sldId id="360" r:id="rId6"/>
    <p:sldId id="362" r:id="rId7"/>
    <p:sldId id="370" r:id="rId8"/>
    <p:sldId id="372" r:id="rId9"/>
    <p:sldId id="257" r:id="rId10"/>
    <p:sldId id="371" r:id="rId11"/>
    <p:sldId id="365" r:id="rId12"/>
    <p:sldId id="363" r:id="rId13"/>
    <p:sldId id="364" r:id="rId14"/>
    <p:sldId id="361" r:id="rId15"/>
    <p:sldId id="366" r:id="rId16"/>
    <p:sldId id="367" r:id="rId17"/>
    <p:sldId id="368" r:id="rId18"/>
    <p:sldId id="369" r:id="rId19"/>
    <p:sldId id="351" r:id="rId20"/>
    <p:sldId id="352" r:id="rId21"/>
    <p:sldId id="341" r:id="rId22"/>
    <p:sldId id="343" r:id="rId23"/>
    <p:sldId id="344" r:id="rId24"/>
    <p:sldId id="345" r:id="rId25"/>
    <p:sldId id="346" r:id="rId26"/>
    <p:sldId id="353" r:id="rId27"/>
    <p:sldId id="342" r:id="rId28"/>
    <p:sldId id="373" r:id="rId29"/>
    <p:sldId id="374" r:id="rId30"/>
    <p:sldId id="37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Garcia" initials="SG" lastIdx="1" clrIdx="0">
    <p:extLst>
      <p:ext uri="{19B8F6BF-5375-455C-9EA6-DF929625EA0E}">
        <p15:presenceInfo xmlns:p15="http://schemas.microsoft.com/office/powerpoint/2012/main" userId="a1f7796647ec1a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D7D31"/>
    <a:srgbClr val="870078"/>
    <a:srgbClr val="6A005F"/>
    <a:srgbClr val="760068"/>
    <a:srgbClr val="500048"/>
    <a:srgbClr val="A2008F"/>
    <a:srgbClr val="C000A9"/>
    <a:srgbClr val="ECECEC"/>
    <a:srgbClr val="DB6B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483" autoAdjust="0"/>
    <p:restoredTop sz="78045" autoAdjust="0"/>
  </p:normalViewPr>
  <p:slideViewPr>
    <p:cSldViewPr snapToGrid="0" showGuides="1">
      <p:cViewPr varScale="1">
        <p:scale>
          <a:sx n="170" d="100"/>
          <a:sy n="170" d="100"/>
        </p:scale>
        <p:origin x="1968" y="192"/>
      </p:cViewPr>
      <p:guideLst>
        <p:guide orient="horz" pos="2160"/>
        <p:guide pos="2863"/>
      </p:guideLst>
    </p:cSldViewPr>
  </p:slideViewPr>
  <p:notesTextViewPr>
    <p:cViewPr>
      <p:scale>
        <a:sx n="1" d="1"/>
        <a:sy n="1" d="1"/>
      </p:scale>
      <p:origin x="0" y="0"/>
    </p:cViewPr>
  </p:notesTextViewPr>
  <p:sorterViewPr>
    <p:cViewPr>
      <p:scale>
        <a:sx n="120" d="100"/>
        <a:sy n="120" d="100"/>
      </p:scale>
      <p:origin x="0" y="0"/>
    </p:cViewPr>
  </p:sorterViewPr>
  <p:notesViewPr>
    <p:cSldViewPr snapToGrid="0">
      <p:cViewPr varScale="1">
        <p:scale>
          <a:sx n="72" d="100"/>
          <a:sy n="72" d="100"/>
        </p:scale>
        <p:origin x="301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05509AF-FFFE-40E2-ACCC-D94A42824C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9924B17-223D-462C-A63A-C3C56A006A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57D45F-9B06-4FD6-B80D-63AF92FC02D4}" type="datetimeFigureOut">
              <a:rPr lang="zh-CN" altLang="en-US" smtClean="0"/>
              <a:t>2023/3/21</a:t>
            </a:fld>
            <a:endParaRPr lang="zh-CN" altLang="en-US"/>
          </a:p>
        </p:txBody>
      </p:sp>
      <p:sp>
        <p:nvSpPr>
          <p:cNvPr id="4" name="页脚占位符 3">
            <a:extLst>
              <a:ext uri="{FF2B5EF4-FFF2-40B4-BE49-F238E27FC236}">
                <a16:creationId xmlns:a16="http://schemas.microsoft.com/office/drawing/2014/main" id="{7F2CCF11-9C79-4761-9F00-C8870F6164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17934F1-5308-4C99-BEF9-29253D9CE9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33F7F3-BE4C-4D86-9918-24458AE0A277}" type="slidenum">
              <a:rPr lang="zh-CN" altLang="en-US" smtClean="0"/>
              <a:t>‹#›</a:t>
            </a:fld>
            <a:endParaRPr lang="zh-CN" altLang="en-US"/>
          </a:p>
        </p:txBody>
      </p:sp>
    </p:spTree>
    <p:extLst>
      <p:ext uri="{BB962C8B-B14F-4D97-AF65-F5344CB8AC3E}">
        <p14:creationId xmlns:p14="http://schemas.microsoft.com/office/powerpoint/2010/main" val="4233524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2023/3/21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2F5587D-B701-47A6-9BDF-1CF70E9C3A25}"/>
              </a:ext>
            </a:extLst>
          </p:cNvPr>
          <p:cNvGrpSpPr/>
          <p:nvPr userDrawn="1"/>
        </p:nvGrpSpPr>
        <p:grpSpPr>
          <a:xfrm>
            <a:off x="0" y="2697654"/>
            <a:ext cx="9144000" cy="1462692"/>
            <a:chOff x="0" y="2878638"/>
            <a:chExt cx="9144000" cy="1034852"/>
          </a:xfrm>
        </p:grpSpPr>
        <p:sp>
          <p:nvSpPr>
            <p:cNvPr id="7" name="矩形 6">
              <a:extLst>
                <a:ext uri="{FF2B5EF4-FFF2-40B4-BE49-F238E27FC236}">
                  <a16:creationId xmlns:a16="http://schemas.microsoft.com/office/drawing/2014/main" id="{0A7AE3D4-882D-4CF2-99CC-B3EAE1501DEB}"/>
                </a:ext>
              </a:extLst>
            </p:cNvPr>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a:extLst>
                <a:ext uri="{FF2B5EF4-FFF2-40B4-BE49-F238E27FC236}">
                  <a16:creationId xmlns:a16="http://schemas.microsoft.com/office/drawing/2014/main" id="{DDD7D486-5E05-4837-85D8-AB48A7786FD7}"/>
                </a:ext>
              </a:extLst>
            </p:cNvPr>
            <p:cNvSpPr/>
            <p:nvPr/>
          </p:nvSpPr>
          <p:spPr>
            <a:xfrm>
              <a:off x="0" y="2878638"/>
              <a:ext cx="9144000" cy="729343"/>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0" name="组合 9">
            <a:extLst>
              <a:ext uri="{FF2B5EF4-FFF2-40B4-BE49-F238E27FC236}">
                <a16:creationId xmlns:a16="http://schemas.microsoft.com/office/drawing/2014/main" id="{8C327EC4-773E-4C98-8E0F-B33211CFDC5C}"/>
              </a:ext>
            </a:extLst>
          </p:cNvPr>
          <p:cNvGrpSpPr/>
          <p:nvPr userDrawn="1"/>
        </p:nvGrpSpPr>
        <p:grpSpPr>
          <a:xfrm>
            <a:off x="8202146" y="1892024"/>
            <a:ext cx="653562" cy="653562"/>
            <a:chOff x="10920675" y="2008140"/>
            <a:chExt cx="576000" cy="576000"/>
          </a:xfrm>
        </p:grpSpPr>
        <p:sp>
          <p:nvSpPr>
            <p:cNvPr id="11" name="矩形 10">
              <a:extLst>
                <a:ext uri="{FF2B5EF4-FFF2-40B4-BE49-F238E27FC236}">
                  <a16:creationId xmlns:a16="http://schemas.microsoft.com/office/drawing/2014/main" id="{83D4E437-87CB-4894-979E-12775BBB47E0}"/>
                </a:ext>
              </a:extLst>
            </p:cNvPr>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39B116C8-24A0-4BBD-8CD7-C662CC1E9E1C}"/>
                </a:ext>
              </a:extLst>
            </p:cNvPr>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Freeform 5">
            <a:extLst>
              <a:ext uri="{FF2B5EF4-FFF2-40B4-BE49-F238E27FC236}">
                <a16:creationId xmlns:a16="http://schemas.microsoft.com/office/drawing/2014/main" id="{C2988B88-4A90-4ADF-A871-450AF3376611}"/>
              </a:ext>
            </a:extLst>
          </p:cNvPr>
          <p:cNvSpPr>
            <a:spLocks noEditPoints="1"/>
          </p:cNvSpPr>
          <p:nvPr userDrawn="1"/>
        </p:nvSpPr>
        <p:spPr bwMode="auto">
          <a:xfrm>
            <a:off x="8269850" y="2954360"/>
            <a:ext cx="585859" cy="516114"/>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pic>
        <p:nvPicPr>
          <p:cNvPr id="15" name="图片 14">
            <a:extLst>
              <a:ext uri="{FF2B5EF4-FFF2-40B4-BE49-F238E27FC236}">
                <a16:creationId xmlns:a16="http://schemas.microsoft.com/office/drawing/2014/main" id="{468CC903-6DE0-459A-95C1-049A804050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8293" y="2393518"/>
            <a:ext cx="1652321" cy="2070964"/>
          </a:xfrm>
          <a:prstGeom prst="rect">
            <a:avLst/>
          </a:prstGeom>
        </p:spPr>
      </p:pic>
      <p:sp>
        <p:nvSpPr>
          <p:cNvPr id="20" name="文本占位符 19">
            <a:extLst>
              <a:ext uri="{FF2B5EF4-FFF2-40B4-BE49-F238E27FC236}">
                <a16:creationId xmlns:a16="http://schemas.microsoft.com/office/drawing/2014/main" id="{C8E742C2-4C77-4BC4-81DD-1CD74674ADAD}"/>
              </a:ext>
            </a:extLst>
          </p:cNvPr>
          <p:cNvSpPr>
            <a:spLocks noGrp="1"/>
          </p:cNvSpPr>
          <p:nvPr>
            <p:ph type="body" sz="quarter" idx="10"/>
          </p:nvPr>
        </p:nvSpPr>
        <p:spPr>
          <a:xfrm>
            <a:off x="1940613" y="2695225"/>
            <a:ext cx="6329236" cy="1030876"/>
          </a:xfrm>
        </p:spPr>
        <p:txBody>
          <a:bodyPr anchor="ctr"/>
          <a:lstStyle>
            <a:lvl1pPr marL="0" indent="0" algn="ctr">
              <a:lnSpc>
                <a:spcPct val="100000"/>
              </a:lnSpc>
              <a:spcBef>
                <a:spcPts val="0"/>
              </a:spcBef>
              <a:buNone/>
              <a:defRPr b="1" i="0" baseline="0">
                <a:solidFill>
                  <a:schemeClr val="bg1"/>
                </a:solidFill>
              </a:defRPr>
            </a:lvl1pPr>
          </a:lstStyle>
          <a:p>
            <a:pPr lvl="0"/>
            <a:r>
              <a:rPr lang="zh-CN" altLang="en-US"/>
              <a:t>单击此处编辑母版文本样式</a:t>
            </a:r>
          </a:p>
        </p:txBody>
      </p:sp>
      <p:sp>
        <p:nvSpPr>
          <p:cNvPr id="21" name="文本占位符 19">
            <a:extLst>
              <a:ext uri="{FF2B5EF4-FFF2-40B4-BE49-F238E27FC236}">
                <a16:creationId xmlns:a16="http://schemas.microsoft.com/office/drawing/2014/main" id="{1FA1953B-8F2C-40AD-8C5C-48FAE3EA9C2F}"/>
              </a:ext>
            </a:extLst>
          </p:cNvPr>
          <p:cNvSpPr>
            <a:spLocks noGrp="1"/>
          </p:cNvSpPr>
          <p:nvPr>
            <p:ph type="body" sz="quarter" idx="11"/>
          </p:nvPr>
        </p:nvSpPr>
        <p:spPr>
          <a:xfrm>
            <a:off x="1940613" y="3738042"/>
            <a:ext cx="6329236" cy="422304"/>
          </a:xfrm>
        </p:spPr>
        <p:txBody>
          <a:bodyPr anchor="ctr">
            <a:normAutofit/>
          </a:bodyPr>
          <a:lstStyle>
            <a:lvl1pPr marL="0" indent="0" algn="ctr">
              <a:lnSpc>
                <a:spcPct val="100000"/>
              </a:lnSpc>
              <a:spcBef>
                <a:spcPts val="0"/>
              </a:spcBef>
              <a:buNone/>
              <a:defRPr sz="1800" baseline="0">
                <a:solidFill>
                  <a:schemeClr val="bg1"/>
                </a:solidFill>
              </a:defRPr>
            </a:lvl1pPr>
          </a:lstStyle>
          <a:p>
            <a:pPr lvl="0"/>
            <a:r>
              <a:rPr lang="zh-CN" altLang="en-US"/>
              <a:t>单击此处编辑母版文本样式</a:t>
            </a:r>
          </a:p>
        </p:txBody>
      </p:sp>
      <p:sp>
        <p:nvSpPr>
          <p:cNvPr id="23" name="文本占位符 22">
            <a:extLst>
              <a:ext uri="{FF2B5EF4-FFF2-40B4-BE49-F238E27FC236}">
                <a16:creationId xmlns:a16="http://schemas.microsoft.com/office/drawing/2014/main" id="{E37B7F2C-140B-4685-B249-88A44AF89B94}"/>
              </a:ext>
            </a:extLst>
          </p:cNvPr>
          <p:cNvSpPr>
            <a:spLocks noGrp="1"/>
          </p:cNvSpPr>
          <p:nvPr>
            <p:ph type="body" sz="quarter" idx="12"/>
          </p:nvPr>
        </p:nvSpPr>
        <p:spPr>
          <a:xfrm>
            <a:off x="4994032" y="4846566"/>
            <a:ext cx="3861677" cy="914400"/>
          </a:xfrm>
        </p:spPr>
        <p:txBody>
          <a:bodyPr>
            <a:normAutofit/>
          </a:bodyPr>
          <a:lstStyle>
            <a:lvl1pPr marL="0" indent="0" algn="r">
              <a:lnSpc>
                <a:spcPct val="100000"/>
              </a:lnSpc>
              <a:spcBef>
                <a:spcPts val="0"/>
              </a:spcBef>
              <a:buNone/>
              <a:defRPr sz="1800"/>
            </a:lvl1pPr>
          </a:lstStyle>
          <a:p>
            <a:pPr lvl="0"/>
            <a:r>
              <a:rPr lang="zh-CN" altLang="en-US"/>
              <a:t>单击此处编辑母版文本样式</a:t>
            </a:r>
          </a:p>
        </p:txBody>
      </p:sp>
    </p:spTree>
    <p:extLst>
      <p:ext uri="{BB962C8B-B14F-4D97-AF65-F5344CB8AC3E}">
        <p14:creationId xmlns:p14="http://schemas.microsoft.com/office/powerpoint/2010/main" val="251986280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FE7E6B7-3C6C-44F1-8926-6943659CCEA4}"/>
              </a:ext>
            </a:extLst>
          </p:cNvPr>
          <p:cNvSpPr/>
          <p:nvPr userDrawn="1"/>
        </p:nvSpPr>
        <p:spPr>
          <a:xfrm>
            <a:off x="1" y="0"/>
            <a:ext cx="2412206"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a:extLst>
              <a:ext uri="{FF2B5EF4-FFF2-40B4-BE49-F238E27FC236}">
                <a16:creationId xmlns:a16="http://schemas.microsoft.com/office/drawing/2014/main" id="{06EE6259-E7D4-400A-871B-2D1524D79AD7}"/>
              </a:ext>
            </a:extLst>
          </p:cNvPr>
          <p:cNvSpPr txBox="1"/>
          <p:nvPr userDrawn="1"/>
        </p:nvSpPr>
        <p:spPr>
          <a:xfrm>
            <a:off x="1" y="3152001"/>
            <a:ext cx="2412206" cy="553998"/>
          </a:xfrm>
          <a:prstGeom prst="rect">
            <a:avLst/>
          </a:prstGeom>
          <a:noFill/>
        </p:spPr>
        <p:txBody>
          <a:bodyPr wrap="square" rtlCol="0">
            <a:spAutoFit/>
          </a:bodyPr>
          <a:lstStyle/>
          <a:p>
            <a:pPr algn="r"/>
            <a:r>
              <a:rPr lang="en-US" altLang="zh-CN" sz="3000" b="1" dirty="0">
                <a:solidFill>
                  <a:schemeClr val="bg1"/>
                </a:solidFill>
                <a:cs typeface="Times New Roman" panose="02020603050405020304" pitchFamily="18" charset="0"/>
              </a:rPr>
              <a:t>CONTENTS</a:t>
            </a:r>
            <a:endParaRPr lang="zh-C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5725351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536DB670-CFDC-4880-8AA7-89F432C1C1CA}"/>
              </a:ext>
            </a:extLst>
          </p:cNvPr>
          <p:cNvGrpSpPr/>
          <p:nvPr userDrawn="1"/>
        </p:nvGrpSpPr>
        <p:grpSpPr>
          <a:xfrm>
            <a:off x="0" y="851039"/>
            <a:ext cx="9144000" cy="875445"/>
            <a:chOff x="0" y="3019996"/>
            <a:chExt cx="9144000" cy="893494"/>
          </a:xfrm>
        </p:grpSpPr>
        <p:sp>
          <p:nvSpPr>
            <p:cNvPr id="7" name="矩形 6">
              <a:extLst>
                <a:ext uri="{FF2B5EF4-FFF2-40B4-BE49-F238E27FC236}">
                  <a16:creationId xmlns:a16="http://schemas.microsoft.com/office/drawing/2014/main" id="{668BE3B9-B20B-40B1-A5A6-92DDEA014C38}"/>
                </a:ext>
              </a:extLst>
            </p:cNvPr>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a:extLst>
                <a:ext uri="{FF2B5EF4-FFF2-40B4-BE49-F238E27FC236}">
                  <a16:creationId xmlns:a16="http://schemas.microsoft.com/office/drawing/2014/main" id="{979557C9-7F7B-4C4F-BE66-2F4181DB3464}"/>
                </a:ext>
              </a:extLst>
            </p:cNvPr>
            <p:cNvSpPr/>
            <p:nvPr/>
          </p:nvSpPr>
          <p:spPr>
            <a:xfrm>
              <a:off x="0" y="3019996"/>
              <a:ext cx="9144000" cy="587986"/>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11" name="图片 10">
            <a:extLst>
              <a:ext uri="{FF2B5EF4-FFF2-40B4-BE49-F238E27FC236}">
                <a16:creationId xmlns:a16="http://schemas.microsoft.com/office/drawing/2014/main" id="{30674F78-93EF-43BD-A5A8-F7D35E4050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3962" y="629103"/>
            <a:ext cx="1052618" cy="1319317"/>
          </a:xfrm>
          <a:prstGeom prst="rect">
            <a:avLst/>
          </a:prstGeom>
        </p:spPr>
      </p:pic>
      <p:sp>
        <p:nvSpPr>
          <p:cNvPr id="13" name="文本框 12">
            <a:extLst>
              <a:ext uri="{FF2B5EF4-FFF2-40B4-BE49-F238E27FC236}">
                <a16:creationId xmlns:a16="http://schemas.microsoft.com/office/drawing/2014/main" id="{631D5ABF-0E5D-45CB-848F-0FB98DEC69B3}"/>
              </a:ext>
            </a:extLst>
          </p:cNvPr>
          <p:cNvSpPr txBox="1"/>
          <p:nvPr userDrawn="1"/>
        </p:nvSpPr>
        <p:spPr>
          <a:xfrm>
            <a:off x="2530416" y="2828837"/>
            <a:ext cx="4083169" cy="1200329"/>
          </a:xfrm>
          <a:prstGeom prst="rect">
            <a:avLst/>
          </a:prstGeom>
          <a:noFill/>
        </p:spPr>
        <p:txBody>
          <a:bodyPr wrap="none" rtlCol="0">
            <a:spAutoFit/>
          </a:bodyPr>
          <a:lstStyle/>
          <a:p>
            <a:r>
              <a:rPr lang="en-US" altLang="zh-CN" sz="7200" b="1" dirty="0">
                <a:solidFill>
                  <a:srgbClr val="6A005F"/>
                </a:solidFill>
              </a:rPr>
              <a:t>THANKS</a:t>
            </a:r>
            <a:endParaRPr lang="zh-CN" altLang="en-US" sz="7200" b="1">
              <a:solidFill>
                <a:srgbClr val="6A005F"/>
              </a:solidFill>
            </a:endParaRPr>
          </a:p>
        </p:txBody>
      </p:sp>
      <p:pic>
        <p:nvPicPr>
          <p:cNvPr id="14" name="图片 13">
            <a:extLst>
              <a:ext uri="{FF2B5EF4-FFF2-40B4-BE49-F238E27FC236}">
                <a16:creationId xmlns:a16="http://schemas.microsoft.com/office/drawing/2014/main" id="{4AD96919-7610-4274-927B-A156B061ACE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30415" y="6006963"/>
            <a:ext cx="1508757" cy="479804"/>
          </a:xfrm>
          <a:prstGeom prst="rect">
            <a:avLst/>
          </a:prstGeom>
        </p:spPr>
      </p:pic>
      <p:pic>
        <p:nvPicPr>
          <p:cNvPr id="15" name="图片 14">
            <a:extLst>
              <a:ext uri="{FF2B5EF4-FFF2-40B4-BE49-F238E27FC236}">
                <a16:creationId xmlns:a16="http://schemas.microsoft.com/office/drawing/2014/main" id="{E6578465-E45B-4B60-9831-8E99926FD9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07890" y="5943184"/>
            <a:ext cx="2205693" cy="607365"/>
          </a:xfrm>
          <a:prstGeom prst="rect">
            <a:avLst/>
          </a:prstGeom>
        </p:spPr>
      </p:pic>
      <p:sp>
        <p:nvSpPr>
          <p:cNvPr id="17" name="文本占位符 16">
            <a:extLst>
              <a:ext uri="{FF2B5EF4-FFF2-40B4-BE49-F238E27FC236}">
                <a16:creationId xmlns:a16="http://schemas.microsoft.com/office/drawing/2014/main" id="{7CAD0D83-6F0F-4622-A213-C0F29F6129BA}"/>
              </a:ext>
            </a:extLst>
          </p:cNvPr>
          <p:cNvSpPr>
            <a:spLocks noGrp="1"/>
          </p:cNvSpPr>
          <p:nvPr>
            <p:ph type="body" sz="quarter" idx="10"/>
          </p:nvPr>
        </p:nvSpPr>
        <p:spPr>
          <a:xfrm>
            <a:off x="1406581" y="851037"/>
            <a:ext cx="7383458" cy="576108"/>
          </a:xfrm>
        </p:spPr>
        <p:txBody>
          <a:bodyPr anchor="ctr">
            <a:normAutofit/>
          </a:bodyPr>
          <a:lstStyle>
            <a:lvl1pPr marL="0" indent="0" algn="ctr">
              <a:lnSpc>
                <a:spcPct val="100000"/>
              </a:lnSpc>
              <a:spcBef>
                <a:spcPts val="0"/>
              </a:spcBef>
              <a:buNone/>
              <a:defRPr sz="2000" b="1" i="0" baseline="0">
                <a:solidFill>
                  <a:schemeClr val="bg1"/>
                </a:solidFill>
              </a:defRPr>
            </a:lvl1pPr>
          </a:lstStyle>
          <a:p>
            <a:pPr lvl="0"/>
            <a:r>
              <a:rPr lang="zh-CN" altLang="en-US"/>
              <a:t>单击此处编辑母版文本样式</a:t>
            </a:r>
          </a:p>
        </p:txBody>
      </p:sp>
      <p:sp>
        <p:nvSpPr>
          <p:cNvPr id="18" name="文本占位符 16">
            <a:extLst>
              <a:ext uri="{FF2B5EF4-FFF2-40B4-BE49-F238E27FC236}">
                <a16:creationId xmlns:a16="http://schemas.microsoft.com/office/drawing/2014/main" id="{59972E42-2C14-4B6D-82F9-E172BA48491D}"/>
              </a:ext>
            </a:extLst>
          </p:cNvPr>
          <p:cNvSpPr>
            <a:spLocks noGrp="1"/>
          </p:cNvSpPr>
          <p:nvPr>
            <p:ph type="body" sz="quarter" idx="11"/>
          </p:nvPr>
        </p:nvSpPr>
        <p:spPr>
          <a:xfrm>
            <a:off x="1406581" y="1427147"/>
            <a:ext cx="7383458" cy="299337"/>
          </a:xfrm>
        </p:spPr>
        <p:txBody>
          <a:bodyPr anchor="ctr">
            <a:noAutofit/>
          </a:bodyPr>
          <a:lstStyle>
            <a:lvl1pPr marL="0" indent="0" algn="ctr">
              <a:lnSpc>
                <a:spcPct val="100000"/>
              </a:lnSpc>
              <a:spcBef>
                <a:spcPts val="0"/>
              </a:spcBef>
              <a:buNone/>
              <a:defRPr sz="1600" b="0" i="0" baseline="0">
                <a:solidFill>
                  <a:schemeClr val="bg1"/>
                </a:solidFill>
              </a:defRPr>
            </a:lvl1pPr>
          </a:lstStyle>
          <a:p>
            <a:pPr lvl="0"/>
            <a:r>
              <a:rPr lang="zh-CN" altLang="en-US"/>
              <a:t>单击此处编辑母版文本样式</a:t>
            </a:r>
          </a:p>
        </p:txBody>
      </p:sp>
      <p:sp>
        <p:nvSpPr>
          <p:cNvPr id="20" name="文本占位符 19">
            <a:extLst>
              <a:ext uri="{FF2B5EF4-FFF2-40B4-BE49-F238E27FC236}">
                <a16:creationId xmlns:a16="http://schemas.microsoft.com/office/drawing/2014/main" id="{3ACFB697-F9E4-456B-9D6B-777FA0C9CA28}"/>
              </a:ext>
            </a:extLst>
          </p:cNvPr>
          <p:cNvSpPr>
            <a:spLocks noGrp="1"/>
          </p:cNvSpPr>
          <p:nvPr>
            <p:ph type="body" sz="quarter" idx="12"/>
          </p:nvPr>
        </p:nvSpPr>
        <p:spPr>
          <a:xfrm>
            <a:off x="2530415" y="4589848"/>
            <a:ext cx="4083169" cy="1083341"/>
          </a:xfrm>
        </p:spPr>
        <p:txBody>
          <a:bodyPr>
            <a:normAutofit/>
          </a:bodyPr>
          <a:lstStyle>
            <a:lvl1pPr marL="0" indent="0">
              <a:lnSpc>
                <a:spcPct val="100000"/>
              </a:lnSpc>
              <a:spcBef>
                <a:spcPts val="0"/>
              </a:spcBef>
              <a:buNone/>
              <a:defRPr sz="1600">
                <a:solidFill>
                  <a:srgbClr val="6A005F"/>
                </a:solidFill>
              </a:defRPr>
            </a:lvl1pPr>
          </a:lstStyle>
          <a:p>
            <a:pPr lvl="0"/>
            <a:r>
              <a:rPr lang="zh-CN" altLang="en-US"/>
              <a:t>单击此处编辑母版文本样式</a:t>
            </a:r>
          </a:p>
        </p:txBody>
      </p:sp>
    </p:spTree>
    <p:extLst>
      <p:ext uri="{BB962C8B-B14F-4D97-AF65-F5344CB8AC3E}">
        <p14:creationId xmlns:p14="http://schemas.microsoft.com/office/powerpoint/2010/main" val="128587273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74685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98EF33-2619-2146-8372-28C65DFAD46C}" type="datetimeFigureOut">
              <a:rPr kumimoji="1" lang="zh-CN" altLang="en-US" smtClean="0"/>
              <a:t>2023/3/21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1FD872-5D71-BD4B-86C8-57CDF6D45626}" type="slidenum">
              <a:rPr kumimoji="1" lang="zh-CN" altLang="en-US" smtClean="0"/>
              <a:t>‹#›</a:t>
            </a:fld>
            <a:endParaRPr kumimoji="1" lang="zh-CN" altLang="en-US"/>
          </a:p>
        </p:txBody>
      </p:sp>
    </p:spTree>
    <p:extLst>
      <p:ext uri="{BB962C8B-B14F-4D97-AF65-F5344CB8AC3E}">
        <p14:creationId xmlns:p14="http://schemas.microsoft.com/office/powerpoint/2010/main" val="237507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2023/3/21</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426564329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58" r:id="rId4"/>
    <p:sldLayoutId id="2147483667" r:id="rId5"/>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80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531CCC4-D95C-4C5E-8FD5-1902F736DADA}"/>
              </a:ext>
            </a:extLst>
          </p:cNvPr>
          <p:cNvSpPr>
            <a:spLocks noGrp="1"/>
          </p:cNvSpPr>
          <p:nvPr>
            <p:ph type="body" sz="quarter" idx="10"/>
          </p:nvPr>
        </p:nvSpPr>
        <p:spPr/>
        <p:txBody>
          <a:bodyPr/>
          <a:lstStyle/>
          <a:p>
            <a:r>
              <a:rPr lang="zh-CN" altLang="en-US"/>
              <a:t>敏捷概述</a:t>
            </a:r>
            <a:endParaRPr lang="zh-CN" altLang="en-US" dirty="0"/>
          </a:p>
        </p:txBody>
      </p:sp>
      <p:sp>
        <p:nvSpPr>
          <p:cNvPr id="3" name="文本占位符 2">
            <a:extLst>
              <a:ext uri="{FF2B5EF4-FFF2-40B4-BE49-F238E27FC236}">
                <a16:creationId xmlns:a16="http://schemas.microsoft.com/office/drawing/2014/main" id="{C08E6DD4-4E1A-43BB-9B28-41495532409A}"/>
              </a:ext>
            </a:extLst>
          </p:cNvPr>
          <p:cNvSpPr>
            <a:spLocks noGrp="1"/>
          </p:cNvSpPr>
          <p:nvPr>
            <p:ph type="body" sz="quarter" idx="11"/>
          </p:nvPr>
        </p:nvSpPr>
        <p:spPr/>
        <p:txBody>
          <a:bodyPr/>
          <a:lstStyle/>
          <a:p>
            <a:r>
              <a:rPr lang="zh-CN" altLang="en-US" dirty="0"/>
              <a:t>邵栋</a:t>
            </a:r>
          </a:p>
        </p:txBody>
      </p:sp>
      <p:sp>
        <p:nvSpPr>
          <p:cNvPr id="4" name="文本占位符 3">
            <a:extLst>
              <a:ext uri="{FF2B5EF4-FFF2-40B4-BE49-F238E27FC236}">
                <a16:creationId xmlns:a16="http://schemas.microsoft.com/office/drawing/2014/main" id="{6A6A544F-EB24-4231-B2C1-5DC05D9E2B88}"/>
              </a:ext>
            </a:extLst>
          </p:cNvPr>
          <p:cNvSpPr>
            <a:spLocks noGrp="1"/>
          </p:cNvSpPr>
          <p:nvPr>
            <p:ph type="body" sz="quarter" idx="12"/>
          </p:nvPr>
        </p:nvSpPr>
        <p:spPr/>
        <p:txBody>
          <a:bodyPr/>
          <a:lstStyle/>
          <a:p>
            <a:endParaRPr lang="zh-CN" altLang="en-US" dirty="0"/>
          </a:p>
        </p:txBody>
      </p:sp>
    </p:spTree>
    <p:extLst>
      <p:ext uri="{BB962C8B-B14F-4D97-AF65-F5344CB8AC3E}">
        <p14:creationId xmlns:p14="http://schemas.microsoft.com/office/powerpoint/2010/main" val="64004229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0AC36-D88D-0641-B4F5-291DC43D0608}"/>
              </a:ext>
            </a:extLst>
          </p:cNvPr>
          <p:cNvSpPr>
            <a:spLocks noGrp="1"/>
          </p:cNvSpPr>
          <p:nvPr>
            <p:ph type="title"/>
          </p:nvPr>
        </p:nvSpPr>
        <p:spPr>
          <a:xfrm>
            <a:off x="628650" y="365127"/>
            <a:ext cx="7886700" cy="986762"/>
          </a:xfrm>
        </p:spPr>
        <p:txBody>
          <a:bodyPr/>
          <a:lstStyle/>
          <a:p>
            <a:pPr algn="ctr"/>
            <a:r>
              <a:rPr kumimoji="1" lang="zh-CN" altLang="en-US" dirty="0"/>
              <a:t>敏捷软件开发知识体系</a:t>
            </a:r>
          </a:p>
        </p:txBody>
      </p:sp>
      <p:sp>
        <p:nvSpPr>
          <p:cNvPr id="4" name="灯片编号占位符 3">
            <a:extLst>
              <a:ext uri="{FF2B5EF4-FFF2-40B4-BE49-F238E27FC236}">
                <a16:creationId xmlns:a16="http://schemas.microsoft.com/office/drawing/2014/main" id="{DEE1CB8D-2E2F-6449-96A5-73DD277EE5AF}"/>
              </a:ext>
            </a:extLst>
          </p:cNvPr>
          <p:cNvSpPr>
            <a:spLocks noGrp="1"/>
          </p:cNvSpPr>
          <p:nvPr>
            <p:ph type="sldNum" sz="quarter" idx="12"/>
          </p:nvPr>
        </p:nvSpPr>
        <p:spPr/>
        <p:txBody>
          <a:bodyPr/>
          <a:lstStyle/>
          <a:p>
            <a:fld id="{4D1FD872-5D71-BD4B-86C8-57CDF6D45626}" type="slidenum">
              <a:rPr kumimoji="1" lang="zh-CN" altLang="en-US" smtClean="0"/>
              <a:t>10</a:t>
            </a:fld>
            <a:endParaRPr kumimoji="1" lang="zh-CN" altLang="en-US"/>
          </a:p>
        </p:txBody>
      </p:sp>
      <p:pic>
        <p:nvPicPr>
          <p:cNvPr id="5" name="图像" descr="图像">
            <a:extLst>
              <a:ext uri="{FF2B5EF4-FFF2-40B4-BE49-F238E27FC236}">
                <a16:creationId xmlns:a16="http://schemas.microsoft.com/office/drawing/2014/main" id="{F4575295-B9BE-6D49-82F8-476891475EAE}"/>
              </a:ext>
            </a:extLst>
          </p:cNvPr>
          <p:cNvPicPr>
            <a:picLocks noChangeAspect="1"/>
          </p:cNvPicPr>
          <p:nvPr/>
        </p:nvPicPr>
        <p:blipFill>
          <a:blip r:embed="rId2"/>
          <a:stretch>
            <a:fillRect/>
          </a:stretch>
        </p:blipFill>
        <p:spPr>
          <a:xfrm>
            <a:off x="705278" y="2227180"/>
            <a:ext cx="3457290" cy="4453627"/>
          </a:xfrm>
          <a:prstGeom prst="rect">
            <a:avLst/>
          </a:prstGeom>
          <a:ln w="12700">
            <a:miter lim="400000"/>
          </a:ln>
        </p:spPr>
      </p:pic>
      <p:sp>
        <p:nvSpPr>
          <p:cNvPr id="7" name="敏捷宣言；简单、反馈、沟通、勇气、尊重……">
            <a:extLst>
              <a:ext uri="{FF2B5EF4-FFF2-40B4-BE49-F238E27FC236}">
                <a16:creationId xmlns:a16="http://schemas.microsoft.com/office/drawing/2014/main" id="{67CAB63E-4D72-3B48-95D5-41DD2A3BD47C}"/>
              </a:ext>
            </a:extLst>
          </p:cNvPr>
          <p:cNvSpPr txBox="1"/>
          <p:nvPr/>
        </p:nvSpPr>
        <p:spPr>
          <a:xfrm>
            <a:off x="3541455" y="2525310"/>
            <a:ext cx="5488682"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
            </a:lvl1pPr>
          </a:lstStyle>
          <a:p>
            <a:r>
              <a:rPr dirty="0" err="1"/>
              <a:t>敏捷宣言；简单、反馈、沟通、勇气、尊重</a:t>
            </a:r>
            <a:r>
              <a:rPr dirty="0"/>
              <a:t>……</a:t>
            </a:r>
          </a:p>
        </p:txBody>
      </p:sp>
      <p:sp>
        <p:nvSpPr>
          <p:cNvPr id="8" name="Extreme Programming, Scrum, Kanban….…">
            <a:extLst>
              <a:ext uri="{FF2B5EF4-FFF2-40B4-BE49-F238E27FC236}">
                <a16:creationId xmlns:a16="http://schemas.microsoft.com/office/drawing/2014/main" id="{0249FC9A-C9DD-A24E-960D-2FB8A480ECCC}"/>
              </a:ext>
            </a:extLst>
          </p:cNvPr>
          <p:cNvSpPr txBox="1"/>
          <p:nvPr/>
        </p:nvSpPr>
        <p:spPr>
          <a:xfrm>
            <a:off x="3952351" y="4272537"/>
            <a:ext cx="4741683"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
            </a:lvl1pPr>
          </a:lstStyle>
          <a:p>
            <a:r>
              <a:rPr dirty="0"/>
              <a:t>Extreme Programming, Scrum, Kanban….…</a:t>
            </a:r>
          </a:p>
        </p:txBody>
      </p:sp>
      <p:sp>
        <p:nvSpPr>
          <p:cNvPr id="9" name="TDD, CI, Pair Programing, Refactoring ….…">
            <a:extLst>
              <a:ext uri="{FF2B5EF4-FFF2-40B4-BE49-F238E27FC236}">
                <a16:creationId xmlns:a16="http://schemas.microsoft.com/office/drawing/2014/main" id="{C60034CD-E6BA-7043-94B6-183E4F09FFA1}"/>
              </a:ext>
            </a:extLst>
          </p:cNvPr>
          <p:cNvSpPr txBox="1"/>
          <p:nvPr/>
        </p:nvSpPr>
        <p:spPr>
          <a:xfrm>
            <a:off x="3989941" y="5123800"/>
            <a:ext cx="4807406"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
            </a:lvl1pPr>
          </a:lstStyle>
          <a:p>
            <a:r>
              <a:rPr dirty="0"/>
              <a:t>TDD, CI, Pair Programing, Refactoring ….…</a:t>
            </a:r>
          </a:p>
        </p:txBody>
      </p:sp>
      <p:sp>
        <p:nvSpPr>
          <p:cNvPr id="10" name="Taskboard, Bug Tracker, Unit test tool ….…">
            <a:extLst>
              <a:ext uri="{FF2B5EF4-FFF2-40B4-BE49-F238E27FC236}">
                <a16:creationId xmlns:a16="http://schemas.microsoft.com/office/drawing/2014/main" id="{3F6A18EC-CBFE-8C42-84D4-35BC59BC4510}"/>
              </a:ext>
            </a:extLst>
          </p:cNvPr>
          <p:cNvSpPr txBox="1"/>
          <p:nvPr/>
        </p:nvSpPr>
        <p:spPr>
          <a:xfrm>
            <a:off x="4041121" y="5947968"/>
            <a:ext cx="4664610"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
            </a:lvl1pPr>
          </a:lstStyle>
          <a:p>
            <a:r>
              <a:t>Taskboard, Bug Tracker, Unit test tool ….…</a:t>
            </a:r>
          </a:p>
        </p:txBody>
      </p:sp>
      <p:sp>
        <p:nvSpPr>
          <p:cNvPr id="11" name="对软件开发本质和软件产业本质的认识">
            <a:extLst>
              <a:ext uri="{FF2B5EF4-FFF2-40B4-BE49-F238E27FC236}">
                <a16:creationId xmlns:a16="http://schemas.microsoft.com/office/drawing/2014/main" id="{45BD2E3C-3A35-F64A-A16C-AE6B70C9B429}"/>
              </a:ext>
            </a:extLst>
          </p:cNvPr>
          <p:cNvSpPr txBox="1"/>
          <p:nvPr/>
        </p:nvSpPr>
        <p:spPr>
          <a:xfrm>
            <a:off x="3541457" y="2092988"/>
            <a:ext cx="4898777"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200"/>
            </a:lvl1pPr>
          </a:lstStyle>
          <a:p>
            <a:r>
              <a:rPr dirty="0" err="1"/>
              <a:t>对软件开发本质和软件产业本质的认识</a:t>
            </a:r>
            <a:endParaRPr dirty="0"/>
          </a:p>
        </p:txBody>
      </p:sp>
      <p:sp>
        <p:nvSpPr>
          <p:cNvPr id="12" name="快速反馈、及早交付有价值的软件使客户满意、以简洁为本......">
            <a:extLst>
              <a:ext uri="{FF2B5EF4-FFF2-40B4-BE49-F238E27FC236}">
                <a16:creationId xmlns:a16="http://schemas.microsoft.com/office/drawing/2014/main" id="{0BE81581-D549-A44B-8BC2-444D0246949F}"/>
              </a:ext>
            </a:extLst>
          </p:cNvPr>
          <p:cNvSpPr txBox="1"/>
          <p:nvPr/>
        </p:nvSpPr>
        <p:spPr>
          <a:xfrm>
            <a:off x="3733801" y="3233809"/>
            <a:ext cx="5348081"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000"/>
            </a:lvl1pPr>
          </a:lstStyle>
          <a:p>
            <a:r>
              <a:rPr dirty="0" err="1"/>
              <a:t>快速反馈、及早交付有价值的软件使客户满意、以简洁为本</a:t>
            </a:r>
            <a:r>
              <a:rPr dirty="0"/>
              <a:t>......</a:t>
            </a:r>
          </a:p>
        </p:txBody>
      </p:sp>
    </p:spTree>
    <p:extLst>
      <p:ext uri="{BB962C8B-B14F-4D97-AF65-F5344CB8AC3E}">
        <p14:creationId xmlns:p14="http://schemas.microsoft.com/office/powerpoint/2010/main" val="280415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0E82E-3A17-6E45-9069-69A0F1F40005}"/>
              </a:ext>
            </a:extLst>
          </p:cNvPr>
          <p:cNvSpPr>
            <a:spLocks noGrp="1"/>
          </p:cNvSpPr>
          <p:nvPr>
            <p:ph type="title"/>
          </p:nvPr>
        </p:nvSpPr>
        <p:spPr/>
        <p:txBody>
          <a:bodyPr/>
          <a:lstStyle/>
          <a:p>
            <a:r>
              <a:rPr kumimoji="1" lang="zh-CN" altLang="en-US" dirty="0"/>
              <a:t>如何做到敏捷</a:t>
            </a:r>
          </a:p>
        </p:txBody>
      </p:sp>
      <p:sp>
        <p:nvSpPr>
          <p:cNvPr id="3" name="内容占位符 2">
            <a:extLst>
              <a:ext uri="{FF2B5EF4-FFF2-40B4-BE49-F238E27FC236}">
                <a16:creationId xmlns:a16="http://schemas.microsoft.com/office/drawing/2014/main" id="{CF8B7845-9F41-4B4D-95FF-54FB68B6FC5C}"/>
              </a:ext>
            </a:extLst>
          </p:cNvPr>
          <p:cNvSpPr>
            <a:spLocks noGrp="1"/>
          </p:cNvSpPr>
          <p:nvPr>
            <p:ph idx="1"/>
          </p:nvPr>
        </p:nvSpPr>
        <p:spPr/>
        <p:txBody>
          <a:bodyPr>
            <a:normAutofit/>
          </a:bodyPr>
          <a:lstStyle/>
          <a:p>
            <a:r>
              <a:rPr kumimoji="1" lang="zh-CN" altLang="en-US" dirty="0"/>
              <a:t>敏捷并不仅仅是一种可以遵循的具体过程。</a:t>
            </a:r>
          </a:p>
          <a:p>
            <a:r>
              <a:rPr kumimoji="1" lang="zh-CN" altLang="en-US" dirty="0"/>
              <a:t>一种软件开发哲学、一组实践、一套互补的原则和一个社区。（</a:t>
            </a:r>
            <a:r>
              <a:rPr kumimoji="1" lang="en-US" altLang="zh-CN" dirty="0"/>
              <a:t>Kent Beck</a:t>
            </a:r>
            <a:r>
              <a:rPr kumimoji="1" lang="zh-CN" altLang="en-US" dirty="0"/>
              <a:t>描述</a:t>
            </a:r>
            <a:r>
              <a:rPr kumimoji="1" lang="en-US" altLang="zh-CN" dirty="0"/>
              <a:t>XP</a:t>
            </a:r>
            <a:r>
              <a:rPr kumimoji="1" lang="zh-CN" altLang="en-US" dirty="0"/>
              <a:t>）</a:t>
            </a:r>
          </a:p>
          <a:p>
            <a:r>
              <a:rPr kumimoji="1" lang="zh-CN" altLang="en-US" dirty="0"/>
              <a:t>敏捷软件开发是一种思考软件开发的方式：敏捷宣言和敏捷原则</a:t>
            </a:r>
          </a:p>
        </p:txBody>
      </p:sp>
      <p:sp>
        <p:nvSpPr>
          <p:cNvPr id="4" name="灯片编号占位符 3">
            <a:extLst>
              <a:ext uri="{FF2B5EF4-FFF2-40B4-BE49-F238E27FC236}">
                <a16:creationId xmlns:a16="http://schemas.microsoft.com/office/drawing/2014/main" id="{29CD2567-01F0-EF4B-8498-E3143DBB0F23}"/>
              </a:ext>
            </a:extLst>
          </p:cNvPr>
          <p:cNvSpPr>
            <a:spLocks noGrp="1"/>
          </p:cNvSpPr>
          <p:nvPr>
            <p:ph type="sldNum" sz="quarter" idx="12"/>
          </p:nvPr>
        </p:nvSpPr>
        <p:spPr/>
        <p:txBody>
          <a:bodyPr/>
          <a:lstStyle/>
          <a:p>
            <a:fld id="{4D1FD872-5D71-BD4B-86C8-57CDF6D45626}" type="slidenum">
              <a:rPr kumimoji="1" lang="zh-CN" altLang="en-US" smtClean="0"/>
              <a:t>11</a:t>
            </a:fld>
            <a:endParaRPr kumimoji="1" lang="zh-CN" altLang="en-US"/>
          </a:p>
        </p:txBody>
      </p:sp>
    </p:spTree>
    <p:extLst>
      <p:ext uri="{BB962C8B-B14F-4D97-AF65-F5344CB8AC3E}">
        <p14:creationId xmlns:p14="http://schemas.microsoft.com/office/powerpoint/2010/main" val="61493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8A6A0-021C-BD4F-AD39-BA8024422865}"/>
              </a:ext>
            </a:extLst>
          </p:cNvPr>
          <p:cNvSpPr>
            <a:spLocks noGrp="1"/>
          </p:cNvSpPr>
          <p:nvPr>
            <p:ph type="title"/>
          </p:nvPr>
        </p:nvSpPr>
        <p:spPr>
          <a:xfrm>
            <a:off x="628650" y="2380999"/>
            <a:ext cx="7886700" cy="1325563"/>
          </a:xfrm>
        </p:spPr>
        <p:txBody>
          <a:bodyPr/>
          <a:lstStyle/>
          <a:p>
            <a:pPr algn="ctr"/>
            <a:r>
              <a:rPr kumimoji="1" lang="zh-CN" altLang="en-US" dirty="0"/>
              <a:t>价值观、原则和实践</a:t>
            </a:r>
          </a:p>
        </p:txBody>
      </p:sp>
      <p:sp>
        <p:nvSpPr>
          <p:cNvPr id="4" name="灯片编号占位符 3">
            <a:extLst>
              <a:ext uri="{FF2B5EF4-FFF2-40B4-BE49-F238E27FC236}">
                <a16:creationId xmlns:a16="http://schemas.microsoft.com/office/drawing/2014/main" id="{A3F7F9B5-1526-F34C-A38D-F51685064F9A}"/>
              </a:ext>
            </a:extLst>
          </p:cNvPr>
          <p:cNvSpPr>
            <a:spLocks noGrp="1"/>
          </p:cNvSpPr>
          <p:nvPr>
            <p:ph type="sldNum" sz="quarter" idx="12"/>
          </p:nvPr>
        </p:nvSpPr>
        <p:spPr/>
        <p:txBody>
          <a:bodyPr/>
          <a:lstStyle/>
          <a:p>
            <a:fld id="{4D1FD872-5D71-BD4B-86C8-57CDF6D45626}" type="slidenum">
              <a:rPr kumimoji="1" lang="zh-CN" altLang="en-US" smtClean="0"/>
              <a:t>12</a:t>
            </a:fld>
            <a:endParaRPr kumimoji="1" lang="zh-CN" altLang="en-US"/>
          </a:p>
        </p:txBody>
      </p:sp>
      <p:sp>
        <p:nvSpPr>
          <p:cNvPr id="5" name="矩形 4">
            <a:extLst>
              <a:ext uri="{FF2B5EF4-FFF2-40B4-BE49-F238E27FC236}">
                <a16:creationId xmlns:a16="http://schemas.microsoft.com/office/drawing/2014/main" id="{5B308C93-B49D-F34C-80EC-8984A0C56AA1}"/>
              </a:ext>
            </a:extLst>
          </p:cNvPr>
          <p:cNvSpPr/>
          <p:nvPr/>
        </p:nvSpPr>
        <p:spPr>
          <a:xfrm>
            <a:off x="2286000" y="4184008"/>
            <a:ext cx="4572000" cy="369332"/>
          </a:xfrm>
          <a:prstGeom prst="rect">
            <a:avLst/>
          </a:prstGeom>
        </p:spPr>
        <p:txBody>
          <a:bodyPr>
            <a:spAutoFit/>
          </a:bodyPr>
          <a:lstStyle/>
          <a:p>
            <a:pPr algn="ctr"/>
            <a:r>
              <a:rPr lang="zh-CN" altLang="en-US" dirty="0"/>
              <a:t>如何学习敏捷软件开发</a:t>
            </a:r>
          </a:p>
        </p:txBody>
      </p:sp>
    </p:spTree>
    <p:extLst>
      <p:ext uri="{BB962C8B-B14F-4D97-AF65-F5344CB8AC3E}">
        <p14:creationId xmlns:p14="http://schemas.microsoft.com/office/powerpoint/2010/main" val="288323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AE978-E866-2145-8185-C88DD82B9104}"/>
              </a:ext>
            </a:extLst>
          </p:cNvPr>
          <p:cNvSpPr>
            <a:spLocks noGrp="1"/>
          </p:cNvSpPr>
          <p:nvPr>
            <p:ph type="title"/>
          </p:nvPr>
        </p:nvSpPr>
        <p:spPr/>
        <p:txBody>
          <a:bodyPr/>
          <a:lstStyle/>
          <a:p>
            <a:r>
              <a:rPr kumimoji="1" lang="zh-CN" altLang="en-US" dirty="0"/>
              <a:t>园艺师例子</a:t>
            </a:r>
          </a:p>
        </p:txBody>
      </p:sp>
      <p:sp>
        <p:nvSpPr>
          <p:cNvPr id="3" name="内容占位符 2">
            <a:extLst>
              <a:ext uri="{FF2B5EF4-FFF2-40B4-BE49-F238E27FC236}">
                <a16:creationId xmlns:a16="http://schemas.microsoft.com/office/drawing/2014/main" id="{DFA2203B-06FD-3043-890C-956697CE3EA2}"/>
              </a:ext>
            </a:extLst>
          </p:cNvPr>
          <p:cNvSpPr>
            <a:spLocks noGrp="1"/>
          </p:cNvSpPr>
          <p:nvPr>
            <p:ph idx="1"/>
          </p:nvPr>
        </p:nvSpPr>
        <p:spPr/>
        <p:txBody>
          <a:bodyPr/>
          <a:lstStyle/>
          <a:p>
            <a:r>
              <a:rPr kumimoji="1" lang="zh-CN" altLang="en-US" dirty="0"/>
              <a:t>一个朋友</a:t>
            </a:r>
            <a:r>
              <a:rPr kumimoji="1" lang="en-US" altLang="zh-CN" dirty="0"/>
              <a:t>A</a:t>
            </a:r>
            <a:r>
              <a:rPr kumimoji="1" lang="zh-CN" altLang="en-US" dirty="0"/>
              <a:t>是杰出的园艺师。</a:t>
            </a:r>
          </a:p>
          <a:p>
            <a:endParaRPr kumimoji="1" lang="zh-CN" altLang="en-US" dirty="0"/>
          </a:p>
          <a:p>
            <a:r>
              <a:rPr kumimoji="1" lang="zh-CN" altLang="en-US" dirty="0"/>
              <a:t>我会掘土、种植、灌溉和除草，但我不是一个好的园艺师。</a:t>
            </a:r>
          </a:p>
          <a:p>
            <a:endParaRPr kumimoji="1" lang="zh-CN" altLang="en-US" dirty="0"/>
          </a:p>
          <a:p>
            <a:endParaRPr kumimoji="1" lang="zh-CN" altLang="en-US" dirty="0"/>
          </a:p>
        </p:txBody>
      </p:sp>
      <p:sp>
        <p:nvSpPr>
          <p:cNvPr id="4" name="灯片编号占位符 3">
            <a:extLst>
              <a:ext uri="{FF2B5EF4-FFF2-40B4-BE49-F238E27FC236}">
                <a16:creationId xmlns:a16="http://schemas.microsoft.com/office/drawing/2014/main" id="{476B91E9-74EB-AF42-AC4C-8552EEFDF8A9}"/>
              </a:ext>
            </a:extLst>
          </p:cNvPr>
          <p:cNvSpPr>
            <a:spLocks noGrp="1"/>
          </p:cNvSpPr>
          <p:nvPr>
            <p:ph type="sldNum" sz="quarter" idx="12"/>
          </p:nvPr>
        </p:nvSpPr>
        <p:spPr/>
        <p:txBody>
          <a:bodyPr/>
          <a:lstStyle/>
          <a:p>
            <a:fld id="{4D1FD872-5D71-BD4B-86C8-57CDF6D45626}" type="slidenum">
              <a:rPr kumimoji="1" lang="zh-CN" altLang="en-US" smtClean="0"/>
              <a:t>13</a:t>
            </a:fld>
            <a:endParaRPr kumimoji="1" lang="zh-CN" altLang="en-US"/>
          </a:p>
        </p:txBody>
      </p:sp>
    </p:spTree>
    <p:extLst>
      <p:ext uri="{BB962C8B-B14F-4D97-AF65-F5344CB8AC3E}">
        <p14:creationId xmlns:p14="http://schemas.microsoft.com/office/powerpoint/2010/main" val="327240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84517-1710-FC4A-8E1D-217251B20269}"/>
              </a:ext>
            </a:extLst>
          </p:cNvPr>
          <p:cNvSpPr>
            <a:spLocks noGrp="1"/>
          </p:cNvSpPr>
          <p:nvPr>
            <p:ph type="title"/>
          </p:nvPr>
        </p:nvSpPr>
        <p:spPr/>
        <p:txBody>
          <a:bodyPr/>
          <a:lstStyle/>
          <a:p>
            <a:r>
              <a:rPr kumimoji="1" lang="zh-CN" altLang="en-US" dirty="0"/>
              <a:t>差异？</a:t>
            </a:r>
          </a:p>
        </p:txBody>
      </p:sp>
      <p:sp>
        <p:nvSpPr>
          <p:cNvPr id="3" name="内容占位符 2">
            <a:extLst>
              <a:ext uri="{FF2B5EF4-FFF2-40B4-BE49-F238E27FC236}">
                <a16:creationId xmlns:a16="http://schemas.microsoft.com/office/drawing/2014/main" id="{753BFECF-7C45-FD41-9640-10D2998004BF}"/>
              </a:ext>
            </a:extLst>
          </p:cNvPr>
          <p:cNvSpPr>
            <a:spLocks noGrp="1"/>
          </p:cNvSpPr>
          <p:nvPr>
            <p:ph idx="1"/>
          </p:nvPr>
        </p:nvSpPr>
        <p:spPr/>
        <p:txBody>
          <a:bodyPr>
            <a:normAutofit fontScale="92500" lnSpcReduction="20000"/>
          </a:bodyPr>
          <a:lstStyle/>
          <a:p>
            <a:r>
              <a:rPr kumimoji="1" lang="en-US" altLang="zh-CN" dirty="0"/>
              <a:t>A</a:t>
            </a:r>
            <a:r>
              <a:rPr kumimoji="1" lang="zh-CN" altLang="en-US" dirty="0"/>
              <a:t>知道的技术比我多，并且我们共同知道的技术他比我更擅长。</a:t>
            </a:r>
          </a:p>
          <a:p>
            <a:r>
              <a:rPr kumimoji="1" lang="zh-CN" altLang="en-US" dirty="0"/>
              <a:t>技术是重要的，如果不掘土、种植，你就不是在做园艺。</a:t>
            </a:r>
          </a:p>
          <a:p>
            <a:r>
              <a:rPr kumimoji="1" lang="zh-CN" altLang="en-US" dirty="0"/>
              <a:t>实践。是你天天做的事情。</a:t>
            </a:r>
          </a:p>
          <a:p>
            <a:r>
              <a:rPr kumimoji="1" lang="zh-CN" altLang="en-US" dirty="0"/>
              <a:t>对实践进行详细描述是有用的，它们是明确和客观的。比如在编码前写测试代码，即使你不懂为什么，这种实践仍然是有价值的。</a:t>
            </a:r>
          </a:p>
          <a:p>
            <a:endParaRPr kumimoji="1" lang="zh-CN" altLang="en-US" dirty="0"/>
          </a:p>
          <a:p>
            <a:endParaRPr kumimoji="1" lang="zh-CN" altLang="en-US" dirty="0"/>
          </a:p>
        </p:txBody>
      </p:sp>
      <p:sp>
        <p:nvSpPr>
          <p:cNvPr id="4" name="灯片编号占位符 3">
            <a:extLst>
              <a:ext uri="{FF2B5EF4-FFF2-40B4-BE49-F238E27FC236}">
                <a16:creationId xmlns:a16="http://schemas.microsoft.com/office/drawing/2014/main" id="{A7A614F8-5629-EF46-88A2-8C646060CE8C}"/>
              </a:ext>
            </a:extLst>
          </p:cNvPr>
          <p:cNvSpPr>
            <a:spLocks noGrp="1"/>
          </p:cNvSpPr>
          <p:nvPr>
            <p:ph type="sldNum" sz="quarter" idx="12"/>
          </p:nvPr>
        </p:nvSpPr>
        <p:spPr/>
        <p:txBody>
          <a:bodyPr/>
          <a:lstStyle/>
          <a:p>
            <a:fld id="{4D1FD872-5D71-BD4B-86C8-57CDF6D45626}" type="slidenum">
              <a:rPr kumimoji="1" lang="zh-CN" altLang="en-US" smtClean="0"/>
              <a:t>14</a:t>
            </a:fld>
            <a:endParaRPr kumimoji="1" lang="zh-CN" altLang="en-US"/>
          </a:p>
        </p:txBody>
      </p:sp>
    </p:spTree>
    <p:extLst>
      <p:ext uri="{BB962C8B-B14F-4D97-AF65-F5344CB8AC3E}">
        <p14:creationId xmlns:p14="http://schemas.microsoft.com/office/powerpoint/2010/main" val="2262529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B29FD-A3EF-9A4B-95E3-524C65A9390A}"/>
              </a:ext>
            </a:extLst>
          </p:cNvPr>
          <p:cNvSpPr>
            <a:spLocks noGrp="1"/>
          </p:cNvSpPr>
          <p:nvPr>
            <p:ph type="title"/>
          </p:nvPr>
        </p:nvSpPr>
        <p:spPr/>
        <p:txBody>
          <a:bodyPr/>
          <a:lstStyle/>
          <a:p>
            <a:r>
              <a:rPr kumimoji="1" lang="zh-CN" altLang="en-US" dirty="0"/>
              <a:t>只懂实践？</a:t>
            </a:r>
          </a:p>
        </p:txBody>
      </p:sp>
      <p:sp>
        <p:nvSpPr>
          <p:cNvPr id="3" name="内容占位符 2">
            <a:extLst>
              <a:ext uri="{FF2B5EF4-FFF2-40B4-BE49-F238E27FC236}">
                <a16:creationId xmlns:a16="http://schemas.microsoft.com/office/drawing/2014/main" id="{464D26CA-BEDF-6F43-9BEF-B6FBE48E470E}"/>
              </a:ext>
            </a:extLst>
          </p:cNvPr>
          <p:cNvSpPr>
            <a:spLocks noGrp="1"/>
          </p:cNvSpPr>
          <p:nvPr>
            <p:ph idx="1"/>
          </p:nvPr>
        </p:nvSpPr>
        <p:spPr/>
        <p:txBody>
          <a:bodyPr>
            <a:normAutofit fontScale="77500" lnSpcReduction="20000"/>
          </a:bodyPr>
          <a:lstStyle/>
          <a:p>
            <a:r>
              <a:rPr kumimoji="1" lang="zh-CN" altLang="en-US" dirty="0"/>
              <a:t>即使我懂了</a:t>
            </a:r>
            <a:r>
              <a:rPr kumimoji="1" lang="en-US" altLang="zh-CN" dirty="0"/>
              <a:t>A</a:t>
            </a:r>
            <a:r>
              <a:rPr kumimoji="1" lang="zh-CN" altLang="en-US" dirty="0"/>
              <a:t>所知晓的所有园艺技术，我还不能被称为一个园艺师。</a:t>
            </a:r>
          </a:p>
          <a:p>
            <a:endParaRPr kumimoji="1" lang="zh-CN" altLang="en-US" dirty="0"/>
          </a:p>
          <a:p>
            <a:r>
              <a:rPr kumimoji="1" lang="zh-CN" altLang="en-US" dirty="0"/>
              <a:t>园艺方面什么是好的，什么是坏的，</a:t>
            </a:r>
            <a:r>
              <a:rPr kumimoji="1" lang="en-US" altLang="zh-CN" dirty="0"/>
              <a:t>A</a:t>
            </a:r>
            <a:r>
              <a:rPr kumimoji="1" lang="zh-CN" altLang="en-US" dirty="0"/>
              <a:t>有高度发达的判断力。</a:t>
            </a:r>
          </a:p>
          <a:p>
            <a:endParaRPr kumimoji="1" lang="zh-CN" altLang="en-US" dirty="0"/>
          </a:p>
          <a:p>
            <a:r>
              <a:rPr kumimoji="1" lang="zh-CN" altLang="en-US" dirty="0"/>
              <a:t>我可能自豪于正确剪枝的能力，</a:t>
            </a:r>
            <a:r>
              <a:rPr kumimoji="1" lang="en-US" altLang="zh-CN"/>
              <a:t>A</a:t>
            </a:r>
            <a:r>
              <a:rPr kumimoji="1" lang="zh-CN" altLang="en-US"/>
              <a:t>却</a:t>
            </a:r>
            <a:r>
              <a:rPr kumimoji="1" lang="zh-CN" altLang="en-US" dirty="0"/>
              <a:t>可能认识到整棵树都应该除掉。</a:t>
            </a:r>
          </a:p>
          <a:p>
            <a:endParaRPr kumimoji="1" lang="zh-CN" altLang="en-US" dirty="0"/>
          </a:p>
          <a:p>
            <a:r>
              <a:rPr kumimoji="1" lang="en-US" altLang="zh-CN" dirty="0"/>
              <a:t>A</a:t>
            </a:r>
            <a:r>
              <a:rPr kumimoji="1" lang="zh-CN" altLang="en-US" dirty="0"/>
              <a:t>对花园中有用的东西有个整体的概念，而我没有。</a:t>
            </a:r>
          </a:p>
          <a:p>
            <a:endParaRPr kumimoji="1" lang="zh-CN" altLang="en-US" dirty="0"/>
          </a:p>
          <a:p>
            <a:endParaRPr kumimoji="1" lang="zh-CN" altLang="en-US" dirty="0"/>
          </a:p>
        </p:txBody>
      </p:sp>
      <p:sp>
        <p:nvSpPr>
          <p:cNvPr id="4" name="灯片编号占位符 3">
            <a:extLst>
              <a:ext uri="{FF2B5EF4-FFF2-40B4-BE49-F238E27FC236}">
                <a16:creationId xmlns:a16="http://schemas.microsoft.com/office/drawing/2014/main" id="{E40492E3-3BA0-7D45-B966-B45EC815E49B}"/>
              </a:ext>
            </a:extLst>
          </p:cNvPr>
          <p:cNvSpPr>
            <a:spLocks noGrp="1"/>
          </p:cNvSpPr>
          <p:nvPr>
            <p:ph type="sldNum" sz="quarter" idx="12"/>
          </p:nvPr>
        </p:nvSpPr>
        <p:spPr/>
        <p:txBody>
          <a:bodyPr/>
          <a:lstStyle/>
          <a:p>
            <a:fld id="{4D1FD872-5D71-BD4B-86C8-57CDF6D45626}" type="slidenum">
              <a:rPr kumimoji="1" lang="zh-CN" altLang="en-US" smtClean="0"/>
              <a:t>15</a:t>
            </a:fld>
            <a:endParaRPr kumimoji="1" lang="zh-CN" altLang="en-US"/>
          </a:p>
        </p:txBody>
      </p:sp>
    </p:spTree>
    <p:extLst>
      <p:ext uri="{BB962C8B-B14F-4D97-AF65-F5344CB8AC3E}">
        <p14:creationId xmlns:p14="http://schemas.microsoft.com/office/powerpoint/2010/main" val="403056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9A2BB-AB9E-214A-A9D9-4B91BD3086A9}"/>
              </a:ext>
            </a:extLst>
          </p:cNvPr>
          <p:cNvSpPr>
            <a:spLocks noGrp="1"/>
          </p:cNvSpPr>
          <p:nvPr>
            <p:ph type="title"/>
          </p:nvPr>
        </p:nvSpPr>
        <p:spPr/>
        <p:txBody>
          <a:bodyPr/>
          <a:lstStyle/>
          <a:p>
            <a:r>
              <a:rPr kumimoji="1" lang="zh-CN" altLang="en-US" dirty="0"/>
              <a:t>价值观</a:t>
            </a:r>
          </a:p>
        </p:txBody>
      </p:sp>
      <p:sp>
        <p:nvSpPr>
          <p:cNvPr id="3" name="内容占位符 2">
            <a:extLst>
              <a:ext uri="{FF2B5EF4-FFF2-40B4-BE49-F238E27FC236}">
                <a16:creationId xmlns:a16="http://schemas.microsoft.com/office/drawing/2014/main" id="{28FE5998-9434-A740-A799-773708D6A8BE}"/>
              </a:ext>
            </a:extLst>
          </p:cNvPr>
          <p:cNvSpPr>
            <a:spLocks noGrp="1"/>
          </p:cNvSpPr>
          <p:nvPr>
            <p:ph idx="1"/>
          </p:nvPr>
        </p:nvSpPr>
        <p:spPr/>
        <p:txBody>
          <a:bodyPr/>
          <a:lstStyle/>
          <a:p>
            <a:r>
              <a:rPr kumimoji="1" lang="zh-CN" altLang="en-US" dirty="0"/>
              <a:t>价值观是知识和理解的另外一个层次，价值观是在某种处境中我们喜欢或不喜欢某事情的根源。</a:t>
            </a:r>
          </a:p>
          <a:p>
            <a:endParaRPr kumimoji="1" lang="zh-CN" altLang="en-US" dirty="0"/>
          </a:p>
          <a:p>
            <a:r>
              <a:rPr kumimoji="1" lang="zh-CN" altLang="en-US" dirty="0"/>
              <a:t>沟通</a:t>
            </a:r>
            <a:r>
              <a:rPr kumimoji="1" lang="en-US" altLang="zh-CN" dirty="0"/>
              <a:t>,</a:t>
            </a:r>
            <a:r>
              <a:rPr kumimoji="1" lang="zh-CN" altLang="en-US" dirty="0"/>
              <a:t>简单</a:t>
            </a:r>
            <a:r>
              <a:rPr kumimoji="1" lang="en-US" altLang="zh-CN" dirty="0"/>
              <a:t>,</a:t>
            </a:r>
            <a:r>
              <a:rPr kumimoji="1" lang="zh-CN" altLang="en-US" dirty="0"/>
              <a:t>反馈</a:t>
            </a:r>
            <a:r>
              <a:rPr kumimoji="1" lang="en-US" altLang="zh-CN" dirty="0"/>
              <a:t>,</a:t>
            </a:r>
            <a:r>
              <a:rPr kumimoji="1" lang="zh-CN" altLang="en-US" dirty="0"/>
              <a:t>勇气</a:t>
            </a:r>
            <a:r>
              <a:rPr kumimoji="1" lang="en-US" altLang="zh-CN" dirty="0"/>
              <a:t>,</a:t>
            </a:r>
            <a:r>
              <a:rPr kumimoji="1" lang="zh-CN" altLang="en-US" dirty="0"/>
              <a:t>尊重（</a:t>
            </a:r>
            <a:r>
              <a:rPr kumimoji="1" lang="en-US" altLang="zh-CN" dirty="0"/>
              <a:t>XP</a:t>
            </a:r>
            <a:r>
              <a:rPr kumimoji="1" lang="zh-CN" altLang="en-US" dirty="0"/>
              <a:t>价值观）</a:t>
            </a:r>
          </a:p>
          <a:p>
            <a:endParaRPr kumimoji="1" lang="zh-CN" altLang="en-US" dirty="0"/>
          </a:p>
        </p:txBody>
      </p:sp>
      <p:sp>
        <p:nvSpPr>
          <p:cNvPr id="4" name="灯片编号占位符 3">
            <a:extLst>
              <a:ext uri="{FF2B5EF4-FFF2-40B4-BE49-F238E27FC236}">
                <a16:creationId xmlns:a16="http://schemas.microsoft.com/office/drawing/2014/main" id="{D3F51DFC-2B26-E046-B54F-72E5CA1539D7}"/>
              </a:ext>
            </a:extLst>
          </p:cNvPr>
          <p:cNvSpPr>
            <a:spLocks noGrp="1"/>
          </p:cNvSpPr>
          <p:nvPr>
            <p:ph type="sldNum" sz="quarter" idx="12"/>
          </p:nvPr>
        </p:nvSpPr>
        <p:spPr/>
        <p:txBody>
          <a:bodyPr/>
          <a:lstStyle/>
          <a:p>
            <a:fld id="{4D1FD872-5D71-BD4B-86C8-57CDF6D45626}" type="slidenum">
              <a:rPr kumimoji="1" lang="zh-CN" altLang="en-US" smtClean="0"/>
              <a:t>16</a:t>
            </a:fld>
            <a:endParaRPr kumimoji="1" lang="zh-CN" altLang="en-US"/>
          </a:p>
        </p:txBody>
      </p:sp>
    </p:spTree>
    <p:extLst>
      <p:ext uri="{BB962C8B-B14F-4D97-AF65-F5344CB8AC3E}">
        <p14:creationId xmlns:p14="http://schemas.microsoft.com/office/powerpoint/2010/main" val="262330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A72A1-F253-D248-A589-EF74A8DCD739}"/>
              </a:ext>
            </a:extLst>
          </p:cNvPr>
          <p:cNvSpPr>
            <a:spLocks noGrp="1"/>
          </p:cNvSpPr>
          <p:nvPr>
            <p:ph type="title"/>
          </p:nvPr>
        </p:nvSpPr>
        <p:spPr/>
        <p:txBody>
          <a:bodyPr/>
          <a:lstStyle/>
          <a:p>
            <a:r>
              <a:rPr kumimoji="1" lang="zh-CN" altLang="en-US" dirty="0"/>
              <a:t>价值观与实践</a:t>
            </a:r>
          </a:p>
        </p:txBody>
      </p:sp>
      <p:sp>
        <p:nvSpPr>
          <p:cNvPr id="3" name="内容占位符 2">
            <a:extLst>
              <a:ext uri="{FF2B5EF4-FFF2-40B4-BE49-F238E27FC236}">
                <a16:creationId xmlns:a16="http://schemas.microsoft.com/office/drawing/2014/main" id="{E28F95B6-1E50-104F-84A7-A23949DF54CB}"/>
              </a:ext>
            </a:extLst>
          </p:cNvPr>
          <p:cNvSpPr>
            <a:spLocks noGrp="1"/>
          </p:cNvSpPr>
          <p:nvPr>
            <p:ph idx="1"/>
          </p:nvPr>
        </p:nvSpPr>
        <p:spPr>
          <a:xfrm>
            <a:off x="628650" y="1542199"/>
            <a:ext cx="7886700" cy="5315803"/>
          </a:xfrm>
        </p:spPr>
        <p:txBody>
          <a:bodyPr>
            <a:normAutofit fontScale="85000" lnSpcReduction="20000"/>
          </a:bodyPr>
          <a:lstStyle/>
          <a:p>
            <a:r>
              <a:rPr kumimoji="1" lang="zh-CN" altLang="en-US" dirty="0"/>
              <a:t>没有价值观，实践很快会变成生搬硬套，缺乏目的或方向。</a:t>
            </a:r>
          </a:p>
          <a:p>
            <a:r>
              <a:rPr kumimoji="1" lang="zh-CN" altLang="en-US" dirty="0"/>
              <a:t>价值观和实践相结合程序员才能高效的执行实践。</a:t>
            </a:r>
            <a:endParaRPr kumimoji="1" lang="en-US" altLang="zh-CN" dirty="0"/>
          </a:p>
          <a:p>
            <a:r>
              <a:rPr kumimoji="1" lang="zh-CN" altLang="en-US" dirty="0"/>
              <a:t>实践是价值观的表现。</a:t>
            </a:r>
          </a:p>
          <a:p>
            <a:pPr lvl="1"/>
            <a:r>
              <a:rPr kumimoji="1" lang="zh-CN" altLang="en-US" dirty="0"/>
              <a:t>价值观是在一个高层次上的表达，可以以价值观的名义做任何事。</a:t>
            </a:r>
          </a:p>
          <a:p>
            <a:pPr lvl="2"/>
            <a:r>
              <a:rPr kumimoji="1" lang="zh-CN" altLang="en-US" dirty="0"/>
              <a:t>“因为我重视沟通，所以写了这份</a:t>
            </a:r>
            <a:r>
              <a:rPr kumimoji="1" lang="en-US" altLang="zh-CN" dirty="0"/>
              <a:t>1000</a:t>
            </a:r>
            <a:r>
              <a:rPr kumimoji="1" lang="zh-CN" altLang="en-US" dirty="0"/>
              <a:t>页的文档”，也许是这回事，也许不是。如果每天</a:t>
            </a:r>
            <a:r>
              <a:rPr kumimoji="1" lang="en-US" altLang="zh-CN" dirty="0"/>
              <a:t>15</a:t>
            </a:r>
            <a:r>
              <a:rPr kumimoji="1" lang="zh-CN" altLang="en-US" dirty="0"/>
              <a:t>分钟的交谈更有效的话，文档就不能说明我重视沟通。</a:t>
            </a:r>
            <a:endParaRPr kumimoji="1" lang="en-US" altLang="zh-CN" dirty="0"/>
          </a:p>
          <a:p>
            <a:r>
              <a:rPr kumimoji="1" lang="zh-CN" altLang="en-US" dirty="0"/>
              <a:t>实践让价值观清晰可见。</a:t>
            </a:r>
          </a:p>
          <a:p>
            <a:pPr lvl="1"/>
            <a:r>
              <a:rPr kumimoji="1" lang="zh-CN" altLang="en-US" dirty="0"/>
              <a:t>实践是清晰明了的。每个人都知道我是否参加了早上的站立式会议，但我是否重视沟通并不是那么明确和具体的。</a:t>
            </a:r>
          </a:p>
        </p:txBody>
      </p:sp>
      <p:sp>
        <p:nvSpPr>
          <p:cNvPr id="4" name="灯片编号占位符 3">
            <a:extLst>
              <a:ext uri="{FF2B5EF4-FFF2-40B4-BE49-F238E27FC236}">
                <a16:creationId xmlns:a16="http://schemas.microsoft.com/office/drawing/2014/main" id="{05415EB6-E3A2-3248-BAFB-5C2C45AFCAAF}"/>
              </a:ext>
            </a:extLst>
          </p:cNvPr>
          <p:cNvSpPr>
            <a:spLocks noGrp="1"/>
          </p:cNvSpPr>
          <p:nvPr>
            <p:ph type="sldNum" sz="quarter" idx="12"/>
          </p:nvPr>
        </p:nvSpPr>
        <p:spPr/>
        <p:txBody>
          <a:bodyPr/>
          <a:lstStyle/>
          <a:p>
            <a:fld id="{4D1FD872-5D71-BD4B-86C8-57CDF6D45626}" type="slidenum">
              <a:rPr kumimoji="1" lang="zh-CN" altLang="en-US" smtClean="0"/>
              <a:t>17</a:t>
            </a:fld>
            <a:endParaRPr kumimoji="1" lang="zh-CN" altLang="en-US"/>
          </a:p>
        </p:txBody>
      </p:sp>
    </p:spTree>
    <p:extLst>
      <p:ext uri="{BB962C8B-B14F-4D97-AF65-F5344CB8AC3E}">
        <p14:creationId xmlns:p14="http://schemas.microsoft.com/office/powerpoint/2010/main" val="325889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617A8-9D6E-D04C-AE35-597B50047778}"/>
              </a:ext>
            </a:extLst>
          </p:cNvPr>
          <p:cNvSpPr>
            <a:spLocks noGrp="1"/>
          </p:cNvSpPr>
          <p:nvPr>
            <p:ph type="title"/>
          </p:nvPr>
        </p:nvSpPr>
        <p:spPr/>
        <p:txBody>
          <a:bodyPr/>
          <a:lstStyle/>
          <a:p>
            <a:r>
              <a:rPr kumimoji="1" lang="zh-CN" altLang="en-US" dirty="0"/>
              <a:t>原则</a:t>
            </a:r>
          </a:p>
        </p:txBody>
      </p:sp>
      <p:sp>
        <p:nvSpPr>
          <p:cNvPr id="3" name="内容占位符 2">
            <a:extLst>
              <a:ext uri="{FF2B5EF4-FFF2-40B4-BE49-F238E27FC236}">
                <a16:creationId xmlns:a16="http://schemas.microsoft.com/office/drawing/2014/main" id="{39BE639C-3ABA-464B-A08B-96674017893E}"/>
              </a:ext>
            </a:extLst>
          </p:cNvPr>
          <p:cNvSpPr>
            <a:spLocks noGrp="1"/>
          </p:cNvSpPr>
          <p:nvPr>
            <p:ph idx="1"/>
          </p:nvPr>
        </p:nvSpPr>
        <p:spPr/>
        <p:txBody>
          <a:bodyPr/>
          <a:lstStyle/>
          <a:p>
            <a:r>
              <a:rPr kumimoji="1" lang="zh-CN" altLang="en-US" dirty="0"/>
              <a:t>在价值观和实践之间架起桥梁的是原则。</a:t>
            </a:r>
          </a:p>
          <a:p>
            <a:endParaRPr kumimoji="1" lang="zh-CN" altLang="en-US" dirty="0"/>
          </a:p>
          <a:p>
            <a:r>
              <a:rPr kumimoji="1" lang="zh-CN" altLang="en-US" dirty="0"/>
              <a:t>原则是生活中具体领域的指导方针。</a:t>
            </a:r>
          </a:p>
          <a:p>
            <a:endParaRPr kumimoji="1" lang="zh-CN" altLang="en-US" dirty="0"/>
          </a:p>
          <a:p>
            <a:endParaRPr kumimoji="1" lang="zh-CN" altLang="en-US" dirty="0"/>
          </a:p>
        </p:txBody>
      </p:sp>
      <p:sp>
        <p:nvSpPr>
          <p:cNvPr id="4" name="灯片编号占位符 3">
            <a:extLst>
              <a:ext uri="{FF2B5EF4-FFF2-40B4-BE49-F238E27FC236}">
                <a16:creationId xmlns:a16="http://schemas.microsoft.com/office/drawing/2014/main" id="{64D6DE89-52AA-9C43-AA5D-BABFC2E7C200}"/>
              </a:ext>
            </a:extLst>
          </p:cNvPr>
          <p:cNvSpPr>
            <a:spLocks noGrp="1"/>
          </p:cNvSpPr>
          <p:nvPr>
            <p:ph type="sldNum" sz="quarter" idx="12"/>
          </p:nvPr>
        </p:nvSpPr>
        <p:spPr/>
        <p:txBody>
          <a:bodyPr/>
          <a:lstStyle/>
          <a:p>
            <a:fld id="{4D1FD872-5D71-BD4B-86C8-57CDF6D45626}" type="slidenum">
              <a:rPr kumimoji="1" lang="zh-CN" altLang="en-US" smtClean="0"/>
              <a:t>18</a:t>
            </a:fld>
            <a:endParaRPr kumimoji="1" lang="zh-CN" altLang="en-US"/>
          </a:p>
        </p:txBody>
      </p:sp>
    </p:spTree>
    <p:extLst>
      <p:ext uri="{BB962C8B-B14F-4D97-AF65-F5344CB8AC3E}">
        <p14:creationId xmlns:p14="http://schemas.microsoft.com/office/powerpoint/2010/main" val="4169950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F62CF-C9B1-1F41-8C79-A4862DF9E008}"/>
              </a:ext>
            </a:extLst>
          </p:cNvPr>
          <p:cNvSpPr>
            <a:spLocks noGrp="1"/>
          </p:cNvSpPr>
          <p:nvPr>
            <p:ph type="title"/>
          </p:nvPr>
        </p:nvSpPr>
        <p:spPr/>
        <p:txBody>
          <a:bodyPr/>
          <a:lstStyle/>
          <a:p>
            <a:r>
              <a:rPr kumimoji="1" lang="zh-CN" altLang="en-US" dirty="0"/>
              <a:t>敏捷宣言历史</a:t>
            </a:r>
          </a:p>
        </p:txBody>
      </p:sp>
      <p:sp>
        <p:nvSpPr>
          <p:cNvPr id="3" name="内容占位符 2">
            <a:extLst>
              <a:ext uri="{FF2B5EF4-FFF2-40B4-BE49-F238E27FC236}">
                <a16:creationId xmlns:a16="http://schemas.microsoft.com/office/drawing/2014/main" id="{42F4A5CA-1004-054F-A183-C69B1F3E5B17}"/>
              </a:ext>
            </a:extLst>
          </p:cNvPr>
          <p:cNvSpPr>
            <a:spLocks noGrp="1"/>
          </p:cNvSpPr>
          <p:nvPr>
            <p:ph idx="1"/>
          </p:nvPr>
        </p:nvSpPr>
        <p:spPr/>
        <p:txBody>
          <a:bodyPr>
            <a:normAutofit lnSpcReduction="10000"/>
          </a:bodyPr>
          <a:lstStyle/>
          <a:p>
            <a:r>
              <a:rPr kumimoji="1" lang="en-US" altLang="zh-CN" dirty="0"/>
              <a:t>2001</a:t>
            </a:r>
            <a:r>
              <a:rPr kumimoji="1" lang="zh-CN" altLang="en-US" dirty="0"/>
              <a:t>年，</a:t>
            </a:r>
            <a:r>
              <a:rPr kumimoji="1" lang="en-US" altLang="zh-CN" dirty="0"/>
              <a:t>17</a:t>
            </a:r>
            <a:r>
              <a:rPr kumimoji="1" lang="zh-CN" altLang="en-US" dirty="0"/>
              <a:t>位超级极客齐聚犹他州的雪鸟滑雪山庄，共同探索有关软件开发未来发展的共同理念。其中包括</a:t>
            </a:r>
            <a:r>
              <a:rPr kumimoji="1" lang="en-US" altLang="zh-CN" dirty="0"/>
              <a:t>Scrum</a:t>
            </a:r>
            <a:r>
              <a:rPr kumimoji="1" lang="zh-CN" altLang="en-US" dirty="0"/>
              <a:t>、极限编程、水晶、特性驱动开发等一些新生方法论的发起者。</a:t>
            </a:r>
            <a:endParaRPr kumimoji="1" lang="en-US" altLang="zh-CN" dirty="0"/>
          </a:p>
          <a:p>
            <a:r>
              <a:rPr kumimoji="1" lang="zh-CN" altLang="en-US" dirty="0"/>
              <a:t>与会者达成了一致意见，将这场“运动”命名为“敏捷”。他们授予自己“敏捷联盟”的称号，草拟出一份言简意赅的</a:t>
            </a:r>
            <a:r>
              <a:rPr kumimoji="1" lang="en-US" altLang="zh-CN" dirty="0"/>
              <a:t>《</a:t>
            </a:r>
            <a:r>
              <a:rPr kumimoji="1" lang="zh-CN" altLang="en-US" dirty="0"/>
              <a:t>敏捷宣言</a:t>
            </a:r>
            <a:r>
              <a:rPr kumimoji="1" lang="en-US" altLang="zh-CN" dirty="0"/>
              <a:t>》</a:t>
            </a:r>
            <a:r>
              <a:rPr kumimoji="1" lang="zh-CN" altLang="en-US" dirty="0"/>
              <a:t>。</a:t>
            </a:r>
          </a:p>
        </p:txBody>
      </p:sp>
      <p:sp>
        <p:nvSpPr>
          <p:cNvPr id="4" name="灯片编号占位符 3">
            <a:extLst>
              <a:ext uri="{FF2B5EF4-FFF2-40B4-BE49-F238E27FC236}">
                <a16:creationId xmlns:a16="http://schemas.microsoft.com/office/drawing/2014/main" id="{79AD83E4-24FD-E642-9DB8-A369EBE53F0D}"/>
              </a:ext>
            </a:extLst>
          </p:cNvPr>
          <p:cNvSpPr>
            <a:spLocks noGrp="1"/>
          </p:cNvSpPr>
          <p:nvPr>
            <p:ph type="sldNum" sz="quarter" idx="12"/>
          </p:nvPr>
        </p:nvSpPr>
        <p:spPr/>
        <p:txBody>
          <a:bodyPr/>
          <a:lstStyle/>
          <a:p>
            <a:fld id="{4D1FD872-5D71-BD4B-86C8-57CDF6D45626}" type="slidenum">
              <a:rPr kumimoji="1" lang="zh-CN" altLang="en-US" smtClean="0"/>
              <a:t>19</a:t>
            </a:fld>
            <a:endParaRPr kumimoji="1" lang="zh-CN" altLang="en-US"/>
          </a:p>
        </p:txBody>
      </p:sp>
    </p:spTree>
    <p:extLst>
      <p:ext uri="{BB962C8B-B14F-4D97-AF65-F5344CB8AC3E}">
        <p14:creationId xmlns:p14="http://schemas.microsoft.com/office/powerpoint/2010/main" val="325874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BF3EFFE-C3D0-4496-A94A-6A339E6826AB}"/>
              </a:ext>
            </a:extLst>
          </p:cNvPr>
          <p:cNvGrpSpPr/>
          <p:nvPr/>
        </p:nvGrpSpPr>
        <p:grpSpPr>
          <a:xfrm>
            <a:off x="2771852" y="2213225"/>
            <a:ext cx="2814632" cy="755934"/>
            <a:chOff x="3381452" y="1483360"/>
            <a:chExt cx="2814632" cy="755934"/>
          </a:xfrm>
        </p:grpSpPr>
        <p:sp>
          <p:nvSpPr>
            <p:cNvPr id="3" name="文本框 2">
              <a:extLst>
                <a:ext uri="{FF2B5EF4-FFF2-40B4-BE49-F238E27FC236}">
                  <a16:creationId xmlns:a16="http://schemas.microsoft.com/office/drawing/2014/main" id="{F00E9980-2EFD-4218-89EE-F93E8CF94B14}"/>
                </a:ext>
              </a:extLst>
            </p:cNvPr>
            <p:cNvSpPr txBox="1"/>
            <p:nvPr/>
          </p:nvSpPr>
          <p:spPr>
            <a:xfrm>
              <a:off x="4137386" y="1599716"/>
              <a:ext cx="2058698" cy="523220"/>
            </a:xfrm>
            <a:prstGeom prst="rect">
              <a:avLst/>
            </a:prstGeom>
            <a:noFill/>
          </p:spPr>
          <p:txBody>
            <a:bodyPr wrap="square" rtlCol="0">
              <a:spAutoFit/>
            </a:bodyPr>
            <a:lstStyle/>
            <a:p>
              <a:r>
                <a:rPr lang="zh-CN" altLang="en-US" sz="2800" b="1" dirty="0">
                  <a:solidFill>
                    <a:schemeClr val="bg2">
                      <a:lumMod val="10000"/>
                    </a:schemeClr>
                  </a:solidFill>
                </a:rPr>
                <a:t>项目成功？</a:t>
              </a:r>
            </a:p>
          </p:txBody>
        </p:sp>
        <p:grpSp>
          <p:nvGrpSpPr>
            <p:cNvPr id="4" name="组合 3">
              <a:extLst>
                <a:ext uri="{FF2B5EF4-FFF2-40B4-BE49-F238E27FC236}">
                  <a16:creationId xmlns:a16="http://schemas.microsoft.com/office/drawing/2014/main" id="{3716C50E-1416-45DA-85B8-8876D2D1E389}"/>
                </a:ext>
              </a:extLst>
            </p:cNvPr>
            <p:cNvGrpSpPr/>
            <p:nvPr/>
          </p:nvGrpSpPr>
          <p:grpSpPr>
            <a:xfrm>
              <a:off x="3381452" y="1483360"/>
              <a:ext cx="755934" cy="755934"/>
              <a:chOff x="3381452" y="1483360"/>
              <a:chExt cx="755934" cy="755934"/>
            </a:xfrm>
          </p:grpSpPr>
          <p:sp>
            <p:nvSpPr>
              <p:cNvPr id="5" name="文本框 4">
                <a:extLst>
                  <a:ext uri="{FF2B5EF4-FFF2-40B4-BE49-F238E27FC236}">
                    <a16:creationId xmlns:a16="http://schemas.microsoft.com/office/drawing/2014/main" id="{A18F4DDF-B0D1-4658-936D-D1F3189DE647}"/>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01</a:t>
                </a:r>
              </a:p>
            </p:txBody>
          </p:sp>
          <p:sp>
            <p:nvSpPr>
              <p:cNvPr id="6" name="矩形 5">
                <a:extLst>
                  <a:ext uri="{FF2B5EF4-FFF2-40B4-BE49-F238E27FC236}">
                    <a16:creationId xmlns:a16="http://schemas.microsoft.com/office/drawing/2014/main" id="{DAFF779D-A41F-4A97-9697-818401E8566F}"/>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7" name="组合 6">
            <a:extLst>
              <a:ext uri="{FF2B5EF4-FFF2-40B4-BE49-F238E27FC236}">
                <a16:creationId xmlns:a16="http://schemas.microsoft.com/office/drawing/2014/main" id="{F6EC3325-3BB8-4717-9677-BFAFCE40229D}"/>
              </a:ext>
            </a:extLst>
          </p:cNvPr>
          <p:cNvGrpSpPr/>
          <p:nvPr/>
        </p:nvGrpSpPr>
        <p:grpSpPr>
          <a:xfrm>
            <a:off x="5943288" y="2213225"/>
            <a:ext cx="2814632" cy="755934"/>
            <a:chOff x="3381452" y="1483360"/>
            <a:chExt cx="2814632" cy="755934"/>
          </a:xfrm>
        </p:grpSpPr>
        <p:sp>
          <p:nvSpPr>
            <p:cNvPr id="8" name="文本框 7">
              <a:extLst>
                <a:ext uri="{FF2B5EF4-FFF2-40B4-BE49-F238E27FC236}">
                  <a16:creationId xmlns:a16="http://schemas.microsoft.com/office/drawing/2014/main" id="{9694E7D4-89BC-4250-AFAB-B44B115E61D2}"/>
                </a:ext>
              </a:extLst>
            </p:cNvPr>
            <p:cNvSpPr txBox="1"/>
            <p:nvPr/>
          </p:nvSpPr>
          <p:spPr>
            <a:xfrm>
              <a:off x="4137386" y="1615648"/>
              <a:ext cx="2058698" cy="523220"/>
            </a:xfrm>
            <a:prstGeom prst="rect">
              <a:avLst/>
            </a:prstGeom>
            <a:noFill/>
          </p:spPr>
          <p:txBody>
            <a:bodyPr wrap="square" rtlCol="0">
              <a:spAutoFit/>
            </a:bodyPr>
            <a:lstStyle/>
            <a:p>
              <a:r>
                <a:rPr lang="zh-CN" altLang="en-US" sz="2800" b="1" dirty="0">
                  <a:solidFill>
                    <a:srgbClr val="000000"/>
                  </a:solidFill>
                </a:rPr>
                <a:t>敏捷历史</a:t>
              </a:r>
            </a:p>
          </p:txBody>
        </p:sp>
        <p:grpSp>
          <p:nvGrpSpPr>
            <p:cNvPr id="9" name="组合 8">
              <a:extLst>
                <a:ext uri="{FF2B5EF4-FFF2-40B4-BE49-F238E27FC236}">
                  <a16:creationId xmlns:a16="http://schemas.microsoft.com/office/drawing/2014/main" id="{F1F287EE-C187-4928-B9C5-1DA850173827}"/>
                </a:ext>
              </a:extLst>
            </p:cNvPr>
            <p:cNvGrpSpPr/>
            <p:nvPr/>
          </p:nvGrpSpPr>
          <p:grpSpPr>
            <a:xfrm>
              <a:off x="3381452" y="1483360"/>
              <a:ext cx="755934" cy="755934"/>
              <a:chOff x="3381452" y="1483360"/>
              <a:chExt cx="755934" cy="755934"/>
            </a:xfrm>
          </p:grpSpPr>
          <p:sp>
            <p:nvSpPr>
              <p:cNvPr id="10" name="文本框 9">
                <a:extLst>
                  <a:ext uri="{FF2B5EF4-FFF2-40B4-BE49-F238E27FC236}">
                    <a16:creationId xmlns:a16="http://schemas.microsoft.com/office/drawing/2014/main" id="{8D6604EE-07E2-4154-9D49-37E881CF24B5}"/>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02</a:t>
                </a:r>
              </a:p>
            </p:txBody>
          </p:sp>
          <p:sp>
            <p:nvSpPr>
              <p:cNvPr id="11" name="矩形 10">
                <a:extLst>
                  <a:ext uri="{FF2B5EF4-FFF2-40B4-BE49-F238E27FC236}">
                    <a16:creationId xmlns:a16="http://schemas.microsoft.com/office/drawing/2014/main" id="{A2B7EF47-B852-4532-BB7A-B59B9E8504F4}"/>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12" name="组合 11">
            <a:extLst>
              <a:ext uri="{FF2B5EF4-FFF2-40B4-BE49-F238E27FC236}">
                <a16:creationId xmlns:a16="http://schemas.microsoft.com/office/drawing/2014/main" id="{38B6CC76-284A-4E86-B1B8-028BBA10092C}"/>
              </a:ext>
            </a:extLst>
          </p:cNvPr>
          <p:cNvGrpSpPr/>
          <p:nvPr/>
        </p:nvGrpSpPr>
        <p:grpSpPr>
          <a:xfrm>
            <a:off x="2771852" y="3788015"/>
            <a:ext cx="2844364" cy="755934"/>
            <a:chOff x="3381452" y="1483360"/>
            <a:chExt cx="2844364" cy="755934"/>
          </a:xfrm>
        </p:grpSpPr>
        <p:sp>
          <p:nvSpPr>
            <p:cNvPr id="13" name="文本框 12">
              <a:extLst>
                <a:ext uri="{FF2B5EF4-FFF2-40B4-BE49-F238E27FC236}">
                  <a16:creationId xmlns:a16="http://schemas.microsoft.com/office/drawing/2014/main" id="{5F3DAC33-26C3-4832-8099-C6B92B9BCF28}"/>
                </a:ext>
              </a:extLst>
            </p:cNvPr>
            <p:cNvSpPr txBox="1"/>
            <p:nvPr/>
          </p:nvSpPr>
          <p:spPr>
            <a:xfrm>
              <a:off x="4167118" y="1568939"/>
              <a:ext cx="2058698" cy="523220"/>
            </a:xfrm>
            <a:prstGeom prst="rect">
              <a:avLst/>
            </a:prstGeom>
            <a:noFill/>
          </p:spPr>
          <p:txBody>
            <a:bodyPr wrap="square" rtlCol="0">
              <a:spAutoFit/>
            </a:bodyPr>
            <a:lstStyle/>
            <a:p>
              <a:r>
                <a:rPr lang="zh-CN" altLang="en-US" sz="2800" b="1" dirty="0">
                  <a:solidFill>
                    <a:srgbClr val="000000"/>
                  </a:solidFill>
                </a:rPr>
                <a:t>知识体系</a:t>
              </a:r>
            </a:p>
          </p:txBody>
        </p:sp>
        <p:grpSp>
          <p:nvGrpSpPr>
            <p:cNvPr id="14" name="组合 13">
              <a:extLst>
                <a:ext uri="{FF2B5EF4-FFF2-40B4-BE49-F238E27FC236}">
                  <a16:creationId xmlns:a16="http://schemas.microsoft.com/office/drawing/2014/main" id="{F9892664-45D1-4BD0-87B1-3CF5608594B1}"/>
                </a:ext>
              </a:extLst>
            </p:cNvPr>
            <p:cNvGrpSpPr/>
            <p:nvPr/>
          </p:nvGrpSpPr>
          <p:grpSpPr>
            <a:xfrm>
              <a:off x="3381452" y="1483360"/>
              <a:ext cx="755934" cy="755934"/>
              <a:chOff x="3381452" y="1483360"/>
              <a:chExt cx="755934" cy="755934"/>
            </a:xfrm>
          </p:grpSpPr>
          <p:sp>
            <p:nvSpPr>
              <p:cNvPr id="15" name="文本框 14">
                <a:extLst>
                  <a:ext uri="{FF2B5EF4-FFF2-40B4-BE49-F238E27FC236}">
                    <a16:creationId xmlns:a16="http://schemas.microsoft.com/office/drawing/2014/main" id="{A21F38D6-4D95-4B08-9A49-DE8E66252DBE}"/>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03</a:t>
                </a:r>
              </a:p>
            </p:txBody>
          </p:sp>
          <p:sp>
            <p:nvSpPr>
              <p:cNvPr id="16" name="矩形 15">
                <a:extLst>
                  <a:ext uri="{FF2B5EF4-FFF2-40B4-BE49-F238E27FC236}">
                    <a16:creationId xmlns:a16="http://schemas.microsoft.com/office/drawing/2014/main" id="{E831259F-38DD-4731-98AC-4D00B2F2C325}"/>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17" name="组合 16">
            <a:extLst>
              <a:ext uri="{FF2B5EF4-FFF2-40B4-BE49-F238E27FC236}">
                <a16:creationId xmlns:a16="http://schemas.microsoft.com/office/drawing/2014/main" id="{7A60A187-8394-48B5-811E-89C4D91568ED}"/>
              </a:ext>
            </a:extLst>
          </p:cNvPr>
          <p:cNvGrpSpPr/>
          <p:nvPr/>
        </p:nvGrpSpPr>
        <p:grpSpPr>
          <a:xfrm>
            <a:off x="5943288" y="3788015"/>
            <a:ext cx="2814632" cy="755934"/>
            <a:chOff x="3381452" y="1483360"/>
            <a:chExt cx="2814632" cy="755934"/>
          </a:xfrm>
        </p:grpSpPr>
        <p:sp>
          <p:nvSpPr>
            <p:cNvPr id="18" name="文本框 17">
              <a:extLst>
                <a:ext uri="{FF2B5EF4-FFF2-40B4-BE49-F238E27FC236}">
                  <a16:creationId xmlns:a16="http://schemas.microsoft.com/office/drawing/2014/main" id="{98341AA0-7F24-4B24-94DA-6C882EA81800}"/>
                </a:ext>
              </a:extLst>
            </p:cNvPr>
            <p:cNvSpPr txBox="1"/>
            <p:nvPr/>
          </p:nvSpPr>
          <p:spPr>
            <a:xfrm>
              <a:off x="4137386" y="1599716"/>
              <a:ext cx="2058698" cy="523220"/>
            </a:xfrm>
            <a:prstGeom prst="rect">
              <a:avLst/>
            </a:prstGeom>
            <a:noFill/>
          </p:spPr>
          <p:txBody>
            <a:bodyPr wrap="square" rtlCol="0">
              <a:spAutoFit/>
            </a:bodyPr>
            <a:lstStyle/>
            <a:p>
              <a:r>
                <a:rPr lang="zh-CN" altLang="en-US" sz="2800" b="1" dirty="0">
                  <a:solidFill>
                    <a:srgbClr val="000000"/>
                  </a:solidFill>
                </a:rPr>
                <a:t>敏捷宣言</a:t>
              </a:r>
            </a:p>
          </p:txBody>
        </p:sp>
        <p:grpSp>
          <p:nvGrpSpPr>
            <p:cNvPr id="19" name="组合 18">
              <a:extLst>
                <a:ext uri="{FF2B5EF4-FFF2-40B4-BE49-F238E27FC236}">
                  <a16:creationId xmlns:a16="http://schemas.microsoft.com/office/drawing/2014/main" id="{47503618-FE0E-44CC-BF78-C7CCC23C82CC}"/>
                </a:ext>
              </a:extLst>
            </p:cNvPr>
            <p:cNvGrpSpPr/>
            <p:nvPr/>
          </p:nvGrpSpPr>
          <p:grpSpPr>
            <a:xfrm>
              <a:off x="3381452" y="1483360"/>
              <a:ext cx="755934" cy="755934"/>
              <a:chOff x="3381452" y="1483360"/>
              <a:chExt cx="755934" cy="755934"/>
            </a:xfrm>
          </p:grpSpPr>
          <p:sp>
            <p:nvSpPr>
              <p:cNvPr id="20" name="文本框 19">
                <a:extLst>
                  <a:ext uri="{FF2B5EF4-FFF2-40B4-BE49-F238E27FC236}">
                    <a16:creationId xmlns:a16="http://schemas.microsoft.com/office/drawing/2014/main" id="{584E6C30-3A6A-4243-BF22-8376B6FD66B3}"/>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04</a:t>
                </a:r>
              </a:p>
            </p:txBody>
          </p:sp>
          <p:sp>
            <p:nvSpPr>
              <p:cNvPr id="21" name="矩形 20">
                <a:extLst>
                  <a:ext uri="{FF2B5EF4-FFF2-40B4-BE49-F238E27FC236}">
                    <a16:creationId xmlns:a16="http://schemas.microsoft.com/office/drawing/2014/main" id="{58991DB1-6C57-43F2-8C3D-26030BFDCBC3}"/>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32873394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4771D-EADB-984A-A2B0-22549C55418C}"/>
              </a:ext>
            </a:extLst>
          </p:cNvPr>
          <p:cNvSpPr>
            <a:spLocks noGrp="1"/>
          </p:cNvSpPr>
          <p:nvPr>
            <p:ph type="title"/>
          </p:nvPr>
        </p:nvSpPr>
        <p:spPr/>
        <p:txBody>
          <a:bodyPr/>
          <a:lstStyle/>
          <a:p>
            <a:r>
              <a:rPr kumimoji="1" lang="zh-CN" altLang="en-US" dirty="0"/>
              <a:t>背景</a:t>
            </a:r>
          </a:p>
        </p:txBody>
      </p:sp>
      <p:sp>
        <p:nvSpPr>
          <p:cNvPr id="3" name="内容占位符 2">
            <a:extLst>
              <a:ext uri="{FF2B5EF4-FFF2-40B4-BE49-F238E27FC236}">
                <a16:creationId xmlns:a16="http://schemas.microsoft.com/office/drawing/2014/main" id="{41BAC0AD-6307-6C45-A085-8C5391145F2E}"/>
              </a:ext>
            </a:extLst>
          </p:cNvPr>
          <p:cNvSpPr>
            <a:spLocks noGrp="1"/>
          </p:cNvSpPr>
          <p:nvPr>
            <p:ph idx="1"/>
          </p:nvPr>
        </p:nvSpPr>
        <p:spPr/>
        <p:txBody>
          <a:bodyPr>
            <a:normAutofit lnSpcReduction="10000"/>
          </a:bodyPr>
          <a:lstStyle/>
          <a:p>
            <a:r>
              <a:rPr kumimoji="1" lang="zh-CN" altLang="en-US" dirty="0"/>
              <a:t>对软件开发现状的不满。</a:t>
            </a:r>
            <a:endParaRPr kumimoji="1" lang="en-US" altLang="zh-CN" dirty="0"/>
          </a:p>
          <a:p>
            <a:r>
              <a:rPr kumimoji="1" lang="en-US" altLang="zh-CN" dirty="0"/>
              <a:t>1995</a:t>
            </a:r>
            <a:r>
              <a:rPr kumimoji="1" lang="zh-CN" altLang="en-US" dirty="0"/>
              <a:t>年</a:t>
            </a:r>
            <a:r>
              <a:rPr kumimoji="1" lang="en-US" altLang="zh-CN" dirty="0"/>
              <a:t>Standish</a:t>
            </a:r>
            <a:r>
              <a:rPr kumimoji="1" lang="zh-CN" altLang="en-US" dirty="0"/>
              <a:t> </a:t>
            </a:r>
            <a:r>
              <a:rPr kumimoji="1" lang="en-US" altLang="zh-CN" dirty="0"/>
              <a:t>Group</a:t>
            </a:r>
            <a:r>
              <a:rPr kumimoji="1" lang="zh-CN" altLang="en-US" dirty="0"/>
              <a:t>发布的年度“</a:t>
            </a:r>
            <a:r>
              <a:rPr kumimoji="1" lang="en-US" altLang="zh-CN" dirty="0"/>
              <a:t>Chaos”</a:t>
            </a:r>
            <a:r>
              <a:rPr kumimoji="1" lang="zh-CN" altLang="en-US" dirty="0"/>
              <a:t>报告中，详实地介绍了传统软件开发方法所造成的令人震惊的失败案例。报告指出，以传统方式运作的企业级软件项目中，只有</a:t>
            </a:r>
            <a:r>
              <a:rPr kumimoji="1" lang="en-US" altLang="zh-CN" dirty="0"/>
              <a:t>16%</a:t>
            </a:r>
            <a:r>
              <a:rPr kumimoji="1" lang="zh-CN" altLang="en-US" dirty="0"/>
              <a:t>可以按时按预算交付，</a:t>
            </a:r>
            <a:r>
              <a:rPr kumimoji="1" lang="en-US" altLang="zh-CN" dirty="0"/>
              <a:t>31%</a:t>
            </a:r>
            <a:r>
              <a:rPr kumimoji="1" lang="zh-CN" altLang="en-US" dirty="0"/>
              <a:t>的项目被取消，还有</a:t>
            </a:r>
            <a:r>
              <a:rPr kumimoji="1" lang="en-US" altLang="zh-CN" dirty="0"/>
              <a:t>53%</a:t>
            </a:r>
            <a:r>
              <a:rPr kumimoji="1" lang="zh-CN" altLang="en-US" dirty="0"/>
              <a:t>的项目预算超标</a:t>
            </a:r>
            <a:r>
              <a:rPr kumimoji="1" lang="en-US" altLang="zh-CN" dirty="0"/>
              <a:t>189%</a:t>
            </a:r>
            <a:r>
              <a:rPr kumimoji="1" lang="zh-CN" altLang="en-US" dirty="0"/>
              <a:t>。</a:t>
            </a:r>
          </a:p>
        </p:txBody>
      </p:sp>
      <p:sp>
        <p:nvSpPr>
          <p:cNvPr id="4" name="灯片编号占位符 3">
            <a:extLst>
              <a:ext uri="{FF2B5EF4-FFF2-40B4-BE49-F238E27FC236}">
                <a16:creationId xmlns:a16="http://schemas.microsoft.com/office/drawing/2014/main" id="{51E92BF0-29D1-A14A-A8A4-A3DF3DCA879C}"/>
              </a:ext>
            </a:extLst>
          </p:cNvPr>
          <p:cNvSpPr>
            <a:spLocks noGrp="1"/>
          </p:cNvSpPr>
          <p:nvPr>
            <p:ph type="sldNum" sz="quarter" idx="12"/>
          </p:nvPr>
        </p:nvSpPr>
        <p:spPr/>
        <p:txBody>
          <a:bodyPr/>
          <a:lstStyle/>
          <a:p>
            <a:fld id="{4D1FD872-5D71-BD4B-86C8-57CDF6D45626}" type="slidenum">
              <a:rPr kumimoji="1" lang="zh-CN" altLang="en-US" smtClean="0"/>
              <a:t>20</a:t>
            </a:fld>
            <a:endParaRPr kumimoji="1" lang="zh-CN" altLang="en-US"/>
          </a:p>
        </p:txBody>
      </p:sp>
    </p:spTree>
    <p:extLst>
      <p:ext uri="{BB962C8B-B14F-4D97-AF65-F5344CB8AC3E}">
        <p14:creationId xmlns:p14="http://schemas.microsoft.com/office/powerpoint/2010/main" val="3257763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1888E19-3780-C34F-BD60-C9D8F04E2537}"/>
              </a:ext>
            </a:extLst>
          </p:cNvPr>
          <p:cNvSpPr>
            <a:spLocks noGrp="1"/>
          </p:cNvSpPr>
          <p:nvPr>
            <p:ph type="sldNum" sz="quarter" idx="12"/>
          </p:nvPr>
        </p:nvSpPr>
        <p:spPr/>
        <p:txBody>
          <a:bodyPr/>
          <a:lstStyle/>
          <a:p>
            <a:fld id="{4D1FD872-5D71-BD4B-86C8-57CDF6D45626}" type="slidenum">
              <a:rPr kumimoji="1" lang="zh-CN" altLang="en-US" smtClean="0"/>
              <a:t>21</a:t>
            </a:fld>
            <a:endParaRPr kumimoji="1" lang="zh-CN" altLang="en-US"/>
          </a:p>
        </p:txBody>
      </p:sp>
      <p:pic>
        <p:nvPicPr>
          <p:cNvPr id="5" name="图片 4">
            <a:extLst>
              <a:ext uri="{FF2B5EF4-FFF2-40B4-BE49-F238E27FC236}">
                <a16:creationId xmlns:a16="http://schemas.microsoft.com/office/drawing/2014/main" id="{159B825E-B3C0-3942-A522-E2D95334D36D}"/>
              </a:ext>
            </a:extLst>
          </p:cNvPr>
          <p:cNvPicPr>
            <a:picLocks noChangeAspect="1"/>
          </p:cNvPicPr>
          <p:nvPr/>
        </p:nvPicPr>
        <p:blipFill>
          <a:blip r:embed="rId2"/>
          <a:stretch>
            <a:fillRect/>
          </a:stretch>
        </p:blipFill>
        <p:spPr>
          <a:xfrm>
            <a:off x="664665" y="159362"/>
            <a:ext cx="7814670" cy="6539279"/>
          </a:xfrm>
          <a:prstGeom prst="rect">
            <a:avLst/>
          </a:prstGeom>
        </p:spPr>
      </p:pic>
    </p:spTree>
    <p:extLst>
      <p:ext uri="{BB962C8B-B14F-4D97-AF65-F5344CB8AC3E}">
        <p14:creationId xmlns:p14="http://schemas.microsoft.com/office/powerpoint/2010/main" val="1567647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458D0-E8E7-BF46-B763-180CCBB8189E}"/>
              </a:ext>
            </a:extLst>
          </p:cNvPr>
          <p:cNvSpPr>
            <a:spLocks noGrp="1"/>
          </p:cNvSpPr>
          <p:nvPr>
            <p:ph type="title"/>
          </p:nvPr>
        </p:nvSpPr>
        <p:spPr/>
        <p:txBody>
          <a:bodyPr/>
          <a:lstStyle/>
          <a:p>
            <a:r>
              <a:rPr kumimoji="1" lang="zh-CN" altLang="en-US" dirty="0"/>
              <a:t>个体和互动高于流程和工具</a:t>
            </a:r>
          </a:p>
        </p:txBody>
      </p:sp>
      <p:sp>
        <p:nvSpPr>
          <p:cNvPr id="3" name="内容占位符 2">
            <a:extLst>
              <a:ext uri="{FF2B5EF4-FFF2-40B4-BE49-F238E27FC236}">
                <a16:creationId xmlns:a16="http://schemas.microsoft.com/office/drawing/2014/main" id="{E8E51883-AD44-E841-A67A-DFAB26019525}"/>
              </a:ext>
            </a:extLst>
          </p:cNvPr>
          <p:cNvSpPr>
            <a:spLocks noGrp="1"/>
          </p:cNvSpPr>
          <p:nvPr>
            <p:ph idx="1"/>
          </p:nvPr>
        </p:nvSpPr>
        <p:spPr/>
        <p:txBody>
          <a:bodyPr>
            <a:normAutofit fontScale="85000" lnSpcReduction="20000"/>
          </a:bodyPr>
          <a:lstStyle/>
          <a:p>
            <a:r>
              <a:rPr kumimoji="1" lang="zh-CN" altLang="en-US" dirty="0"/>
              <a:t>敏捷力的基本宗旨之一就是，干活的人最清楚该如何完成工作。</a:t>
            </a:r>
            <a:endParaRPr kumimoji="1" lang="en-US" altLang="zh-CN" dirty="0"/>
          </a:p>
          <a:p>
            <a:r>
              <a:rPr kumimoji="1" lang="zh-CN" altLang="en-US" dirty="0"/>
              <a:t>你的团队总共</a:t>
            </a:r>
            <a:r>
              <a:rPr kumimoji="1" lang="en-US" altLang="zh-CN" dirty="0"/>
              <a:t>6</a:t>
            </a:r>
            <a:r>
              <a:rPr kumimoji="1" lang="zh-CN" altLang="en-US" dirty="0"/>
              <a:t>个人，全都赞成用</a:t>
            </a:r>
            <a:r>
              <a:rPr kumimoji="1" lang="zh-CN" altLang="en-US" dirty="0">
                <a:solidFill>
                  <a:srgbClr val="FF0000"/>
                </a:solidFill>
              </a:rPr>
              <a:t>计划扑克</a:t>
            </a:r>
            <a:r>
              <a:rPr kumimoji="1" lang="zh-CN" altLang="en-US" dirty="0"/>
              <a:t>的方式做估算。现在，你筹备了一个新团队，你会指示他们必须使用计划扑克吗</a:t>
            </a:r>
            <a:r>
              <a:rPr kumimoji="1" lang="en-US" altLang="zh-CN" dirty="0"/>
              <a:t>?</a:t>
            </a:r>
          </a:p>
          <a:p>
            <a:r>
              <a:rPr kumimoji="1" lang="zh-CN" altLang="en-US" sz="4300" dirty="0">
                <a:solidFill>
                  <a:srgbClr val="FF0000"/>
                </a:solidFill>
              </a:rPr>
              <a:t>不！</a:t>
            </a:r>
            <a:endParaRPr kumimoji="1" lang="en-US" altLang="zh-CN" sz="4300" dirty="0">
              <a:solidFill>
                <a:srgbClr val="FF0000"/>
              </a:solidFill>
            </a:endParaRPr>
          </a:p>
          <a:p>
            <a:r>
              <a:rPr kumimoji="1" lang="zh-CN" altLang="en-US" dirty="0">
                <a:solidFill>
                  <a:srgbClr val="FF0000"/>
                </a:solidFill>
              </a:rPr>
              <a:t>可以建议他们用，让他们尝试，但不要规定！</a:t>
            </a:r>
            <a:endParaRPr kumimoji="1" lang="en-US" altLang="zh-CN" dirty="0">
              <a:solidFill>
                <a:srgbClr val="FF0000"/>
              </a:solidFill>
            </a:endParaRPr>
          </a:p>
          <a:p>
            <a:r>
              <a:rPr kumimoji="1" lang="zh-CN" altLang="en-US" dirty="0"/>
              <a:t>流程和工具必须是为人服务的，而不是反过来。</a:t>
            </a:r>
            <a:endParaRPr kumimoji="1" lang="en-US" altLang="zh-CN" dirty="0"/>
          </a:p>
          <a:p>
            <a:endParaRPr kumimoji="1" lang="en-US" altLang="zh-CN" dirty="0">
              <a:solidFill>
                <a:srgbClr val="FF0000"/>
              </a:solidFill>
            </a:endParaRPr>
          </a:p>
          <a:p>
            <a:endParaRPr kumimoji="1" lang="zh-CN" altLang="en-US" dirty="0"/>
          </a:p>
        </p:txBody>
      </p:sp>
      <p:sp>
        <p:nvSpPr>
          <p:cNvPr id="4" name="灯片编号占位符 3">
            <a:extLst>
              <a:ext uri="{FF2B5EF4-FFF2-40B4-BE49-F238E27FC236}">
                <a16:creationId xmlns:a16="http://schemas.microsoft.com/office/drawing/2014/main" id="{0351F174-815B-A845-AEA7-0C39FBD278C1}"/>
              </a:ext>
            </a:extLst>
          </p:cNvPr>
          <p:cNvSpPr>
            <a:spLocks noGrp="1"/>
          </p:cNvSpPr>
          <p:nvPr>
            <p:ph type="sldNum" sz="quarter" idx="12"/>
          </p:nvPr>
        </p:nvSpPr>
        <p:spPr/>
        <p:txBody>
          <a:bodyPr/>
          <a:lstStyle/>
          <a:p>
            <a:fld id="{4D1FD872-5D71-BD4B-86C8-57CDF6D45626}" type="slidenum">
              <a:rPr kumimoji="1" lang="zh-CN" altLang="en-US" smtClean="0"/>
              <a:t>22</a:t>
            </a:fld>
            <a:endParaRPr kumimoji="1" lang="zh-CN" altLang="en-US"/>
          </a:p>
        </p:txBody>
      </p:sp>
    </p:spTree>
    <p:extLst>
      <p:ext uri="{BB962C8B-B14F-4D97-AF65-F5344CB8AC3E}">
        <p14:creationId xmlns:p14="http://schemas.microsoft.com/office/powerpoint/2010/main" val="3677972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CCA68-D71D-3D43-A26E-38C2ADD57283}"/>
              </a:ext>
            </a:extLst>
          </p:cNvPr>
          <p:cNvSpPr>
            <a:spLocks noGrp="1"/>
          </p:cNvSpPr>
          <p:nvPr>
            <p:ph type="title"/>
          </p:nvPr>
        </p:nvSpPr>
        <p:spPr/>
        <p:txBody>
          <a:bodyPr/>
          <a:lstStyle/>
          <a:p>
            <a:br>
              <a:rPr kumimoji="1" lang="zh-CN" altLang="en-US" dirty="0"/>
            </a:br>
            <a:r>
              <a:rPr kumimoji="1" lang="zh-CN" altLang="en-US" dirty="0"/>
              <a:t>工作的软件高于详尽的文档</a:t>
            </a:r>
          </a:p>
        </p:txBody>
      </p:sp>
      <p:sp>
        <p:nvSpPr>
          <p:cNvPr id="3" name="内容占位符 2">
            <a:extLst>
              <a:ext uri="{FF2B5EF4-FFF2-40B4-BE49-F238E27FC236}">
                <a16:creationId xmlns:a16="http://schemas.microsoft.com/office/drawing/2014/main" id="{7F148C96-4912-A549-B8A4-9FC372E7F95A}"/>
              </a:ext>
            </a:extLst>
          </p:cNvPr>
          <p:cNvSpPr>
            <a:spLocks noGrp="1"/>
          </p:cNvSpPr>
          <p:nvPr>
            <p:ph idx="1"/>
          </p:nvPr>
        </p:nvSpPr>
        <p:spPr/>
        <p:txBody>
          <a:bodyPr>
            <a:normAutofit fontScale="70000" lnSpcReduction="20000"/>
          </a:bodyPr>
          <a:lstStyle/>
          <a:p>
            <a:r>
              <a:rPr kumimoji="1" lang="zh-CN" altLang="en-US" dirty="0"/>
              <a:t>如果文档着眼于创造价值和以有利方式推动项目进展，那就没问题。例如，对大多数产品来说，用户文档都是很有价值的组成部分。</a:t>
            </a:r>
            <a:endParaRPr kumimoji="1" lang="en-US" altLang="zh-CN" dirty="0"/>
          </a:p>
          <a:p>
            <a:r>
              <a:rPr kumimoji="1" lang="zh-CN" altLang="en-US" dirty="0"/>
              <a:t>但如果关注焦点不再是产品本身，而变成了流程文档，例如“你的测试规程说明报告，记得要用新封皮</a:t>
            </a:r>
            <a:r>
              <a:rPr kumimoji="1" lang="en-US" altLang="zh-CN" dirty="0"/>
              <a:t>!”</a:t>
            </a:r>
            <a:r>
              <a:rPr kumimoji="1" lang="zh-CN" altLang="en-US" dirty="0"/>
              <a:t>，那就有问题了。</a:t>
            </a:r>
            <a:endParaRPr kumimoji="1" lang="en-US" altLang="zh-CN" dirty="0"/>
          </a:p>
          <a:p>
            <a:r>
              <a:rPr kumimoji="1" lang="zh-CN" altLang="en-US" dirty="0"/>
              <a:t>人们普遍误以为敏捷团队是不写文档不做计划的，但实际上，敏捷团队是做计划的，因为计划需要不断地进行细化和更新。敏捷软件项目中的计划以各种形式出现在我们身边，例如用户故事、列表</a:t>
            </a:r>
            <a:r>
              <a:rPr kumimoji="1" lang="en-US" altLang="zh-CN" dirty="0"/>
              <a:t>(backlog)</a:t>
            </a:r>
            <a:r>
              <a:rPr kumimoji="1" lang="zh-CN" altLang="en-US" dirty="0"/>
              <a:t>、验收测试、和大型可视图表，它们组成了富沟通环境。</a:t>
            </a:r>
            <a:endParaRPr kumimoji="1" lang="en-US" altLang="zh-CN" dirty="0"/>
          </a:p>
          <a:p>
            <a:r>
              <a:rPr kumimoji="1" lang="zh-CN" altLang="en-US" dirty="0"/>
              <a:t>如果不是文档，敏捷团队该到哪里去找答案呢</a:t>
            </a:r>
            <a:r>
              <a:rPr kumimoji="1" lang="en-US" altLang="zh-CN" dirty="0"/>
              <a:t>?</a:t>
            </a:r>
            <a:r>
              <a:rPr kumimoji="1" lang="zh-CN" altLang="en-US" dirty="0"/>
              <a:t>你可以求助于可工作软件，它包含了最近构建、测试和集成的一切。</a:t>
            </a:r>
          </a:p>
        </p:txBody>
      </p:sp>
      <p:sp>
        <p:nvSpPr>
          <p:cNvPr id="4" name="灯片编号占位符 3">
            <a:extLst>
              <a:ext uri="{FF2B5EF4-FFF2-40B4-BE49-F238E27FC236}">
                <a16:creationId xmlns:a16="http://schemas.microsoft.com/office/drawing/2014/main" id="{AA42E813-3190-3640-B53D-42A2C7B4F691}"/>
              </a:ext>
            </a:extLst>
          </p:cNvPr>
          <p:cNvSpPr>
            <a:spLocks noGrp="1"/>
          </p:cNvSpPr>
          <p:nvPr>
            <p:ph type="sldNum" sz="quarter" idx="12"/>
          </p:nvPr>
        </p:nvSpPr>
        <p:spPr/>
        <p:txBody>
          <a:bodyPr/>
          <a:lstStyle/>
          <a:p>
            <a:fld id="{4D1FD872-5D71-BD4B-86C8-57CDF6D45626}" type="slidenum">
              <a:rPr kumimoji="1" lang="zh-CN" altLang="en-US" smtClean="0"/>
              <a:t>23</a:t>
            </a:fld>
            <a:endParaRPr kumimoji="1" lang="zh-CN" altLang="en-US"/>
          </a:p>
        </p:txBody>
      </p:sp>
    </p:spTree>
    <p:extLst>
      <p:ext uri="{BB962C8B-B14F-4D97-AF65-F5344CB8AC3E}">
        <p14:creationId xmlns:p14="http://schemas.microsoft.com/office/powerpoint/2010/main" val="217710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1BA1C-8CB3-5A41-A348-37FADBF01E1F}"/>
              </a:ext>
            </a:extLst>
          </p:cNvPr>
          <p:cNvSpPr>
            <a:spLocks noGrp="1"/>
          </p:cNvSpPr>
          <p:nvPr>
            <p:ph type="title"/>
          </p:nvPr>
        </p:nvSpPr>
        <p:spPr/>
        <p:txBody>
          <a:bodyPr/>
          <a:lstStyle/>
          <a:p>
            <a:r>
              <a:rPr kumimoji="1" lang="zh-CN" altLang="en-US" dirty="0"/>
              <a:t>客户合作高于合同谈判</a:t>
            </a:r>
          </a:p>
        </p:txBody>
      </p:sp>
      <p:sp>
        <p:nvSpPr>
          <p:cNvPr id="3" name="内容占位符 2">
            <a:extLst>
              <a:ext uri="{FF2B5EF4-FFF2-40B4-BE49-F238E27FC236}">
                <a16:creationId xmlns:a16="http://schemas.microsoft.com/office/drawing/2014/main" id="{E34D4C87-8097-3D45-A94F-0B6CAB5902BF}"/>
              </a:ext>
            </a:extLst>
          </p:cNvPr>
          <p:cNvSpPr>
            <a:spLocks noGrp="1"/>
          </p:cNvSpPr>
          <p:nvPr>
            <p:ph idx="1"/>
          </p:nvPr>
        </p:nvSpPr>
        <p:spPr/>
        <p:txBody>
          <a:bodyPr/>
          <a:lstStyle/>
          <a:p>
            <a:r>
              <a:rPr kumimoji="1" lang="zh-CN" altLang="en-US" dirty="0"/>
              <a:t>敏捷价值观着重强调，开发团队和客户之间要保持尽可能公开和顺畅的对话。</a:t>
            </a:r>
            <a:endParaRPr kumimoji="1" lang="en-US" altLang="zh-CN" dirty="0"/>
          </a:p>
          <a:p>
            <a:r>
              <a:rPr kumimoji="1" lang="zh-CN" altLang="en-US" dirty="0"/>
              <a:t>基于合同的项目侧重方向不对。相关各方就像是一群合伙人，齐心协力在规定时间和预算范围内努力构建最有价值的系统。</a:t>
            </a:r>
          </a:p>
        </p:txBody>
      </p:sp>
      <p:sp>
        <p:nvSpPr>
          <p:cNvPr id="4" name="灯片编号占位符 3">
            <a:extLst>
              <a:ext uri="{FF2B5EF4-FFF2-40B4-BE49-F238E27FC236}">
                <a16:creationId xmlns:a16="http://schemas.microsoft.com/office/drawing/2014/main" id="{43193984-509C-6A49-B47C-721A430D0A74}"/>
              </a:ext>
            </a:extLst>
          </p:cNvPr>
          <p:cNvSpPr>
            <a:spLocks noGrp="1"/>
          </p:cNvSpPr>
          <p:nvPr>
            <p:ph type="sldNum" sz="quarter" idx="12"/>
          </p:nvPr>
        </p:nvSpPr>
        <p:spPr/>
        <p:txBody>
          <a:bodyPr/>
          <a:lstStyle/>
          <a:p>
            <a:fld id="{4D1FD872-5D71-BD4B-86C8-57CDF6D45626}" type="slidenum">
              <a:rPr kumimoji="1" lang="zh-CN" altLang="en-US" smtClean="0"/>
              <a:t>24</a:t>
            </a:fld>
            <a:endParaRPr kumimoji="1" lang="zh-CN" altLang="en-US"/>
          </a:p>
        </p:txBody>
      </p:sp>
    </p:spTree>
    <p:extLst>
      <p:ext uri="{BB962C8B-B14F-4D97-AF65-F5344CB8AC3E}">
        <p14:creationId xmlns:p14="http://schemas.microsoft.com/office/powerpoint/2010/main" val="3964006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2B940-B2B8-9B48-9B47-5D57EB42DA21}"/>
              </a:ext>
            </a:extLst>
          </p:cNvPr>
          <p:cNvSpPr>
            <a:spLocks noGrp="1"/>
          </p:cNvSpPr>
          <p:nvPr>
            <p:ph type="title"/>
          </p:nvPr>
        </p:nvSpPr>
        <p:spPr/>
        <p:txBody>
          <a:bodyPr/>
          <a:lstStyle/>
          <a:p>
            <a:r>
              <a:rPr kumimoji="1" lang="zh-CN" altLang="en-US" dirty="0"/>
              <a:t>响应变化高于遵循计划</a:t>
            </a:r>
          </a:p>
        </p:txBody>
      </p:sp>
      <p:sp>
        <p:nvSpPr>
          <p:cNvPr id="3" name="内容占位符 2">
            <a:extLst>
              <a:ext uri="{FF2B5EF4-FFF2-40B4-BE49-F238E27FC236}">
                <a16:creationId xmlns:a16="http://schemas.microsoft.com/office/drawing/2014/main" id="{3BBFDAE6-40ED-8540-B3DD-B9C30805813C}"/>
              </a:ext>
            </a:extLst>
          </p:cNvPr>
          <p:cNvSpPr>
            <a:spLocks noGrp="1"/>
          </p:cNvSpPr>
          <p:nvPr>
            <p:ph idx="1"/>
          </p:nvPr>
        </p:nvSpPr>
        <p:spPr/>
        <p:txBody>
          <a:bodyPr/>
          <a:lstStyle/>
          <a:p>
            <a:r>
              <a:rPr kumimoji="1" lang="zh-CN" altLang="en-US" dirty="0"/>
              <a:t>计划驱动型组织通常都有“变化控制”流程。</a:t>
            </a:r>
            <a:endParaRPr kumimoji="1" lang="en-US" altLang="zh-CN" dirty="0"/>
          </a:p>
          <a:p>
            <a:r>
              <a:rPr kumimoji="1" lang="zh-CN" altLang="en-US" dirty="0"/>
              <a:t>只有在变更可控的情况下，变化控制才会有效果。</a:t>
            </a:r>
            <a:endParaRPr kumimoji="1" lang="en-US" altLang="zh-CN" dirty="0"/>
          </a:p>
          <a:p>
            <a:r>
              <a:rPr kumimoji="1" lang="zh-CN" altLang="en-US" dirty="0">
                <a:solidFill>
                  <a:srgbClr val="FF0000"/>
                </a:solidFill>
              </a:rPr>
              <a:t>创造价值才是衡量软件开发成功的标准！</a:t>
            </a:r>
          </a:p>
        </p:txBody>
      </p:sp>
      <p:sp>
        <p:nvSpPr>
          <p:cNvPr id="4" name="灯片编号占位符 3">
            <a:extLst>
              <a:ext uri="{FF2B5EF4-FFF2-40B4-BE49-F238E27FC236}">
                <a16:creationId xmlns:a16="http://schemas.microsoft.com/office/drawing/2014/main" id="{75E04783-F463-7449-BF5F-E8E38D6BBDDF}"/>
              </a:ext>
            </a:extLst>
          </p:cNvPr>
          <p:cNvSpPr>
            <a:spLocks noGrp="1"/>
          </p:cNvSpPr>
          <p:nvPr>
            <p:ph type="sldNum" sz="quarter" idx="12"/>
          </p:nvPr>
        </p:nvSpPr>
        <p:spPr/>
        <p:txBody>
          <a:bodyPr/>
          <a:lstStyle/>
          <a:p>
            <a:fld id="{4D1FD872-5D71-BD4B-86C8-57CDF6D45626}" type="slidenum">
              <a:rPr kumimoji="1" lang="zh-CN" altLang="en-US" smtClean="0"/>
              <a:t>25</a:t>
            </a:fld>
            <a:endParaRPr kumimoji="1" lang="zh-CN" altLang="en-US"/>
          </a:p>
        </p:txBody>
      </p:sp>
    </p:spTree>
    <p:extLst>
      <p:ext uri="{BB962C8B-B14F-4D97-AF65-F5344CB8AC3E}">
        <p14:creationId xmlns:p14="http://schemas.microsoft.com/office/powerpoint/2010/main" val="243654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A8835-ECDA-5B4F-A48D-5DDEAA936C81}"/>
              </a:ext>
            </a:extLst>
          </p:cNvPr>
          <p:cNvSpPr>
            <a:spLocks noGrp="1"/>
          </p:cNvSpPr>
          <p:nvPr>
            <p:ph type="title"/>
          </p:nvPr>
        </p:nvSpPr>
        <p:spPr>
          <a:xfrm>
            <a:off x="628650" y="2766220"/>
            <a:ext cx="7886700" cy="1325563"/>
          </a:xfrm>
        </p:spPr>
        <p:txBody>
          <a:bodyPr/>
          <a:lstStyle/>
          <a:p>
            <a:r>
              <a:rPr kumimoji="1" lang="zh-CN" altLang="en-US" dirty="0">
                <a:solidFill>
                  <a:srgbClr val="FF0000"/>
                </a:solidFill>
              </a:rPr>
              <a:t>尽管右项有其价值，我们更重视左项的价值。</a:t>
            </a:r>
          </a:p>
        </p:txBody>
      </p:sp>
      <p:sp>
        <p:nvSpPr>
          <p:cNvPr id="4" name="灯片编号占位符 3">
            <a:extLst>
              <a:ext uri="{FF2B5EF4-FFF2-40B4-BE49-F238E27FC236}">
                <a16:creationId xmlns:a16="http://schemas.microsoft.com/office/drawing/2014/main" id="{4DA29DDA-EB8E-CE4D-9C6B-990B2390FB41}"/>
              </a:ext>
            </a:extLst>
          </p:cNvPr>
          <p:cNvSpPr>
            <a:spLocks noGrp="1"/>
          </p:cNvSpPr>
          <p:nvPr>
            <p:ph type="sldNum" sz="quarter" idx="12"/>
          </p:nvPr>
        </p:nvSpPr>
        <p:spPr/>
        <p:txBody>
          <a:bodyPr/>
          <a:lstStyle/>
          <a:p>
            <a:fld id="{4D1FD872-5D71-BD4B-86C8-57CDF6D45626}" type="slidenum">
              <a:rPr kumimoji="1" lang="zh-CN" altLang="en-US" smtClean="0"/>
              <a:t>26</a:t>
            </a:fld>
            <a:endParaRPr kumimoji="1" lang="zh-CN" altLang="en-US"/>
          </a:p>
        </p:txBody>
      </p:sp>
    </p:spTree>
    <p:extLst>
      <p:ext uri="{BB962C8B-B14F-4D97-AF65-F5344CB8AC3E}">
        <p14:creationId xmlns:p14="http://schemas.microsoft.com/office/powerpoint/2010/main" val="2162857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F37E2E6-AAFC-524D-A107-B5D866CDC482}"/>
              </a:ext>
            </a:extLst>
          </p:cNvPr>
          <p:cNvSpPr>
            <a:spLocks noGrp="1"/>
          </p:cNvSpPr>
          <p:nvPr>
            <p:ph type="sldNum" sz="quarter" idx="12"/>
          </p:nvPr>
        </p:nvSpPr>
        <p:spPr/>
        <p:txBody>
          <a:bodyPr/>
          <a:lstStyle/>
          <a:p>
            <a:fld id="{4D1FD872-5D71-BD4B-86C8-57CDF6D45626}" type="slidenum">
              <a:rPr kumimoji="1" lang="zh-CN" altLang="en-US" smtClean="0"/>
              <a:t>27</a:t>
            </a:fld>
            <a:endParaRPr kumimoji="1" lang="zh-CN" altLang="en-US"/>
          </a:p>
        </p:txBody>
      </p:sp>
      <p:pic>
        <p:nvPicPr>
          <p:cNvPr id="5" name="图片 4">
            <a:extLst>
              <a:ext uri="{FF2B5EF4-FFF2-40B4-BE49-F238E27FC236}">
                <a16:creationId xmlns:a16="http://schemas.microsoft.com/office/drawing/2014/main" id="{EE6CBE45-2450-664F-9905-994F68ACB34D}"/>
              </a:ext>
            </a:extLst>
          </p:cNvPr>
          <p:cNvPicPr>
            <a:picLocks noChangeAspect="1"/>
          </p:cNvPicPr>
          <p:nvPr/>
        </p:nvPicPr>
        <p:blipFill>
          <a:blip r:embed="rId2"/>
          <a:stretch>
            <a:fillRect/>
          </a:stretch>
        </p:blipFill>
        <p:spPr>
          <a:xfrm>
            <a:off x="1170288" y="0"/>
            <a:ext cx="6803427" cy="6858000"/>
          </a:xfrm>
          <a:prstGeom prst="rect">
            <a:avLst/>
          </a:prstGeom>
        </p:spPr>
      </p:pic>
    </p:spTree>
    <p:extLst>
      <p:ext uri="{BB962C8B-B14F-4D97-AF65-F5344CB8AC3E}">
        <p14:creationId xmlns:p14="http://schemas.microsoft.com/office/powerpoint/2010/main" val="2398914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6C56E-5839-A64A-BC22-7FDC0D73B28D}"/>
              </a:ext>
            </a:extLst>
          </p:cNvPr>
          <p:cNvSpPr>
            <a:spLocks noGrp="1"/>
          </p:cNvSpPr>
          <p:nvPr>
            <p:ph type="title"/>
          </p:nvPr>
        </p:nvSpPr>
        <p:spPr/>
        <p:txBody>
          <a:bodyPr/>
          <a:lstStyle/>
          <a:p>
            <a:r>
              <a:rPr kumimoji="1" lang="zh-CN" altLang="en-US" dirty="0"/>
              <a:t>创新、研发、运维</a:t>
            </a:r>
          </a:p>
        </p:txBody>
      </p:sp>
      <p:sp>
        <p:nvSpPr>
          <p:cNvPr id="4" name="灯片编号占位符 3">
            <a:extLst>
              <a:ext uri="{FF2B5EF4-FFF2-40B4-BE49-F238E27FC236}">
                <a16:creationId xmlns:a16="http://schemas.microsoft.com/office/drawing/2014/main" id="{97B0BBE0-74B7-6C41-B80E-25BECD56E3D8}"/>
              </a:ext>
            </a:extLst>
          </p:cNvPr>
          <p:cNvSpPr>
            <a:spLocks noGrp="1"/>
          </p:cNvSpPr>
          <p:nvPr>
            <p:ph type="sldNum" sz="quarter" idx="12"/>
          </p:nvPr>
        </p:nvSpPr>
        <p:spPr/>
        <p:txBody>
          <a:bodyPr/>
          <a:lstStyle/>
          <a:p>
            <a:fld id="{4D1FD872-5D71-BD4B-86C8-57CDF6D45626}" type="slidenum">
              <a:rPr kumimoji="1" lang="zh-CN" altLang="en-US" smtClean="0"/>
              <a:t>28</a:t>
            </a:fld>
            <a:endParaRPr kumimoji="1" lang="zh-CN" altLang="en-US"/>
          </a:p>
        </p:txBody>
      </p:sp>
      <p:pic>
        <p:nvPicPr>
          <p:cNvPr id="12" name="图片 11">
            <a:extLst>
              <a:ext uri="{FF2B5EF4-FFF2-40B4-BE49-F238E27FC236}">
                <a16:creationId xmlns:a16="http://schemas.microsoft.com/office/drawing/2014/main" id="{84E3928C-0279-2E4F-9A61-B8BEC6FD7DFC}"/>
              </a:ext>
            </a:extLst>
          </p:cNvPr>
          <p:cNvPicPr>
            <a:picLocks noChangeAspect="1"/>
          </p:cNvPicPr>
          <p:nvPr/>
        </p:nvPicPr>
        <p:blipFill>
          <a:blip r:embed="rId2"/>
          <a:stretch>
            <a:fillRect/>
          </a:stretch>
        </p:blipFill>
        <p:spPr>
          <a:xfrm>
            <a:off x="687645" y="1937130"/>
            <a:ext cx="7827707" cy="3699396"/>
          </a:xfrm>
          <a:prstGeom prst="rect">
            <a:avLst/>
          </a:prstGeom>
        </p:spPr>
      </p:pic>
    </p:spTree>
    <p:extLst>
      <p:ext uri="{BB962C8B-B14F-4D97-AF65-F5344CB8AC3E}">
        <p14:creationId xmlns:p14="http://schemas.microsoft.com/office/powerpoint/2010/main" val="686627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7AF59-27F7-264E-A2BB-1B79EA05FBA0}"/>
              </a:ext>
            </a:extLst>
          </p:cNvPr>
          <p:cNvSpPr>
            <a:spLocks noGrp="1"/>
          </p:cNvSpPr>
          <p:nvPr>
            <p:ph type="title"/>
          </p:nvPr>
        </p:nvSpPr>
        <p:spPr/>
        <p:txBody>
          <a:bodyPr/>
          <a:lstStyle/>
          <a:p>
            <a:r>
              <a:rPr kumimoji="1" lang="zh-CN" altLang="en-US" dirty="0"/>
              <a:t>精益创业</a:t>
            </a:r>
          </a:p>
        </p:txBody>
      </p:sp>
      <p:sp>
        <p:nvSpPr>
          <p:cNvPr id="3" name="内容占位符 2">
            <a:extLst>
              <a:ext uri="{FF2B5EF4-FFF2-40B4-BE49-F238E27FC236}">
                <a16:creationId xmlns:a16="http://schemas.microsoft.com/office/drawing/2014/main" id="{80A16293-490C-2E43-BE04-EE201328DAEA}"/>
              </a:ext>
            </a:extLst>
          </p:cNvPr>
          <p:cNvSpPr>
            <a:spLocks noGrp="1"/>
          </p:cNvSpPr>
          <p:nvPr>
            <p:ph idx="1"/>
          </p:nvPr>
        </p:nvSpPr>
        <p:spPr>
          <a:xfrm>
            <a:off x="628650" y="1825626"/>
            <a:ext cx="7886700" cy="4667249"/>
          </a:xfrm>
        </p:spPr>
        <p:txBody>
          <a:bodyPr>
            <a:normAutofit fontScale="77500" lnSpcReduction="20000"/>
          </a:bodyPr>
          <a:lstStyle/>
          <a:p>
            <a:r>
              <a:rPr kumimoji="1" lang="zh-CN" altLang="en-US" dirty="0"/>
              <a:t>在当前环境下，不管是小型新创企业还是成熟企业都需要不断的创新来维持公司的持续发展，尤其是颠覆性创新。</a:t>
            </a:r>
          </a:p>
          <a:p>
            <a:r>
              <a:rPr kumimoji="1" lang="zh-CN" altLang="en-US" dirty="0"/>
              <a:t>创新是一种非常复杂并且具有高度不确定性的活动，它需要机遇、团队、技术、管理等等因素，任何理论都不可能涵盖到创新所需要的充分条件。</a:t>
            </a:r>
          </a:p>
          <a:p>
            <a:r>
              <a:rPr kumimoji="1" lang="zh-CN" altLang="en-US" dirty="0"/>
              <a:t>精益创业（</a:t>
            </a:r>
            <a:r>
              <a:rPr kumimoji="1" lang="en-US" altLang="zh-CN" dirty="0"/>
              <a:t>lean startup</a:t>
            </a:r>
            <a:r>
              <a:rPr kumimoji="1" lang="zh-CN" altLang="en-US" dirty="0"/>
              <a:t>，</a:t>
            </a:r>
            <a:r>
              <a:rPr kumimoji="1" lang="en-US" altLang="zh-CN" dirty="0"/>
              <a:t>2011</a:t>
            </a:r>
            <a:r>
              <a:rPr kumimoji="1" lang="zh-CN" altLang="en-US" dirty="0"/>
              <a:t>）是</a:t>
            </a:r>
            <a:r>
              <a:rPr kumimoji="1" lang="en-US" altLang="zh-CN" dirty="0"/>
              <a:t>Eric</a:t>
            </a:r>
            <a:r>
              <a:rPr kumimoji="1" lang="zh-CN" altLang="en-US" dirty="0"/>
              <a:t>等人一直在倡导的创业（创新）启动方法论，它的过程环主要是“假设（</a:t>
            </a:r>
            <a:r>
              <a:rPr kumimoji="1" lang="en-US" altLang="zh-CN" dirty="0"/>
              <a:t>idea</a:t>
            </a:r>
            <a:r>
              <a:rPr kumimoji="1" lang="zh-CN" altLang="en-US" dirty="0"/>
              <a:t>）”、“构建”、“检验”和“学习”等几个环节（快速），是一种经验学习型方法，通过不断试错来找到市场可接受的解决方案。</a:t>
            </a:r>
          </a:p>
        </p:txBody>
      </p:sp>
      <p:sp>
        <p:nvSpPr>
          <p:cNvPr id="4" name="灯片编号占位符 3">
            <a:extLst>
              <a:ext uri="{FF2B5EF4-FFF2-40B4-BE49-F238E27FC236}">
                <a16:creationId xmlns:a16="http://schemas.microsoft.com/office/drawing/2014/main" id="{95DB0F84-D02A-B545-AF2D-CF27806B7305}"/>
              </a:ext>
            </a:extLst>
          </p:cNvPr>
          <p:cNvSpPr>
            <a:spLocks noGrp="1"/>
          </p:cNvSpPr>
          <p:nvPr>
            <p:ph type="sldNum" sz="quarter" idx="12"/>
          </p:nvPr>
        </p:nvSpPr>
        <p:spPr/>
        <p:txBody>
          <a:bodyPr/>
          <a:lstStyle/>
          <a:p>
            <a:fld id="{4D1FD872-5D71-BD4B-86C8-57CDF6D45626}" type="slidenum">
              <a:rPr kumimoji="1" lang="zh-CN" altLang="en-US" smtClean="0"/>
              <a:t>29</a:t>
            </a:fld>
            <a:endParaRPr kumimoji="1" lang="zh-CN" altLang="en-US"/>
          </a:p>
        </p:txBody>
      </p:sp>
    </p:spTree>
    <p:extLst>
      <p:ext uri="{BB962C8B-B14F-4D97-AF65-F5344CB8AC3E}">
        <p14:creationId xmlns:p14="http://schemas.microsoft.com/office/powerpoint/2010/main" val="344961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84517-1710-FC4A-8E1D-217251B20269}"/>
              </a:ext>
            </a:extLst>
          </p:cNvPr>
          <p:cNvSpPr>
            <a:spLocks noGrp="1"/>
          </p:cNvSpPr>
          <p:nvPr>
            <p:ph type="title"/>
          </p:nvPr>
        </p:nvSpPr>
        <p:spPr/>
        <p:txBody>
          <a:bodyPr>
            <a:normAutofit/>
          </a:bodyPr>
          <a:lstStyle/>
          <a:p>
            <a:r>
              <a:rPr kumimoji="1" lang="zh-CN" altLang="en-US" dirty="0"/>
              <a:t>为什么敏捷与精益出现在软件开发行业？</a:t>
            </a:r>
          </a:p>
        </p:txBody>
      </p:sp>
      <p:sp>
        <p:nvSpPr>
          <p:cNvPr id="3" name="内容占位符 2">
            <a:extLst>
              <a:ext uri="{FF2B5EF4-FFF2-40B4-BE49-F238E27FC236}">
                <a16:creationId xmlns:a16="http://schemas.microsoft.com/office/drawing/2014/main" id="{753BFECF-7C45-FD41-9640-10D2998004BF}"/>
              </a:ext>
            </a:extLst>
          </p:cNvPr>
          <p:cNvSpPr>
            <a:spLocks noGrp="1"/>
          </p:cNvSpPr>
          <p:nvPr>
            <p:ph idx="1"/>
          </p:nvPr>
        </p:nvSpPr>
        <p:spPr/>
        <p:txBody>
          <a:bodyPr>
            <a:normAutofit fontScale="85000" lnSpcReduction="10000"/>
          </a:bodyPr>
          <a:lstStyle/>
          <a:p>
            <a:r>
              <a:rPr kumimoji="1" lang="zh-CN" altLang="en-US" dirty="0"/>
              <a:t>软件开发本质属性：复杂性、一致性、可变性、不可见性。</a:t>
            </a:r>
          </a:p>
          <a:p>
            <a:r>
              <a:rPr kumimoji="1" lang="zh-CN" altLang="en-US" dirty="0"/>
              <a:t>敏捷与精益本质上是帮助我们处理软件开发的复杂性、可变性。</a:t>
            </a:r>
          </a:p>
          <a:p>
            <a:pPr lvl="1"/>
            <a:r>
              <a:rPr kumimoji="1" lang="zh-CN" altLang="en-US" dirty="0"/>
              <a:t>敏捷的本质，是承认软件开发的复杂性。而且承认，这种复杂性，达到了这样一种程度：“无法通过足够充分的前期准备，而消除后续的风险。甚至于，前期准备得越是充分，后续的风险越大。”</a:t>
            </a:r>
          </a:p>
          <a:p>
            <a:pPr lvl="1"/>
            <a:r>
              <a:rPr kumimoji="1" lang="zh-CN" altLang="en-US" dirty="0"/>
              <a:t>敏捷软件开发是当前应对模糊需求、快速变化需求的最佳方式。</a:t>
            </a:r>
          </a:p>
          <a:p>
            <a:pPr lvl="1"/>
            <a:endParaRPr kumimoji="1" lang="zh-CN" altLang="en-US" dirty="0"/>
          </a:p>
          <a:p>
            <a:endParaRPr kumimoji="1" lang="zh-CN" altLang="en-US" dirty="0"/>
          </a:p>
        </p:txBody>
      </p:sp>
      <p:sp>
        <p:nvSpPr>
          <p:cNvPr id="4" name="灯片编号占位符 3">
            <a:extLst>
              <a:ext uri="{FF2B5EF4-FFF2-40B4-BE49-F238E27FC236}">
                <a16:creationId xmlns:a16="http://schemas.microsoft.com/office/drawing/2014/main" id="{A7A614F8-5629-EF46-88A2-8C646060CE8C}"/>
              </a:ext>
            </a:extLst>
          </p:cNvPr>
          <p:cNvSpPr>
            <a:spLocks noGrp="1"/>
          </p:cNvSpPr>
          <p:nvPr>
            <p:ph type="sldNum" sz="quarter" idx="12"/>
          </p:nvPr>
        </p:nvSpPr>
        <p:spPr/>
        <p:txBody>
          <a:bodyPr/>
          <a:lstStyle/>
          <a:p>
            <a:fld id="{4D1FD872-5D71-BD4B-86C8-57CDF6D45626}" type="slidenum">
              <a:rPr kumimoji="1" lang="zh-CN" altLang="en-US" smtClean="0"/>
              <a:t>3</a:t>
            </a:fld>
            <a:endParaRPr kumimoji="1" lang="zh-CN" altLang="en-US"/>
          </a:p>
        </p:txBody>
      </p:sp>
    </p:spTree>
    <p:extLst>
      <p:ext uri="{BB962C8B-B14F-4D97-AF65-F5344CB8AC3E}">
        <p14:creationId xmlns:p14="http://schemas.microsoft.com/office/powerpoint/2010/main" val="1867779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99B70-44DA-384C-9DE1-F60BAC95FDAB}"/>
              </a:ext>
            </a:extLst>
          </p:cNvPr>
          <p:cNvSpPr>
            <a:spLocks noGrp="1"/>
          </p:cNvSpPr>
          <p:nvPr>
            <p:ph type="title"/>
          </p:nvPr>
        </p:nvSpPr>
        <p:spPr/>
        <p:txBody>
          <a:bodyPr/>
          <a:lstStyle/>
          <a:p>
            <a:r>
              <a:rPr kumimoji="1" lang="en-US" altLang="zh-CN" dirty="0"/>
              <a:t>DevOps</a:t>
            </a:r>
            <a:endParaRPr kumimoji="1" lang="zh-CN" altLang="en-US" dirty="0"/>
          </a:p>
        </p:txBody>
      </p:sp>
      <p:sp>
        <p:nvSpPr>
          <p:cNvPr id="3" name="内容占位符 2">
            <a:extLst>
              <a:ext uri="{FF2B5EF4-FFF2-40B4-BE49-F238E27FC236}">
                <a16:creationId xmlns:a16="http://schemas.microsoft.com/office/drawing/2014/main" id="{9A547730-CB77-E74D-9578-A0C11BE2C8D4}"/>
              </a:ext>
            </a:extLst>
          </p:cNvPr>
          <p:cNvSpPr>
            <a:spLocks noGrp="1"/>
          </p:cNvSpPr>
          <p:nvPr>
            <p:ph idx="1"/>
          </p:nvPr>
        </p:nvSpPr>
        <p:spPr/>
        <p:txBody>
          <a:bodyPr>
            <a:normAutofit fontScale="85000" lnSpcReduction="10000"/>
          </a:bodyPr>
          <a:lstStyle/>
          <a:p>
            <a:r>
              <a:rPr kumimoji="1" lang="en-US" altLang="zh-CN" dirty="0"/>
              <a:t>“DevOps is a set of practices intended to reduce the time between committing a change to a system and the change being placed into normal production, while ensuring high quality.”</a:t>
            </a:r>
          </a:p>
          <a:p>
            <a:r>
              <a:rPr kumimoji="1" lang="en-US" altLang="zh-CN" dirty="0"/>
              <a:t>DevOps is about... </a:t>
            </a:r>
          </a:p>
          <a:p>
            <a:pPr lvl="1"/>
            <a:r>
              <a:rPr kumimoji="1" lang="en-US" altLang="zh-CN" dirty="0"/>
              <a:t>Bringing “agile” methods to operations </a:t>
            </a:r>
          </a:p>
          <a:p>
            <a:pPr lvl="1"/>
            <a:r>
              <a:rPr kumimoji="1" lang="en-US" altLang="zh-CN" dirty="0"/>
              <a:t>Encouraging collaboration between development and operations staff, get them talking</a:t>
            </a:r>
          </a:p>
          <a:p>
            <a:pPr lvl="1"/>
            <a:r>
              <a:rPr kumimoji="1" lang="en-US" altLang="zh-CN" dirty="0"/>
              <a:t>Shared goals and teams of </a:t>
            </a:r>
            <a:r>
              <a:rPr kumimoji="1" lang="en-US" altLang="zh-CN" dirty="0" err="1"/>
              <a:t>Devs</a:t>
            </a:r>
            <a:r>
              <a:rPr kumimoji="1" lang="en-US" altLang="zh-CN" dirty="0"/>
              <a:t> and Ops</a:t>
            </a:r>
            <a:endParaRPr kumimoji="1" lang="zh-CN" altLang="en-US" dirty="0"/>
          </a:p>
        </p:txBody>
      </p:sp>
      <p:sp>
        <p:nvSpPr>
          <p:cNvPr id="4" name="灯片编号占位符 3">
            <a:extLst>
              <a:ext uri="{FF2B5EF4-FFF2-40B4-BE49-F238E27FC236}">
                <a16:creationId xmlns:a16="http://schemas.microsoft.com/office/drawing/2014/main" id="{C8FF189F-253A-8F4D-99AB-D56F62775D07}"/>
              </a:ext>
            </a:extLst>
          </p:cNvPr>
          <p:cNvSpPr>
            <a:spLocks noGrp="1"/>
          </p:cNvSpPr>
          <p:nvPr>
            <p:ph type="sldNum" sz="quarter" idx="12"/>
          </p:nvPr>
        </p:nvSpPr>
        <p:spPr/>
        <p:txBody>
          <a:bodyPr/>
          <a:lstStyle/>
          <a:p>
            <a:fld id="{4D1FD872-5D71-BD4B-86C8-57CDF6D45626}" type="slidenum">
              <a:rPr kumimoji="1" lang="zh-CN" altLang="en-US" smtClean="0"/>
              <a:t>30</a:t>
            </a:fld>
            <a:endParaRPr kumimoji="1" lang="zh-CN" altLang="en-US"/>
          </a:p>
        </p:txBody>
      </p:sp>
    </p:spTree>
    <p:extLst>
      <p:ext uri="{BB962C8B-B14F-4D97-AF65-F5344CB8AC3E}">
        <p14:creationId xmlns:p14="http://schemas.microsoft.com/office/powerpoint/2010/main" val="3232488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84517-1710-FC4A-8E1D-217251B20269}"/>
              </a:ext>
            </a:extLst>
          </p:cNvPr>
          <p:cNvSpPr>
            <a:spLocks noGrp="1"/>
          </p:cNvSpPr>
          <p:nvPr>
            <p:ph type="title"/>
          </p:nvPr>
        </p:nvSpPr>
        <p:spPr/>
        <p:txBody>
          <a:bodyPr/>
          <a:lstStyle/>
          <a:p>
            <a:r>
              <a:rPr kumimoji="1" lang="zh-CN" altLang="en-US" dirty="0"/>
              <a:t>敏捷软件开发很流行</a:t>
            </a:r>
          </a:p>
        </p:txBody>
      </p:sp>
      <p:sp>
        <p:nvSpPr>
          <p:cNvPr id="3" name="内容占位符 2">
            <a:extLst>
              <a:ext uri="{FF2B5EF4-FFF2-40B4-BE49-F238E27FC236}">
                <a16:creationId xmlns:a16="http://schemas.microsoft.com/office/drawing/2014/main" id="{753BFECF-7C45-FD41-9640-10D2998004BF}"/>
              </a:ext>
            </a:extLst>
          </p:cNvPr>
          <p:cNvSpPr>
            <a:spLocks noGrp="1"/>
          </p:cNvSpPr>
          <p:nvPr>
            <p:ph idx="1"/>
          </p:nvPr>
        </p:nvSpPr>
        <p:spPr/>
        <p:txBody>
          <a:bodyPr>
            <a:normAutofit/>
          </a:bodyPr>
          <a:lstStyle/>
          <a:p>
            <a:r>
              <a:rPr kumimoji="1" lang="zh-CN" altLang="en-US" dirty="0"/>
              <a:t>公司：</a:t>
            </a:r>
          </a:p>
          <a:p>
            <a:pPr lvl="1"/>
            <a:r>
              <a:rPr kumimoji="1" lang="en-US" altLang="zh-CN" dirty="0"/>
              <a:t>Google</a:t>
            </a:r>
            <a:r>
              <a:rPr kumimoji="1" lang="zh-CN" altLang="en-US" dirty="0"/>
              <a:t>，</a:t>
            </a:r>
            <a:r>
              <a:rPr kumimoji="1" lang="en-US" altLang="zh-CN" dirty="0"/>
              <a:t>Microsoft</a:t>
            </a:r>
            <a:r>
              <a:rPr kumimoji="1" lang="zh-CN" altLang="en-US" dirty="0"/>
              <a:t>，</a:t>
            </a:r>
            <a:r>
              <a:rPr kumimoji="1" lang="en-US" altLang="zh-CN" dirty="0"/>
              <a:t>Yahoo</a:t>
            </a:r>
            <a:r>
              <a:rPr kumimoji="1" lang="zh-CN" altLang="en-US" dirty="0"/>
              <a:t>，百度，腾讯，中兴，华为，</a:t>
            </a:r>
            <a:r>
              <a:rPr kumimoji="1" lang="en-US" altLang="zh-CN" dirty="0"/>
              <a:t>......</a:t>
            </a:r>
          </a:p>
          <a:p>
            <a:r>
              <a:rPr kumimoji="1" lang="zh-CN" altLang="en-US" dirty="0"/>
              <a:t>书籍</a:t>
            </a:r>
          </a:p>
          <a:p>
            <a:r>
              <a:rPr kumimoji="1" lang="zh-CN" altLang="en-US" dirty="0"/>
              <a:t>会议，活动</a:t>
            </a:r>
          </a:p>
          <a:p>
            <a:endParaRPr kumimoji="1" lang="zh-CN" altLang="en-US" dirty="0"/>
          </a:p>
          <a:p>
            <a:endParaRPr kumimoji="1" lang="zh-CN" altLang="en-US" dirty="0"/>
          </a:p>
        </p:txBody>
      </p:sp>
      <p:sp>
        <p:nvSpPr>
          <p:cNvPr id="4" name="灯片编号占位符 3">
            <a:extLst>
              <a:ext uri="{FF2B5EF4-FFF2-40B4-BE49-F238E27FC236}">
                <a16:creationId xmlns:a16="http://schemas.microsoft.com/office/drawing/2014/main" id="{A7A614F8-5629-EF46-88A2-8C646060CE8C}"/>
              </a:ext>
            </a:extLst>
          </p:cNvPr>
          <p:cNvSpPr>
            <a:spLocks noGrp="1"/>
          </p:cNvSpPr>
          <p:nvPr>
            <p:ph type="sldNum" sz="quarter" idx="12"/>
          </p:nvPr>
        </p:nvSpPr>
        <p:spPr/>
        <p:txBody>
          <a:bodyPr/>
          <a:lstStyle/>
          <a:p>
            <a:fld id="{4D1FD872-5D71-BD4B-86C8-57CDF6D45626}" type="slidenum">
              <a:rPr kumimoji="1" lang="zh-CN" altLang="en-US" smtClean="0"/>
              <a:t>4</a:t>
            </a:fld>
            <a:endParaRPr kumimoji="1" lang="zh-CN" altLang="en-US"/>
          </a:p>
        </p:txBody>
      </p:sp>
    </p:spTree>
    <p:extLst>
      <p:ext uri="{BB962C8B-B14F-4D97-AF65-F5344CB8AC3E}">
        <p14:creationId xmlns:p14="http://schemas.microsoft.com/office/powerpoint/2010/main" val="3841783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84517-1710-FC4A-8E1D-217251B20269}"/>
              </a:ext>
            </a:extLst>
          </p:cNvPr>
          <p:cNvSpPr>
            <a:spLocks noGrp="1"/>
          </p:cNvSpPr>
          <p:nvPr>
            <p:ph type="title"/>
          </p:nvPr>
        </p:nvSpPr>
        <p:spPr/>
        <p:txBody>
          <a:bodyPr>
            <a:normAutofit/>
          </a:bodyPr>
          <a:lstStyle/>
          <a:p>
            <a:r>
              <a:rPr kumimoji="1" lang="zh-CN" altLang="en-US" dirty="0"/>
              <a:t>软件项目成功？传统观点</a:t>
            </a:r>
          </a:p>
        </p:txBody>
      </p:sp>
      <p:sp>
        <p:nvSpPr>
          <p:cNvPr id="3" name="内容占位符 2">
            <a:extLst>
              <a:ext uri="{FF2B5EF4-FFF2-40B4-BE49-F238E27FC236}">
                <a16:creationId xmlns:a16="http://schemas.microsoft.com/office/drawing/2014/main" id="{753BFECF-7C45-FD41-9640-10D2998004BF}"/>
              </a:ext>
            </a:extLst>
          </p:cNvPr>
          <p:cNvSpPr>
            <a:spLocks noGrp="1"/>
          </p:cNvSpPr>
          <p:nvPr>
            <p:ph idx="1"/>
          </p:nvPr>
        </p:nvSpPr>
        <p:spPr/>
        <p:txBody>
          <a:bodyPr>
            <a:normAutofit lnSpcReduction="10000"/>
          </a:bodyPr>
          <a:lstStyle/>
          <a:p>
            <a:r>
              <a:rPr kumimoji="1" lang="zh-CN" altLang="en-US" dirty="0"/>
              <a:t>成功的</a:t>
            </a:r>
            <a:r>
              <a:rPr kumimoji="1" lang="en-US" altLang="zh-CN" dirty="0"/>
              <a:t>(Successful):</a:t>
            </a:r>
            <a:r>
              <a:rPr kumimoji="1" lang="zh-CN" altLang="en-US" dirty="0"/>
              <a:t>按时完成，费用不超过预算，而且所有特性和功能都符合原先的设计规格。</a:t>
            </a:r>
          </a:p>
          <a:p>
            <a:r>
              <a:rPr kumimoji="1" lang="zh-CN" altLang="en-US" dirty="0"/>
              <a:t>不太成功的</a:t>
            </a:r>
            <a:r>
              <a:rPr kumimoji="1" lang="en-US" altLang="zh-CN" dirty="0"/>
              <a:t>(Challenged):</a:t>
            </a:r>
            <a:r>
              <a:rPr kumimoji="1" lang="zh-CN" altLang="en-US" dirty="0"/>
              <a:t>已完成并且可以运行，但费用超出了预算，没有如期完成，拥有的特性和功能少于原先的设计规格。</a:t>
            </a:r>
          </a:p>
          <a:p>
            <a:r>
              <a:rPr kumimoji="1" lang="zh-CN" altLang="en-US" dirty="0"/>
              <a:t>失败的</a:t>
            </a:r>
            <a:r>
              <a:rPr kumimoji="1" lang="en-US" altLang="zh-CN" dirty="0"/>
              <a:t>(Impaired):</a:t>
            </a:r>
            <a:r>
              <a:rPr kumimoji="1" lang="zh-CN" altLang="en-US" dirty="0"/>
              <a:t>在开发周期的某个时刻被取消了。</a:t>
            </a:r>
          </a:p>
          <a:p>
            <a:endParaRPr kumimoji="1" lang="zh-CN" altLang="en-US" dirty="0"/>
          </a:p>
          <a:p>
            <a:endParaRPr kumimoji="1" lang="zh-CN" altLang="en-US" dirty="0"/>
          </a:p>
        </p:txBody>
      </p:sp>
      <p:sp>
        <p:nvSpPr>
          <p:cNvPr id="4" name="灯片编号占位符 3">
            <a:extLst>
              <a:ext uri="{FF2B5EF4-FFF2-40B4-BE49-F238E27FC236}">
                <a16:creationId xmlns:a16="http://schemas.microsoft.com/office/drawing/2014/main" id="{A7A614F8-5629-EF46-88A2-8C646060CE8C}"/>
              </a:ext>
            </a:extLst>
          </p:cNvPr>
          <p:cNvSpPr>
            <a:spLocks noGrp="1"/>
          </p:cNvSpPr>
          <p:nvPr>
            <p:ph type="sldNum" sz="quarter" idx="12"/>
          </p:nvPr>
        </p:nvSpPr>
        <p:spPr/>
        <p:txBody>
          <a:bodyPr/>
          <a:lstStyle/>
          <a:p>
            <a:fld id="{4D1FD872-5D71-BD4B-86C8-57CDF6D45626}" type="slidenum">
              <a:rPr kumimoji="1" lang="zh-CN" altLang="en-US" smtClean="0"/>
              <a:t>5</a:t>
            </a:fld>
            <a:endParaRPr kumimoji="1" lang="zh-CN" altLang="en-US"/>
          </a:p>
        </p:txBody>
      </p:sp>
    </p:spTree>
    <p:extLst>
      <p:ext uri="{BB962C8B-B14F-4D97-AF65-F5344CB8AC3E}">
        <p14:creationId xmlns:p14="http://schemas.microsoft.com/office/powerpoint/2010/main" val="399445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AB774-BB56-4440-ADDB-28CAAA2A0D92}"/>
              </a:ext>
            </a:extLst>
          </p:cNvPr>
          <p:cNvSpPr>
            <a:spLocks noGrp="1"/>
          </p:cNvSpPr>
          <p:nvPr>
            <p:ph type="title"/>
          </p:nvPr>
        </p:nvSpPr>
        <p:spPr/>
        <p:txBody>
          <a:bodyPr>
            <a:normAutofit/>
          </a:bodyPr>
          <a:lstStyle/>
          <a:p>
            <a:r>
              <a:rPr kumimoji="1" lang="zh-CN" altLang="en-US" dirty="0"/>
              <a:t>软件项目成功？敏捷观点</a:t>
            </a:r>
          </a:p>
        </p:txBody>
      </p:sp>
      <p:sp>
        <p:nvSpPr>
          <p:cNvPr id="3" name="内容占位符 2">
            <a:extLst>
              <a:ext uri="{FF2B5EF4-FFF2-40B4-BE49-F238E27FC236}">
                <a16:creationId xmlns:a16="http://schemas.microsoft.com/office/drawing/2014/main" id="{5F5C1FEF-1B8E-1C47-ADE1-E7910E74B3C8}"/>
              </a:ext>
            </a:extLst>
          </p:cNvPr>
          <p:cNvSpPr>
            <a:spLocks noGrp="1"/>
          </p:cNvSpPr>
          <p:nvPr>
            <p:ph idx="1"/>
          </p:nvPr>
        </p:nvSpPr>
        <p:spPr/>
        <p:txBody>
          <a:bodyPr>
            <a:normAutofit fontScale="92500" lnSpcReduction="10000"/>
          </a:bodyPr>
          <a:lstStyle/>
          <a:p>
            <a:r>
              <a:rPr kumimoji="1" lang="zh-CN" altLang="en-US" dirty="0"/>
              <a:t>为客户创造价值是评价成功的最重要标准。</a:t>
            </a:r>
          </a:p>
          <a:p>
            <a:pPr lvl="1"/>
            <a:r>
              <a:rPr kumimoji="1" lang="en-US" altLang="zh-CN" dirty="0"/>
              <a:t>A:110</a:t>
            </a:r>
            <a:r>
              <a:rPr kumimoji="1" lang="zh-CN" altLang="en-US" dirty="0"/>
              <a:t>万收益，</a:t>
            </a:r>
            <a:r>
              <a:rPr kumimoji="1" lang="en-US" altLang="zh-CN" dirty="0"/>
              <a:t>100</a:t>
            </a:r>
            <a:r>
              <a:rPr kumimoji="1" lang="zh-CN" altLang="en-US" dirty="0"/>
              <a:t>万成本，延期后果严重（普通外包项目）</a:t>
            </a:r>
          </a:p>
          <a:p>
            <a:pPr lvl="1"/>
            <a:r>
              <a:rPr kumimoji="1" lang="en-US" altLang="zh-CN" dirty="0"/>
              <a:t>B:5000</a:t>
            </a:r>
            <a:r>
              <a:rPr kumimoji="1" lang="zh-CN" altLang="en-US" dirty="0"/>
              <a:t>万收益，</a:t>
            </a:r>
            <a:r>
              <a:rPr kumimoji="1" lang="en-US" altLang="zh-CN" dirty="0"/>
              <a:t>100</a:t>
            </a:r>
            <a:r>
              <a:rPr kumimoji="1" lang="zh-CN" altLang="en-US" dirty="0"/>
              <a:t>万成本，延期后果可以接受（</a:t>
            </a:r>
            <a:r>
              <a:rPr kumimoji="1" lang="en-US" altLang="zh-CN" dirty="0"/>
              <a:t>Google Earth, Gmail, Instagram</a:t>
            </a:r>
            <a:r>
              <a:rPr kumimoji="1" lang="zh-CN" altLang="en-US" dirty="0"/>
              <a:t>）</a:t>
            </a:r>
          </a:p>
          <a:p>
            <a:r>
              <a:rPr kumimoji="1" lang="en-US" altLang="zh-CN" dirty="0"/>
              <a:t>A</a:t>
            </a:r>
            <a:r>
              <a:rPr kumimoji="1" lang="zh-CN" altLang="en-US" dirty="0"/>
              <a:t>项目控制很重要（否则会亏损）；</a:t>
            </a:r>
            <a:r>
              <a:rPr kumimoji="1" lang="en-US" altLang="zh-CN" dirty="0"/>
              <a:t>B</a:t>
            </a:r>
            <a:r>
              <a:rPr kumimoji="1" lang="zh-CN" altLang="en-US" dirty="0"/>
              <a:t>项目控制没有那么重要。</a:t>
            </a:r>
          </a:p>
          <a:p>
            <a:r>
              <a:rPr kumimoji="1" lang="zh-CN" altLang="en-US" dirty="0">
                <a:solidFill>
                  <a:srgbClr val="FF0000"/>
                </a:solidFill>
              </a:rPr>
              <a:t>所有软件开发实践都应该以提升项目收益为首要目标！</a:t>
            </a:r>
          </a:p>
          <a:p>
            <a:endParaRPr kumimoji="1" lang="zh-CN" altLang="en-US" dirty="0"/>
          </a:p>
          <a:p>
            <a:endParaRPr kumimoji="1" lang="zh-CN" altLang="en-US" dirty="0"/>
          </a:p>
        </p:txBody>
      </p:sp>
      <p:sp>
        <p:nvSpPr>
          <p:cNvPr id="4" name="灯片编号占位符 3">
            <a:extLst>
              <a:ext uri="{FF2B5EF4-FFF2-40B4-BE49-F238E27FC236}">
                <a16:creationId xmlns:a16="http://schemas.microsoft.com/office/drawing/2014/main" id="{E41B5B34-C697-F34C-B703-B7D371813F33}"/>
              </a:ext>
            </a:extLst>
          </p:cNvPr>
          <p:cNvSpPr>
            <a:spLocks noGrp="1"/>
          </p:cNvSpPr>
          <p:nvPr>
            <p:ph type="sldNum" sz="quarter" idx="12"/>
          </p:nvPr>
        </p:nvSpPr>
        <p:spPr/>
        <p:txBody>
          <a:bodyPr/>
          <a:lstStyle/>
          <a:p>
            <a:fld id="{4D1FD872-5D71-BD4B-86C8-57CDF6D45626}" type="slidenum">
              <a:rPr kumimoji="1" lang="zh-CN" altLang="en-US" smtClean="0"/>
              <a:t>6</a:t>
            </a:fld>
            <a:endParaRPr kumimoji="1" lang="zh-CN" altLang="en-US"/>
          </a:p>
        </p:txBody>
      </p:sp>
    </p:spTree>
    <p:extLst>
      <p:ext uri="{BB962C8B-B14F-4D97-AF65-F5344CB8AC3E}">
        <p14:creationId xmlns:p14="http://schemas.microsoft.com/office/powerpoint/2010/main" val="382140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007CCE5-4DBA-0D41-B818-5ECAECB57992}"/>
              </a:ext>
            </a:extLst>
          </p:cNvPr>
          <p:cNvSpPr>
            <a:spLocks noGrp="1"/>
          </p:cNvSpPr>
          <p:nvPr>
            <p:ph type="sldNum" sz="quarter" idx="12"/>
          </p:nvPr>
        </p:nvSpPr>
        <p:spPr/>
        <p:txBody>
          <a:bodyPr/>
          <a:lstStyle/>
          <a:p>
            <a:fld id="{4D1FD872-5D71-BD4B-86C8-57CDF6D45626}" type="slidenum">
              <a:rPr kumimoji="1" lang="zh-CN" altLang="en-US" smtClean="0"/>
              <a:t>7</a:t>
            </a:fld>
            <a:endParaRPr kumimoji="1" lang="zh-CN" altLang="en-US"/>
          </a:p>
        </p:txBody>
      </p:sp>
      <p:pic>
        <p:nvPicPr>
          <p:cNvPr id="5" name="图片 4">
            <a:extLst>
              <a:ext uri="{FF2B5EF4-FFF2-40B4-BE49-F238E27FC236}">
                <a16:creationId xmlns:a16="http://schemas.microsoft.com/office/drawing/2014/main" id="{A49A47D7-B59C-E748-8D35-9806105887D1}"/>
              </a:ext>
            </a:extLst>
          </p:cNvPr>
          <p:cNvPicPr>
            <a:picLocks noChangeAspect="1"/>
          </p:cNvPicPr>
          <p:nvPr/>
        </p:nvPicPr>
        <p:blipFill>
          <a:blip r:embed="rId2"/>
          <a:stretch>
            <a:fillRect/>
          </a:stretch>
        </p:blipFill>
        <p:spPr>
          <a:xfrm>
            <a:off x="0" y="0"/>
            <a:ext cx="9163580" cy="6858000"/>
          </a:xfrm>
          <a:prstGeom prst="rect">
            <a:avLst/>
          </a:prstGeom>
        </p:spPr>
      </p:pic>
    </p:spTree>
    <p:extLst>
      <p:ext uri="{BB962C8B-B14F-4D97-AF65-F5344CB8AC3E}">
        <p14:creationId xmlns:p14="http://schemas.microsoft.com/office/powerpoint/2010/main" val="242427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8E861-5D08-1B4E-AA6F-55FBA7AD4B06}"/>
              </a:ext>
            </a:extLst>
          </p:cNvPr>
          <p:cNvSpPr>
            <a:spLocks noGrp="1"/>
          </p:cNvSpPr>
          <p:nvPr>
            <p:ph type="title"/>
          </p:nvPr>
        </p:nvSpPr>
        <p:spPr/>
        <p:txBody>
          <a:bodyPr/>
          <a:lstStyle/>
          <a:p>
            <a:r>
              <a:rPr kumimoji="1" lang="en-US" altLang="zh-CN" dirty="0"/>
              <a:t>IT</a:t>
            </a:r>
            <a:r>
              <a:rPr kumimoji="1" lang="zh-CN" altLang="en-US" dirty="0"/>
              <a:t>技术发展</a:t>
            </a:r>
          </a:p>
        </p:txBody>
      </p:sp>
      <p:sp>
        <p:nvSpPr>
          <p:cNvPr id="4" name="灯片编号占位符 3">
            <a:extLst>
              <a:ext uri="{FF2B5EF4-FFF2-40B4-BE49-F238E27FC236}">
                <a16:creationId xmlns:a16="http://schemas.microsoft.com/office/drawing/2014/main" id="{3F67B79B-8A5D-B74C-A53B-D2ABAEB664CD}"/>
              </a:ext>
            </a:extLst>
          </p:cNvPr>
          <p:cNvSpPr>
            <a:spLocks noGrp="1"/>
          </p:cNvSpPr>
          <p:nvPr>
            <p:ph type="sldNum" sz="quarter" idx="12"/>
          </p:nvPr>
        </p:nvSpPr>
        <p:spPr/>
        <p:txBody>
          <a:bodyPr/>
          <a:lstStyle/>
          <a:p>
            <a:fld id="{4D1FD872-5D71-BD4B-86C8-57CDF6D45626}" type="slidenum">
              <a:rPr kumimoji="1" lang="zh-CN" altLang="en-US" smtClean="0"/>
              <a:t>8</a:t>
            </a:fld>
            <a:endParaRPr kumimoji="1" lang="zh-CN" altLang="en-US"/>
          </a:p>
        </p:txBody>
      </p:sp>
      <p:pic>
        <p:nvPicPr>
          <p:cNvPr id="5" name="图像" descr="图像">
            <a:extLst>
              <a:ext uri="{FF2B5EF4-FFF2-40B4-BE49-F238E27FC236}">
                <a16:creationId xmlns:a16="http://schemas.microsoft.com/office/drawing/2014/main" id="{9F956865-226B-B345-B5DE-A88E1532BD99}"/>
              </a:ext>
            </a:extLst>
          </p:cNvPr>
          <p:cNvPicPr>
            <a:picLocks noChangeAspect="1"/>
          </p:cNvPicPr>
          <p:nvPr/>
        </p:nvPicPr>
        <p:blipFill>
          <a:blip r:embed="rId2"/>
          <a:stretch>
            <a:fillRect/>
          </a:stretch>
        </p:blipFill>
        <p:spPr>
          <a:xfrm>
            <a:off x="116303" y="1690689"/>
            <a:ext cx="8911397" cy="4304144"/>
          </a:xfrm>
          <a:prstGeom prst="rect">
            <a:avLst/>
          </a:prstGeom>
          <a:ln w="12700">
            <a:miter lim="400000"/>
          </a:ln>
        </p:spPr>
      </p:pic>
    </p:spTree>
    <p:extLst>
      <p:ext uri="{BB962C8B-B14F-4D97-AF65-F5344CB8AC3E}">
        <p14:creationId xmlns:p14="http://schemas.microsoft.com/office/powerpoint/2010/main" val="343904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E82A359-E2AF-814B-BF9A-FCA73B318507}"/>
              </a:ext>
            </a:extLst>
          </p:cNvPr>
          <p:cNvGrpSpPr/>
          <p:nvPr/>
        </p:nvGrpSpPr>
        <p:grpSpPr>
          <a:xfrm>
            <a:off x="2314823" y="2157224"/>
            <a:ext cx="4514354" cy="3864334"/>
            <a:chOff x="2319793" y="1894896"/>
            <a:chExt cx="4514354" cy="3864334"/>
          </a:xfrm>
        </p:grpSpPr>
        <p:sp>
          <p:nvSpPr>
            <p:cNvPr id="5" name="椭圆 4">
              <a:extLst>
                <a:ext uri="{FF2B5EF4-FFF2-40B4-BE49-F238E27FC236}">
                  <a16:creationId xmlns:a16="http://schemas.microsoft.com/office/drawing/2014/main" id="{5BB93308-3201-884B-B430-4FEB466BF458}"/>
                </a:ext>
              </a:extLst>
            </p:cNvPr>
            <p:cNvSpPr/>
            <p:nvPr/>
          </p:nvSpPr>
          <p:spPr>
            <a:xfrm>
              <a:off x="2319793" y="1894896"/>
              <a:ext cx="4514354" cy="38643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4" name="图像" descr="图像">
              <a:extLst>
                <a:ext uri="{FF2B5EF4-FFF2-40B4-BE49-F238E27FC236}">
                  <a16:creationId xmlns:a16="http://schemas.microsoft.com/office/drawing/2014/main" id="{7C26EF64-0C30-914A-86A7-14417EC080E1}"/>
                </a:ext>
              </a:extLst>
            </p:cNvPr>
            <p:cNvPicPr>
              <a:picLocks noChangeAspect="1"/>
            </p:cNvPicPr>
            <p:nvPr/>
          </p:nvPicPr>
          <p:blipFill>
            <a:blip r:embed="rId2"/>
            <a:stretch>
              <a:fillRect/>
            </a:stretch>
          </p:blipFill>
          <p:spPr>
            <a:xfrm>
              <a:off x="3275516" y="2002341"/>
              <a:ext cx="2592968" cy="3340220"/>
            </a:xfrm>
            <a:prstGeom prst="rect">
              <a:avLst/>
            </a:prstGeom>
            <a:ln w="12700">
              <a:miter lim="400000"/>
            </a:ln>
          </p:spPr>
        </p:pic>
        <p:sp>
          <p:nvSpPr>
            <p:cNvPr id="6" name="文本框 5">
              <a:extLst>
                <a:ext uri="{FF2B5EF4-FFF2-40B4-BE49-F238E27FC236}">
                  <a16:creationId xmlns:a16="http://schemas.microsoft.com/office/drawing/2014/main" id="{DA286B5A-CDD9-004C-9508-84401E4C5BBF}"/>
                </a:ext>
              </a:extLst>
            </p:cNvPr>
            <p:cNvSpPr txBox="1"/>
            <p:nvPr/>
          </p:nvSpPr>
          <p:spPr>
            <a:xfrm>
              <a:off x="2816328" y="2652259"/>
              <a:ext cx="918376" cy="2169825"/>
            </a:xfrm>
            <a:prstGeom prst="rect">
              <a:avLst/>
            </a:prstGeom>
            <a:noFill/>
          </p:spPr>
          <p:txBody>
            <a:bodyPr wrap="square" rtlCol="0">
              <a:spAutoFit/>
            </a:bodyPr>
            <a:lstStyle/>
            <a:p>
              <a:r>
                <a:rPr kumimoji="1" lang="zh-CN" altLang="en-US" sz="1350" dirty="0">
                  <a:solidFill>
                    <a:srgbClr val="FF0000"/>
                  </a:solidFill>
                </a:rPr>
                <a:t>应用领域</a:t>
              </a:r>
              <a:r>
                <a:rPr kumimoji="1" lang="zh-CN" altLang="en-US" sz="1350" dirty="0">
                  <a:solidFill>
                    <a:schemeClr val="bg1"/>
                  </a:solidFill>
                </a:rPr>
                <a:t>国防软件、大型企业应用软件、嵌入式软件、互联网软件、移动互联网软件</a:t>
              </a:r>
              <a:r>
                <a:rPr kumimoji="1" lang="en-US" altLang="zh-CN" sz="1350" dirty="0">
                  <a:solidFill>
                    <a:schemeClr val="bg1"/>
                  </a:solidFill>
                </a:rPr>
                <a:t>……</a:t>
              </a:r>
              <a:endParaRPr kumimoji="1" lang="zh-CN" altLang="en-US" sz="1350" dirty="0">
                <a:solidFill>
                  <a:schemeClr val="bg1"/>
                </a:solidFill>
              </a:endParaRPr>
            </a:p>
          </p:txBody>
        </p:sp>
        <p:sp>
          <p:nvSpPr>
            <p:cNvPr id="7" name="文本框 6">
              <a:extLst>
                <a:ext uri="{FF2B5EF4-FFF2-40B4-BE49-F238E27FC236}">
                  <a16:creationId xmlns:a16="http://schemas.microsoft.com/office/drawing/2014/main" id="{1548133A-C11E-AF4C-8E68-242907689F9B}"/>
                </a:ext>
              </a:extLst>
            </p:cNvPr>
            <p:cNvSpPr txBox="1"/>
            <p:nvPr/>
          </p:nvSpPr>
          <p:spPr>
            <a:xfrm>
              <a:off x="5506851" y="2702954"/>
              <a:ext cx="918376" cy="1754326"/>
            </a:xfrm>
            <a:prstGeom prst="rect">
              <a:avLst/>
            </a:prstGeom>
            <a:noFill/>
          </p:spPr>
          <p:txBody>
            <a:bodyPr wrap="square" rtlCol="0">
              <a:spAutoFit/>
            </a:bodyPr>
            <a:lstStyle/>
            <a:p>
              <a:r>
                <a:rPr kumimoji="1" lang="zh-CN" altLang="en-US" sz="1350" dirty="0">
                  <a:solidFill>
                    <a:srgbClr val="FF0000"/>
                  </a:solidFill>
                </a:rPr>
                <a:t>技术发展</a:t>
              </a:r>
              <a:r>
                <a:rPr kumimoji="1" lang="zh-CN" altLang="en-US" sz="1350" dirty="0">
                  <a:solidFill>
                    <a:schemeClr val="bg1"/>
                  </a:solidFill>
                </a:rPr>
                <a:t>编程语言、操作系统、数据库、云计算、软件架构、运维系统、</a:t>
              </a:r>
              <a:r>
                <a:rPr kumimoji="1" lang="en-US" altLang="zh-CN" sz="1350" dirty="0">
                  <a:solidFill>
                    <a:schemeClr val="bg1"/>
                  </a:solidFill>
                </a:rPr>
                <a:t>……</a:t>
              </a:r>
              <a:endParaRPr kumimoji="1" lang="zh-CN" altLang="en-US" sz="1350" dirty="0">
                <a:solidFill>
                  <a:schemeClr val="bg1"/>
                </a:solidFill>
              </a:endParaRPr>
            </a:p>
          </p:txBody>
        </p:sp>
      </p:grpSp>
      <p:sp>
        <p:nvSpPr>
          <p:cNvPr id="8" name="标题 1">
            <a:extLst>
              <a:ext uri="{FF2B5EF4-FFF2-40B4-BE49-F238E27FC236}">
                <a16:creationId xmlns:a16="http://schemas.microsoft.com/office/drawing/2014/main" id="{06E26447-6B49-EB4A-BEE8-702ECA39559F}"/>
              </a:ext>
            </a:extLst>
          </p:cNvPr>
          <p:cNvSpPr>
            <a:spLocks noGrp="1"/>
          </p:cNvSpPr>
          <p:nvPr>
            <p:ph type="title"/>
          </p:nvPr>
        </p:nvSpPr>
        <p:spPr>
          <a:xfrm>
            <a:off x="1609517" y="599329"/>
            <a:ext cx="5915025" cy="740072"/>
          </a:xfrm>
        </p:spPr>
        <p:txBody>
          <a:bodyPr/>
          <a:lstStyle/>
          <a:p>
            <a:pPr algn="ctr"/>
            <a:r>
              <a:rPr kumimoji="1" lang="zh-CN" altLang="en-US" dirty="0">
                <a:solidFill>
                  <a:srgbClr val="6A005F"/>
                </a:solidFill>
                <a:latin typeface="Microsoft YaHei" panose="020B0503020204020204" pitchFamily="34" charset="-122"/>
                <a:ea typeface="Microsoft YaHei" panose="020B0503020204020204" pitchFamily="34" charset="-122"/>
              </a:rPr>
              <a:t>软件过程与项目管理</a:t>
            </a:r>
          </a:p>
        </p:txBody>
      </p:sp>
      <p:sp>
        <p:nvSpPr>
          <p:cNvPr id="3" name="椭圆 2">
            <a:extLst>
              <a:ext uri="{FF2B5EF4-FFF2-40B4-BE49-F238E27FC236}">
                <a16:creationId xmlns:a16="http://schemas.microsoft.com/office/drawing/2014/main" id="{A10822CB-D89D-054D-B113-60912719C9A8}"/>
              </a:ext>
            </a:extLst>
          </p:cNvPr>
          <p:cNvSpPr/>
          <p:nvPr/>
        </p:nvSpPr>
        <p:spPr>
          <a:xfrm>
            <a:off x="1821305" y="1743430"/>
            <a:ext cx="5621311" cy="4694845"/>
          </a:xfrm>
          <a:prstGeom prst="ellipse">
            <a:avLst/>
          </a:prstGeom>
          <a:solidFill>
            <a:srgbClr val="ED7D31">
              <a:alpha val="9804"/>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endParaRPr kumimoji="1" lang="en-US" altLang="zh-CN" dirty="0"/>
          </a:p>
          <a:p>
            <a:pPr algn="ctr"/>
            <a:r>
              <a:rPr kumimoji="1" lang="zh-CN" altLang="en-US" dirty="0">
                <a:solidFill>
                  <a:srgbClr val="000000"/>
                </a:solidFill>
              </a:rPr>
              <a:t>目的：创造价值</a:t>
            </a:r>
          </a:p>
        </p:txBody>
      </p:sp>
    </p:spTree>
    <p:extLst>
      <p:ext uri="{BB962C8B-B14F-4D97-AF65-F5344CB8AC3E}">
        <p14:creationId xmlns:p14="http://schemas.microsoft.com/office/powerpoint/2010/main" val="1574386316"/>
      </p:ext>
    </p:extLst>
  </p:cSld>
  <p:clrMapOvr>
    <a:masterClrMapping/>
  </p:clrMapOvr>
</p:sld>
</file>

<file path=ppt/theme/theme1.xml><?xml version="1.0" encoding="utf-8"?>
<a:theme xmlns:a="http://schemas.openxmlformats.org/drawingml/2006/main" name="Office 主题">
  <a:themeElements>
    <a:clrScheme name="南大紫">
      <a:dk1>
        <a:srgbClr val="6A005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lides">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南京大学43模板" id="{EBD0E1FB-4976-D14B-8F6C-556720608743}" vid="{7CEF094C-A5BD-0A4A-A564-CD201D176D7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141</TotalTime>
  <Words>1711</Words>
  <Application>Microsoft Macintosh PowerPoint</Application>
  <PresentationFormat>全屏显示(4:3)</PresentationFormat>
  <Paragraphs>159</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等线</vt:lpstr>
      <vt:lpstr>Microsoft YaHei</vt:lpstr>
      <vt:lpstr>Microsoft YaHei</vt:lpstr>
      <vt:lpstr>Arial</vt:lpstr>
      <vt:lpstr>Calibri</vt:lpstr>
      <vt:lpstr>Times New Roman</vt:lpstr>
      <vt:lpstr>Office 主题</vt:lpstr>
      <vt:lpstr>PowerPoint 演示文稿</vt:lpstr>
      <vt:lpstr>PowerPoint 演示文稿</vt:lpstr>
      <vt:lpstr>为什么敏捷与精益出现在软件开发行业？</vt:lpstr>
      <vt:lpstr>敏捷软件开发很流行</vt:lpstr>
      <vt:lpstr>软件项目成功？传统观点</vt:lpstr>
      <vt:lpstr>软件项目成功？敏捷观点</vt:lpstr>
      <vt:lpstr>PowerPoint 演示文稿</vt:lpstr>
      <vt:lpstr>IT技术发展</vt:lpstr>
      <vt:lpstr>软件过程与项目管理</vt:lpstr>
      <vt:lpstr>敏捷软件开发知识体系</vt:lpstr>
      <vt:lpstr>如何做到敏捷</vt:lpstr>
      <vt:lpstr>价值观、原则和实践</vt:lpstr>
      <vt:lpstr>园艺师例子</vt:lpstr>
      <vt:lpstr>差异？</vt:lpstr>
      <vt:lpstr>只懂实践？</vt:lpstr>
      <vt:lpstr>价值观</vt:lpstr>
      <vt:lpstr>价值观与实践</vt:lpstr>
      <vt:lpstr>原则</vt:lpstr>
      <vt:lpstr>敏捷宣言历史</vt:lpstr>
      <vt:lpstr>背景</vt:lpstr>
      <vt:lpstr>PowerPoint 演示文稿</vt:lpstr>
      <vt:lpstr>个体和互动高于流程和工具</vt:lpstr>
      <vt:lpstr> 工作的软件高于详尽的文档</vt:lpstr>
      <vt:lpstr>客户合作高于合同谈判</vt:lpstr>
      <vt:lpstr>响应变化高于遵循计划</vt:lpstr>
      <vt:lpstr>尽管右项有其价值，我们更重视左项的价值。</vt:lpstr>
      <vt:lpstr>PowerPoint 演示文稿</vt:lpstr>
      <vt:lpstr>创新、研发、运维</vt:lpstr>
      <vt:lpstr>精益创业</vt:lpstr>
      <vt:lpstr>DevOps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dc:description>第一PPT模板网-WWW.1PPT.COM</dc:description>
  <cp:lastModifiedBy>DongShao</cp:lastModifiedBy>
  <cp:revision>57</cp:revision>
  <dcterms:created xsi:type="dcterms:W3CDTF">2020-03-11T11:55:51Z</dcterms:created>
  <dcterms:modified xsi:type="dcterms:W3CDTF">2023-03-21T02:27:48Z</dcterms:modified>
  <cp:category>第一PPT模板网-WWW.1PPT.COM</cp:category>
</cp:coreProperties>
</file>