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Lst>
  <p:notesMasterIdLst>
    <p:notesMasterId r:id="rId25"/>
  </p:notesMasterIdLst>
  <p:handoutMasterIdLst>
    <p:handoutMasterId r:id="rId26"/>
  </p:handoutMasterIdLst>
  <p:sldIdLst>
    <p:sldId id="868" r:id="rId2"/>
    <p:sldId id="1037" r:id="rId3"/>
    <p:sldId id="1125" r:id="rId4"/>
    <p:sldId id="1071" r:id="rId5"/>
    <p:sldId id="1126" r:id="rId6"/>
    <p:sldId id="1127" r:id="rId7"/>
    <p:sldId id="1128" r:id="rId8"/>
    <p:sldId id="1130" r:id="rId9"/>
    <p:sldId id="1129" r:id="rId10"/>
    <p:sldId id="1131" r:id="rId11"/>
    <p:sldId id="1132" r:id="rId12"/>
    <p:sldId id="1133" r:id="rId13"/>
    <p:sldId id="1134" r:id="rId14"/>
    <p:sldId id="1135" r:id="rId15"/>
    <p:sldId id="1136" r:id="rId16"/>
    <p:sldId id="1137" r:id="rId17"/>
    <p:sldId id="1138" r:id="rId18"/>
    <p:sldId id="1139" r:id="rId19"/>
    <p:sldId id="1140" r:id="rId20"/>
    <p:sldId id="1141" r:id="rId21"/>
    <p:sldId id="1142" r:id="rId22"/>
    <p:sldId id="1143" r:id="rId23"/>
    <p:sldId id="1144" r:id="rId24"/>
  </p:sldIdLst>
  <p:sldSz cx="9144000" cy="6858000" type="screen4x3"/>
  <p:notesSz cx="6858000" cy="9144000"/>
  <p:embeddedFontLst>
    <p:embeddedFont>
      <p:font typeface="仿宋_GB2312" panose="02010600030101010101" charset="-122"/>
      <p:regular r:id="rId27"/>
    </p:embeddedFont>
    <p:embeddedFont>
      <p:font typeface="迷你简启体" panose="02010600030101010101" charset="-122"/>
      <p:regular r:id="rId28"/>
    </p:embeddedFont>
    <p:embeddedFont>
      <p:font typeface="Verdana" panose="020B0604030504040204" pitchFamily="34" charset="0"/>
      <p:regular r:id="rId29"/>
      <p:bold r:id="rId30"/>
      <p:italic r:id="rId31"/>
      <p:boldItalic r:id="rId32"/>
    </p:embeddedFont>
    <p:embeddedFont>
      <p:font typeface="华文新魏" panose="02010800040101010101" pitchFamily="2" charset="-122"/>
      <p:regular r:id="rId33"/>
    </p:embeddedFont>
    <p:embeddedFont>
      <p:font typeface="微软雅黑" panose="020B0503020204020204" pitchFamily="34" charset="-122"/>
      <p:regular r:id="rId34"/>
      <p:bold r:id="rId35"/>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a:srgbClr val="020000"/>
    <a:srgbClr val="99CCFF"/>
    <a:srgbClr val="5F5F5F"/>
    <a:srgbClr val="8DD1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3875" autoAdjust="0"/>
  </p:normalViewPr>
  <p:slideViewPr>
    <p:cSldViewPr>
      <p:cViewPr>
        <p:scale>
          <a:sx n="70" d="100"/>
          <a:sy n="70" d="100"/>
        </p:scale>
        <p:origin x="1112"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F71CA85C-87DE-4850-A14A-72BDDD2EC3C0}" type="datetimeFigureOut">
              <a:rPr lang="zh-CN" altLang="en-US"/>
              <a:pPr>
                <a:defRPr/>
              </a:pPr>
              <a:t>2022/5/26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0A83690B-782F-4B49-860F-02A76880E442}" type="slidenum">
              <a:rPr lang="zh-CN" altLang="en-US"/>
              <a:pPr>
                <a:defRPr/>
              </a:pPr>
              <a:t>‹#›</a:t>
            </a:fld>
            <a:endParaRPr lang="zh-CN" altLang="en-US"/>
          </a:p>
        </p:txBody>
      </p:sp>
    </p:spTree>
    <p:extLst>
      <p:ext uri="{BB962C8B-B14F-4D97-AF65-F5344CB8AC3E}">
        <p14:creationId xmlns:p14="http://schemas.microsoft.com/office/powerpoint/2010/main" val="3874889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594BE04F-A9F9-45A4-8053-14667A043A80}" type="slidenum">
              <a:rPr lang="zh-CN" altLang="en-US"/>
              <a:pPr>
                <a:defRPr/>
              </a:pPr>
              <a:t>‹#›</a:t>
            </a:fld>
            <a:endParaRPr lang="en-US" altLang="zh-CN"/>
          </a:p>
        </p:txBody>
      </p:sp>
    </p:spTree>
    <p:extLst>
      <p:ext uri="{BB962C8B-B14F-4D97-AF65-F5344CB8AC3E}">
        <p14:creationId xmlns:p14="http://schemas.microsoft.com/office/powerpoint/2010/main" val="268124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ltGray">
          <a:xfrm flipV="1">
            <a:off x="0" y="4267200"/>
            <a:ext cx="9144000" cy="1106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AutoShape 5"/>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241094"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241095" name="Rectangle 7"/>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36797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4609770-CCEE-47FF-963E-42E94E76BF5F}" type="datetime1">
              <a:rPr lang="zh-CN" altLang="en-US"/>
              <a:pPr>
                <a:defRPr/>
              </a:pPr>
              <a:t>2022/5/26</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ADABD3A-790C-44FB-85E3-268652D70F3F}" type="slidenum">
              <a:rPr lang="zh-CN" altLang="en-US"/>
              <a:pPr>
                <a:defRPr/>
              </a:pPr>
              <a:t>‹#›</a:t>
            </a:fld>
            <a:endParaRPr lang="en-US" altLang="zh-CN"/>
          </a:p>
        </p:txBody>
      </p:sp>
    </p:spTree>
    <p:extLst>
      <p:ext uri="{BB962C8B-B14F-4D97-AF65-F5344CB8AC3E}">
        <p14:creationId xmlns:p14="http://schemas.microsoft.com/office/powerpoint/2010/main" val="117102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D2DB736-315D-4102-971E-981D5362B45C}" type="datetime1">
              <a:rPr lang="zh-CN" altLang="en-US"/>
              <a:pPr>
                <a:defRPr/>
              </a:pPr>
              <a:t>2022/5/26</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3E5CD9E-4F33-4544-A709-6D16158EF4CF}" type="slidenum">
              <a:rPr lang="zh-CN" altLang="en-US"/>
              <a:pPr>
                <a:defRPr/>
              </a:pPr>
              <a:t>‹#›</a:t>
            </a:fld>
            <a:endParaRPr lang="en-US" altLang="zh-CN"/>
          </a:p>
        </p:txBody>
      </p:sp>
    </p:spTree>
    <p:extLst>
      <p:ext uri="{BB962C8B-B14F-4D97-AF65-F5344CB8AC3E}">
        <p14:creationId xmlns:p14="http://schemas.microsoft.com/office/powerpoint/2010/main" val="972575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C47EC25C-5792-4BC6-A7A1-764814235401}" type="datetime1">
              <a:rPr lang="zh-CN" altLang="en-US"/>
              <a:pPr>
                <a:defRPr/>
              </a:pPr>
              <a:t>2022/5/26</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E7CB2A-E57F-4799-88F2-28CE14C4FDDC}" type="slidenum">
              <a:rPr lang="zh-CN" altLang="en-US"/>
              <a:pPr>
                <a:defRPr/>
              </a:pPr>
              <a:t>‹#›</a:t>
            </a:fld>
            <a:endParaRPr lang="en-US" altLang="zh-CN"/>
          </a:p>
        </p:txBody>
      </p:sp>
    </p:spTree>
    <p:extLst>
      <p:ext uri="{BB962C8B-B14F-4D97-AF65-F5344CB8AC3E}">
        <p14:creationId xmlns:p14="http://schemas.microsoft.com/office/powerpoint/2010/main" val="4094452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47688" y="319088"/>
            <a:ext cx="71628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FB0031F5-111E-4548-B733-AFBDD5C4674F}" type="datetime1">
              <a:rPr lang="zh-CN" altLang="en-US"/>
              <a:pPr>
                <a:defRPr/>
              </a:pPr>
              <a:t>2022/5/26</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0B1EF47-C7B0-4382-98E8-3C6436E114EF}" type="slidenum">
              <a:rPr lang="zh-CN" altLang="en-US"/>
              <a:pPr>
                <a:defRPr/>
              </a:pPr>
              <a:t>‹#›</a:t>
            </a:fld>
            <a:endParaRPr lang="en-US" altLang="zh-CN"/>
          </a:p>
        </p:txBody>
      </p:sp>
    </p:spTree>
    <p:extLst>
      <p:ext uri="{BB962C8B-B14F-4D97-AF65-F5344CB8AC3E}">
        <p14:creationId xmlns:p14="http://schemas.microsoft.com/office/powerpoint/2010/main" val="33380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076325"/>
            <a:ext cx="4038600" cy="5248275"/>
          </a:xfrm>
        </p:spPr>
        <p:txBody>
          <a:bodyPr/>
          <a:lstStyle/>
          <a:p>
            <a:pPr lvl="0"/>
            <a:endParaRPr lang="zh-CN" altLang="en-US" noProof="0"/>
          </a:p>
        </p:txBody>
      </p:sp>
      <p:sp>
        <p:nvSpPr>
          <p:cNvPr id="5" name="Rectangle 7"/>
          <p:cNvSpPr>
            <a:spLocks noGrp="1" noChangeArrowheads="1"/>
          </p:cNvSpPr>
          <p:nvPr>
            <p:ph type="dt" sz="half" idx="10"/>
          </p:nvPr>
        </p:nvSpPr>
        <p:spPr>
          <a:ln/>
        </p:spPr>
        <p:txBody>
          <a:bodyPr/>
          <a:lstStyle>
            <a:lvl1pPr>
              <a:defRPr/>
            </a:lvl1pPr>
          </a:lstStyle>
          <a:p>
            <a:pPr>
              <a:defRPr/>
            </a:pPr>
            <a:fld id="{0AA6C443-DC48-4DE5-B4CC-D4AE96F3104A}" type="datetime1">
              <a:rPr lang="zh-CN" altLang="en-US"/>
              <a:pPr>
                <a:defRPr/>
              </a:pPr>
              <a:t>2022/5/26</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DB1D9B0-916C-4FB5-9C2A-102E959CF647}" type="slidenum">
              <a:rPr lang="zh-CN" altLang="en-US"/>
              <a:pPr>
                <a:defRPr/>
              </a:pPr>
              <a:t>‹#›</a:t>
            </a:fld>
            <a:endParaRPr lang="en-US" altLang="zh-CN"/>
          </a:p>
        </p:txBody>
      </p:sp>
    </p:spTree>
    <p:extLst>
      <p:ext uri="{BB962C8B-B14F-4D97-AF65-F5344CB8AC3E}">
        <p14:creationId xmlns:p14="http://schemas.microsoft.com/office/powerpoint/2010/main" val="189491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3894CF35-6D4B-43ED-863C-F508C90CB5A9}" type="datetime1">
              <a:rPr lang="zh-CN" altLang="en-US"/>
              <a:pPr>
                <a:defRPr/>
              </a:pPr>
              <a:t>2022/5/26</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A34E139-B08E-47E8-B6B7-9AAF1BDD1BB6}" type="slidenum">
              <a:rPr lang="zh-CN" altLang="en-US"/>
              <a:pPr>
                <a:defRPr/>
              </a:pPr>
              <a:t>‹#›</a:t>
            </a:fld>
            <a:endParaRPr lang="en-US" altLang="zh-CN"/>
          </a:p>
        </p:txBody>
      </p:sp>
    </p:spTree>
    <p:extLst>
      <p:ext uri="{BB962C8B-B14F-4D97-AF65-F5344CB8AC3E}">
        <p14:creationId xmlns:p14="http://schemas.microsoft.com/office/powerpoint/2010/main" val="210750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E9A6C2A-1E44-43DD-80D2-D183F822C5C6}" type="datetime1">
              <a:rPr lang="zh-CN" altLang="en-US"/>
              <a:pPr>
                <a:defRPr/>
              </a:pPr>
              <a:t>2022/5/26</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624FA82-38A1-4B98-BA32-F0317F4C45FE}" type="slidenum">
              <a:rPr lang="zh-CN" altLang="en-US"/>
              <a:pPr>
                <a:defRPr/>
              </a:pPr>
              <a:t>‹#›</a:t>
            </a:fld>
            <a:endParaRPr lang="en-US" altLang="zh-CN"/>
          </a:p>
        </p:txBody>
      </p:sp>
    </p:spTree>
    <p:extLst>
      <p:ext uri="{BB962C8B-B14F-4D97-AF65-F5344CB8AC3E}">
        <p14:creationId xmlns:p14="http://schemas.microsoft.com/office/powerpoint/2010/main" val="128796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9D3BB09-BCE8-45B7-A2FE-A6767A67D9BF}" type="datetime1">
              <a:rPr lang="zh-CN" altLang="en-US"/>
              <a:pPr>
                <a:defRPr/>
              </a:pPr>
              <a:t>2022/5/26</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3C38C70-1A95-4982-B705-373C06988070}" type="slidenum">
              <a:rPr lang="zh-CN" altLang="en-US"/>
              <a:pPr>
                <a:defRPr/>
              </a:pPr>
              <a:t>‹#›</a:t>
            </a:fld>
            <a:endParaRPr lang="en-US" altLang="zh-CN"/>
          </a:p>
        </p:txBody>
      </p:sp>
    </p:spTree>
    <p:extLst>
      <p:ext uri="{BB962C8B-B14F-4D97-AF65-F5344CB8AC3E}">
        <p14:creationId xmlns:p14="http://schemas.microsoft.com/office/powerpoint/2010/main" val="50671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0AAF6459-188B-4C95-BB46-4710BD34917A}" type="datetime1">
              <a:rPr lang="zh-CN" altLang="en-US"/>
              <a:pPr>
                <a:defRPr/>
              </a:pPr>
              <a:t>2022/5/26</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70A9606D-CC14-4866-A32C-78B24FFFF229}" type="slidenum">
              <a:rPr lang="zh-CN" altLang="en-US"/>
              <a:pPr>
                <a:defRPr/>
              </a:pPr>
              <a:t>‹#›</a:t>
            </a:fld>
            <a:endParaRPr lang="en-US" altLang="zh-CN"/>
          </a:p>
        </p:txBody>
      </p:sp>
    </p:spTree>
    <p:extLst>
      <p:ext uri="{BB962C8B-B14F-4D97-AF65-F5344CB8AC3E}">
        <p14:creationId xmlns:p14="http://schemas.microsoft.com/office/powerpoint/2010/main" val="141888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1DDF647C-51BD-4092-A19D-BDC6339318EA}" type="datetime1">
              <a:rPr lang="zh-CN" altLang="en-US"/>
              <a:pPr>
                <a:defRPr/>
              </a:pPr>
              <a:t>2022/5/26</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145F254-2E54-454E-9B5B-3C137E48DE94}" type="slidenum">
              <a:rPr lang="zh-CN" altLang="en-US"/>
              <a:pPr>
                <a:defRPr/>
              </a:pPr>
              <a:t>‹#›</a:t>
            </a:fld>
            <a:endParaRPr lang="en-US" altLang="zh-CN"/>
          </a:p>
        </p:txBody>
      </p:sp>
    </p:spTree>
    <p:extLst>
      <p:ext uri="{BB962C8B-B14F-4D97-AF65-F5344CB8AC3E}">
        <p14:creationId xmlns:p14="http://schemas.microsoft.com/office/powerpoint/2010/main" val="82105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DB6D1B7-B858-4D29-8008-399686FF4EF3}" type="datetime1">
              <a:rPr lang="zh-CN" altLang="en-US"/>
              <a:pPr>
                <a:defRPr/>
              </a:pPr>
              <a:t>2022/5/26</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B53F0AFD-2F0F-4571-82BD-84FA98CCCC6C}" type="slidenum">
              <a:rPr lang="zh-CN" altLang="en-US"/>
              <a:pPr>
                <a:defRPr/>
              </a:pPr>
              <a:t>‹#›</a:t>
            </a:fld>
            <a:endParaRPr lang="en-US" altLang="zh-CN"/>
          </a:p>
        </p:txBody>
      </p:sp>
    </p:spTree>
    <p:extLst>
      <p:ext uri="{BB962C8B-B14F-4D97-AF65-F5344CB8AC3E}">
        <p14:creationId xmlns:p14="http://schemas.microsoft.com/office/powerpoint/2010/main" val="3968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69DD168-6A0F-4583-BE20-6FFBB30C121E}" type="datetime1">
              <a:rPr lang="zh-CN" altLang="en-US"/>
              <a:pPr>
                <a:defRPr/>
              </a:pPr>
              <a:t>2022/5/26</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5857B08-70EC-4F04-BAEC-81D6430C8A10}" type="slidenum">
              <a:rPr lang="zh-CN" altLang="en-US"/>
              <a:pPr>
                <a:defRPr/>
              </a:pPr>
              <a:t>‹#›</a:t>
            </a:fld>
            <a:endParaRPr lang="en-US" altLang="zh-CN"/>
          </a:p>
        </p:txBody>
      </p:sp>
    </p:spTree>
    <p:extLst>
      <p:ext uri="{BB962C8B-B14F-4D97-AF65-F5344CB8AC3E}">
        <p14:creationId xmlns:p14="http://schemas.microsoft.com/office/powerpoint/2010/main" val="63329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B72AD9F-714B-4D90-9249-E0F3F5A96F61}" type="datetime1">
              <a:rPr lang="zh-CN" altLang="en-US"/>
              <a:pPr>
                <a:defRPr/>
              </a:pPr>
              <a:t>2022/5/26</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E110991-9EFC-4C85-8A31-A2D4893B5D3E}" type="slidenum">
              <a:rPr lang="zh-CN" altLang="en-US"/>
              <a:pPr>
                <a:defRPr/>
              </a:pPr>
              <a:t>‹#›</a:t>
            </a:fld>
            <a:endParaRPr lang="en-US" altLang="zh-CN"/>
          </a:p>
        </p:txBody>
      </p:sp>
    </p:spTree>
    <p:extLst>
      <p:ext uri="{BB962C8B-B14F-4D97-AF65-F5344CB8AC3E}">
        <p14:creationId xmlns:p14="http://schemas.microsoft.com/office/powerpoint/2010/main" val="254106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invGray">
          <a:xfrm>
            <a:off x="0" y="-26988"/>
            <a:ext cx="9144000" cy="6921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gray">
          <a:xfrm>
            <a:off x="468313" y="6410325"/>
            <a:ext cx="8424862"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0071" name="Rectangle 7"/>
          <p:cNvSpPr>
            <a:spLocks noGrp="1" noChangeArrowheads="1"/>
          </p:cNvSpPr>
          <p:nvPr>
            <p:ph type="dt" sz="half" idx="2"/>
          </p:nvPr>
        </p:nvSpPr>
        <p:spPr bwMode="auto">
          <a:xfrm>
            <a:off x="457200" y="6400800"/>
            <a:ext cx="2667000" cy="2555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1">
                <a:latin typeface="+mn-lt"/>
                <a:ea typeface="宋体" pitchFamily="2" charset="-122"/>
              </a:defRPr>
            </a:lvl1pPr>
          </a:lstStyle>
          <a:p>
            <a:pPr>
              <a:defRPr/>
            </a:pPr>
            <a:fld id="{CDD34324-578B-4F0D-8FB5-09128A3EA9F4}" type="datetime1">
              <a:rPr lang="zh-CN" altLang="en-US"/>
              <a:pPr>
                <a:defRPr/>
              </a:pPr>
              <a:t>2022/5/26</a:t>
            </a:fld>
            <a:endParaRPr lang="en-US" altLang="zh-CN"/>
          </a:p>
        </p:txBody>
      </p:sp>
      <p:sp>
        <p:nvSpPr>
          <p:cNvPr id="1240072" name="Rectangle 8"/>
          <p:cNvSpPr>
            <a:spLocks noGrp="1" noChangeArrowheads="1"/>
          </p:cNvSpPr>
          <p:nvPr>
            <p:ph type="ftr" sz="quarter" idx="3"/>
          </p:nvPr>
        </p:nvSpPr>
        <p:spPr bwMode="auto">
          <a:xfrm>
            <a:off x="5943600" y="6400800"/>
            <a:ext cx="28956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endParaRPr lang="zh-CN" altLang="en-US"/>
          </a:p>
        </p:txBody>
      </p:sp>
      <p:sp>
        <p:nvSpPr>
          <p:cNvPr id="1240073" name="Rectangle 9"/>
          <p:cNvSpPr>
            <a:spLocks noGrp="1" noChangeArrowheads="1"/>
          </p:cNvSpPr>
          <p:nvPr>
            <p:ph type="sldNum" sz="quarter" idx="4"/>
          </p:nvPr>
        </p:nvSpPr>
        <p:spPr bwMode="auto">
          <a:xfrm>
            <a:off x="3657600" y="6386513"/>
            <a:ext cx="2133600" cy="2111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03953075-4EBF-4EF3-B898-48FAE0FA20D9}" type="slidenum">
              <a:rPr lang="zh-CN" altLang="en-US"/>
              <a:pPr>
                <a:defRPr/>
              </a:pPr>
              <a:t>‹#›</a:t>
            </a:fld>
            <a:endParaRPr lang="en-US" altLang="zh-CN"/>
          </a:p>
        </p:txBody>
      </p:sp>
      <p:sp>
        <p:nvSpPr>
          <p:cNvPr id="1034" name="Rectangle 10"/>
          <p:cNvSpPr>
            <a:spLocks noGrp="1" noChangeArrowheads="1"/>
          </p:cNvSpPr>
          <p:nvPr>
            <p:ph type="title"/>
          </p:nvPr>
        </p:nvSpPr>
        <p:spPr bwMode="black">
          <a:xfrm>
            <a:off x="547688" y="319088"/>
            <a:ext cx="716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first.org/cvss/v3.1/examp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36600" y="1988840"/>
            <a:ext cx="7815262" cy="1371600"/>
          </a:xfrm>
        </p:spPr>
        <p:txBody>
          <a:bodyPr/>
          <a:lstStyle/>
          <a:p>
            <a:pPr algn="ctr" eaLnBrk="1" hangingPunct="1">
              <a:defRPr/>
            </a:pPr>
            <a:r>
              <a:rPr lang="zh-CN" altLang="en-US" sz="6000" dirty="0">
                <a:solidFill>
                  <a:srgbClr val="FF0000"/>
                </a:solidFill>
                <a:effectLst>
                  <a:outerShdw blurRad="38100" dist="38100" dir="2700000" algn="tl">
                    <a:srgbClr val="C0C0C0"/>
                  </a:outerShdw>
                </a:effectLst>
                <a:latin typeface="Times New Roman" pitchFamily="18" charset="0"/>
                <a:ea typeface="华文新魏" pitchFamily="2" charset="-122"/>
              </a:rPr>
              <a:t>第</a:t>
            </a:r>
            <a:r>
              <a:rPr lang="en-US" altLang="zh-CN" sz="6000" dirty="0">
                <a:solidFill>
                  <a:srgbClr val="FF0000"/>
                </a:solidFill>
                <a:effectLst>
                  <a:outerShdw blurRad="38100" dist="38100" dir="2700000" algn="tl">
                    <a:srgbClr val="C0C0C0"/>
                  </a:outerShdw>
                </a:effectLst>
                <a:latin typeface="Times New Roman" pitchFamily="18" charset="0"/>
                <a:ea typeface="华文新魏" pitchFamily="2" charset="-122"/>
              </a:rPr>
              <a:t>2</a:t>
            </a:r>
            <a:r>
              <a:rPr lang="zh-CN" altLang="en-US" sz="6000" dirty="0">
                <a:solidFill>
                  <a:srgbClr val="FF0000"/>
                </a:solidFill>
                <a:effectLst>
                  <a:outerShdw blurRad="38100" dist="38100" dir="2700000" algn="tl">
                    <a:srgbClr val="C0C0C0"/>
                  </a:outerShdw>
                </a:effectLst>
                <a:latin typeface="Times New Roman" pitchFamily="18" charset="0"/>
                <a:ea typeface="华文新魏" pitchFamily="2" charset="-122"/>
              </a:rPr>
              <a:t>章  软件漏洞概述</a:t>
            </a:r>
            <a:endParaRPr lang="en-US" altLang="zh-CN" sz="3600" dirty="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3075" name="Rectangle 3"/>
          <p:cNvSpPr>
            <a:spLocks noGrp="1" noChangeArrowheads="1"/>
          </p:cNvSpPr>
          <p:nvPr>
            <p:ph type="subTitle" idx="1"/>
          </p:nvPr>
        </p:nvSpPr>
        <p:spPr>
          <a:xfrm>
            <a:off x="1614488" y="5224463"/>
            <a:ext cx="5910262" cy="381000"/>
          </a:xfrm>
        </p:spPr>
        <p:txBody>
          <a:bodyPr/>
          <a:lstStyle/>
          <a:p>
            <a:pPr algn="ctr" eaLnBrk="1" hangingPunct="1">
              <a:defRPr/>
            </a:pPr>
            <a:r>
              <a:rPr lang="zh-CN" altLang="en-US" sz="2400" dirty="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南京大学软件学院</a:t>
            </a:r>
            <a:endParaRPr lang="en-US" altLang="zh-CN" sz="2400" dirty="0">
              <a:latin typeface="迷你简启体" pitchFamily="65" charset="-122"/>
              <a:ea typeface="迷你简启体" pitchFamily="65" charset="-122"/>
            </a:endParaRPr>
          </a:p>
        </p:txBody>
      </p:sp>
      <p:sp>
        <p:nvSpPr>
          <p:cNvPr id="4" name="Rectangle 2"/>
          <p:cNvSpPr txBox="1">
            <a:spLocks noChangeArrowheads="1"/>
          </p:cNvSpPr>
          <p:nvPr/>
        </p:nvSpPr>
        <p:spPr bwMode="auto">
          <a:xfrm>
            <a:off x="2555875" y="4365625"/>
            <a:ext cx="4176713" cy="701675"/>
          </a:xfrm>
          <a:prstGeom prst="rect">
            <a:avLst/>
          </a:prstGeom>
          <a:noFill/>
          <a:ln>
            <a:noFill/>
          </a:ln>
          <a:effectLst/>
          <a:extLst/>
        </p:spPr>
        <p:txBody>
          <a:bodyPr anchor="ctr"/>
          <a:lstStyle>
            <a:lvl1pPr algn="l"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a:lstStyle>
          <a:p>
            <a:pPr algn="ctr" eaLnBrk="1" hangingPunct="1">
              <a:defRPr/>
            </a:pPr>
            <a:r>
              <a:rPr lang="zh-CN" altLang="en-US"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伏 晓</a:t>
            </a:r>
            <a:endParaRPr lang="en-US" altLang="zh-CN"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p:txBody>
      </p:sp>
      <p:pic>
        <p:nvPicPr>
          <p:cNvPr id="3" name="图片 2">
            <a:extLst>
              <a:ext uri="{FF2B5EF4-FFF2-40B4-BE49-F238E27FC236}">
                <a16:creationId xmlns:a16="http://schemas.microsoft.com/office/drawing/2014/main" id="{1A51F885-6B73-48EA-9A74-A5D67E944D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540" y="188640"/>
            <a:ext cx="1080120" cy="1476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什么是软件漏洞？</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）软件漏洞的特点</a:t>
            </a:r>
          </a:p>
          <a:p>
            <a:pPr eaLnBrk="1" hangingPunct="1">
              <a:defRPr/>
            </a:pPr>
            <a:r>
              <a:rPr lang="zh-CN" altLang="en-US" b="1" dirty="0">
                <a:effectLst>
                  <a:outerShdw blurRad="38100" dist="38100" dir="2700000" algn="tl">
                    <a:srgbClr val="C0C0C0"/>
                  </a:outerShdw>
                </a:effectLst>
                <a:ea typeface="微软雅黑" pitchFamily="34" charset="-122"/>
              </a:rPr>
              <a:t>持久性与时效性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广泛性与具体性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可利用性与隐蔽性</a:t>
            </a:r>
          </a:p>
        </p:txBody>
      </p:sp>
    </p:spTree>
    <p:extLst>
      <p:ext uri="{BB962C8B-B14F-4D97-AF65-F5344CB8AC3E}">
        <p14:creationId xmlns:p14="http://schemas.microsoft.com/office/powerpoint/2010/main" val="129385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为什么会出现软件漏洞？</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）计算机系统结构决定了漏洞的必然性</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）软件趋向大型化，第三方扩展增多</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）新技术、新应用产生之初即缺乏安全性考虑</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）软件使用场景更具威胁</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）对软件安全开发重视不够，软件开发者缺乏安全知识</a:t>
            </a:r>
          </a:p>
        </p:txBody>
      </p:sp>
    </p:spTree>
    <p:extLst>
      <p:ext uri="{BB962C8B-B14F-4D97-AF65-F5344CB8AC3E}">
        <p14:creationId xmlns:p14="http://schemas.microsoft.com/office/powerpoint/2010/main" val="18781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）为什么要对漏洞进行管理？</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案例</a:t>
            </a:r>
            <a:r>
              <a:rPr lang="en-US" altLang="zh-CN" b="1" dirty="0">
                <a:effectLst>
                  <a:outerShdw blurRad="38100" dist="38100" dir="2700000" algn="tl">
                    <a:srgbClr val="C0C0C0"/>
                  </a:outerShdw>
                </a:effectLst>
                <a:ea typeface="微软雅黑" pitchFamily="34" charset="-122"/>
              </a:rPr>
              <a:t>2-1】</a:t>
            </a:r>
            <a:r>
              <a:rPr lang="zh-CN" altLang="en-US" b="1" dirty="0">
                <a:effectLst>
                  <a:outerShdw blurRad="38100" dist="38100" dir="2700000" algn="tl">
                    <a:srgbClr val="C0C0C0"/>
                  </a:outerShdw>
                </a:effectLst>
                <a:ea typeface="微软雅黑" pitchFamily="34" charset="-122"/>
              </a:rPr>
              <a:t>白帽黑客的罪与罚</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案例</a:t>
            </a:r>
            <a:r>
              <a:rPr lang="en-US" altLang="zh-CN" b="1" dirty="0">
                <a:effectLst>
                  <a:outerShdw blurRad="38100" dist="38100" dir="2700000" algn="tl">
                    <a:srgbClr val="C0C0C0"/>
                  </a:outerShdw>
                </a:effectLst>
                <a:ea typeface="微软雅黑" pitchFamily="34" charset="-122"/>
              </a:rPr>
              <a:t>2-2】</a:t>
            </a:r>
            <a:r>
              <a:rPr lang="zh-CN" altLang="en-US" b="1" dirty="0">
                <a:effectLst>
                  <a:outerShdw blurRad="38100" dist="38100" dir="2700000" algn="tl">
                    <a:srgbClr val="C0C0C0"/>
                  </a:outerShdw>
                </a:effectLst>
                <a:ea typeface="微软雅黑" pitchFamily="34" charset="-122"/>
              </a:rPr>
              <a:t>阿里巴巴月饼门</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案例分析：</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漏洞是一种“武器”</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让白帽的漏洞发现有章有法</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漏洞管控势在必行</a:t>
            </a:r>
          </a:p>
        </p:txBody>
      </p:sp>
    </p:spTree>
    <p:extLst>
      <p:ext uri="{BB962C8B-B14F-4D97-AF65-F5344CB8AC3E}">
        <p14:creationId xmlns:p14="http://schemas.microsoft.com/office/powerpoint/2010/main" val="69883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）为什么要对漏洞进行管理</a:t>
            </a:r>
            <a:endParaRPr lang="en-US" altLang="zh-CN"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623CB522-4FC1-428F-A508-F68E7812EEF4}"/>
              </a:ext>
            </a:extLst>
          </p:cNvPr>
          <p:cNvPicPr>
            <a:picLocks noChangeAspect="1"/>
          </p:cNvPicPr>
          <p:nvPr/>
        </p:nvPicPr>
        <p:blipFill>
          <a:blip r:embed="rId2"/>
          <a:stretch>
            <a:fillRect/>
          </a:stretch>
        </p:blipFill>
        <p:spPr>
          <a:xfrm>
            <a:off x="611560" y="1916832"/>
            <a:ext cx="8123792" cy="3487099"/>
          </a:xfrm>
          <a:prstGeom prst="rect">
            <a:avLst/>
          </a:prstGeom>
        </p:spPr>
      </p:pic>
    </p:spTree>
    <p:extLst>
      <p:ext uri="{BB962C8B-B14F-4D97-AF65-F5344CB8AC3E}">
        <p14:creationId xmlns:p14="http://schemas.microsoft.com/office/powerpoint/2010/main" val="2016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）如何管理？</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）软件漏洞分类</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通常可以从漏洞利用的成因、利用的位置、和对系统造成的直接威胁进行分类。</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①</a:t>
            </a:r>
            <a:r>
              <a:rPr lang="zh-CN" altLang="en-US" b="1" dirty="0">
                <a:solidFill>
                  <a:srgbClr val="FF0000"/>
                </a:solidFill>
                <a:effectLst>
                  <a:outerShdw blurRad="38100" dist="38100" dir="2700000" algn="tl">
                    <a:srgbClr val="C0C0C0"/>
                  </a:outerShdw>
                </a:effectLst>
                <a:ea typeface="微软雅黑" pitchFamily="34" charset="-122"/>
              </a:rPr>
              <a:t>基于漏洞成因的分类</a:t>
            </a:r>
          </a:p>
          <a:p>
            <a:pPr eaLnBrk="1" hangingPunct="1">
              <a:defRPr/>
            </a:pPr>
            <a:r>
              <a:rPr lang="zh-CN" altLang="en-US" b="1" dirty="0">
                <a:effectLst>
                  <a:outerShdw blurRad="38100" dist="38100" dir="2700000" algn="tl">
                    <a:srgbClr val="C0C0C0"/>
                  </a:outerShdw>
                </a:effectLst>
                <a:ea typeface="微软雅黑" pitchFamily="34" charset="-122"/>
              </a:rPr>
              <a:t>内存破坏类、逻辑错误类、输入验证类、设计错误类和配置错误类。</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7983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②</a:t>
            </a:r>
            <a:r>
              <a:rPr lang="zh-CN" altLang="en-US" b="1" dirty="0">
                <a:solidFill>
                  <a:srgbClr val="FF0000"/>
                </a:solidFill>
                <a:effectLst>
                  <a:outerShdw blurRad="38100" dist="38100" dir="2700000" algn="tl">
                    <a:srgbClr val="C0C0C0"/>
                  </a:outerShdw>
                </a:effectLst>
                <a:ea typeface="微软雅黑" pitchFamily="34" charset="-122"/>
              </a:rPr>
              <a:t>基于漏洞利用位置的分类</a:t>
            </a:r>
          </a:p>
          <a:p>
            <a:pPr lvl="1" eaLnBrk="1" hangingPunct="1">
              <a:defRPr/>
            </a:pPr>
            <a:r>
              <a:rPr lang="zh-CN" altLang="en-US" sz="2400" b="1" dirty="0">
                <a:solidFill>
                  <a:srgbClr val="FF0000"/>
                </a:solidFill>
                <a:effectLst>
                  <a:outerShdw blurRad="38100" dist="38100" dir="2700000" algn="tl">
                    <a:srgbClr val="C0C0C0"/>
                  </a:outerShdw>
                </a:effectLst>
                <a:ea typeface="微软雅黑" pitchFamily="34" charset="-122"/>
              </a:rPr>
              <a:t>本地漏洞。</a:t>
            </a:r>
            <a:r>
              <a:rPr lang="zh-CN" altLang="en-US" sz="2400" b="1" dirty="0">
                <a:effectLst>
                  <a:outerShdw blurRad="38100" dist="38100" dir="2700000" algn="tl">
                    <a:srgbClr val="C0C0C0"/>
                  </a:outerShdw>
                </a:effectLst>
                <a:ea typeface="微软雅黑" pitchFamily="34" charset="-122"/>
              </a:rPr>
              <a:t>即需要操作系统级的有效帐号登录到本地才能利用的漏洞，主要构成为权限提升类漏洞，即把自身的执行权限从普通用户级别提升到管理员级别。</a:t>
            </a:r>
          </a:p>
          <a:p>
            <a:pPr lvl="1" eaLnBrk="1" hangingPunct="1">
              <a:defRPr/>
            </a:pPr>
            <a:r>
              <a:rPr lang="zh-CN" altLang="en-US" sz="2400" b="1" dirty="0">
                <a:solidFill>
                  <a:srgbClr val="FF0000"/>
                </a:solidFill>
                <a:effectLst>
                  <a:outerShdw blurRad="38100" dist="38100" dir="2700000" algn="tl">
                    <a:srgbClr val="C0C0C0"/>
                  </a:outerShdw>
                </a:effectLst>
                <a:ea typeface="微软雅黑" pitchFamily="34" charset="-122"/>
              </a:rPr>
              <a:t>远程漏洞。</a:t>
            </a:r>
            <a:r>
              <a:rPr lang="zh-CN" altLang="en-US" sz="2400" b="1" dirty="0">
                <a:effectLst>
                  <a:outerShdw blurRad="38100" dist="38100" dir="2700000" algn="tl">
                    <a:srgbClr val="C0C0C0"/>
                  </a:outerShdw>
                </a:effectLst>
                <a:ea typeface="微软雅黑" pitchFamily="34" charset="-122"/>
              </a:rPr>
              <a:t>即无需系统级的帐号验证即可通过网络访问目标进行利用的漏洞。</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34390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③</a:t>
            </a:r>
            <a:r>
              <a:rPr lang="zh-CN" altLang="en-US" b="1" dirty="0">
                <a:solidFill>
                  <a:srgbClr val="FF0000"/>
                </a:solidFill>
                <a:effectLst>
                  <a:outerShdw blurRad="38100" dist="38100" dir="2700000" algn="tl">
                    <a:srgbClr val="C0C0C0"/>
                  </a:outerShdw>
                </a:effectLst>
                <a:ea typeface="微软雅黑" pitchFamily="34" charset="-122"/>
              </a:rPr>
              <a:t>基于威胁类型的分类</a:t>
            </a:r>
          </a:p>
          <a:p>
            <a:pPr lvl="1" eaLnBrk="1" hangingPunct="1">
              <a:defRPr/>
            </a:pPr>
            <a:r>
              <a:rPr lang="zh-CN" altLang="en-US" sz="2400" b="1" dirty="0">
                <a:solidFill>
                  <a:srgbClr val="FF0000"/>
                </a:solidFill>
                <a:effectLst>
                  <a:outerShdw blurRad="38100" dist="38100" dir="2700000" algn="tl">
                    <a:srgbClr val="C0C0C0"/>
                  </a:outerShdw>
                </a:effectLst>
                <a:ea typeface="微软雅黑" pitchFamily="34" charset="-122"/>
              </a:rPr>
              <a:t>获取控制。</a:t>
            </a:r>
            <a:r>
              <a:rPr lang="zh-CN" altLang="en-US" sz="2400" b="1" dirty="0">
                <a:effectLst>
                  <a:outerShdw blurRad="38100" dist="38100" dir="2700000" algn="tl">
                    <a:srgbClr val="C0C0C0"/>
                  </a:outerShdw>
                </a:effectLst>
                <a:ea typeface="微软雅黑" pitchFamily="34" charset="-122"/>
              </a:rPr>
              <a:t>即可以导致劫持程序执行流程，转向执行攻击者指定的任意指令或命令，控制应用系统或操作系统。威胁最大，同时影响系统的机密性、完整性，甚至在需要的时候可以影响可用性。主要来源：内存破坏类。</a:t>
            </a:r>
          </a:p>
          <a:p>
            <a:pPr lvl="1" eaLnBrk="1" hangingPunct="1">
              <a:defRPr/>
            </a:pPr>
            <a:r>
              <a:rPr lang="zh-CN" altLang="en-US" sz="2400" b="1" dirty="0">
                <a:solidFill>
                  <a:srgbClr val="FF0000"/>
                </a:solidFill>
                <a:effectLst>
                  <a:outerShdw blurRad="38100" dist="38100" dir="2700000" algn="tl">
                    <a:srgbClr val="C0C0C0"/>
                  </a:outerShdw>
                </a:effectLst>
                <a:ea typeface="微软雅黑" pitchFamily="34" charset="-122"/>
              </a:rPr>
              <a:t>获取信息。</a:t>
            </a:r>
            <a:r>
              <a:rPr lang="zh-CN" altLang="en-US" sz="2400" b="1" dirty="0">
                <a:effectLst>
                  <a:outerShdw blurRad="38100" dist="38100" dir="2700000" algn="tl">
                    <a:srgbClr val="C0C0C0"/>
                  </a:outerShdw>
                </a:effectLst>
                <a:ea typeface="微软雅黑" pitchFamily="34" charset="-122"/>
              </a:rPr>
              <a:t>即可以导致劫持程序访问预期外的资源并泄露给攻击者，影响系统的机密性。主要来源：输入验证类、配置错误类漏洞。</a:t>
            </a:r>
          </a:p>
          <a:p>
            <a:pPr lvl="1" eaLnBrk="1" hangingPunct="1">
              <a:defRPr/>
            </a:pPr>
            <a:r>
              <a:rPr lang="zh-CN" altLang="en-US" sz="2400" b="1" dirty="0">
                <a:solidFill>
                  <a:srgbClr val="FF0000"/>
                </a:solidFill>
                <a:effectLst>
                  <a:outerShdw blurRad="38100" dist="38100" dir="2700000" algn="tl">
                    <a:srgbClr val="C0C0C0"/>
                  </a:outerShdw>
                </a:effectLst>
                <a:ea typeface="微软雅黑" pitchFamily="34" charset="-122"/>
              </a:rPr>
              <a:t>拒绝服务。</a:t>
            </a:r>
            <a:r>
              <a:rPr lang="zh-CN" altLang="en-US" sz="2400" b="1" dirty="0">
                <a:effectLst>
                  <a:outerShdw blurRad="38100" dist="38100" dir="2700000" algn="tl">
                    <a:srgbClr val="C0C0C0"/>
                  </a:outerShdw>
                </a:effectLst>
                <a:ea typeface="微软雅黑" pitchFamily="34" charset="-122"/>
              </a:rPr>
              <a:t>即可以导致目标应用或系统暂时或永远性地失去响应正常服务的能力，影响系统的可用性。主要来源：内存破坏类、意外处理错误类漏洞。</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23073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）如何管理？</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）软件漏洞分级</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对漏洞进行分级有助于人们对数目众多的安全漏洞给予不同程度的关注并采取不同级别的措施。</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①</a:t>
            </a:r>
            <a:r>
              <a:rPr lang="zh-CN" altLang="en-US" b="1" dirty="0">
                <a:solidFill>
                  <a:srgbClr val="FF0000"/>
                </a:solidFill>
                <a:effectLst>
                  <a:outerShdw blurRad="38100" dist="38100" dir="2700000" algn="tl">
                    <a:srgbClr val="C0C0C0"/>
                  </a:outerShdw>
                </a:effectLst>
                <a:ea typeface="微软雅黑" pitchFamily="34" charset="-122"/>
              </a:rPr>
              <a:t>按照漏洞严重等级进行分级</a:t>
            </a: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EF7DC592-8E6B-4039-85CC-BB89F5EF100D}"/>
              </a:ext>
            </a:extLst>
          </p:cNvPr>
          <p:cNvPicPr>
            <a:picLocks noChangeAspect="1"/>
          </p:cNvPicPr>
          <p:nvPr/>
        </p:nvPicPr>
        <p:blipFill>
          <a:blip r:embed="rId2"/>
          <a:stretch>
            <a:fillRect/>
          </a:stretch>
        </p:blipFill>
        <p:spPr>
          <a:xfrm>
            <a:off x="654694" y="3762353"/>
            <a:ext cx="8024847" cy="2042911"/>
          </a:xfrm>
          <a:prstGeom prst="rect">
            <a:avLst/>
          </a:prstGeom>
        </p:spPr>
      </p:pic>
    </p:spTree>
    <p:extLst>
      <p:ext uri="{BB962C8B-B14F-4D97-AF65-F5344CB8AC3E}">
        <p14:creationId xmlns:p14="http://schemas.microsoft.com/office/powerpoint/2010/main" val="3517828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②</a:t>
            </a:r>
            <a:r>
              <a:rPr lang="zh-CN" altLang="en-US" b="1" dirty="0">
                <a:solidFill>
                  <a:srgbClr val="FF0000"/>
                </a:solidFill>
                <a:effectLst>
                  <a:outerShdw blurRad="38100" dist="38100" dir="2700000" algn="tl">
                    <a:srgbClr val="C0C0C0"/>
                  </a:outerShdw>
                </a:effectLst>
                <a:ea typeface="微软雅黑" pitchFamily="34" charset="-122"/>
              </a:rPr>
              <a:t>利用通用漏洞评分系统（</a:t>
            </a:r>
            <a:r>
              <a:rPr lang="en-US" altLang="zh-CN" b="1" dirty="0">
                <a:solidFill>
                  <a:srgbClr val="FF0000"/>
                </a:solidFill>
                <a:effectLst>
                  <a:outerShdw blurRad="38100" dist="38100" dir="2700000" algn="tl">
                    <a:srgbClr val="C0C0C0"/>
                  </a:outerShdw>
                </a:effectLst>
                <a:ea typeface="微软雅黑" pitchFamily="34" charset="-122"/>
              </a:rPr>
              <a:t>CVSS</a:t>
            </a:r>
            <a:r>
              <a:rPr lang="zh-CN" altLang="en-US" b="1" dirty="0">
                <a:solidFill>
                  <a:srgbClr val="FF0000"/>
                </a:solidFill>
                <a:effectLst>
                  <a:outerShdw blurRad="38100" dist="38100" dir="2700000" algn="tl">
                    <a:srgbClr val="C0C0C0"/>
                  </a:outerShdw>
                </a:effectLst>
                <a:ea typeface="微软雅黑" pitchFamily="34" charset="-122"/>
              </a:rPr>
              <a:t>）进行分级</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依据对</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种度量</a:t>
            </a:r>
            <a:r>
              <a:rPr lang="zh-CN" altLang="en-US" b="1" dirty="0">
                <a:effectLst>
                  <a:outerShdw blurRad="38100" dist="38100" dir="2700000" algn="tl">
                    <a:srgbClr val="C0C0C0"/>
                  </a:outerShdw>
                </a:effectLst>
                <a:ea typeface="微软雅黑" pitchFamily="34" charset="-122"/>
              </a:rPr>
              <a:t>评价标准来对一个已知的安全漏洞危害程度进行打分。</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基本度量</a:t>
            </a:r>
            <a:r>
              <a:rPr lang="zh-CN" altLang="en-US" b="1" dirty="0">
                <a:effectLst>
                  <a:outerShdw blurRad="38100" dist="38100" dir="2700000" algn="tl">
                    <a:srgbClr val="C0C0C0"/>
                  </a:outerShdw>
                </a:effectLst>
                <a:ea typeface="微软雅黑" pitchFamily="34" charset="-122"/>
              </a:rPr>
              <a:t>用于描述漏洞的固有基本特性，这些特性不随时间和用户环境的变化而改变。</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时间度量</a:t>
            </a:r>
            <a:r>
              <a:rPr lang="zh-CN" altLang="en-US" b="1" dirty="0">
                <a:effectLst>
                  <a:outerShdw blurRad="38100" dist="38100" dir="2700000" algn="tl">
                    <a:srgbClr val="C0C0C0"/>
                  </a:outerShdw>
                </a:effectLst>
                <a:ea typeface="微软雅黑" pitchFamily="34" charset="-122"/>
              </a:rPr>
              <a:t>用于描述漏洞随时间而改变的特性，这些特性不随用户环境的变化而改变。</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环境度量</a:t>
            </a:r>
            <a:r>
              <a:rPr lang="zh-CN" altLang="en-US" b="1" dirty="0">
                <a:effectLst>
                  <a:outerShdw blurRad="38100" dist="38100" dir="2700000" algn="tl">
                    <a:srgbClr val="C0C0C0"/>
                  </a:outerShdw>
                </a:effectLst>
                <a:ea typeface="微软雅黑" pitchFamily="34" charset="-122"/>
              </a:rPr>
              <a:t>用于描述漏洞与特殊用户环境相关的特性。</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dirty="0">
                <a:hlinkClick r:id="rId2"/>
              </a:rPr>
              <a:t>CVSS v3.1 Examples (first.org)</a:t>
            </a:r>
            <a:endParaRPr lang="zh-CN" altLang="en-US" b="1" dirty="0">
              <a:effectLst>
                <a:outerShdw blurRad="38100" dist="38100" dir="2700000" algn="tl">
                  <a:srgbClr val="C0C0C0"/>
                </a:outerShdw>
              </a:effectLst>
              <a:ea typeface="微软雅黑" pitchFamily="34" charset="-122"/>
            </a:endParaRPr>
          </a:p>
          <a:p>
            <a:pPr eaLnBrk="1" hangingPunct="1">
              <a:defRPr/>
            </a:pPr>
            <a:endParaRPr lang="zh-CN" altLang="en-US" b="1" dirty="0">
              <a:solidFill>
                <a:srgbClr val="FF0000"/>
              </a:solidFill>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231054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）软件漏洞管理</a:t>
            </a:r>
            <a:r>
              <a:rPr lang="zh-CN" altLang="en-US" b="1" dirty="0">
                <a:solidFill>
                  <a:srgbClr val="FF0000"/>
                </a:solidFill>
                <a:effectLst>
                  <a:outerShdw blurRad="38100" dist="38100" dir="2700000" algn="tl">
                    <a:srgbClr val="C0C0C0"/>
                  </a:outerShdw>
                </a:effectLst>
                <a:latin typeface="Times New Roman" panose="02020603050405020304" pitchFamily="18" charset="0"/>
                <a:ea typeface="微软雅黑" pitchFamily="34" charset="-122"/>
                <a:cs typeface="Times New Roman" panose="02020603050405020304" pitchFamily="18" charset="0"/>
              </a:rPr>
              <a:t>国际标准</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①安全漏洞标识、描述及分级规范</a:t>
            </a: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09615D8B-4688-497E-83D4-101A634FD084}"/>
              </a:ext>
            </a:extLst>
          </p:cNvPr>
          <p:cNvPicPr>
            <a:picLocks noChangeAspect="1"/>
          </p:cNvPicPr>
          <p:nvPr/>
        </p:nvPicPr>
        <p:blipFill>
          <a:blip r:embed="rId2"/>
          <a:stretch>
            <a:fillRect/>
          </a:stretch>
        </p:blipFill>
        <p:spPr>
          <a:xfrm>
            <a:off x="624263" y="2492896"/>
            <a:ext cx="8388424" cy="2503622"/>
          </a:xfrm>
          <a:prstGeom prst="rect">
            <a:avLst/>
          </a:prstGeom>
        </p:spPr>
      </p:pic>
    </p:spTree>
    <p:extLst>
      <p:ext uri="{BB962C8B-B14F-4D97-AF65-F5344CB8AC3E}">
        <p14:creationId xmlns:p14="http://schemas.microsoft.com/office/powerpoint/2010/main" val="181034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什么是软件漏洞？软件漏洞与软件错误或软件缺陷的关系是什么？</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为什么会出现软件漏洞？</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软件漏洞为什么要管理？如何管理？</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1080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67544" y="980728"/>
            <a:ext cx="8507288" cy="4551784"/>
          </a:xfrm>
        </p:spPr>
        <p:txBody>
          <a:bodyPr/>
          <a:lstStyle/>
          <a:p>
            <a:pPr eaLnBrk="1" hangingPunct="1">
              <a:defRPr/>
            </a:pPr>
            <a:r>
              <a:rPr lang="zh-CN" altLang="en-US" b="1" dirty="0">
                <a:solidFill>
                  <a:srgbClr val="FF0000"/>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②</a:t>
            </a:r>
            <a:r>
              <a:rPr lang="zh-CN" altLang="en-US" b="1" dirty="0">
                <a:solidFill>
                  <a:srgbClr val="FF0000"/>
                </a:solidFill>
                <a:effectLst>
                  <a:outerShdw blurRad="38100" dist="38100" dir="2700000" algn="tl">
                    <a:srgbClr val="C0C0C0"/>
                  </a:outerShdw>
                </a:effectLst>
                <a:ea typeface="微软雅黑" pitchFamily="34" charset="-122"/>
              </a:rPr>
              <a:t>安全漏洞管理规范</a:t>
            </a:r>
          </a:p>
          <a:p>
            <a:pPr lvl="1" eaLnBrk="1" hangingPunct="1">
              <a:defRPr/>
            </a:pPr>
            <a:r>
              <a:rPr lang="en-US" altLang="zh-CN" sz="2400" i="1" dirty="0">
                <a:latin typeface="Times New Roman" panose="02020603050405020304" pitchFamily="18" charset="0"/>
                <a:cs typeface="Times New Roman" panose="02020603050405020304" pitchFamily="18" charset="0"/>
              </a:rPr>
              <a:t>Guide to Using Vulnerability Naming Schemes</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NIST SP 800</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51 Rev. 1</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eaLnBrk="1" hangingPunct="1">
              <a:defRPr/>
            </a:pPr>
            <a:r>
              <a:rPr lang="en-US" altLang="zh-CN" sz="2400" i="1" dirty="0">
                <a:latin typeface="Times New Roman" panose="02020603050405020304" pitchFamily="18" charset="0"/>
                <a:cs typeface="Times New Roman" panose="02020603050405020304" pitchFamily="18" charset="0"/>
              </a:rPr>
              <a:t>The Technical Specification for the security content Automation protocol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SCAP</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SCAP Version 1.2 </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NIST SP 800</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126 Rev. 2</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eaLnBrk="1" hangingPunct="1">
              <a:defRPr/>
            </a:pPr>
            <a:r>
              <a:rPr lang="en-US" altLang="zh-CN" sz="2400" i="1" dirty="0">
                <a:latin typeface="Times New Roman" panose="02020603050405020304" pitchFamily="18" charset="0"/>
                <a:cs typeface="Times New Roman" panose="02020603050405020304" pitchFamily="18" charset="0"/>
              </a:rPr>
              <a:t>Guide to Enterprise Patch Management Technologies</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NIST SP 800</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40 Rev. 3</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eaLnBrk="1" hangingPunct="1">
              <a:defRPr/>
            </a:pPr>
            <a:r>
              <a:rPr lang="en-US" altLang="zh-CN" sz="2400" i="1" dirty="0">
                <a:latin typeface="Times New Roman" panose="02020603050405020304" pitchFamily="18" charset="0"/>
                <a:cs typeface="Times New Roman" panose="02020603050405020304" pitchFamily="18" charset="0"/>
              </a:rPr>
              <a:t>Source Code Security Analysis Tool Functional Specification</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NIST SP 500-268</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eaLnBrk="1" hangingPunct="1">
              <a:defRPr/>
            </a:pPr>
            <a:r>
              <a:rPr lang="en-US" altLang="zh-CN" sz="2400" i="1" dirty="0">
                <a:latin typeface="Times New Roman" panose="02020603050405020304" pitchFamily="18" charset="0"/>
                <a:cs typeface="Times New Roman" panose="02020603050405020304" pitchFamily="18" charset="0"/>
              </a:rPr>
              <a:t>Information technology	</a:t>
            </a:r>
            <a:r>
              <a:rPr lang="zh-CN"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Security techniques	</a:t>
            </a:r>
            <a:r>
              <a:rPr lang="zh-CN"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Vulnerability disclosure</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ISO/IEC 29147</a:t>
            </a:r>
            <a:r>
              <a:rPr lang="zh-CN" altLang="zh-CN" sz="2400" dirty="0">
                <a:latin typeface="Times New Roman" panose="02020603050405020304" pitchFamily="18" charset="0"/>
                <a:cs typeface="Times New Roman" panose="02020603050405020304" pitchFamily="18" charset="0"/>
              </a:rPr>
              <a:t>）</a:t>
            </a:r>
          </a:p>
          <a:p>
            <a:pPr lvl="1" eaLnBrk="1" hangingPunct="1">
              <a:defRPr/>
            </a:pPr>
            <a:r>
              <a:rPr lang="en-US" altLang="zh-CN" sz="2400" i="1" dirty="0">
                <a:latin typeface="Times New Roman" panose="02020603050405020304" pitchFamily="18" charset="0"/>
                <a:cs typeface="Times New Roman" panose="02020603050405020304" pitchFamily="18" charset="0"/>
              </a:rPr>
              <a:t>Information technology </a:t>
            </a:r>
            <a:r>
              <a:rPr lang="zh-CN"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Security techniques </a:t>
            </a:r>
            <a:r>
              <a:rPr lang="zh-CN"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Vulnerability handling processes</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ISO/IEC 30111</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966888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67544" y="980728"/>
            <a:ext cx="8507288" cy="4551784"/>
          </a:xfrm>
        </p:spPr>
        <p:txBody>
          <a:bodyPr/>
          <a:lstStyle/>
          <a:p>
            <a:pPr eaLnBrk="1" hangingPunct="1">
              <a:defRPr/>
            </a:pPr>
            <a:r>
              <a:rPr lang="zh-CN" altLang="en-US" b="1" dirty="0">
                <a:solidFill>
                  <a:srgbClr val="FF0000"/>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②</a:t>
            </a:r>
            <a:r>
              <a:rPr lang="zh-CN" altLang="en-US" b="1" dirty="0">
                <a:solidFill>
                  <a:srgbClr val="FF0000"/>
                </a:solidFill>
                <a:effectLst>
                  <a:outerShdw blurRad="38100" dist="38100" dir="2700000" algn="tl">
                    <a:srgbClr val="C0C0C0"/>
                  </a:outerShdw>
                </a:effectLst>
                <a:ea typeface="微软雅黑" pitchFamily="34" charset="-122"/>
              </a:rPr>
              <a:t>安全漏洞管理规范</a:t>
            </a:r>
          </a:p>
          <a:p>
            <a:pPr lvl="1" eaLnBrk="1" hangingPunct="1">
              <a:defRPr/>
            </a:pPr>
            <a:r>
              <a:rPr lang="en-US" altLang="zh-CN" sz="2400" i="1" dirty="0">
                <a:latin typeface="Times New Roman" panose="02020603050405020304" pitchFamily="18" charset="0"/>
                <a:cs typeface="Times New Roman" panose="02020603050405020304" pitchFamily="18" charset="0"/>
              </a:rPr>
              <a:t>Guide to Using Vulnerability Naming Schemes</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NIST SP 800</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51 Rev. 1</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eaLnBrk="1" hangingPunct="1">
              <a:defRPr/>
            </a:pPr>
            <a:r>
              <a:rPr lang="en-US" altLang="zh-CN" sz="2400" i="1" dirty="0">
                <a:latin typeface="Times New Roman" panose="02020603050405020304" pitchFamily="18" charset="0"/>
                <a:cs typeface="Times New Roman" panose="02020603050405020304" pitchFamily="18" charset="0"/>
              </a:rPr>
              <a:t>The Technical Specification for the security content Automation protocol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SCAP</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SCAP Version 1.2 </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NIST SP 800</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126 Rev. 2</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eaLnBrk="1" hangingPunct="1">
              <a:defRPr/>
            </a:pPr>
            <a:r>
              <a:rPr lang="en-US" altLang="zh-CN" sz="2400" i="1" dirty="0">
                <a:latin typeface="Times New Roman" panose="02020603050405020304" pitchFamily="18" charset="0"/>
                <a:cs typeface="Times New Roman" panose="02020603050405020304" pitchFamily="18" charset="0"/>
              </a:rPr>
              <a:t>Guide to Enterprise Patch Management Technologies</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NIST SP 800</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40 Rev. 3</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eaLnBrk="1" hangingPunct="1">
              <a:defRPr/>
            </a:pPr>
            <a:r>
              <a:rPr lang="en-US" altLang="zh-CN" sz="2400" i="1" dirty="0">
                <a:latin typeface="Times New Roman" panose="02020603050405020304" pitchFamily="18" charset="0"/>
                <a:cs typeface="Times New Roman" panose="02020603050405020304" pitchFamily="18" charset="0"/>
              </a:rPr>
              <a:t>Source Code Security Analysis Tool Functional Specification</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NIST SP 500-268</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eaLnBrk="1" hangingPunct="1">
              <a:defRPr/>
            </a:pPr>
            <a:r>
              <a:rPr lang="en-US" altLang="zh-CN" sz="2400" i="1" dirty="0">
                <a:latin typeface="Times New Roman" panose="02020603050405020304" pitchFamily="18" charset="0"/>
                <a:cs typeface="Times New Roman" panose="02020603050405020304" pitchFamily="18" charset="0"/>
              </a:rPr>
              <a:t>Information technology	</a:t>
            </a:r>
            <a:r>
              <a:rPr lang="zh-CN"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Security techniques	</a:t>
            </a:r>
            <a:r>
              <a:rPr lang="zh-CN"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Vulnerability disclosure</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ISO/IEC 29147</a:t>
            </a:r>
            <a:r>
              <a:rPr lang="zh-CN" altLang="zh-CN" sz="2400" dirty="0">
                <a:latin typeface="Times New Roman" panose="02020603050405020304" pitchFamily="18" charset="0"/>
                <a:cs typeface="Times New Roman" panose="02020603050405020304" pitchFamily="18" charset="0"/>
              </a:rPr>
              <a:t>）</a:t>
            </a:r>
          </a:p>
          <a:p>
            <a:pPr lvl="1" eaLnBrk="1" hangingPunct="1">
              <a:defRPr/>
            </a:pPr>
            <a:r>
              <a:rPr lang="en-US" altLang="zh-CN" sz="2400" i="1" dirty="0">
                <a:latin typeface="Times New Roman" panose="02020603050405020304" pitchFamily="18" charset="0"/>
                <a:cs typeface="Times New Roman" panose="02020603050405020304" pitchFamily="18" charset="0"/>
              </a:rPr>
              <a:t>Information technology </a:t>
            </a:r>
            <a:r>
              <a:rPr lang="zh-CN"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Security techniques </a:t>
            </a:r>
            <a:r>
              <a:rPr lang="zh-CN"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Vulnerability handling processes</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ISO/IEC 30111</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737787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软件漏洞为什么要管理？如何管理？</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507288"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4</a:t>
            </a:r>
            <a:r>
              <a:rPr lang="zh-CN" altLang="en-US" b="1" dirty="0">
                <a:solidFill>
                  <a:srgbClr val="FF0000"/>
                </a:solidFill>
                <a:effectLst>
                  <a:outerShdw blurRad="38100" dist="38100" dir="2700000" algn="tl">
                    <a:srgbClr val="C0C0C0"/>
                  </a:outerShdw>
                </a:effectLst>
                <a:ea typeface="微软雅黑" pitchFamily="34" charset="-122"/>
              </a:rPr>
              <a:t>）软件漏洞管理</a:t>
            </a:r>
            <a:r>
              <a:rPr lang="zh-CN" altLang="en-US" b="1" dirty="0">
                <a:solidFill>
                  <a:srgbClr val="FF0000"/>
                </a:solidFill>
                <a:effectLst>
                  <a:outerShdw blurRad="38100" dist="38100" dir="2700000" algn="tl">
                    <a:srgbClr val="C0C0C0"/>
                  </a:outerShdw>
                </a:effectLst>
                <a:latin typeface="Times New Roman" panose="02020603050405020304" pitchFamily="18" charset="0"/>
                <a:ea typeface="微软雅黑" pitchFamily="34" charset="-122"/>
                <a:cs typeface="Times New Roman" panose="02020603050405020304" pitchFamily="18" charset="0"/>
              </a:rPr>
              <a:t>国内标准</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①安全漏洞标识与描述规范</a:t>
            </a:r>
          </a:p>
          <a:p>
            <a:pPr lvl="1" eaLnBrk="1" hangingPunct="1">
              <a:defRPr/>
            </a:pP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信息安全技术 安全漏洞标识与描述规范</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GB/T 28458—2012</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eaLnBrk="1" hangingPunct="1">
              <a:defRPr/>
            </a:pPr>
            <a:r>
              <a:rPr lang="zh-CN" altLang="zh-CN" b="1" dirty="0">
                <a:solidFill>
                  <a:srgbClr val="FF0000"/>
                </a:solidFill>
                <a:effectLst>
                  <a:outerShdw blurRad="38100" dist="38100" dir="2700000" algn="tl">
                    <a:srgbClr val="C0C0C0"/>
                  </a:outerShdw>
                </a:effectLst>
                <a:latin typeface="仿宋_GB2312" panose="02010609030101010101" pitchFamily="49" charset="-122"/>
                <a:ea typeface="微软雅黑" pitchFamily="34" charset="-122"/>
              </a:rPr>
              <a:t>②</a:t>
            </a:r>
            <a:r>
              <a:rPr lang="zh-CN" altLang="en-US" b="1" dirty="0">
                <a:solidFill>
                  <a:srgbClr val="FF0000"/>
                </a:solidFill>
                <a:effectLst>
                  <a:outerShdw blurRad="38100" dist="38100" dir="2700000" algn="tl">
                    <a:srgbClr val="C0C0C0"/>
                  </a:outerShdw>
                </a:effectLst>
                <a:latin typeface="仿宋_GB2312" panose="02010609030101010101" pitchFamily="49" charset="-122"/>
                <a:ea typeface="微软雅黑" pitchFamily="34" charset="-122"/>
              </a:rPr>
              <a:t>安全漏洞分级规范</a:t>
            </a:r>
            <a:endParaRPr lang="en-US" altLang="zh-CN" b="1" dirty="0">
              <a:solidFill>
                <a:srgbClr val="FF0000"/>
              </a:solidFill>
              <a:effectLst>
                <a:outerShdw blurRad="38100" dist="38100" dir="2700000" algn="tl">
                  <a:srgbClr val="C0C0C0"/>
                </a:outerShdw>
              </a:effectLst>
              <a:latin typeface="仿宋_GB2312" panose="02010609030101010101" pitchFamily="49" charset="-122"/>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信息安全技术 安全漏洞等级划分指南</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GB/T 30279—2013</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latin typeface="仿宋_GB2312" panose="02010609030101010101" pitchFamily="49" charset="-122"/>
                <a:ea typeface="微软雅黑" pitchFamily="34" charset="-122"/>
              </a:rPr>
              <a:t>③安全漏洞分类规范</a:t>
            </a:r>
            <a:endParaRPr lang="en-US" altLang="zh-CN" b="1" dirty="0">
              <a:solidFill>
                <a:srgbClr val="FF0000"/>
              </a:solidFill>
              <a:effectLst>
                <a:outerShdw blurRad="38100" dist="38100" dir="2700000" algn="tl">
                  <a:srgbClr val="C0C0C0"/>
                </a:outerShdw>
              </a:effectLst>
              <a:latin typeface="仿宋_GB2312" panose="02010609030101010101" pitchFamily="49" charset="-122"/>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信息安全技术 安全漏洞分类</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GB/T 33561—2017</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latin typeface="仿宋_GB2312" panose="02010609030101010101" pitchFamily="49" charset="-122"/>
                <a:ea typeface="微软雅黑" pitchFamily="34" charset="-122"/>
              </a:rPr>
              <a:t>④安全漏洞管理规范</a:t>
            </a:r>
            <a:endParaRPr lang="en-US" altLang="zh-CN" b="1" dirty="0">
              <a:solidFill>
                <a:srgbClr val="FF0000"/>
              </a:solidFill>
              <a:effectLst>
                <a:outerShdw blurRad="38100" dist="38100" dir="2700000" algn="tl">
                  <a:srgbClr val="C0C0C0"/>
                </a:outerShdw>
              </a:effectLst>
              <a:latin typeface="仿宋_GB2312" panose="02010609030101010101" pitchFamily="49" charset="-122"/>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信息安全技术 信息安全漏洞管理规范</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GB/T 30276—2013</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CNNVD</a:t>
            </a:r>
            <a:r>
              <a:rPr lang="zh-CN" altLang="en-US" sz="2400" b="1" dirty="0">
                <a:effectLst>
                  <a:outerShdw blurRad="38100" dist="38100" dir="2700000" algn="tl">
                    <a:srgbClr val="C0C0C0"/>
                  </a:outerShdw>
                </a:effectLst>
                <a:ea typeface="微软雅黑" pitchFamily="34" charset="-122"/>
              </a:rPr>
              <a:t>漏洞管理规范</a:t>
            </a:r>
          </a:p>
        </p:txBody>
      </p:sp>
    </p:spTree>
    <p:extLst>
      <p:ext uri="{BB962C8B-B14F-4D97-AF65-F5344CB8AC3E}">
        <p14:creationId xmlns:p14="http://schemas.microsoft.com/office/powerpoint/2010/main" val="3060122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什么是软件漏洞？软件漏洞与软件错误或软件缺陷的关系是什么？</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为什么会出现软件漏洞？</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软件漏洞为什么要管理？如何管理？</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21069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什么是软件漏洞？</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）对信息安全中“漏洞”的认识</a:t>
            </a:r>
          </a:p>
          <a:p>
            <a:pPr eaLnBrk="1" hangingPunct="1">
              <a:defRPr/>
            </a:pPr>
            <a:r>
              <a:rPr lang="en-US" altLang="zh-CN" b="1" dirty="0">
                <a:effectLst>
                  <a:outerShdw blurRad="38100" dist="38100" dir="2700000" algn="tl">
                    <a:srgbClr val="C0C0C0"/>
                  </a:outerShdw>
                </a:effectLst>
                <a:ea typeface="微软雅黑" pitchFamily="34" charset="-122"/>
              </a:rPr>
              <a:t>ISO/IEC 15408-1《</a:t>
            </a:r>
            <a:r>
              <a:rPr lang="zh-CN" altLang="en-US" b="1" dirty="0">
                <a:effectLst>
                  <a:outerShdw blurRad="38100" dist="38100" dir="2700000" algn="tl">
                    <a:srgbClr val="C0C0C0"/>
                  </a:outerShdw>
                </a:effectLst>
                <a:ea typeface="微软雅黑" pitchFamily="34" charset="-122"/>
              </a:rPr>
              <a:t>信息技术</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安全技术</a:t>
            </a:r>
            <a:r>
              <a:rPr lang="en-US" altLang="zh-CN" b="1" dirty="0">
                <a:effectLst>
                  <a:outerShdw blurRad="38100" dist="38100" dir="2700000" algn="tl">
                    <a:srgbClr val="C0C0C0"/>
                  </a:outerShdw>
                </a:effectLst>
                <a:ea typeface="微软雅黑" pitchFamily="34" charset="-122"/>
              </a:rPr>
              <a:t>—IT</a:t>
            </a:r>
            <a:r>
              <a:rPr lang="zh-CN" altLang="en-US" b="1" dirty="0">
                <a:effectLst>
                  <a:outerShdw blurRad="38100" dist="38100" dir="2700000" algn="tl">
                    <a:srgbClr val="C0C0C0"/>
                  </a:outerShdw>
                </a:effectLst>
                <a:ea typeface="微软雅黑" pitchFamily="34" charset="-122"/>
              </a:rPr>
              <a:t>安全评估标准</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漏洞是存在于评估对象中的、在一定的环境条件下可能违反安全功能要求的弱点。</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美国国家标准与技术研究院</a:t>
            </a:r>
            <a:r>
              <a:rPr lang="en-US" altLang="zh-CN" b="1" dirty="0">
                <a:effectLst>
                  <a:outerShdw blurRad="38100" dist="38100" dir="2700000" algn="tl">
                    <a:srgbClr val="C0C0C0"/>
                  </a:outerShdw>
                </a:effectLst>
                <a:ea typeface="微软雅黑" pitchFamily="34" charset="-122"/>
              </a:rPr>
              <a:t>NIST</a:t>
            </a:r>
            <a:r>
              <a:rPr lang="zh-CN" altLang="en-US" b="1" dirty="0">
                <a:effectLst>
                  <a:outerShdw blurRad="38100" dist="38100" dir="2700000" algn="tl">
                    <a:srgbClr val="C0C0C0"/>
                  </a:outerShdw>
                </a:effectLst>
                <a:ea typeface="微软雅黑" pitchFamily="34" charset="-122"/>
              </a:rPr>
              <a:t>内部报告</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信息安全关键技术语词汇表</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漏洞是存在于信息系统、系统安全过程、内部控制或实现过程中的、可被威胁源攻击或触发的弱点。</a:t>
            </a:r>
          </a:p>
        </p:txBody>
      </p:sp>
    </p:spTree>
    <p:extLst>
      <p:ext uri="{BB962C8B-B14F-4D97-AF65-F5344CB8AC3E}">
        <p14:creationId xmlns:p14="http://schemas.microsoft.com/office/powerpoint/2010/main" val="171187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什么是软件漏洞？</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）对信息安全中“漏洞”的认识</a:t>
            </a:r>
          </a:p>
          <a:p>
            <a:pPr eaLnBrk="1" hangingPunct="1">
              <a:defRPr/>
            </a:pPr>
            <a:r>
              <a:rPr lang="en-US" altLang="zh-CN" b="1" dirty="0">
                <a:effectLst>
                  <a:outerShdw blurRad="38100" dist="38100" dir="2700000" algn="tl">
                    <a:srgbClr val="C0C0C0"/>
                  </a:outerShdw>
                </a:effectLst>
                <a:ea typeface="微软雅黑" pitchFamily="34" charset="-122"/>
              </a:rPr>
              <a:t>ISO/IEC 27000《</a:t>
            </a:r>
            <a:r>
              <a:rPr lang="zh-CN" altLang="en-US" b="1" dirty="0">
                <a:effectLst>
                  <a:outerShdw blurRad="38100" dist="38100" dir="2700000" algn="tl">
                    <a:srgbClr val="C0C0C0"/>
                  </a:outerShdw>
                </a:effectLst>
                <a:ea typeface="微软雅黑" pitchFamily="34" charset="-122"/>
              </a:rPr>
              <a:t>信息技术</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安全技术</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信息安全管理系统</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概述和词汇</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漏洞是能够被一个或多个威胁利用的资产或控制中的弱点。</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小结，对漏洞认识的</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个共同特点：</a:t>
            </a:r>
          </a:p>
          <a:p>
            <a:pPr lvl="1" eaLnBrk="1" hangingPunct="1">
              <a:defRPr/>
            </a:pPr>
            <a:r>
              <a:rPr lang="zh-CN" altLang="en-US" sz="2400" b="1" dirty="0">
                <a:effectLst>
                  <a:outerShdw blurRad="38100" dist="38100" dir="2700000" algn="tl">
                    <a:srgbClr val="C0C0C0"/>
                  </a:outerShdw>
                </a:effectLst>
                <a:ea typeface="微软雅黑" pitchFamily="34" charset="-122"/>
              </a:rPr>
              <a:t>漏洞是信息系统自身具有的弱点或者缺陷；</a:t>
            </a:r>
          </a:p>
          <a:p>
            <a:pPr lvl="1" eaLnBrk="1" hangingPunct="1">
              <a:defRPr/>
            </a:pPr>
            <a:r>
              <a:rPr lang="zh-CN" altLang="en-US" sz="2400" b="1" dirty="0">
                <a:effectLst>
                  <a:outerShdw blurRad="38100" dist="38100" dir="2700000" algn="tl">
                    <a:srgbClr val="C0C0C0"/>
                  </a:outerShdw>
                </a:effectLst>
                <a:ea typeface="微软雅黑" pitchFamily="34" charset="-122"/>
              </a:rPr>
              <a:t>漏洞存在环境通常是特定的；</a:t>
            </a:r>
          </a:p>
          <a:p>
            <a:pPr lvl="1" eaLnBrk="1" hangingPunct="1">
              <a:defRPr/>
            </a:pPr>
            <a:r>
              <a:rPr lang="zh-CN" altLang="en-US" sz="2400" b="1" dirty="0">
                <a:effectLst>
                  <a:outerShdw blurRad="38100" dist="38100" dir="2700000" algn="tl">
                    <a:srgbClr val="C0C0C0"/>
                  </a:outerShdw>
                </a:effectLst>
                <a:ea typeface="微软雅黑" pitchFamily="34" charset="-122"/>
              </a:rPr>
              <a:t>漏洞具有可利用性，若攻击者利用了这些漏洞将会给信息系统安全带来严重威胁和经济损失。</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6135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什么是软件漏洞？</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）对“软件漏洞”的认识</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基本认识：</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软件（安全）漏洞是信息系统安全漏洞的一个重要方面。</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20</a:t>
            </a:r>
            <a:r>
              <a:rPr lang="zh-CN" altLang="en-US" b="1" dirty="0">
                <a:effectLst>
                  <a:outerShdw blurRad="38100" dist="38100" dir="2700000" algn="tl">
                    <a:srgbClr val="C0C0C0"/>
                  </a:outerShdw>
                </a:effectLst>
                <a:ea typeface="微软雅黑" pitchFamily="34" charset="-122"/>
              </a:rPr>
              <a:t>世纪</a:t>
            </a:r>
            <a:r>
              <a:rPr lang="en-US" altLang="zh-CN" b="1" dirty="0">
                <a:effectLst>
                  <a:outerShdw blurRad="38100" dist="38100" dir="2700000" algn="tl">
                    <a:srgbClr val="C0C0C0"/>
                  </a:outerShdw>
                </a:effectLst>
                <a:ea typeface="微软雅黑" pitchFamily="34" charset="-122"/>
              </a:rPr>
              <a:t>80</a:t>
            </a:r>
            <a:r>
              <a:rPr lang="zh-CN" altLang="en-US" b="1" dirty="0">
                <a:effectLst>
                  <a:outerShdw blurRad="38100" dist="38100" dir="2700000" algn="tl">
                    <a:srgbClr val="C0C0C0"/>
                  </a:outerShdw>
                </a:effectLst>
                <a:ea typeface="微软雅黑" pitchFamily="34" charset="-122"/>
              </a:rPr>
              <a:t>年代，早期黑客的出现和第一个计算机病毒的产生，软件漏洞逐渐引起人们的关注。</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在历经</a:t>
            </a:r>
            <a:r>
              <a:rPr lang="en-US" altLang="zh-CN" b="1" dirty="0">
                <a:effectLst>
                  <a:outerShdw blurRad="38100" dist="38100" dir="2700000" algn="tl">
                    <a:srgbClr val="C0C0C0"/>
                  </a:outerShdw>
                </a:effectLst>
                <a:ea typeface="微软雅黑" pitchFamily="34" charset="-122"/>
              </a:rPr>
              <a:t>30</a:t>
            </a:r>
            <a:r>
              <a:rPr lang="zh-CN" altLang="en-US" b="1" dirty="0">
                <a:effectLst>
                  <a:outerShdw blurRad="38100" dist="38100" dir="2700000" algn="tl">
                    <a:srgbClr val="C0C0C0"/>
                  </a:outerShdw>
                </a:effectLst>
                <a:ea typeface="微软雅黑" pitchFamily="34" charset="-122"/>
              </a:rPr>
              <a:t>多年的研究过程中，学术界及产业界对漏洞给出了很多定义，漏洞的定义本身也随着信息技术的发展而具有不同的含义与范畴。</a:t>
            </a:r>
          </a:p>
        </p:txBody>
      </p:sp>
    </p:spTree>
    <p:extLst>
      <p:ext uri="{BB962C8B-B14F-4D97-AF65-F5344CB8AC3E}">
        <p14:creationId xmlns:p14="http://schemas.microsoft.com/office/powerpoint/2010/main" val="232260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什么是软件漏洞？</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）对“软件漏洞”的认识</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基本认识：</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软件漏洞通常被认为是软件生命周期中与安全相关的</a:t>
            </a:r>
            <a:r>
              <a:rPr lang="zh-CN" altLang="en-US" b="1" dirty="0">
                <a:solidFill>
                  <a:srgbClr val="FF0000"/>
                </a:solidFill>
                <a:effectLst>
                  <a:outerShdw blurRad="38100" dist="38100" dir="2700000" algn="tl">
                    <a:srgbClr val="C0C0C0"/>
                  </a:outerShdw>
                </a:effectLst>
                <a:ea typeface="微软雅黑" pitchFamily="34" charset="-122"/>
              </a:rPr>
              <a:t>设计错误</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编码缺陷</a:t>
            </a:r>
            <a:r>
              <a:rPr lang="zh-CN" altLang="en-US" b="1" dirty="0">
                <a:effectLst>
                  <a:outerShdw blurRad="38100" dist="38100" dir="2700000" algn="tl">
                    <a:srgbClr val="C0C0C0"/>
                  </a:outerShdw>
                </a:effectLst>
                <a:ea typeface="微软雅黑" pitchFamily="34" charset="-122"/>
              </a:rPr>
              <a:t>及</a:t>
            </a:r>
            <a:r>
              <a:rPr lang="zh-CN" altLang="en-US" b="1" dirty="0">
                <a:solidFill>
                  <a:srgbClr val="FF0000"/>
                </a:solidFill>
                <a:effectLst>
                  <a:outerShdw blurRad="38100" dist="38100" dir="2700000" algn="tl">
                    <a:srgbClr val="C0C0C0"/>
                  </a:outerShdw>
                </a:effectLst>
                <a:ea typeface="微软雅黑" pitchFamily="34" charset="-122"/>
              </a:rPr>
              <a:t>运行故障</a:t>
            </a:r>
            <a:r>
              <a:rPr lang="zh-CN" altLang="en-US" b="1" dirty="0">
                <a:effectLst>
                  <a:outerShdw blurRad="38100" dist="38100" dir="2700000" algn="tl">
                    <a:srgbClr val="C0C0C0"/>
                  </a:outerShdw>
                </a:effectLst>
                <a:ea typeface="微软雅黑" pitchFamily="34" charset="-122"/>
              </a:rPr>
              <a:t>等。</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本书中并不对软件漏洞</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脆弱点、软件缺陷以及软件错误等概念严格区分。</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软件漏洞</a:t>
            </a:r>
            <a:r>
              <a:rPr lang="zh-CN" altLang="en-US" b="1" dirty="0">
                <a:solidFill>
                  <a:srgbClr val="FF0000"/>
                </a:solidFill>
                <a:effectLst>
                  <a:outerShdw blurRad="38100" dist="38100" dir="2700000" algn="tl">
                    <a:srgbClr val="C0C0C0"/>
                  </a:outerShdw>
                </a:effectLst>
                <a:ea typeface="微软雅黑" pitchFamily="34" charset="-122"/>
              </a:rPr>
              <a:t>一方面会导致有害的输出或行为</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另一方面漏洞也会被攻击者所利用来攻击系统。</a:t>
            </a:r>
          </a:p>
        </p:txBody>
      </p:sp>
    </p:spTree>
    <p:extLst>
      <p:ext uri="{BB962C8B-B14F-4D97-AF65-F5344CB8AC3E}">
        <p14:creationId xmlns:p14="http://schemas.microsoft.com/office/powerpoint/2010/main" val="297340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什么是软件漏洞？</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）对“软件漏洞”的认识</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基于软件生命周期的认识：</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软件系统或产品在</a:t>
            </a:r>
            <a:r>
              <a:rPr lang="zh-CN" altLang="en-US" b="1" dirty="0">
                <a:solidFill>
                  <a:srgbClr val="FF0000"/>
                </a:solidFill>
                <a:effectLst>
                  <a:outerShdw blurRad="38100" dist="38100" dir="2700000" algn="tl">
                    <a:srgbClr val="C0C0C0"/>
                  </a:outerShdw>
                </a:effectLst>
                <a:ea typeface="微软雅黑" pitchFamily="34" charset="-122"/>
              </a:rPr>
              <a:t>设计、实现、配置、运行</a:t>
            </a:r>
            <a:r>
              <a:rPr lang="zh-CN" altLang="en-US" b="1" dirty="0">
                <a:effectLst>
                  <a:outerShdw blurRad="38100" dist="38100" dir="2700000" algn="tl">
                    <a:srgbClr val="C0C0C0"/>
                  </a:outerShdw>
                </a:effectLst>
                <a:ea typeface="微软雅黑" pitchFamily="34" charset="-122"/>
              </a:rPr>
              <a:t>等过程中，由操作实体有意或无意产生的缺陷、瑕疵或错误，它们以不同形式存在于信息系统的各个层次和环节之中，且随着信息系统的变化而改变。</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26014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什么是软件漏洞？</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）对“软件漏洞”的认识</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基于软件生命周期的认识：</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漏洞是贯穿软件生命周期各环节的。在时间维度上，漏洞都会经历产生、发现、公开、消亡等过程</a:t>
            </a:r>
            <a:endParaRPr lang="en-US" altLang="zh-CN"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A261C961-2576-410D-BEB3-46FFB464A613}"/>
              </a:ext>
            </a:extLst>
          </p:cNvPr>
          <p:cNvPicPr>
            <a:picLocks noChangeAspect="1"/>
          </p:cNvPicPr>
          <p:nvPr/>
        </p:nvPicPr>
        <p:blipFill>
          <a:blip r:embed="rId2"/>
          <a:stretch>
            <a:fillRect/>
          </a:stretch>
        </p:blipFill>
        <p:spPr>
          <a:xfrm>
            <a:off x="1043608" y="3861048"/>
            <a:ext cx="7308304" cy="1872279"/>
          </a:xfrm>
          <a:prstGeom prst="rect">
            <a:avLst/>
          </a:prstGeom>
        </p:spPr>
      </p:pic>
    </p:spTree>
    <p:extLst>
      <p:ext uri="{BB962C8B-B14F-4D97-AF65-F5344CB8AC3E}">
        <p14:creationId xmlns:p14="http://schemas.microsoft.com/office/powerpoint/2010/main" val="61405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7480696"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什么是软件漏洞？</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）对“软件漏洞”的认识</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危害：</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漏洞一旦被恶意主体所利用，就会造成对信息系统的安全损害，从而影响构建于信息系统之上正常服务的运行，危害信息系统及信息的安全属性。</a:t>
            </a:r>
          </a:p>
        </p:txBody>
      </p:sp>
    </p:spTree>
    <p:extLst>
      <p:ext uri="{BB962C8B-B14F-4D97-AF65-F5344CB8AC3E}">
        <p14:creationId xmlns:p14="http://schemas.microsoft.com/office/powerpoint/2010/main" val="2819798261"/>
      </p:ext>
    </p:extLst>
  </p:cSld>
  <p:clrMapOvr>
    <a:masterClrMapping/>
  </p:clrMapOvr>
</p:sld>
</file>

<file path=ppt/theme/theme1.xml><?xml version="1.0" encoding="utf-8"?>
<a:theme xmlns:a="http://schemas.openxmlformats.org/drawingml/2006/main" name="134TGp_report_diagram_v2">
  <a:themeElements>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34TGp_report_diagram_v2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_v2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PowerPointgxca1</Template>
  <TotalTime>3893</TotalTime>
  <Words>1587</Words>
  <Application>Microsoft Office PowerPoint</Application>
  <PresentationFormat>全屏显示(4:3)</PresentationFormat>
  <Paragraphs>124</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迷你简启体</vt:lpstr>
      <vt:lpstr>仿宋_GB2312</vt:lpstr>
      <vt:lpstr>Arial</vt:lpstr>
      <vt:lpstr>Wingdings</vt:lpstr>
      <vt:lpstr>宋体</vt:lpstr>
      <vt:lpstr>Times New Roman</vt:lpstr>
      <vt:lpstr>微软雅黑</vt:lpstr>
      <vt:lpstr>Verdana</vt:lpstr>
      <vt:lpstr>华文新魏</vt:lpstr>
      <vt:lpstr>134TGp_report_diagram_v2</vt:lpstr>
      <vt:lpstr>第2章  软件漏洞概述</vt:lpstr>
      <vt:lpstr>本讲要点</vt:lpstr>
      <vt:lpstr>1. 什么是软件漏洞？</vt:lpstr>
      <vt:lpstr>1. 什么是软件漏洞？</vt:lpstr>
      <vt:lpstr>1. 什么是软件漏洞？</vt:lpstr>
      <vt:lpstr>1. 什么是软件漏洞？</vt:lpstr>
      <vt:lpstr>1. 什么是软件漏洞？</vt:lpstr>
      <vt:lpstr>1. 什么是软件漏洞？</vt:lpstr>
      <vt:lpstr>1. 什么是软件漏洞？</vt:lpstr>
      <vt:lpstr>1. 什么是软件漏洞？</vt:lpstr>
      <vt:lpstr>2. 为什么会出现软件漏洞？</vt:lpstr>
      <vt:lpstr>3. 软件漏洞为什么要管理？如何管理？</vt:lpstr>
      <vt:lpstr>3. 软件漏洞为什么要管理？如何管理？</vt:lpstr>
      <vt:lpstr>3. 软件漏洞为什么要管理？如何管理？</vt:lpstr>
      <vt:lpstr>3. 软件漏洞为什么要管理？如何管理？</vt:lpstr>
      <vt:lpstr>3. 软件漏洞为什么要管理？如何管理？</vt:lpstr>
      <vt:lpstr>3. 软件漏洞为什么要管理？如何管理？</vt:lpstr>
      <vt:lpstr>3. 软件漏洞为什么要管理？如何管理？</vt:lpstr>
      <vt:lpstr>3. 软件漏洞为什么要管理？如何管理？</vt:lpstr>
      <vt:lpstr>3. 软件漏洞为什么要管理？如何管理？</vt:lpstr>
      <vt:lpstr>3. 软件漏洞为什么要管理？如何管理？</vt:lpstr>
      <vt:lpstr>3. 软件漏洞为什么要管理？如何管理？</vt:lpstr>
      <vt:lpstr>本讲要点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PPT标题</dc:title>
  <dc:creator>ChenBo</dc:creator>
  <cp:lastModifiedBy>lenovo</cp:lastModifiedBy>
  <cp:revision>673</cp:revision>
  <cp:lastPrinted>2013-05-16T08:35:08Z</cp:lastPrinted>
  <dcterms:created xsi:type="dcterms:W3CDTF">2003-12-15T08:35:50Z</dcterms:created>
  <dcterms:modified xsi:type="dcterms:W3CDTF">2022-05-26T04:55:17Z</dcterms:modified>
</cp:coreProperties>
</file>