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56" r:id="rId1"/>
  </p:sldMasterIdLst>
  <p:notesMasterIdLst>
    <p:notesMasterId r:id="rId44"/>
  </p:notesMasterIdLst>
  <p:handoutMasterIdLst>
    <p:handoutMasterId r:id="rId45"/>
  </p:handoutMasterIdLst>
  <p:sldIdLst>
    <p:sldId id="868" r:id="rId2"/>
    <p:sldId id="1037" r:id="rId3"/>
    <p:sldId id="1125" r:id="rId4"/>
    <p:sldId id="1245" r:id="rId5"/>
    <p:sldId id="1246" r:id="rId6"/>
    <p:sldId id="1244" r:id="rId7"/>
    <p:sldId id="1247" r:id="rId8"/>
    <p:sldId id="1248" r:id="rId9"/>
    <p:sldId id="1249" r:id="rId10"/>
    <p:sldId id="1250" r:id="rId11"/>
    <p:sldId id="1251" r:id="rId12"/>
    <p:sldId id="1252" r:id="rId13"/>
    <p:sldId id="1253" r:id="rId14"/>
    <p:sldId id="1254" r:id="rId15"/>
    <p:sldId id="1255" r:id="rId16"/>
    <p:sldId id="1256" r:id="rId17"/>
    <p:sldId id="1257" r:id="rId18"/>
    <p:sldId id="1258" r:id="rId19"/>
    <p:sldId id="1259" r:id="rId20"/>
    <p:sldId id="1260" r:id="rId21"/>
    <p:sldId id="1261" r:id="rId22"/>
    <p:sldId id="1262" r:id="rId23"/>
    <p:sldId id="1263" r:id="rId24"/>
    <p:sldId id="1264" r:id="rId25"/>
    <p:sldId id="1265" r:id="rId26"/>
    <p:sldId id="1266" r:id="rId27"/>
    <p:sldId id="1267" r:id="rId28"/>
    <p:sldId id="1268" r:id="rId29"/>
    <p:sldId id="1269" r:id="rId30"/>
    <p:sldId id="1270" r:id="rId31"/>
    <p:sldId id="1271" r:id="rId32"/>
    <p:sldId id="1272" r:id="rId33"/>
    <p:sldId id="1273" r:id="rId34"/>
    <p:sldId id="1275" r:id="rId35"/>
    <p:sldId id="1276" r:id="rId36"/>
    <p:sldId id="1277" r:id="rId37"/>
    <p:sldId id="1278" r:id="rId38"/>
    <p:sldId id="1279" r:id="rId39"/>
    <p:sldId id="1280" r:id="rId40"/>
    <p:sldId id="1281" r:id="rId41"/>
    <p:sldId id="1282" r:id="rId42"/>
    <p:sldId id="1283" r:id="rId43"/>
  </p:sldIdLst>
  <p:sldSz cx="9144000" cy="6858000" type="screen4x3"/>
  <p:notesSz cx="6858000" cy="9144000"/>
  <p:embeddedFontLst>
    <p:embeddedFont>
      <p:font typeface="迷你简启体" panose="02010600030101010101" charset="-122"/>
      <p:regular r:id="rId46"/>
    </p:embeddedFont>
    <p:embeddedFont>
      <p:font typeface="Verdana" panose="020B0604030504040204" pitchFamily="34" charset="0"/>
      <p:regular r:id="rId47"/>
      <p:bold r:id="rId48"/>
      <p:italic r:id="rId49"/>
      <p:boldItalic r:id="rId50"/>
    </p:embeddedFont>
    <p:embeddedFont>
      <p:font typeface="华文新魏" panose="02010800040101010101" pitchFamily="2" charset="-122"/>
      <p:regular r:id="rId51"/>
    </p:embeddedFont>
    <p:embeddedFont>
      <p:font typeface="微软雅黑" panose="020B0503020204020204" pitchFamily="34" charset="-122"/>
      <p:regular r:id="rId52"/>
      <p:bold r:id="rId53"/>
    </p:embeddedFont>
  </p:embeddedFontLst>
  <p:defaultTextStyle>
    <a:defPPr>
      <a:defRPr lang="en-US"/>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3366"/>
    <a:srgbClr val="020000"/>
    <a:srgbClr val="99CCFF"/>
    <a:srgbClr val="5F5F5F"/>
    <a:srgbClr val="8DD1FF"/>
    <a:srgbClr val="0033CC"/>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53" autoAdjust="0"/>
    <p:restoredTop sz="86262" autoAdjust="0"/>
  </p:normalViewPr>
  <p:slideViewPr>
    <p:cSldViewPr>
      <p:cViewPr varScale="1">
        <p:scale>
          <a:sx n="76" d="100"/>
          <a:sy n="76" d="100"/>
        </p:scale>
        <p:origin x="932"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3" Type="http://schemas.openxmlformats.org/officeDocument/2006/relationships/font" Target="fonts/font8.fntdata"/><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font" Target="fonts/font7.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ea typeface="+mn-ea"/>
              </a:defRPr>
            </a:lvl1pPr>
          </a:lstStyle>
          <a:p>
            <a:pPr>
              <a:defRPr/>
            </a:pPr>
            <a:fld id="{F71CA85C-87DE-4850-A14A-72BDDD2EC3C0}" type="datetimeFigureOut">
              <a:rPr lang="zh-CN" altLang="en-US"/>
              <a:pPr>
                <a:defRPr/>
              </a:pPr>
              <a:t>2022/10/24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ea typeface="+mn-ea"/>
              </a:defRPr>
            </a:lvl1pPr>
          </a:lstStyle>
          <a:p>
            <a:pPr>
              <a:defRPr/>
            </a:pPr>
            <a:fld id="{0A83690B-782F-4B49-860F-02A76880E442}" type="slidenum">
              <a:rPr lang="zh-CN" altLang="en-US"/>
              <a:pPr>
                <a:defRPr/>
              </a:pPr>
              <a:t>‹#›</a:t>
            </a:fld>
            <a:endParaRPr lang="zh-CN" altLang="en-US"/>
          </a:p>
        </p:txBody>
      </p:sp>
    </p:spTree>
    <p:extLst>
      <p:ext uri="{BB962C8B-B14F-4D97-AF65-F5344CB8AC3E}">
        <p14:creationId xmlns:p14="http://schemas.microsoft.com/office/powerpoint/2010/main" val="38748899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200">
                <a:latin typeface="Times New Roman" pitchFamily="18" charset="0"/>
                <a:ea typeface="+mn-ea"/>
              </a:defRPr>
            </a:lvl1pPr>
          </a:lstStyle>
          <a:p>
            <a:pPr>
              <a:defRPr/>
            </a:pPr>
            <a:endParaRPr lang="zh-CN" altLang="en-US"/>
          </a:p>
        </p:txBody>
      </p:sp>
      <p:sp>
        <p:nvSpPr>
          <p:cNvPr id="13315" name="Rectangle 3"/>
          <p:cNvSpPr>
            <a:spLocks noGrp="1" noChangeArrowheads="1"/>
          </p:cNvSpPr>
          <p:nvPr>
            <p:ph type="dt" idx="1"/>
          </p:nvPr>
        </p:nvSpPr>
        <p:spPr bwMode="auto">
          <a:xfrm>
            <a:off x="388620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ea typeface="+mn-ea"/>
              </a:defRPr>
            </a:lvl1pPr>
          </a:lstStyle>
          <a:p>
            <a:pPr>
              <a:defRPr/>
            </a:pPr>
            <a:endParaRPr lang="en-US" altLang="zh-CN"/>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7" name="Rectangle 5"/>
          <p:cNvSpPr>
            <a:spLocks noGrp="1" noChangeArrowheads="1"/>
          </p:cNvSpPr>
          <p:nvPr>
            <p:ph type="body" sz="quarter" idx="3"/>
          </p:nvPr>
        </p:nvSpPr>
        <p:spPr bwMode="auto">
          <a:xfrm>
            <a:off x="914400" y="4343400"/>
            <a:ext cx="50292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13318" name="Rectangle 6"/>
          <p:cNvSpPr>
            <a:spLocks noGrp="1" noChangeArrowheads="1"/>
          </p:cNvSpPr>
          <p:nvPr>
            <p:ph type="ftr" sz="quarter" idx="4"/>
          </p:nvPr>
        </p:nvSpPr>
        <p:spPr bwMode="auto">
          <a:xfrm>
            <a:off x="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defRPr sz="1200">
                <a:latin typeface="Times New Roman" pitchFamily="18" charset="0"/>
                <a:ea typeface="+mn-ea"/>
              </a:defRPr>
            </a:lvl1pPr>
          </a:lstStyle>
          <a:p>
            <a:pPr>
              <a:defRPr/>
            </a:pPr>
            <a:endParaRPr lang="en-US" altLang="zh-CN"/>
          </a:p>
        </p:txBody>
      </p:sp>
      <p:sp>
        <p:nvSpPr>
          <p:cNvPr id="13319" name="Rectangle 7"/>
          <p:cNvSpPr>
            <a:spLocks noGrp="1" noChangeArrowheads="1"/>
          </p:cNvSpPr>
          <p:nvPr>
            <p:ph type="sldNum" sz="quarter" idx="5"/>
          </p:nvPr>
        </p:nvSpPr>
        <p:spPr bwMode="auto">
          <a:xfrm>
            <a:off x="388620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ea typeface="+mn-ea"/>
              </a:defRPr>
            </a:lvl1pPr>
          </a:lstStyle>
          <a:p>
            <a:pPr>
              <a:defRPr/>
            </a:pPr>
            <a:fld id="{594BE04F-A9F9-45A4-8053-14667A043A80}" type="slidenum">
              <a:rPr lang="zh-CN" altLang="en-US"/>
              <a:pPr>
                <a:defRPr/>
              </a:pPr>
              <a:t>‹#›</a:t>
            </a:fld>
            <a:endParaRPr lang="en-US" altLang="zh-CN"/>
          </a:p>
        </p:txBody>
      </p:sp>
    </p:spTree>
    <p:extLst>
      <p:ext uri="{BB962C8B-B14F-4D97-AF65-F5344CB8AC3E}">
        <p14:creationId xmlns:p14="http://schemas.microsoft.com/office/powerpoint/2010/main" val="26812417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软件安全接触点是一些行业最佳安全实践的集合，是可操作的对软件工件的安全性进行分析、测试与验证的方法。</a:t>
            </a:r>
          </a:p>
        </p:txBody>
      </p:sp>
      <p:sp>
        <p:nvSpPr>
          <p:cNvPr id="4" name="灯片编号占位符 3"/>
          <p:cNvSpPr>
            <a:spLocks noGrp="1"/>
          </p:cNvSpPr>
          <p:nvPr>
            <p:ph type="sldNum" sz="quarter" idx="5"/>
          </p:nvPr>
        </p:nvSpPr>
        <p:spPr/>
        <p:txBody>
          <a:bodyPr/>
          <a:lstStyle/>
          <a:p>
            <a:pPr>
              <a:defRPr/>
            </a:pPr>
            <a:fld id="{594BE04F-A9F9-45A4-8053-14667A043A80}" type="slidenum">
              <a:rPr lang="zh-CN" altLang="en-US" smtClean="0"/>
              <a:pPr>
                <a:defRPr/>
              </a:pPr>
              <a:t>25</a:t>
            </a:fld>
            <a:endParaRPr lang="en-US" altLang="zh-CN"/>
          </a:p>
        </p:txBody>
      </p:sp>
    </p:spTree>
    <p:extLst>
      <p:ext uri="{BB962C8B-B14F-4D97-AF65-F5344CB8AC3E}">
        <p14:creationId xmlns:p14="http://schemas.microsoft.com/office/powerpoint/2010/main" val="3815132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3" descr="Light horizontal"/>
          <p:cNvSpPr>
            <a:spLocks noChangeArrowheads="1"/>
          </p:cNvSpPr>
          <p:nvPr/>
        </p:nvSpPr>
        <p:spPr bwMode="gray">
          <a:xfrm>
            <a:off x="0" y="9525"/>
            <a:ext cx="1476375" cy="6848475"/>
          </a:xfrm>
          <a:prstGeom prst="rect">
            <a:avLst/>
          </a:prstGeom>
          <a:pattFill prst="ltHorz">
            <a:fgClr>
              <a:schemeClr val="bg2"/>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5" name="Rectangle 4"/>
          <p:cNvSpPr>
            <a:spLocks noChangeArrowheads="1"/>
          </p:cNvSpPr>
          <p:nvPr/>
        </p:nvSpPr>
        <p:spPr bwMode="ltGray">
          <a:xfrm flipV="1">
            <a:off x="0" y="4267200"/>
            <a:ext cx="9144000" cy="11064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6" name="AutoShape 5"/>
          <p:cNvSpPr>
            <a:spLocks noChangeArrowheads="1"/>
          </p:cNvSpPr>
          <p:nvPr/>
        </p:nvSpPr>
        <p:spPr bwMode="ltGray">
          <a:xfrm>
            <a:off x="1474788" y="5156200"/>
            <a:ext cx="7129462" cy="504825"/>
          </a:xfrm>
          <a:prstGeom prst="roundRect">
            <a:avLst>
              <a:gd name="adj" fmla="val 16667"/>
            </a:avLst>
          </a:prstGeom>
          <a:solidFill>
            <a:schemeClr val="tx1"/>
          </a:solidFill>
          <a:ln w="38100" algn="ctr">
            <a:solidFill>
              <a:schemeClr val="bg1"/>
            </a:solidFill>
            <a:round/>
            <a:headEnd/>
            <a:tailEnd/>
          </a:ln>
        </p:spPr>
        <p:txBody>
          <a:bodyPr wrap="none" anchor="ctr"/>
          <a:lstStyle/>
          <a:p>
            <a:endParaRPr lang="zh-CN" altLang="en-US"/>
          </a:p>
        </p:txBody>
      </p:sp>
      <p:sp>
        <p:nvSpPr>
          <p:cNvPr id="1241094" name="Rectangle 6"/>
          <p:cNvSpPr>
            <a:spLocks noGrp="1" noChangeArrowheads="1"/>
          </p:cNvSpPr>
          <p:nvPr>
            <p:ph type="ctrTitle"/>
          </p:nvPr>
        </p:nvSpPr>
        <p:spPr bwMode="auto">
          <a:xfrm>
            <a:off x="1447800" y="3548063"/>
            <a:ext cx="7239000" cy="1371600"/>
          </a:xfrm>
        </p:spPr>
        <p:txBody>
          <a:bodyPr/>
          <a:lstStyle>
            <a:lvl1pPr algn="l">
              <a:defRPr sz="4000" b="1">
                <a:solidFill>
                  <a:schemeClr val="tx1"/>
                </a:solidFill>
              </a:defRPr>
            </a:lvl1pPr>
          </a:lstStyle>
          <a:p>
            <a:pPr lvl="0"/>
            <a:r>
              <a:rPr lang="zh-CN" altLang="en-US" noProof="0"/>
              <a:t>单击此处编辑母版标题样式</a:t>
            </a:r>
          </a:p>
        </p:txBody>
      </p:sp>
      <p:sp>
        <p:nvSpPr>
          <p:cNvPr id="1241095" name="Rectangle 7"/>
          <p:cNvSpPr>
            <a:spLocks noGrp="1" noChangeArrowheads="1"/>
          </p:cNvSpPr>
          <p:nvPr>
            <p:ph type="subTitle" idx="1"/>
          </p:nvPr>
        </p:nvSpPr>
        <p:spPr bwMode="white">
          <a:xfrm>
            <a:off x="1614488" y="5224463"/>
            <a:ext cx="6858000" cy="381000"/>
          </a:xfrm>
        </p:spPr>
        <p:txBody>
          <a:bodyPr/>
          <a:lstStyle>
            <a:lvl1pPr marL="0" indent="0">
              <a:buFont typeface="Wingdings" pitchFamily="2" charset="2"/>
              <a:buNone/>
              <a:defRPr sz="1400" b="1">
                <a:solidFill>
                  <a:schemeClr val="bg1"/>
                </a:solidFill>
              </a:defRPr>
            </a:lvl1pPr>
          </a:lstStyle>
          <a:p>
            <a:pPr lvl="0"/>
            <a:r>
              <a:rPr lang="zh-CN" altLang="en-US" noProof="0"/>
              <a:t>单击此处编辑母版副标题样式</a:t>
            </a:r>
          </a:p>
        </p:txBody>
      </p:sp>
    </p:spTree>
    <p:extLst>
      <p:ext uri="{BB962C8B-B14F-4D97-AF65-F5344CB8AC3E}">
        <p14:creationId xmlns:p14="http://schemas.microsoft.com/office/powerpoint/2010/main" val="23679719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fld id="{A4609770-CCEE-47FF-963E-42E94E76BF5F}" type="datetime1">
              <a:rPr lang="zh-CN" altLang="en-US"/>
              <a:pPr>
                <a:defRPr/>
              </a:pPr>
              <a:t>2022/10/24</a:t>
            </a:fld>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9"/>
          <p:cNvSpPr>
            <a:spLocks noGrp="1" noChangeArrowheads="1"/>
          </p:cNvSpPr>
          <p:nvPr>
            <p:ph type="sldNum" sz="quarter" idx="12"/>
          </p:nvPr>
        </p:nvSpPr>
        <p:spPr>
          <a:ln/>
        </p:spPr>
        <p:txBody>
          <a:bodyPr/>
          <a:lstStyle>
            <a:lvl1pPr>
              <a:defRPr/>
            </a:lvl1pPr>
          </a:lstStyle>
          <a:p>
            <a:pPr>
              <a:defRPr/>
            </a:pPr>
            <a:fld id="{4ADABD3A-790C-44FB-85E3-268652D70F3F}" type="slidenum">
              <a:rPr lang="zh-CN" altLang="en-US"/>
              <a:pPr>
                <a:defRPr/>
              </a:pPr>
              <a:t>‹#›</a:t>
            </a:fld>
            <a:endParaRPr lang="en-US" altLang="zh-CN"/>
          </a:p>
        </p:txBody>
      </p:sp>
    </p:spTree>
    <p:extLst>
      <p:ext uri="{BB962C8B-B14F-4D97-AF65-F5344CB8AC3E}">
        <p14:creationId xmlns:p14="http://schemas.microsoft.com/office/powerpoint/2010/main" val="11710267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19088"/>
            <a:ext cx="2057400" cy="60055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319088"/>
            <a:ext cx="6019800" cy="60055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fld id="{DD2DB736-315D-4102-971E-981D5362B45C}" type="datetime1">
              <a:rPr lang="zh-CN" altLang="en-US"/>
              <a:pPr>
                <a:defRPr/>
              </a:pPr>
              <a:t>2022/10/24</a:t>
            </a:fld>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9"/>
          <p:cNvSpPr>
            <a:spLocks noGrp="1" noChangeArrowheads="1"/>
          </p:cNvSpPr>
          <p:nvPr>
            <p:ph type="sldNum" sz="quarter" idx="12"/>
          </p:nvPr>
        </p:nvSpPr>
        <p:spPr>
          <a:ln/>
        </p:spPr>
        <p:txBody>
          <a:bodyPr/>
          <a:lstStyle>
            <a:lvl1pPr>
              <a:defRPr/>
            </a:lvl1pPr>
          </a:lstStyle>
          <a:p>
            <a:pPr>
              <a:defRPr/>
            </a:pPr>
            <a:fld id="{D3E5CD9E-4F33-4544-A709-6D16158EF4CF}" type="slidenum">
              <a:rPr lang="zh-CN" altLang="en-US"/>
              <a:pPr>
                <a:defRPr/>
              </a:pPr>
              <a:t>‹#›</a:t>
            </a:fld>
            <a:endParaRPr lang="en-US" altLang="zh-CN"/>
          </a:p>
        </p:txBody>
      </p:sp>
    </p:spTree>
    <p:extLst>
      <p:ext uri="{BB962C8B-B14F-4D97-AF65-F5344CB8AC3E}">
        <p14:creationId xmlns:p14="http://schemas.microsoft.com/office/powerpoint/2010/main" val="9725759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47688" y="319088"/>
            <a:ext cx="7162800" cy="563562"/>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076325"/>
            <a:ext cx="4038600" cy="52482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076325"/>
            <a:ext cx="4038600" cy="52482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7"/>
          <p:cNvSpPr>
            <a:spLocks noGrp="1" noChangeArrowheads="1"/>
          </p:cNvSpPr>
          <p:nvPr>
            <p:ph type="dt" sz="half" idx="10"/>
          </p:nvPr>
        </p:nvSpPr>
        <p:spPr>
          <a:ln/>
        </p:spPr>
        <p:txBody>
          <a:bodyPr/>
          <a:lstStyle>
            <a:lvl1pPr>
              <a:defRPr/>
            </a:lvl1pPr>
          </a:lstStyle>
          <a:p>
            <a:pPr>
              <a:defRPr/>
            </a:pPr>
            <a:fld id="{C47EC25C-5792-4BC6-A7A1-764814235401}" type="datetime1">
              <a:rPr lang="zh-CN" altLang="en-US"/>
              <a:pPr>
                <a:defRPr/>
              </a:pPr>
              <a:t>2022/10/24</a:t>
            </a:fld>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9"/>
          <p:cNvSpPr>
            <a:spLocks noGrp="1" noChangeArrowheads="1"/>
          </p:cNvSpPr>
          <p:nvPr>
            <p:ph type="sldNum" sz="quarter" idx="12"/>
          </p:nvPr>
        </p:nvSpPr>
        <p:spPr>
          <a:ln/>
        </p:spPr>
        <p:txBody>
          <a:bodyPr/>
          <a:lstStyle>
            <a:lvl1pPr>
              <a:defRPr/>
            </a:lvl1pPr>
          </a:lstStyle>
          <a:p>
            <a:pPr>
              <a:defRPr/>
            </a:pPr>
            <a:fld id="{DCE7CB2A-E57F-4799-88F2-28CE14C4FDDC}" type="slidenum">
              <a:rPr lang="zh-CN" altLang="en-US"/>
              <a:pPr>
                <a:defRPr/>
              </a:pPr>
              <a:t>‹#›</a:t>
            </a:fld>
            <a:endParaRPr lang="en-US" altLang="zh-CN"/>
          </a:p>
        </p:txBody>
      </p:sp>
    </p:spTree>
    <p:extLst>
      <p:ext uri="{BB962C8B-B14F-4D97-AF65-F5344CB8AC3E}">
        <p14:creationId xmlns:p14="http://schemas.microsoft.com/office/powerpoint/2010/main" val="40944523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547688" y="319088"/>
            <a:ext cx="7162800" cy="563562"/>
          </a:xfrm>
        </p:spPr>
        <p:txBody>
          <a:bodyPr/>
          <a:lstStyle/>
          <a:p>
            <a:r>
              <a:rPr lang="zh-CN" altLang="en-US"/>
              <a:t>单击此处编辑母版标题样式</a:t>
            </a:r>
          </a:p>
        </p:txBody>
      </p:sp>
      <p:sp>
        <p:nvSpPr>
          <p:cNvPr id="3" name="内容占位符 2"/>
          <p:cNvSpPr>
            <a:spLocks noGrp="1"/>
          </p:cNvSpPr>
          <p:nvPr>
            <p:ph sz="quarter" idx="1"/>
          </p:nvPr>
        </p:nvSpPr>
        <p:spPr>
          <a:xfrm>
            <a:off x="457200" y="1076325"/>
            <a:ext cx="4038600" cy="25479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076325"/>
            <a:ext cx="4038600" cy="25479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57200" y="3776663"/>
            <a:ext cx="4038600" cy="25479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8200" y="3776663"/>
            <a:ext cx="4038600" cy="25479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7"/>
          <p:cNvSpPr>
            <a:spLocks noGrp="1" noChangeArrowheads="1"/>
          </p:cNvSpPr>
          <p:nvPr>
            <p:ph type="dt" sz="half" idx="10"/>
          </p:nvPr>
        </p:nvSpPr>
        <p:spPr>
          <a:ln/>
        </p:spPr>
        <p:txBody>
          <a:bodyPr/>
          <a:lstStyle>
            <a:lvl1pPr>
              <a:defRPr/>
            </a:lvl1pPr>
          </a:lstStyle>
          <a:p>
            <a:pPr>
              <a:defRPr/>
            </a:pPr>
            <a:fld id="{FB0031F5-111E-4548-B733-AFBDD5C4674F}" type="datetime1">
              <a:rPr lang="zh-CN" altLang="en-US"/>
              <a:pPr>
                <a:defRPr/>
              </a:pPr>
              <a:t>2022/10/24</a:t>
            </a:fld>
            <a:endParaRPr lang="en-US" altLang="zh-CN"/>
          </a:p>
        </p:txBody>
      </p:sp>
      <p:sp>
        <p:nvSpPr>
          <p:cNvPr id="8"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9" name="Rectangle 9"/>
          <p:cNvSpPr>
            <a:spLocks noGrp="1" noChangeArrowheads="1"/>
          </p:cNvSpPr>
          <p:nvPr>
            <p:ph type="sldNum" sz="quarter" idx="12"/>
          </p:nvPr>
        </p:nvSpPr>
        <p:spPr>
          <a:ln/>
        </p:spPr>
        <p:txBody>
          <a:bodyPr/>
          <a:lstStyle>
            <a:lvl1pPr>
              <a:defRPr/>
            </a:lvl1pPr>
          </a:lstStyle>
          <a:p>
            <a:pPr>
              <a:defRPr/>
            </a:pPr>
            <a:fld id="{00B1EF47-C7B0-4382-98E8-3C6436E114EF}" type="slidenum">
              <a:rPr lang="zh-CN" altLang="en-US"/>
              <a:pPr>
                <a:defRPr/>
              </a:pPr>
              <a:t>‹#›</a:t>
            </a:fld>
            <a:endParaRPr lang="en-US" altLang="zh-CN"/>
          </a:p>
        </p:txBody>
      </p:sp>
    </p:spTree>
    <p:extLst>
      <p:ext uri="{BB962C8B-B14F-4D97-AF65-F5344CB8AC3E}">
        <p14:creationId xmlns:p14="http://schemas.microsoft.com/office/powerpoint/2010/main" val="333802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547688" y="319088"/>
            <a:ext cx="7162800" cy="563562"/>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076325"/>
            <a:ext cx="4038600" cy="52482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p:nvPr>
        </p:nvSpPr>
        <p:spPr>
          <a:xfrm>
            <a:off x="4648200" y="1076325"/>
            <a:ext cx="4038600" cy="5248275"/>
          </a:xfrm>
        </p:spPr>
        <p:txBody>
          <a:bodyPr/>
          <a:lstStyle/>
          <a:p>
            <a:pPr lvl="0"/>
            <a:endParaRPr lang="zh-CN" altLang="en-US" noProof="0"/>
          </a:p>
        </p:txBody>
      </p:sp>
      <p:sp>
        <p:nvSpPr>
          <p:cNvPr id="5" name="Rectangle 7"/>
          <p:cNvSpPr>
            <a:spLocks noGrp="1" noChangeArrowheads="1"/>
          </p:cNvSpPr>
          <p:nvPr>
            <p:ph type="dt" sz="half" idx="10"/>
          </p:nvPr>
        </p:nvSpPr>
        <p:spPr>
          <a:ln/>
        </p:spPr>
        <p:txBody>
          <a:bodyPr/>
          <a:lstStyle>
            <a:lvl1pPr>
              <a:defRPr/>
            </a:lvl1pPr>
          </a:lstStyle>
          <a:p>
            <a:pPr>
              <a:defRPr/>
            </a:pPr>
            <a:fld id="{0AA6C443-DC48-4DE5-B4CC-D4AE96F3104A}" type="datetime1">
              <a:rPr lang="zh-CN" altLang="en-US"/>
              <a:pPr>
                <a:defRPr/>
              </a:pPr>
              <a:t>2022/10/24</a:t>
            </a:fld>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9"/>
          <p:cNvSpPr>
            <a:spLocks noGrp="1" noChangeArrowheads="1"/>
          </p:cNvSpPr>
          <p:nvPr>
            <p:ph type="sldNum" sz="quarter" idx="12"/>
          </p:nvPr>
        </p:nvSpPr>
        <p:spPr>
          <a:ln/>
        </p:spPr>
        <p:txBody>
          <a:bodyPr/>
          <a:lstStyle>
            <a:lvl1pPr>
              <a:defRPr/>
            </a:lvl1pPr>
          </a:lstStyle>
          <a:p>
            <a:pPr>
              <a:defRPr/>
            </a:pPr>
            <a:fld id="{ADB1D9B0-916C-4FB5-9C2A-102E959CF647}" type="slidenum">
              <a:rPr lang="zh-CN" altLang="en-US"/>
              <a:pPr>
                <a:defRPr/>
              </a:pPr>
              <a:t>‹#›</a:t>
            </a:fld>
            <a:endParaRPr lang="en-US" altLang="zh-CN"/>
          </a:p>
        </p:txBody>
      </p:sp>
    </p:spTree>
    <p:extLst>
      <p:ext uri="{BB962C8B-B14F-4D97-AF65-F5344CB8AC3E}">
        <p14:creationId xmlns:p14="http://schemas.microsoft.com/office/powerpoint/2010/main" val="18949164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fld id="{3894CF35-6D4B-43ED-863C-F508C90CB5A9}" type="datetime1">
              <a:rPr lang="zh-CN" altLang="en-US"/>
              <a:pPr>
                <a:defRPr/>
              </a:pPr>
              <a:t>2022/10/24</a:t>
            </a:fld>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9"/>
          <p:cNvSpPr>
            <a:spLocks noGrp="1" noChangeArrowheads="1"/>
          </p:cNvSpPr>
          <p:nvPr>
            <p:ph type="sldNum" sz="quarter" idx="12"/>
          </p:nvPr>
        </p:nvSpPr>
        <p:spPr>
          <a:ln/>
        </p:spPr>
        <p:txBody>
          <a:bodyPr/>
          <a:lstStyle>
            <a:lvl1pPr>
              <a:defRPr/>
            </a:lvl1pPr>
          </a:lstStyle>
          <a:p>
            <a:pPr>
              <a:defRPr/>
            </a:pPr>
            <a:fld id="{1A34E139-B08E-47E8-B6B7-9AAF1BDD1BB6}" type="slidenum">
              <a:rPr lang="zh-CN" altLang="en-US"/>
              <a:pPr>
                <a:defRPr/>
              </a:pPr>
              <a:t>‹#›</a:t>
            </a:fld>
            <a:endParaRPr lang="en-US" altLang="zh-CN"/>
          </a:p>
        </p:txBody>
      </p:sp>
    </p:spTree>
    <p:extLst>
      <p:ext uri="{BB962C8B-B14F-4D97-AF65-F5344CB8AC3E}">
        <p14:creationId xmlns:p14="http://schemas.microsoft.com/office/powerpoint/2010/main" val="21075027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7"/>
          <p:cNvSpPr>
            <a:spLocks noGrp="1" noChangeArrowheads="1"/>
          </p:cNvSpPr>
          <p:nvPr>
            <p:ph type="dt" sz="half" idx="10"/>
          </p:nvPr>
        </p:nvSpPr>
        <p:spPr>
          <a:ln/>
        </p:spPr>
        <p:txBody>
          <a:bodyPr/>
          <a:lstStyle>
            <a:lvl1pPr>
              <a:defRPr/>
            </a:lvl1pPr>
          </a:lstStyle>
          <a:p>
            <a:pPr>
              <a:defRPr/>
            </a:pPr>
            <a:fld id="{BE9A6C2A-1E44-43DD-80D2-D183F822C5C6}" type="datetime1">
              <a:rPr lang="zh-CN" altLang="en-US"/>
              <a:pPr>
                <a:defRPr/>
              </a:pPr>
              <a:t>2022/10/24</a:t>
            </a:fld>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9"/>
          <p:cNvSpPr>
            <a:spLocks noGrp="1" noChangeArrowheads="1"/>
          </p:cNvSpPr>
          <p:nvPr>
            <p:ph type="sldNum" sz="quarter" idx="12"/>
          </p:nvPr>
        </p:nvSpPr>
        <p:spPr>
          <a:ln/>
        </p:spPr>
        <p:txBody>
          <a:bodyPr/>
          <a:lstStyle>
            <a:lvl1pPr>
              <a:defRPr/>
            </a:lvl1pPr>
          </a:lstStyle>
          <a:p>
            <a:pPr>
              <a:defRPr/>
            </a:pPr>
            <a:fld id="{E624FA82-38A1-4B98-BA32-F0317F4C45FE}" type="slidenum">
              <a:rPr lang="zh-CN" altLang="en-US"/>
              <a:pPr>
                <a:defRPr/>
              </a:pPr>
              <a:t>‹#›</a:t>
            </a:fld>
            <a:endParaRPr lang="en-US" altLang="zh-CN"/>
          </a:p>
        </p:txBody>
      </p:sp>
    </p:spTree>
    <p:extLst>
      <p:ext uri="{BB962C8B-B14F-4D97-AF65-F5344CB8AC3E}">
        <p14:creationId xmlns:p14="http://schemas.microsoft.com/office/powerpoint/2010/main" val="12879622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0763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7"/>
          <p:cNvSpPr>
            <a:spLocks noGrp="1" noChangeArrowheads="1"/>
          </p:cNvSpPr>
          <p:nvPr>
            <p:ph type="dt" sz="half" idx="10"/>
          </p:nvPr>
        </p:nvSpPr>
        <p:spPr>
          <a:ln/>
        </p:spPr>
        <p:txBody>
          <a:bodyPr/>
          <a:lstStyle>
            <a:lvl1pPr>
              <a:defRPr/>
            </a:lvl1pPr>
          </a:lstStyle>
          <a:p>
            <a:pPr>
              <a:defRPr/>
            </a:pPr>
            <a:fld id="{89D3BB09-BCE8-45B7-A2FE-A6767A67D9BF}" type="datetime1">
              <a:rPr lang="zh-CN" altLang="en-US"/>
              <a:pPr>
                <a:defRPr/>
              </a:pPr>
              <a:t>2022/10/24</a:t>
            </a:fld>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9"/>
          <p:cNvSpPr>
            <a:spLocks noGrp="1" noChangeArrowheads="1"/>
          </p:cNvSpPr>
          <p:nvPr>
            <p:ph type="sldNum" sz="quarter" idx="12"/>
          </p:nvPr>
        </p:nvSpPr>
        <p:spPr>
          <a:ln/>
        </p:spPr>
        <p:txBody>
          <a:bodyPr/>
          <a:lstStyle>
            <a:lvl1pPr>
              <a:defRPr/>
            </a:lvl1pPr>
          </a:lstStyle>
          <a:p>
            <a:pPr>
              <a:defRPr/>
            </a:pPr>
            <a:fld id="{A3C38C70-1A95-4982-B705-373C06988070}" type="slidenum">
              <a:rPr lang="zh-CN" altLang="en-US"/>
              <a:pPr>
                <a:defRPr/>
              </a:pPr>
              <a:t>‹#›</a:t>
            </a:fld>
            <a:endParaRPr lang="en-US" altLang="zh-CN"/>
          </a:p>
        </p:txBody>
      </p:sp>
    </p:spTree>
    <p:extLst>
      <p:ext uri="{BB962C8B-B14F-4D97-AF65-F5344CB8AC3E}">
        <p14:creationId xmlns:p14="http://schemas.microsoft.com/office/powerpoint/2010/main" val="5067197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7"/>
          <p:cNvSpPr>
            <a:spLocks noGrp="1" noChangeArrowheads="1"/>
          </p:cNvSpPr>
          <p:nvPr>
            <p:ph type="dt" sz="half" idx="10"/>
          </p:nvPr>
        </p:nvSpPr>
        <p:spPr>
          <a:ln/>
        </p:spPr>
        <p:txBody>
          <a:bodyPr/>
          <a:lstStyle>
            <a:lvl1pPr>
              <a:defRPr/>
            </a:lvl1pPr>
          </a:lstStyle>
          <a:p>
            <a:pPr>
              <a:defRPr/>
            </a:pPr>
            <a:fld id="{0AAF6459-188B-4C95-BB46-4710BD34917A}" type="datetime1">
              <a:rPr lang="zh-CN" altLang="en-US"/>
              <a:pPr>
                <a:defRPr/>
              </a:pPr>
              <a:t>2022/10/24</a:t>
            </a:fld>
            <a:endParaRPr lang="en-US" altLang="zh-CN"/>
          </a:p>
        </p:txBody>
      </p:sp>
      <p:sp>
        <p:nvSpPr>
          <p:cNvPr id="8"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9" name="Rectangle 9"/>
          <p:cNvSpPr>
            <a:spLocks noGrp="1" noChangeArrowheads="1"/>
          </p:cNvSpPr>
          <p:nvPr>
            <p:ph type="sldNum" sz="quarter" idx="12"/>
          </p:nvPr>
        </p:nvSpPr>
        <p:spPr>
          <a:ln/>
        </p:spPr>
        <p:txBody>
          <a:bodyPr/>
          <a:lstStyle>
            <a:lvl1pPr>
              <a:defRPr/>
            </a:lvl1pPr>
          </a:lstStyle>
          <a:p>
            <a:pPr>
              <a:defRPr/>
            </a:pPr>
            <a:fld id="{70A9606D-CC14-4866-A32C-78B24FFFF229}" type="slidenum">
              <a:rPr lang="zh-CN" altLang="en-US"/>
              <a:pPr>
                <a:defRPr/>
              </a:pPr>
              <a:t>‹#›</a:t>
            </a:fld>
            <a:endParaRPr lang="en-US" altLang="zh-CN"/>
          </a:p>
        </p:txBody>
      </p:sp>
    </p:spTree>
    <p:extLst>
      <p:ext uri="{BB962C8B-B14F-4D97-AF65-F5344CB8AC3E}">
        <p14:creationId xmlns:p14="http://schemas.microsoft.com/office/powerpoint/2010/main" val="14188815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7"/>
          <p:cNvSpPr>
            <a:spLocks noGrp="1" noChangeArrowheads="1"/>
          </p:cNvSpPr>
          <p:nvPr>
            <p:ph type="dt" sz="half" idx="10"/>
          </p:nvPr>
        </p:nvSpPr>
        <p:spPr>
          <a:ln/>
        </p:spPr>
        <p:txBody>
          <a:bodyPr/>
          <a:lstStyle>
            <a:lvl1pPr>
              <a:defRPr/>
            </a:lvl1pPr>
          </a:lstStyle>
          <a:p>
            <a:pPr>
              <a:defRPr/>
            </a:pPr>
            <a:fld id="{1DDF647C-51BD-4092-A19D-BDC6339318EA}" type="datetime1">
              <a:rPr lang="zh-CN" altLang="en-US"/>
              <a:pPr>
                <a:defRPr/>
              </a:pPr>
              <a:t>2022/10/24</a:t>
            </a:fld>
            <a:endParaRPr lang="en-US" altLang="zh-CN"/>
          </a:p>
        </p:txBody>
      </p:sp>
      <p:sp>
        <p:nvSpPr>
          <p:cNvPr id="4"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5" name="Rectangle 9"/>
          <p:cNvSpPr>
            <a:spLocks noGrp="1" noChangeArrowheads="1"/>
          </p:cNvSpPr>
          <p:nvPr>
            <p:ph type="sldNum" sz="quarter" idx="12"/>
          </p:nvPr>
        </p:nvSpPr>
        <p:spPr>
          <a:ln/>
        </p:spPr>
        <p:txBody>
          <a:bodyPr/>
          <a:lstStyle>
            <a:lvl1pPr>
              <a:defRPr/>
            </a:lvl1pPr>
          </a:lstStyle>
          <a:p>
            <a:pPr>
              <a:defRPr/>
            </a:pPr>
            <a:fld id="{5145F254-2E54-454E-9B5B-3C137E48DE94}" type="slidenum">
              <a:rPr lang="zh-CN" altLang="en-US"/>
              <a:pPr>
                <a:defRPr/>
              </a:pPr>
              <a:t>‹#›</a:t>
            </a:fld>
            <a:endParaRPr lang="en-US" altLang="zh-CN"/>
          </a:p>
        </p:txBody>
      </p:sp>
    </p:spTree>
    <p:extLst>
      <p:ext uri="{BB962C8B-B14F-4D97-AF65-F5344CB8AC3E}">
        <p14:creationId xmlns:p14="http://schemas.microsoft.com/office/powerpoint/2010/main" val="8210564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fld id="{ADB6D1B7-B858-4D29-8008-399686FF4EF3}" type="datetime1">
              <a:rPr lang="zh-CN" altLang="en-US"/>
              <a:pPr>
                <a:defRPr/>
              </a:pPr>
              <a:t>2022/10/24</a:t>
            </a:fld>
            <a:endParaRPr lang="en-US" altLang="zh-CN"/>
          </a:p>
        </p:txBody>
      </p:sp>
      <p:sp>
        <p:nvSpPr>
          <p:cNvPr id="3"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9"/>
          <p:cNvSpPr>
            <a:spLocks noGrp="1" noChangeArrowheads="1"/>
          </p:cNvSpPr>
          <p:nvPr>
            <p:ph type="sldNum" sz="quarter" idx="12"/>
          </p:nvPr>
        </p:nvSpPr>
        <p:spPr>
          <a:ln/>
        </p:spPr>
        <p:txBody>
          <a:bodyPr/>
          <a:lstStyle>
            <a:lvl1pPr>
              <a:defRPr/>
            </a:lvl1pPr>
          </a:lstStyle>
          <a:p>
            <a:pPr>
              <a:defRPr/>
            </a:pPr>
            <a:fld id="{B53F0AFD-2F0F-4571-82BD-84FA98CCCC6C}" type="slidenum">
              <a:rPr lang="zh-CN" altLang="en-US"/>
              <a:pPr>
                <a:defRPr/>
              </a:pPr>
              <a:t>‹#›</a:t>
            </a:fld>
            <a:endParaRPr lang="en-US" altLang="zh-CN"/>
          </a:p>
        </p:txBody>
      </p:sp>
    </p:spTree>
    <p:extLst>
      <p:ext uri="{BB962C8B-B14F-4D97-AF65-F5344CB8AC3E}">
        <p14:creationId xmlns:p14="http://schemas.microsoft.com/office/powerpoint/2010/main" val="396868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fld id="{E69DD168-6A0F-4583-BE20-6FFBB30C121E}" type="datetime1">
              <a:rPr lang="zh-CN" altLang="en-US"/>
              <a:pPr>
                <a:defRPr/>
              </a:pPr>
              <a:t>2022/10/24</a:t>
            </a:fld>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9"/>
          <p:cNvSpPr>
            <a:spLocks noGrp="1" noChangeArrowheads="1"/>
          </p:cNvSpPr>
          <p:nvPr>
            <p:ph type="sldNum" sz="quarter" idx="12"/>
          </p:nvPr>
        </p:nvSpPr>
        <p:spPr>
          <a:ln/>
        </p:spPr>
        <p:txBody>
          <a:bodyPr/>
          <a:lstStyle>
            <a:lvl1pPr>
              <a:defRPr/>
            </a:lvl1pPr>
          </a:lstStyle>
          <a:p>
            <a:pPr>
              <a:defRPr/>
            </a:pPr>
            <a:fld id="{05857B08-70EC-4F04-BAEC-81D6430C8A10}" type="slidenum">
              <a:rPr lang="zh-CN" altLang="en-US"/>
              <a:pPr>
                <a:defRPr/>
              </a:pPr>
              <a:t>‹#›</a:t>
            </a:fld>
            <a:endParaRPr lang="en-US" altLang="zh-CN"/>
          </a:p>
        </p:txBody>
      </p:sp>
    </p:spTree>
    <p:extLst>
      <p:ext uri="{BB962C8B-B14F-4D97-AF65-F5344CB8AC3E}">
        <p14:creationId xmlns:p14="http://schemas.microsoft.com/office/powerpoint/2010/main" val="6332944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fld id="{7B72AD9F-714B-4D90-9249-E0F3F5A96F61}" type="datetime1">
              <a:rPr lang="zh-CN" altLang="en-US"/>
              <a:pPr>
                <a:defRPr/>
              </a:pPr>
              <a:t>2022/10/24</a:t>
            </a:fld>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9"/>
          <p:cNvSpPr>
            <a:spLocks noGrp="1" noChangeArrowheads="1"/>
          </p:cNvSpPr>
          <p:nvPr>
            <p:ph type="sldNum" sz="quarter" idx="12"/>
          </p:nvPr>
        </p:nvSpPr>
        <p:spPr>
          <a:ln/>
        </p:spPr>
        <p:txBody>
          <a:bodyPr/>
          <a:lstStyle>
            <a:lvl1pPr>
              <a:defRPr/>
            </a:lvl1pPr>
          </a:lstStyle>
          <a:p>
            <a:pPr>
              <a:defRPr/>
            </a:pPr>
            <a:fld id="{FE110991-9EFC-4C85-8A31-A2D4893B5D3E}" type="slidenum">
              <a:rPr lang="zh-CN" altLang="en-US"/>
              <a:pPr>
                <a:defRPr/>
              </a:pPr>
              <a:t>‹#›</a:t>
            </a:fld>
            <a:endParaRPr lang="en-US" altLang="zh-CN"/>
          </a:p>
        </p:txBody>
      </p:sp>
    </p:spTree>
    <p:extLst>
      <p:ext uri="{BB962C8B-B14F-4D97-AF65-F5344CB8AC3E}">
        <p14:creationId xmlns:p14="http://schemas.microsoft.com/office/powerpoint/2010/main" val="25410626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descr="Light horizontal"/>
          <p:cNvSpPr>
            <a:spLocks noChangeArrowheads="1"/>
          </p:cNvSpPr>
          <p:nvPr/>
        </p:nvSpPr>
        <p:spPr bwMode="gray">
          <a:xfrm>
            <a:off x="0" y="0"/>
            <a:ext cx="468313" cy="6858000"/>
          </a:xfrm>
          <a:prstGeom prst="rect">
            <a:avLst/>
          </a:prstGeom>
          <a:pattFill prst="ltHorz">
            <a:fgClr>
              <a:schemeClr val="bg2"/>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027" name="Rectangle 3"/>
          <p:cNvSpPr>
            <a:spLocks noChangeArrowheads="1"/>
          </p:cNvSpPr>
          <p:nvPr/>
        </p:nvSpPr>
        <p:spPr bwMode="invGray">
          <a:xfrm>
            <a:off x="0" y="-26988"/>
            <a:ext cx="9144000" cy="69215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028" name="Line 4"/>
          <p:cNvSpPr>
            <a:spLocks noChangeShapeType="1"/>
          </p:cNvSpPr>
          <p:nvPr/>
        </p:nvSpPr>
        <p:spPr bwMode="gray">
          <a:xfrm>
            <a:off x="468313" y="6410325"/>
            <a:ext cx="8424862" cy="0"/>
          </a:xfrm>
          <a:prstGeom prst="line">
            <a:avLst/>
          </a:prstGeom>
          <a:noFill/>
          <a:ln w="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9" name="AutoShape 5"/>
          <p:cNvSpPr>
            <a:spLocks noChangeArrowheads="1"/>
          </p:cNvSpPr>
          <p:nvPr/>
        </p:nvSpPr>
        <p:spPr bwMode="blackWhite">
          <a:xfrm>
            <a:off x="468313" y="233363"/>
            <a:ext cx="7488237" cy="720725"/>
          </a:xfrm>
          <a:prstGeom prst="roundRect">
            <a:avLst>
              <a:gd name="adj" fmla="val 16667"/>
            </a:avLst>
          </a:prstGeom>
          <a:solidFill>
            <a:schemeClr val="tx1"/>
          </a:solidFill>
          <a:ln w="38100" algn="ctr">
            <a:solidFill>
              <a:schemeClr val="bg1"/>
            </a:solidFill>
            <a:round/>
            <a:headEnd/>
            <a:tailEnd/>
          </a:ln>
        </p:spPr>
        <p:txBody>
          <a:bodyPr wrap="none" anchor="ctr"/>
          <a:lstStyle/>
          <a:p>
            <a:endParaRPr lang="zh-CN" altLang="en-US"/>
          </a:p>
        </p:txBody>
      </p:sp>
      <p:sp>
        <p:nvSpPr>
          <p:cNvPr id="1030" name="Rectangle 6"/>
          <p:cNvSpPr>
            <a:spLocks noGrp="1" noChangeArrowheads="1"/>
          </p:cNvSpPr>
          <p:nvPr>
            <p:ph type="body" idx="1"/>
          </p:nvPr>
        </p:nvSpPr>
        <p:spPr bwMode="auto">
          <a:xfrm>
            <a:off x="457200" y="1076325"/>
            <a:ext cx="8229600" cy="524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240071" name="Rectangle 7"/>
          <p:cNvSpPr>
            <a:spLocks noGrp="1" noChangeArrowheads="1"/>
          </p:cNvSpPr>
          <p:nvPr>
            <p:ph type="dt" sz="half" idx="2"/>
          </p:nvPr>
        </p:nvSpPr>
        <p:spPr bwMode="auto">
          <a:xfrm>
            <a:off x="457200" y="6400800"/>
            <a:ext cx="2667000" cy="255588"/>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defRPr sz="1000" b="1">
                <a:latin typeface="+mn-lt"/>
                <a:ea typeface="宋体" pitchFamily="2" charset="-122"/>
              </a:defRPr>
            </a:lvl1pPr>
          </a:lstStyle>
          <a:p>
            <a:pPr>
              <a:defRPr/>
            </a:pPr>
            <a:fld id="{CDD34324-578B-4F0D-8FB5-09128A3EA9F4}" type="datetime1">
              <a:rPr lang="zh-CN" altLang="en-US"/>
              <a:pPr>
                <a:defRPr/>
              </a:pPr>
              <a:t>2022/10/24</a:t>
            </a:fld>
            <a:endParaRPr lang="en-US" altLang="zh-CN"/>
          </a:p>
        </p:txBody>
      </p:sp>
      <p:sp>
        <p:nvSpPr>
          <p:cNvPr id="1240072" name="Rectangle 8"/>
          <p:cNvSpPr>
            <a:spLocks noGrp="1" noChangeArrowheads="1"/>
          </p:cNvSpPr>
          <p:nvPr>
            <p:ph type="ftr" sz="quarter" idx="3"/>
          </p:nvPr>
        </p:nvSpPr>
        <p:spPr bwMode="auto">
          <a:xfrm>
            <a:off x="5943600" y="6400800"/>
            <a:ext cx="2895600" cy="2286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defRPr sz="1000" b="1">
                <a:latin typeface="+mn-lt"/>
                <a:ea typeface="宋体" pitchFamily="2" charset="-122"/>
              </a:defRPr>
            </a:lvl1pPr>
          </a:lstStyle>
          <a:p>
            <a:pPr>
              <a:defRPr/>
            </a:pPr>
            <a:endParaRPr lang="zh-CN" altLang="en-US"/>
          </a:p>
        </p:txBody>
      </p:sp>
      <p:sp>
        <p:nvSpPr>
          <p:cNvPr id="1240073" name="Rectangle 9"/>
          <p:cNvSpPr>
            <a:spLocks noGrp="1" noChangeArrowheads="1"/>
          </p:cNvSpPr>
          <p:nvPr>
            <p:ph type="sldNum" sz="quarter" idx="4"/>
          </p:nvPr>
        </p:nvSpPr>
        <p:spPr bwMode="auto">
          <a:xfrm>
            <a:off x="3657600" y="6386513"/>
            <a:ext cx="2133600" cy="211137"/>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a:defRPr sz="1000" b="1">
                <a:latin typeface="+mn-lt"/>
                <a:ea typeface="宋体" pitchFamily="2" charset="-122"/>
              </a:defRPr>
            </a:lvl1pPr>
          </a:lstStyle>
          <a:p>
            <a:pPr>
              <a:defRPr/>
            </a:pPr>
            <a:fld id="{03953075-4EBF-4EF3-B898-48FAE0FA20D9}" type="slidenum">
              <a:rPr lang="zh-CN" altLang="en-US"/>
              <a:pPr>
                <a:defRPr/>
              </a:pPr>
              <a:t>‹#›</a:t>
            </a:fld>
            <a:endParaRPr lang="en-US" altLang="zh-CN"/>
          </a:p>
        </p:txBody>
      </p:sp>
      <p:sp>
        <p:nvSpPr>
          <p:cNvPr id="1034" name="Rectangle 10"/>
          <p:cNvSpPr>
            <a:spLocks noGrp="1" noChangeArrowheads="1"/>
          </p:cNvSpPr>
          <p:nvPr>
            <p:ph type="title"/>
          </p:nvPr>
        </p:nvSpPr>
        <p:spPr bwMode="black">
          <a:xfrm>
            <a:off x="547688" y="319088"/>
            <a:ext cx="71628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Tree>
  </p:cSld>
  <p:clrMap bg1="lt1" tx1="dk1" bg2="lt2" tx2="dk2" accent1="accent1" accent2="accent2" accent3="accent3" accent4="accent4" accent5="accent5" accent6="accent6" hlink="hlink" folHlink="folHlink"/>
  <p:sldLayoutIdLst>
    <p:sldLayoutId id="2147483701"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txStyles>
    <p:titleStyle>
      <a:lvl1pPr algn="ctr" rtl="0" eaLnBrk="0" fontAlgn="base" hangingPunct="0">
        <a:spcBef>
          <a:spcPct val="0"/>
        </a:spcBef>
        <a:spcAft>
          <a:spcPct val="0"/>
        </a:spcAft>
        <a:defRPr sz="3200">
          <a:solidFill>
            <a:schemeClr val="bg1"/>
          </a:solidFill>
          <a:latin typeface="+mj-lt"/>
          <a:ea typeface="+mj-ea"/>
          <a:cs typeface="+mj-cs"/>
        </a:defRPr>
      </a:lvl1pPr>
      <a:lvl2pPr algn="ctr" rtl="0" eaLnBrk="0" fontAlgn="base" hangingPunct="0">
        <a:spcBef>
          <a:spcPct val="0"/>
        </a:spcBef>
        <a:spcAft>
          <a:spcPct val="0"/>
        </a:spcAft>
        <a:defRPr sz="3200">
          <a:solidFill>
            <a:schemeClr val="bg1"/>
          </a:solidFill>
          <a:latin typeface="Verdana" pitchFamily="34" charset="0"/>
        </a:defRPr>
      </a:lvl2pPr>
      <a:lvl3pPr algn="ctr" rtl="0" eaLnBrk="0" fontAlgn="base" hangingPunct="0">
        <a:spcBef>
          <a:spcPct val="0"/>
        </a:spcBef>
        <a:spcAft>
          <a:spcPct val="0"/>
        </a:spcAft>
        <a:defRPr sz="3200">
          <a:solidFill>
            <a:schemeClr val="bg1"/>
          </a:solidFill>
          <a:latin typeface="Verdana" pitchFamily="34" charset="0"/>
        </a:defRPr>
      </a:lvl3pPr>
      <a:lvl4pPr algn="ctr" rtl="0" eaLnBrk="0" fontAlgn="base" hangingPunct="0">
        <a:spcBef>
          <a:spcPct val="0"/>
        </a:spcBef>
        <a:spcAft>
          <a:spcPct val="0"/>
        </a:spcAft>
        <a:defRPr sz="3200">
          <a:solidFill>
            <a:schemeClr val="bg1"/>
          </a:solidFill>
          <a:latin typeface="Verdana" pitchFamily="34" charset="0"/>
        </a:defRPr>
      </a:lvl4pPr>
      <a:lvl5pPr algn="ctr" rtl="0" eaLnBrk="0" fontAlgn="base" hangingPunct="0">
        <a:spcBef>
          <a:spcPct val="0"/>
        </a:spcBef>
        <a:spcAft>
          <a:spcPct val="0"/>
        </a:spcAft>
        <a:defRPr sz="3200">
          <a:solidFill>
            <a:schemeClr val="bg1"/>
          </a:solidFill>
          <a:latin typeface="Verdana" pitchFamily="34" charset="0"/>
        </a:defRPr>
      </a:lvl5pPr>
      <a:lvl6pPr marL="457200" algn="ctr" rtl="0" fontAlgn="base">
        <a:spcBef>
          <a:spcPct val="0"/>
        </a:spcBef>
        <a:spcAft>
          <a:spcPct val="0"/>
        </a:spcAft>
        <a:defRPr sz="3200">
          <a:solidFill>
            <a:schemeClr val="bg1"/>
          </a:solidFill>
          <a:latin typeface="Verdana" pitchFamily="34" charset="0"/>
        </a:defRPr>
      </a:lvl6pPr>
      <a:lvl7pPr marL="914400" algn="ctr" rtl="0" fontAlgn="base">
        <a:spcBef>
          <a:spcPct val="0"/>
        </a:spcBef>
        <a:spcAft>
          <a:spcPct val="0"/>
        </a:spcAft>
        <a:defRPr sz="3200">
          <a:solidFill>
            <a:schemeClr val="bg1"/>
          </a:solidFill>
          <a:latin typeface="Verdana" pitchFamily="34" charset="0"/>
        </a:defRPr>
      </a:lvl7pPr>
      <a:lvl8pPr marL="1371600" algn="ctr" rtl="0" fontAlgn="base">
        <a:spcBef>
          <a:spcPct val="0"/>
        </a:spcBef>
        <a:spcAft>
          <a:spcPct val="0"/>
        </a:spcAft>
        <a:defRPr sz="3200">
          <a:solidFill>
            <a:schemeClr val="bg1"/>
          </a:solidFill>
          <a:latin typeface="Verdana" pitchFamily="34" charset="0"/>
        </a:defRPr>
      </a:lvl8pPr>
      <a:lvl9pPr marL="1828800" algn="ctr" rtl="0" fontAlgn="base">
        <a:spcBef>
          <a:spcPct val="0"/>
        </a:spcBef>
        <a:spcAft>
          <a:spcPct val="0"/>
        </a:spcAft>
        <a:defRPr sz="3200">
          <a:solidFill>
            <a:schemeClr val="bg1"/>
          </a:solidFill>
          <a:latin typeface="Verdana"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800">
          <a:solidFill>
            <a:schemeClr val="tx1"/>
          </a:solidFill>
          <a:latin typeface="Arial"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Arial" pitchFamily="34" charset="0"/>
        </a:defRPr>
      </a:lvl3pPr>
      <a:lvl4pPr marL="1600200" indent="-228600" algn="l" rtl="0" eaLnBrk="0" fontAlgn="base" hangingPunct="0">
        <a:spcBef>
          <a:spcPct val="20000"/>
        </a:spcBef>
        <a:spcAft>
          <a:spcPct val="0"/>
        </a:spcAft>
        <a:buChar char="–"/>
        <a:defRPr sz="2000">
          <a:solidFill>
            <a:schemeClr val="tx1"/>
          </a:solidFill>
          <a:latin typeface="Arial" pitchFamily="34" charset="0"/>
        </a:defRPr>
      </a:lvl4pPr>
      <a:lvl5pPr marL="2057400" indent="-228600" algn="l" rtl="0" eaLnBrk="0" fontAlgn="base" hangingPunct="0">
        <a:spcBef>
          <a:spcPct val="20000"/>
        </a:spcBef>
        <a:spcAft>
          <a:spcPct val="0"/>
        </a:spcAft>
        <a:buChar char="»"/>
        <a:defRPr sz="2000">
          <a:solidFill>
            <a:schemeClr val="tx1"/>
          </a:solidFill>
          <a:latin typeface="Arial" pitchFamily="34" charset="0"/>
        </a:defRPr>
      </a:lvl5pPr>
      <a:lvl6pPr marL="2514600" indent="-228600" algn="l" rtl="0" fontAlgn="base">
        <a:spcBef>
          <a:spcPct val="20000"/>
        </a:spcBef>
        <a:spcAft>
          <a:spcPct val="0"/>
        </a:spcAft>
        <a:buChar char="»"/>
        <a:defRPr sz="2000">
          <a:solidFill>
            <a:schemeClr val="tx1"/>
          </a:solidFill>
          <a:latin typeface="Arial" pitchFamily="34" charset="0"/>
        </a:defRPr>
      </a:lvl6pPr>
      <a:lvl7pPr marL="2971800" indent="-228600" algn="l" rtl="0" fontAlgn="base">
        <a:spcBef>
          <a:spcPct val="20000"/>
        </a:spcBef>
        <a:spcAft>
          <a:spcPct val="0"/>
        </a:spcAft>
        <a:buChar char="»"/>
        <a:defRPr sz="2000">
          <a:solidFill>
            <a:schemeClr val="tx1"/>
          </a:solidFill>
          <a:latin typeface="Arial" pitchFamily="34" charset="0"/>
        </a:defRPr>
      </a:lvl7pPr>
      <a:lvl8pPr marL="3429000" indent="-228600" algn="l" rtl="0" fontAlgn="base">
        <a:spcBef>
          <a:spcPct val="20000"/>
        </a:spcBef>
        <a:spcAft>
          <a:spcPct val="0"/>
        </a:spcAft>
        <a:buChar char="»"/>
        <a:defRPr sz="2000">
          <a:solidFill>
            <a:schemeClr val="tx1"/>
          </a:solidFill>
          <a:latin typeface="Arial" pitchFamily="34" charset="0"/>
        </a:defRPr>
      </a:lvl8pPr>
      <a:lvl9pPr marL="3886200" indent="-228600" algn="l" rtl="0" fontAlgn="base">
        <a:spcBef>
          <a:spcPct val="20000"/>
        </a:spcBef>
        <a:spcAft>
          <a:spcPct val="0"/>
        </a:spcAft>
        <a:buChar char="»"/>
        <a:defRPr sz="2000">
          <a:solidFill>
            <a:schemeClr val="tx1"/>
          </a:solidFill>
          <a:latin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51520" y="1988840"/>
            <a:ext cx="8892480" cy="1371600"/>
          </a:xfrm>
        </p:spPr>
        <p:txBody>
          <a:bodyPr/>
          <a:lstStyle/>
          <a:p>
            <a:pPr algn="ctr" eaLnBrk="1" hangingPunct="1">
              <a:defRPr/>
            </a:pPr>
            <a:r>
              <a:rPr lang="zh-CN" altLang="en-US" sz="5400" dirty="0">
                <a:solidFill>
                  <a:srgbClr val="FF0000"/>
                </a:solidFill>
                <a:effectLst>
                  <a:outerShdw blurRad="38100" dist="38100" dir="2700000" algn="tl">
                    <a:srgbClr val="C0C0C0"/>
                  </a:outerShdw>
                </a:effectLst>
                <a:latin typeface="Times New Roman" pitchFamily="18" charset="0"/>
                <a:ea typeface="华文新魏" pitchFamily="2" charset="-122"/>
              </a:rPr>
              <a:t>第</a:t>
            </a:r>
            <a:r>
              <a:rPr lang="en-US" altLang="zh-CN" sz="5400" dirty="0">
                <a:solidFill>
                  <a:srgbClr val="FF0000"/>
                </a:solidFill>
                <a:effectLst>
                  <a:outerShdw blurRad="38100" dist="38100" dir="2700000" algn="tl">
                    <a:srgbClr val="C0C0C0"/>
                  </a:outerShdw>
                </a:effectLst>
                <a:latin typeface="Times New Roman" pitchFamily="18" charset="0"/>
                <a:ea typeface="华文新魏" pitchFamily="2" charset="-122"/>
              </a:rPr>
              <a:t>5</a:t>
            </a:r>
            <a:r>
              <a:rPr lang="zh-CN" altLang="en-US" sz="5400" dirty="0">
                <a:solidFill>
                  <a:srgbClr val="FF0000"/>
                </a:solidFill>
                <a:effectLst>
                  <a:outerShdw blurRad="38100" dist="38100" dir="2700000" algn="tl">
                    <a:srgbClr val="C0C0C0"/>
                  </a:outerShdw>
                </a:effectLst>
                <a:latin typeface="Times New Roman" pitchFamily="18" charset="0"/>
                <a:ea typeface="华文新魏" pitchFamily="2" charset="-122"/>
              </a:rPr>
              <a:t>章  软件安全开发模型</a:t>
            </a:r>
            <a:endParaRPr lang="en-US" altLang="zh-CN" sz="3200" dirty="0">
              <a:solidFill>
                <a:srgbClr val="FF0000"/>
              </a:solidFill>
              <a:effectLst>
                <a:outerShdw blurRad="38100" dist="38100" dir="2700000" algn="tl">
                  <a:srgbClr val="C0C0C0"/>
                </a:outerShdw>
              </a:effectLst>
              <a:latin typeface="Times New Roman" pitchFamily="18" charset="0"/>
              <a:ea typeface="华文新魏" pitchFamily="2" charset="-122"/>
            </a:endParaRPr>
          </a:p>
        </p:txBody>
      </p:sp>
      <p:sp>
        <p:nvSpPr>
          <p:cNvPr id="3075" name="Rectangle 3"/>
          <p:cNvSpPr>
            <a:spLocks noGrp="1" noChangeArrowheads="1"/>
          </p:cNvSpPr>
          <p:nvPr>
            <p:ph type="subTitle" idx="1"/>
          </p:nvPr>
        </p:nvSpPr>
        <p:spPr>
          <a:xfrm>
            <a:off x="1614488" y="5224463"/>
            <a:ext cx="5910262" cy="381000"/>
          </a:xfrm>
        </p:spPr>
        <p:txBody>
          <a:bodyPr/>
          <a:lstStyle/>
          <a:p>
            <a:pPr algn="ctr" eaLnBrk="1" hangingPunct="1">
              <a:defRPr/>
            </a:pPr>
            <a:r>
              <a:rPr lang="zh-CN" altLang="en-US" sz="2400">
                <a:effectLst>
                  <a:outerShdw blurRad="38100" dist="38100" dir="2700000" algn="tl">
                    <a:srgbClr val="000000">
                      <a:alpha val="43137"/>
                    </a:srgbClr>
                  </a:outerShdw>
                </a:effectLst>
                <a:latin typeface="迷你简启体" pitchFamily="65" charset="-122"/>
                <a:ea typeface="迷你简启体" pitchFamily="65" charset="-122"/>
                <a:cs typeface="Times New Roman" pitchFamily="18" charset="0"/>
              </a:rPr>
              <a:t>南京大学软件学院</a:t>
            </a:r>
            <a:endParaRPr lang="en-US" altLang="zh-CN" sz="2400" dirty="0">
              <a:latin typeface="迷你简启体" pitchFamily="65" charset="-122"/>
              <a:ea typeface="迷你简启体" pitchFamily="65" charset="-122"/>
            </a:endParaRPr>
          </a:p>
        </p:txBody>
      </p:sp>
      <p:sp>
        <p:nvSpPr>
          <p:cNvPr id="4" name="Rectangle 2"/>
          <p:cNvSpPr txBox="1">
            <a:spLocks noChangeArrowheads="1"/>
          </p:cNvSpPr>
          <p:nvPr/>
        </p:nvSpPr>
        <p:spPr bwMode="auto">
          <a:xfrm>
            <a:off x="2555875" y="4365625"/>
            <a:ext cx="4176713" cy="701675"/>
          </a:xfrm>
          <a:prstGeom prst="rect">
            <a:avLst/>
          </a:prstGeom>
          <a:noFill/>
          <a:ln>
            <a:noFill/>
          </a:ln>
          <a:effectLst/>
          <a:extLst/>
        </p:spPr>
        <p:txBody>
          <a:bodyPr anchor="ctr"/>
          <a:lstStyle>
            <a:lvl1pPr algn="l" rtl="0" eaLnBrk="0" fontAlgn="base" hangingPunct="0">
              <a:spcBef>
                <a:spcPct val="0"/>
              </a:spcBef>
              <a:spcAft>
                <a:spcPct val="0"/>
              </a:spcAft>
              <a:defRPr sz="4000" b="1">
                <a:solidFill>
                  <a:schemeClr val="tx1"/>
                </a:solidFill>
                <a:latin typeface="+mj-lt"/>
                <a:ea typeface="+mj-ea"/>
                <a:cs typeface="+mj-cs"/>
              </a:defRPr>
            </a:lvl1pPr>
            <a:lvl2pPr algn="ctr" rtl="0" eaLnBrk="0" fontAlgn="base" hangingPunct="0">
              <a:spcBef>
                <a:spcPct val="0"/>
              </a:spcBef>
              <a:spcAft>
                <a:spcPct val="0"/>
              </a:spcAft>
              <a:defRPr sz="3200">
                <a:solidFill>
                  <a:schemeClr val="bg1"/>
                </a:solidFill>
                <a:latin typeface="Verdana" pitchFamily="34" charset="0"/>
              </a:defRPr>
            </a:lvl2pPr>
            <a:lvl3pPr algn="ctr" rtl="0" eaLnBrk="0" fontAlgn="base" hangingPunct="0">
              <a:spcBef>
                <a:spcPct val="0"/>
              </a:spcBef>
              <a:spcAft>
                <a:spcPct val="0"/>
              </a:spcAft>
              <a:defRPr sz="3200">
                <a:solidFill>
                  <a:schemeClr val="bg1"/>
                </a:solidFill>
                <a:latin typeface="Verdana" pitchFamily="34" charset="0"/>
              </a:defRPr>
            </a:lvl3pPr>
            <a:lvl4pPr algn="ctr" rtl="0" eaLnBrk="0" fontAlgn="base" hangingPunct="0">
              <a:spcBef>
                <a:spcPct val="0"/>
              </a:spcBef>
              <a:spcAft>
                <a:spcPct val="0"/>
              </a:spcAft>
              <a:defRPr sz="3200">
                <a:solidFill>
                  <a:schemeClr val="bg1"/>
                </a:solidFill>
                <a:latin typeface="Verdana" pitchFamily="34" charset="0"/>
              </a:defRPr>
            </a:lvl4pPr>
            <a:lvl5pPr algn="ctr" rtl="0" eaLnBrk="0" fontAlgn="base" hangingPunct="0">
              <a:spcBef>
                <a:spcPct val="0"/>
              </a:spcBef>
              <a:spcAft>
                <a:spcPct val="0"/>
              </a:spcAft>
              <a:defRPr sz="3200">
                <a:solidFill>
                  <a:schemeClr val="bg1"/>
                </a:solidFill>
                <a:latin typeface="Verdana" pitchFamily="34" charset="0"/>
              </a:defRPr>
            </a:lvl5pPr>
            <a:lvl6pPr marL="457200" algn="ctr" rtl="0" fontAlgn="base">
              <a:spcBef>
                <a:spcPct val="0"/>
              </a:spcBef>
              <a:spcAft>
                <a:spcPct val="0"/>
              </a:spcAft>
              <a:defRPr sz="3200">
                <a:solidFill>
                  <a:schemeClr val="bg1"/>
                </a:solidFill>
                <a:latin typeface="Verdana" pitchFamily="34" charset="0"/>
              </a:defRPr>
            </a:lvl6pPr>
            <a:lvl7pPr marL="914400" algn="ctr" rtl="0" fontAlgn="base">
              <a:spcBef>
                <a:spcPct val="0"/>
              </a:spcBef>
              <a:spcAft>
                <a:spcPct val="0"/>
              </a:spcAft>
              <a:defRPr sz="3200">
                <a:solidFill>
                  <a:schemeClr val="bg1"/>
                </a:solidFill>
                <a:latin typeface="Verdana" pitchFamily="34" charset="0"/>
              </a:defRPr>
            </a:lvl7pPr>
            <a:lvl8pPr marL="1371600" algn="ctr" rtl="0" fontAlgn="base">
              <a:spcBef>
                <a:spcPct val="0"/>
              </a:spcBef>
              <a:spcAft>
                <a:spcPct val="0"/>
              </a:spcAft>
              <a:defRPr sz="3200">
                <a:solidFill>
                  <a:schemeClr val="bg1"/>
                </a:solidFill>
                <a:latin typeface="Verdana" pitchFamily="34" charset="0"/>
              </a:defRPr>
            </a:lvl8pPr>
            <a:lvl9pPr marL="1828800" algn="ctr" rtl="0" fontAlgn="base">
              <a:spcBef>
                <a:spcPct val="0"/>
              </a:spcBef>
              <a:spcAft>
                <a:spcPct val="0"/>
              </a:spcAft>
              <a:defRPr sz="3200">
                <a:solidFill>
                  <a:schemeClr val="bg1"/>
                </a:solidFill>
                <a:latin typeface="Verdana" pitchFamily="34" charset="0"/>
              </a:defRPr>
            </a:lvl9pPr>
          </a:lstStyle>
          <a:p>
            <a:pPr algn="ctr" eaLnBrk="1" hangingPunct="1">
              <a:defRPr/>
            </a:pPr>
            <a:r>
              <a:rPr lang="zh-CN" altLang="en-US" sz="3200" dirty="0">
                <a:solidFill>
                  <a:schemeClr val="accent3"/>
                </a:solidFill>
                <a:effectLst>
                  <a:outerShdw blurRad="38100" dist="38100" dir="2700000" algn="tl">
                    <a:srgbClr val="000000">
                      <a:alpha val="43137"/>
                    </a:srgbClr>
                  </a:outerShdw>
                </a:effectLst>
                <a:latin typeface="迷你简启体" pitchFamily="65" charset="-122"/>
                <a:ea typeface="迷你简启体" pitchFamily="65" charset="-122"/>
                <a:cs typeface="Times New Roman" pitchFamily="18" charset="0"/>
              </a:rPr>
              <a:t>伏  晓</a:t>
            </a:r>
            <a:endParaRPr lang="en-US" altLang="zh-CN" sz="3200" dirty="0">
              <a:solidFill>
                <a:schemeClr val="accent3"/>
              </a:solidFill>
              <a:effectLst>
                <a:outerShdw blurRad="38100" dist="38100" dir="2700000" algn="tl">
                  <a:srgbClr val="000000">
                    <a:alpha val="43137"/>
                  </a:srgbClr>
                </a:outerShdw>
              </a:effectLst>
              <a:latin typeface="迷你简启体" pitchFamily="65" charset="-122"/>
              <a:ea typeface="迷你简启体" pitchFamily="65" charset="-122"/>
              <a:cs typeface="Times New Roman" pitchFamily="18" charset="0"/>
            </a:endParaRPr>
          </a:p>
        </p:txBody>
      </p:sp>
      <p:pic>
        <p:nvPicPr>
          <p:cNvPr id="3" name="图片 2">
            <a:extLst>
              <a:ext uri="{FF2B5EF4-FFF2-40B4-BE49-F238E27FC236}">
                <a16:creationId xmlns:a16="http://schemas.microsoft.com/office/drawing/2014/main" id="{1A51F885-6B73-48EA-9A74-A5D67E944D52}"/>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96540" y="188640"/>
            <a:ext cx="1080120" cy="1476164"/>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1. </a:t>
            </a:r>
            <a:r>
              <a:rPr lang="zh-CN" altLang="en-US" b="1" dirty="0">
                <a:effectLst>
                  <a:outerShdw blurRad="38100" dist="38100" dir="2700000" algn="tl">
                    <a:srgbClr val="000000">
                      <a:alpha val="43137"/>
                    </a:srgbClr>
                  </a:outerShdw>
                </a:effectLst>
                <a:ea typeface="微软雅黑" pitchFamily="34" charset="-122"/>
              </a:rPr>
              <a:t>软件开发模型</a:t>
            </a:r>
          </a:p>
        </p:txBody>
      </p:sp>
      <p:sp>
        <p:nvSpPr>
          <p:cNvPr id="151555" name="Rectangle 3"/>
          <p:cNvSpPr>
            <a:spLocks noGrp="1" noChangeArrowheads="1"/>
          </p:cNvSpPr>
          <p:nvPr>
            <p:ph type="body" idx="1"/>
          </p:nvPr>
        </p:nvSpPr>
        <p:spPr>
          <a:xfrm>
            <a:off x="457200" y="1052736"/>
            <a:ext cx="8229600" cy="4551784"/>
          </a:xfrm>
        </p:spPr>
        <p:txBody>
          <a:bodyPr/>
          <a:lstStyle/>
          <a:p>
            <a:pPr algn="just"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2</a:t>
            </a:r>
            <a:r>
              <a:rPr lang="zh-CN" altLang="en-US" b="1" dirty="0">
                <a:effectLst>
                  <a:outerShdw blurRad="38100" dist="38100" dir="2700000" algn="tl">
                    <a:srgbClr val="C0C0C0"/>
                  </a:outerShdw>
                </a:effectLst>
                <a:ea typeface="微软雅黑" pitchFamily="34" charset="-122"/>
              </a:rPr>
              <a:t>）软件过程与软件开发模型</a:t>
            </a:r>
            <a:endParaRPr lang="en-US" altLang="zh-CN" b="1" dirty="0">
              <a:effectLst>
                <a:outerShdw blurRad="38100" dist="38100" dir="2700000" algn="tl">
                  <a:srgbClr val="C0C0C0"/>
                </a:outerShdw>
              </a:effectLst>
              <a:ea typeface="微软雅黑" pitchFamily="34" charset="-122"/>
            </a:endParaRPr>
          </a:p>
          <a:p>
            <a:pPr algn="just" eaLnBrk="1" hangingPunct="1">
              <a:defRPr/>
            </a:pPr>
            <a:r>
              <a:rPr lang="zh-CN" altLang="en-US" b="1" dirty="0">
                <a:effectLst>
                  <a:outerShdw blurRad="38100" dist="38100" dir="2700000" algn="tl">
                    <a:srgbClr val="C0C0C0"/>
                  </a:outerShdw>
                </a:effectLst>
                <a:ea typeface="微软雅黑" pitchFamily="34" charset="-122"/>
              </a:rPr>
              <a:t>本节给出的许多软件开发模型保障了用户需求和软件系统功能、性能的实现，但是从软件安全开发生命周期的角度来看，上述软件开发模型的安全性并没有得到系统、完整地重视和体现。</a:t>
            </a:r>
            <a:endParaRPr lang="en-US" altLang="zh-CN" b="1" dirty="0">
              <a:effectLst>
                <a:outerShdw blurRad="38100" dist="38100" dir="2700000" algn="tl">
                  <a:srgbClr val="C0C0C0"/>
                </a:outerShdw>
              </a:effectLst>
              <a:ea typeface="微软雅黑" pitchFamily="34" charset="-122"/>
            </a:endParaRPr>
          </a:p>
          <a:p>
            <a:pPr algn="just" eaLnBrk="1" hangingPunct="1">
              <a:defRPr/>
            </a:pPr>
            <a:endParaRPr lang="zh-CN" altLang="en-US" sz="2400"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40357282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2. </a:t>
            </a:r>
            <a:r>
              <a:rPr lang="zh-CN" altLang="en-US" b="1" dirty="0">
                <a:effectLst>
                  <a:outerShdw blurRad="38100" dist="38100" dir="2700000" algn="tl">
                    <a:srgbClr val="000000">
                      <a:alpha val="43137"/>
                    </a:srgbClr>
                  </a:outerShdw>
                </a:effectLst>
                <a:ea typeface="微软雅黑" pitchFamily="34" charset="-122"/>
              </a:rPr>
              <a:t>软件安全开发模型</a:t>
            </a:r>
          </a:p>
        </p:txBody>
      </p:sp>
      <p:sp>
        <p:nvSpPr>
          <p:cNvPr id="151555" name="Rectangle 3"/>
          <p:cNvSpPr>
            <a:spLocks noGrp="1" noChangeArrowheads="1"/>
          </p:cNvSpPr>
          <p:nvPr>
            <p:ph type="body" idx="1"/>
          </p:nvPr>
        </p:nvSpPr>
        <p:spPr>
          <a:xfrm>
            <a:off x="457200" y="1052736"/>
            <a:ext cx="8229600" cy="4551784"/>
          </a:xfrm>
        </p:spPr>
        <p:txBody>
          <a:bodyPr/>
          <a:lstStyle/>
          <a:p>
            <a:pPr algn="just" eaLnBrk="1" hangingPunct="1">
              <a:defRPr/>
            </a:pPr>
            <a:r>
              <a:rPr lang="zh-CN" altLang="en-US" b="1" dirty="0">
                <a:effectLst>
                  <a:outerShdw blurRad="38100" dist="38100" dir="2700000" algn="tl">
                    <a:srgbClr val="C0C0C0"/>
                  </a:outerShdw>
                </a:effectLst>
                <a:ea typeface="微软雅黑" pitchFamily="34" charset="-122"/>
              </a:rPr>
              <a:t>软件安全开发主要是从生命周期的角度，对安全设计原则、安全开发方法、最佳实践和安全专家经验等进行总结，通过采取各种安全活动来保证得到尽可能安全的软件。</a:t>
            </a:r>
            <a:endParaRPr lang="en-US" altLang="zh-CN" b="1" dirty="0">
              <a:effectLst>
                <a:outerShdw blurRad="38100" dist="38100" dir="2700000" algn="tl">
                  <a:srgbClr val="C0C0C0"/>
                </a:outerShdw>
              </a:effectLst>
              <a:ea typeface="微软雅黑" pitchFamily="34" charset="-122"/>
            </a:endParaRPr>
          </a:p>
          <a:p>
            <a:pPr algn="just" eaLnBrk="1" hangingPunct="1">
              <a:defRPr/>
            </a:pPr>
            <a:r>
              <a:rPr lang="zh-CN" altLang="en-US" b="1" dirty="0">
                <a:effectLst>
                  <a:outerShdw blurRad="38100" dist="38100" dir="2700000" algn="tl">
                    <a:srgbClr val="C0C0C0"/>
                  </a:outerShdw>
                </a:effectLst>
                <a:ea typeface="微软雅黑" pitchFamily="34" charset="-122"/>
              </a:rPr>
              <a:t>具有代表性的</a:t>
            </a:r>
            <a:r>
              <a:rPr lang="en-US" altLang="zh-CN" b="1" dirty="0">
                <a:effectLst>
                  <a:outerShdw blurRad="38100" dist="38100" dir="2700000" algn="tl">
                    <a:srgbClr val="C0C0C0"/>
                  </a:outerShdw>
                </a:effectLst>
                <a:ea typeface="微软雅黑" pitchFamily="34" charset="-122"/>
              </a:rPr>
              <a:t>4</a:t>
            </a:r>
            <a:r>
              <a:rPr lang="zh-CN" altLang="en-US" b="1" dirty="0">
                <a:effectLst>
                  <a:outerShdw blurRad="38100" dist="38100" dir="2700000" algn="tl">
                    <a:srgbClr val="C0C0C0"/>
                  </a:outerShdw>
                </a:effectLst>
                <a:ea typeface="微软雅黑" pitchFamily="34" charset="-122"/>
              </a:rPr>
              <a:t>类安全开发模型，以及在其上发展改进的相关模型：</a:t>
            </a:r>
          </a:p>
          <a:p>
            <a:pPr lvl="1" algn="just" eaLnBrk="1" hangingPunct="1">
              <a:defRPr/>
            </a:pPr>
            <a:r>
              <a:rPr lang="en-US" altLang="zh-CN" sz="2400" b="1" dirty="0">
                <a:effectLst>
                  <a:outerShdw blurRad="38100" dist="38100" dir="2700000" algn="tl">
                    <a:srgbClr val="C0C0C0"/>
                  </a:outerShdw>
                </a:effectLst>
                <a:ea typeface="微软雅黑" pitchFamily="34" charset="-122"/>
              </a:rPr>
              <a:t>1</a:t>
            </a:r>
            <a:r>
              <a:rPr lang="zh-CN" altLang="en-US" sz="2400" b="1" dirty="0">
                <a:effectLst>
                  <a:outerShdw blurRad="38100" dist="38100" dir="2700000" algn="tl">
                    <a:srgbClr val="C0C0C0"/>
                  </a:outerShdw>
                </a:effectLst>
                <a:ea typeface="微软雅黑" pitchFamily="34" charset="-122"/>
              </a:rPr>
              <a:t>）微软的软件安全开发生命周期模型（</a:t>
            </a:r>
            <a:r>
              <a:rPr lang="en-US" altLang="zh-CN" sz="2400" b="1" dirty="0">
                <a:effectLst>
                  <a:outerShdw blurRad="38100" dist="38100" dir="2700000" algn="tl">
                    <a:srgbClr val="C0C0C0"/>
                  </a:outerShdw>
                </a:effectLst>
                <a:ea typeface="微软雅黑" pitchFamily="34" charset="-122"/>
              </a:rPr>
              <a:t>Secure Development Lifecycle</a:t>
            </a:r>
            <a:r>
              <a:rPr lang="zh-CN" altLang="en-US" sz="2400" b="1" dirty="0">
                <a:effectLst>
                  <a:outerShdw blurRad="38100" dist="38100" dir="2700000" algn="tl">
                    <a:srgbClr val="C0C0C0"/>
                  </a:outerShdw>
                </a:effectLst>
                <a:ea typeface="微软雅黑" pitchFamily="34" charset="-122"/>
              </a:rPr>
              <a:t>，</a:t>
            </a:r>
            <a:r>
              <a:rPr lang="en-US" altLang="zh-CN" sz="2400" b="1" dirty="0">
                <a:effectLst>
                  <a:outerShdw blurRad="38100" dist="38100" dir="2700000" algn="tl">
                    <a:srgbClr val="C0C0C0"/>
                  </a:outerShdw>
                </a:effectLst>
                <a:ea typeface="微软雅黑" pitchFamily="34" charset="-122"/>
              </a:rPr>
              <a:t>SDL</a:t>
            </a:r>
            <a:r>
              <a:rPr lang="zh-CN" altLang="en-US" sz="2400" b="1" dirty="0">
                <a:effectLst>
                  <a:outerShdw blurRad="38100" dist="38100" dir="2700000" algn="tl">
                    <a:srgbClr val="C0C0C0"/>
                  </a:outerShdw>
                </a:effectLst>
                <a:ea typeface="微软雅黑" pitchFamily="34" charset="-122"/>
              </a:rPr>
              <a:t>），以及相关的敏捷</a:t>
            </a:r>
            <a:r>
              <a:rPr lang="en-US" altLang="zh-CN" sz="2400" b="1" dirty="0">
                <a:effectLst>
                  <a:outerShdw blurRad="38100" dist="38100" dir="2700000" algn="tl">
                    <a:srgbClr val="C0C0C0"/>
                  </a:outerShdw>
                </a:effectLst>
                <a:ea typeface="微软雅黑" pitchFamily="34" charset="-122"/>
              </a:rPr>
              <a:t>SDL</a:t>
            </a:r>
            <a:r>
              <a:rPr lang="zh-CN" altLang="en-US" sz="2400" b="1" dirty="0">
                <a:effectLst>
                  <a:outerShdw blurRad="38100" dist="38100" dir="2700000" algn="tl">
                    <a:srgbClr val="C0C0C0"/>
                  </a:outerShdw>
                </a:effectLst>
                <a:ea typeface="微软雅黑" pitchFamily="34" charset="-122"/>
              </a:rPr>
              <a:t>和</a:t>
            </a:r>
            <a:r>
              <a:rPr lang="en-US" altLang="zh-CN" sz="2400" b="1" dirty="0">
                <a:effectLst>
                  <a:outerShdw blurRad="38100" dist="38100" dir="2700000" algn="tl">
                    <a:srgbClr val="C0C0C0"/>
                  </a:outerShdw>
                </a:effectLst>
                <a:ea typeface="微软雅黑" pitchFamily="34" charset="-122"/>
              </a:rPr>
              <a:t>ISO/IEC 27034</a:t>
            </a:r>
            <a:r>
              <a:rPr lang="zh-CN" altLang="en-US" sz="2400" b="1" dirty="0">
                <a:effectLst>
                  <a:outerShdw blurRad="38100" dist="38100" dir="2700000" algn="tl">
                    <a:srgbClr val="C0C0C0"/>
                  </a:outerShdw>
                </a:effectLst>
                <a:ea typeface="微软雅黑" pitchFamily="34" charset="-122"/>
              </a:rPr>
              <a:t>标准。</a:t>
            </a:r>
          </a:p>
          <a:p>
            <a:pPr lvl="1" algn="just" eaLnBrk="1" hangingPunct="1">
              <a:defRPr/>
            </a:pPr>
            <a:r>
              <a:rPr lang="en-US" altLang="zh-CN" sz="2400" b="1" dirty="0">
                <a:effectLst>
                  <a:outerShdw blurRad="38100" dist="38100" dir="2700000" algn="tl">
                    <a:srgbClr val="C0C0C0"/>
                  </a:outerShdw>
                </a:effectLst>
                <a:ea typeface="微软雅黑" pitchFamily="34" charset="-122"/>
              </a:rPr>
              <a:t>2</a:t>
            </a:r>
            <a:r>
              <a:rPr lang="zh-CN" altLang="en-US" sz="2400" b="1" dirty="0">
                <a:effectLst>
                  <a:outerShdw blurRad="38100" dist="38100" dir="2700000" algn="tl">
                    <a:srgbClr val="C0C0C0"/>
                  </a:outerShdw>
                </a:effectLst>
                <a:ea typeface="微软雅黑" pitchFamily="34" charset="-122"/>
              </a:rPr>
              <a:t>）</a:t>
            </a:r>
            <a:r>
              <a:rPr lang="en-US" altLang="zh-CN" sz="2400" b="1" dirty="0">
                <a:effectLst>
                  <a:outerShdw blurRad="38100" dist="38100" dir="2700000" algn="tl">
                    <a:srgbClr val="C0C0C0"/>
                  </a:outerShdw>
                </a:effectLst>
                <a:ea typeface="微软雅黑" pitchFamily="34" charset="-122"/>
              </a:rPr>
              <a:t>McGraw</a:t>
            </a:r>
            <a:r>
              <a:rPr lang="zh-CN" altLang="en-US" sz="2400" b="1" dirty="0">
                <a:effectLst>
                  <a:outerShdw blurRad="38100" dist="38100" dir="2700000" algn="tl">
                    <a:srgbClr val="C0C0C0"/>
                  </a:outerShdw>
                </a:effectLst>
                <a:ea typeface="微软雅黑" pitchFamily="34" charset="-122"/>
              </a:rPr>
              <a:t>的内建安全模型（</a:t>
            </a:r>
            <a:r>
              <a:rPr lang="en-US" altLang="zh-CN" sz="2400" b="1" dirty="0">
                <a:effectLst>
                  <a:outerShdw blurRad="38100" dist="38100" dir="2700000" algn="tl">
                    <a:srgbClr val="C0C0C0"/>
                  </a:outerShdw>
                </a:effectLst>
                <a:ea typeface="微软雅黑" pitchFamily="34" charset="-122"/>
              </a:rPr>
              <a:t>Building Security In</a:t>
            </a:r>
            <a:r>
              <a:rPr lang="zh-CN" altLang="en-US" sz="2400" b="1" dirty="0">
                <a:effectLst>
                  <a:outerShdw blurRad="38100" dist="38100" dir="2700000" algn="tl">
                    <a:srgbClr val="C0C0C0"/>
                  </a:outerShdw>
                </a:effectLst>
                <a:ea typeface="微软雅黑" pitchFamily="34" charset="-122"/>
              </a:rPr>
              <a:t>，</a:t>
            </a:r>
            <a:r>
              <a:rPr lang="en-US" altLang="zh-CN" sz="2400" b="1" dirty="0">
                <a:effectLst>
                  <a:outerShdw blurRad="38100" dist="38100" dir="2700000" algn="tl">
                    <a:srgbClr val="C0C0C0"/>
                  </a:outerShdw>
                </a:effectLst>
                <a:ea typeface="微软雅黑" pitchFamily="34" charset="-122"/>
              </a:rPr>
              <a:t>BSI</a:t>
            </a:r>
            <a:r>
              <a:rPr lang="zh-CN" altLang="en-US" sz="2400" b="1" dirty="0">
                <a:effectLst>
                  <a:outerShdw blurRad="38100" dist="38100" dir="2700000" algn="tl">
                    <a:srgbClr val="C0C0C0"/>
                  </a:outerShdw>
                </a:effectLst>
                <a:ea typeface="微软雅黑" pitchFamily="34" charset="-122"/>
              </a:rPr>
              <a:t>），以及</a:t>
            </a:r>
            <a:r>
              <a:rPr lang="en-US" altLang="zh-CN" sz="2400" b="1" dirty="0">
                <a:effectLst>
                  <a:outerShdw blurRad="38100" dist="38100" dir="2700000" algn="tl">
                    <a:srgbClr val="C0C0C0"/>
                  </a:outerShdw>
                </a:effectLst>
                <a:ea typeface="微软雅黑" pitchFamily="34" charset="-122"/>
              </a:rPr>
              <a:t>BSI</a:t>
            </a:r>
            <a:r>
              <a:rPr lang="zh-CN" altLang="en-US" sz="2400" b="1" dirty="0">
                <a:effectLst>
                  <a:outerShdw blurRad="38100" dist="38100" dir="2700000" algn="tl">
                    <a:srgbClr val="C0C0C0"/>
                  </a:outerShdw>
                </a:effectLst>
                <a:ea typeface="微软雅黑" pitchFamily="34" charset="-122"/>
              </a:rPr>
              <a:t>成熟度模型（</a:t>
            </a:r>
            <a:r>
              <a:rPr lang="en-US" altLang="zh-CN" sz="2400" b="1" dirty="0">
                <a:effectLst>
                  <a:outerShdw blurRad="38100" dist="38100" dir="2700000" algn="tl">
                    <a:srgbClr val="C0C0C0"/>
                  </a:outerShdw>
                </a:effectLst>
                <a:ea typeface="微软雅黑" pitchFamily="34" charset="-122"/>
              </a:rPr>
              <a:t>Building Security In Maturity Model</a:t>
            </a:r>
            <a:r>
              <a:rPr lang="zh-CN" altLang="en-US" sz="2400" b="1" dirty="0">
                <a:effectLst>
                  <a:outerShdw blurRad="38100" dist="38100" dir="2700000" algn="tl">
                    <a:srgbClr val="C0C0C0"/>
                  </a:outerShdw>
                </a:effectLst>
                <a:ea typeface="微软雅黑" pitchFamily="34" charset="-122"/>
              </a:rPr>
              <a:t>，</a:t>
            </a:r>
            <a:r>
              <a:rPr lang="en-US" altLang="zh-CN" sz="2400" b="1" dirty="0">
                <a:effectLst>
                  <a:outerShdw blurRad="38100" dist="38100" dir="2700000" algn="tl">
                    <a:srgbClr val="C0C0C0"/>
                  </a:outerShdw>
                </a:effectLst>
                <a:ea typeface="微软雅黑" pitchFamily="34" charset="-122"/>
              </a:rPr>
              <a:t>BSIMM</a:t>
            </a:r>
            <a:r>
              <a:rPr lang="zh-CN" altLang="en-US" sz="2400" b="1" dirty="0">
                <a:effectLst>
                  <a:outerShdw blurRad="38100" dist="38100" dir="2700000" algn="tl">
                    <a:srgbClr val="C0C0C0"/>
                  </a:outerShdw>
                </a:effectLst>
                <a:ea typeface="微软雅黑" pitchFamily="34" charset="-122"/>
              </a:rPr>
              <a:t>）。</a:t>
            </a:r>
          </a:p>
          <a:p>
            <a:pPr algn="just" eaLnBrk="1" hangingPunct="1">
              <a:defRPr/>
            </a:pPr>
            <a:endParaRPr lang="zh-CN" altLang="en-US" sz="2400"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12385114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2. </a:t>
            </a:r>
            <a:r>
              <a:rPr lang="zh-CN" altLang="en-US" b="1" dirty="0">
                <a:effectLst>
                  <a:outerShdw blurRad="38100" dist="38100" dir="2700000" algn="tl">
                    <a:srgbClr val="000000">
                      <a:alpha val="43137"/>
                    </a:srgbClr>
                  </a:outerShdw>
                </a:effectLst>
                <a:ea typeface="微软雅黑" pitchFamily="34" charset="-122"/>
              </a:rPr>
              <a:t>软件安全开发模型</a:t>
            </a:r>
          </a:p>
        </p:txBody>
      </p:sp>
      <p:sp>
        <p:nvSpPr>
          <p:cNvPr id="151555" name="Rectangle 3"/>
          <p:cNvSpPr>
            <a:spLocks noGrp="1" noChangeArrowheads="1"/>
          </p:cNvSpPr>
          <p:nvPr>
            <p:ph type="body" idx="1"/>
          </p:nvPr>
        </p:nvSpPr>
        <p:spPr>
          <a:xfrm>
            <a:off x="457200" y="1052736"/>
            <a:ext cx="8229600" cy="4551784"/>
          </a:xfrm>
        </p:spPr>
        <p:txBody>
          <a:bodyPr/>
          <a:lstStyle/>
          <a:p>
            <a:pPr lvl="1" algn="just" eaLnBrk="1" hangingPunct="1">
              <a:defRPr/>
            </a:pPr>
            <a:r>
              <a:rPr lang="en-US" altLang="zh-CN" sz="2400" b="1" dirty="0">
                <a:effectLst>
                  <a:outerShdw blurRad="38100" dist="38100" dir="2700000" algn="tl">
                    <a:srgbClr val="C0C0C0"/>
                  </a:outerShdw>
                </a:effectLst>
                <a:ea typeface="微软雅黑" pitchFamily="34" charset="-122"/>
              </a:rPr>
              <a:t>3</a:t>
            </a:r>
            <a:r>
              <a:rPr lang="zh-CN" altLang="en-US" sz="2400" b="1" dirty="0">
                <a:effectLst>
                  <a:outerShdw blurRad="38100" dist="38100" dir="2700000" algn="tl">
                    <a:srgbClr val="C0C0C0"/>
                  </a:outerShdw>
                </a:effectLst>
                <a:ea typeface="微软雅黑" pitchFamily="34" charset="-122"/>
              </a:rPr>
              <a:t>）美国国家标准与技术研究院（</a:t>
            </a:r>
            <a:r>
              <a:rPr lang="en-US" altLang="zh-CN" sz="2400" b="1" dirty="0">
                <a:effectLst>
                  <a:outerShdw blurRad="38100" dist="38100" dir="2700000" algn="tl">
                    <a:srgbClr val="C0C0C0"/>
                  </a:outerShdw>
                </a:effectLst>
                <a:ea typeface="微软雅黑" pitchFamily="34" charset="-122"/>
              </a:rPr>
              <a:t>NIST</a:t>
            </a:r>
            <a:r>
              <a:rPr lang="zh-CN" altLang="en-US" sz="2400" b="1" dirty="0">
                <a:effectLst>
                  <a:outerShdw blurRad="38100" dist="38100" dir="2700000" algn="tl">
                    <a:srgbClr val="C0C0C0"/>
                  </a:outerShdw>
                </a:effectLst>
                <a:ea typeface="微软雅黑" pitchFamily="34" charset="-122"/>
              </a:rPr>
              <a:t>）的安全开发生命周期模型。</a:t>
            </a:r>
          </a:p>
          <a:p>
            <a:pPr lvl="1" algn="just" eaLnBrk="1" hangingPunct="1">
              <a:defRPr/>
            </a:pPr>
            <a:r>
              <a:rPr lang="en-US" altLang="zh-CN" sz="2400" b="1" dirty="0">
                <a:effectLst>
                  <a:outerShdw blurRad="38100" dist="38100" dir="2700000" algn="tl">
                    <a:srgbClr val="C0C0C0"/>
                  </a:outerShdw>
                </a:effectLst>
                <a:ea typeface="微软雅黑" pitchFamily="34" charset="-122"/>
              </a:rPr>
              <a:t>4</a:t>
            </a:r>
            <a:r>
              <a:rPr lang="zh-CN" altLang="en-US" sz="2400" b="1" dirty="0">
                <a:effectLst>
                  <a:outerShdw blurRad="38100" dist="38100" dir="2700000" algn="tl">
                    <a:srgbClr val="C0C0C0"/>
                  </a:outerShdw>
                </a:effectLst>
                <a:ea typeface="微软雅黑" pitchFamily="34" charset="-122"/>
              </a:rPr>
              <a:t>）</a:t>
            </a:r>
            <a:r>
              <a:rPr lang="en-US" altLang="zh-CN" sz="2400" b="1" dirty="0">
                <a:effectLst>
                  <a:outerShdw blurRad="38100" dist="38100" dir="2700000" algn="tl">
                    <a:srgbClr val="C0C0C0"/>
                  </a:outerShdw>
                </a:effectLst>
                <a:ea typeface="微软雅黑" pitchFamily="34" charset="-122"/>
              </a:rPr>
              <a:t>OWASP</a:t>
            </a:r>
            <a:r>
              <a:rPr lang="zh-CN" altLang="en-US" sz="2400" b="1" dirty="0">
                <a:effectLst>
                  <a:outerShdw blurRad="38100" dist="38100" dir="2700000" algn="tl">
                    <a:srgbClr val="C0C0C0"/>
                  </a:outerShdw>
                </a:effectLst>
                <a:ea typeface="微软雅黑" pitchFamily="34" charset="-122"/>
              </a:rPr>
              <a:t>提出的综合的轻量级应用安全过程（</a:t>
            </a:r>
            <a:r>
              <a:rPr lang="en-US" altLang="zh-CN" sz="2400" b="1" dirty="0">
                <a:effectLst>
                  <a:outerShdw blurRad="38100" dist="38100" dir="2700000" algn="tl">
                    <a:srgbClr val="C0C0C0"/>
                  </a:outerShdw>
                </a:effectLst>
                <a:ea typeface="微软雅黑" pitchFamily="34" charset="-122"/>
              </a:rPr>
              <a:t>Comprehensive Lightweight Application Security Process</a:t>
            </a:r>
            <a:r>
              <a:rPr lang="zh-CN" altLang="en-US" sz="2400" b="1" dirty="0">
                <a:effectLst>
                  <a:outerShdw blurRad="38100" dist="38100" dir="2700000" algn="tl">
                    <a:srgbClr val="C0C0C0"/>
                  </a:outerShdw>
                </a:effectLst>
                <a:ea typeface="微软雅黑" pitchFamily="34" charset="-122"/>
              </a:rPr>
              <a:t>，</a:t>
            </a:r>
            <a:r>
              <a:rPr lang="en-US" altLang="zh-CN" sz="2400" b="1" dirty="0">
                <a:effectLst>
                  <a:outerShdw blurRad="38100" dist="38100" dir="2700000" algn="tl">
                    <a:srgbClr val="C0C0C0"/>
                  </a:outerShdw>
                </a:effectLst>
                <a:ea typeface="微软雅黑" pitchFamily="34" charset="-122"/>
              </a:rPr>
              <a:t>CLASP</a:t>
            </a:r>
            <a:r>
              <a:rPr lang="zh-CN" altLang="en-US" sz="2400" b="1" dirty="0">
                <a:effectLst>
                  <a:outerShdw blurRad="38100" dist="38100" dir="2700000" algn="tl">
                    <a:srgbClr val="C0C0C0"/>
                  </a:outerShdw>
                </a:effectLst>
                <a:ea typeface="微软雅黑" pitchFamily="34" charset="-122"/>
              </a:rPr>
              <a:t>），以及软件保障成熟度模型（</a:t>
            </a:r>
            <a:r>
              <a:rPr lang="en-US" altLang="zh-CN" sz="2400" b="1" dirty="0">
                <a:effectLst>
                  <a:outerShdw blurRad="38100" dist="38100" dir="2700000" algn="tl">
                    <a:srgbClr val="C0C0C0"/>
                  </a:outerShdw>
                </a:effectLst>
                <a:ea typeface="微软雅黑" pitchFamily="34" charset="-122"/>
              </a:rPr>
              <a:t>Software Assurance Maturity Model</a:t>
            </a:r>
            <a:r>
              <a:rPr lang="zh-CN" altLang="en-US" sz="2400" b="1" dirty="0">
                <a:effectLst>
                  <a:outerShdw blurRad="38100" dist="38100" dir="2700000" algn="tl">
                    <a:srgbClr val="C0C0C0"/>
                  </a:outerShdw>
                </a:effectLst>
                <a:ea typeface="微软雅黑" pitchFamily="34" charset="-122"/>
              </a:rPr>
              <a:t>，</a:t>
            </a:r>
            <a:r>
              <a:rPr lang="en-US" altLang="zh-CN" sz="2400" b="1" dirty="0">
                <a:effectLst>
                  <a:outerShdw blurRad="38100" dist="38100" dir="2700000" algn="tl">
                    <a:srgbClr val="C0C0C0"/>
                  </a:outerShdw>
                </a:effectLst>
                <a:ea typeface="微软雅黑" pitchFamily="34" charset="-122"/>
              </a:rPr>
              <a:t>SAMM</a:t>
            </a:r>
            <a:r>
              <a:rPr lang="zh-CN" altLang="en-US" sz="2400" b="1" dirty="0">
                <a:effectLst>
                  <a:outerShdw blurRad="38100" dist="38100" dir="2700000" algn="tl">
                    <a:srgbClr val="C0C0C0"/>
                  </a:outerShdw>
                </a:effectLst>
                <a:ea typeface="微软雅黑" pitchFamily="34" charset="-122"/>
              </a:rPr>
              <a:t>）。</a:t>
            </a:r>
          </a:p>
          <a:p>
            <a:pPr algn="just" eaLnBrk="1" hangingPunct="1">
              <a:defRPr/>
            </a:pPr>
            <a:r>
              <a:rPr lang="zh-CN" altLang="en-US" b="1" dirty="0">
                <a:effectLst>
                  <a:outerShdw blurRad="38100" dist="38100" dir="2700000" algn="tl">
                    <a:srgbClr val="C0C0C0"/>
                  </a:outerShdw>
                </a:effectLst>
                <a:ea typeface="微软雅黑" pitchFamily="34" charset="-122"/>
              </a:rPr>
              <a:t>以上各类模型的核心思想是，为了开发尽可能安全的软件，把安全活动融入到软件生命周期的各个阶段中去。</a:t>
            </a:r>
          </a:p>
          <a:p>
            <a:pPr algn="just" eaLnBrk="1" hangingPunct="1">
              <a:defRPr/>
            </a:pPr>
            <a:endParaRPr lang="zh-CN" altLang="en-US" sz="2400"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34463799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2. </a:t>
            </a:r>
            <a:r>
              <a:rPr lang="zh-CN" altLang="en-US" b="1" dirty="0">
                <a:effectLst>
                  <a:outerShdw blurRad="38100" dist="38100" dir="2700000" algn="tl">
                    <a:srgbClr val="000000">
                      <a:alpha val="43137"/>
                    </a:srgbClr>
                  </a:outerShdw>
                </a:effectLst>
                <a:ea typeface="微软雅黑" pitchFamily="34" charset="-122"/>
              </a:rPr>
              <a:t>软件安全开发模型</a:t>
            </a:r>
          </a:p>
        </p:txBody>
      </p:sp>
      <p:sp>
        <p:nvSpPr>
          <p:cNvPr id="151555" name="Rectangle 3"/>
          <p:cNvSpPr>
            <a:spLocks noGrp="1" noChangeArrowheads="1"/>
          </p:cNvSpPr>
          <p:nvPr>
            <p:ph type="body" idx="1"/>
          </p:nvPr>
        </p:nvSpPr>
        <p:spPr>
          <a:xfrm>
            <a:off x="457200" y="1052736"/>
            <a:ext cx="8229600" cy="4551784"/>
          </a:xfrm>
        </p:spPr>
        <p:txBody>
          <a:bodyPr/>
          <a:lstStyle/>
          <a:p>
            <a:pPr algn="just"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1</a:t>
            </a:r>
            <a:r>
              <a:rPr lang="zh-CN" altLang="en-US" b="1" dirty="0">
                <a:effectLst>
                  <a:outerShdw blurRad="38100" dist="38100" dir="2700000" algn="tl">
                    <a:srgbClr val="C0C0C0"/>
                  </a:outerShdw>
                </a:effectLst>
                <a:ea typeface="微软雅黑" pitchFamily="34" charset="-122"/>
              </a:rPr>
              <a:t>）微软的软件安全开发生命周期模型</a:t>
            </a:r>
            <a:r>
              <a:rPr lang="en-US" altLang="zh-CN" b="1" dirty="0">
                <a:effectLst>
                  <a:outerShdw blurRad="38100" dist="38100" dir="2700000" algn="tl">
                    <a:srgbClr val="C0C0C0"/>
                  </a:outerShdw>
                </a:effectLst>
                <a:ea typeface="微软雅黑" pitchFamily="34" charset="-122"/>
              </a:rPr>
              <a:t>SDL</a:t>
            </a:r>
          </a:p>
          <a:p>
            <a:pPr algn="just" eaLnBrk="1" hangingPunct="1">
              <a:defRPr/>
            </a:pPr>
            <a:r>
              <a:rPr lang="en-US" altLang="zh-CN" b="1" dirty="0">
                <a:effectLst>
                  <a:outerShdw blurRad="38100" dist="38100" dir="2700000" algn="tl">
                    <a:srgbClr val="C0C0C0"/>
                  </a:outerShdw>
                </a:effectLst>
                <a:ea typeface="微软雅黑" pitchFamily="34" charset="-122"/>
              </a:rPr>
              <a:t>2002</a:t>
            </a:r>
            <a:r>
              <a:rPr lang="zh-CN" altLang="en-US" b="1" dirty="0">
                <a:effectLst>
                  <a:outerShdw blurRad="38100" dist="38100" dir="2700000" algn="tl">
                    <a:srgbClr val="C0C0C0"/>
                  </a:outerShdw>
                </a:effectLst>
                <a:ea typeface="微软雅黑" pitchFamily="34" charset="-122"/>
              </a:rPr>
              <a:t>年，微软推行可信计算计划，期望提高微软软件产品的安全性。</a:t>
            </a:r>
            <a:endParaRPr lang="en-US" altLang="zh-CN" b="1" dirty="0">
              <a:effectLst>
                <a:outerShdw blurRad="38100" dist="38100" dir="2700000" algn="tl">
                  <a:srgbClr val="C0C0C0"/>
                </a:outerShdw>
              </a:effectLst>
              <a:ea typeface="微软雅黑" pitchFamily="34" charset="-122"/>
            </a:endParaRPr>
          </a:p>
          <a:p>
            <a:pPr algn="just" eaLnBrk="1" hangingPunct="1">
              <a:defRPr/>
            </a:pPr>
            <a:r>
              <a:rPr lang="en-US" altLang="zh-CN" b="1" dirty="0">
                <a:effectLst>
                  <a:outerShdw blurRad="38100" dist="38100" dir="2700000" algn="tl">
                    <a:srgbClr val="C0C0C0"/>
                  </a:outerShdw>
                </a:effectLst>
                <a:ea typeface="微软雅黑" pitchFamily="34" charset="-122"/>
              </a:rPr>
              <a:t>2004</a:t>
            </a:r>
            <a:r>
              <a:rPr lang="zh-CN" altLang="en-US" b="1" dirty="0">
                <a:effectLst>
                  <a:outerShdw blurRad="38100" dist="38100" dir="2700000" algn="tl">
                    <a:srgbClr val="C0C0C0"/>
                  </a:outerShdw>
                </a:effectLst>
                <a:ea typeface="微软雅黑" pitchFamily="34" charset="-122"/>
              </a:rPr>
              <a:t>年，微软公司的</a:t>
            </a:r>
            <a:r>
              <a:rPr lang="en-US" altLang="zh-CN" b="1" dirty="0">
                <a:effectLst>
                  <a:outerShdw blurRad="38100" dist="38100" dir="2700000" algn="tl">
                    <a:srgbClr val="C0C0C0"/>
                  </a:outerShdw>
                </a:effectLst>
                <a:ea typeface="微软雅黑" pitchFamily="34" charset="-122"/>
              </a:rPr>
              <a:t>Steve </a:t>
            </a:r>
            <a:r>
              <a:rPr lang="en-US" altLang="zh-CN" b="1" dirty="0" err="1">
                <a:effectLst>
                  <a:outerShdw blurRad="38100" dist="38100" dir="2700000" algn="tl">
                    <a:srgbClr val="C0C0C0"/>
                  </a:outerShdw>
                </a:effectLst>
                <a:ea typeface="微软雅黑" pitchFamily="34" charset="-122"/>
              </a:rPr>
              <a:t>Lipner</a:t>
            </a:r>
            <a:r>
              <a:rPr lang="zh-CN" altLang="en-US" b="1" dirty="0">
                <a:effectLst>
                  <a:outerShdw blurRad="38100" dist="38100" dir="2700000" algn="tl">
                    <a:srgbClr val="C0C0C0"/>
                  </a:outerShdw>
                </a:effectLst>
                <a:ea typeface="微软雅黑" pitchFamily="34" charset="-122"/>
              </a:rPr>
              <a:t>在计算机安全应用年度会议（</a:t>
            </a:r>
            <a:r>
              <a:rPr lang="en-US" altLang="zh-CN" b="1" dirty="0">
                <a:effectLst>
                  <a:outerShdw blurRad="38100" dist="38100" dir="2700000" algn="tl">
                    <a:srgbClr val="C0C0C0"/>
                  </a:outerShdw>
                </a:effectLst>
                <a:ea typeface="微软雅黑" pitchFamily="34" charset="-122"/>
              </a:rPr>
              <a:t>ACSAC</a:t>
            </a:r>
            <a:r>
              <a:rPr lang="zh-CN" altLang="en-US" b="1" dirty="0">
                <a:effectLst>
                  <a:outerShdw blurRad="38100" dist="38100" dir="2700000" algn="tl">
                    <a:srgbClr val="C0C0C0"/>
                  </a:outerShdw>
                </a:effectLst>
                <a:ea typeface="微软雅黑" pitchFamily="34" charset="-122"/>
              </a:rPr>
              <a:t>）上提出了可信计算安全开发生命周期模型，简称安全开发生命周期（</a:t>
            </a:r>
            <a:r>
              <a:rPr lang="en-US" altLang="zh-CN" b="1" dirty="0">
                <a:effectLst>
                  <a:outerShdw blurRad="38100" dist="38100" dir="2700000" algn="tl">
                    <a:srgbClr val="C0C0C0"/>
                  </a:outerShdw>
                </a:effectLst>
                <a:ea typeface="微软雅黑" pitchFamily="34" charset="-122"/>
              </a:rPr>
              <a:t>Security Development Lifecycle</a:t>
            </a: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SDL</a:t>
            </a:r>
            <a:r>
              <a:rPr lang="zh-CN" altLang="en-US" b="1" dirty="0">
                <a:effectLst>
                  <a:outerShdw blurRad="38100" dist="38100" dir="2700000" algn="tl">
                    <a:srgbClr val="C0C0C0"/>
                  </a:outerShdw>
                </a:effectLst>
                <a:ea typeface="微软雅黑" pitchFamily="34" charset="-122"/>
              </a:rPr>
              <a:t>）。</a:t>
            </a:r>
          </a:p>
        </p:txBody>
      </p:sp>
    </p:spTree>
    <p:extLst>
      <p:ext uri="{BB962C8B-B14F-4D97-AF65-F5344CB8AC3E}">
        <p14:creationId xmlns:p14="http://schemas.microsoft.com/office/powerpoint/2010/main" val="5748239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2. </a:t>
            </a:r>
            <a:r>
              <a:rPr lang="zh-CN" altLang="en-US" b="1" dirty="0">
                <a:effectLst>
                  <a:outerShdw blurRad="38100" dist="38100" dir="2700000" algn="tl">
                    <a:srgbClr val="000000">
                      <a:alpha val="43137"/>
                    </a:srgbClr>
                  </a:outerShdw>
                </a:effectLst>
                <a:ea typeface="微软雅黑" pitchFamily="34" charset="-122"/>
              </a:rPr>
              <a:t>软件安全开发模型</a:t>
            </a:r>
          </a:p>
        </p:txBody>
      </p:sp>
      <p:sp>
        <p:nvSpPr>
          <p:cNvPr id="151555" name="Rectangle 3"/>
          <p:cNvSpPr>
            <a:spLocks noGrp="1" noChangeArrowheads="1"/>
          </p:cNvSpPr>
          <p:nvPr>
            <p:ph type="body" idx="1"/>
          </p:nvPr>
        </p:nvSpPr>
        <p:spPr>
          <a:xfrm>
            <a:off x="457200" y="1052736"/>
            <a:ext cx="8229600" cy="4551784"/>
          </a:xfrm>
        </p:spPr>
        <p:txBody>
          <a:bodyPr/>
          <a:lstStyle/>
          <a:p>
            <a:pPr algn="just"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1</a:t>
            </a:r>
            <a:r>
              <a:rPr lang="zh-CN" altLang="en-US" b="1" dirty="0">
                <a:effectLst>
                  <a:outerShdw blurRad="38100" dist="38100" dir="2700000" algn="tl">
                    <a:srgbClr val="C0C0C0"/>
                  </a:outerShdw>
                </a:effectLst>
                <a:ea typeface="微软雅黑" pitchFamily="34" charset="-122"/>
              </a:rPr>
              <a:t>）微软的软件安全开发生命周期模型</a:t>
            </a:r>
            <a:r>
              <a:rPr lang="en-US" altLang="zh-CN" b="1" dirty="0">
                <a:effectLst>
                  <a:outerShdw blurRad="38100" dist="38100" dir="2700000" algn="tl">
                    <a:srgbClr val="C0C0C0"/>
                  </a:outerShdw>
                </a:effectLst>
                <a:ea typeface="微软雅黑" pitchFamily="34" charset="-122"/>
              </a:rPr>
              <a:t>SDL</a:t>
            </a:r>
          </a:p>
          <a:p>
            <a:pPr algn="just" eaLnBrk="1" hangingPunct="1">
              <a:defRPr/>
            </a:pPr>
            <a:r>
              <a:rPr lang="en-US" altLang="zh-CN" b="1" dirty="0">
                <a:effectLst>
                  <a:outerShdw blurRad="38100" dist="38100" dir="2700000" algn="tl">
                    <a:srgbClr val="C0C0C0"/>
                  </a:outerShdw>
                </a:effectLst>
                <a:ea typeface="微软雅黑" pitchFamily="34" charset="-122"/>
              </a:rPr>
              <a:t>SDL</a:t>
            </a:r>
            <a:r>
              <a:rPr lang="zh-CN" altLang="en-US" b="1" dirty="0">
                <a:effectLst>
                  <a:outerShdw blurRad="38100" dist="38100" dir="2700000" algn="tl">
                    <a:srgbClr val="C0C0C0"/>
                  </a:outerShdw>
                </a:effectLst>
                <a:ea typeface="微软雅黑" pitchFamily="34" charset="-122"/>
              </a:rPr>
              <a:t>模型是由软件工程的瀑布模型发展而来，是在瀑布模型的各个阶段添加了安全活动和业务活动目标。</a:t>
            </a:r>
            <a:endParaRPr lang="en-US" altLang="zh-CN" b="1" dirty="0">
              <a:effectLst>
                <a:outerShdw blurRad="38100" dist="38100" dir="2700000" algn="tl">
                  <a:srgbClr val="C0C0C0"/>
                </a:outerShdw>
              </a:effectLst>
              <a:ea typeface="微软雅黑" pitchFamily="34" charset="-122"/>
            </a:endParaRPr>
          </a:p>
          <a:p>
            <a:pPr algn="just" eaLnBrk="1" hangingPunct="1">
              <a:defRPr/>
            </a:pPr>
            <a:r>
              <a:rPr lang="zh-CN" altLang="en-US" b="1" dirty="0">
                <a:effectLst>
                  <a:outerShdw blurRad="38100" dist="38100" dir="2700000" algn="tl">
                    <a:srgbClr val="C0C0C0"/>
                  </a:outerShdw>
                </a:effectLst>
                <a:ea typeface="微软雅黑" pitchFamily="34" charset="-122"/>
              </a:rPr>
              <a:t>为了实现所需安全目标，软件项目团队或安全顾问可以自行添加可选的安全活动。</a:t>
            </a:r>
          </a:p>
        </p:txBody>
      </p:sp>
      <p:pic>
        <p:nvPicPr>
          <p:cNvPr id="2" name="图片 1">
            <a:extLst>
              <a:ext uri="{FF2B5EF4-FFF2-40B4-BE49-F238E27FC236}">
                <a16:creationId xmlns:a16="http://schemas.microsoft.com/office/drawing/2014/main" id="{B4BC4FAD-F64A-4E23-A98B-2DE0FFAAEFFD}"/>
              </a:ext>
            </a:extLst>
          </p:cNvPr>
          <p:cNvPicPr>
            <a:picLocks noChangeAspect="1"/>
          </p:cNvPicPr>
          <p:nvPr/>
        </p:nvPicPr>
        <p:blipFill>
          <a:blip r:embed="rId2"/>
          <a:stretch>
            <a:fillRect/>
          </a:stretch>
        </p:blipFill>
        <p:spPr>
          <a:xfrm>
            <a:off x="1331639" y="3933056"/>
            <a:ext cx="7054535" cy="2376264"/>
          </a:xfrm>
          <a:prstGeom prst="rect">
            <a:avLst/>
          </a:prstGeom>
        </p:spPr>
      </p:pic>
    </p:spTree>
    <p:extLst>
      <p:ext uri="{BB962C8B-B14F-4D97-AF65-F5344CB8AC3E}">
        <p14:creationId xmlns:p14="http://schemas.microsoft.com/office/powerpoint/2010/main" val="7334712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2. </a:t>
            </a:r>
            <a:r>
              <a:rPr lang="zh-CN" altLang="en-US" b="1" dirty="0">
                <a:effectLst>
                  <a:outerShdw blurRad="38100" dist="38100" dir="2700000" algn="tl">
                    <a:srgbClr val="000000">
                      <a:alpha val="43137"/>
                    </a:srgbClr>
                  </a:outerShdw>
                </a:effectLst>
                <a:ea typeface="微软雅黑" pitchFamily="34" charset="-122"/>
              </a:rPr>
              <a:t>软件安全开发模型</a:t>
            </a:r>
          </a:p>
        </p:txBody>
      </p:sp>
      <p:sp>
        <p:nvSpPr>
          <p:cNvPr id="151555" name="Rectangle 3"/>
          <p:cNvSpPr>
            <a:spLocks noGrp="1" noChangeArrowheads="1"/>
          </p:cNvSpPr>
          <p:nvPr>
            <p:ph type="body" idx="1"/>
          </p:nvPr>
        </p:nvSpPr>
        <p:spPr>
          <a:xfrm>
            <a:off x="457200" y="1052736"/>
            <a:ext cx="8229600" cy="4551784"/>
          </a:xfrm>
        </p:spPr>
        <p:txBody>
          <a:bodyPr/>
          <a:lstStyle/>
          <a:p>
            <a:pPr algn="just"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1</a:t>
            </a:r>
            <a:r>
              <a:rPr lang="zh-CN" altLang="en-US" b="1" dirty="0">
                <a:effectLst>
                  <a:outerShdw blurRad="38100" dist="38100" dir="2700000" algn="tl">
                    <a:srgbClr val="C0C0C0"/>
                  </a:outerShdw>
                </a:effectLst>
                <a:ea typeface="微软雅黑" pitchFamily="34" charset="-122"/>
              </a:rPr>
              <a:t>）微软的软件安全开发生命周期模型</a:t>
            </a:r>
            <a:r>
              <a:rPr lang="en-US" altLang="zh-CN" b="1" dirty="0">
                <a:effectLst>
                  <a:outerShdw blurRad="38100" dist="38100" dir="2700000" algn="tl">
                    <a:srgbClr val="C0C0C0"/>
                  </a:outerShdw>
                </a:effectLst>
                <a:ea typeface="微软雅黑" pitchFamily="34" charset="-122"/>
              </a:rPr>
              <a:t>SDL</a:t>
            </a:r>
          </a:p>
          <a:p>
            <a:pPr algn="just" eaLnBrk="1" hangingPunct="1">
              <a:defRPr/>
            </a:pPr>
            <a:r>
              <a:rPr lang="en-US" altLang="zh-CN" b="1" dirty="0">
                <a:effectLst>
                  <a:outerShdw blurRad="38100" dist="38100" dir="2700000" algn="tl">
                    <a:srgbClr val="C0C0C0"/>
                  </a:outerShdw>
                </a:effectLst>
                <a:ea typeface="微软雅黑" pitchFamily="34" charset="-122"/>
              </a:rPr>
              <a:t>SD3+C</a:t>
            </a:r>
            <a:r>
              <a:rPr lang="zh-CN" altLang="en-US" b="1" dirty="0">
                <a:effectLst>
                  <a:outerShdw blurRad="38100" dist="38100" dir="2700000" algn="tl">
                    <a:srgbClr val="C0C0C0"/>
                  </a:outerShdw>
                </a:effectLst>
                <a:ea typeface="微软雅黑" pitchFamily="34" charset="-122"/>
              </a:rPr>
              <a:t>原则是</a:t>
            </a:r>
            <a:r>
              <a:rPr lang="en-US" altLang="zh-CN" b="1" dirty="0">
                <a:effectLst>
                  <a:outerShdw blurRad="38100" dist="38100" dir="2700000" algn="tl">
                    <a:srgbClr val="C0C0C0"/>
                  </a:outerShdw>
                </a:effectLst>
                <a:ea typeface="微软雅黑" pitchFamily="34" charset="-122"/>
              </a:rPr>
              <a:t>SDL</a:t>
            </a:r>
            <a:r>
              <a:rPr lang="zh-CN" altLang="en-US" b="1" dirty="0">
                <a:effectLst>
                  <a:outerShdw blurRad="38100" dist="38100" dir="2700000" algn="tl">
                    <a:srgbClr val="C0C0C0"/>
                  </a:outerShdw>
                </a:effectLst>
                <a:ea typeface="微软雅黑" pitchFamily="34" charset="-122"/>
              </a:rPr>
              <a:t>模型实施的基本原则，其基本内容如下：</a:t>
            </a:r>
          </a:p>
          <a:p>
            <a:pPr lvl="1" algn="just" eaLnBrk="1" hangingPunct="1">
              <a:defRPr/>
            </a:pPr>
            <a:r>
              <a:rPr lang="zh-CN" altLang="en-US" sz="2400" b="1" dirty="0">
                <a:effectLst>
                  <a:outerShdw blurRad="38100" dist="38100" dir="2700000" algn="tl">
                    <a:srgbClr val="C0C0C0"/>
                  </a:outerShdw>
                </a:effectLst>
                <a:ea typeface="微软雅黑" pitchFamily="34" charset="-122"/>
              </a:rPr>
              <a:t>安全设计（</a:t>
            </a:r>
            <a:r>
              <a:rPr lang="en-US" altLang="zh-CN" sz="2400" b="1" dirty="0">
                <a:effectLst>
                  <a:outerShdw blurRad="38100" dist="38100" dir="2700000" algn="tl">
                    <a:srgbClr val="C0C0C0"/>
                  </a:outerShdw>
                </a:effectLst>
                <a:ea typeface="微软雅黑" pitchFamily="34" charset="-122"/>
              </a:rPr>
              <a:t>Secure by Design</a:t>
            </a:r>
            <a:r>
              <a:rPr lang="zh-CN" altLang="en-US" sz="2400" b="1" dirty="0">
                <a:effectLst>
                  <a:outerShdw blurRad="38100" dist="38100" dir="2700000" algn="tl">
                    <a:srgbClr val="C0C0C0"/>
                  </a:outerShdw>
                </a:effectLst>
                <a:ea typeface="微软雅黑" pitchFamily="34" charset="-122"/>
              </a:rPr>
              <a:t>）。在架构设计和实现软件时，需要考虑保护其自身及其存储和处理的信息，并能抵御攻击。</a:t>
            </a:r>
          </a:p>
          <a:p>
            <a:pPr lvl="1" algn="just" eaLnBrk="1" hangingPunct="1">
              <a:defRPr/>
            </a:pPr>
            <a:r>
              <a:rPr lang="zh-CN" altLang="en-US" sz="2400" b="1" dirty="0">
                <a:effectLst>
                  <a:outerShdw blurRad="38100" dist="38100" dir="2700000" algn="tl">
                    <a:srgbClr val="C0C0C0"/>
                  </a:outerShdw>
                </a:effectLst>
                <a:ea typeface="微软雅黑" pitchFamily="34" charset="-122"/>
              </a:rPr>
              <a:t>安全配置（</a:t>
            </a:r>
            <a:r>
              <a:rPr lang="en-US" altLang="zh-CN" sz="2400" b="1" dirty="0">
                <a:effectLst>
                  <a:outerShdw blurRad="38100" dist="38100" dir="2700000" algn="tl">
                    <a:srgbClr val="C0C0C0"/>
                  </a:outerShdw>
                </a:effectLst>
                <a:ea typeface="微软雅黑" pitchFamily="34" charset="-122"/>
              </a:rPr>
              <a:t>Secure by Default</a:t>
            </a:r>
            <a:r>
              <a:rPr lang="zh-CN" altLang="en-US" sz="2400" b="1" dirty="0">
                <a:effectLst>
                  <a:outerShdw blurRad="38100" dist="38100" dir="2700000" algn="tl">
                    <a:srgbClr val="C0C0C0"/>
                  </a:outerShdw>
                </a:effectLst>
                <a:ea typeface="微软雅黑" pitchFamily="34" charset="-122"/>
              </a:rPr>
              <a:t>）。在现实世界中，软件达不到绝对安全，所以设计者应假定其存在安全缺陷。为了使攻击者针对这些缺陷发起攻击时造成的损失最小，软件在默认状态下应具有较高的安全性。例如，软件应在最低的所需权限下运行，非广泛需要的服务和功能在默认情况下应被禁用或仅可由少数用户访问。</a:t>
            </a:r>
          </a:p>
        </p:txBody>
      </p:sp>
    </p:spTree>
    <p:extLst>
      <p:ext uri="{BB962C8B-B14F-4D97-AF65-F5344CB8AC3E}">
        <p14:creationId xmlns:p14="http://schemas.microsoft.com/office/powerpoint/2010/main" val="27477491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2. </a:t>
            </a:r>
            <a:r>
              <a:rPr lang="zh-CN" altLang="en-US" b="1" dirty="0">
                <a:effectLst>
                  <a:outerShdw blurRad="38100" dist="38100" dir="2700000" algn="tl">
                    <a:srgbClr val="000000">
                      <a:alpha val="43137"/>
                    </a:srgbClr>
                  </a:outerShdw>
                </a:effectLst>
                <a:ea typeface="微软雅黑" pitchFamily="34" charset="-122"/>
              </a:rPr>
              <a:t>软件安全开发模型</a:t>
            </a:r>
          </a:p>
        </p:txBody>
      </p:sp>
      <p:sp>
        <p:nvSpPr>
          <p:cNvPr id="151555" name="Rectangle 3"/>
          <p:cNvSpPr>
            <a:spLocks noGrp="1" noChangeArrowheads="1"/>
          </p:cNvSpPr>
          <p:nvPr>
            <p:ph type="body" idx="1"/>
          </p:nvPr>
        </p:nvSpPr>
        <p:spPr>
          <a:xfrm>
            <a:off x="457200" y="1052736"/>
            <a:ext cx="8229600" cy="4551784"/>
          </a:xfrm>
        </p:spPr>
        <p:txBody>
          <a:bodyPr/>
          <a:lstStyle/>
          <a:p>
            <a:pPr algn="just"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1</a:t>
            </a:r>
            <a:r>
              <a:rPr lang="zh-CN" altLang="en-US" b="1" dirty="0">
                <a:effectLst>
                  <a:outerShdw blurRad="38100" dist="38100" dir="2700000" algn="tl">
                    <a:srgbClr val="C0C0C0"/>
                  </a:outerShdw>
                </a:effectLst>
                <a:ea typeface="微软雅黑" pitchFamily="34" charset="-122"/>
              </a:rPr>
              <a:t>）微软的软件安全开发生命周期模型</a:t>
            </a:r>
            <a:r>
              <a:rPr lang="en-US" altLang="zh-CN" b="1" dirty="0">
                <a:effectLst>
                  <a:outerShdw blurRad="38100" dist="38100" dir="2700000" algn="tl">
                    <a:srgbClr val="C0C0C0"/>
                  </a:outerShdw>
                </a:effectLst>
                <a:ea typeface="微软雅黑" pitchFamily="34" charset="-122"/>
              </a:rPr>
              <a:t>SDL</a:t>
            </a:r>
          </a:p>
          <a:p>
            <a:pPr algn="just" eaLnBrk="1" hangingPunct="1">
              <a:defRPr/>
            </a:pPr>
            <a:r>
              <a:rPr lang="en-US" altLang="zh-CN" b="1" dirty="0">
                <a:effectLst>
                  <a:outerShdw blurRad="38100" dist="38100" dir="2700000" algn="tl">
                    <a:srgbClr val="C0C0C0"/>
                  </a:outerShdw>
                </a:effectLst>
                <a:ea typeface="微软雅黑" pitchFamily="34" charset="-122"/>
              </a:rPr>
              <a:t>SD3+C</a:t>
            </a:r>
            <a:r>
              <a:rPr lang="zh-CN" altLang="en-US" b="1" dirty="0">
                <a:effectLst>
                  <a:outerShdw blurRad="38100" dist="38100" dir="2700000" algn="tl">
                    <a:srgbClr val="C0C0C0"/>
                  </a:outerShdw>
                </a:effectLst>
                <a:ea typeface="微软雅黑" pitchFamily="34" charset="-122"/>
              </a:rPr>
              <a:t>原则是</a:t>
            </a:r>
            <a:r>
              <a:rPr lang="en-US" altLang="zh-CN" b="1" dirty="0">
                <a:effectLst>
                  <a:outerShdw blurRad="38100" dist="38100" dir="2700000" algn="tl">
                    <a:srgbClr val="C0C0C0"/>
                  </a:outerShdw>
                </a:effectLst>
                <a:ea typeface="微软雅黑" pitchFamily="34" charset="-122"/>
              </a:rPr>
              <a:t>SDL</a:t>
            </a:r>
            <a:r>
              <a:rPr lang="zh-CN" altLang="en-US" b="1" dirty="0">
                <a:effectLst>
                  <a:outerShdw blurRad="38100" dist="38100" dir="2700000" algn="tl">
                    <a:srgbClr val="C0C0C0"/>
                  </a:outerShdw>
                </a:effectLst>
                <a:ea typeface="微软雅黑" pitchFamily="34" charset="-122"/>
              </a:rPr>
              <a:t>模型实施的基本原则，其基本内容如下：</a:t>
            </a:r>
          </a:p>
          <a:p>
            <a:pPr lvl="1" algn="just" eaLnBrk="1" hangingPunct="1">
              <a:defRPr/>
            </a:pPr>
            <a:r>
              <a:rPr lang="zh-CN" altLang="en-US" sz="2400" b="1" dirty="0">
                <a:effectLst>
                  <a:outerShdw blurRad="38100" dist="38100" dir="2700000" algn="tl">
                    <a:srgbClr val="C0C0C0"/>
                  </a:outerShdw>
                </a:effectLst>
                <a:ea typeface="微软雅黑" pitchFamily="34" charset="-122"/>
              </a:rPr>
              <a:t>安全部署（</a:t>
            </a:r>
            <a:r>
              <a:rPr lang="en-US" altLang="zh-CN" sz="2400" b="1" dirty="0">
                <a:effectLst>
                  <a:outerShdw blurRad="38100" dist="38100" dir="2700000" algn="tl">
                    <a:srgbClr val="C0C0C0"/>
                  </a:outerShdw>
                </a:effectLst>
                <a:ea typeface="微软雅黑" pitchFamily="34" charset="-122"/>
              </a:rPr>
              <a:t>Security by Deployment</a:t>
            </a:r>
            <a:r>
              <a:rPr lang="zh-CN" altLang="en-US" sz="2400" b="1" dirty="0">
                <a:effectLst>
                  <a:outerShdw blurRad="38100" dist="38100" dir="2700000" algn="tl">
                    <a:srgbClr val="C0C0C0"/>
                  </a:outerShdw>
                </a:effectLst>
                <a:ea typeface="微软雅黑" pitchFamily="34" charset="-122"/>
              </a:rPr>
              <a:t>）。软件需要提供相应的文档和工具，以帮助最终用户或管理员安全地使用。此外，更新应该易于部署。</a:t>
            </a:r>
          </a:p>
          <a:p>
            <a:pPr lvl="1" algn="just" eaLnBrk="1" hangingPunct="1">
              <a:defRPr/>
            </a:pPr>
            <a:r>
              <a:rPr lang="zh-CN" altLang="en-US" sz="2400" b="1" dirty="0">
                <a:effectLst>
                  <a:outerShdw blurRad="38100" dist="38100" dir="2700000" algn="tl">
                    <a:srgbClr val="C0C0C0"/>
                  </a:outerShdw>
                </a:effectLst>
                <a:ea typeface="微软雅黑" pitchFamily="34" charset="-122"/>
              </a:rPr>
              <a:t>沟通（</a:t>
            </a:r>
            <a:r>
              <a:rPr lang="en-US" altLang="zh-CN" sz="2400" b="1" dirty="0">
                <a:effectLst>
                  <a:outerShdw blurRad="38100" dist="38100" dir="2700000" algn="tl">
                    <a:srgbClr val="C0C0C0"/>
                  </a:outerShdw>
                </a:effectLst>
                <a:ea typeface="微软雅黑" pitchFamily="34" charset="-122"/>
              </a:rPr>
              <a:t>Communication</a:t>
            </a:r>
            <a:r>
              <a:rPr lang="zh-CN" altLang="en-US" sz="2400" b="1" dirty="0">
                <a:effectLst>
                  <a:outerShdw blurRad="38100" dist="38100" dir="2700000" algn="tl">
                    <a:srgbClr val="C0C0C0"/>
                  </a:outerShdw>
                </a:effectLst>
                <a:ea typeface="微软雅黑" pitchFamily="34" charset="-122"/>
              </a:rPr>
              <a:t>）。软件开发人员应为产品漏洞的发现准备响应方案，并与系统应用的各类人员不断沟通，以帮助他们采取保护措施（如打补丁或部署变通办法）。</a:t>
            </a:r>
          </a:p>
        </p:txBody>
      </p:sp>
    </p:spTree>
    <p:extLst>
      <p:ext uri="{BB962C8B-B14F-4D97-AF65-F5344CB8AC3E}">
        <p14:creationId xmlns:p14="http://schemas.microsoft.com/office/powerpoint/2010/main" val="20552990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2. </a:t>
            </a:r>
            <a:r>
              <a:rPr lang="zh-CN" altLang="en-US" b="1" dirty="0">
                <a:effectLst>
                  <a:outerShdw blurRad="38100" dist="38100" dir="2700000" algn="tl">
                    <a:srgbClr val="000000">
                      <a:alpha val="43137"/>
                    </a:srgbClr>
                  </a:outerShdw>
                </a:effectLst>
                <a:ea typeface="微软雅黑" pitchFamily="34" charset="-122"/>
              </a:rPr>
              <a:t>软件安全开发模型</a:t>
            </a:r>
          </a:p>
        </p:txBody>
      </p:sp>
      <p:sp>
        <p:nvSpPr>
          <p:cNvPr id="151555" name="Rectangle 3"/>
          <p:cNvSpPr>
            <a:spLocks noGrp="1" noChangeArrowheads="1"/>
          </p:cNvSpPr>
          <p:nvPr>
            <p:ph type="body" idx="1"/>
          </p:nvPr>
        </p:nvSpPr>
        <p:spPr>
          <a:xfrm>
            <a:off x="457200" y="1052736"/>
            <a:ext cx="8229600" cy="4551784"/>
          </a:xfrm>
        </p:spPr>
        <p:txBody>
          <a:bodyPr/>
          <a:lstStyle/>
          <a:p>
            <a:pPr algn="just"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1</a:t>
            </a:r>
            <a:r>
              <a:rPr lang="zh-CN" altLang="en-US" b="1" dirty="0">
                <a:effectLst>
                  <a:outerShdw blurRad="38100" dist="38100" dir="2700000" algn="tl">
                    <a:srgbClr val="C0C0C0"/>
                  </a:outerShdw>
                </a:effectLst>
                <a:ea typeface="微软雅黑" pitchFamily="34" charset="-122"/>
              </a:rPr>
              <a:t>）微软的软件安全开发生命周期模型</a:t>
            </a:r>
            <a:r>
              <a:rPr lang="en-US" altLang="zh-CN" b="1" dirty="0">
                <a:effectLst>
                  <a:outerShdw blurRad="38100" dist="38100" dir="2700000" algn="tl">
                    <a:srgbClr val="C0C0C0"/>
                  </a:outerShdw>
                </a:effectLst>
                <a:ea typeface="微软雅黑" pitchFamily="34" charset="-122"/>
              </a:rPr>
              <a:t>SDL</a:t>
            </a:r>
          </a:p>
          <a:p>
            <a:pPr algn="just" eaLnBrk="1" hangingPunct="1">
              <a:defRPr/>
            </a:pPr>
            <a:r>
              <a:rPr lang="zh-CN" altLang="en-US" b="1" dirty="0">
                <a:effectLst>
                  <a:outerShdw blurRad="38100" dist="38100" dir="2700000" algn="tl">
                    <a:srgbClr val="C0C0C0"/>
                  </a:outerShdw>
                </a:effectLst>
                <a:ea typeface="微软雅黑" pitchFamily="34" charset="-122"/>
              </a:rPr>
              <a:t>很多软件产品开发的时间都很紧迫，一般</a:t>
            </a:r>
            <a:r>
              <a:rPr lang="en-US" altLang="zh-CN" b="1" dirty="0">
                <a:effectLst>
                  <a:outerShdw blurRad="38100" dist="38100" dir="2700000" algn="tl">
                    <a:srgbClr val="C0C0C0"/>
                  </a:outerShdw>
                </a:effectLst>
                <a:ea typeface="微软雅黑" pitchFamily="34" charset="-122"/>
              </a:rPr>
              <a:t>Web</a:t>
            </a:r>
            <a:r>
              <a:rPr lang="zh-CN" altLang="en-US" b="1" dirty="0">
                <a:effectLst>
                  <a:outerShdw blurRad="38100" dist="38100" dir="2700000" algn="tl">
                    <a:srgbClr val="C0C0C0"/>
                  </a:outerShdw>
                </a:effectLst>
                <a:ea typeface="微软雅黑" pitchFamily="34" charset="-122"/>
              </a:rPr>
              <a:t>项目开发可能只有</a:t>
            </a:r>
            <a:r>
              <a:rPr lang="en-US" altLang="zh-CN" b="1" dirty="0">
                <a:effectLst>
                  <a:outerShdw blurRad="38100" dist="38100" dir="2700000" algn="tl">
                    <a:srgbClr val="C0C0C0"/>
                  </a:outerShdw>
                </a:effectLst>
                <a:ea typeface="微软雅黑" pitchFamily="34" charset="-122"/>
              </a:rPr>
              <a:t>2~3</a:t>
            </a:r>
            <a:r>
              <a:rPr lang="zh-CN" altLang="en-US" b="1" dirty="0">
                <a:effectLst>
                  <a:outerShdw blurRad="38100" dist="38100" dir="2700000" algn="tl">
                    <a:srgbClr val="C0C0C0"/>
                  </a:outerShdw>
                </a:effectLst>
                <a:ea typeface="微软雅黑" pitchFamily="34" charset="-122"/>
              </a:rPr>
              <a:t>周的时间，采用完整的</a:t>
            </a:r>
            <a:r>
              <a:rPr lang="en-US" altLang="zh-CN" b="1" dirty="0">
                <a:effectLst>
                  <a:outerShdw blurRad="38100" dist="38100" dir="2700000" algn="tl">
                    <a:srgbClr val="C0C0C0"/>
                  </a:outerShdw>
                </a:effectLst>
                <a:ea typeface="微软雅黑" pitchFamily="34" charset="-122"/>
              </a:rPr>
              <a:t>SDL</a:t>
            </a:r>
            <a:r>
              <a:rPr lang="zh-CN" altLang="en-US" b="1" dirty="0">
                <a:effectLst>
                  <a:outerShdw blurRad="38100" dist="38100" dir="2700000" algn="tl">
                    <a:srgbClr val="C0C0C0"/>
                  </a:outerShdw>
                </a:effectLst>
                <a:ea typeface="微软雅黑" pitchFamily="34" charset="-122"/>
              </a:rPr>
              <a:t>开发流程显然不切实际，需要更简洁快速的软件安全开发方法。为此，微软对</a:t>
            </a:r>
            <a:r>
              <a:rPr lang="en-US" altLang="zh-CN" b="1" dirty="0">
                <a:effectLst>
                  <a:outerShdw blurRad="38100" dist="38100" dir="2700000" algn="tl">
                    <a:srgbClr val="C0C0C0"/>
                  </a:outerShdw>
                </a:effectLst>
                <a:ea typeface="微软雅黑" pitchFamily="34" charset="-122"/>
              </a:rPr>
              <a:t>SDL</a:t>
            </a:r>
            <a:r>
              <a:rPr lang="zh-CN" altLang="en-US" b="1" dirty="0">
                <a:effectLst>
                  <a:outerShdw blurRad="38100" dist="38100" dir="2700000" algn="tl">
                    <a:srgbClr val="C0C0C0"/>
                  </a:outerShdw>
                </a:effectLst>
                <a:ea typeface="微软雅黑" pitchFamily="34" charset="-122"/>
              </a:rPr>
              <a:t>进行调整，使其能够快速利用敏捷开发流程更好地实现安全需求，这就是敏捷</a:t>
            </a:r>
            <a:r>
              <a:rPr lang="en-US" altLang="zh-CN" b="1" dirty="0">
                <a:effectLst>
                  <a:outerShdw blurRad="38100" dist="38100" dir="2700000" algn="tl">
                    <a:srgbClr val="C0C0C0"/>
                  </a:outerShdw>
                </a:effectLst>
                <a:ea typeface="微软雅黑" pitchFamily="34" charset="-122"/>
              </a:rPr>
              <a:t>SDL</a:t>
            </a:r>
            <a:r>
              <a:rPr lang="zh-CN" altLang="en-US" b="1" dirty="0">
                <a:effectLst>
                  <a:outerShdw blurRad="38100" dist="38100" dir="2700000" algn="tl">
                    <a:srgbClr val="C0C0C0"/>
                  </a:outerShdw>
                </a:effectLst>
                <a:ea typeface="微软雅黑" pitchFamily="34" charset="-122"/>
              </a:rPr>
              <a:t>。</a:t>
            </a:r>
          </a:p>
        </p:txBody>
      </p:sp>
    </p:spTree>
    <p:extLst>
      <p:ext uri="{BB962C8B-B14F-4D97-AF65-F5344CB8AC3E}">
        <p14:creationId xmlns:p14="http://schemas.microsoft.com/office/powerpoint/2010/main" val="24147611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2. </a:t>
            </a:r>
            <a:r>
              <a:rPr lang="zh-CN" altLang="en-US" b="1" dirty="0">
                <a:effectLst>
                  <a:outerShdw blurRad="38100" dist="38100" dir="2700000" algn="tl">
                    <a:srgbClr val="000000">
                      <a:alpha val="43137"/>
                    </a:srgbClr>
                  </a:outerShdw>
                </a:effectLst>
                <a:ea typeface="微软雅黑" pitchFamily="34" charset="-122"/>
              </a:rPr>
              <a:t>软件安全开发模型</a:t>
            </a:r>
          </a:p>
        </p:txBody>
      </p:sp>
      <p:sp>
        <p:nvSpPr>
          <p:cNvPr id="151555" name="Rectangle 3"/>
          <p:cNvSpPr>
            <a:spLocks noGrp="1" noChangeArrowheads="1"/>
          </p:cNvSpPr>
          <p:nvPr>
            <p:ph type="body" idx="1"/>
          </p:nvPr>
        </p:nvSpPr>
        <p:spPr>
          <a:xfrm>
            <a:off x="457200" y="1052736"/>
            <a:ext cx="8229600" cy="4551784"/>
          </a:xfrm>
        </p:spPr>
        <p:txBody>
          <a:bodyPr/>
          <a:lstStyle/>
          <a:p>
            <a:pPr algn="just"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1</a:t>
            </a:r>
            <a:r>
              <a:rPr lang="zh-CN" altLang="en-US" b="1" dirty="0">
                <a:effectLst>
                  <a:outerShdw blurRad="38100" dist="38100" dir="2700000" algn="tl">
                    <a:srgbClr val="C0C0C0"/>
                  </a:outerShdw>
                </a:effectLst>
                <a:ea typeface="微软雅黑" pitchFamily="34" charset="-122"/>
              </a:rPr>
              <a:t>）微软的软件安全开发生命周期模型</a:t>
            </a:r>
            <a:r>
              <a:rPr lang="en-US" altLang="zh-CN" b="1" dirty="0">
                <a:effectLst>
                  <a:outerShdw blurRad="38100" dist="38100" dir="2700000" algn="tl">
                    <a:srgbClr val="C0C0C0"/>
                  </a:outerShdw>
                </a:effectLst>
                <a:ea typeface="微软雅黑" pitchFamily="34" charset="-122"/>
              </a:rPr>
              <a:t>SDL</a:t>
            </a:r>
          </a:p>
          <a:p>
            <a:pPr algn="just" eaLnBrk="1" hangingPunct="1">
              <a:defRPr/>
            </a:pPr>
            <a:r>
              <a:rPr lang="zh-CN" altLang="en-US" b="1" dirty="0">
                <a:effectLst>
                  <a:outerShdw blurRad="38100" dist="38100" dir="2700000" algn="tl">
                    <a:srgbClr val="C0C0C0"/>
                  </a:outerShdw>
                </a:effectLst>
                <a:ea typeface="微软雅黑" pitchFamily="34" charset="-122"/>
              </a:rPr>
              <a:t>敏捷</a:t>
            </a:r>
            <a:r>
              <a:rPr lang="en-US" altLang="zh-CN" b="1" dirty="0">
                <a:effectLst>
                  <a:outerShdw blurRad="38100" dist="38100" dir="2700000" algn="tl">
                    <a:srgbClr val="C0C0C0"/>
                  </a:outerShdw>
                </a:effectLst>
                <a:ea typeface="微软雅黑" pitchFamily="34" charset="-122"/>
              </a:rPr>
              <a:t>SDL</a:t>
            </a:r>
            <a:r>
              <a:rPr lang="zh-CN" altLang="en-US" b="1" dirty="0">
                <a:effectLst>
                  <a:outerShdw blurRad="38100" dist="38100" dir="2700000" algn="tl">
                    <a:srgbClr val="C0C0C0"/>
                  </a:outerShdw>
                </a:effectLst>
                <a:ea typeface="微软雅黑" pitchFamily="34" charset="-122"/>
              </a:rPr>
              <a:t>与典型</a:t>
            </a:r>
            <a:r>
              <a:rPr lang="en-US" altLang="zh-CN" b="1" dirty="0">
                <a:effectLst>
                  <a:outerShdw blurRad="38100" dist="38100" dir="2700000" algn="tl">
                    <a:srgbClr val="C0C0C0"/>
                  </a:outerShdw>
                </a:effectLst>
                <a:ea typeface="微软雅黑" pitchFamily="34" charset="-122"/>
              </a:rPr>
              <a:t>SDL</a:t>
            </a:r>
            <a:r>
              <a:rPr lang="zh-CN" altLang="en-US" b="1" dirty="0">
                <a:effectLst>
                  <a:outerShdw blurRad="38100" dist="38100" dir="2700000" algn="tl">
                    <a:srgbClr val="C0C0C0"/>
                  </a:outerShdw>
                </a:effectLst>
                <a:ea typeface="微软雅黑" pitchFamily="34" charset="-122"/>
              </a:rPr>
              <a:t>的差别主要有两点：</a:t>
            </a:r>
          </a:p>
          <a:p>
            <a:pPr lvl="1" algn="just" eaLnBrk="1" hangingPunct="1">
              <a:defRPr/>
            </a:pPr>
            <a:r>
              <a:rPr lang="zh-CN" altLang="en-US" sz="2400" b="1" dirty="0">
                <a:effectLst>
                  <a:outerShdw blurRad="38100" dist="38100" dir="2700000" algn="tl">
                    <a:srgbClr val="C0C0C0"/>
                  </a:outerShdw>
                </a:effectLst>
                <a:ea typeface="微软雅黑" pitchFamily="34" charset="-122"/>
              </a:rPr>
              <a:t>敏捷</a:t>
            </a:r>
            <a:r>
              <a:rPr lang="en-US" altLang="zh-CN" sz="2400" b="1" dirty="0">
                <a:effectLst>
                  <a:outerShdw blurRad="38100" dist="38100" dir="2700000" algn="tl">
                    <a:srgbClr val="C0C0C0"/>
                  </a:outerShdw>
                </a:effectLst>
                <a:ea typeface="微软雅黑" pitchFamily="34" charset="-122"/>
              </a:rPr>
              <a:t>SDL</a:t>
            </a:r>
            <a:r>
              <a:rPr lang="zh-CN" altLang="en-US" sz="2400" b="1" dirty="0">
                <a:effectLst>
                  <a:outerShdw blurRad="38100" dist="38100" dir="2700000" algn="tl">
                    <a:srgbClr val="C0C0C0"/>
                  </a:outerShdw>
                </a:effectLst>
                <a:ea typeface="微软雅黑" pitchFamily="34" charset="-122"/>
              </a:rPr>
              <a:t>不采用传统的瀑布模型而是采用无阶段的迭代开发模型，以实现软件版本的快速更新和发布。</a:t>
            </a:r>
          </a:p>
          <a:p>
            <a:pPr lvl="1" algn="just" eaLnBrk="1" hangingPunct="1">
              <a:defRPr/>
            </a:pPr>
            <a:r>
              <a:rPr lang="zh-CN" altLang="en-US" sz="2400" b="1" dirty="0">
                <a:effectLst>
                  <a:outerShdw blurRad="38100" dist="38100" dir="2700000" algn="tl">
                    <a:srgbClr val="C0C0C0"/>
                  </a:outerShdw>
                </a:effectLst>
                <a:ea typeface="微软雅黑" pitchFamily="34" charset="-122"/>
              </a:rPr>
              <a:t>在敏捷</a:t>
            </a:r>
            <a:r>
              <a:rPr lang="en-US" altLang="zh-CN" sz="2400" b="1" dirty="0">
                <a:effectLst>
                  <a:outerShdw blurRad="38100" dist="38100" dir="2700000" algn="tl">
                    <a:srgbClr val="C0C0C0"/>
                  </a:outerShdw>
                </a:effectLst>
                <a:ea typeface="微软雅黑" pitchFamily="34" charset="-122"/>
              </a:rPr>
              <a:t>SDL</a:t>
            </a:r>
            <a:r>
              <a:rPr lang="zh-CN" altLang="en-US" sz="2400" b="1" dirty="0">
                <a:effectLst>
                  <a:outerShdw blurRad="38100" dist="38100" dir="2700000" algn="tl">
                    <a:srgbClr val="C0C0C0"/>
                  </a:outerShdw>
                </a:effectLst>
                <a:ea typeface="微软雅黑" pitchFamily="34" charset="-122"/>
              </a:rPr>
              <a:t>中，并不是每个发布版本（或每次“突击发布”）都需要达到所有的要求。</a:t>
            </a:r>
            <a:endParaRPr lang="en-US" altLang="zh-CN" sz="2400" b="1" dirty="0">
              <a:effectLst>
                <a:outerShdw blurRad="38100" dist="38100" dir="2700000" algn="tl">
                  <a:srgbClr val="C0C0C0"/>
                </a:outerShdw>
              </a:effectLst>
              <a:ea typeface="微软雅黑" pitchFamily="34" charset="-122"/>
            </a:endParaRPr>
          </a:p>
          <a:p>
            <a:pPr algn="just" eaLnBrk="1" hangingPunct="1">
              <a:defRPr/>
            </a:pPr>
            <a:r>
              <a:rPr lang="zh-CN" altLang="en-US" b="1" dirty="0">
                <a:effectLst>
                  <a:outerShdw blurRad="38100" dist="38100" dir="2700000" algn="tl">
                    <a:srgbClr val="C0C0C0"/>
                  </a:outerShdw>
                </a:effectLst>
                <a:ea typeface="微软雅黑" pitchFamily="34" charset="-122"/>
              </a:rPr>
              <a:t>可能在</a:t>
            </a:r>
            <a:r>
              <a:rPr lang="en-US" altLang="zh-CN" b="1" dirty="0">
                <a:effectLst>
                  <a:outerShdw blurRad="38100" dist="38100" dir="2700000" algn="tl">
                    <a:srgbClr val="C0C0C0"/>
                  </a:outerShdw>
                </a:effectLst>
                <a:ea typeface="微软雅黑" pitchFamily="34" charset="-122"/>
              </a:rPr>
              <a:t>SDL</a:t>
            </a:r>
            <a:r>
              <a:rPr lang="zh-CN" altLang="en-US" b="1" dirty="0">
                <a:effectLst>
                  <a:outerShdw blurRad="38100" dist="38100" dir="2700000" algn="tl">
                    <a:srgbClr val="C0C0C0"/>
                  </a:outerShdw>
                </a:effectLst>
                <a:ea typeface="微软雅黑" pitchFamily="34" charset="-122"/>
              </a:rPr>
              <a:t>中每一个安全需求都很重要，但是在短暂的发布周期内没有足够的时间来完成每一个安全需求，必须将一些重要性相对低的需求暂时搁置，为此敏捷</a:t>
            </a:r>
            <a:r>
              <a:rPr lang="en-US" altLang="zh-CN" b="1" dirty="0">
                <a:effectLst>
                  <a:outerShdw blurRad="38100" dist="38100" dir="2700000" algn="tl">
                    <a:srgbClr val="C0C0C0"/>
                  </a:outerShdw>
                </a:effectLst>
                <a:ea typeface="微软雅黑" pitchFamily="34" charset="-122"/>
              </a:rPr>
              <a:t>SDL</a:t>
            </a:r>
            <a:r>
              <a:rPr lang="zh-CN" altLang="en-US" b="1" dirty="0">
                <a:effectLst>
                  <a:outerShdw blurRad="38100" dist="38100" dir="2700000" algn="tl">
                    <a:srgbClr val="C0C0C0"/>
                  </a:outerShdw>
                </a:effectLst>
                <a:ea typeface="微软雅黑" pitchFamily="34" charset="-122"/>
              </a:rPr>
              <a:t>框架定义了</a:t>
            </a:r>
            <a:r>
              <a:rPr lang="en-US" altLang="zh-CN" b="1" dirty="0">
                <a:effectLst>
                  <a:outerShdw blurRad="38100" dist="38100" dir="2700000" algn="tl">
                    <a:srgbClr val="C0C0C0"/>
                  </a:outerShdw>
                </a:effectLst>
                <a:ea typeface="微软雅黑" pitchFamily="34" charset="-122"/>
              </a:rPr>
              <a:t>3</a:t>
            </a:r>
            <a:r>
              <a:rPr lang="zh-CN" altLang="en-US" b="1" dirty="0">
                <a:effectLst>
                  <a:outerShdw blurRad="38100" dist="38100" dir="2700000" algn="tl">
                    <a:srgbClr val="C0C0C0"/>
                  </a:outerShdw>
                </a:effectLst>
                <a:ea typeface="微软雅黑" pitchFamily="34" charset="-122"/>
              </a:rPr>
              <a:t>种频率的需求，每个</a:t>
            </a:r>
            <a:r>
              <a:rPr lang="en-US" altLang="zh-CN" b="1" dirty="0">
                <a:effectLst>
                  <a:outerShdw blurRad="38100" dist="38100" dir="2700000" algn="tl">
                    <a:srgbClr val="C0C0C0"/>
                  </a:outerShdw>
                </a:effectLst>
                <a:ea typeface="微软雅黑" pitchFamily="34" charset="-122"/>
              </a:rPr>
              <a:t>SDL</a:t>
            </a:r>
            <a:r>
              <a:rPr lang="zh-CN" altLang="en-US" b="1" dirty="0">
                <a:effectLst>
                  <a:outerShdw blurRad="38100" dist="38100" dir="2700000" algn="tl">
                    <a:srgbClr val="C0C0C0"/>
                  </a:outerShdw>
                </a:effectLst>
                <a:ea typeface="微软雅黑" pitchFamily="34" charset="-122"/>
              </a:rPr>
              <a:t>需求均属于这</a:t>
            </a:r>
            <a:r>
              <a:rPr lang="en-US" altLang="zh-CN" b="1" dirty="0">
                <a:effectLst>
                  <a:outerShdw blurRad="38100" dist="38100" dir="2700000" algn="tl">
                    <a:srgbClr val="C0C0C0"/>
                  </a:outerShdw>
                </a:effectLst>
                <a:ea typeface="微软雅黑" pitchFamily="34" charset="-122"/>
              </a:rPr>
              <a:t>3</a:t>
            </a:r>
            <a:r>
              <a:rPr lang="zh-CN" altLang="en-US" b="1" dirty="0">
                <a:effectLst>
                  <a:outerShdw blurRad="38100" dist="38100" dir="2700000" algn="tl">
                    <a:srgbClr val="C0C0C0"/>
                  </a:outerShdw>
                </a:effectLst>
                <a:ea typeface="微软雅黑" pitchFamily="34" charset="-122"/>
              </a:rPr>
              <a:t>种类别之一。</a:t>
            </a:r>
          </a:p>
        </p:txBody>
      </p:sp>
    </p:spTree>
    <p:extLst>
      <p:ext uri="{BB962C8B-B14F-4D97-AF65-F5344CB8AC3E}">
        <p14:creationId xmlns:p14="http://schemas.microsoft.com/office/powerpoint/2010/main" val="25896682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2. </a:t>
            </a:r>
            <a:r>
              <a:rPr lang="zh-CN" altLang="en-US" b="1" dirty="0">
                <a:effectLst>
                  <a:outerShdw blurRad="38100" dist="38100" dir="2700000" algn="tl">
                    <a:srgbClr val="000000">
                      <a:alpha val="43137"/>
                    </a:srgbClr>
                  </a:outerShdw>
                </a:effectLst>
                <a:ea typeface="微软雅黑" pitchFamily="34" charset="-122"/>
              </a:rPr>
              <a:t>软件安全开发模型</a:t>
            </a:r>
          </a:p>
        </p:txBody>
      </p:sp>
      <p:sp>
        <p:nvSpPr>
          <p:cNvPr id="151555" name="Rectangle 3"/>
          <p:cNvSpPr>
            <a:spLocks noGrp="1" noChangeArrowheads="1"/>
          </p:cNvSpPr>
          <p:nvPr>
            <p:ph type="body" idx="1"/>
          </p:nvPr>
        </p:nvSpPr>
        <p:spPr>
          <a:xfrm>
            <a:off x="457200" y="1052736"/>
            <a:ext cx="8229600" cy="4551784"/>
          </a:xfrm>
        </p:spPr>
        <p:txBody>
          <a:bodyPr/>
          <a:lstStyle/>
          <a:p>
            <a:pPr algn="just"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1</a:t>
            </a:r>
            <a:r>
              <a:rPr lang="zh-CN" altLang="en-US" b="1" dirty="0">
                <a:effectLst>
                  <a:outerShdw blurRad="38100" dist="38100" dir="2700000" algn="tl">
                    <a:srgbClr val="C0C0C0"/>
                  </a:outerShdw>
                </a:effectLst>
                <a:ea typeface="微软雅黑" pitchFamily="34" charset="-122"/>
              </a:rPr>
              <a:t>）微软的软件安全开发生命周期模型</a:t>
            </a:r>
            <a:r>
              <a:rPr lang="en-US" altLang="zh-CN" b="1" dirty="0">
                <a:effectLst>
                  <a:outerShdw blurRad="38100" dist="38100" dir="2700000" algn="tl">
                    <a:srgbClr val="C0C0C0"/>
                  </a:outerShdw>
                </a:effectLst>
                <a:ea typeface="微软雅黑" pitchFamily="34" charset="-122"/>
              </a:rPr>
              <a:t>SDL</a:t>
            </a:r>
          </a:p>
          <a:p>
            <a:pPr algn="just" eaLnBrk="1" hangingPunct="1">
              <a:defRPr/>
            </a:pPr>
            <a:r>
              <a:rPr lang="en-US" altLang="zh-CN" b="1" dirty="0">
                <a:effectLst>
                  <a:outerShdw blurRad="38100" dist="38100" dir="2700000" algn="tl">
                    <a:srgbClr val="C0C0C0"/>
                  </a:outerShdw>
                </a:effectLst>
                <a:ea typeface="微软雅黑" pitchFamily="34" charset="-122"/>
              </a:rPr>
              <a:t>3</a:t>
            </a:r>
            <a:r>
              <a:rPr lang="zh-CN" altLang="en-US" b="1" dirty="0">
                <a:effectLst>
                  <a:outerShdw blurRad="38100" dist="38100" dir="2700000" algn="tl">
                    <a:srgbClr val="C0C0C0"/>
                  </a:outerShdw>
                </a:effectLst>
                <a:ea typeface="微软雅黑" pitchFamily="34" charset="-122"/>
              </a:rPr>
              <a:t>种频率的需求</a:t>
            </a:r>
            <a:endParaRPr lang="en-US" altLang="zh-CN" b="1" dirty="0">
              <a:effectLst>
                <a:outerShdw blurRad="38100" dist="38100" dir="2700000" algn="tl">
                  <a:srgbClr val="C0C0C0"/>
                </a:outerShdw>
              </a:effectLst>
              <a:ea typeface="微软雅黑" pitchFamily="34" charset="-122"/>
            </a:endParaRPr>
          </a:p>
          <a:p>
            <a:pPr lvl="1" algn="just" eaLnBrk="1" hangingPunct="1">
              <a:defRPr/>
            </a:pPr>
            <a:r>
              <a:rPr lang="en-US" altLang="zh-CN" sz="2400" b="1" dirty="0">
                <a:effectLst>
                  <a:outerShdw blurRad="38100" dist="38100" dir="2700000" algn="tl">
                    <a:srgbClr val="C0C0C0"/>
                  </a:outerShdw>
                </a:effectLst>
                <a:ea typeface="微软雅黑" pitchFamily="34" charset="-122"/>
              </a:rPr>
              <a:t>1</a:t>
            </a:r>
            <a:r>
              <a:rPr lang="zh-CN" altLang="en-US" sz="2400" b="1" dirty="0">
                <a:effectLst>
                  <a:outerShdw blurRad="38100" dist="38100" dir="2700000" algn="tl">
                    <a:srgbClr val="C0C0C0"/>
                  </a:outerShdw>
                </a:effectLst>
                <a:ea typeface="微软雅黑" pitchFamily="34" charset="-122"/>
              </a:rPr>
              <a:t>）“突击发布”的级别。这些需求是在每一个开发迭代中必须达到的要求，无论每个“突击发布”的时间多短也必须实现，没有妥协的余地。这些安全需求在选择时必须要仔细斟酌，以精简这类需求的数量</a:t>
            </a:r>
            <a:endParaRPr lang="en-US" altLang="zh-CN" sz="2400" b="1" dirty="0">
              <a:effectLst>
                <a:outerShdw blurRad="38100" dist="38100" dir="2700000" algn="tl">
                  <a:srgbClr val="C0C0C0"/>
                </a:outerShdw>
              </a:effectLst>
              <a:ea typeface="微软雅黑" pitchFamily="34" charset="-122"/>
            </a:endParaRPr>
          </a:p>
          <a:p>
            <a:pPr lvl="1" algn="just" eaLnBrk="1" hangingPunct="1">
              <a:defRPr/>
            </a:pPr>
            <a:r>
              <a:rPr lang="en-US" altLang="zh-CN" sz="2400" b="1" dirty="0">
                <a:effectLst>
                  <a:outerShdw blurRad="38100" dist="38100" dir="2700000" algn="tl">
                    <a:srgbClr val="C0C0C0"/>
                  </a:outerShdw>
                </a:effectLst>
                <a:ea typeface="微软雅黑" pitchFamily="34" charset="-122"/>
              </a:rPr>
              <a:t>2</a:t>
            </a:r>
            <a:r>
              <a:rPr lang="zh-CN" altLang="en-US" sz="2400" b="1" dirty="0">
                <a:effectLst>
                  <a:outerShdw blurRad="38100" dist="38100" dir="2700000" algn="tl">
                    <a:srgbClr val="C0C0C0"/>
                  </a:outerShdw>
                </a:effectLst>
                <a:ea typeface="微软雅黑" pitchFamily="34" charset="-122"/>
              </a:rPr>
              <a:t>）板载型需求。是指在软件开发过程中可以用模板来表达的一组关系相对稳定的需求。板载型需求使产品团队必须在项目开始一次性完成这些要求，之后就不再需要进一步的处理。</a:t>
            </a:r>
          </a:p>
        </p:txBody>
      </p:sp>
    </p:spTree>
    <p:extLst>
      <p:ext uri="{BB962C8B-B14F-4D97-AF65-F5344CB8AC3E}">
        <p14:creationId xmlns:p14="http://schemas.microsoft.com/office/powerpoint/2010/main" val="9189842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zh-CN" altLang="en-US" b="1" dirty="0">
                <a:effectLst>
                  <a:outerShdw blurRad="38100" dist="38100" dir="2700000" algn="tl">
                    <a:srgbClr val="000000">
                      <a:alpha val="43137"/>
                    </a:srgbClr>
                  </a:outerShdw>
                </a:effectLst>
                <a:ea typeface="微软雅黑" pitchFamily="34" charset="-122"/>
              </a:rPr>
              <a:t>本讲要点</a:t>
            </a:r>
            <a:endParaRPr lang="zh-CN" altLang="zh-CN" b="1" dirty="0">
              <a:effectLst>
                <a:outerShdw blurRad="38100" dist="38100" dir="2700000" algn="tl">
                  <a:srgbClr val="000000">
                    <a:alpha val="43137"/>
                  </a:srgbClr>
                </a:outerShdw>
              </a:effectLst>
              <a:ea typeface="微软雅黑" pitchFamily="34" charset="-122"/>
            </a:endParaRPr>
          </a:p>
        </p:txBody>
      </p:sp>
      <p:sp>
        <p:nvSpPr>
          <p:cNvPr id="151555" name="Rectangle 3"/>
          <p:cNvSpPr>
            <a:spLocks noGrp="1" noChangeArrowheads="1"/>
          </p:cNvSpPr>
          <p:nvPr>
            <p:ph type="body" idx="1"/>
          </p:nvPr>
        </p:nvSpPr>
        <p:spPr>
          <a:xfrm>
            <a:off x="457200" y="1153108"/>
            <a:ext cx="8229600" cy="4551784"/>
          </a:xfrm>
        </p:spPr>
        <p:txBody>
          <a:bodyPr/>
          <a:lstStyle/>
          <a:p>
            <a:pPr eaLnBrk="1" hangingPunct="1">
              <a:defRPr/>
            </a:pPr>
            <a:r>
              <a:rPr lang="en-US" altLang="zh-CN" b="1" dirty="0">
                <a:effectLst>
                  <a:outerShdw blurRad="38100" dist="38100" dir="2700000" algn="tl">
                    <a:srgbClr val="C0C0C0"/>
                  </a:outerShdw>
                </a:effectLst>
                <a:ea typeface="微软雅黑" pitchFamily="34" charset="-122"/>
              </a:rPr>
              <a:t>1. </a:t>
            </a:r>
            <a:r>
              <a:rPr lang="zh-CN" altLang="en-US" b="1" dirty="0">
                <a:effectLst>
                  <a:outerShdw blurRad="38100" dist="38100" dir="2700000" algn="tl">
                    <a:srgbClr val="C0C0C0"/>
                  </a:outerShdw>
                </a:effectLst>
                <a:ea typeface="微软雅黑" pitchFamily="34" charset="-122"/>
              </a:rPr>
              <a:t>软件开发模型</a:t>
            </a:r>
            <a:endParaRPr lang="en-US" altLang="zh-CN" b="1" dirty="0">
              <a:effectLst>
                <a:outerShdw blurRad="38100" dist="38100" dir="2700000" algn="tl">
                  <a:srgbClr val="C0C0C0"/>
                </a:outerShdw>
              </a:effectLst>
              <a:ea typeface="微软雅黑" pitchFamily="34" charset="-122"/>
            </a:endParaRPr>
          </a:p>
          <a:p>
            <a:pPr eaLnBrk="1" hangingPunct="1">
              <a:defRPr/>
            </a:pPr>
            <a:r>
              <a:rPr lang="en-US" altLang="zh-CN" b="1" dirty="0">
                <a:effectLst>
                  <a:outerShdw blurRad="38100" dist="38100" dir="2700000" algn="tl">
                    <a:srgbClr val="C0C0C0"/>
                  </a:outerShdw>
                </a:effectLst>
                <a:ea typeface="微软雅黑" pitchFamily="34" charset="-122"/>
              </a:rPr>
              <a:t>2. </a:t>
            </a:r>
            <a:r>
              <a:rPr lang="zh-CN" altLang="en-US" b="1" dirty="0">
                <a:effectLst>
                  <a:outerShdw blurRad="38100" dist="38100" dir="2700000" algn="tl">
                    <a:srgbClr val="C0C0C0"/>
                  </a:outerShdw>
                </a:effectLst>
                <a:ea typeface="微软雅黑" pitchFamily="34" charset="-122"/>
              </a:rPr>
              <a:t>软件安全开发模型</a:t>
            </a:r>
            <a:endParaRPr lang="en-US" altLang="zh-CN" b="1" dirty="0">
              <a:effectLst>
                <a:outerShdw blurRad="38100" dist="38100" dir="2700000" algn="tl">
                  <a:srgbClr val="C0C0C0"/>
                </a:outerShdw>
              </a:effectLst>
              <a:ea typeface="微软雅黑" pitchFamily="34" charset="-122"/>
            </a:endParaRPr>
          </a:p>
          <a:p>
            <a:pPr eaLnBrk="1" hangingPunct="1">
              <a:defRPr/>
            </a:pPr>
            <a:r>
              <a:rPr lang="en-US" altLang="zh-CN" b="1" dirty="0">
                <a:effectLst>
                  <a:outerShdw blurRad="38100" dist="38100" dir="2700000" algn="tl">
                    <a:srgbClr val="C0C0C0"/>
                  </a:outerShdw>
                </a:effectLst>
                <a:ea typeface="微软雅黑" pitchFamily="34" charset="-122"/>
              </a:rPr>
              <a:t>3. </a:t>
            </a:r>
            <a:r>
              <a:rPr lang="zh-CN" altLang="en-US" b="1" dirty="0">
                <a:effectLst>
                  <a:outerShdw blurRad="38100" dist="38100" dir="2700000" algn="tl">
                    <a:srgbClr val="C0C0C0"/>
                  </a:outerShdw>
                </a:effectLst>
                <a:ea typeface="微软雅黑" pitchFamily="34" charset="-122"/>
              </a:rPr>
              <a:t>软件安全开发模型应用</a:t>
            </a:r>
            <a:endParaRPr lang="en-US" altLang="zh-CN"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29108039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2. </a:t>
            </a:r>
            <a:r>
              <a:rPr lang="zh-CN" altLang="en-US" b="1" dirty="0">
                <a:effectLst>
                  <a:outerShdw blurRad="38100" dist="38100" dir="2700000" algn="tl">
                    <a:srgbClr val="000000">
                      <a:alpha val="43137"/>
                    </a:srgbClr>
                  </a:outerShdw>
                </a:effectLst>
                <a:ea typeface="微软雅黑" pitchFamily="34" charset="-122"/>
              </a:rPr>
              <a:t>软件安全开发模型</a:t>
            </a:r>
          </a:p>
        </p:txBody>
      </p:sp>
      <p:sp>
        <p:nvSpPr>
          <p:cNvPr id="151555" name="Rectangle 3"/>
          <p:cNvSpPr>
            <a:spLocks noGrp="1" noChangeArrowheads="1"/>
          </p:cNvSpPr>
          <p:nvPr>
            <p:ph type="body" idx="1"/>
          </p:nvPr>
        </p:nvSpPr>
        <p:spPr>
          <a:xfrm>
            <a:off x="457200" y="1052736"/>
            <a:ext cx="8229600" cy="4551784"/>
          </a:xfrm>
        </p:spPr>
        <p:txBody>
          <a:bodyPr/>
          <a:lstStyle/>
          <a:p>
            <a:pPr algn="just"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1</a:t>
            </a:r>
            <a:r>
              <a:rPr lang="zh-CN" altLang="en-US" b="1" dirty="0">
                <a:effectLst>
                  <a:outerShdw blurRad="38100" dist="38100" dir="2700000" algn="tl">
                    <a:srgbClr val="C0C0C0"/>
                  </a:outerShdw>
                </a:effectLst>
                <a:ea typeface="微软雅黑" pitchFamily="34" charset="-122"/>
              </a:rPr>
              <a:t>）微软的软件安全开发生命周期模型</a:t>
            </a:r>
            <a:r>
              <a:rPr lang="en-US" altLang="zh-CN" b="1" dirty="0">
                <a:effectLst>
                  <a:outerShdw blurRad="38100" dist="38100" dir="2700000" algn="tl">
                    <a:srgbClr val="C0C0C0"/>
                  </a:outerShdw>
                </a:effectLst>
                <a:ea typeface="微软雅黑" pitchFamily="34" charset="-122"/>
              </a:rPr>
              <a:t>SDL</a:t>
            </a:r>
          </a:p>
          <a:p>
            <a:pPr algn="just" eaLnBrk="1" hangingPunct="1">
              <a:defRPr/>
            </a:pPr>
            <a:r>
              <a:rPr lang="en-US" altLang="zh-CN" b="1" dirty="0">
                <a:effectLst>
                  <a:outerShdw blurRad="38100" dist="38100" dir="2700000" algn="tl">
                    <a:srgbClr val="C0C0C0"/>
                  </a:outerShdw>
                </a:effectLst>
                <a:ea typeface="微软雅黑" pitchFamily="34" charset="-122"/>
              </a:rPr>
              <a:t>3</a:t>
            </a:r>
            <a:r>
              <a:rPr lang="zh-CN" altLang="en-US" b="1" dirty="0">
                <a:effectLst>
                  <a:outerShdw blurRad="38100" dist="38100" dir="2700000" algn="tl">
                    <a:srgbClr val="C0C0C0"/>
                  </a:outerShdw>
                </a:effectLst>
                <a:ea typeface="微软雅黑" pitchFamily="34" charset="-122"/>
              </a:rPr>
              <a:t>种频率的需求</a:t>
            </a:r>
            <a:endParaRPr lang="en-US" altLang="zh-CN" b="1" dirty="0">
              <a:effectLst>
                <a:outerShdw blurRad="38100" dist="38100" dir="2700000" algn="tl">
                  <a:srgbClr val="C0C0C0"/>
                </a:outerShdw>
              </a:effectLst>
              <a:ea typeface="微软雅黑" pitchFamily="34" charset="-122"/>
            </a:endParaRPr>
          </a:p>
          <a:p>
            <a:pPr lvl="1" algn="just" eaLnBrk="1" hangingPunct="1">
              <a:defRPr/>
            </a:pPr>
            <a:r>
              <a:rPr lang="en-US" altLang="zh-CN" sz="2400" b="1" dirty="0">
                <a:effectLst>
                  <a:outerShdw blurRad="38100" dist="38100" dir="2700000" algn="tl">
                    <a:srgbClr val="C0C0C0"/>
                  </a:outerShdw>
                </a:effectLst>
                <a:ea typeface="微软雅黑" pitchFamily="34" charset="-122"/>
              </a:rPr>
              <a:t>3</a:t>
            </a:r>
            <a:r>
              <a:rPr lang="zh-CN" altLang="en-US" sz="2400" b="1" dirty="0">
                <a:effectLst>
                  <a:outerShdw blurRad="38100" dist="38100" dir="2700000" algn="tl">
                    <a:srgbClr val="C0C0C0"/>
                  </a:outerShdw>
                </a:effectLst>
                <a:ea typeface="微软雅黑" pitchFamily="34" charset="-122"/>
              </a:rPr>
              <a:t>）存储桶型需求。不属上述两种类型的所有其他</a:t>
            </a:r>
            <a:r>
              <a:rPr lang="en-US" altLang="zh-CN" sz="2400" b="1" dirty="0">
                <a:effectLst>
                  <a:outerShdw blurRad="38100" dist="38100" dir="2700000" algn="tl">
                    <a:srgbClr val="C0C0C0"/>
                  </a:outerShdw>
                </a:effectLst>
                <a:ea typeface="微软雅黑" pitchFamily="34" charset="-122"/>
              </a:rPr>
              <a:t>SDL</a:t>
            </a:r>
            <a:r>
              <a:rPr lang="zh-CN" altLang="en-US" sz="2400" b="1" dirty="0">
                <a:effectLst>
                  <a:outerShdw blurRad="38100" dist="38100" dir="2700000" algn="tl">
                    <a:srgbClr val="C0C0C0"/>
                  </a:outerShdw>
                </a:effectLst>
                <a:ea typeface="微软雅黑" pitchFamily="34" charset="-122"/>
              </a:rPr>
              <a:t>安全需求均被归类于存储桶型需求</a:t>
            </a:r>
            <a:endParaRPr lang="en-US" altLang="zh-CN" sz="2400" b="1" dirty="0">
              <a:effectLst>
                <a:outerShdw blurRad="38100" dist="38100" dir="2700000" algn="tl">
                  <a:srgbClr val="C0C0C0"/>
                </a:outerShdw>
              </a:effectLst>
              <a:ea typeface="微软雅黑" pitchFamily="34" charset="-122"/>
            </a:endParaRPr>
          </a:p>
          <a:p>
            <a:pPr lvl="1" algn="just" eaLnBrk="1" hangingPunct="1">
              <a:defRPr/>
            </a:pPr>
            <a:r>
              <a:rPr lang="zh-CN" altLang="en-US" sz="2400" b="1" dirty="0">
                <a:effectLst>
                  <a:outerShdw blurRad="38100" dist="38100" dir="2700000" algn="tl">
                    <a:srgbClr val="C0C0C0"/>
                  </a:outerShdw>
                </a:effectLst>
                <a:ea typeface="微软雅黑" pitchFamily="34" charset="-122"/>
              </a:rPr>
              <a:t>通常包括</a:t>
            </a:r>
            <a:r>
              <a:rPr lang="en-US" altLang="zh-CN" sz="2400" b="1" dirty="0">
                <a:effectLst>
                  <a:outerShdw blurRad="38100" dist="38100" dir="2700000" algn="tl">
                    <a:srgbClr val="C0C0C0"/>
                  </a:outerShdw>
                </a:effectLst>
                <a:ea typeface="微软雅黑" pitchFamily="34" charset="-122"/>
              </a:rPr>
              <a:t>3</a:t>
            </a:r>
            <a:r>
              <a:rPr lang="zh-CN" altLang="en-US" sz="2400" b="1" dirty="0">
                <a:effectLst>
                  <a:outerShdw blurRad="38100" dist="38100" dir="2700000" algn="tl">
                    <a:srgbClr val="C0C0C0"/>
                  </a:outerShdw>
                </a:effectLst>
                <a:ea typeface="微软雅黑" pitchFamily="34" charset="-122"/>
              </a:rPr>
              <a:t>个存储桶，分别是安全验证桶、设计检查桶与响应计划桶。例如，模糊输入测试需求被置于安全验证桶，隐私保护检查被设置于设计检查桶，而灾难恢复计划需求被置入响应计划桶。</a:t>
            </a:r>
            <a:endParaRPr lang="en-US" altLang="zh-CN" sz="2400" b="1" dirty="0">
              <a:effectLst>
                <a:outerShdw blurRad="38100" dist="38100" dir="2700000" algn="tl">
                  <a:srgbClr val="C0C0C0"/>
                </a:outerShdw>
              </a:effectLst>
              <a:ea typeface="微软雅黑" pitchFamily="34" charset="-122"/>
            </a:endParaRPr>
          </a:p>
          <a:p>
            <a:pPr lvl="1" algn="just" eaLnBrk="1" hangingPunct="1">
              <a:defRPr/>
            </a:pPr>
            <a:r>
              <a:rPr lang="zh-CN" altLang="en-US" sz="2400" b="1" dirty="0">
                <a:effectLst>
                  <a:outerShdw blurRad="38100" dist="38100" dir="2700000" algn="tl">
                    <a:srgbClr val="C0C0C0"/>
                  </a:outerShdw>
                </a:effectLst>
                <a:ea typeface="微软雅黑" pitchFamily="34" charset="-122"/>
              </a:rPr>
              <a:t>在敏捷</a:t>
            </a:r>
            <a:r>
              <a:rPr lang="en-US" altLang="zh-CN" sz="2400" b="1" dirty="0">
                <a:effectLst>
                  <a:outerShdw blurRad="38100" dist="38100" dir="2700000" algn="tl">
                    <a:srgbClr val="C0C0C0"/>
                  </a:outerShdw>
                </a:effectLst>
                <a:ea typeface="微软雅黑" pitchFamily="34" charset="-122"/>
              </a:rPr>
              <a:t>SDL</a:t>
            </a:r>
            <a:r>
              <a:rPr lang="zh-CN" altLang="en-US" sz="2400" b="1" dirty="0">
                <a:effectLst>
                  <a:outerShdw blurRad="38100" dist="38100" dir="2700000" algn="tl">
                    <a:srgbClr val="C0C0C0"/>
                  </a:outerShdw>
                </a:effectLst>
                <a:ea typeface="微软雅黑" pitchFamily="34" charset="-122"/>
              </a:rPr>
              <a:t>中，这些需求并不要求在每次产品发布之前全部完成，通常每个“突击发布”版本中只需要完成每个存储桶中的一个要求，这是敏捷</a:t>
            </a:r>
            <a:r>
              <a:rPr lang="en-US" altLang="zh-CN" sz="2400" b="1" dirty="0">
                <a:effectLst>
                  <a:outerShdw blurRad="38100" dist="38100" dir="2700000" algn="tl">
                    <a:srgbClr val="C0C0C0"/>
                  </a:outerShdw>
                </a:effectLst>
                <a:ea typeface="微软雅黑" pitchFamily="34" charset="-122"/>
              </a:rPr>
              <a:t>SDL</a:t>
            </a:r>
            <a:r>
              <a:rPr lang="zh-CN" altLang="en-US" sz="2400" b="1" dirty="0">
                <a:effectLst>
                  <a:outerShdw blurRad="38100" dist="38100" dir="2700000" algn="tl">
                    <a:srgbClr val="C0C0C0"/>
                  </a:outerShdw>
                </a:effectLst>
                <a:ea typeface="微软雅黑" pitchFamily="34" charset="-122"/>
              </a:rPr>
              <a:t>对发布时间有限的敏捷开发项目做出的让步。但是，实际上团队至少要每年完成一次全部存储桶型需求。</a:t>
            </a:r>
          </a:p>
        </p:txBody>
      </p:sp>
    </p:spTree>
    <p:extLst>
      <p:ext uri="{BB962C8B-B14F-4D97-AF65-F5344CB8AC3E}">
        <p14:creationId xmlns:p14="http://schemas.microsoft.com/office/powerpoint/2010/main" val="9837205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2. </a:t>
            </a:r>
            <a:r>
              <a:rPr lang="zh-CN" altLang="en-US" b="1" dirty="0">
                <a:effectLst>
                  <a:outerShdw blurRad="38100" dist="38100" dir="2700000" algn="tl">
                    <a:srgbClr val="000000">
                      <a:alpha val="43137"/>
                    </a:srgbClr>
                  </a:outerShdw>
                </a:effectLst>
                <a:ea typeface="微软雅黑" pitchFamily="34" charset="-122"/>
              </a:rPr>
              <a:t>软件安全开发模型</a:t>
            </a:r>
          </a:p>
        </p:txBody>
      </p:sp>
      <p:sp>
        <p:nvSpPr>
          <p:cNvPr id="151555" name="Rectangle 3"/>
          <p:cNvSpPr>
            <a:spLocks noGrp="1" noChangeArrowheads="1"/>
          </p:cNvSpPr>
          <p:nvPr>
            <p:ph type="body" idx="1"/>
          </p:nvPr>
        </p:nvSpPr>
        <p:spPr>
          <a:xfrm>
            <a:off x="457200" y="1052736"/>
            <a:ext cx="8229600" cy="4551784"/>
          </a:xfrm>
        </p:spPr>
        <p:txBody>
          <a:bodyPr/>
          <a:lstStyle/>
          <a:p>
            <a:pPr algn="just"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1</a:t>
            </a:r>
            <a:r>
              <a:rPr lang="zh-CN" altLang="en-US" b="1" dirty="0">
                <a:effectLst>
                  <a:outerShdw blurRad="38100" dist="38100" dir="2700000" algn="tl">
                    <a:srgbClr val="C0C0C0"/>
                  </a:outerShdw>
                </a:effectLst>
                <a:ea typeface="微软雅黑" pitchFamily="34" charset="-122"/>
              </a:rPr>
              <a:t>）微软的软件安全开发生命周期模型</a:t>
            </a:r>
            <a:r>
              <a:rPr lang="en-US" altLang="zh-CN" b="1" dirty="0">
                <a:effectLst>
                  <a:outerShdw blurRad="38100" dist="38100" dir="2700000" algn="tl">
                    <a:srgbClr val="C0C0C0"/>
                  </a:outerShdw>
                </a:effectLst>
                <a:ea typeface="微软雅黑" pitchFamily="34" charset="-122"/>
              </a:rPr>
              <a:t>SDL</a:t>
            </a:r>
          </a:p>
          <a:p>
            <a:pPr algn="just" eaLnBrk="1" hangingPunct="1">
              <a:defRPr/>
            </a:pPr>
            <a:r>
              <a:rPr lang="en-US" altLang="zh-CN" b="1" dirty="0">
                <a:effectLst>
                  <a:outerShdw blurRad="38100" dist="38100" dir="2700000" algn="tl">
                    <a:srgbClr val="C0C0C0"/>
                  </a:outerShdw>
                </a:effectLst>
                <a:ea typeface="微软雅黑" pitchFamily="34" charset="-122"/>
              </a:rPr>
              <a:t>3</a:t>
            </a:r>
            <a:r>
              <a:rPr lang="zh-CN" altLang="en-US" b="1" dirty="0">
                <a:effectLst>
                  <a:outerShdw blurRad="38100" dist="38100" dir="2700000" algn="tl">
                    <a:srgbClr val="C0C0C0"/>
                  </a:outerShdw>
                </a:effectLst>
                <a:ea typeface="微软雅黑" pitchFamily="34" charset="-122"/>
              </a:rPr>
              <a:t>种频率的需求</a:t>
            </a:r>
            <a:endParaRPr lang="en-US" altLang="zh-CN" b="1" dirty="0">
              <a:effectLst>
                <a:outerShdw blurRad="38100" dist="38100" dir="2700000" algn="tl">
                  <a:srgbClr val="C0C0C0"/>
                </a:outerShdw>
              </a:effectLst>
              <a:ea typeface="微软雅黑" pitchFamily="34" charset="-122"/>
            </a:endParaRPr>
          </a:p>
          <a:p>
            <a:pPr lvl="1" algn="just" eaLnBrk="1" hangingPunct="1">
              <a:defRPr/>
            </a:pPr>
            <a:r>
              <a:rPr lang="en-US" altLang="zh-CN" sz="2400" b="1" dirty="0">
                <a:effectLst>
                  <a:outerShdw blurRad="38100" dist="38100" dir="2700000" algn="tl">
                    <a:srgbClr val="C0C0C0"/>
                  </a:outerShdw>
                </a:effectLst>
                <a:ea typeface="微软雅黑" pitchFamily="34" charset="-122"/>
              </a:rPr>
              <a:t>3</a:t>
            </a:r>
            <a:r>
              <a:rPr lang="zh-CN" altLang="en-US" sz="2400" b="1" dirty="0">
                <a:effectLst>
                  <a:outerShdw blurRad="38100" dist="38100" dir="2700000" algn="tl">
                    <a:srgbClr val="C0C0C0"/>
                  </a:outerShdw>
                </a:effectLst>
                <a:ea typeface="微软雅黑" pitchFamily="34" charset="-122"/>
              </a:rPr>
              <a:t>）存储桶型需求。不属上述两种类型的所有其他</a:t>
            </a:r>
            <a:r>
              <a:rPr lang="en-US" altLang="zh-CN" sz="2400" b="1" dirty="0">
                <a:effectLst>
                  <a:outerShdw blurRad="38100" dist="38100" dir="2700000" algn="tl">
                    <a:srgbClr val="C0C0C0"/>
                  </a:outerShdw>
                </a:effectLst>
                <a:ea typeface="微软雅黑" pitchFamily="34" charset="-122"/>
              </a:rPr>
              <a:t>SDL</a:t>
            </a:r>
            <a:r>
              <a:rPr lang="zh-CN" altLang="en-US" sz="2400" b="1" dirty="0">
                <a:effectLst>
                  <a:outerShdw blurRad="38100" dist="38100" dir="2700000" algn="tl">
                    <a:srgbClr val="C0C0C0"/>
                  </a:outerShdw>
                </a:effectLst>
                <a:ea typeface="微软雅黑" pitchFamily="34" charset="-122"/>
              </a:rPr>
              <a:t>安全需求均被归类于存储桶型需求</a:t>
            </a:r>
            <a:endParaRPr lang="en-US" altLang="zh-CN" sz="2400" b="1" dirty="0">
              <a:effectLst>
                <a:outerShdw blurRad="38100" dist="38100" dir="2700000" algn="tl">
                  <a:srgbClr val="C0C0C0"/>
                </a:outerShdw>
              </a:effectLst>
              <a:ea typeface="微软雅黑" pitchFamily="34" charset="-122"/>
            </a:endParaRPr>
          </a:p>
          <a:p>
            <a:pPr lvl="1" algn="just" eaLnBrk="1" hangingPunct="1">
              <a:defRPr/>
            </a:pPr>
            <a:r>
              <a:rPr lang="zh-CN" altLang="en-US" sz="2400" b="1" dirty="0">
                <a:effectLst>
                  <a:outerShdw blurRad="38100" dist="38100" dir="2700000" algn="tl">
                    <a:srgbClr val="C0C0C0"/>
                  </a:outerShdw>
                </a:effectLst>
                <a:ea typeface="微软雅黑" pitchFamily="34" charset="-122"/>
              </a:rPr>
              <a:t>通常包括</a:t>
            </a:r>
            <a:r>
              <a:rPr lang="en-US" altLang="zh-CN" sz="2400" b="1" dirty="0">
                <a:effectLst>
                  <a:outerShdw blurRad="38100" dist="38100" dir="2700000" algn="tl">
                    <a:srgbClr val="C0C0C0"/>
                  </a:outerShdw>
                </a:effectLst>
                <a:ea typeface="微软雅黑" pitchFamily="34" charset="-122"/>
              </a:rPr>
              <a:t>3</a:t>
            </a:r>
            <a:r>
              <a:rPr lang="zh-CN" altLang="en-US" sz="2400" b="1" dirty="0">
                <a:effectLst>
                  <a:outerShdw blurRad="38100" dist="38100" dir="2700000" algn="tl">
                    <a:srgbClr val="C0C0C0"/>
                  </a:outerShdw>
                </a:effectLst>
                <a:ea typeface="微软雅黑" pitchFamily="34" charset="-122"/>
              </a:rPr>
              <a:t>个存储桶，分别是安全验证桶、设计检查桶与响应计划桶。例如，模糊输入测试需求被置于安全验证桶，隐私保护检查被设置于设计检查桶，而灾难恢复计划需求被置入响应计划桶。</a:t>
            </a:r>
            <a:endParaRPr lang="en-US" altLang="zh-CN" sz="2400" b="1" dirty="0">
              <a:effectLst>
                <a:outerShdw blurRad="38100" dist="38100" dir="2700000" algn="tl">
                  <a:srgbClr val="C0C0C0"/>
                </a:outerShdw>
              </a:effectLst>
              <a:ea typeface="微软雅黑" pitchFamily="34" charset="-122"/>
            </a:endParaRPr>
          </a:p>
          <a:p>
            <a:pPr lvl="1" algn="just" eaLnBrk="1" hangingPunct="1">
              <a:defRPr/>
            </a:pPr>
            <a:r>
              <a:rPr lang="zh-CN" altLang="en-US" sz="2400" b="1" dirty="0">
                <a:effectLst>
                  <a:outerShdw blurRad="38100" dist="38100" dir="2700000" algn="tl">
                    <a:srgbClr val="C0C0C0"/>
                  </a:outerShdw>
                </a:effectLst>
                <a:ea typeface="微软雅黑" pitchFamily="34" charset="-122"/>
              </a:rPr>
              <a:t>在敏捷</a:t>
            </a:r>
            <a:r>
              <a:rPr lang="en-US" altLang="zh-CN" sz="2400" b="1" dirty="0">
                <a:effectLst>
                  <a:outerShdw blurRad="38100" dist="38100" dir="2700000" algn="tl">
                    <a:srgbClr val="C0C0C0"/>
                  </a:outerShdw>
                </a:effectLst>
                <a:ea typeface="微软雅黑" pitchFamily="34" charset="-122"/>
              </a:rPr>
              <a:t>SDL</a:t>
            </a:r>
            <a:r>
              <a:rPr lang="zh-CN" altLang="en-US" sz="2400" b="1" dirty="0">
                <a:effectLst>
                  <a:outerShdw blurRad="38100" dist="38100" dir="2700000" algn="tl">
                    <a:srgbClr val="C0C0C0"/>
                  </a:outerShdw>
                </a:effectLst>
                <a:ea typeface="微软雅黑" pitchFamily="34" charset="-122"/>
              </a:rPr>
              <a:t>中，这些需求并不要求在每次产品发布之前全部完成，通常每个“突击发布”版本中只需要完成每个存储桶中的一个要求，这是敏捷</a:t>
            </a:r>
            <a:r>
              <a:rPr lang="en-US" altLang="zh-CN" sz="2400" b="1" dirty="0">
                <a:effectLst>
                  <a:outerShdw blurRad="38100" dist="38100" dir="2700000" algn="tl">
                    <a:srgbClr val="C0C0C0"/>
                  </a:outerShdw>
                </a:effectLst>
                <a:ea typeface="微软雅黑" pitchFamily="34" charset="-122"/>
              </a:rPr>
              <a:t>SDL</a:t>
            </a:r>
            <a:r>
              <a:rPr lang="zh-CN" altLang="en-US" sz="2400" b="1" dirty="0">
                <a:effectLst>
                  <a:outerShdw blurRad="38100" dist="38100" dir="2700000" algn="tl">
                    <a:srgbClr val="C0C0C0"/>
                  </a:outerShdw>
                </a:effectLst>
                <a:ea typeface="微软雅黑" pitchFamily="34" charset="-122"/>
              </a:rPr>
              <a:t>对发布时间有限的敏捷开发项目做出的让步。但是，实际上团队至少要每年完成一次全部存储桶型需求。</a:t>
            </a:r>
          </a:p>
        </p:txBody>
      </p:sp>
    </p:spTree>
    <p:extLst>
      <p:ext uri="{BB962C8B-B14F-4D97-AF65-F5344CB8AC3E}">
        <p14:creationId xmlns:p14="http://schemas.microsoft.com/office/powerpoint/2010/main" val="4940443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2. </a:t>
            </a:r>
            <a:r>
              <a:rPr lang="zh-CN" altLang="en-US" b="1" dirty="0">
                <a:effectLst>
                  <a:outerShdw blurRad="38100" dist="38100" dir="2700000" algn="tl">
                    <a:srgbClr val="000000">
                      <a:alpha val="43137"/>
                    </a:srgbClr>
                  </a:outerShdw>
                </a:effectLst>
                <a:ea typeface="微软雅黑" pitchFamily="34" charset="-122"/>
              </a:rPr>
              <a:t>软件安全开发模型</a:t>
            </a:r>
          </a:p>
        </p:txBody>
      </p:sp>
      <p:sp>
        <p:nvSpPr>
          <p:cNvPr id="151555" name="Rectangle 3"/>
          <p:cNvSpPr>
            <a:spLocks noGrp="1" noChangeArrowheads="1"/>
          </p:cNvSpPr>
          <p:nvPr>
            <p:ph type="body" idx="1"/>
          </p:nvPr>
        </p:nvSpPr>
        <p:spPr>
          <a:xfrm>
            <a:off x="457200" y="1052736"/>
            <a:ext cx="8229600" cy="4551784"/>
          </a:xfrm>
        </p:spPr>
        <p:txBody>
          <a:bodyPr/>
          <a:lstStyle/>
          <a:p>
            <a:pPr algn="just"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1</a:t>
            </a:r>
            <a:r>
              <a:rPr lang="zh-CN" altLang="en-US" b="1" dirty="0">
                <a:effectLst>
                  <a:outerShdw blurRad="38100" dist="38100" dir="2700000" algn="tl">
                    <a:srgbClr val="C0C0C0"/>
                  </a:outerShdw>
                </a:effectLst>
                <a:ea typeface="微软雅黑" pitchFamily="34" charset="-122"/>
              </a:rPr>
              <a:t>）微软的软件安全开发生命周期模型</a:t>
            </a:r>
            <a:r>
              <a:rPr lang="en-US" altLang="zh-CN" b="1" dirty="0">
                <a:effectLst>
                  <a:outerShdw blurRad="38100" dist="38100" dir="2700000" algn="tl">
                    <a:srgbClr val="C0C0C0"/>
                  </a:outerShdw>
                </a:effectLst>
                <a:ea typeface="微软雅黑" pitchFamily="34" charset="-122"/>
              </a:rPr>
              <a:t>SDL</a:t>
            </a:r>
          </a:p>
          <a:p>
            <a:pPr algn="just" eaLnBrk="1" hangingPunct="1">
              <a:defRPr/>
            </a:pPr>
            <a:r>
              <a:rPr lang="en-US" altLang="zh-CN" b="1" dirty="0">
                <a:effectLst>
                  <a:outerShdw blurRad="38100" dist="38100" dir="2700000" algn="tl">
                    <a:srgbClr val="C0C0C0"/>
                  </a:outerShdw>
                </a:effectLst>
                <a:ea typeface="微软雅黑" pitchFamily="34" charset="-122"/>
              </a:rPr>
              <a:t>2011</a:t>
            </a:r>
            <a:r>
              <a:rPr lang="zh-CN" altLang="en-US" b="1" dirty="0">
                <a:effectLst>
                  <a:outerShdw blurRad="38100" dist="38100" dir="2700000" algn="tl">
                    <a:srgbClr val="C0C0C0"/>
                  </a:outerShdw>
                </a:effectLst>
                <a:ea typeface="微软雅黑" pitchFamily="34" charset="-122"/>
              </a:rPr>
              <a:t>年，国际标准组织公布了安全开发标准</a:t>
            </a:r>
            <a:r>
              <a:rPr lang="en-US" altLang="zh-CN" b="1" dirty="0">
                <a:effectLst>
                  <a:outerShdw blurRad="38100" dist="38100" dir="2700000" algn="tl">
                    <a:srgbClr val="C0C0C0"/>
                  </a:outerShdw>
                </a:effectLst>
                <a:ea typeface="微软雅黑" pitchFamily="34" charset="-122"/>
              </a:rPr>
              <a:t>ISO/IEC 27034</a:t>
            </a:r>
            <a:r>
              <a:rPr lang="zh-CN" altLang="en-US" b="1" dirty="0">
                <a:effectLst>
                  <a:outerShdw blurRad="38100" dist="38100" dir="2700000" algn="tl">
                    <a:srgbClr val="C0C0C0"/>
                  </a:outerShdw>
                </a:effectLst>
                <a:ea typeface="微软雅黑" pitchFamily="34" charset="-122"/>
              </a:rPr>
              <a:t>。该标准以商业和非技术人员为中心，聚焦于软件安全管理，是工业领域实现软件安全和风险管理的重要里程碑。</a:t>
            </a:r>
          </a:p>
          <a:p>
            <a:pPr algn="just" eaLnBrk="1" hangingPunct="1">
              <a:defRPr/>
            </a:pPr>
            <a:r>
              <a:rPr lang="en-US" altLang="zh-CN" b="1" dirty="0">
                <a:effectLst>
                  <a:outerShdw blurRad="38100" dist="38100" dir="2700000" algn="tl">
                    <a:srgbClr val="C0C0C0"/>
                  </a:outerShdw>
                </a:effectLst>
                <a:ea typeface="微软雅黑" pitchFamily="34" charset="-122"/>
              </a:rPr>
              <a:t>ISO/IEC 27034</a:t>
            </a:r>
            <a:r>
              <a:rPr lang="zh-CN" altLang="en-US" b="1" dirty="0">
                <a:effectLst>
                  <a:outerShdw blurRad="38100" dist="38100" dir="2700000" algn="tl">
                    <a:srgbClr val="C0C0C0"/>
                  </a:outerShdw>
                </a:effectLst>
                <a:ea typeface="微软雅黑" pitchFamily="34" charset="-122"/>
              </a:rPr>
              <a:t>是在</a:t>
            </a:r>
            <a:r>
              <a:rPr lang="en-US" altLang="zh-CN" b="1" dirty="0">
                <a:effectLst>
                  <a:outerShdw blurRad="38100" dist="38100" dir="2700000" algn="tl">
                    <a:srgbClr val="C0C0C0"/>
                  </a:outerShdw>
                </a:effectLst>
                <a:ea typeface="微软雅黑" pitchFamily="34" charset="-122"/>
              </a:rPr>
              <a:t>SDL</a:t>
            </a:r>
            <a:r>
              <a:rPr lang="zh-CN" altLang="en-US" b="1" dirty="0">
                <a:effectLst>
                  <a:outerShdw blurRad="38100" dist="38100" dir="2700000" algn="tl">
                    <a:srgbClr val="C0C0C0"/>
                  </a:outerShdw>
                </a:effectLst>
                <a:ea typeface="微软雅黑" pitchFamily="34" charset="-122"/>
              </a:rPr>
              <a:t>基础之上发展起来的，目标是帮助组织将安全集成到系统应用的整个生命周期，将安全作为一种需求在软件开发和应用过程的每一个阶段都要进行定义和分析，并进行持续的有效控制。</a:t>
            </a:r>
          </a:p>
        </p:txBody>
      </p:sp>
    </p:spTree>
    <p:extLst>
      <p:ext uri="{BB962C8B-B14F-4D97-AF65-F5344CB8AC3E}">
        <p14:creationId xmlns:p14="http://schemas.microsoft.com/office/powerpoint/2010/main" val="3526120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2. </a:t>
            </a:r>
            <a:r>
              <a:rPr lang="zh-CN" altLang="en-US" b="1" dirty="0">
                <a:effectLst>
                  <a:outerShdw blurRad="38100" dist="38100" dir="2700000" algn="tl">
                    <a:srgbClr val="000000">
                      <a:alpha val="43137"/>
                    </a:srgbClr>
                  </a:outerShdw>
                </a:effectLst>
                <a:ea typeface="微软雅黑" pitchFamily="34" charset="-122"/>
              </a:rPr>
              <a:t>软件安全开发模型</a:t>
            </a:r>
          </a:p>
        </p:txBody>
      </p:sp>
      <p:sp>
        <p:nvSpPr>
          <p:cNvPr id="151555" name="Rectangle 3"/>
          <p:cNvSpPr>
            <a:spLocks noGrp="1" noChangeArrowheads="1"/>
          </p:cNvSpPr>
          <p:nvPr>
            <p:ph type="body" idx="1"/>
          </p:nvPr>
        </p:nvSpPr>
        <p:spPr>
          <a:xfrm>
            <a:off x="457200" y="1052736"/>
            <a:ext cx="8229600" cy="4551784"/>
          </a:xfrm>
        </p:spPr>
        <p:txBody>
          <a:bodyPr/>
          <a:lstStyle/>
          <a:p>
            <a:pPr algn="just"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2</a:t>
            </a: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McGraw</a:t>
            </a:r>
            <a:r>
              <a:rPr lang="zh-CN" altLang="en-US" b="1" dirty="0">
                <a:effectLst>
                  <a:outerShdw blurRad="38100" dist="38100" dir="2700000" algn="tl">
                    <a:srgbClr val="C0C0C0"/>
                  </a:outerShdw>
                </a:effectLst>
                <a:ea typeface="微软雅黑" pitchFamily="34" charset="-122"/>
              </a:rPr>
              <a:t>的软件内建安全开发模型</a:t>
            </a:r>
            <a:endParaRPr lang="en-US" altLang="zh-CN" b="1" dirty="0">
              <a:effectLst>
                <a:outerShdw blurRad="38100" dist="38100" dir="2700000" algn="tl">
                  <a:srgbClr val="C0C0C0"/>
                </a:outerShdw>
              </a:effectLst>
              <a:ea typeface="微软雅黑" pitchFamily="34" charset="-122"/>
            </a:endParaRPr>
          </a:p>
          <a:p>
            <a:pPr algn="just" eaLnBrk="1" hangingPunct="1">
              <a:defRPr/>
            </a:pPr>
            <a:r>
              <a:rPr lang="zh-CN" altLang="en-US" b="1" dirty="0">
                <a:solidFill>
                  <a:srgbClr val="FF0000"/>
                </a:solidFill>
                <a:effectLst>
                  <a:outerShdw blurRad="38100" dist="38100" dir="2700000" algn="tl">
                    <a:srgbClr val="C0C0C0"/>
                  </a:outerShdw>
                </a:effectLst>
                <a:ea typeface="微软雅黑" pitchFamily="34" charset="-122"/>
              </a:rPr>
              <a:t>模型核心思想：</a:t>
            </a:r>
            <a:r>
              <a:rPr lang="zh-CN" altLang="en-US" b="1" dirty="0">
                <a:effectLst>
                  <a:outerShdw blurRad="38100" dist="38100" dir="2700000" algn="tl">
                    <a:srgbClr val="C0C0C0"/>
                  </a:outerShdw>
                </a:effectLst>
                <a:ea typeface="微软雅黑" pitchFamily="34" charset="-122"/>
              </a:rPr>
              <a:t>对软件全生命周期各个阶段产品（工件）的安全性进行评估、测试、验证以及操作控制，实现面向过程的全生命周期安全质量控制方法。</a:t>
            </a:r>
            <a:endParaRPr lang="en-US" altLang="zh-CN" b="1" dirty="0">
              <a:effectLst>
                <a:outerShdw blurRad="38100" dist="38100" dir="2700000" algn="tl">
                  <a:srgbClr val="C0C0C0"/>
                </a:outerShdw>
              </a:effectLst>
              <a:ea typeface="微软雅黑" pitchFamily="34" charset="-122"/>
            </a:endParaRPr>
          </a:p>
          <a:p>
            <a:pPr algn="just" eaLnBrk="1" hangingPunct="1">
              <a:defRPr/>
            </a:pPr>
            <a:r>
              <a:rPr lang="zh-CN" altLang="en-US" b="1" dirty="0">
                <a:effectLst>
                  <a:outerShdw blurRad="38100" dist="38100" dir="2700000" algn="tl">
                    <a:srgbClr val="C0C0C0"/>
                  </a:outerShdw>
                </a:effectLst>
                <a:ea typeface="微软雅黑" pitchFamily="34" charset="-122"/>
              </a:rPr>
              <a:t>该模型引用了工业生产领域“工件”的概念，非常形象地描述了软件开发各阶段所产生的中间产品，并将其作为评测的对象，体现了</a:t>
            </a:r>
            <a:r>
              <a:rPr lang="en-US" altLang="zh-CN" b="1" dirty="0">
                <a:effectLst>
                  <a:outerShdw blurRad="38100" dist="38100" dir="2700000" algn="tl">
                    <a:srgbClr val="C0C0C0"/>
                  </a:outerShdw>
                </a:effectLst>
                <a:ea typeface="微软雅黑" pitchFamily="34" charset="-122"/>
              </a:rPr>
              <a:t>BSI</a:t>
            </a:r>
            <a:r>
              <a:rPr lang="zh-CN" altLang="en-US" b="1" dirty="0">
                <a:effectLst>
                  <a:outerShdw blurRad="38100" dist="38100" dir="2700000" algn="tl">
                    <a:srgbClr val="C0C0C0"/>
                  </a:outerShdw>
                </a:effectLst>
                <a:ea typeface="微软雅黑" pitchFamily="34" charset="-122"/>
              </a:rPr>
              <a:t>模型面向全过程产品评测与控制的特点。</a:t>
            </a:r>
          </a:p>
        </p:txBody>
      </p:sp>
    </p:spTree>
    <p:extLst>
      <p:ext uri="{BB962C8B-B14F-4D97-AF65-F5344CB8AC3E}">
        <p14:creationId xmlns:p14="http://schemas.microsoft.com/office/powerpoint/2010/main" val="30610368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2. </a:t>
            </a:r>
            <a:r>
              <a:rPr lang="zh-CN" altLang="en-US" b="1" dirty="0">
                <a:effectLst>
                  <a:outerShdw blurRad="38100" dist="38100" dir="2700000" algn="tl">
                    <a:srgbClr val="000000">
                      <a:alpha val="43137"/>
                    </a:srgbClr>
                  </a:outerShdw>
                </a:effectLst>
                <a:ea typeface="微软雅黑" pitchFamily="34" charset="-122"/>
              </a:rPr>
              <a:t>软件安全开发模型</a:t>
            </a:r>
          </a:p>
        </p:txBody>
      </p:sp>
      <p:sp>
        <p:nvSpPr>
          <p:cNvPr id="151555" name="Rectangle 3"/>
          <p:cNvSpPr>
            <a:spLocks noGrp="1" noChangeArrowheads="1"/>
          </p:cNvSpPr>
          <p:nvPr>
            <p:ph type="body" idx="1"/>
          </p:nvPr>
        </p:nvSpPr>
        <p:spPr>
          <a:xfrm>
            <a:off x="457200" y="1052736"/>
            <a:ext cx="8229600" cy="4551784"/>
          </a:xfrm>
        </p:spPr>
        <p:txBody>
          <a:bodyPr/>
          <a:lstStyle/>
          <a:p>
            <a:pPr algn="just"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2</a:t>
            </a: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McGraw</a:t>
            </a:r>
            <a:r>
              <a:rPr lang="zh-CN" altLang="en-US" b="1" dirty="0">
                <a:effectLst>
                  <a:outerShdw blurRad="38100" dist="38100" dir="2700000" algn="tl">
                    <a:srgbClr val="C0C0C0"/>
                  </a:outerShdw>
                </a:effectLst>
                <a:ea typeface="微软雅黑" pitchFamily="34" charset="-122"/>
              </a:rPr>
              <a:t>的软件内建安全开发模型</a:t>
            </a:r>
            <a:endParaRPr lang="en-US" altLang="zh-CN" b="1" dirty="0">
              <a:effectLst>
                <a:outerShdw blurRad="38100" dist="38100" dir="2700000" algn="tl">
                  <a:srgbClr val="C0C0C0"/>
                </a:outerShdw>
              </a:effectLst>
              <a:ea typeface="微软雅黑" pitchFamily="34" charset="-122"/>
            </a:endParaRPr>
          </a:p>
          <a:p>
            <a:pPr algn="just" eaLnBrk="1" hangingPunct="1">
              <a:defRPr/>
            </a:pPr>
            <a:r>
              <a:rPr lang="en-US" altLang="zh-CN" b="1" dirty="0">
                <a:effectLst>
                  <a:outerShdw blurRad="38100" dist="38100" dir="2700000" algn="tl">
                    <a:srgbClr val="C0C0C0"/>
                  </a:outerShdw>
                </a:effectLst>
                <a:ea typeface="微软雅黑" pitchFamily="34" charset="-122"/>
              </a:rPr>
              <a:t>BSI</a:t>
            </a:r>
            <a:r>
              <a:rPr lang="zh-CN" altLang="en-US" b="1" dirty="0">
                <a:effectLst>
                  <a:outerShdw blurRad="38100" dist="38100" dir="2700000" algn="tl">
                    <a:srgbClr val="C0C0C0"/>
                  </a:outerShdw>
                </a:effectLst>
                <a:ea typeface="微软雅黑" pitchFamily="34" charset="-122"/>
              </a:rPr>
              <a:t>模型继承了</a:t>
            </a:r>
            <a:r>
              <a:rPr lang="en-US" altLang="zh-CN" b="1" dirty="0">
                <a:effectLst>
                  <a:outerShdw blurRad="38100" dist="38100" dir="2700000" algn="tl">
                    <a:srgbClr val="C0C0C0"/>
                  </a:outerShdw>
                </a:effectLst>
                <a:ea typeface="微软雅黑" pitchFamily="34" charset="-122"/>
              </a:rPr>
              <a:t>SDL</a:t>
            </a:r>
            <a:r>
              <a:rPr lang="zh-CN" altLang="en-US" b="1" dirty="0">
                <a:effectLst>
                  <a:outerShdw blurRad="38100" dist="38100" dir="2700000" algn="tl">
                    <a:srgbClr val="C0C0C0"/>
                  </a:outerShdw>
                </a:effectLst>
                <a:ea typeface="微软雅黑" pitchFamily="34" charset="-122"/>
              </a:rPr>
              <a:t>各阶段的安全实践，如安全需求分析、安全系统结构设计、安全测试计划、安全编码等，同时强调对每阶段产生的软件工件的安全性进行分析与检测，避免将上一阶段的安全问题带入下一个开发阶段，从而实现软件开发全过程的安全质量管理。</a:t>
            </a:r>
          </a:p>
        </p:txBody>
      </p:sp>
      <p:pic>
        <p:nvPicPr>
          <p:cNvPr id="2" name="图片 1">
            <a:extLst>
              <a:ext uri="{FF2B5EF4-FFF2-40B4-BE49-F238E27FC236}">
                <a16:creationId xmlns:a16="http://schemas.microsoft.com/office/drawing/2014/main" id="{99033FC0-9D7C-49C4-93D6-442091EB2740}"/>
              </a:ext>
            </a:extLst>
          </p:cNvPr>
          <p:cNvPicPr>
            <a:picLocks noChangeAspect="1"/>
          </p:cNvPicPr>
          <p:nvPr/>
        </p:nvPicPr>
        <p:blipFill>
          <a:blip r:embed="rId2"/>
          <a:stretch>
            <a:fillRect/>
          </a:stretch>
        </p:blipFill>
        <p:spPr>
          <a:xfrm>
            <a:off x="2367248" y="4149080"/>
            <a:ext cx="4596398" cy="2520280"/>
          </a:xfrm>
          <a:prstGeom prst="rect">
            <a:avLst/>
          </a:prstGeom>
        </p:spPr>
      </p:pic>
    </p:spTree>
    <p:extLst>
      <p:ext uri="{BB962C8B-B14F-4D97-AF65-F5344CB8AC3E}">
        <p14:creationId xmlns:p14="http://schemas.microsoft.com/office/powerpoint/2010/main" val="31951068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2. </a:t>
            </a:r>
            <a:r>
              <a:rPr lang="zh-CN" altLang="en-US" b="1" dirty="0">
                <a:effectLst>
                  <a:outerShdw blurRad="38100" dist="38100" dir="2700000" algn="tl">
                    <a:srgbClr val="000000">
                      <a:alpha val="43137"/>
                    </a:srgbClr>
                  </a:outerShdw>
                </a:effectLst>
                <a:ea typeface="微软雅黑" pitchFamily="34" charset="-122"/>
              </a:rPr>
              <a:t>软件安全开发模型</a:t>
            </a:r>
          </a:p>
        </p:txBody>
      </p:sp>
      <p:sp>
        <p:nvSpPr>
          <p:cNvPr id="151555" name="Rectangle 3"/>
          <p:cNvSpPr>
            <a:spLocks noGrp="1" noChangeArrowheads="1"/>
          </p:cNvSpPr>
          <p:nvPr>
            <p:ph type="body" idx="1"/>
          </p:nvPr>
        </p:nvSpPr>
        <p:spPr>
          <a:xfrm>
            <a:off x="457200" y="1052736"/>
            <a:ext cx="8229600" cy="4551784"/>
          </a:xfrm>
        </p:spPr>
        <p:txBody>
          <a:bodyPr/>
          <a:lstStyle/>
          <a:p>
            <a:pPr algn="just"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2</a:t>
            </a: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McGraw</a:t>
            </a:r>
            <a:r>
              <a:rPr lang="zh-CN" altLang="en-US" b="1" dirty="0">
                <a:effectLst>
                  <a:outerShdw blurRad="38100" dist="38100" dir="2700000" algn="tl">
                    <a:srgbClr val="C0C0C0"/>
                  </a:outerShdw>
                </a:effectLst>
                <a:ea typeface="微软雅黑" pitchFamily="34" charset="-122"/>
              </a:rPr>
              <a:t>的软件内建安全开发模型</a:t>
            </a:r>
            <a:endParaRPr lang="en-US" altLang="zh-CN" b="1" dirty="0">
              <a:effectLst>
                <a:outerShdw blurRad="38100" dist="38100" dir="2700000" algn="tl">
                  <a:srgbClr val="C0C0C0"/>
                </a:outerShdw>
              </a:effectLst>
              <a:ea typeface="微软雅黑" pitchFamily="34" charset="-122"/>
            </a:endParaRPr>
          </a:p>
          <a:p>
            <a:pPr algn="just" eaLnBrk="1" hangingPunct="1">
              <a:defRPr/>
            </a:pPr>
            <a:r>
              <a:rPr lang="zh-CN" altLang="en-US" b="1" dirty="0">
                <a:solidFill>
                  <a:srgbClr val="FF0000"/>
                </a:solidFill>
                <a:effectLst>
                  <a:outerShdw blurRad="38100" dist="38100" dir="2700000" algn="tl">
                    <a:srgbClr val="C0C0C0"/>
                  </a:outerShdw>
                </a:effectLst>
                <a:ea typeface="微软雅黑" pitchFamily="34" charset="-122"/>
              </a:rPr>
              <a:t>模型主要内容：</a:t>
            </a:r>
            <a:r>
              <a:rPr lang="zh-CN" altLang="en-US" b="1" dirty="0">
                <a:effectLst>
                  <a:outerShdw blurRad="38100" dist="38100" dir="2700000" algn="tl">
                    <a:srgbClr val="C0C0C0"/>
                  </a:outerShdw>
                </a:effectLst>
                <a:ea typeface="微软雅黑" pitchFamily="34" charset="-122"/>
              </a:rPr>
              <a:t>以风险管理、软件安全接触点和安全知识作为软件安全的三根支柱。</a:t>
            </a:r>
          </a:p>
          <a:p>
            <a:pPr lvl="1" algn="just" eaLnBrk="1" hangingPunct="1">
              <a:defRPr/>
            </a:pPr>
            <a:r>
              <a:rPr lang="en-US" altLang="zh-CN" sz="2400" b="1" dirty="0">
                <a:effectLst>
                  <a:outerShdw blurRad="38100" dist="38100" dir="2700000" algn="tl">
                    <a:srgbClr val="C0C0C0"/>
                  </a:outerShdw>
                </a:effectLst>
                <a:ea typeface="微软雅黑" pitchFamily="34" charset="-122"/>
              </a:rPr>
              <a:t>1</a:t>
            </a:r>
            <a:r>
              <a:rPr lang="zh-CN" altLang="en-US" sz="2400" b="1" dirty="0">
                <a:effectLst>
                  <a:outerShdw blurRad="38100" dist="38100" dir="2700000" algn="tl">
                    <a:srgbClr val="C0C0C0"/>
                  </a:outerShdw>
                </a:effectLst>
                <a:ea typeface="微软雅黑" pitchFamily="34" charset="-122"/>
              </a:rPr>
              <a:t>）风险管理。风险管理是一种战略性方法，即将减轻风险作为一种贯穿整个生命周期的指导方针。</a:t>
            </a:r>
          </a:p>
          <a:p>
            <a:pPr lvl="1" algn="just" eaLnBrk="1" hangingPunct="1">
              <a:defRPr/>
            </a:pPr>
            <a:r>
              <a:rPr lang="en-US" altLang="zh-CN" sz="2400" b="1" dirty="0">
                <a:effectLst>
                  <a:outerShdw blurRad="38100" dist="38100" dir="2700000" algn="tl">
                    <a:srgbClr val="C0C0C0"/>
                  </a:outerShdw>
                </a:effectLst>
                <a:ea typeface="微软雅黑" pitchFamily="34" charset="-122"/>
              </a:rPr>
              <a:t>2</a:t>
            </a:r>
            <a:r>
              <a:rPr lang="zh-CN" altLang="en-US" sz="2400" b="1" dirty="0">
                <a:effectLst>
                  <a:outerShdw blurRad="38100" dist="38100" dir="2700000" algn="tl">
                    <a:srgbClr val="C0C0C0"/>
                  </a:outerShdw>
                </a:effectLst>
                <a:ea typeface="微软雅黑" pitchFamily="34" charset="-122"/>
              </a:rPr>
              <a:t>）软件安全接触点。</a:t>
            </a:r>
            <a:r>
              <a:rPr lang="en-US" altLang="zh-CN" sz="2400" b="1" dirty="0">
                <a:effectLst>
                  <a:outerShdw blurRad="38100" dist="38100" dir="2700000" algn="tl">
                    <a:srgbClr val="C0C0C0"/>
                  </a:outerShdw>
                </a:effectLst>
                <a:ea typeface="微软雅黑" pitchFamily="34" charset="-122"/>
              </a:rPr>
              <a:t>BSI</a:t>
            </a:r>
            <a:r>
              <a:rPr lang="zh-CN" altLang="en-US" sz="2400" b="1" dirty="0">
                <a:effectLst>
                  <a:outerShdw blurRad="38100" dist="38100" dir="2700000" algn="tl">
                    <a:srgbClr val="C0C0C0"/>
                  </a:outerShdw>
                </a:effectLst>
                <a:ea typeface="微软雅黑" pitchFamily="34" charset="-122"/>
              </a:rPr>
              <a:t>模型强调与开发流程无关，而是在每个开发阶段通过一些关键的安全接触点来保证软件开发的安全性，从而实现在整个软件开发生命周期中既保证软件安全，又超脱于具体的开发模型。</a:t>
            </a:r>
          </a:p>
          <a:p>
            <a:pPr algn="just" eaLnBrk="1" hangingPunct="1">
              <a:defRPr/>
            </a:pPr>
            <a:endParaRPr lang="zh-CN" altLang="en-US" b="1" dirty="0">
              <a:effectLst>
                <a:outerShdw blurRad="38100" dist="38100" dir="2700000" algn="tl">
                  <a:srgbClr val="C0C0C0"/>
                </a:outerShdw>
              </a:effectLst>
              <a:ea typeface="微软雅黑" pitchFamily="34" charset="-122"/>
            </a:endParaRPr>
          </a:p>
        </p:txBody>
      </p:sp>
      <p:pic>
        <p:nvPicPr>
          <p:cNvPr id="2" name="图片 1">
            <a:extLst>
              <a:ext uri="{FF2B5EF4-FFF2-40B4-BE49-F238E27FC236}">
                <a16:creationId xmlns:a16="http://schemas.microsoft.com/office/drawing/2014/main" id="{99033FC0-9D7C-49C4-93D6-442091EB2740}"/>
              </a:ext>
            </a:extLst>
          </p:cNvPr>
          <p:cNvPicPr>
            <a:picLocks noChangeAspect="1"/>
          </p:cNvPicPr>
          <p:nvPr/>
        </p:nvPicPr>
        <p:blipFill>
          <a:blip r:embed="rId3"/>
          <a:stretch>
            <a:fillRect/>
          </a:stretch>
        </p:blipFill>
        <p:spPr>
          <a:xfrm>
            <a:off x="5292080" y="4824985"/>
            <a:ext cx="2967710" cy="1627244"/>
          </a:xfrm>
          <a:prstGeom prst="rect">
            <a:avLst/>
          </a:prstGeom>
        </p:spPr>
      </p:pic>
    </p:spTree>
    <p:extLst>
      <p:ext uri="{BB962C8B-B14F-4D97-AF65-F5344CB8AC3E}">
        <p14:creationId xmlns:p14="http://schemas.microsoft.com/office/powerpoint/2010/main" val="21756392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2. </a:t>
            </a:r>
            <a:r>
              <a:rPr lang="zh-CN" altLang="en-US" b="1" dirty="0">
                <a:effectLst>
                  <a:outerShdw blurRad="38100" dist="38100" dir="2700000" algn="tl">
                    <a:srgbClr val="000000">
                      <a:alpha val="43137"/>
                    </a:srgbClr>
                  </a:outerShdw>
                </a:effectLst>
                <a:ea typeface="微软雅黑" pitchFamily="34" charset="-122"/>
              </a:rPr>
              <a:t>软件安全开发模型</a:t>
            </a:r>
          </a:p>
        </p:txBody>
      </p:sp>
      <p:sp>
        <p:nvSpPr>
          <p:cNvPr id="151555" name="Rectangle 3"/>
          <p:cNvSpPr>
            <a:spLocks noGrp="1" noChangeArrowheads="1"/>
          </p:cNvSpPr>
          <p:nvPr>
            <p:ph type="body" idx="1"/>
          </p:nvPr>
        </p:nvSpPr>
        <p:spPr>
          <a:xfrm>
            <a:off x="457200" y="1052736"/>
            <a:ext cx="8229600" cy="4551784"/>
          </a:xfrm>
        </p:spPr>
        <p:txBody>
          <a:bodyPr/>
          <a:lstStyle/>
          <a:p>
            <a:pPr algn="just"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2</a:t>
            </a: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McGraw</a:t>
            </a:r>
            <a:r>
              <a:rPr lang="zh-CN" altLang="en-US" b="1" dirty="0">
                <a:effectLst>
                  <a:outerShdw blurRad="38100" dist="38100" dir="2700000" algn="tl">
                    <a:srgbClr val="C0C0C0"/>
                  </a:outerShdw>
                </a:effectLst>
                <a:ea typeface="微软雅黑" pitchFamily="34" charset="-122"/>
              </a:rPr>
              <a:t>的软件内建安全开发模型</a:t>
            </a:r>
            <a:endParaRPr lang="en-US" altLang="zh-CN" b="1" dirty="0">
              <a:effectLst>
                <a:outerShdw blurRad="38100" dist="38100" dir="2700000" algn="tl">
                  <a:srgbClr val="C0C0C0"/>
                </a:outerShdw>
              </a:effectLst>
              <a:ea typeface="微软雅黑" pitchFamily="34" charset="-122"/>
            </a:endParaRPr>
          </a:p>
          <a:p>
            <a:pPr algn="just" eaLnBrk="1" hangingPunct="1">
              <a:defRPr/>
            </a:pPr>
            <a:r>
              <a:rPr lang="zh-CN" altLang="en-US" b="1" dirty="0">
                <a:solidFill>
                  <a:srgbClr val="FF0000"/>
                </a:solidFill>
                <a:effectLst>
                  <a:outerShdw blurRad="38100" dist="38100" dir="2700000" algn="tl">
                    <a:srgbClr val="C0C0C0"/>
                  </a:outerShdw>
                </a:effectLst>
                <a:ea typeface="微软雅黑" pitchFamily="34" charset="-122"/>
              </a:rPr>
              <a:t>模型主要内容：</a:t>
            </a:r>
            <a:r>
              <a:rPr lang="zh-CN" altLang="en-US" b="1" dirty="0">
                <a:effectLst>
                  <a:outerShdw blurRad="38100" dist="38100" dir="2700000" algn="tl">
                    <a:srgbClr val="C0C0C0"/>
                  </a:outerShdw>
                </a:effectLst>
                <a:ea typeface="微软雅黑" pitchFamily="34" charset="-122"/>
              </a:rPr>
              <a:t>以风险管理、软件安全接触点和安全知识作为软件安全的三根支柱。</a:t>
            </a:r>
          </a:p>
          <a:p>
            <a:pPr lvl="1" algn="just" eaLnBrk="1" hangingPunct="1">
              <a:defRPr/>
            </a:pPr>
            <a:r>
              <a:rPr lang="en-US" altLang="zh-CN" sz="2400" b="1" dirty="0">
                <a:effectLst>
                  <a:outerShdw blurRad="38100" dist="38100" dir="2700000" algn="tl">
                    <a:srgbClr val="C0C0C0"/>
                  </a:outerShdw>
                </a:effectLst>
                <a:ea typeface="微软雅黑" pitchFamily="34" charset="-122"/>
              </a:rPr>
              <a:t>3</a:t>
            </a:r>
            <a:r>
              <a:rPr lang="zh-CN" altLang="en-US" sz="2400" b="1" dirty="0">
                <a:effectLst>
                  <a:outerShdw blurRad="38100" dist="38100" dir="2700000" algn="tl">
                    <a:srgbClr val="C0C0C0"/>
                  </a:outerShdw>
                </a:effectLst>
                <a:ea typeface="微软雅黑" pitchFamily="34" charset="-122"/>
              </a:rPr>
              <a:t>）安全知识。安全知识强调对安全经验和专业技术进行收集汇总，对软件开发人员进行培训，并通过安全接触点实际运用到项目过程中。</a:t>
            </a:r>
            <a:endParaRPr lang="en-US" altLang="zh-CN" sz="2400" b="1" dirty="0">
              <a:effectLst>
                <a:outerShdw blurRad="38100" dist="38100" dir="2700000" algn="tl">
                  <a:srgbClr val="C0C0C0"/>
                </a:outerShdw>
              </a:effectLst>
              <a:ea typeface="微软雅黑" pitchFamily="34" charset="-122"/>
            </a:endParaRPr>
          </a:p>
          <a:p>
            <a:pPr lvl="1" algn="just" eaLnBrk="1" hangingPunct="1">
              <a:defRPr/>
            </a:pPr>
            <a:r>
              <a:rPr lang="en-US" altLang="zh-CN" sz="2400" b="1" dirty="0">
                <a:effectLst>
                  <a:outerShdw blurRad="38100" dist="38100" dir="2700000" algn="tl">
                    <a:srgbClr val="C0C0C0"/>
                  </a:outerShdw>
                </a:effectLst>
                <a:ea typeface="微软雅黑" pitchFamily="34" charset="-122"/>
              </a:rPr>
              <a:t>BSI</a:t>
            </a:r>
            <a:r>
              <a:rPr lang="zh-CN" altLang="en-US" sz="2400" b="1" dirty="0">
                <a:effectLst>
                  <a:outerShdw blurRad="38100" dist="38100" dir="2700000" algn="tl">
                    <a:srgbClr val="C0C0C0"/>
                  </a:outerShdw>
                </a:effectLst>
                <a:ea typeface="微软雅黑" pitchFamily="34" charset="-122"/>
              </a:rPr>
              <a:t>模型归纳了</a:t>
            </a:r>
            <a:r>
              <a:rPr lang="en-US" altLang="zh-CN" sz="2400" b="1" dirty="0">
                <a:effectLst>
                  <a:outerShdw blurRad="38100" dist="38100" dir="2700000" algn="tl">
                    <a:srgbClr val="C0C0C0"/>
                  </a:outerShdw>
                </a:effectLst>
                <a:ea typeface="微软雅黑" pitchFamily="34" charset="-122"/>
              </a:rPr>
              <a:t>7</a:t>
            </a:r>
            <a:r>
              <a:rPr lang="zh-CN" altLang="en-US" sz="2400" b="1" dirty="0">
                <a:effectLst>
                  <a:outerShdw blurRad="38100" dist="38100" dir="2700000" algn="tl">
                    <a:srgbClr val="C0C0C0"/>
                  </a:outerShdw>
                </a:effectLst>
                <a:ea typeface="微软雅黑" pitchFamily="34" charset="-122"/>
              </a:rPr>
              <a:t>种软件安全知识：原则、方针、历史风险、攻击模式、规则、弱点和攻击程序</a:t>
            </a:r>
            <a:endParaRPr lang="en-US" altLang="zh-CN" sz="2400" b="1" dirty="0">
              <a:effectLst>
                <a:outerShdw blurRad="38100" dist="38100" dir="2700000" algn="tl">
                  <a:srgbClr val="C0C0C0"/>
                </a:outerShdw>
              </a:effectLst>
              <a:ea typeface="微软雅黑" pitchFamily="34" charset="-122"/>
            </a:endParaRPr>
          </a:p>
          <a:p>
            <a:pPr lvl="1" algn="just" eaLnBrk="1" hangingPunct="1">
              <a:defRPr/>
            </a:pPr>
            <a:r>
              <a:rPr lang="zh-CN" altLang="en-US" sz="2400" b="1" dirty="0">
                <a:effectLst>
                  <a:outerShdw blurRad="38100" dist="38100" dir="2700000" algn="tl">
                    <a:srgbClr val="C0C0C0"/>
                  </a:outerShdw>
                </a:effectLst>
                <a:ea typeface="微软雅黑" pitchFamily="34" charset="-122"/>
              </a:rPr>
              <a:t>并划分为</a:t>
            </a:r>
            <a:r>
              <a:rPr lang="en-US" altLang="zh-CN" sz="2400" b="1" dirty="0">
                <a:effectLst>
                  <a:outerShdw blurRad="38100" dist="38100" dir="2700000" algn="tl">
                    <a:srgbClr val="C0C0C0"/>
                  </a:outerShdw>
                </a:effectLst>
                <a:ea typeface="微软雅黑" pitchFamily="34" charset="-122"/>
              </a:rPr>
              <a:t>3</a:t>
            </a:r>
            <a:r>
              <a:rPr lang="zh-CN" altLang="en-US" sz="2400" b="1" dirty="0">
                <a:effectLst>
                  <a:outerShdw blurRad="38100" dist="38100" dir="2700000" algn="tl">
                    <a:srgbClr val="C0C0C0"/>
                  </a:outerShdw>
                </a:effectLst>
                <a:ea typeface="微软雅黑" pitchFamily="34" charset="-122"/>
              </a:rPr>
              <a:t>个知识类：说明性知识、诊断性知识和历史知识。</a:t>
            </a:r>
            <a:endParaRPr lang="zh-CN" altLang="en-US"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10297493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2. </a:t>
            </a:r>
            <a:r>
              <a:rPr lang="zh-CN" altLang="en-US" b="1" dirty="0">
                <a:effectLst>
                  <a:outerShdw blurRad="38100" dist="38100" dir="2700000" algn="tl">
                    <a:srgbClr val="000000">
                      <a:alpha val="43137"/>
                    </a:srgbClr>
                  </a:outerShdw>
                </a:effectLst>
                <a:ea typeface="微软雅黑" pitchFamily="34" charset="-122"/>
              </a:rPr>
              <a:t>软件安全开发模型</a:t>
            </a:r>
          </a:p>
        </p:txBody>
      </p:sp>
      <p:sp>
        <p:nvSpPr>
          <p:cNvPr id="151555" name="Rectangle 3"/>
          <p:cNvSpPr>
            <a:spLocks noGrp="1" noChangeArrowheads="1"/>
          </p:cNvSpPr>
          <p:nvPr>
            <p:ph type="body" idx="1"/>
          </p:nvPr>
        </p:nvSpPr>
        <p:spPr>
          <a:xfrm>
            <a:off x="457200" y="1052736"/>
            <a:ext cx="8229600" cy="4551784"/>
          </a:xfrm>
        </p:spPr>
        <p:txBody>
          <a:bodyPr/>
          <a:lstStyle/>
          <a:p>
            <a:pPr algn="just"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2</a:t>
            </a: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McGraw</a:t>
            </a:r>
            <a:r>
              <a:rPr lang="zh-CN" altLang="en-US" b="1" dirty="0">
                <a:effectLst>
                  <a:outerShdw blurRad="38100" dist="38100" dir="2700000" algn="tl">
                    <a:srgbClr val="C0C0C0"/>
                  </a:outerShdw>
                </a:effectLst>
                <a:ea typeface="微软雅黑" pitchFamily="34" charset="-122"/>
              </a:rPr>
              <a:t>的软件内建安全开发模型</a:t>
            </a:r>
            <a:endParaRPr lang="en-US" altLang="zh-CN" b="1" dirty="0">
              <a:effectLst>
                <a:outerShdw blurRad="38100" dist="38100" dir="2700000" algn="tl">
                  <a:srgbClr val="C0C0C0"/>
                </a:outerShdw>
              </a:effectLst>
              <a:ea typeface="微软雅黑" pitchFamily="34" charset="-122"/>
            </a:endParaRPr>
          </a:p>
          <a:p>
            <a:pPr algn="just" eaLnBrk="1" hangingPunct="1">
              <a:defRPr/>
            </a:pPr>
            <a:r>
              <a:rPr lang="en-US" altLang="zh-CN" b="1" dirty="0">
                <a:effectLst>
                  <a:outerShdw blurRad="38100" dist="38100" dir="2700000" algn="tl">
                    <a:srgbClr val="C0C0C0"/>
                  </a:outerShdw>
                </a:effectLst>
                <a:ea typeface="微软雅黑" pitchFamily="34" charset="-122"/>
              </a:rPr>
              <a:t>BSI</a:t>
            </a:r>
            <a:r>
              <a:rPr lang="zh-CN" altLang="en-US" b="1" dirty="0">
                <a:effectLst>
                  <a:outerShdw blurRad="38100" dist="38100" dir="2700000" algn="tl">
                    <a:srgbClr val="C0C0C0"/>
                  </a:outerShdw>
                </a:effectLst>
                <a:ea typeface="微软雅黑" pitchFamily="34" charset="-122"/>
              </a:rPr>
              <a:t>成熟度模型</a:t>
            </a:r>
            <a:r>
              <a:rPr lang="en-US" altLang="zh-CN" b="1" dirty="0">
                <a:effectLst>
                  <a:outerShdw blurRad="38100" dist="38100" dir="2700000" algn="tl">
                    <a:srgbClr val="C0C0C0"/>
                  </a:outerShdw>
                </a:effectLst>
                <a:ea typeface="微软雅黑" pitchFamily="34" charset="-122"/>
              </a:rPr>
              <a:t>BSIMM</a:t>
            </a:r>
          </a:p>
          <a:p>
            <a:pPr algn="just" eaLnBrk="1" hangingPunct="1">
              <a:defRPr/>
            </a:pPr>
            <a:r>
              <a:rPr lang="zh-CN" altLang="en-US" b="1" dirty="0">
                <a:effectLst>
                  <a:outerShdw blurRad="38100" dist="38100" dir="2700000" algn="tl">
                    <a:srgbClr val="C0C0C0"/>
                  </a:outerShdw>
                </a:effectLst>
                <a:ea typeface="微软雅黑" pitchFamily="34" charset="-122"/>
              </a:rPr>
              <a:t>在</a:t>
            </a:r>
            <a:r>
              <a:rPr lang="en-US" altLang="zh-CN" b="1" dirty="0">
                <a:effectLst>
                  <a:outerShdw blurRad="38100" dist="38100" dir="2700000" algn="tl">
                    <a:srgbClr val="C0C0C0"/>
                  </a:outerShdw>
                </a:effectLst>
                <a:ea typeface="微软雅黑" pitchFamily="34" charset="-122"/>
              </a:rPr>
              <a:t>BSI</a:t>
            </a:r>
            <a:r>
              <a:rPr lang="zh-CN" altLang="en-US" b="1" dirty="0">
                <a:effectLst>
                  <a:outerShdw blurRad="38100" dist="38100" dir="2700000" algn="tl">
                    <a:srgbClr val="C0C0C0"/>
                  </a:outerShdw>
                </a:effectLst>
                <a:ea typeface="微软雅黑" pitchFamily="34" charset="-122"/>
              </a:rPr>
              <a:t>模型基础之上发展起来的。</a:t>
            </a:r>
          </a:p>
          <a:p>
            <a:pPr algn="just" eaLnBrk="1" hangingPunct="1">
              <a:defRPr/>
            </a:pPr>
            <a:r>
              <a:rPr lang="zh-CN" altLang="en-US" b="1" dirty="0">
                <a:effectLst>
                  <a:outerShdw blurRad="38100" dist="38100" dir="2700000" algn="tl">
                    <a:srgbClr val="C0C0C0"/>
                  </a:outerShdw>
                </a:effectLst>
                <a:ea typeface="微软雅黑" pitchFamily="34" charset="-122"/>
              </a:rPr>
              <a:t>自</a:t>
            </a:r>
            <a:r>
              <a:rPr lang="en-US" altLang="zh-CN" b="1" dirty="0">
                <a:effectLst>
                  <a:outerShdw blurRad="38100" dist="38100" dir="2700000" algn="tl">
                    <a:srgbClr val="C0C0C0"/>
                  </a:outerShdw>
                </a:effectLst>
                <a:ea typeface="微软雅黑" pitchFamily="34" charset="-122"/>
              </a:rPr>
              <a:t>2008</a:t>
            </a:r>
            <a:r>
              <a:rPr lang="zh-CN" altLang="en-US" b="1" dirty="0">
                <a:effectLst>
                  <a:outerShdw blurRad="38100" dist="38100" dir="2700000" algn="tl">
                    <a:srgbClr val="C0C0C0"/>
                  </a:outerShdw>
                </a:effectLst>
                <a:ea typeface="微软雅黑" pitchFamily="34" charset="-122"/>
              </a:rPr>
              <a:t>年</a:t>
            </a:r>
            <a:r>
              <a:rPr lang="en-US" altLang="zh-CN" b="1" dirty="0">
                <a:effectLst>
                  <a:outerShdw blurRad="38100" dist="38100" dir="2700000" algn="tl">
                    <a:srgbClr val="C0C0C0"/>
                  </a:outerShdw>
                </a:effectLst>
                <a:ea typeface="微软雅黑" pitchFamily="34" charset="-122"/>
              </a:rPr>
              <a:t>BSIMM</a:t>
            </a:r>
            <a:r>
              <a:rPr lang="zh-CN" altLang="en-US" b="1" dirty="0">
                <a:effectLst>
                  <a:outerShdw blurRad="38100" dist="38100" dir="2700000" algn="tl">
                    <a:srgbClr val="C0C0C0"/>
                  </a:outerShdw>
                </a:effectLst>
                <a:ea typeface="微软雅黑" pitchFamily="34" charset="-122"/>
              </a:rPr>
              <a:t>模型提出以来，该项研究共开发了</a:t>
            </a:r>
            <a:r>
              <a:rPr lang="en-US" altLang="zh-CN" b="1" dirty="0">
                <a:effectLst>
                  <a:outerShdw blurRad="38100" dist="38100" dir="2700000" algn="tl">
                    <a:srgbClr val="C0C0C0"/>
                  </a:outerShdw>
                </a:effectLst>
                <a:ea typeface="微软雅黑" pitchFamily="34" charset="-122"/>
              </a:rPr>
              <a:t>72</a:t>
            </a:r>
            <a:r>
              <a:rPr lang="zh-CN" altLang="en-US" b="1" dirty="0">
                <a:effectLst>
                  <a:outerShdw blurRad="38100" dist="38100" dir="2700000" algn="tl">
                    <a:srgbClr val="C0C0C0"/>
                  </a:outerShdw>
                </a:effectLst>
                <a:ea typeface="微软雅黑" pitchFamily="34" charset="-122"/>
              </a:rPr>
              <a:t>项安全活动、</a:t>
            </a:r>
            <a:r>
              <a:rPr lang="en-US" altLang="zh-CN" b="1" dirty="0">
                <a:effectLst>
                  <a:outerShdw blurRad="38100" dist="38100" dir="2700000" algn="tl">
                    <a:srgbClr val="C0C0C0"/>
                  </a:outerShdw>
                </a:effectLst>
                <a:ea typeface="微软雅黑" pitchFamily="34" charset="-122"/>
              </a:rPr>
              <a:t>112</a:t>
            </a:r>
            <a:r>
              <a:rPr lang="zh-CN" altLang="en-US" b="1" dirty="0">
                <a:effectLst>
                  <a:outerShdw blurRad="38100" dist="38100" dir="2700000" algn="tl">
                    <a:srgbClr val="C0C0C0"/>
                  </a:outerShdw>
                </a:effectLst>
                <a:ea typeface="微软雅黑" pitchFamily="34" charset="-122"/>
              </a:rPr>
              <a:t>项指标。在</a:t>
            </a:r>
            <a:r>
              <a:rPr lang="en-US" altLang="zh-CN" b="1" dirty="0">
                <a:effectLst>
                  <a:outerShdw blurRad="38100" dist="38100" dir="2700000" algn="tl">
                    <a:srgbClr val="C0C0C0"/>
                  </a:outerShdw>
                </a:effectLst>
                <a:ea typeface="微软雅黑" pitchFamily="34" charset="-122"/>
              </a:rPr>
              <a:t>2013</a:t>
            </a:r>
            <a:r>
              <a:rPr lang="zh-CN" altLang="en-US" b="1" dirty="0">
                <a:effectLst>
                  <a:outerShdw blurRad="38100" dist="38100" dir="2700000" algn="tl">
                    <a:srgbClr val="C0C0C0"/>
                  </a:outerShdw>
                </a:effectLst>
                <a:ea typeface="微软雅黑" pitchFamily="34" charset="-122"/>
              </a:rPr>
              <a:t>年推出的</a:t>
            </a:r>
            <a:r>
              <a:rPr lang="en-US" altLang="zh-CN" b="1" dirty="0">
                <a:effectLst>
                  <a:outerShdw blurRad="38100" dist="38100" dir="2700000" algn="tl">
                    <a:srgbClr val="C0C0C0"/>
                  </a:outerShdw>
                </a:effectLst>
                <a:ea typeface="微软雅黑" pitchFamily="34" charset="-122"/>
              </a:rPr>
              <a:t>BSIMM-v</a:t>
            </a:r>
            <a:r>
              <a:rPr lang="zh-CN" altLang="en-US" b="1" dirty="0">
                <a:effectLst>
                  <a:outerShdw blurRad="38100" dist="38100" dir="2700000" algn="tl">
                    <a:srgbClr val="C0C0C0"/>
                  </a:outerShdw>
                </a:effectLst>
                <a:ea typeface="微软雅黑" pitchFamily="34" charset="-122"/>
              </a:rPr>
              <a:t>中，除了接触点模型所描述的软件安全开发过程的一些基本方法之外，</a:t>
            </a:r>
            <a:r>
              <a:rPr lang="en-US" altLang="zh-CN" b="1" dirty="0">
                <a:effectLst>
                  <a:outerShdw blurRad="38100" dist="38100" dir="2700000" algn="tl">
                    <a:srgbClr val="C0C0C0"/>
                  </a:outerShdw>
                </a:effectLst>
                <a:ea typeface="微软雅黑" pitchFamily="34" charset="-122"/>
              </a:rPr>
              <a:t>BSIMM</a:t>
            </a:r>
            <a:r>
              <a:rPr lang="zh-CN" altLang="en-US" b="1" dirty="0">
                <a:effectLst>
                  <a:outerShdw blurRad="38100" dist="38100" dir="2700000" algn="tl">
                    <a:srgbClr val="C0C0C0"/>
                  </a:outerShdw>
                </a:effectLst>
                <a:ea typeface="微软雅黑" pitchFamily="34" charset="-122"/>
              </a:rPr>
              <a:t>框架还引入了治理（</a:t>
            </a:r>
            <a:r>
              <a:rPr lang="en-US" altLang="zh-CN" b="1" dirty="0">
                <a:effectLst>
                  <a:outerShdw blurRad="38100" dist="38100" dir="2700000" algn="tl">
                    <a:srgbClr val="C0C0C0"/>
                  </a:outerShdw>
                </a:effectLst>
                <a:ea typeface="微软雅黑" pitchFamily="34" charset="-122"/>
              </a:rPr>
              <a:t>Governance</a:t>
            </a:r>
            <a:r>
              <a:rPr lang="zh-CN" altLang="en-US" b="1" dirty="0">
                <a:effectLst>
                  <a:outerShdw blurRad="38100" dist="38100" dir="2700000" algn="tl">
                    <a:srgbClr val="C0C0C0"/>
                  </a:outerShdw>
                </a:effectLst>
                <a:ea typeface="微软雅黑" pitchFamily="34" charset="-122"/>
              </a:rPr>
              <a:t>）、信息</a:t>
            </a:r>
            <a:r>
              <a:rPr lang="en-US" altLang="zh-CN" b="1" dirty="0">
                <a:effectLst>
                  <a:outerShdw blurRad="38100" dist="38100" dir="2700000" algn="tl">
                    <a:srgbClr val="C0C0C0"/>
                  </a:outerShdw>
                </a:effectLst>
                <a:ea typeface="微软雅黑" pitchFamily="34" charset="-122"/>
              </a:rPr>
              <a:t>/</a:t>
            </a:r>
            <a:r>
              <a:rPr lang="zh-CN" altLang="en-US" b="1" dirty="0">
                <a:effectLst>
                  <a:outerShdw blurRad="38100" dist="38100" dir="2700000" algn="tl">
                    <a:srgbClr val="C0C0C0"/>
                  </a:outerShdw>
                </a:effectLst>
                <a:ea typeface="微软雅黑" pitchFamily="34" charset="-122"/>
              </a:rPr>
              <a:t>情报（</a:t>
            </a:r>
            <a:r>
              <a:rPr lang="en-US" altLang="zh-CN" b="1" dirty="0">
                <a:effectLst>
                  <a:outerShdw blurRad="38100" dist="38100" dir="2700000" algn="tl">
                    <a:srgbClr val="C0C0C0"/>
                  </a:outerShdw>
                </a:effectLst>
                <a:ea typeface="微软雅黑" pitchFamily="34" charset="-122"/>
              </a:rPr>
              <a:t>Intelligence</a:t>
            </a:r>
            <a:r>
              <a:rPr lang="zh-CN" altLang="en-US" b="1" dirty="0">
                <a:effectLst>
                  <a:outerShdw blurRad="38100" dist="38100" dir="2700000" algn="tl">
                    <a:srgbClr val="C0C0C0"/>
                  </a:outerShdw>
                </a:effectLst>
                <a:ea typeface="微软雅黑" pitchFamily="34" charset="-122"/>
              </a:rPr>
              <a:t>）和部署（</a:t>
            </a:r>
            <a:r>
              <a:rPr lang="en-US" altLang="zh-CN" b="1" dirty="0">
                <a:effectLst>
                  <a:outerShdw blurRad="38100" dist="38100" dir="2700000" algn="tl">
                    <a:srgbClr val="C0C0C0"/>
                  </a:outerShdw>
                </a:effectLst>
                <a:ea typeface="微软雅黑" pitchFamily="34" charset="-122"/>
              </a:rPr>
              <a:t>Deployment</a:t>
            </a: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3</a:t>
            </a:r>
            <a:r>
              <a:rPr lang="zh-CN" altLang="en-US" b="1" dirty="0">
                <a:effectLst>
                  <a:outerShdw blurRad="38100" dist="38100" dir="2700000" algn="tl">
                    <a:srgbClr val="C0C0C0"/>
                  </a:outerShdw>
                </a:effectLst>
                <a:ea typeface="微软雅黑" pitchFamily="34" charset="-122"/>
              </a:rPr>
              <a:t>个领域，每个领域又分为</a:t>
            </a:r>
            <a:r>
              <a:rPr lang="en-US" altLang="zh-CN" b="1" dirty="0">
                <a:effectLst>
                  <a:outerShdw blurRad="38100" dist="38100" dir="2700000" algn="tl">
                    <a:srgbClr val="C0C0C0"/>
                  </a:outerShdw>
                </a:effectLst>
                <a:ea typeface="微软雅黑" pitchFamily="34" charset="-122"/>
              </a:rPr>
              <a:t>3</a:t>
            </a:r>
            <a:r>
              <a:rPr lang="zh-CN" altLang="en-US" b="1" dirty="0">
                <a:effectLst>
                  <a:outerShdw blurRad="38100" dist="38100" dir="2700000" algn="tl">
                    <a:srgbClr val="C0C0C0"/>
                  </a:outerShdw>
                </a:effectLst>
                <a:ea typeface="微软雅黑" pitchFamily="34" charset="-122"/>
              </a:rPr>
              <a:t>个层次，共包含</a:t>
            </a:r>
            <a:r>
              <a:rPr lang="en-US" altLang="zh-CN" b="1" dirty="0">
                <a:effectLst>
                  <a:outerShdw blurRad="38100" dist="38100" dir="2700000" algn="tl">
                    <a:srgbClr val="C0C0C0"/>
                  </a:outerShdw>
                </a:effectLst>
                <a:ea typeface="微软雅黑" pitchFamily="34" charset="-122"/>
              </a:rPr>
              <a:t>12</a:t>
            </a:r>
            <a:r>
              <a:rPr lang="zh-CN" altLang="en-US" b="1" dirty="0">
                <a:effectLst>
                  <a:outerShdw blurRad="38100" dist="38100" dir="2700000" algn="tl">
                    <a:srgbClr val="C0C0C0"/>
                  </a:outerShdw>
                </a:effectLst>
                <a:ea typeface="微软雅黑" pitchFamily="34" charset="-122"/>
              </a:rPr>
              <a:t>项安全实践活动。</a:t>
            </a:r>
          </a:p>
        </p:txBody>
      </p:sp>
    </p:spTree>
    <p:extLst>
      <p:ext uri="{BB962C8B-B14F-4D97-AF65-F5344CB8AC3E}">
        <p14:creationId xmlns:p14="http://schemas.microsoft.com/office/powerpoint/2010/main" val="27181964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2. </a:t>
            </a:r>
            <a:r>
              <a:rPr lang="zh-CN" altLang="en-US" b="1" dirty="0">
                <a:effectLst>
                  <a:outerShdw blurRad="38100" dist="38100" dir="2700000" algn="tl">
                    <a:srgbClr val="000000">
                      <a:alpha val="43137"/>
                    </a:srgbClr>
                  </a:outerShdw>
                </a:effectLst>
                <a:ea typeface="微软雅黑" pitchFamily="34" charset="-122"/>
              </a:rPr>
              <a:t>软件安全开发模型</a:t>
            </a:r>
          </a:p>
        </p:txBody>
      </p:sp>
      <p:sp>
        <p:nvSpPr>
          <p:cNvPr id="151555" name="Rectangle 3"/>
          <p:cNvSpPr>
            <a:spLocks noGrp="1" noChangeArrowheads="1"/>
          </p:cNvSpPr>
          <p:nvPr>
            <p:ph type="body" idx="1"/>
          </p:nvPr>
        </p:nvSpPr>
        <p:spPr>
          <a:xfrm>
            <a:off x="457200" y="1052736"/>
            <a:ext cx="8229600" cy="4551784"/>
          </a:xfrm>
        </p:spPr>
        <p:txBody>
          <a:bodyPr/>
          <a:lstStyle/>
          <a:p>
            <a:pPr algn="just"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2</a:t>
            </a: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McGraw</a:t>
            </a:r>
            <a:r>
              <a:rPr lang="zh-CN" altLang="en-US" b="1" dirty="0">
                <a:effectLst>
                  <a:outerShdw blurRad="38100" dist="38100" dir="2700000" algn="tl">
                    <a:srgbClr val="C0C0C0"/>
                  </a:outerShdw>
                </a:effectLst>
                <a:ea typeface="微软雅黑" pitchFamily="34" charset="-122"/>
              </a:rPr>
              <a:t>的软件内建安全开发模型</a:t>
            </a:r>
            <a:endParaRPr lang="en-US" altLang="zh-CN" b="1" dirty="0">
              <a:effectLst>
                <a:outerShdw blurRad="38100" dist="38100" dir="2700000" algn="tl">
                  <a:srgbClr val="C0C0C0"/>
                </a:outerShdw>
              </a:effectLst>
              <a:ea typeface="微软雅黑" pitchFamily="34" charset="-122"/>
            </a:endParaRPr>
          </a:p>
          <a:p>
            <a:pPr algn="just" eaLnBrk="1" hangingPunct="1">
              <a:defRPr/>
            </a:pPr>
            <a:r>
              <a:rPr lang="en-US" altLang="zh-CN" b="1" dirty="0">
                <a:effectLst>
                  <a:outerShdw blurRad="38100" dist="38100" dir="2700000" algn="tl">
                    <a:srgbClr val="C0C0C0"/>
                  </a:outerShdw>
                </a:effectLst>
                <a:ea typeface="微软雅黑" pitchFamily="34" charset="-122"/>
              </a:rPr>
              <a:t>BSI</a:t>
            </a:r>
            <a:r>
              <a:rPr lang="zh-CN" altLang="en-US" b="1" dirty="0">
                <a:effectLst>
                  <a:outerShdw blurRad="38100" dist="38100" dir="2700000" algn="tl">
                    <a:srgbClr val="C0C0C0"/>
                  </a:outerShdw>
                </a:effectLst>
                <a:ea typeface="微软雅黑" pitchFamily="34" charset="-122"/>
              </a:rPr>
              <a:t>成熟度模型</a:t>
            </a:r>
            <a:r>
              <a:rPr lang="en-US" altLang="zh-CN" b="1" dirty="0">
                <a:effectLst>
                  <a:outerShdw blurRad="38100" dist="38100" dir="2700000" algn="tl">
                    <a:srgbClr val="C0C0C0"/>
                  </a:outerShdw>
                </a:effectLst>
                <a:ea typeface="微软雅黑" pitchFamily="34" charset="-122"/>
              </a:rPr>
              <a:t>BSIMM</a:t>
            </a:r>
          </a:p>
          <a:p>
            <a:pPr algn="just" eaLnBrk="1" hangingPunct="1">
              <a:defRPr/>
            </a:pPr>
            <a:r>
              <a:rPr lang="en-US" altLang="zh-CN" b="1" dirty="0">
                <a:effectLst>
                  <a:outerShdw blurRad="38100" dist="38100" dir="2700000" algn="tl">
                    <a:srgbClr val="C0C0C0"/>
                  </a:outerShdw>
                </a:effectLst>
                <a:ea typeface="微软雅黑" pitchFamily="34" charset="-122"/>
              </a:rPr>
              <a:t>BSIMM</a:t>
            </a:r>
            <a:r>
              <a:rPr lang="zh-CN" altLang="en-US" b="1" dirty="0">
                <a:effectLst>
                  <a:outerShdw blurRad="38100" dist="38100" dir="2700000" algn="tl">
                    <a:srgbClr val="C0C0C0"/>
                  </a:outerShdw>
                </a:effectLst>
                <a:ea typeface="微软雅黑" pitchFamily="34" charset="-122"/>
              </a:rPr>
              <a:t>作为能力成熟度模型，通过生命周期的各层次和各阶段的安全实践活动，关注软件安全的过程保证与每一阶段的业务目标相一致。</a:t>
            </a:r>
            <a:endParaRPr lang="en-US" altLang="zh-CN" b="1" dirty="0">
              <a:effectLst>
                <a:outerShdw blurRad="38100" dist="38100" dir="2700000" algn="tl">
                  <a:srgbClr val="C0C0C0"/>
                </a:outerShdw>
              </a:effectLst>
              <a:ea typeface="微软雅黑" pitchFamily="34" charset="-122"/>
            </a:endParaRPr>
          </a:p>
          <a:p>
            <a:pPr algn="just" eaLnBrk="1" hangingPunct="1">
              <a:defRPr/>
            </a:pPr>
            <a:r>
              <a:rPr lang="zh-CN" altLang="en-US" b="1" dirty="0">
                <a:effectLst>
                  <a:outerShdw blurRad="38100" dist="38100" dir="2700000" algn="tl">
                    <a:srgbClr val="C0C0C0"/>
                  </a:outerShdw>
                </a:effectLst>
                <a:ea typeface="微软雅黑" pitchFamily="34" charset="-122"/>
              </a:rPr>
              <a:t>为了刻画软件安全开发的过程能力管理，</a:t>
            </a:r>
            <a:r>
              <a:rPr lang="en-US" altLang="zh-CN" b="1" dirty="0">
                <a:effectLst>
                  <a:outerShdw blurRad="38100" dist="38100" dir="2700000" algn="tl">
                    <a:srgbClr val="C0C0C0"/>
                  </a:outerShdw>
                </a:effectLst>
                <a:ea typeface="微软雅黑" pitchFamily="34" charset="-122"/>
              </a:rPr>
              <a:t>BSIMM</a:t>
            </a:r>
            <a:r>
              <a:rPr lang="zh-CN" altLang="en-US" b="1" dirty="0">
                <a:effectLst>
                  <a:outerShdw blurRad="38100" dist="38100" dir="2700000" algn="tl">
                    <a:srgbClr val="C0C0C0"/>
                  </a:outerShdw>
                </a:effectLst>
                <a:ea typeface="微软雅黑" pitchFamily="34" charset="-122"/>
              </a:rPr>
              <a:t>为每一个安全实践活动进一步定义了</a:t>
            </a:r>
            <a:r>
              <a:rPr lang="en-US" altLang="zh-CN" b="1" dirty="0">
                <a:effectLst>
                  <a:outerShdw blurRad="38100" dist="38100" dir="2700000" algn="tl">
                    <a:srgbClr val="C0C0C0"/>
                  </a:outerShdw>
                </a:effectLst>
                <a:ea typeface="微软雅黑" pitchFamily="34" charset="-122"/>
              </a:rPr>
              <a:t>3</a:t>
            </a:r>
            <a:r>
              <a:rPr lang="zh-CN" altLang="en-US" b="1" dirty="0">
                <a:effectLst>
                  <a:outerShdw blurRad="38100" dist="38100" dir="2700000" algn="tl">
                    <a:srgbClr val="C0C0C0"/>
                  </a:outerShdw>
                </a:effectLst>
                <a:ea typeface="微软雅黑" pitchFamily="34" charset="-122"/>
              </a:rPr>
              <a:t>个能力级别，能力级别越高，组织的安全开发成熟度越高。</a:t>
            </a:r>
          </a:p>
        </p:txBody>
      </p:sp>
    </p:spTree>
    <p:extLst>
      <p:ext uri="{BB962C8B-B14F-4D97-AF65-F5344CB8AC3E}">
        <p14:creationId xmlns:p14="http://schemas.microsoft.com/office/powerpoint/2010/main" val="39260406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2. </a:t>
            </a:r>
            <a:r>
              <a:rPr lang="zh-CN" altLang="en-US" b="1" dirty="0">
                <a:effectLst>
                  <a:outerShdw blurRad="38100" dist="38100" dir="2700000" algn="tl">
                    <a:srgbClr val="000000">
                      <a:alpha val="43137"/>
                    </a:srgbClr>
                  </a:outerShdw>
                </a:effectLst>
                <a:ea typeface="微软雅黑" pitchFamily="34" charset="-122"/>
              </a:rPr>
              <a:t>软件安全开发模型</a:t>
            </a:r>
          </a:p>
        </p:txBody>
      </p:sp>
      <p:sp>
        <p:nvSpPr>
          <p:cNvPr id="151555" name="Rectangle 3"/>
          <p:cNvSpPr>
            <a:spLocks noGrp="1" noChangeArrowheads="1"/>
          </p:cNvSpPr>
          <p:nvPr>
            <p:ph type="body" idx="1"/>
          </p:nvPr>
        </p:nvSpPr>
        <p:spPr>
          <a:xfrm>
            <a:off x="457200" y="1052736"/>
            <a:ext cx="8229600" cy="4551784"/>
          </a:xfrm>
        </p:spPr>
        <p:txBody>
          <a:bodyPr/>
          <a:lstStyle/>
          <a:p>
            <a:pPr algn="just"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3</a:t>
            </a: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NIST</a:t>
            </a:r>
            <a:r>
              <a:rPr lang="zh-CN" altLang="en-US" b="1" dirty="0">
                <a:effectLst>
                  <a:outerShdw blurRad="38100" dist="38100" dir="2700000" algn="tl">
                    <a:srgbClr val="C0C0C0"/>
                  </a:outerShdw>
                </a:effectLst>
                <a:ea typeface="微软雅黑" pitchFamily="34" charset="-122"/>
              </a:rPr>
              <a:t>的软件安全开发生命周期模型</a:t>
            </a:r>
            <a:endParaRPr lang="en-US" altLang="zh-CN" b="1" dirty="0">
              <a:effectLst>
                <a:outerShdw blurRad="38100" dist="38100" dir="2700000" algn="tl">
                  <a:srgbClr val="C0C0C0"/>
                </a:outerShdw>
              </a:effectLst>
              <a:ea typeface="微软雅黑" pitchFamily="34" charset="-122"/>
            </a:endParaRPr>
          </a:p>
          <a:p>
            <a:pPr algn="just" eaLnBrk="1" hangingPunct="1">
              <a:defRPr/>
            </a:pPr>
            <a:r>
              <a:rPr lang="en-US" altLang="zh-CN" b="1" dirty="0">
                <a:effectLst>
                  <a:outerShdw blurRad="38100" dist="38100" dir="2700000" algn="tl">
                    <a:srgbClr val="C0C0C0"/>
                  </a:outerShdw>
                </a:effectLst>
                <a:ea typeface="微软雅黑" pitchFamily="34" charset="-122"/>
              </a:rPr>
              <a:t>2008</a:t>
            </a:r>
            <a:r>
              <a:rPr lang="zh-CN" altLang="en-US" b="1" dirty="0">
                <a:effectLst>
                  <a:outerShdw blurRad="38100" dist="38100" dir="2700000" algn="tl">
                    <a:srgbClr val="C0C0C0"/>
                  </a:outerShdw>
                </a:effectLst>
                <a:ea typeface="微软雅黑" pitchFamily="34" charset="-122"/>
              </a:rPr>
              <a:t>年，美国商务部与标准技术研究院联合推出</a:t>
            </a:r>
            <a:r>
              <a:rPr lang="en-US" altLang="zh-CN" b="1" dirty="0">
                <a:effectLst>
                  <a:outerShdw blurRad="38100" dist="38100" dir="2700000" algn="tl">
                    <a:srgbClr val="C0C0C0"/>
                  </a:outerShdw>
                </a:effectLst>
                <a:ea typeface="微软雅黑" pitchFamily="34" charset="-122"/>
              </a:rPr>
              <a:t>NIST SP800-64</a:t>
            </a:r>
            <a:r>
              <a:rPr lang="zh-CN" altLang="en-US" b="1" dirty="0">
                <a:effectLst>
                  <a:outerShdw blurRad="38100" dist="38100" dir="2700000" algn="tl">
                    <a:srgbClr val="C0C0C0"/>
                  </a:outerShdw>
                </a:effectLst>
                <a:ea typeface="微软雅黑" pitchFamily="34" charset="-122"/>
              </a:rPr>
              <a:t>。</a:t>
            </a:r>
            <a:endParaRPr lang="en-US" altLang="zh-CN" b="1" dirty="0">
              <a:effectLst>
                <a:outerShdw blurRad="38100" dist="38100" dir="2700000" algn="tl">
                  <a:srgbClr val="C0C0C0"/>
                </a:outerShdw>
              </a:effectLst>
              <a:ea typeface="微软雅黑" pitchFamily="34" charset="-122"/>
            </a:endParaRPr>
          </a:p>
          <a:p>
            <a:pPr algn="just" eaLnBrk="1" hangingPunct="1">
              <a:defRPr/>
            </a:pPr>
            <a:r>
              <a:rPr lang="zh-CN" altLang="en-US" b="1" dirty="0">
                <a:effectLst>
                  <a:outerShdw blurRad="38100" dist="38100" dir="2700000" algn="tl">
                    <a:srgbClr val="C0C0C0"/>
                  </a:outerShdw>
                </a:effectLst>
                <a:ea typeface="微软雅黑" pitchFamily="34" charset="-122"/>
              </a:rPr>
              <a:t>该标准提出的模型在</a:t>
            </a:r>
            <a:r>
              <a:rPr lang="en-US" altLang="zh-CN" b="1" dirty="0">
                <a:effectLst>
                  <a:outerShdw blurRad="38100" dist="38100" dir="2700000" algn="tl">
                    <a:srgbClr val="C0C0C0"/>
                  </a:outerShdw>
                </a:effectLst>
                <a:ea typeface="微软雅黑" pitchFamily="34" charset="-122"/>
              </a:rPr>
              <a:t>SDL</a:t>
            </a:r>
            <a:r>
              <a:rPr lang="zh-CN" altLang="en-US" b="1" dirty="0">
                <a:effectLst>
                  <a:outerShdw blurRad="38100" dist="38100" dir="2700000" algn="tl">
                    <a:srgbClr val="C0C0C0"/>
                  </a:outerShdw>
                </a:effectLst>
                <a:ea typeface="微软雅黑" pitchFamily="34" charset="-122"/>
              </a:rPr>
              <a:t>基础之上，着重关注软件开发生命周期各阶段的安全考虑。</a:t>
            </a:r>
          </a:p>
        </p:txBody>
      </p:sp>
    </p:spTree>
    <p:extLst>
      <p:ext uri="{BB962C8B-B14F-4D97-AF65-F5344CB8AC3E}">
        <p14:creationId xmlns:p14="http://schemas.microsoft.com/office/powerpoint/2010/main" val="35181790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1. </a:t>
            </a:r>
            <a:r>
              <a:rPr lang="zh-CN" altLang="en-US" b="1" dirty="0">
                <a:effectLst>
                  <a:outerShdw blurRad="38100" dist="38100" dir="2700000" algn="tl">
                    <a:srgbClr val="000000">
                      <a:alpha val="43137"/>
                    </a:srgbClr>
                  </a:outerShdw>
                </a:effectLst>
                <a:ea typeface="微软雅黑" pitchFamily="34" charset="-122"/>
              </a:rPr>
              <a:t>软件开发模型</a:t>
            </a: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1</a:t>
            </a:r>
            <a:r>
              <a:rPr lang="zh-CN" altLang="en-US" b="1" dirty="0">
                <a:effectLst>
                  <a:outerShdw blurRad="38100" dist="38100" dir="2700000" algn="tl">
                    <a:srgbClr val="C0C0C0"/>
                  </a:outerShdw>
                </a:effectLst>
                <a:ea typeface="微软雅黑" pitchFamily="34" charset="-122"/>
              </a:rPr>
              <a:t>）软件生命周期</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软件生命周期划可分成</a:t>
            </a:r>
            <a:r>
              <a:rPr lang="en-US" altLang="zh-CN" b="1" dirty="0">
                <a:effectLst>
                  <a:outerShdw blurRad="38100" dist="38100" dir="2700000" algn="tl">
                    <a:srgbClr val="C0C0C0"/>
                  </a:outerShdw>
                </a:effectLst>
                <a:ea typeface="微软雅黑" pitchFamily="34" charset="-122"/>
              </a:rPr>
              <a:t>3</a:t>
            </a:r>
            <a:r>
              <a:rPr lang="zh-CN" altLang="en-US" b="1" dirty="0">
                <a:effectLst>
                  <a:outerShdw blurRad="38100" dist="38100" dir="2700000" algn="tl">
                    <a:srgbClr val="C0C0C0"/>
                  </a:outerShdw>
                </a:effectLst>
                <a:ea typeface="微软雅黑" pitchFamily="34" charset="-122"/>
              </a:rPr>
              <a:t>个时期</a:t>
            </a:r>
            <a:r>
              <a:rPr lang="en-US" altLang="zh-CN" b="1" dirty="0">
                <a:effectLst>
                  <a:outerShdw blurRad="38100" dist="38100" dir="2700000" algn="tl">
                    <a:srgbClr val="C0C0C0"/>
                  </a:outerShdw>
                </a:effectLst>
                <a:ea typeface="微软雅黑" pitchFamily="34" charset="-122"/>
              </a:rPr>
              <a:t>8</a:t>
            </a:r>
            <a:r>
              <a:rPr lang="zh-CN" altLang="en-US" b="1" dirty="0">
                <a:effectLst>
                  <a:outerShdw blurRad="38100" dist="38100" dir="2700000" algn="tl">
                    <a:srgbClr val="C0C0C0"/>
                  </a:outerShdw>
                </a:effectLst>
                <a:ea typeface="微软雅黑" pitchFamily="34" charset="-122"/>
              </a:rPr>
              <a:t>个阶段</a:t>
            </a:r>
            <a:endParaRPr lang="en-US" altLang="zh-CN" b="1" dirty="0">
              <a:effectLst>
                <a:outerShdw blurRad="38100" dist="38100" dir="2700000" algn="tl">
                  <a:srgbClr val="C0C0C0"/>
                </a:outerShdw>
              </a:effectLst>
              <a:ea typeface="微软雅黑" pitchFamily="34" charset="-122"/>
            </a:endParaRPr>
          </a:p>
          <a:p>
            <a:pPr eaLnBrk="1" hangingPunct="1">
              <a:defRPr/>
            </a:pPr>
            <a:r>
              <a:rPr lang="en-US" altLang="zh-CN" b="1" dirty="0">
                <a:effectLst>
                  <a:outerShdw blurRad="38100" dist="38100" dir="2700000" algn="tl">
                    <a:srgbClr val="C0C0C0"/>
                  </a:outerShdw>
                </a:effectLst>
                <a:ea typeface="微软雅黑" pitchFamily="34" charset="-122"/>
              </a:rPr>
              <a:t>1</a:t>
            </a:r>
            <a:r>
              <a:rPr lang="zh-CN" altLang="en-US" b="1" dirty="0">
                <a:effectLst>
                  <a:outerShdw blurRad="38100" dist="38100" dir="2700000" algn="tl">
                    <a:srgbClr val="C0C0C0"/>
                  </a:outerShdw>
                </a:effectLst>
                <a:ea typeface="微软雅黑" pitchFamily="34" charset="-122"/>
              </a:rPr>
              <a:t>）软件定义时期</a:t>
            </a:r>
          </a:p>
          <a:p>
            <a:pPr lvl="1" eaLnBrk="1" hangingPunct="1">
              <a:defRPr/>
            </a:pPr>
            <a:r>
              <a:rPr lang="zh-CN" altLang="en-US" b="1" dirty="0">
                <a:effectLst>
                  <a:outerShdw blurRad="38100" dist="38100" dir="2700000" algn="tl">
                    <a:srgbClr val="C0C0C0"/>
                  </a:outerShdw>
                </a:effectLst>
                <a:ea typeface="微软雅黑" pitchFamily="34" charset="-122"/>
              </a:rPr>
              <a:t>通常进一步划分成</a:t>
            </a:r>
            <a:r>
              <a:rPr lang="en-US" altLang="zh-CN" b="1" dirty="0">
                <a:effectLst>
                  <a:outerShdw blurRad="38100" dist="38100" dir="2700000" algn="tl">
                    <a:srgbClr val="C0C0C0"/>
                  </a:outerShdw>
                </a:effectLst>
                <a:ea typeface="微软雅黑" pitchFamily="34" charset="-122"/>
              </a:rPr>
              <a:t>3</a:t>
            </a:r>
            <a:r>
              <a:rPr lang="zh-CN" altLang="en-US" b="1" dirty="0">
                <a:effectLst>
                  <a:outerShdw blurRad="38100" dist="38100" dir="2700000" algn="tl">
                    <a:srgbClr val="C0C0C0"/>
                  </a:outerShdw>
                </a:effectLst>
                <a:ea typeface="微软雅黑" pitchFamily="34" charset="-122"/>
              </a:rPr>
              <a:t>个阶段，即问题定义、可行性研究和需求分析。</a:t>
            </a:r>
          </a:p>
          <a:p>
            <a:pPr lvl="1" eaLnBrk="1" hangingPunct="1">
              <a:defRPr/>
            </a:pPr>
            <a:r>
              <a:rPr lang="zh-CN" altLang="en-US" b="1" dirty="0">
                <a:effectLst>
                  <a:outerShdw blurRad="38100" dist="38100" dir="2700000" algn="tl">
                    <a:srgbClr val="C0C0C0"/>
                  </a:outerShdw>
                </a:effectLst>
                <a:ea typeface="微软雅黑" pitchFamily="34" charset="-122"/>
              </a:rPr>
              <a:t>这个时期的工作通常又称为系统分析，由系统分析员负责完成。</a:t>
            </a:r>
            <a:endParaRPr lang="en-US" altLang="zh-CN"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17118782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2. </a:t>
            </a:r>
            <a:r>
              <a:rPr lang="zh-CN" altLang="en-US" b="1" dirty="0">
                <a:effectLst>
                  <a:outerShdw blurRad="38100" dist="38100" dir="2700000" algn="tl">
                    <a:srgbClr val="000000">
                      <a:alpha val="43137"/>
                    </a:srgbClr>
                  </a:outerShdw>
                </a:effectLst>
                <a:ea typeface="微软雅黑" pitchFamily="34" charset="-122"/>
              </a:rPr>
              <a:t>软件安全开发模型</a:t>
            </a:r>
          </a:p>
        </p:txBody>
      </p:sp>
      <p:sp>
        <p:nvSpPr>
          <p:cNvPr id="151555" name="Rectangle 3"/>
          <p:cNvSpPr>
            <a:spLocks noGrp="1" noChangeArrowheads="1"/>
          </p:cNvSpPr>
          <p:nvPr>
            <p:ph type="body" idx="1"/>
          </p:nvPr>
        </p:nvSpPr>
        <p:spPr>
          <a:xfrm>
            <a:off x="457200" y="1052736"/>
            <a:ext cx="8229600" cy="4551784"/>
          </a:xfrm>
        </p:spPr>
        <p:txBody>
          <a:bodyPr/>
          <a:lstStyle/>
          <a:p>
            <a:pPr algn="just"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3</a:t>
            </a: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NIST</a:t>
            </a:r>
            <a:r>
              <a:rPr lang="zh-CN" altLang="en-US" b="1" dirty="0">
                <a:effectLst>
                  <a:outerShdw blurRad="38100" dist="38100" dir="2700000" algn="tl">
                    <a:srgbClr val="C0C0C0"/>
                  </a:outerShdw>
                </a:effectLst>
                <a:ea typeface="微软雅黑" pitchFamily="34" charset="-122"/>
              </a:rPr>
              <a:t>的软件安全开发生命周期模型</a:t>
            </a:r>
            <a:endParaRPr lang="en-US" altLang="zh-CN" b="1" dirty="0">
              <a:effectLst>
                <a:outerShdw blurRad="38100" dist="38100" dir="2700000" algn="tl">
                  <a:srgbClr val="C0C0C0"/>
                </a:outerShdw>
              </a:effectLst>
              <a:ea typeface="微软雅黑" pitchFamily="34" charset="-122"/>
            </a:endParaRPr>
          </a:p>
          <a:p>
            <a:pPr algn="just" eaLnBrk="1" hangingPunct="1">
              <a:defRPr/>
            </a:pPr>
            <a:r>
              <a:rPr lang="zh-CN" altLang="en-US" b="1" dirty="0">
                <a:solidFill>
                  <a:srgbClr val="FF0000"/>
                </a:solidFill>
                <a:effectLst>
                  <a:outerShdw blurRad="38100" dist="38100" dir="2700000" algn="tl">
                    <a:srgbClr val="C0C0C0"/>
                  </a:outerShdw>
                </a:effectLst>
                <a:ea typeface="微软雅黑" pitchFamily="34" charset="-122"/>
              </a:rPr>
              <a:t>特点</a:t>
            </a:r>
            <a:r>
              <a:rPr lang="zh-CN" altLang="en-US" b="1" dirty="0">
                <a:effectLst>
                  <a:outerShdw blurRad="38100" dist="38100" dir="2700000" algn="tl">
                    <a:srgbClr val="C0C0C0"/>
                  </a:outerShdw>
                </a:effectLst>
                <a:ea typeface="微软雅黑" pitchFamily="34" charset="-122"/>
              </a:rPr>
              <a:t>体现在以下两个方面。</a:t>
            </a:r>
          </a:p>
          <a:p>
            <a:pPr lvl="1" algn="just" eaLnBrk="1" hangingPunct="1">
              <a:defRPr/>
            </a:pPr>
            <a:r>
              <a:rPr lang="en-US" altLang="zh-CN" sz="2400" b="1" dirty="0">
                <a:effectLst>
                  <a:outerShdw blurRad="38100" dist="38100" dir="2700000" algn="tl">
                    <a:srgbClr val="C0C0C0"/>
                  </a:outerShdw>
                </a:effectLst>
                <a:ea typeface="微软雅黑" pitchFamily="34" charset="-122"/>
              </a:rPr>
              <a:t>1</a:t>
            </a:r>
            <a:r>
              <a:rPr lang="zh-CN" altLang="en-US" sz="2400" b="1" dirty="0">
                <a:effectLst>
                  <a:outerShdw blurRad="38100" dist="38100" dir="2700000" algn="tl">
                    <a:srgbClr val="C0C0C0"/>
                  </a:outerShdw>
                </a:effectLst>
                <a:ea typeface="微软雅黑" pitchFamily="34" charset="-122"/>
              </a:rPr>
              <a:t>）明确提出了软件安全控制的经济性问题。采用基于风险管理的系统或项目开发方法，将安全因素集成到系统开发生命周期的各个阶段，包括规划、采购、开发、部署。突出了风险管理在软件开发各个阶段中对于度量和强化安全需求实施的重要作用。</a:t>
            </a:r>
          </a:p>
          <a:p>
            <a:pPr lvl="1" algn="just" eaLnBrk="1" hangingPunct="1">
              <a:defRPr/>
            </a:pPr>
            <a:r>
              <a:rPr lang="en-US" altLang="zh-CN" sz="2400" b="1" dirty="0">
                <a:effectLst>
                  <a:outerShdw blurRad="38100" dist="38100" dir="2700000" algn="tl">
                    <a:srgbClr val="C0C0C0"/>
                  </a:outerShdw>
                </a:effectLst>
                <a:ea typeface="微软雅黑" pitchFamily="34" charset="-122"/>
              </a:rPr>
              <a:t>2</a:t>
            </a:r>
            <a:r>
              <a:rPr lang="zh-CN" altLang="en-US" sz="2400" b="1" dirty="0">
                <a:effectLst>
                  <a:outerShdw blurRad="38100" dist="38100" dir="2700000" algn="tl">
                    <a:srgbClr val="C0C0C0"/>
                  </a:outerShdw>
                </a:effectLst>
                <a:ea typeface="微软雅黑" pitchFamily="34" charset="-122"/>
              </a:rPr>
              <a:t>）明确提出了软件开发控制门（</a:t>
            </a:r>
            <a:r>
              <a:rPr lang="en-US" altLang="zh-CN" sz="2400" b="1" dirty="0">
                <a:effectLst>
                  <a:outerShdw blurRad="38100" dist="38100" dir="2700000" algn="tl">
                    <a:srgbClr val="C0C0C0"/>
                  </a:outerShdw>
                </a:effectLst>
                <a:ea typeface="微软雅黑" pitchFamily="34" charset="-122"/>
              </a:rPr>
              <a:t>Control Gate</a:t>
            </a:r>
            <a:r>
              <a:rPr lang="zh-CN" altLang="en-US" sz="2400" b="1" dirty="0">
                <a:effectLst>
                  <a:outerShdw blurRad="38100" dist="38100" dir="2700000" algn="tl">
                    <a:srgbClr val="C0C0C0"/>
                  </a:outerShdw>
                </a:effectLst>
                <a:ea typeface="微软雅黑" pitchFamily="34" charset="-122"/>
              </a:rPr>
              <a:t>）的概念。这意味着在生命周期中设置系统评估与管理决策的检查点和基准值，为组织提供了评价安全要素的实现状况以及系统开发工作是否进入生命周期下一阶段的可控节点。</a:t>
            </a:r>
          </a:p>
        </p:txBody>
      </p:sp>
    </p:spTree>
    <p:extLst>
      <p:ext uri="{BB962C8B-B14F-4D97-AF65-F5344CB8AC3E}">
        <p14:creationId xmlns:p14="http://schemas.microsoft.com/office/powerpoint/2010/main" val="12404749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2. </a:t>
            </a:r>
            <a:r>
              <a:rPr lang="zh-CN" altLang="en-US" b="1" dirty="0">
                <a:effectLst>
                  <a:outerShdw blurRad="38100" dist="38100" dir="2700000" algn="tl">
                    <a:srgbClr val="000000">
                      <a:alpha val="43137"/>
                    </a:srgbClr>
                  </a:outerShdw>
                </a:effectLst>
                <a:ea typeface="微软雅黑" pitchFamily="34" charset="-122"/>
              </a:rPr>
              <a:t>软件安全开发模型</a:t>
            </a:r>
          </a:p>
        </p:txBody>
      </p:sp>
      <p:sp>
        <p:nvSpPr>
          <p:cNvPr id="151555" name="Rectangle 3"/>
          <p:cNvSpPr>
            <a:spLocks noGrp="1" noChangeArrowheads="1"/>
          </p:cNvSpPr>
          <p:nvPr>
            <p:ph type="body" idx="1"/>
          </p:nvPr>
        </p:nvSpPr>
        <p:spPr>
          <a:xfrm>
            <a:off x="457200" y="1052736"/>
            <a:ext cx="8229600" cy="4551784"/>
          </a:xfrm>
        </p:spPr>
        <p:txBody>
          <a:bodyPr/>
          <a:lstStyle/>
          <a:p>
            <a:pPr algn="just"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3</a:t>
            </a: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NIST</a:t>
            </a:r>
            <a:r>
              <a:rPr lang="zh-CN" altLang="en-US" b="1" dirty="0">
                <a:effectLst>
                  <a:outerShdw blurRad="38100" dist="38100" dir="2700000" algn="tl">
                    <a:srgbClr val="C0C0C0"/>
                  </a:outerShdw>
                </a:effectLst>
                <a:ea typeface="微软雅黑" pitchFamily="34" charset="-122"/>
              </a:rPr>
              <a:t>的软件安全开发生命周期模型</a:t>
            </a:r>
            <a:endParaRPr lang="en-US" altLang="zh-CN" b="1" dirty="0">
              <a:effectLst>
                <a:outerShdw blurRad="38100" dist="38100" dir="2700000" algn="tl">
                  <a:srgbClr val="C0C0C0"/>
                </a:outerShdw>
              </a:effectLst>
              <a:ea typeface="微软雅黑" pitchFamily="34" charset="-122"/>
            </a:endParaRPr>
          </a:p>
          <a:p>
            <a:pPr algn="just" eaLnBrk="1" hangingPunct="1">
              <a:defRPr/>
            </a:pPr>
            <a:r>
              <a:rPr lang="zh-CN" altLang="en-US" b="1" dirty="0">
                <a:effectLst>
                  <a:outerShdw blurRad="38100" dist="38100" dir="2700000" algn="tl">
                    <a:srgbClr val="C0C0C0"/>
                  </a:outerShdw>
                </a:effectLst>
                <a:ea typeface="微软雅黑" pitchFamily="34" charset="-122"/>
              </a:rPr>
              <a:t>模型主要内容。</a:t>
            </a:r>
          </a:p>
          <a:p>
            <a:pPr lvl="1" algn="just" eaLnBrk="1" hangingPunct="1">
              <a:defRPr/>
            </a:pPr>
            <a:r>
              <a:rPr lang="zh-CN" altLang="en-US" sz="2400" b="1" dirty="0">
                <a:effectLst>
                  <a:outerShdw blurRad="38100" dist="38100" dir="2700000" algn="tl">
                    <a:srgbClr val="C0C0C0"/>
                  </a:outerShdw>
                </a:effectLst>
                <a:ea typeface="微软雅黑" pitchFamily="34" charset="-122"/>
              </a:rPr>
              <a:t>将系统开发的生命周期划分为启动、开发</a:t>
            </a:r>
            <a:r>
              <a:rPr lang="en-US" altLang="zh-CN" sz="2400" b="1" dirty="0">
                <a:effectLst>
                  <a:outerShdw blurRad="38100" dist="38100" dir="2700000" algn="tl">
                    <a:srgbClr val="C0C0C0"/>
                  </a:outerShdw>
                </a:effectLst>
                <a:ea typeface="微软雅黑" pitchFamily="34" charset="-122"/>
              </a:rPr>
              <a:t>/</a:t>
            </a:r>
            <a:r>
              <a:rPr lang="zh-CN" altLang="en-US" sz="2400" b="1" dirty="0">
                <a:effectLst>
                  <a:outerShdw blurRad="38100" dist="38100" dir="2700000" algn="tl">
                    <a:srgbClr val="C0C0C0"/>
                  </a:outerShdw>
                </a:effectLst>
                <a:ea typeface="微软雅黑" pitchFamily="34" charset="-122"/>
              </a:rPr>
              <a:t>采购、实施</a:t>
            </a:r>
            <a:r>
              <a:rPr lang="en-US" altLang="zh-CN" sz="2400" b="1" dirty="0">
                <a:effectLst>
                  <a:outerShdw blurRad="38100" dist="38100" dir="2700000" algn="tl">
                    <a:srgbClr val="C0C0C0"/>
                  </a:outerShdw>
                </a:effectLst>
                <a:ea typeface="微软雅黑" pitchFamily="34" charset="-122"/>
              </a:rPr>
              <a:t>/</a:t>
            </a:r>
            <a:r>
              <a:rPr lang="zh-CN" altLang="en-US" sz="2400" b="1" dirty="0">
                <a:effectLst>
                  <a:outerShdw blurRad="38100" dist="38100" dir="2700000" algn="tl">
                    <a:srgbClr val="C0C0C0"/>
                  </a:outerShdw>
                </a:effectLst>
                <a:ea typeface="微软雅黑" pitchFamily="34" charset="-122"/>
              </a:rPr>
              <a:t>评估、操作</a:t>
            </a:r>
            <a:r>
              <a:rPr lang="en-US" altLang="zh-CN" sz="2400" b="1" dirty="0">
                <a:effectLst>
                  <a:outerShdw blurRad="38100" dist="38100" dir="2700000" algn="tl">
                    <a:srgbClr val="C0C0C0"/>
                  </a:outerShdw>
                </a:effectLst>
                <a:ea typeface="微软雅黑" pitchFamily="34" charset="-122"/>
              </a:rPr>
              <a:t>/</a:t>
            </a:r>
            <a:r>
              <a:rPr lang="zh-CN" altLang="en-US" sz="2400" b="1" dirty="0">
                <a:effectLst>
                  <a:outerShdw blurRad="38100" dist="38100" dir="2700000" algn="tl">
                    <a:srgbClr val="C0C0C0"/>
                  </a:outerShdw>
                </a:effectLst>
                <a:ea typeface="微软雅黑" pitchFamily="34" charset="-122"/>
              </a:rPr>
              <a:t>维护，以及部署处理</a:t>
            </a:r>
            <a:r>
              <a:rPr lang="en-US" altLang="zh-CN" sz="2400" b="1" dirty="0">
                <a:effectLst>
                  <a:outerShdw blurRad="38100" dist="38100" dir="2700000" algn="tl">
                    <a:srgbClr val="C0C0C0"/>
                  </a:outerShdw>
                </a:effectLst>
                <a:ea typeface="微软雅黑" pitchFamily="34" charset="-122"/>
              </a:rPr>
              <a:t>5</a:t>
            </a:r>
            <a:r>
              <a:rPr lang="zh-CN" altLang="en-US" sz="2400" b="1" dirty="0">
                <a:effectLst>
                  <a:outerShdw blurRad="38100" dist="38100" dir="2700000" algn="tl">
                    <a:srgbClr val="C0C0C0"/>
                  </a:outerShdw>
                </a:effectLst>
                <a:ea typeface="微软雅黑" pitchFamily="34" charset="-122"/>
              </a:rPr>
              <a:t>个阶段，除此以外还增加了其他几个方面的安全考虑</a:t>
            </a:r>
          </a:p>
        </p:txBody>
      </p:sp>
    </p:spTree>
    <p:extLst>
      <p:ext uri="{BB962C8B-B14F-4D97-AF65-F5344CB8AC3E}">
        <p14:creationId xmlns:p14="http://schemas.microsoft.com/office/powerpoint/2010/main" val="41492917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2. </a:t>
            </a:r>
            <a:r>
              <a:rPr lang="zh-CN" altLang="en-US" b="1" dirty="0">
                <a:effectLst>
                  <a:outerShdw blurRad="38100" dist="38100" dir="2700000" algn="tl">
                    <a:srgbClr val="000000">
                      <a:alpha val="43137"/>
                    </a:srgbClr>
                  </a:outerShdw>
                </a:effectLst>
                <a:ea typeface="微软雅黑" pitchFamily="34" charset="-122"/>
              </a:rPr>
              <a:t>软件安全开发模型</a:t>
            </a: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4</a:t>
            </a: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OWASP</a:t>
            </a:r>
            <a:r>
              <a:rPr lang="zh-CN" altLang="en-US" b="1" dirty="0">
                <a:effectLst>
                  <a:outerShdw blurRad="38100" dist="38100" dir="2700000" algn="tl">
                    <a:srgbClr val="C0C0C0"/>
                  </a:outerShdw>
                </a:effectLst>
                <a:ea typeface="微软雅黑" pitchFamily="34" charset="-122"/>
              </a:rPr>
              <a:t>的软件安全开发模型</a:t>
            </a:r>
            <a:endParaRPr lang="en-US" altLang="zh-CN" b="1" dirty="0">
              <a:effectLst>
                <a:outerShdw blurRad="38100" dist="38100" dir="2700000" algn="tl">
                  <a:srgbClr val="C0C0C0"/>
                </a:outerShdw>
              </a:effectLst>
              <a:ea typeface="微软雅黑" pitchFamily="34" charset="-122"/>
            </a:endParaRPr>
          </a:p>
          <a:p>
            <a:pPr eaLnBrk="1" hangingPunct="1">
              <a:defRPr/>
            </a:pPr>
            <a:r>
              <a:rPr lang="en-US" altLang="zh-CN" b="1" dirty="0">
                <a:effectLst>
                  <a:outerShdw blurRad="38100" dist="38100" dir="2700000" algn="tl">
                    <a:srgbClr val="C0C0C0"/>
                  </a:outerShdw>
                </a:effectLst>
                <a:ea typeface="微软雅黑" pitchFamily="34" charset="-122"/>
              </a:rPr>
              <a:t>1</a:t>
            </a:r>
            <a:r>
              <a:rPr lang="zh-CN" altLang="en-US" b="1" dirty="0">
                <a:effectLst>
                  <a:outerShdw blurRad="38100" dist="38100" dir="2700000" algn="tl">
                    <a:srgbClr val="C0C0C0"/>
                  </a:outerShdw>
                </a:effectLst>
                <a:ea typeface="微软雅黑" pitchFamily="34" charset="-122"/>
              </a:rPr>
              <a:t>）综合的轻量级应用安全过程</a:t>
            </a:r>
            <a:r>
              <a:rPr lang="en-US" altLang="zh-CN" b="1" dirty="0">
                <a:effectLst>
                  <a:outerShdw blurRad="38100" dist="38100" dir="2700000" algn="tl">
                    <a:srgbClr val="C0C0C0"/>
                  </a:outerShdw>
                </a:effectLst>
                <a:ea typeface="微软雅黑" pitchFamily="34" charset="-122"/>
              </a:rPr>
              <a:t>CLASP</a:t>
            </a:r>
            <a:endParaRPr lang="zh-CN" altLang="en-US" b="1" dirty="0">
              <a:effectLst>
                <a:outerShdw blurRad="38100" dist="38100" dir="2700000" algn="tl">
                  <a:srgbClr val="C0C0C0"/>
                </a:outerShdw>
              </a:effectLst>
              <a:ea typeface="微软雅黑" pitchFamily="34" charset="-122"/>
            </a:endParaRPr>
          </a:p>
          <a:p>
            <a:pPr eaLnBrk="1" hangingPunct="1">
              <a:defRPr/>
            </a:pPr>
            <a:r>
              <a:rPr lang="en-US" altLang="zh-CN" b="1" dirty="0">
                <a:effectLst>
                  <a:outerShdw blurRad="38100" dist="38100" dir="2700000" algn="tl">
                    <a:srgbClr val="C0C0C0"/>
                  </a:outerShdw>
                </a:effectLst>
                <a:ea typeface="微软雅黑" pitchFamily="34" charset="-122"/>
              </a:rPr>
              <a:t>2009</a:t>
            </a:r>
            <a:r>
              <a:rPr lang="zh-CN" altLang="en-US" b="1" dirty="0">
                <a:effectLst>
                  <a:outerShdw blurRad="38100" dist="38100" dir="2700000" algn="tl">
                    <a:srgbClr val="C0C0C0"/>
                  </a:outerShdw>
                </a:effectLst>
                <a:ea typeface="微软雅黑" pitchFamily="34" charset="-122"/>
              </a:rPr>
              <a:t>年，</a:t>
            </a:r>
            <a:r>
              <a:rPr lang="en-US" altLang="zh-CN" b="1" dirty="0">
                <a:effectLst>
                  <a:outerShdw blurRad="38100" dist="38100" dir="2700000" algn="tl">
                    <a:srgbClr val="C0C0C0"/>
                  </a:outerShdw>
                </a:effectLst>
                <a:ea typeface="微软雅黑" pitchFamily="34" charset="-122"/>
              </a:rPr>
              <a:t>OWASP</a:t>
            </a:r>
            <a:r>
              <a:rPr lang="zh-CN" altLang="en-US" b="1" dirty="0">
                <a:effectLst>
                  <a:outerShdw blurRad="38100" dist="38100" dir="2700000" algn="tl">
                    <a:srgbClr val="C0C0C0"/>
                  </a:outerShdw>
                </a:effectLst>
                <a:ea typeface="微软雅黑" pitchFamily="34" charset="-122"/>
              </a:rPr>
              <a:t>针对</a:t>
            </a:r>
            <a:r>
              <a:rPr lang="en-US" altLang="zh-CN" b="1" dirty="0">
                <a:effectLst>
                  <a:outerShdw blurRad="38100" dist="38100" dir="2700000" algn="tl">
                    <a:srgbClr val="C0C0C0"/>
                  </a:outerShdw>
                </a:effectLst>
                <a:ea typeface="微软雅黑" pitchFamily="34" charset="-122"/>
              </a:rPr>
              <a:t>Web</a:t>
            </a:r>
            <a:r>
              <a:rPr lang="zh-CN" altLang="en-US" b="1" dirty="0">
                <a:effectLst>
                  <a:outerShdw blurRad="38100" dist="38100" dir="2700000" algn="tl">
                    <a:srgbClr val="C0C0C0"/>
                  </a:outerShdw>
                </a:effectLst>
                <a:ea typeface="微软雅黑" pitchFamily="34" charset="-122"/>
              </a:rPr>
              <a:t>的安全开发提出了综合的轻量级应用安全过程（</a:t>
            </a:r>
            <a:r>
              <a:rPr lang="en-US" altLang="zh-CN" b="1" dirty="0">
                <a:effectLst>
                  <a:outerShdw blurRad="38100" dist="38100" dir="2700000" algn="tl">
                    <a:srgbClr val="C0C0C0"/>
                  </a:outerShdw>
                </a:effectLst>
                <a:ea typeface="微软雅黑" pitchFamily="34" charset="-122"/>
              </a:rPr>
              <a:t>Comprehensive Lightweight Application Security Process</a:t>
            </a: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CLASP</a:t>
            </a:r>
            <a:r>
              <a:rPr lang="zh-CN" altLang="en-US" b="1" dirty="0">
                <a:effectLst>
                  <a:outerShdw blurRad="38100" dist="38100" dir="2700000" algn="tl">
                    <a:srgbClr val="C0C0C0"/>
                  </a:outerShdw>
                </a:effectLst>
                <a:ea typeface="微软雅黑" pitchFamily="34" charset="-122"/>
              </a:rPr>
              <a:t>）。</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该模型更适用于小型</a:t>
            </a:r>
            <a:r>
              <a:rPr lang="en-US" altLang="zh-CN" b="1" dirty="0">
                <a:effectLst>
                  <a:outerShdw blurRad="38100" dist="38100" dir="2700000" algn="tl">
                    <a:srgbClr val="C0C0C0"/>
                  </a:outerShdw>
                </a:effectLst>
                <a:ea typeface="微软雅黑" pitchFamily="34" charset="-122"/>
              </a:rPr>
              <a:t>Web</a:t>
            </a:r>
            <a:r>
              <a:rPr lang="zh-CN" altLang="en-US" b="1" dirty="0">
                <a:effectLst>
                  <a:outerShdw blurRad="38100" dist="38100" dir="2700000" algn="tl">
                    <a:srgbClr val="C0C0C0"/>
                  </a:outerShdw>
                </a:effectLst>
                <a:ea typeface="微软雅黑" pitchFamily="34" charset="-122"/>
              </a:rPr>
              <a:t>开发组织。</a:t>
            </a:r>
            <a:endParaRPr lang="en-US" altLang="zh-CN" b="1" dirty="0">
              <a:effectLst>
                <a:outerShdw blurRad="38100" dist="38100" dir="2700000" algn="tl">
                  <a:srgbClr val="C0C0C0"/>
                </a:outerShdw>
              </a:effectLst>
              <a:ea typeface="微软雅黑" pitchFamily="34" charset="-122"/>
            </a:endParaRPr>
          </a:p>
          <a:p>
            <a:pPr eaLnBrk="1" hangingPunct="1">
              <a:defRPr/>
            </a:pPr>
            <a:endParaRPr lang="zh-CN" altLang="en-US"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16103308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2. </a:t>
            </a:r>
            <a:r>
              <a:rPr lang="zh-CN" altLang="en-US" b="1" dirty="0">
                <a:effectLst>
                  <a:outerShdw blurRad="38100" dist="38100" dir="2700000" algn="tl">
                    <a:srgbClr val="000000">
                      <a:alpha val="43137"/>
                    </a:srgbClr>
                  </a:outerShdw>
                </a:effectLst>
                <a:ea typeface="微软雅黑" pitchFamily="34" charset="-122"/>
              </a:rPr>
              <a:t>软件安全开发模型</a:t>
            </a: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4</a:t>
            </a: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OWASP</a:t>
            </a:r>
            <a:r>
              <a:rPr lang="zh-CN" altLang="en-US" b="1" dirty="0">
                <a:effectLst>
                  <a:outerShdw blurRad="38100" dist="38100" dir="2700000" algn="tl">
                    <a:srgbClr val="C0C0C0"/>
                  </a:outerShdw>
                </a:effectLst>
                <a:ea typeface="微软雅黑" pitchFamily="34" charset="-122"/>
              </a:rPr>
              <a:t>的软件安全开发模型</a:t>
            </a:r>
            <a:endParaRPr lang="en-US" altLang="zh-CN" b="1" dirty="0">
              <a:effectLst>
                <a:outerShdw blurRad="38100" dist="38100" dir="2700000" algn="tl">
                  <a:srgbClr val="C0C0C0"/>
                </a:outerShdw>
              </a:effectLst>
              <a:ea typeface="微软雅黑" pitchFamily="34" charset="-122"/>
            </a:endParaRPr>
          </a:p>
          <a:p>
            <a:pPr eaLnBrk="1" hangingPunct="1">
              <a:defRPr/>
            </a:pPr>
            <a:r>
              <a:rPr lang="en-US" altLang="zh-CN" b="1" dirty="0">
                <a:effectLst>
                  <a:outerShdw blurRad="38100" dist="38100" dir="2700000" algn="tl">
                    <a:srgbClr val="C0C0C0"/>
                  </a:outerShdw>
                </a:effectLst>
                <a:ea typeface="微软雅黑" pitchFamily="34" charset="-122"/>
              </a:rPr>
              <a:t>1</a:t>
            </a:r>
            <a:r>
              <a:rPr lang="zh-CN" altLang="en-US" b="1" dirty="0">
                <a:effectLst>
                  <a:outerShdw blurRad="38100" dist="38100" dir="2700000" algn="tl">
                    <a:srgbClr val="C0C0C0"/>
                  </a:outerShdw>
                </a:effectLst>
                <a:ea typeface="微软雅黑" pitchFamily="34" charset="-122"/>
              </a:rPr>
              <a:t>）综合的轻量级应用安全过程</a:t>
            </a:r>
            <a:r>
              <a:rPr lang="en-US" altLang="zh-CN" b="1" dirty="0">
                <a:effectLst>
                  <a:outerShdw blurRad="38100" dist="38100" dir="2700000" algn="tl">
                    <a:srgbClr val="C0C0C0"/>
                  </a:outerShdw>
                </a:effectLst>
                <a:ea typeface="微软雅黑" pitchFamily="34" charset="-122"/>
              </a:rPr>
              <a:t>CLASP</a:t>
            </a:r>
            <a:endParaRPr lang="zh-CN" altLang="en-US"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模型特点：</a:t>
            </a:r>
            <a:endParaRPr lang="en-US" altLang="zh-CN" b="1" dirty="0">
              <a:effectLst>
                <a:outerShdw blurRad="38100" dist="38100" dir="2700000" algn="tl">
                  <a:srgbClr val="C0C0C0"/>
                </a:outerShdw>
              </a:effectLst>
              <a:ea typeface="微软雅黑" pitchFamily="34" charset="-122"/>
            </a:endParaRPr>
          </a:p>
          <a:p>
            <a:pPr lvl="1" eaLnBrk="1" hangingPunct="1">
              <a:defRPr/>
            </a:pPr>
            <a:r>
              <a:rPr lang="zh-CN" altLang="en-US" sz="2400" b="1" dirty="0">
                <a:effectLst>
                  <a:outerShdw blurRad="38100" dist="38100" dir="2700000" algn="tl">
                    <a:srgbClr val="C0C0C0"/>
                  </a:outerShdw>
                </a:effectLst>
                <a:ea typeface="微软雅黑" pitchFamily="34" charset="-122"/>
              </a:rPr>
              <a:t>由</a:t>
            </a:r>
            <a:r>
              <a:rPr lang="en-US" altLang="zh-CN" sz="2400" b="1" dirty="0">
                <a:effectLst>
                  <a:outerShdw blurRad="38100" dist="38100" dir="2700000" algn="tl">
                    <a:srgbClr val="C0C0C0"/>
                  </a:outerShdw>
                </a:effectLst>
                <a:ea typeface="微软雅黑" pitchFamily="34" charset="-122"/>
              </a:rPr>
              <a:t>30</a:t>
            </a:r>
            <a:r>
              <a:rPr lang="zh-CN" altLang="en-US" sz="2400" b="1" dirty="0">
                <a:effectLst>
                  <a:outerShdw blurRad="38100" dist="38100" dir="2700000" algn="tl">
                    <a:srgbClr val="C0C0C0"/>
                  </a:outerShdw>
                </a:effectLst>
                <a:ea typeface="微软雅黑" pitchFamily="34" charset="-122"/>
              </a:rPr>
              <a:t>个特定活动和辅助资源组成，用于提升整个开发团队的安全意识。</a:t>
            </a:r>
            <a:endParaRPr lang="en-US" altLang="zh-CN" sz="2400" b="1" dirty="0">
              <a:effectLst>
                <a:outerShdw blurRad="38100" dist="38100" dir="2700000" algn="tl">
                  <a:srgbClr val="C0C0C0"/>
                </a:outerShdw>
              </a:effectLst>
              <a:ea typeface="微软雅黑" pitchFamily="34" charset="-122"/>
            </a:endParaRPr>
          </a:p>
          <a:p>
            <a:pPr lvl="1" eaLnBrk="1" hangingPunct="1">
              <a:defRPr/>
            </a:pPr>
            <a:r>
              <a:rPr lang="zh-CN" altLang="en-US" sz="2400" b="1" dirty="0">
                <a:effectLst>
                  <a:outerShdw blurRad="38100" dist="38100" dir="2700000" algn="tl">
                    <a:srgbClr val="C0C0C0"/>
                  </a:outerShdw>
                </a:effectLst>
                <a:ea typeface="微软雅黑" pitchFamily="34" charset="-122"/>
              </a:rPr>
              <a:t>安全活动与角色相关联，强调安全开发过程中各角色的职责。</a:t>
            </a:r>
            <a:endParaRPr lang="en-US" altLang="zh-CN" sz="2400" b="1" dirty="0">
              <a:effectLst>
                <a:outerShdw blurRad="38100" dist="38100" dir="2700000" algn="tl">
                  <a:srgbClr val="C0C0C0"/>
                </a:outerShdw>
              </a:effectLst>
              <a:ea typeface="微软雅黑" pitchFamily="34" charset="-122"/>
            </a:endParaRPr>
          </a:p>
          <a:p>
            <a:pPr lvl="1" eaLnBrk="1" hangingPunct="1">
              <a:defRPr/>
            </a:pPr>
            <a:r>
              <a:rPr lang="zh-CN" altLang="en-US" sz="2400" b="1" dirty="0">
                <a:effectLst>
                  <a:outerShdw blurRad="38100" dist="38100" dir="2700000" algn="tl">
                    <a:srgbClr val="C0C0C0"/>
                  </a:outerShdw>
                </a:effectLst>
                <a:ea typeface="微软雅黑" pitchFamily="34" charset="-122"/>
              </a:rPr>
              <a:t>角色分别包括：项目经理、需求专家、软件架构师、设计者、实施人员、集成和编译人员、测试者和测试分析师、安全审计员。</a:t>
            </a:r>
          </a:p>
          <a:p>
            <a:pPr eaLnBrk="1" hangingPunct="1">
              <a:defRPr/>
            </a:pPr>
            <a:endParaRPr lang="zh-CN" altLang="en-US"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7696666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2. </a:t>
            </a:r>
            <a:r>
              <a:rPr lang="zh-CN" altLang="en-US" b="1" dirty="0">
                <a:effectLst>
                  <a:outerShdw blurRad="38100" dist="38100" dir="2700000" algn="tl">
                    <a:srgbClr val="000000">
                      <a:alpha val="43137"/>
                    </a:srgbClr>
                  </a:outerShdw>
                </a:effectLst>
                <a:ea typeface="微软雅黑" pitchFamily="34" charset="-122"/>
              </a:rPr>
              <a:t>软件安全开发模型</a:t>
            </a: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模型特点：</a:t>
            </a:r>
            <a:endParaRPr lang="en-US" altLang="zh-CN" b="1" dirty="0">
              <a:effectLst>
                <a:outerShdw blurRad="38100" dist="38100" dir="2700000" algn="tl">
                  <a:srgbClr val="C0C0C0"/>
                </a:outerShdw>
              </a:effectLst>
              <a:ea typeface="微软雅黑" pitchFamily="34" charset="-122"/>
            </a:endParaRPr>
          </a:p>
          <a:p>
            <a:pPr lvl="1" eaLnBrk="1" hangingPunct="1">
              <a:defRPr/>
            </a:pPr>
            <a:r>
              <a:rPr lang="zh-CN" altLang="en-US" sz="2400" b="1" dirty="0">
                <a:effectLst>
                  <a:outerShdw blurRad="38100" dist="38100" dir="2700000" algn="tl">
                    <a:srgbClr val="C0C0C0"/>
                  </a:outerShdw>
                </a:effectLst>
                <a:ea typeface="微软雅黑" pitchFamily="34" charset="-122"/>
              </a:rPr>
              <a:t>对于每一个角色的安全活动，</a:t>
            </a:r>
            <a:r>
              <a:rPr lang="en-US" altLang="zh-CN" sz="2400" b="1" dirty="0">
                <a:effectLst>
                  <a:outerShdw blurRad="38100" dist="38100" dir="2700000" algn="tl">
                    <a:srgbClr val="C0C0C0"/>
                  </a:outerShdw>
                </a:effectLst>
                <a:ea typeface="微软雅黑" pitchFamily="34" charset="-122"/>
              </a:rPr>
              <a:t>CLASP</a:t>
            </a:r>
            <a:r>
              <a:rPr lang="zh-CN" altLang="en-US" sz="2400" b="1" dirty="0">
                <a:effectLst>
                  <a:outerShdw blurRad="38100" dist="38100" dir="2700000" algn="tl">
                    <a:srgbClr val="C0C0C0"/>
                  </a:outerShdw>
                </a:effectLst>
                <a:ea typeface="微软雅黑" pitchFamily="34" charset="-122"/>
              </a:rPr>
              <a:t>都对以下问题进行了描述：安全活动应该在什么时间实施、如何实施；如果不进行这项安全活动，将会带来多大的风险；如果实施这项安全活动，估计需要多少成本。</a:t>
            </a:r>
          </a:p>
          <a:p>
            <a:pPr lvl="1" eaLnBrk="1" hangingPunct="1">
              <a:defRPr/>
            </a:pPr>
            <a:r>
              <a:rPr lang="en-US" altLang="zh-CN" sz="2400" b="1" dirty="0">
                <a:effectLst>
                  <a:outerShdw blurRad="38100" dist="38100" dir="2700000" algn="tl">
                    <a:srgbClr val="C0C0C0"/>
                  </a:outerShdw>
                </a:effectLst>
                <a:ea typeface="微软雅黑" pitchFamily="34" charset="-122"/>
              </a:rPr>
              <a:t>CLASP</a:t>
            </a:r>
            <a:r>
              <a:rPr lang="zh-CN" altLang="en-US" sz="2400" b="1" dirty="0">
                <a:effectLst>
                  <a:outerShdw blurRad="38100" dist="38100" dir="2700000" algn="tl">
                    <a:srgbClr val="C0C0C0"/>
                  </a:outerShdw>
                </a:effectLst>
                <a:ea typeface="微软雅黑" pitchFamily="34" charset="-122"/>
              </a:rPr>
              <a:t>实际上是一组可以被集成到任何软件开发过程中的过程块。它被设计为容易采用而且有效，包括组织必须执行的活动，规定的方法和文档记录。此外，它为改进这些活动提供了丰富的安全资源。</a:t>
            </a:r>
          </a:p>
          <a:p>
            <a:pPr eaLnBrk="1" hangingPunct="1">
              <a:defRPr/>
            </a:pPr>
            <a:endParaRPr lang="zh-CN" altLang="en-US"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37282868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2. </a:t>
            </a:r>
            <a:r>
              <a:rPr lang="zh-CN" altLang="en-US" b="1" dirty="0">
                <a:effectLst>
                  <a:outerShdw blurRad="38100" dist="38100" dir="2700000" algn="tl">
                    <a:srgbClr val="000000">
                      <a:alpha val="43137"/>
                    </a:srgbClr>
                  </a:outerShdw>
                </a:effectLst>
                <a:ea typeface="微软雅黑" pitchFamily="34" charset="-122"/>
              </a:rPr>
              <a:t>软件安全开发模型</a:t>
            </a: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软件保证成熟度模型（</a:t>
            </a:r>
            <a:r>
              <a:rPr lang="en-US" altLang="zh-CN" b="1" dirty="0">
                <a:effectLst>
                  <a:outerShdw blurRad="38100" dist="38100" dir="2700000" algn="tl">
                    <a:srgbClr val="C0C0C0"/>
                  </a:outerShdw>
                </a:effectLst>
                <a:ea typeface="微软雅黑" pitchFamily="34" charset="-122"/>
              </a:rPr>
              <a:t>Software Assurance Maturity Model</a:t>
            </a: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SAMM</a:t>
            </a:r>
            <a:r>
              <a:rPr lang="zh-CN" altLang="en-US" b="1" dirty="0">
                <a:effectLst>
                  <a:outerShdw blurRad="38100" dist="38100" dir="2700000" algn="tl">
                    <a:srgbClr val="C0C0C0"/>
                  </a:outerShdw>
                </a:effectLst>
                <a:ea typeface="微软雅黑" pitchFamily="34" charset="-122"/>
              </a:rPr>
              <a:t>）</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是在</a:t>
            </a:r>
            <a:r>
              <a:rPr lang="en-US" altLang="zh-CN" b="1" dirty="0">
                <a:effectLst>
                  <a:outerShdw blurRad="38100" dist="38100" dir="2700000" algn="tl">
                    <a:srgbClr val="C0C0C0"/>
                  </a:outerShdw>
                </a:effectLst>
                <a:ea typeface="微软雅黑" pitchFamily="34" charset="-122"/>
              </a:rPr>
              <a:t>OWASP CLASP</a:t>
            </a:r>
            <a:r>
              <a:rPr lang="zh-CN" altLang="en-US" b="1" dirty="0">
                <a:effectLst>
                  <a:outerShdw blurRad="38100" dist="38100" dir="2700000" algn="tl">
                    <a:srgbClr val="C0C0C0"/>
                  </a:outerShdw>
                </a:effectLst>
                <a:ea typeface="微软雅黑" pitchFamily="34" charset="-122"/>
              </a:rPr>
              <a:t>的基础上发展起来的，最初由</a:t>
            </a:r>
            <a:r>
              <a:rPr lang="en-US" altLang="zh-CN" b="1" dirty="0">
                <a:effectLst>
                  <a:outerShdw blurRad="38100" dist="38100" dir="2700000" algn="tl">
                    <a:srgbClr val="C0C0C0"/>
                  </a:outerShdw>
                </a:effectLst>
                <a:ea typeface="微软雅黑" pitchFamily="34" charset="-122"/>
              </a:rPr>
              <a:t>Fortify</a:t>
            </a:r>
            <a:r>
              <a:rPr lang="zh-CN" altLang="en-US" b="1" dirty="0">
                <a:effectLst>
                  <a:outerShdw blurRad="38100" dist="38100" dir="2700000" algn="tl">
                    <a:srgbClr val="C0C0C0"/>
                  </a:outerShdw>
                </a:effectLst>
                <a:ea typeface="微软雅黑" pitchFamily="34" charset="-122"/>
              </a:rPr>
              <a:t>公司赞助，由独立软件安全顾问</a:t>
            </a:r>
            <a:r>
              <a:rPr lang="en-US" altLang="zh-CN" b="1" dirty="0" err="1">
                <a:effectLst>
                  <a:outerShdw blurRad="38100" dist="38100" dir="2700000" algn="tl">
                    <a:srgbClr val="C0C0C0"/>
                  </a:outerShdw>
                </a:effectLst>
                <a:ea typeface="微软雅黑" pitchFamily="34" charset="-122"/>
              </a:rPr>
              <a:t>Pravir</a:t>
            </a:r>
            <a:r>
              <a:rPr lang="en-US" altLang="zh-CN" b="1" dirty="0">
                <a:effectLst>
                  <a:outerShdw blurRad="38100" dist="38100" dir="2700000" algn="tl">
                    <a:srgbClr val="C0C0C0"/>
                  </a:outerShdw>
                </a:effectLst>
                <a:ea typeface="微软雅黑" pitchFamily="34" charset="-122"/>
              </a:rPr>
              <a:t> Chandra</a:t>
            </a:r>
            <a:r>
              <a:rPr lang="zh-CN" altLang="en-US" b="1" dirty="0">
                <a:effectLst>
                  <a:outerShdw blurRad="38100" dist="38100" dir="2700000" algn="tl">
                    <a:srgbClr val="C0C0C0"/>
                  </a:outerShdw>
                </a:effectLst>
                <a:ea typeface="微软雅黑" pitchFamily="34" charset="-122"/>
              </a:rPr>
              <a:t>开创、设计并编写，目前已经成为开放的应用安全项目</a:t>
            </a:r>
            <a:r>
              <a:rPr lang="en-US" altLang="zh-CN" b="1" dirty="0">
                <a:effectLst>
                  <a:outerShdw blurRad="38100" dist="38100" dir="2700000" algn="tl">
                    <a:srgbClr val="C0C0C0"/>
                  </a:outerShdw>
                </a:effectLst>
                <a:ea typeface="微软雅黑" pitchFamily="34" charset="-122"/>
              </a:rPr>
              <a:t>OWASP</a:t>
            </a:r>
            <a:r>
              <a:rPr lang="zh-CN" altLang="en-US" b="1" dirty="0">
                <a:effectLst>
                  <a:outerShdw blurRad="38100" dist="38100" dir="2700000" algn="tl">
                    <a:srgbClr val="C0C0C0"/>
                  </a:outerShdw>
                </a:effectLst>
                <a:ea typeface="微软雅黑" pitchFamily="34" charset="-122"/>
              </a:rPr>
              <a:t>的一部分。</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与</a:t>
            </a:r>
            <a:r>
              <a:rPr lang="en-US" altLang="zh-CN" b="1" dirty="0">
                <a:effectLst>
                  <a:outerShdw blurRad="38100" dist="38100" dir="2700000" algn="tl">
                    <a:srgbClr val="C0C0C0"/>
                  </a:outerShdw>
                </a:effectLst>
                <a:ea typeface="微软雅黑" pitchFamily="34" charset="-122"/>
              </a:rPr>
              <a:t>SDL</a:t>
            </a:r>
            <a:r>
              <a:rPr lang="zh-CN" altLang="en-US" b="1" dirty="0">
                <a:effectLst>
                  <a:outerShdw blurRad="38100" dist="38100" dir="2700000" algn="tl">
                    <a:srgbClr val="C0C0C0"/>
                  </a:outerShdw>
                </a:effectLst>
                <a:ea typeface="微软雅黑" pitchFamily="34" charset="-122"/>
              </a:rPr>
              <a:t>和</a:t>
            </a:r>
            <a:r>
              <a:rPr lang="en-US" altLang="zh-CN" b="1" dirty="0">
                <a:effectLst>
                  <a:outerShdw blurRad="38100" dist="38100" dir="2700000" algn="tl">
                    <a:srgbClr val="C0C0C0"/>
                  </a:outerShdw>
                </a:effectLst>
                <a:ea typeface="微软雅黑" pitchFamily="34" charset="-122"/>
              </a:rPr>
              <a:t>BSIMM</a:t>
            </a:r>
            <a:r>
              <a:rPr lang="zh-CN" altLang="en-US" b="1" dirty="0">
                <a:effectLst>
                  <a:outerShdw blurRad="38100" dist="38100" dir="2700000" algn="tl">
                    <a:srgbClr val="C0C0C0"/>
                  </a:outerShdw>
                </a:effectLst>
                <a:ea typeface="微软雅黑" pitchFamily="34" charset="-122"/>
              </a:rPr>
              <a:t>的生命周期开发模型不同，</a:t>
            </a:r>
            <a:r>
              <a:rPr lang="en-US" altLang="zh-CN" b="1" dirty="0">
                <a:effectLst>
                  <a:outerShdw blurRad="38100" dist="38100" dir="2700000" algn="tl">
                    <a:srgbClr val="C0C0C0"/>
                  </a:outerShdw>
                </a:effectLst>
                <a:ea typeface="微软雅黑" pitchFamily="34" charset="-122"/>
              </a:rPr>
              <a:t>SAMM</a:t>
            </a:r>
            <a:r>
              <a:rPr lang="zh-CN" altLang="en-US" b="1" dirty="0">
                <a:effectLst>
                  <a:outerShdw blurRad="38100" dist="38100" dir="2700000" algn="tl">
                    <a:srgbClr val="C0C0C0"/>
                  </a:outerShdw>
                </a:effectLst>
                <a:ea typeface="微软雅黑" pitchFamily="34" charset="-122"/>
              </a:rPr>
              <a:t>强调建立一种迭代的安全保证计划，根据组织的行为随着时间的推移而慢慢地改变，软件的安全保证也应该持续改进，以保证信息系统对于业务功能支持的不断进化。</a:t>
            </a:r>
          </a:p>
        </p:txBody>
      </p:sp>
    </p:spTree>
    <p:extLst>
      <p:ext uri="{BB962C8B-B14F-4D97-AF65-F5344CB8AC3E}">
        <p14:creationId xmlns:p14="http://schemas.microsoft.com/office/powerpoint/2010/main" val="32318249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2. </a:t>
            </a:r>
            <a:r>
              <a:rPr lang="zh-CN" altLang="en-US" b="1" dirty="0">
                <a:effectLst>
                  <a:outerShdw blurRad="38100" dist="38100" dir="2700000" algn="tl">
                    <a:srgbClr val="000000">
                      <a:alpha val="43137"/>
                    </a:srgbClr>
                  </a:outerShdw>
                </a:effectLst>
                <a:ea typeface="微软雅黑" pitchFamily="34" charset="-122"/>
              </a:rPr>
              <a:t>软件安全开发模型</a:t>
            </a: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模型的核心是软件开发过程中面向安全保证的</a:t>
            </a:r>
            <a:r>
              <a:rPr lang="en-US" altLang="zh-CN" b="1" dirty="0">
                <a:effectLst>
                  <a:outerShdw blurRad="38100" dist="38100" dir="2700000" algn="tl">
                    <a:srgbClr val="C0C0C0"/>
                  </a:outerShdw>
                </a:effectLst>
                <a:ea typeface="微软雅黑" pitchFamily="34" charset="-122"/>
              </a:rPr>
              <a:t>4</a:t>
            </a:r>
            <a:r>
              <a:rPr lang="zh-CN" altLang="en-US" b="1" dirty="0">
                <a:effectLst>
                  <a:outerShdw blurRad="38100" dist="38100" dir="2700000" algn="tl">
                    <a:srgbClr val="C0C0C0"/>
                  </a:outerShdw>
                </a:effectLst>
                <a:ea typeface="微软雅黑" pitchFamily="34" charset="-122"/>
              </a:rPr>
              <a:t>个核心业务职能，每一个核心业务职能有</a:t>
            </a:r>
            <a:r>
              <a:rPr lang="en-US" altLang="zh-CN" b="1" dirty="0">
                <a:effectLst>
                  <a:outerShdw blurRad="38100" dist="38100" dir="2700000" algn="tl">
                    <a:srgbClr val="C0C0C0"/>
                  </a:outerShdw>
                </a:effectLst>
                <a:ea typeface="微软雅黑" pitchFamily="34" charset="-122"/>
              </a:rPr>
              <a:t>3</a:t>
            </a:r>
            <a:r>
              <a:rPr lang="zh-CN" altLang="en-US" b="1" dirty="0">
                <a:effectLst>
                  <a:outerShdw blurRad="38100" dist="38100" dir="2700000" algn="tl">
                    <a:srgbClr val="C0C0C0"/>
                  </a:outerShdw>
                </a:effectLst>
                <a:ea typeface="微软雅黑" pitchFamily="34" charset="-122"/>
              </a:rPr>
              <a:t>个主要的安全实践活动，共有</a:t>
            </a:r>
            <a:r>
              <a:rPr lang="en-US" altLang="zh-CN" b="1" dirty="0">
                <a:effectLst>
                  <a:outerShdw blurRad="38100" dist="38100" dir="2700000" algn="tl">
                    <a:srgbClr val="C0C0C0"/>
                  </a:outerShdw>
                </a:effectLst>
                <a:ea typeface="微软雅黑" pitchFamily="34" charset="-122"/>
              </a:rPr>
              <a:t>12</a:t>
            </a:r>
            <a:r>
              <a:rPr lang="zh-CN" altLang="en-US" b="1" dirty="0">
                <a:effectLst>
                  <a:outerShdw blurRad="38100" dist="38100" dir="2700000" algn="tl">
                    <a:srgbClr val="C0C0C0"/>
                  </a:outerShdw>
                </a:effectLst>
                <a:ea typeface="微软雅黑" pitchFamily="34" charset="-122"/>
              </a:rPr>
              <a:t>项安全实践活动。</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模型为</a:t>
            </a:r>
            <a:r>
              <a:rPr lang="en-US" altLang="zh-CN" b="1" dirty="0">
                <a:effectLst>
                  <a:outerShdw blurRad="38100" dist="38100" dir="2700000" algn="tl">
                    <a:srgbClr val="C0C0C0"/>
                  </a:outerShdw>
                </a:effectLst>
                <a:ea typeface="微软雅黑" pitchFamily="34" charset="-122"/>
              </a:rPr>
              <a:t>12</a:t>
            </a:r>
            <a:r>
              <a:rPr lang="zh-CN" altLang="en-US" b="1" dirty="0">
                <a:effectLst>
                  <a:outerShdw blurRad="38100" dist="38100" dir="2700000" algn="tl">
                    <a:srgbClr val="C0C0C0"/>
                  </a:outerShdw>
                </a:effectLst>
                <a:ea typeface="微软雅黑" pitchFamily="34" charset="-122"/>
              </a:rPr>
              <a:t>个安全实践活动都定义了</a:t>
            </a:r>
            <a:r>
              <a:rPr lang="en-US" altLang="zh-CN" b="1" dirty="0">
                <a:effectLst>
                  <a:outerShdw blurRad="38100" dist="38100" dir="2700000" algn="tl">
                    <a:srgbClr val="C0C0C0"/>
                  </a:outerShdw>
                </a:effectLst>
                <a:ea typeface="微软雅黑" pitchFamily="34" charset="-122"/>
              </a:rPr>
              <a:t>3</a:t>
            </a:r>
            <a:r>
              <a:rPr lang="zh-CN" altLang="en-US" b="1" dirty="0">
                <a:effectLst>
                  <a:outerShdw blurRad="38100" dist="38100" dir="2700000" algn="tl">
                    <a:srgbClr val="C0C0C0"/>
                  </a:outerShdw>
                </a:effectLst>
                <a:ea typeface="微软雅黑" pitchFamily="34" charset="-122"/>
              </a:rPr>
              <a:t>个成熟度等级和一个隐含的零起点，在每一个成熟度等级上，组织可以进行各种实践，以降低软件产品的安全风险并加强软件开发过程的安全质量保证。</a:t>
            </a:r>
          </a:p>
        </p:txBody>
      </p:sp>
      <p:pic>
        <p:nvPicPr>
          <p:cNvPr id="2" name="图片 1">
            <a:extLst>
              <a:ext uri="{FF2B5EF4-FFF2-40B4-BE49-F238E27FC236}">
                <a16:creationId xmlns:a16="http://schemas.microsoft.com/office/drawing/2014/main" id="{AE308404-B5D1-4FD5-9680-9E652E5C0DA5}"/>
              </a:ext>
            </a:extLst>
          </p:cNvPr>
          <p:cNvPicPr>
            <a:picLocks noChangeAspect="1"/>
          </p:cNvPicPr>
          <p:nvPr/>
        </p:nvPicPr>
        <p:blipFill>
          <a:blip r:embed="rId2"/>
          <a:stretch>
            <a:fillRect/>
          </a:stretch>
        </p:blipFill>
        <p:spPr>
          <a:xfrm>
            <a:off x="2339752" y="4221088"/>
            <a:ext cx="4752528" cy="2326872"/>
          </a:xfrm>
          <a:prstGeom prst="rect">
            <a:avLst/>
          </a:prstGeom>
        </p:spPr>
      </p:pic>
    </p:spTree>
    <p:extLst>
      <p:ext uri="{BB962C8B-B14F-4D97-AF65-F5344CB8AC3E}">
        <p14:creationId xmlns:p14="http://schemas.microsoft.com/office/powerpoint/2010/main" val="17302878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2. </a:t>
            </a:r>
            <a:r>
              <a:rPr lang="zh-CN" altLang="en-US" b="1" dirty="0">
                <a:effectLst>
                  <a:outerShdw blurRad="38100" dist="38100" dir="2700000" algn="tl">
                    <a:srgbClr val="000000">
                      <a:alpha val="43137"/>
                    </a:srgbClr>
                  </a:outerShdw>
                </a:effectLst>
                <a:ea typeface="微软雅黑" pitchFamily="34" charset="-122"/>
              </a:rPr>
              <a:t>软件安全开发模型</a:t>
            </a: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小结</a:t>
            </a:r>
            <a:endParaRPr lang="en-US" altLang="zh-CN" b="1" dirty="0">
              <a:effectLst>
                <a:outerShdw blurRad="38100" dist="38100" dir="2700000" algn="tl">
                  <a:srgbClr val="C0C0C0"/>
                </a:outerShdw>
              </a:effectLst>
              <a:ea typeface="微软雅黑" pitchFamily="34" charset="-122"/>
            </a:endParaRPr>
          </a:p>
          <a:p>
            <a:pPr eaLnBrk="1" hangingPunct="1">
              <a:defRPr/>
            </a:pPr>
            <a:r>
              <a:rPr lang="en-US" altLang="zh-CN" b="1" dirty="0">
                <a:effectLst>
                  <a:outerShdw blurRad="38100" dist="38100" dir="2700000" algn="tl">
                    <a:srgbClr val="C0C0C0"/>
                  </a:outerShdw>
                </a:effectLst>
                <a:ea typeface="微软雅黑" pitchFamily="34" charset="-122"/>
              </a:rPr>
              <a:t>1</a:t>
            </a: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SDL</a:t>
            </a:r>
            <a:r>
              <a:rPr lang="zh-CN" altLang="en-US" b="1" dirty="0">
                <a:effectLst>
                  <a:outerShdw blurRad="38100" dist="38100" dir="2700000" algn="tl">
                    <a:srgbClr val="C0C0C0"/>
                  </a:outerShdw>
                </a:effectLst>
                <a:ea typeface="微软雅黑" pitchFamily="34" charset="-122"/>
              </a:rPr>
              <a:t>系列</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相关文档较为丰富。</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微软不断更新升级</a:t>
            </a:r>
            <a:r>
              <a:rPr lang="en-US" altLang="zh-CN" b="1" dirty="0">
                <a:effectLst>
                  <a:outerShdw blurRad="38100" dist="38100" dir="2700000" algn="tl">
                    <a:srgbClr val="C0C0C0"/>
                  </a:outerShdw>
                </a:effectLst>
                <a:ea typeface="微软雅黑" pitchFamily="34" charset="-122"/>
              </a:rPr>
              <a:t>SDL</a:t>
            </a:r>
            <a:r>
              <a:rPr lang="zh-CN" altLang="en-US" b="1" dirty="0">
                <a:effectLst>
                  <a:outerShdw blurRad="38100" dist="38100" dir="2700000" algn="tl">
                    <a:srgbClr val="C0C0C0"/>
                  </a:outerShdw>
                </a:effectLst>
                <a:ea typeface="微软雅黑" pitchFamily="34" charset="-122"/>
              </a:rPr>
              <a:t>版本，并通过专门网站和开发者社区对</a:t>
            </a:r>
            <a:r>
              <a:rPr lang="en-US" altLang="zh-CN" b="1" dirty="0">
                <a:effectLst>
                  <a:outerShdw blurRad="38100" dist="38100" dir="2700000" algn="tl">
                    <a:srgbClr val="C0C0C0"/>
                  </a:outerShdw>
                </a:effectLst>
                <a:ea typeface="微软雅黑" pitchFamily="34" charset="-122"/>
              </a:rPr>
              <a:t>SDL</a:t>
            </a:r>
            <a:r>
              <a:rPr lang="zh-CN" altLang="en-US" b="1" dirty="0">
                <a:effectLst>
                  <a:outerShdw blurRad="38100" dist="38100" dir="2700000" algn="tl">
                    <a:srgbClr val="C0C0C0"/>
                  </a:outerShdw>
                </a:effectLst>
                <a:ea typeface="微软雅黑" pitchFamily="34" charset="-122"/>
              </a:rPr>
              <a:t>进行推广。</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从需求分析阶段到测试阶段，都有较多的自动化工具支持它，如威胁建模、静态源代码分析等工具。</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由于</a:t>
            </a:r>
            <a:r>
              <a:rPr lang="en-US" altLang="zh-CN" b="1" dirty="0">
                <a:effectLst>
                  <a:outerShdw blurRad="38100" dist="38100" dir="2700000" algn="tl">
                    <a:srgbClr val="C0C0C0"/>
                  </a:outerShdw>
                </a:effectLst>
                <a:ea typeface="微软雅黑" pitchFamily="34" charset="-122"/>
              </a:rPr>
              <a:t>SDL</a:t>
            </a:r>
            <a:r>
              <a:rPr lang="zh-CN" altLang="en-US" b="1" dirty="0">
                <a:effectLst>
                  <a:outerShdw blurRad="38100" dist="38100" dir="2700000" algn="tl">
                    <a:srgbClr val="C0C0C0"/>
                  </a:outerShdw>
                </a:effectLst>
                <a:ea typeface="微软雅黑" pitchFamily="34" charset="-122"/>
              </a:rPr>
              <a:t>体系较为完善，和其他安全开发流程相比，它的实施要求严格，适合于大型机构使用。</a:t>
            </a:r>
          </a:p>
        </p:txBody>
      </p:sp>
    </p:spTree>
    <p:extLst>
      <p:ext uri="{BB962C8B-B14F-4D97-AF65-F5344CB8AC3E}">
        <p14:creationId xmlns:p14="http://schemas.microsoft.com/office/powerpoint/2010/main" val="39918080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2. </a:t>
            </a:r>
            <a:r>
              <a:rPr lang="zh-CN" altLang="en-US" b="1" dirty="0">
                <a:effectLst>
                  <a:outerShdw blurRad="38100" dist="38100" dir="2700000" algn="tl">
                    <a:srgbClr val="000000">
                      <a:alpha val="43137"/>
                    </a:srgbClr>
                  </a:outerShdw>
                </a:effectLst>
                <a:ea typeface="微软雅黑" pitchFamily="34" charset="-122"/>
              </a:rPr>
              <a:t>软件安全开发模型</a:t>
            </a: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小结</a:t>
            </a:r>
            <a:endParaRPr lang="en-US" altLang="zh-CN" b="1" dirty="0">
              <a:effectLst>
                <a:outerShdw blurRad="38100" dist="38100" dir="2700000" algn="tl">
                  <a:srgbClr val="C0C0C0"/>
                </a:outerShdw>
              </a:effectLst>
              <a:ea typeface="微软雅黑" pitchFamily="34" charset="-122"/>
            </a:endParaRPr>
          </a:p>
          <a:p>
            <a:pPr eaLnBrk="1" hangingPunct="1">
              <a:defRPr/>
            </a:pPr>
            <a:r>
              <a:rPr lang="en-US" altLang="zh-CN" b="1" dirty="0">
                <a:effectLst>
                  <a:outerShdw blurRad="38100" dist="38100" dir="2700000" algn="tl">
                    <a:srgbClr val="C0C0C0"/>
                  </a:outerShdw>
                </a:effectLst>
                <a:ea typeface="微软雅黑" pitchFamily="34" charset="-122"/>
              </a:rPr>
              <a:t>2</a:t>
            </a: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BSI</a:t>
            </a:r>
            <a:r>
              <a:rPr lang="zh-CN" altLang="en-US" b="1" dirty="0">
                <a:effectLst>
                  <a:outerShdw blurRad="38100" dist="38100" dir="2700000" algn="tl">
                    <a:srgbClr val="C0C0C0"/>
                  </a:outerShdw>
                </a:effectLst>
                <a:ea typeface="微软雅黑" pitchFamily="34" charset="-122"/>
              </a:rPr>
              <a:t>系列</a:t>
            </a:r>
            <a:endParaRPr lang="en-US" altLang="zh-CN" b="1" dirty="0">
              <a:effectLst>
                <a:outerShdw blurRad="38100" dist="38100" dir="2700000" algn="tl">
                  <a:srgbClr val="C0C0C0"/>
                </a:outerShdw>
              </a:effectLst>
              <a:ea typeface="微软雅黑" pitchFamily="34" charset="-122"/>
            </a:endParaRPr>
          </a:p>
          <a:p>
            <a:pPr eaLnBrk="1" hangingPunct="1">
              <a:defRPr/>
            </a:pPr>
            <a:r>
              <a:rPr lang="en-US" altLang="zh-CN" b="1" dirty="0">
                <a:effectLst>
                  <a:outerShdw blurRad="38100" dist="38100" dir="2700000" algn="tl">
                    <a:srgbClr val="C0C0C0"/>
                  </a:outerShdw>
                </a:effectLst>
                <a:ea typeface="微软雅黑" pitchFamily="34" charset="-122"/>
              </a:rPr>
              <a:t>BSI</a:t>
            </a:r>
            <a:r>
              <a:rPr lang="zh-CN" altLang="en-US" b="1" dirty="0">
                <a:effectLst>
                  <a:outerShdw blurRad="38100" dist="38100" dir="2700000" algn="tl">
                    <a:srgbClr val="C0C0C0"/>
                  </a:outerShdw>
                </a:effectLst>
                <a:ea typeface="微软雅黑" pitchFamily="34" charset="-122"/>
              </a:rPr>
              <a:t>认为软件安全有</a:t>
            </a:r>
            <a:r>
              <a:rPr lang="en-US" altLang="zh-CN" b="1" dirty="0">
                <a:effectLst>
                  <a:outerShdw blurRad="38100" dist="38100" dir="2700000" algn="tl">
                    <a:srgbClr val="C0C0C0"/>
                  </a:outerShdw>
                </a:effectLst>
                <a:ea typeface="微软雅黑" pitchFamily="34" charset="-122"/>
              </a:rPr>
              <a:t>3</a:t>
            </a:r>
            <a:r>
              <a:rPr lang="zh-CN" altLang="en-US" b="1" dirty="0">
                <a:effectLst>
                  <a:outerShdw blurRad="38100" dist="38100" dir="2700000" algn="tl">
                    <a:srgbClr val="C0C0C0"/>
                  </a:outerShdw>
                </a:effectLst>
                <a:ea typeface="微软雅黑" pitchFamily="34" charset="-122"/>
              </a:rPr>
              <a:t>根支柱：风险管理、软件安全接触点和安全知识，强调了在软件生命周期中风险管理的重要性，并要求风险管理框架贯穿整个开发过程。</a:t>
            </a:r>
            <a:endParaRPr lang="en-US" altLang="zh-CN" b="1" dirty="0">
              <a:effectLst>
                <a:outerShdw blurRad="38100" dist="38100" dir="2700000" algn="tl">
                  <a:srgbClr val="C0C0C0"/>
                </a:outerShdw>
              </a:effectLst>
              <a:ea typeface="微软雅黑" pitchFamily="34" charset="-122"/>
            </a:endParaRPr>
          </a:p>
          <a:p>
            <a:pPr eaLnBrk="1" hangingPunct="1">
              <a:defRPr/>
            </a:pPr>
            <a:r>
              <a:rPr lang="en-US" altLang="zh-CN" b="1" dirty="0">
                <a:effectLst>
                  <a:outerShdw blurRad="38100" dist="38100" dir="2700000" algn="tl">
                    <a:srgbClr val="C0C0C0"/>
                  </a:outerShdw>
                </a:effectLst>
                <a:ea typeface="微软雅黑" pitchFamily="34" charset="-122"/>
              </a:rPr>
              <a:t>BSIMM</a:t>
            </a:r>
            <a:r>
              <a:rPr lang="zh-CN" altLang="en-US" b="1" dirty="0">
                <a:effectLst>
                  <a:outerShdw blurRad="38100" dist="38100" dir="2700000" algn="tl">
                    <a:srgbClr val="C0C0C0"/>
                  </a:outerShdw>
                </a:effectLst>
                <a:ea typeface="微软雅黑" pitchFamily="34" charset="-122"/>
              </a:rPr>
              <a:t>收集了很多软件企业在软件安全开发方面的措施和方法，值得借鉴。</a:t>
            </a:r>
            <a:endParaRPr lang="en-US" altLang="zh-CN"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37898860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2. </a:t>
            </a:r>
            <a:r>
              <a:rPr lang="zh-CN" altLang="en-US" b="1" dirty="0">
                <a:effectLst>
                  <a:outerShdw blurRad="38100" dist="38100" dir="2700000" algn="tl">
                    <a:srgbClr val="000000">
                      <a:alpha val="43137"/>
                    </a:srgbClr>
                  </a:outerShdw>
                </a:effectLst>
                <a:ea typeface="微软雅黑" pitchFamily="34" charset="-122"/>
              </a:rPr>
              <a:t>软件安全开发模型</a:t>
            </a:r>
          </a:p>
        </p:txBody>
      </p:sp>
      <p:sp>
        <p:nvSpPr>
          <p:cNvPr id="151555" name="Rectangle 3"/>
          <p:cNvSpPr>
            <a:spLocks noGrp="1" noChangeArrowheads="1"/>
          </p:cNvSpPr>
          <p:nvPr>
            <p:ph type="body" idx="1"/>
          </p:nvPr>
        </p:nvSpPr>
        <p:spPr>
          <a:xfrm>
            <a:off x="457200" y="980728"/>
            <a:ext cx="822960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小结</a:t>
            </a:r>
            <a:endParaRPr lang="en-US" altLang="zh-CN" b="1" dirty="0">
              <a:effectLst>
                <a:outerShdw blurRad="38100" dist="38100" dir="2700000" algn="tl">
                  <a:srgbClr val="C0C0C0"/>
                </a:outerShdw>
              </a:effectLst>
              <a:ea typeface="微软雅黑" pitchFamily="34" charset="-122"/>
            </a:endParaRPr>
          </a:p>
          <a:p>
            <a:pPr eaLnBrk="1" hangingPunct="1">
              <a:defRPr/>
            </a:pPr>
            <a:r>
              <a:rPr lang="en-US" altLang="zh-CN" b="1" dirty="0">
                <a:effectLst>
                  <a:outerShdw blurRad="38100" dist="38100" dir="2700000" algn="tl">
                    <a:srgbClr val="C0C0C0"/>
                  </a:outerShdw>
                </a:effectLst>
                <a:ea typeface="微软雅黑" pitchFamily="34" charset="-122"/>
              </a:rPr>
              <a:t>3</a:t>
            </a: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CLASP</a:t>
            </a:r>
          </a:p>
          <a:p>
            <a:pPr eaLnBrk="1" hangingPunct="1">
              <a:defRPr/>
            </a:pPr>
            <a:r>
              <a:rPr lang="en-US" altLang="zh-CN" b="1" dirty="0">
                <a:effectLst>
                  <a:outerShdw blurRad="38100" dist="38100" dir="2700000" algn="tl">
                    <a:srgbClr val="C0C0C0"/>
                  </a:outerShdw>
                </a:effectLst>
                <a:ea typeface="微软雅黑" pitchFamily="34" charset="-122"/>
              </a:rPr>
              <a:t>CLASP</a:t>
            </a:r>
            <a:r>
              <a:rPr lang="zh-CN" altLang="en-US" b="1" dirty="0">
                <a:effectLst>
                  <a:outerShdw blurRad="38100" dist="38100" dir="2700000" algn="tl">
                    <a:srgbClr val="C0C0C0"/>
                  </a:outerShdw>
                </a:effectLst>
                <a:ea typeface="微软雅黑" pitchFamily="34" charset="-122"/>
              </a:rPr>
              <a:t>强调安全开发过程中的角色和职责，其安全活动基于角色安排。</a:t>
            </a:r>
            <a:r>
              <a:rPr lang="en-US" altLang="zh-CN" b="1" dirty="0">
                <a:effectLst>
                  <a:outerShdw blurRad="38100" dist="38100" dir="2700000" algn="tl">
                    <a:srgbClr val="C0C0C0"/>
                  </a:outerShdw>
                </a:effectLst>
                <a:ea typeface="微软雅黑" pitchFamily="34" charset="-122"/>
              </a:rPr>
              <a:t>CLASP</a:t>
            </a:r>
            <a:r>
              <a:rPr lang="zh-CN" altLang="en-US" b="1" dirty="0">
                <a:effectLst>
                  <a:outerShdw blurRad="38100" dist="38100" dir="2700000" algn="tl">
                    <a:srgbClr val="C0C0C0"/>
                  </a:outerShdw>
                </a:effectLst>
                <a:ea typeface="微软雅黑" pitchFamily="34" charset="-122"/>
              </a:rPr>
              <a:t>既可用于启动一个新的软件开发项目，也易于和已有的软件开发项目进行集成，它使企业能够使用系统且并不繁琐的流程开发出安全的软件产品。在实践中，</a:t>
            </a:r>
            <a:r>
              <a:rPr lang="en-US" altLang="zh-CN" b="1" dirty="0">
                <a:effectLst>
                  <a:outerShdw blurRad="38100" dist="38100" dir="2700000" algn="tl">
                    <a:srgbClr val="C0C0C0"/>
                  </a:outerShdw>
                </a:effectLst>
                <a:ea typeface="微软雅黑" pitchFamily="34" charset="-122"/>
              </a:rPr>
              <a:t>CLASP</a:t>
            </a:r>
            <a:r>
              <a:rPr lang="zh-CN" altLang="en-US" b="1" dirty="0">
                <a:effectLst>
                  <a:outerShdw blurRad="38100" dist="38100" dir="2700000" algn="tl">
                    <a:srgbClr val="C0C0C0"/>
                  </a:outerShdw>
                </a:effectLst>
                <a:ea typeface="微软雅黑" pitchFamily="34" charset="-122"/>
              </a:rPr>
              <a:t>容易存在的一个问题是，其定义的有些角色可能无法和某些企业中现有人员安排进行对应。</a:t>
            </a:r>
          </a:p>
          <a:p>
            <a:pPr eaLnBrk="1" hangingPunct="1">
              <a:defRPr/>
            </a:pPr>
            <a:r>
              <a:rPr lang="zh-CN" altLang="en-US" b="1" dirty="0">
                <a:effectLst>
                  <a:outerShdw blurRad="38100" dist="38100" dir="2700000" algn="tl">
                    <a:srgbClr val="C0C0C0"/>
                  </a:outerShdw>
                </a:effectLst>
                <a:ea typeface="微软雅黑" pitchFamily="34" charset="-122"/>
              </a:rPr>
              <a:t>与</a:t>
            </a:r>
            <a:r>
              <a:rPr lang="en-US" altLang="zh-CN" b="1" dirty="0">
                <a:effectLst>
                  <a:outerShdw blurRad="38100" dist="38100" dir="2700000" algn="tl">
                    <a:srgbClr val="C0C0C0"/>
                  </a:outerShdw>
                </a:effectLst>
                <a:ea typeface="微软雅黑" pitchFamily="34" charset="-122"/>
              </a:rPr>
              <a:t>SDL</a:t>
            </a:r>
            <a:r>
              <a:rPr lang="zh-CN" altLang="en-US" b="1" dirty="0">
                <a:effectLst>
                  <a:outerShdw blurRad="38100" dist="38100" dir="2700000" algn="tl">
                    <a:srgbClr val="C0C0C0"/>
                  </a:outerShdw>
                </a:effectLst>
                <a:ea typeface="微软雅黑" pitchFamily="34" charset="-122"/>
              </a:rPr>
              <a:t>相比，</a:t>
            </a:r>
            <a:r>
              <a:rPr lang="en-US" altLang="zh-CN" b="1" dirty="0">
                <a:effectLst>
                  <a:outerShdw blurRad="38100" dist="38100" dir="2700000" algn="tl">
                    <a:srgbClr val="C0C0C0"/>
                  </a:outerShdw>
                </a:effectLst>
                <a:ea typeface="微软雅黑" pitchFamily="34" charset="-122"/>
              </a:rPr>
              <a:t>CLASP</a:t>
            </a:r>
            <a:r>
              <a:rPr lang="zh-CN" altLang="en-US" b="1" dirty="0">
                <a:effectLst>
                  <a:outerShdw blurRad="38100" dist="38100" dir="2700000" algn="tl">
                    <a:srgbClr val="C0C0C0"/>
                  </a:outerShdw>
                </a:effectLst>
                <a:ea typeface="微软雅黑" pitchFamily="34" charset="-122"/>
              </a:rPr>
              <a:t>所采用的流程属于轻量级，也能够与多种软件开发模型相结合，因此，对小型软件企业更具有吸引力。</a:t>
            </a:r>
          </a:p>
        </p:txBody>
      </p:sp>
    </p:spTree>
    <p:extLst>
      <p:ext uri="{BB962C8B-B14F-4D97-AF65-F5344CB8AC3E}">
        <p14:creationId xmlns:p14="http://schemas.microsoft.com/office/powerpoint/2010/main" val="26702018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1. </a:t>
            </a:r>
            <a:r>
              <a:rPr lang="zh-CN" altLang="en-US" b="1" dirty="0">
                <a:effectLst>
                  <a:outerShdw blurRad="38100" dist="38100" dir="2700000" algn="tl">
                    <a:srgbClr val="000000">
                      <a:alpha val="43137"/>
                    </a:srgbClr>
                  </a:outerShdw>
                </a:effectLst>
                <a:ea typeface="微软雅黑" pitchFamily="34" charset="-122"/>
              </a:rPr>
              <a:t>软件开发模型</a:t>
            </a: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1</a:t>
            </a:r>
            <a:r>
              <a:rPr lang="zh-CN" altLang="en-US" b="1" dirty="0">
                <a:effectLst>
                  <a:outerShdw blurRad="38100" dist="38100" dir="2700000" algn="tl">
                    <a:srgbClr val="C0C0C0"/>
                  </a:outerShdw>
                </a:effectLst>
                <a:ea typeface="微软雅黑" pitchFamily="34" charset="-122"/>
              </a:rPr>
              <a:t>）软件生命周期</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软件生命周期划可分成</a:t>
            </a:r>
            <a:r>
              <a:rPr lang="en-US" altLang="zh-CN" b="1" dirty="0">
                <a:effectLst>
                  <a:outerShdw blurRad="38100" dist="38100" dir="2700000" algn="tl">
                    <a:srgbClr val="C0C0C0"/>
                  </a:outerShdw>
                </a:effectLst>
                <a:ea typeface="微软雅黑" pitchFamily="34" charset="-122"/>
              </a:rPr>
              <a:t>3</a:t>
            </a:r>
            <a:r>
              <a:rPr lang="zh-CN" altLang="en-US" b="1" dirty="0">
                <a:effectLst>
                  <a:outerShdw blurRad="38100" dist="38100" dir="2700000" algn="tl">
                    <a:srgbClr val="C0C0C0"/>
                  </a:outerShdw>
                </a:effectLst>
                <a:ea typeface="微软雅黑" pitchFamily="34" charset="-122"/>
              </a:rPr>
              <a:t>个时期</a:t>
            </a:r>
            <a:r>
              <a:rPr lang="en-US" altLang="zh-CN" b="1" dirty="0">
                <a:effectLst>
                  <a:outerShdw blurRad="38100" dist="38100" dir="2700000" algn="tl">
                    <a:srgbClr val="C0C0C0"/>
                  </a:outerShdw>
                </a:effectLst>
                <a:ea typeface="微软雅黑" pitchFamily="34" charset="-122"/>
              </a:rPr>
              <a:t>8</a:t>
            </a:r>
            <a:r>
              <a:rPr lang="zh-CN" altLang="en-US" b="1" dirty="0">
                <a:effectLst>
                  <a:outerShdw blurRad="38100" dist="38100" dir="2700000" algn="tl">
                    <a:srgbClr val="C0C0C0"/>
                  </a:outerShdw>
                </a:effectLst>
                <a:ea typeface="微软雅黑" pitchFamily="34" charset="-122"/>
              </a:rPr>
              <a:t>个阶段</a:t>
            </a:r>
            <a:endParaRPr lang="en-US" altLang="zh-CN" b="1" dirty="0">
              <a:effectLst>
                <a:outerShdw blurRad="38100" dist="38100" dir="2700000" algn="tl">
                  <a:srgbClr val="C0C0C0"/>
                </a:outerShdw>
              </a:effectLst>
              <a:ea typeface="微软雅黑" pitchFamily="34" charset="-122"/>
            </a:endParaRPr>
          </a:p>
          <a:p>
            <a:pPr eaLnBrk="1" hangingPunct="1">
              <a:defRPr/>
            </a:pPr>
            <a:r>
              <a:rPr lang="en-US" altLang="zh-CN" b="1" dirty="0">
                <a:effectLst>
                  <a:outerShdw blurRad="38100" dist="38100" dir="2700000" algn="tl">
                    <a:srgbClr val="C0C0C0"/>
                  </a:outerShdw>
                </a:effectLst>
                <a:ea typeface="微软雅黑" pitchFamily="34" charset="-122"/>
              </a:rPr>
              <a:t>2</a:t>
            </a:r>
            <a:r>
              <a:rPr lang="zh-CN" altLang="en-US" b="1" dirty="0">
                <a:effectLst>
                  <a:outerShdw blurRad="38100" dist="38100" dir="2700000" algn="tl">
                    <a:srgbClr val="C0C0C0"/>
                  </a:outerShdw>
                </a:effectLst>
                <a:ea typeface="微软雅黑" pitchFamily="34" charset="-122"/>
              </a:rPr>
              <a:t>）软件开发时期</a:t>
            </a:r>
          </a:p>
          <a:p>
            <a:pPr lvl="1" eaLnBrk="1" hangingPunct="1">
              <a:defRPr/>
            </a:pPr>
            <a:r>
              <a:rPr lang="zh-CN" altLang="en-US" b="1" dirty="0">
                <a:effectLst>
                  <a:outerShdw blurRad="38100" dist="38100" dir="2700000" algn="tl">
                    <a:srgbClr val="C0C0C0"/>
                  </a:outerShdw>
                </a:effectLst>
                <a:ea typeface="微软雅黑" pitchFamily="34" charset="-122"/>
              </a:rPr>
              <a:t>通常由</a:t>
            </a:r>
            <a:r>
              <a:rPr lang="en-US" altLang="zh-CN" b="1" dirty="0">
                <a:effectLst>
                  <a:outerShdw blurRad="38100" dist="38100" dir="2700000" algn="tl">
                    <a:srgbClr val="C0C0C0"/>
                  </a:outerShdw>
                </a:effectLst>
                <a:ea typeface="微软雅黑" pitchFamily="34" charset="-122"/>
              </a:rPr>
              <a:t>4</a:t>
            </a:r>
            <a:r>
              <a:rPr lang="zh-CN" altLang="en-US" b="1" dirty="0">
                <a:effectLst>
                  <a:outerShdw blurRad="38100" dist="38100" dir="2700000" algn="tl">
                    <a:srgbClr val="C0C0C0"/>
                  </a:outerShdw>
                </a:effectLst>
                <a:ea typeface="微软雅黑" pitchFamily="34" charset="-122"/>
              </a:rPr>
              <a:t>个阶段组成：总体设计，详细设计，编码和单元测试，综合测试。</a:t>
            </a:r>
            <a:endParaRPr lang="en-US" altLang="zh-CN" b="1" dirty="0">
              <a:effectLst>
                <a:outerShdw blurRad="38100" dist="38100" dir="2700000" algn="tl">
                  <a:srgbClr val="C0C0C0"/>
                </a:outerShdw>
              </a:effectLst>
              <a:ea typeface="微软雅黑" pitchFamily="34" charset="-122"/>
            </a:endParaRPr>
          </a:p>
          <a:p>
            <a:pPr lvl="1" eaLnBrk="1" hangingPunct="1">
              <a:defRPr/>
            </a:pPr>
            <a:r>
              <a:rPr lang="zh-CN" altLang="en-US" b="1" dirty="0">
                <a:effectLst>
                  <a:outerShdw blurRad="38100" dist="38100" dir="2700000" algn="tl">
                    <a:srgbClr val="C0C0C0"/>
                  </a:outerShdw>
                </a:effectLst>
                <a:ea typeface="微软雅黑" pitchFamily="34" charset="-122"/>
              </a:rPr>
              <a:t>前两个阶段又称为系统设计，后两个阶段又称为系统实现。</a:t>
            </a:r>
          </a:p>
        </p:txBody>
      </p:sp>
    </p:spTree>
    <p:extLst>
      <p:ext uri="{BB962C8B-B14F-4D97-AF65-F5344CB8AC3E}">
        <p14:creationId xmlns:p14="http://schemas.microsoft.com/office/powerpoint/2010/main" val="17221977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2. </a:t>
            </a:r>
            <a:r>
              <a:rPr lang="zh-CN" altLang="en-US" b="1" dirty="0">
                <a:effectLst>
                  <a:outerShdw blurRad="38100" dist="38100" dir="2700000" algn="tl">
                    <a:srgbClr val="000000">
                      <a:alpha val="43137"/>
                    </a:srgbClr>
                  </a:outerShdw>
                </a:effectLst>
                <a:ea typeface="微软雅黑" pitchFamily="34" charset="-122"/>
              </a:rPr>
              <a:t>软件安全开发模型</a:t>
            </a:r>
          </a:p>
        </p:txBody>
      </p:sp>
      <p:sp>
        <p:nvSpPr>
          <p:cNvPr id="151555" name="Rectangle 3"/>
          <p:cNvSpPr>
            <a:spLocks noGrp="1" noChangeArrowheads="1"/>
          </p:cNvSpPr>
          <p:nvPr>
            <p:ph type="body" idx="1"/>
          </p:nvPr>
        </p:nvSpPr>
        <p:spPr>
          <a:xfrm>
            <a:off x="457200" y="980728"/>
            <a:ext cx="822960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小结</a:t>
            </a:r>
            <a:endParaRPr lang="en-US" altLang="zh-CN" b="1" dirty="0">
              <a:effectLst>
                <a:outerShdw blurRad="38100" dist="38100" dir="2700000" algn="tl">
                  <a:srgbClr val="C0C0C0"/>
                </a:outerShdw>
              </a:effectLst>
              <a:ea typeface="微软雅黑" pitchFamily="34" charset="-122"/>
            </a:endParaRPr>
          </a:p>
          <a:p>
            <a:pPr eaLnBrk="1" hangingPunct="1">
              <a:defRPr/>
            </a:pPr>
            <a:r>
              <a:rPr lang="en-US" altLang="zh-CN" b="1" dirty="0">
                <a:effectLst>
                  <a:outerShdw blurRad="38100" dist="38100" dir="2700000" algn="tl">
                    <a:srgbClr val="C0C0C0"/>
                  </a:outerShdw>
                </a:effectLst>
                <a:ea typeface="微软雅黑" pitchFamily="34" charset="-122"/>
              </a:rPr>
              <a:t>4</a:t>
            </a: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SAMM</a:t>
            </a:r>
          </a:p>
          <a:p>
            <a:pPr eaLnBrk="1" hangingPunct="1">
              <a:defRPr/>
            </a:pPr>
            <a:r>
              <a:rPr lang="en-US" altLang="zh-CN" b="1" dirty="0">
                <a:effectLst>
                  <a:outerShdw blurRad="38100" dist="38100" dir="2700000" algn="tl">
                    <a:srgbClr val="C0C0C0"/>
                  </a:outerShdw>
                </a:effectLst>
                <a:ea typeface="微软雅黑" pitchFamily="34" charset="-122"/>
              </a:rPr>
              <a:t>SAMM</a:t>
            </a:r>
            <a:r>
              <a:rPr lang="zh-CN" altLang="en-US" b="1" dirty="0">
                <a:effectLst>
                  <a:outerShdw blurRad="38100" dist="38100" dir="2700000" algn="tl">
                    <a:srgbClr val="C0C0C0"/>
                  </a:outerShdw>
                </a:effectLst>
                <a:ea typeface="微软雅黑" pitchFamily="34" charset="-122"/>
              </a:rPr>
              <a:t>的目标在于制定简单、有良好定义，且可测量的软件安全开发模型，其对安全知识的要求更低，更适于非安全专家使用。</a:t>
            </a:r>
          </a:p>
        </p:txBody>
      </p:sp>
    </p:spTree>
    <p:extLst>
      <p:ext uri="{BB962C8B-B14F-4D97-AF65-F5344CB8AC3E}">
        <p14:creationId xmlns:p14="http://schemas.microsoft.com/office/powerpoint/2010/main" val="5963700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3. </a:t>
            </a:r>
            <a:r>
              <a:rPr lang="zh-CN" altLang="en-US" b="1" dirty="0">
                <a:effectLst>
                  <a:outerShdw blurRad="38100" dist="38100" dir="2700000" algn="tl">
                    <a:srgbClr val="000000">
                      <a:alpha val="43137"/>
                    </a:srgbClr>
                  </a:outerShdw>
                </a:effectLst>
                <a:ea typeface="微软雅黑" pitchFamily="34" charset="-122"/>
              </a:rPr>
              <a:t>软件安全开发模型应用</a:t>
            </a:r>
          </a:p>
        </p:txBody>
      </p:sp>
      <p:sp>
        <p:nvSpPr>
          <p:cNvPr id="151555" name="Rectangle 3"/>
          <p:cNvSpPr>
            <a:spLocks noGrp="1" noChangeArrowheads="1"/>
          </p:cNvSpPr>
          <p:nvPr>
            <p:ph type="body" idx="1"/>
          </p:nvPr>
        </p:nvSpPr>
        <p:spPr>
          <a:xfrm>
            <a:off x="457200" y="980728"/>
            <a:ext cx="8229600" cy="4551784"/>
          </a:xfrm>
        </p:spPr>
        <p:txBody>
          <a:bodyPr/>
          <a:lstStyle/>
          <a:p>
            <a:pPr eaLnBrk="1" hangingPunct="1">
              <a:defRPr/>
            </a:pPr>
            <a:r>
              <a:rPr lang="en-US" altLang="zh-CN" b="1" dirty="0">
                <a:effectLst>
                  <a:outerShdw blurRad="38100" dist="38100" dir="2700000" algn="tl">
                    <a:srgbClr val="C0C0C0"/>
                  </a:outerShdw>
                </a:effectLst>
                <a:ea typeface="微软雅黑" pitchFamily="34" charset="-122"/>
              </a:rPr>
              <a:t>Web</a:t>
            </a:r>
            <a:r>
              <a:rPr lang="zh-CN" altLang="en-US" b="1" dirty="0">
                <a:effectLst>
                  <a:outerShdw blurRad="38100" dist="38100" dir="2700000" algn="tl">
                    <a:srgbClr val="C0C0C0"/>
                  </a:outerShdw>
                </a:effectLst>
                <a:ea typeface="微软雅黑" pitchFamily="34" charset="-122"/>
              </a:rPr>
              <a:t>应用漏洞消减模型设计</a:t>
            </a:r>
          </a:p>
        </p:txBody>
      </p:sp>
      <p:grpSp>
        <p:nvGrpSpPr>
          <p:cNvPr id="3" name="Group 1">
            <a:extLst>
              <a:ext uri="{FF2B5EF4-FFF2-40B4-BE49-F238E27FC236}">
                <a16:creationId xmlns:a16="http://schemas.microsoft.com/office/drawing/2014/main" id="{F4AE525F-61B7-4BD0-8F10-EC8A062BC744}"/>
              </a:ext>
            </a:extLst>
          </p:cNvPr>
          <p:cNvGrpSpPr>
            <a:grpSpLocks noChangeAspect="1"/>
          </p:cNvGrpSpPr>
          <p:nvPr/>
        </p:nvGrpSpPr>
        <p:grpSpPr bwMode="auto">
          <a:xfrm>
            <a:off x="683568" y="2420888"/>
            <a:ext cx="7560841" cy="2160240"/>
            <a:chOff x="1797" y="8461"/>
            <a:chExt cx="8312" cy="2376"/>
          </a:xfrm>
        </p:grpSpPr>
        <p:sp>
          <p:nvSpPr>
            <p:cNvPr id="4" name="AutoShape 25">
              <a:extLst>
                <a:ext uri="{FF2B5EF4-FFF2-40B4-BE49-F238E27FC236}">
                  <a16:creationId xmlns:a16="http://schemas.microsoft.com/office/drawing/2014/main" id="{62C65FEF-14EF-46EC-ABCF-DA3018EC1AE0}"/>
                </a:ext>
              </a:extLst>
            </p:cNvPr>
            <p:cNvSpPr>
              <a:spLocks noChangeAspect="1" noChangeArrowheads="1" noTextEdit="1"/>
            </p:cNvSpPr>
            <p:nvPr/>
          </p:nvSpPr>
          <p:spPr bwMode="auto">
            <a:xfrm>
              <a:off x="1797" y="8461"/>
              <a:ext cx="8312" cy="2376"/>
            </a:xfrm>
            <a:prstGeom prst="rect">
              <a:avLst/>
            </a:prstGeom>
            <a:noFill/>
            <a:extLst>
              <a:ext uri="{909E8E84-426E-40DD-AFC4-6F175D3DCCD1}">
                <a14:hiddenFill xmlns:a14="http://schemas.microsoft.com/office/drawing/2010/main">
                  <a:solidFill>
                    <a:srgbClr val="FFFFFF"/>
                  </a:solidFill>
                </a14:hiddenFill>
              </a:ext>
            </a:extLst>
          </p:spPr>
          <p:txBody>
            <a:bodyPr vert="vert" wrap="square" lIns="91440" tIns="45720" rIns="91440" bIns="45720" numCol="1" anchor="t" anchorCtr="0" compatLnSpc="1">
              <a:prstTxWarp prst="textNoShape">
                <a:avLst/>
              </a:prstTxWarp>
            </a:bodyPr>
            <a:lstStyle/>
            <a:p>
              <a:endParaRPr lang="zh-CN" altLang="en-US" sz="3200">
                <a:latin typeface="微软雅黑" panose="020B0503020204020204" pitchFamily="34" charset="-122"/>
                <a:ea typeface="微软雅黑" panose="020B0503020204020204" pitchFamily="34" charset="-122"/>
              </a:endParaRPr>
            </a:p>
          </p:txBody>
        </p:sp>
        <p:sp>
          <p:nvSpPr>
            <p:cNvPr id="5" name="Rectangle 24">
              <a:extLst>
                <a:ext uri="{FF2B5EF4-FFF2-40B4-BE49-F238E27FC236}">
                  <a16:creationId xmlns:a16="http://schemas.microsoft.com/office/drawing/2014/main" id="{1C0D9EDD-240A-4ED3-B783-121F3A09D5FA}"/>
                </a:ext>
              </a:extLst>
            </p:cNvPr>
            <p:cNvSpPr>
              <a:spLocks noChangeArrowheads="1"/>
            </p:cNvSpPr>
            <p:nvPr/>
          </p:nvSpPr>
          <p:spPr bwMode="auto">
            <a:xfrm>
              <a:off x="1797" y="9361"/>
              <a:ext cx="430"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产生</a:t>
              </a:r>
              <a:endParaRPr kumimoji="0" lang="zh-CN" altLang="zh-CN" sz="3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6" name="AutoShape 23">
              <a:extLst>
                <a:ext uri="{FF2B5EF4-FFF2-40B4-BE49-F238E27FC236}">
                  <a16:creationId xmlns:a16="http://schemas.microsoft.com/office/drawing/2014/main" id="{1B757CBB-DCFB-485B-8B52-67F8B5FE6D55}"/>
                </a:ext>
              </a:extLst>
            </p:cNvPr>
            <p:cNvSpPr>
              <a:spLocks noChangeArrowheads="1"/>
            </p:cNvSpPr>
            <p:nvPr/>
          </p:nvSpPr>
          <p:spPr bwMode="auto">
            <a:xfrm>
              <a:off x="2003" y="9278"/>
              <a:ext cx="3015" cy="459"/>
            </a:xfrm>
            <a:prstGeom prst="chevron">
              <a:avLst>
                <a:gd name="adj" fmla="val 70369"/>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漏洞挖掘</a:t>
              </a:r>
              <a:endParaRPr kumimoji="0" lang="zh-CN" altLang="zh-CN" sz="3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7" name="AutoShape 22">
              <a:extLst>
                <a:ext uri="{FF2B5EF4-FFF2-40B4-BE49-F238E27FC236}">
                  <a16:creationId xmlns:a16="http://schemas.microsoft.com/office/drawing/2014/main" id="{7F11EFFA-C85E-4726-ADF6-776F18B57C29}"/>
                </a:ext>
              </a:extLst>
            </p:cNvPr>
            <p:cNvSpPr>
              <a:spLocks noChangeArrowheads="1"/>
            </p:cNvSpPr>
            <p:nvPr/>
          </p:nvSpPr>
          <p:spPr bwMode="auto">
            <a:xfrm>
              <a:off x="5255" y="9279"/>
              <a:ext cx="1550" cy="458"/>
            </a:xfrm>
            <a:prstGeom prst="chevron">
              <a:avLst>
                <a:gd name="adj" fmla="val 59429"/>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漏洞传播</a:t>
              </a:r>
              <a:endParaRPr kumimoji="0" lang="zh-CN" altLang="en-US" sz="3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8" name="AutoShape 21">
              <a:extLst>
                <a:ext uri="{FF2B5EF4-FFF2-40B4-BE49-F238E27FC236}">
                  <a16:creationId xmlns:a16="http://schemas.microsoft.com/office/drawing/2014/main" id="{868C0FF0-E9E7-435B-A6EE-3E52AA27C6E1}"/>
                </a:ext>
              </a:extLst>
            </p:cNvPr>
            <p:cNvSpPr>
              <a:spLocks noChangeArrowheads="1"/>
            </p:cNvSpPr>
            <p:nvPr/>
          </p:nvSpPr>
          <p:spPr bwMode="auto">
            <a:xfrm>
              <a:off x="7089" y="9254"/>
              <a:ext cx="1801" cy="458"/>
            </a:xfrm>
            <a:prstGeom prst="chevron">
              <a:avLst>
                <a:gd name="adj" fmla="val 65775"/>
              </a:avLst>
            </a:prstGeom>
            <a:solidFill>
              <a:srgbClr val="FFFFFF"/>
            </a:solidFill>
            <a:ln w="9525">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kumimoji="0" lang="zh-CN" altLang="en-US"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产生后果</a:t>
              </a:r>
              <a:endParaRPr kumimoji="0" lang="zh-CN" altLang="en-US" sz="3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9" name="AutoShape 20">
              <a:extLst>
                <a:ext uri="{FF2B5EF4-FFF2-40B4-BE49-F238E27FC236}">
                  <a16:creationId xmlns:a16="http://schemas.microsoft.com/office/drawing/2014/main" id="{BF8902FD-4726-4677-914F-FD0EEF96D7A5}"/>
                </a:ext>
              </a:extLst>
            </p:cNvPr>
            <p:cNvSpPr>
              <a:spLocks noChangeArrowheads="1"/>
            </p:cNvSpPr>
            <p:nvPr/>
          </p:nvSpPr>
          <p:spPr bwMode="auto">
            <a:xfrm rot="5400000">
              <a:off x="1986" y="8560"/>
              <a:ext cx="765" cy="624"/>
            </a:xfrm>
            <a:prstGeom prst="homePlate">
              <a:avLst>
                <a:gd name="adj" fmla="val 30649"/>
              </a:avLst>
            </a:prstGeom>
            <a:solidFill>
              <a:srgbClr val="DEEAF6"/>
            </a:solidFill>
            <a:ln w="9525">
              <a:solidFill>
                <a:srgbClr val="000000"/>
              </a:solidFill>
              <a:miter lim="800000"/>
              <a:headEnd/>
              <a:tailEnd/>
            </a:ln>
          </p:spPr>
          <p:txBody>
            <a:bodyPr vert="vert270"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持续</a:t>
              </a:r>
              <a:endParaRPr kumimoji="0" lang="zh-CN" altLang="zh-CN" sz="7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教育</a:t>
              </a:r>
              <a:endParaRPr kumimoji="0" lang="zh-CN" altLang="zh-CN" sz="3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10" name="AutoShape 19">
              <a:extLst>
                <a:ext uri="{FF2B5EF4-FFF2-40B4-BE49-F238E27FC236}">
                  <a16:creationId xmlns:a16="http://schemas.microsoft.com/office/drawing/2014/main" id="{3C876EFF-1083-4035-A388-487156015701}"/>
                </a:ext>
              </a:extLst>
            </p:cNvPr>
            <p:cNvSpPr>
              <a:spLocks noChangeArrowheads="1"/>
            </p:cNvSpPr>
            <p:nvPr/>
          </p:nvSpPr>
          <p:spPr bwMode="auto">
            <a:xfrm rot="5400000">
              <a:off x="2663" y="8559"/>
              <a:ext cx="767" cy="624"/>
            </a:xfrm>
            <a:prstGeom prst="homePlate">
              <a:avLst>
                <a:gd name="adj" fmla="val 30729"/>
              </a:avLst>
            </a:prstGeom>
            <a:solidFill>
              <a:srgbClr val="DEEAF6"/>
            </a:solidFill>
            <a:ln w="9525">
              <a:solidFill>
                <a:srgbClr val="000000"/>
              </a:solidFill>
              <a:miter lim="800000"/>
              <a:headEnd/>
              <a:tailEnd/>
            </a:ln>
          </p:spPr>
          <p:txBody>
            <a:bodyPr vert="vert270"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安全</a:t>
              </a:r>
              <a:endParaRPr kumimoji="0" lang="zh-CN" altLang="zh-CN" sz="7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设计</a:t>
              </a:r>
              <a:endParaRPr kumimoji="0" lang="zh-CN" altLang="zh-CN" sz="3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11" name="AutoShape 18">
              <a:extLst>
                <a:ext uri="{FF2B5EF4-FFF2-40B4-BE49-F238E27FC236}">
                  <a16:creationId xmlns:a16="http://schemas.microsoft.com/office/drawing/2014/main" id="{A20D85AD-2469-4152-AB4B-CE0093CE0812}"/>
                </a:ext>
              </a:extLst>
            </p:cNvPr>
            <p:cNvSpPr>
              <a:spLocks noChangeArrowheads="1"/>
            </p:cNvSpPr>
            <p:nvPr/>
          </p:nvSpPr>
          <p:spPr bwMode="auto">
            <a:xfrm rot="-5400000">
              <a:off x="2112" y="10011"/>
              <a:ext cx="1079" cy="563"/>
            </a:xfrm>
            <a:prstGeom prst="homePlate">
              <a:avLst>
                <a:gd name="adj" fmla="val 47913"/>
              </a:avLst>
            </a:prstGeom>
            <a:solidFill>
              <a:srgbClr val="E2EFD9"/>
            </a:solidFill>
            <a:ln w="9525">
              <a:solidFill>
                <a:srgbClr val="000000"/>
              </a:solidFill>
              <a:miter lim="800000"/>
              <a:headEnd/>
              <a:tailEnd/>
            </a:ln>
          </p:spPr>
          <p:txBody>
            <a:bodyPr vert="vert"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漏洞标识管理</a:t>
              </a:r>
              <a:endParaRPr kumimoji="0" lang="zh-CN" altLang="zh-CN" sz="32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12" name="AutoShape 17">
              <a:extLst>
                <a:ext uri="{FF2B5EF4-FFF2-40B4-BE49-F238E27FC236}">
                  <a16:creationId xmlns:a16="http://schemas.microsoft.com/office/drawing/2014/main" id="{F5BE3D35-746B-40A5-A028-33B9F7AEEEEB}"/>
                </a:ext>
              </a:extLst>
            </p:cNvPr>
            <p:cNvSpPr>
              <a:spLocks noChangeArrowheads="1"/>
            </p:cNvSpPr>
            <p:nvPr/>
          </p:nvSpPr>
          <p:spPr bwMode="auto">
            <a:xfrm rot="-5400000">
              <a:off x="2787" y="10008"/>
              <a:ext cx="1095" cy="553"/>
            </a:xfrm>
            <a:prstGeom prst="homePlate">
              <a:avLst>
                <a:gd name="adj" fmla="val 49503"/>
              </a:avLst>
            </a:prstGeom>
            <a:solidFill>
              <a:srgbClr val="E2EFD9"/>
            </a:solidFill>
            <a:ln w="9525">
              <a:solidFill>
                <a:srgbClr val="000000"/>
              </a:solidFill>
              <a:miter lim="800000"/>
              <a:headEnd/>
              <a:tailEnd/>
            </a:ln>
          </p:spPr>
          <p:txBody>
            <a:bodyPr vert="vert"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漏洞管理规范</a:t>
              </a:r>
              <a:endParaRPr kumimoji="0" lang="zh-CN" altLang="zh-CN" sz="3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13" name="AutoShape 16">
              <a:extLst>
                <a:ext uri="{FF2B5EF4-FFF2-40B4-BE49-F238E27FC236}">
                  <a16:creationId xmlns:a16="http://schemas.microsoft.com/office/drawing/2014/main" id="{12B10E78-0A77-41D5-A075-CA0D927723EE}"/>
                </a:ext>
              </a:extLst>
            </p:cNvPr>
            <p:cNvSpPr>
              <a:spLocks noChangeArrowheads="1"/>
            </p:cNvSpPr>
            <p:nvPr/>
          </p:nvSpPr>
          <p:spPr bwMode="auto">
            <a:xfrm rot="-5400000">
              <a:off x="3481" y="10025"/>
              <a:ext cx="1074" cy="540"/>
            </a:xfrm>
            <a:prstGeom prst="homePlate">
              <a:avLst>
                <a:gd name="adj" fmla="val 49722"/>
              </a:avLst>
            </a:prstGeom>
            <a:solidFill>
              <a:srgbClr val="E2EFD9"/>
            </a:solidFill>
            <a:ln w="9525">
              <a:solidFill>
                <a:srgbClr val="000000"/>
              </a:solidFill>
              <a:miter lim="800000"/>
              <a:headEnd/>
              <a:tailEnd/>
            </a:ln>
          </p:spPr>
          <p:txBody>
            <a:bodyPr vert="vert"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分析准则框架</a:t>
              </a:r>
              <a:endParaRPr kumimoji="0" lang="zh-CN" altLang="zh-CN" sz="3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14" name="AutoShape 15">
              <a:extLst>
                <a:ext uri="{FF2B5EF4-FFF2-40B4-BE49-F238E27FC236}">
                  <a16:creationId xmlns:a16="http://schemas.microsoft.com/office/drawing/2014/main" id="{9F0D3F87-F502-4A3F-AE92-5D703B719F11}"/>
                </a:ext>
              </a:extLst>
            </p:cNvPr>
            <p:cNvSpPr>
              <a:spLocks noChangeArrowheads="1"/>
            </p:cNvSpPr>
            <p:nvPr/>
          </p:nvSpPr>
          <p:spPr bwMode="auto">
            <a:xfrm rot="-5400000">
              <a:off x="5473" y="9980"/>
              <a:ext cx="1079" cy="635"/>
            </a:xfrm>
            <a:prstGeom prst="homePlate">
              <a:avLst>
                <a:gd name="adj" fmla="val 42480"/>
              </a:avLst>
            </a:prstGeom>
            <a:solidFill>
              <a:srgbClr val="E2EFD9"/>
            </a:solidFill>
            <a:ln w="9525">
              <a:solidFill>
                <a:srgbClr val="000000"/>
              </a:solidFill>
              <a:miter lim="800000"/>
              <a:headEnd/>
              <a:tailEnd/>
            </a:ln>
          </p:spPr>
          <p:txBody>
            <a:bodyPr vert="vert"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交易管理</a:t>
              </a:r>
              <a:endParaRPr kumimoji="0" lang="zh-CN" altLang="zh-CN" sz="3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15" name="AutoShape 14">
              <a:extLst>
                <a:ext uri="{FF2B5EF4-FFF2-40B4-BE49-F238E27FC236}">
                  <a16:creationId xmlns:a16="http://schemas.microsoft.com/office/drawing/2014/main" id="{CDBE9C64-EF81-4F2A-BDBD-4C23D39CC318}"/>
                </a:ext>
              </a:extLst>
            </p:cNvPr>
            <p:cNvSpPr>
              <a:spLocks noChangeArrowheads="1"/>
            </p:cNvSpPr>
            <p:nvPr/>
          </p:nvSpPr>
          <p:spPr bwMode="auto">
            <a:xfrm rot="-5400000">
              <a:off x="6766" y="9996"/>
              <a:ext cx="1069" cy="551"/>
            </a:xfrm>
            <a:prstGeom prst="homePlate">
              <a:avLst>
                <a:gd name="adj" fmla="val 48503"/>
              </a:avLst>
            </a:prstGeom>
            <a:solidFill>
              <a:srgbClr val="E2EFD9"/>
            </a:solidFill>
            <a:ln w="9525">
              <a:solidFill>
                <a:srgbClr val="000000"/>
              </a:solidFill>
              <a:miter lim="800000"/>
              <a:headEnd/>
              <a:tailEnd/>
            </a:ln>
          </p:spPr>
          <p:txBody>
            <a:bodyPr vert="vert"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补丁管理</a:t>
              </a:r>
              <a:endParaRPr kumimoji="0" lang="zh-CN" altLang="zh-CN" sz="3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16" name="AutoShape 13">
              <a:extLst>
                <a:ext uri="{FF2B5EF4-FFF2-40B4-BE49-F238E27FC236}">
                  <a16:creationId xmlns:a16="http://schemas.microsoft.com/office/drawing/2014/main" id="{0AB7CC5E-82D8-45B1-ABFF-B529ADF9B781}"/>
                </a:ext>
              </a:extLst>
            </p:cNvPr>
            <p:cNvSpPr>
              <a:spLocks noChangeArrowheads="1"/>
            </p:cNvSpPr>
            <p:nvPr/>
          </p:nvSpPr>
          <p:spPr bwMode="auto">
            <a:xfrm rot="-5400000">
              <a:off x="7364" y="9993"/>
              <a:ext cx="1069" cy="557"/>
            </a:xfrm>
            <a:prstGeom prst="homePlate">
              <a:avLst>
                <a:gd name="adj" fmla="val 47980"/>
              </a:avLst>
            </a:prstGeom>
            <a:solidFill>
              <a:srgbClr val="E2EFD9"/>
            </a:solidFill>
            <a:ln w="9525">
              <a:solidFill>
                <a:srgbClr val="000000"/>
              </a:solidFill>
              <a:miter lim="800000"/>
              <a:headEnd/>
              <a:tailEnd/>
            </a:ln>
          </p:spPr>
          <p:txBody>
            <a:bodyPr vert="vert"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法律法规</a:t>
              </a:r>
              <a:endParaRPr kumimoji="0" lang="zh-CN" altLang="zh-CN" sz="3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17" name="AutoShape 12">
              <a:extLst>
                <a:ext uri="{FF2B5EF4-FFF2-40B4-BE49-F238E27FC236}">
                  <a16:creationId xmlns:a16="http://schemas.microsoft.com/office/drawing/2014/main" id="{1EB57B3D-662E-44B6-B32E-AD8232674C2D}"/>
                </a:ext>
              </a:extLst>
            </p:cNvPr>
            <p:cNvSpPr>
              <a:spLocks noChangeArrowheads="1"/>
            </p:cNvSpPr>
            <p:nvPr/>
          </p:nvSpPr>
          <p:spPr bwMode="auto">
            <a:xfrm rot="-5400000">
              <a:off x="7935" y="9997"/>
              <a:ext cx="1095" cy="525"/>
            </a:xfrm>
            <a:prstGeom prst="homePlate">
              <a:avLst>
                <a:gd name="adj" fmla="val 52143"/>
              </a:avLst>
            </a:prstGeom>
            <a:solidFill>
              <a:srgbClr val="E2EFD9"/>
            </a:solidFill>
            <a:ln w="9525">
              <a:solidFill>
                <a:srgbClr val="000000"/>
              </a:solidFill>
              <a:miter lim="800000"/>
              <a:headEnd/>
              <a:tailEnd/>
            </a:ln>
          </p:spPr>
          <p:txBody>
            <a:bodyPr vert="vert" wrap="square" lIns="91440" tIns="0" rIns="9144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修补安全规范</a:t>
              </a:r>
              <a:endParaRPr kumimoji="0" lang="zh-CN" altLang="zh-CN" sz="3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18" name="Rectangle 11">
              <a:extLst>
                <a:ext uri="{FF2B5EF4-FFF2-40B4-BE49-F238E27FC236}">
                  <a16:creationId xmlns:a16="http://schemas.microsoft.com/office/drawing/2014/main" id="{2D128836-BFE3-441F-AF2F-A18965C114E0}"/>
                </a:ext>
              </a:extLst>
            </p:cNvPr>
            <p:cNvSpPr>
              <a:spLocks noChangeArrowheads="1"/>
            </p:cNvSpPr>
            <p:nvPr/>
          </p:nvSpPr>
          <p:spPr bwMode="auto">
            <a:xfrm>
              <a:off x="9368" y="8461"/>
              <a:ext cx="737" cy="652"/>
            </a:xfrm>
            <a:prstGeom prst="rect">
              <a:avLst/>
            </a:prstGeom>
            <a:solidFill>
              <a:srgbClr val="DEEAF6"/>
            </a:solidFill>
            <a:ln w="9525">
              <a:solidFill>
                <a:srgbClr val="FFFFFF"/>
              </a:solidFill>
              <a:miter lim="800000"/>
              <a:headEnd/>
              <a:tailEnd/>
            </a:ln>
          </p:spPr>
          <p:txBody>
            <a:bodyPr vert="horz" wrap="square" lIns="0" tIns="45720" rIns="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开发者</a:t>
              </a:r>
              <a:endParaRPr kumimoji="0" lang="zh-CN" altLang="zh-CN" sz="7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角度</a:t>
              </a:r>
              <a:endParaRPr kumimoji="0" lang="zh-CN" altLang="zh-CN" sz="3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19" name="Rectangle 10">
              <a:extLst>
                <a:ext uri="{FF2B5EF4-FFF2-40B4-BE49-F238E27FC236}">
                  <a16:creationId xmlns:a16="http://schemas.microsoft.com/office/drawing/2014/main" id="{D2AC4401-B483-433A-82EF-7617831DF6FA}"/>
                </a:ext>
              </a:extLst>
            </p:cNvPr>
            <p:cNvSpPr>
              <a:spLocks noChangeArrowheads="1"/>
            </p:cNvSpPr>
            <p:nvPr/>
          </p:nvSpPr>
          <p:spPr bwMode="auto">
            <a:xfrm>
              <a:off x="8745" y="9242"/>
              <a:ext cx="737" cy="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消亡</a:t>
              </a:r>
              <a:endParaRPr kumimoji="0" lang="zh-CN" altLang="zh-CN" sz="3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20" name="Rectangle 9">
              <a:extLst>
                <a:ext uri="{FF2B5EF4-FFF2-40B4-BE49-F238E27FC236}">
                  <a16:creationId xmlns:a16="http://schemas.microsoft.com/office/drawing/2014/main" id="{194B438F-F204-4F87-BD70-574C5B624FB5}"/>
                </a:ext>
              </a:extLst>
            </p:cNvPr>
            <p:cNvSpPr>
              <a:spLocks noChangeArrowheads="1"/>
            </p:cNvSpPr>
            <p:nvPr/>
          </p:nvSpPr>
          <p:spPr bwMode="auto">
            <a:xfrm>
              <a:off x="9368" y="9863"/>
              <a:ext cx="737" cy="943"/>
            </a:xfrm>
            <a:prstGeom prst="rect">
              <a:avLst/>
            </a:prstGeom>
            <a:solidFill>
              <a:srgbClr val="E2EFD9"/>
            </a:solidFill>
            <a:ln w="9525">
              <a:solidFill>
                <a:srgbClr val="FFFFFF"/>
              </a:solidFill>
              <a:miter lim="800000"/>
              <a:headEnd/>
              <a:tailEnd/>
            </a:ln>
          </p:spPr>
          <p:txBody>
            <a:bodyPr vert="horz" wrap="square" lIns="0" tIns="45720" rIns="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管理者</a:t>
              </a:r>
              <a:endParaRPr kumimoji="0" lang="zh-CN" altLang="zh-CN" sz="7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角度</a:t>
              </a:r>
              <a:endParaRPr kumimoji="0" lang="zh-CN" altLang="zh-CN" sz="3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21" name="Rectangle 8">
              <a:extLst>
                <a:ext uri="{FF2B5EF4-FFF2-40B4-BE49-F238E27FC236}">
                  <a16:creationId xmlns:a16="http://schemas.microsoft.com/office/drawing/2014/main" id="{6D2045E4-B954-4FA3-9F54-A83E92740BBE}"/>
                </a:ext>
              </a:extLst>
            </p:cNvPr>
            <p:cNvSpPr>
              <a:spLocks noChangeArrowheads="1"/>
            </p:cNvSpPr>
            <p:nvPr/>
          </p:nvSpPr>
          <p:spPr bwMode="auto">
            <a:xfrm>
              <a:off x="9368" y="9261"/>
              <a:ext cx="737" cy="469"/>
            </a:xfrm>
            <a:prstGeom prst="rect">
              <a:avLst/>
            </a:prstGeom>
            <a:solidFill>
              <a:srgbClr val="FFFFFF"/>
            </a:solidFill>
            <a:ln w="9525">
              <a:solidFill>
                <a:srgbClr val="FFFFFF"/>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漏洞地下产业链</a:t>
              </a:r>
              <a:endParaRPr kumimoji="0" lang="zh-CN" altLang="zh-CN" sz="3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22" name="Rectangle 7">
              <a:extLst>
                <a:ext uri="{FF2B5EF4-FFF2-40B4-BE49-F238E27FC236}">
                  <a16:creationId xmlns:a16="http://schemas.microsoft.com/office/drawing/2014/main" id="{AD051696-D146-4DF9-AAE0-1AA2503AADE0}"/>
                </a:ext>
              </a:extLst>
            </p:cNvPr>
            <p:cNvSpPr>
              <a:spLocks noChangeArrowheads="1"/>
            </p:cNvSpPr>
            <p:nvPr/>
          </p:nvSpPr>
          <p:spPr bwMode="auto">
            <a:xfrm>
              <a:off x="6824" y="9350"/>
              <a:ext cx="430"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利用</a:t>
              </a:r>
              <a:endParaRPr kumimoji="0" lang="zh-CN" altLang="zh-CN" sz="3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23" name="Rectangle 6">
              <a:extLst>
                <a:ext uri="{FF2B5EF4-FFF2-40B4-BE49-F238E27FC236}">
                  <a16:creationId xmlns:a16="http://schemas.microsoft.com/office/drawing/2014/main" id="{CE2D5FFB-8776-4012-B271-1E47F6767BA0}"/>
                </a:ext>
              </a:extLst>
            </p:cNvPr>
            <p:cNvSpPr>
              <a:spLocks noChangeArrowheads="1"/>
            </p:cNvSpPr>
            <p:nvPr/>
          </p:nvSpPr>
          <p:spPr bwMode="auto">
            <a:xfrm>
              <a:off x="5016" y="9361"/>
              <a:ext cx="430"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miter lim="800000"/>
                  <a:headEnd/>
                  <a:tailEnd/>
                </a14:hiddenLine>
              </a:ext>
            </a:extLst>
          </p:spPr>
          <p:txBody>
            <a:bodyPr vert="horz"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交易</a:t>
              </a:r>
              <a:endParaRPr kumimoji="0" lang="zh-CN" altLang="zh-CN" sz="3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24" name="AutoShape 5">
              <a:extLst>
                <a:ext uri="{FF2B5EF4-FFF2-40B4-BE49-F238E27FC236}">
                  <a16:creationId xmlns:a16="http://schemas.microsoft.com/office/drawing/2014/main" id="{7D617E6D-E453-4F5C-9E65-993B09E7593E}"/>
                </a:ext>
              </a:extLst>
            </p:cNvPr>
            <p:cNvSpPr>
              <a:spLocks noChangeArrowheads="1"/>
            </p:cNvSpPr>
            <p:nvPr/>
          </p:nvSpPr>
          <p:spPr bwMode="auto">
            <a:xfrm rot="5400000">
              <a:off x="3340" y="8559"/>
              <a:ext cx="767" cy="624"/>
            </a:xfrm>
            <a:prstGeom prst="homePlate">
              <a:avLst>
                <a:gd name="adj" fmla="val 30729"/>
              </a:avLst>
            </a:prstGeom>
            <a:solidFill>
              <a:srgbClr val="DEEAF6"/>
            </a:solidFill>
            <a:ln w="9525">
              <a:solidFill>
                <a:srgbClr val="000000"/>
              </a:solidFill>
              <a:miter lim="800000"/>
              <a:headEnd/>
              <a:tailEnd/>
            </a:ln>
          </p:spPr>
          <p:txBody>
            <a:bodyPr vert="vert270"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安全</a:t>
              </a:r>
              <a:endParaRPr kumimoji="0" lang="zh-CN" altLang="zh-CN" sz="7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编码</a:t>
              </a:r>
              <a:endParaRPr kumimoji="0" lang="zh-CN" altLang="zh-CN" sz="3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25" name="AutoShape 4">
              <a:extLst>
                <a:ext uri="{FF2B5EF4-FFF2-40B4-BE49-F238E27FC236}">
                  <a16:creationId xmlns:a16="http://schemas.microsoft.com/office/drawing/2014/main" id="{EBBEDAFD-A68F-4CD2-B2C6-EB22091766DF}"/>
                </a:ext>
              </a:extLst>
            </p:cNvPr>
            <p:cNvSpPr>
              <a:spLocks noChangeArrowheads="1"/>
            </p:cNvSpPr>
            <p:nvPr/>
          </p:nvSpPr>
          <p:spPr bwMode="auto">
            <a:xfrm rot="5400000">
              <a:off x="4027" y="8559"/>
              <a:ext cx="767" cy="624"/>
            </a:xfrm>
            <a:prstGeom prst="homePlate">
              <a:avLst>
                <a:gd name="adj" fmla="val 30729"/>
              </a:avLst>
            </a:prstGeom>
            <a:solidFill>
              <a:srgbClr val="DEEAF6"/>
            </a:solidFill>
            <a:ln w="9525">
              <a:solidFill>
                <a:srgbClr val="000000"/>
              </a:solidFill>
              <a:miter lim="800000"/>
              <a:headEnd/>
              <a:tailEnd/>
            </a:ln>
          </p:spPr>
          <p:txBody>
            <a:bodyPr vert="vert270"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漏洞</a:t>
              </a:r>
              <a:endParaRPr kumimoji="0" lang="zh-CN" altLang="zh-CN" sz="7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检测</a:t>
              </a:r>
              <a:endParaRPr kumimoji="0" lang="zh-CN" altLang="zh-CN" sz="3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26" name="AutoShape 3">
              <a:extLst>
                <a:ext uri="{FF2B5EF4-FFF2-40B4-BE49-F238E27FC236}">
                  <a16:creationId xmlns:a16="http://schemas.microsoft.com/office/drawing/2014/main" id="{36C9D85E-F12B-4429-9015-16CA0E5BEF63}"/>
                </a:ext>
              </a:extLst>
            </p:cNvPr>
            <p:cNvSpPr>
              <a:spLocks noChangeArrowheads="1"/>
            </p:cNvSpPr>
            <p:nvPr/>
          </p:nvSpPr>
          <p:spPr bwMode="auto">
            <a:xfrm rot="5400000">
              <a:off x="5623" y="8559"/>
              <a:ext cx="767" cy="624"/>
            </a:xfrm>
            <a:prstGeom prst="homePlate">
              <a:avLst>
                <a:gd name="adj" fmla="val 30729"/>
              </a:avLst>
            </a:prstGeom>
            <a:solidFill>
              <a:srgbClr val="DEEAF6"/>
            </a:solidFill>
            <a:ln w="9525">
              <a:solidFill>
                <a:srgbClr val="000000"/>
              </a:solidFill>
              <a:miter lim="800000"/>
              <a:headEnd/>
              <a:tailEnd/>
            </a:ln>
          </p:spPr>
          <p:txBody>
            <a:bodyPr vert="vert270"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部署</a:t>
              </a:r>
              <a:endParaRPr kumimoji="0" lang="zh-CN" altLang="zh-CN" sz="7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防护</a:t>
              </a:r>
              <a:endParaRPr kumimoji="0" lang="zh-CN" altLang="zh-CN" sz="3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sp>
          <p:nvSpPr>
            <p:cNvPr id="27" name="AutoShape 2">
              <a:extLst>
                <a:ext uri="{FF2B5EF4-FFF2-40B4-BE49-F238E27FC236}">
                  <a16:creationId xmlns:a16="http://schemas.microsoft.com/office/drawing/2014/main" id="{B6048F68-9C64-4952-A7B6-F468D4A1F9E2}"/>
                </a:ext>
              </a:extLst>
            </p:cNvPr>
            <p:cNvSpPr>
              <a:spLocks noChangeArrowheads="1"/>
            </p:cNvSpPr>
            <p:nvPr/>
          </p:nvSpPr>
          <p:spPr bwMode="auto">
            <a:xfrm rot="5400000">
              <a:off x="7504" y="8557"/>
              <a:ext cx="767" cy="624"/>
            </a:xfrm>
            <a:prstGeom prst="homePlate">
              <a:avLst>
                <a:gd name="adj" fmla="val 30729"/>
              </a:avLst>
            </a:prstGeom>
            <a:solidFill>
              <a:srgbClr val="DEEAF6"/>
            </a:solidFill>
            <a:ln w="9525">
              <a:solidFill>
                <a:srgbClr val="000000"/>
              </a:solidFill>
              <a:miter lim="800000"/>
              <a:headEnd/>
              <a:tailEnd/>
            </a:ln>
          </p:spPr>
          <p:txBody>
            <a:bodyPr vert="vert270" wrap="square" lIns="0" tIns="0" rIns="0" bIns="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响应</a:t>
              </a:r>
              <a:endParaRPr kumimoji="0" lang="zh-CN" altLang="zh-CN" sz="7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修复</a:t>
              </a:r>
              <a:endParaRPr kumimoji="0" lang="zh-CN" altLang="zh-CN" sz="32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0761221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zh-CN" altLang="en-US" b="1" dirty="0">
                <a:effectLst>
                  <a:outerShdw blurRad="38100" dist="38100" dir="2700000" algn="tl">
                    <a:srgbClr val="000000">
                      <a:alpha val="43137"/>
                    </a:srgbClr>
                  </a:outerShdw>
                </a:effectLst>
                <a:ea typeface="微软雅黑" pitchFamily="34" charset="-122"/>
              </a:rPr>
              <a:t>本讲要点</a:t>
            </a:r>
            <a:endParaRPr lang="zh-CN" altLang="zh-CN" b="1" dirty="0">
              <a:effectLst>
                <a:outerShdw blurRad="38100" dist="38100" dir="2700000" algn="tl">
                  <a:srgbClr val="000000">
                    <a:alpha val="43137"/>
                  </a:srgbClr>
                </a:outerShdw>
              </a:effectLst>
              <a:ea typeface="微软雅黑" pitchFamily="34" charset="-122"/>
            </a:endParaRPr>
          </a:p>
        </p:txBody>
      </p:sp>
      <p:sp>
        <p:nvSpPr>
          <p:cNvPr id="151555" name="Rectangle 3"/>
          <p:cNvSpPr>
            <a:spLocks noGrp="1" noChangeArrowheads="1"/>
          </p:cNvSpPr>
          <p:nvPr>
            <p:ph type="body" idx="1"/>
          </p:nvPr>
        </p:nvSpPr>
        <p:spPr>
          <a:xfrm>
            <a:off x="457200" y="1153108"/>
            <a:ext cx="8229600" cy="4551784"/>
          </a:xfrm>
        </p:spPr>
        <p:txBody>
          <a:bodyPr/>
          <a:lstStyle/>
          <a:p>
            <a:pPr eaLnBrk="1" hangingPunct="1">
              <a:defRPr/>
            </a:pPr>
            <a:r>
              <a:rPr lang="en-US" altLang="zh-CN" b="1" dirty="0">
                <a:effectLst>
                  <a:outerShdw blurRad="38100" dist="38100" dir="2700000" algn="tl">
                    <a:srgbClr val="C0C0C0"/>
                  </a:outerShdw>
                </a:effectLst>
                <a:ea typeface="微软雅黑" pitchFamily="34" charset="-122"/>
              </a:rPr>
              <a:t>1. </a:t>
            </a:r>
            <a:r>
              <a:rPr lang="zh-CN" altLang="en-US" b="1" dirty="0">
                <a:effectLst>
                  <a:outerShdw blurRad="38100" dist="38100" dir="2700000" algn="tl">
                    <a:srgbClr val="C0C0C0"/>
                  </a:outerShdw>
                </a:effectLst>
                <a:ea typeface="微软雅黑" pitchFamily="34" charset="-122"/>
              </a:rPr>
              <a:t>软件开发模型</a:t>
            </a:r>
            <a:endParaRPr lang="en-US" altLang="zh-CN" b="1" dirty="0">
              <a:effectLst>
                <a:outerShdw blurRad="38100" dist="38100" dir="2700000" algn="tl">
                  <a:srgbClr val="C0C0C0"/>
                </a:outerShdw>
              </a:effectLst>
              <a:ea typeface="微软雅黑" pitchFamily="34" charset="-122"/>
            </a:endParaRPr>
          </a:p>
          <a:p>
            <a:pPr eaLnBrk="1" hangingPunct="1">
              <a:defRPr/>
            </a:pPr>
            <a:r>
              <a:rPr lang="en-US" altLang="zh-CN" b="1" dirty="0">
                <a:effectLst>
                  <a:outerShdw blurRad="38100" dist="38100" dir="2700000" algn="tl">
                    <a:srgbClr val="C0C0C0"/>
                  </a:outerShdw>
                </a:effectLst>
                <a:ea typeface="微软雅黑" pitchFamily="34" charset="-122"/>
              </a:rPr>
              <a:t>2. </a:t>
            </a:r>
            <a:r>
              <a:rPr lang="zh-CN" altLang="en-US" b="1" dirty="0">
                <a:effectLst>
                  <a:outerShdw blurRad="38100" dist="38100" dir="2700000" algn="tl">
                    <a:srgbClr val="C0C0C0"/>
                  </a:outerShdw>
                </a:effectLst>
                <a:ea typeface="微软雅黑" pitchFamily="34" charset="-122"/>
              </a:rPr>
              <a:t>软件安全开发模型</a:t>
            </a:r>
            <a:endParaRPr lang="en-US" altLang="zh-CN" b="1" dirty="0">
              <a:effectLst>
                <a:outerShdw blurRad="38100" dist="38100" dir="2700000" algn="tl">
                  <a:srgbClr val="C0C0C0"/>
                </a:outerShdw>
              </a:effectLst>
              <a:ea typeface="微软雅黑" pitchFamily="34" charset="-122"/>
            </a:endParaRPr>
          </a:p>
          <a:p>
            <a:pPr eaLnBrk="1" hangingPunct="1">
              <a:defRPr/>
            </a:pPr>
            <a:r>
              <a:rPr lang="en-US" altLang="zh-CN" b="1" dirty="0">
                <a:effectLst>
                  <a:outerShdw blurRad="38100" dist="38100" dir="2700000" algn="tl">
                    <a:srgbClr val="C0C0C0"/>
                  </a:outerShdw>
                </a:effectLst>
                <a:ea typeface="微软雅黑" pitchFamily="34" charset="-122"/>
              </a:rPr>
              <a:t>3. </a:t>
            </a:r>
            <a:r>
              <a:rPr lang="zh-CN" altLang="en-US" b="1" dirty="0">
                <a:effectLst>
                  <a:outerShdw blurRad="38100" dist="38100" dir="2700000" algn="tl">
                    <a:srgbClr val="C0C0C0"/>
                  </a:outerShdw>
                </a:effectLst>
                <a:ea typeface="微软雅黑" pitchFamily="34" charset="-122"/>
              </a:rPr>
              <a:t>软件安全开发模型应用</a:t>
            </a:r>
            <a:endParaRPr lang="en-US" altLang="zh-CN" b="1" dirty="0">
              <a:effectLst>
                <a:outerShdw blurRad="38100" dist="38100" dir="2700000" algn="tl">
                  <a:srgbClr val="C0C0C0"/>
                </a:outerShdw>
              </a:effectLst>
              <a:ea typeface="微软雅黑" pitchFamily="34" charset="-122"/>
            </a:endParaRPr>
          </a:p>
        </p:txBody>
      </p:sp>
    </p:spTree>
    <p:extLst>
      <p:ext uri="{BB962C8B-B14F-4D97-AF65-F5344CB8AC3E}">
        <p14:creationId xmlns:p14="http://schemas.microsoft.com/office/powerpoint/2010/main" val="27851306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1. </a:t>
            </a:r>
            <a:r>
              <a:rPr lang="zh-CN" altLang="en-US" b="1" dirty="0">
                <a:effectLst>
                  <a:outerShdw blurRad="38100" dist="38100" dir="2700000" algn="tl">
                    <a:srgbClr val="000000">
                      <a:alpha val="43137"/>
                    </a:srgbClr>
                  </a:outerShdw>
                </a:effectLst>
                <a:ea typeface="微软雅黑" pitchFamily="34" charset="-122"/>
              </a:rPr>
              <a:t>软件开发模型</a:t>
            </a: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1</a:t>
            </a:r>
            <a:r>
              <a:rPr lang="zh-CN" altLang="en-US" b="1" dirty="0">
                <a:effectLst>
                  <a:outerShdw blurRad="38100" dist="38100" dir="2700000" algn="tl">
                    <a:srgbClr val="C0C0C0"/>
                  </a:outerShdw>
                </a:effectLst>
                <a:ea typeface="微软雅黑" pitchFamily="34" charset="-122"/>
              </a:rPr>
              <a:t>）软件生命周期</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软件生命周期划可分成</a:t>
            </a:r>
            <a:r>
              <a:rPr lang="en-US" altLang="zh-CN" b="1" dirty="0">
                <a:effectLst>
                  <a:outerShdw blurRad="38100" dist="38100" dir="2700000" algn="tl">
                    <a:srgbClr val="C0C0C0"/>
                  </a:outerShdw>
                </a:effectLst>
                <a:ea typeface="微软雅黑" pitchFamily="34" charset="-122"/>
              </a:rPr>
              <a:t>3</a:t>
            </a:r>
            <a:r>
              <a:rPr lang="zh-CN" altLang="en-US" b="1" dirty="0">
                <a:effectLst>
                  <a:outerShdw blurRad="38100" dist="38100" dir="2700000" algn="tl">
                    <a:srgbClr val="C0C0C0"/>
                  </a:outerShdw>
                </a:effectLst>
                <a:ea typeface="微软雅黑" pitchFamily="34" charset="-122"/>
              </a:rPr>
              <a:t>个时期</a:t>
            </a:r>
            <a:r>
              <a:rPr lang="en-US" altLang="zh-CN" b="1" dirty="0">
                <a:effectLst>
                  <a:outerShdw blurRad="38100" dist="38100" dir="2700000" algn="tl">
                    <a:srgbClr val="C0C0C0"/>
                  </a:outerShdw>
                </a:effectLst>
                <a:ea typeface="微软雅黑" pitchFamily="34" charset="-122"/>
              </a:rPr>
              <a:t>8</a:t>
            </a:r>
            <a:r>
              <a:rPr lang="zh-CN" altLang="en-US" b="1" dirty="0">
                <a:effectLst>
                  <a:outerShdw blurRad="38100" dist="38100" dir="2700000" algn="tl">
                    <a:srgbClr val="C0C0C0"/>
                  </a:outerShdw>
                </a:effectLst>
                <a:ea typeface="微软雅黑" pitchFamily="34" charset="-122"/>
              </a:rPr>
              <a:t>个阶段</a:t>
            </a:r>
            <a:endParaRPr lang="en-US" altLang="zh-CN" b="1" dirty="0">
              <a:effectLst>
                <a:outerShdw blurRad="38100" dist="38100" dir="2700000" algn="tl">
                  <a:srgbClr val="C0C0C0"/>
                </a:outerShdw>
              </a:effectLst>
              <a:ea typeface="微软雅黑" pitchFamily="34" charset="-122"/>
            </a:endParaRPr>
          </a:p>
          <a:p>
            <a:pPr eaLnBrk="1" hangingPunct="1">
              <a:defRPr/>
            </a:pPr>
            <a:r>
              <a:rPr lang="en-US" altLang="zh-CN" b="1" dirty="0">
                <a:effectLst>
                  <a:outerShdw blurRad="38100" dist="38100" dir="2700000" algn="tl">
                    <a:srgbClr val="C0C0C0"/>
                  </a:outerShdw>
                </a:effectLst>
                <a:ea typeface="微软雅黑" pitchFamily="34" charset="-122"/>
              </a:rPr>
              <a:t>3</a:t>
            </a:r>
            <a:r>
              <a:rPr lang="zh-CN" altLang="en-US" b="1" dirty="0">
                <a:effectLst>
                  <a:outerShdw blurRad="38100" dist="38100" dir="2700000" algn="tl">
                    <a:srgbClr val="C0C0C0"/>
                  </a:outerShdw>
                </a:effectLst>
                <a:ea typeface="微软雅黑" pitchFamily="34" charset="-122"/>
              </a:rPr>
              <a:t>）软件维护时期</a:t>
            </a:r>
          </a:p>
          <a:p>
            <a:pPr lvl="1" eaLnBrk="1" hangingPunct="1">
              <a:defRPr/>
            </a:pPr>
            <a:r>
              <a:rPr lang="zh-CN" altLang="en-US" b="1" dirty="0">
                <a:effectLst>
                  <a:outerShdw blurRad="38100" dist="38100" dir="2700000" algn="tl">
                    <a:srgbClr val="C0C0C0"/>
                  </a:outerShdw>
                </a:effectLst>
                <a:ea typeface="微软雅黑" pitchFamily="34" charset="-122"/>
              </a:rPr>
              <a:t>软件维护时期的任务是，使软件持久地满足用户的需要：</a:t>
            </a:r>
            <a:endParaRPr lang="en-US" altLang="zh-CN" b="1" dirty="0">
              <a:effectLst>
                <a:outerShdw blurRad="38100" dist="38100" dir="2700000" algn="tl">
                  <a:srgbClr val="C0C0C0"/>
                </a:outerShdw>
              </a:effectLst>
              <a:ea typeface="微软雅黑" pitchFamily="34" charset="-122"/>
            </a:endParaRPr>
          </a:p>
          <a:p>
            <a:pPr lvl="1" eaLnBrk="1" hangingPunct="1">
              <a:defRPr/>
            </a:pPr>
            <a:r>
              <a:rPr lang="zh-CN" altLang="en-US" b="1" dirty="0">
                <a:effectLst>
                  <a:outerShdw blurRad="38100" dist="38100" dir="2700000" algn="tl">
                    <a:srgbClr val="C0C0C0"/>
                  </a:outerShdw>
                </a:effectLst>
                <a:ea typeface="微软雅黑" pitchFamily="34" charset="-122"/>
              </a:rPr>
              <a:t>当软件在使用过程中发现错误时应该加以改正；</a:t>
            </a:r>
            <a:endParaRPr lang="en-US" altLang="zh-CN" b="1" dirty="0">
              <a:effectLst>
                <a:outerShdw blurRad="38100" dist="38100" dir="2700000" algn="tl">
                  <a:srgbClr val="C0C0C0"/>
                </a:outerShdw>
              </a:effectLst>
              <a:ea typeface="微软雅黑" pitchFamily="34" charset="-122"/>
            </a:endParaRPr>
          </a:p>
          <a:p>
            <a:pPr lvl="1" eaLnBrk="1" hangingPunct="1">
              <a:defRPr/>
            </a:pPr>
            <a:r>
              <a:rPr lang="zh-CN" altLang="en-US" b="1" dirty="0">
                <a:effectLst>
                  <a:outerShdw blurRad="38100" dist="38100" dir="2700000" algn="tl">
                    <a:srgbClr val="C0C0C0"/>
                  </a:outerShdw>
                </a:effectLst>
                <a:ea typeface="微软雅黑" pitchFamily="34" charset="-122"/>
              </a:rPr>
              <a:t>当环境改变时应该修改软件以适应新的环境；</a:t>
            </a:r>
            <a:endParaRPr lang="en-US" altLang="zh-CN" b="1" dirty="0">
              <a:effectLst>
                <a:outerShdw blurRad="38100" dist="38100" dir="2700000" algn="tl">
                  <a:srgbClr val="C0C0C0"/>
                </a:outerShdw>
              </a:effectLst>
              <a:ea typeface="微软雅黑" pitchFamily="34" charset="-122"/>
            </a:endParaRPr>
          </a:p>
          <a:p>
            <a:pPr lvl="1" eaLnBrk="1" hangingPunct="1">
              <a:defRPr/>
            </a:pPr>
            <a:r>
              <a:rPr lang="zh-CN" altLang="en-US" b="1" dirty="0">
                <a:effectLst>
                  <a:outerShdw blurRad="38100" dist="38100" dir="2700000" algn="tl">
                    <a:srgbClr val="C0C0C0"/>
                  </a:outerShdw>
                </a:effectLst>
                <a:ea typeface="微软雅黑" pitchFamily="34" charset="-122"/>
              </a:rPr>
              <a:t>当用户有新要求时应该及时改进软件以满足用户的新需要。</a:t>
            </a:r>
          </a:p>
        </p:txBody>
      </p:sp>
    </p:spTree>
    <p:extLst>
      <p:ext uri="{BB962C8B-B14F-4D97-AF65-F5344CB8AC3E}">
        <p14:creationId xmlns:p14="http://schemas.microsoft.com/office/powerpoint/2010/main" val="2513221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1. </a:t>
            </a:r>
            <a:r>
              <a:rPr lang="zh-CN" altLang="en-US" b="1" dirty="0">
                <a:effectLst>
                  <a:outerShdw blurRad="38100" dist="38100" dir="2700000" algn="tl">
                    <a:srgbClr val="000000">
                      <a:alpha val="43137"/>
                    </a:srgbClr>
                  </a:outerShdw>
                </a:effectLst>
                <a:ea typeface="微软雅黑" pitchFamily="34" charset="-122"/>
              </a:rPr>
              <a:t>软件开发模型</a:t>
            </a: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1</a:t>
            </a:r>
            <a:r>
              <a:rPr lang="zh-CN" altLang="en-US" b="1" dirty="0">
                <a:effectLst>
                  <a:outerShdw blurRad="38100" dist="38100" dir="2700000" algn="tl">
                    <a:srgbClr val="C0C0C0"/>
                  </a:outerShdw>
                </a:effectLst>
                <a:ea typeface="微软雅黑" pitchFamily="34" charset="-122"/>
              </a:rPr>
              <a:t>）软件生命周期</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软件生命周期划可分成</a:t>
            </a:r>
            <a:r>
              <a:rPr lang="en-US" altLang="zh-CN" b="1" dirty="0">
                <a:effectLst>
                  <a:outerShdw blurRad="38100" dist="38100" dir="2700000" algn="tl">
                    <a:srgbClr val="C0C0C0"/>
                  </a:outerShdw>
                </a:effectLst>
                <a:ea typeface="微软雅黑" pitchFamily="34" charset="-122"/>
              </a:rPr>
              <a:t>3</a:t>
            </a:r>
            <a:r>
              <a:rPr lang="zh-CN" altLang="en-US" b="1" dirty="0">
                <a:effectLst>
                  <a:outerShdw blurRad="38100" dist="38100" dir="2700000" algn="tl">
                    <a:srgbClr val="C0C0C0"/>
                  </a:outerShdw>
                </a:effectLst>
                <a:ea typeface="微软雅黑" pitchFamily="34" charset="-122"/>
              </a:rPr>
              <a:t>个时期</a:t>
            </a:r>
            <a:r>
              <a:rPr lang="en-US" altLang="zh-CN" b="1" dirty="0">
                <a:effectLst>
                  <a:outerShdw blurRad="38100" dist="38100" dir="2700000" algn="tl">
                    <a:srgbClr val="C0C0C0"/>
                  </a:outerShdw>
                </a:effectLst>
                <a:ea typeface="微软雅黑" pitchFamily="34" charset="-122"/>
              </a:rPr>
              <a:t>8</a:t>
            </a:r>
            <a:r>
              <a:rPr lang="zh-CN" altLang="en-US" b="1" dirty="0">
                <a:effectLst>
                  <a:outerShdw blurRad="38100" dist="38100" dir="2700000" algn="tl">
                    <a:srgbClr val="C0C0C0"/>
                  </a:outerShdw>
                </a:effectLst>
                <a:ea typeface="微软雅黑" pitchFamily="34" charset="-122"/>
              </a:rPr>
              <a:t>个阶段</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事实上，在实际从事软件开发工作时，根据软件规模、种类、开发环境及开发时使用的技术方法等因素，这些阶段的划分都会有所不同。</a:t>
            </a:r>
          </a:p>
        </p:txBody>
      </p:sp>
    </p:spTree>
    <p:extLst>
      <p:ext uri="{BB962C8B-B14F-4D97-AF65-F5344CB8AC3E}">
        <p14:creationId xmlns:p14="http://schemas.microsoft.com/office/powerpoint/2010/main" val="19953177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1. </a:t>
            </a:r>
            <a:r>
              <a:rPr lang="zh-CN" altLang="en-US" b="1" dirty="0">
                <a:effectLst>
                  <a:outerShdw blurRad="38100" dist="38100" dir="2700000" algn="tl">
                    <a:srgbClr val="000000">
                      <a:alpha val="43137"/>
                    </a:srgbClr>
                  </a:outerShdw>
                </a:effectLst>
                <a:ea typeface="微软雅黑" pitchFamily="34" charset="-122"/>
              </a:rPr>
              <a:t>软件开发模型</a:t>
            </a:r>
          </a:p>
        </p:txBody>
      </p:sp>
      <p:sp>
        <p:nvSpPr>
          <p:cNvPr id="151555" name="Rectangle 3"/>
          <p:cNvSpPr>
            <a:spLocks noGrp="1" noChangeArrowheads="1"/>
          </p:cNvSpPr>
          <p:nvPr>
            <p:ph type="body" idx="1"/>
          </p:nvPr>
        </p:nvSpPr>
        <p:spPr>
          <a:xfrm>
            <a:off x="457200" y="1052736"/>
            <a:ext cx="8229600" cy="4551784"/>
          </a:xfrm>
        </p:spPr>
        <p:txBody>
          <a:bodyPr/>
          <a:lstStyle/>
          <a:p>
            <a:pPr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2</a:t>
            </a:r>
            <a:r>
              <a:rPr lang="zh-CN" altLang="en-US" b="1" dirty="0">
                <a:effectLst>
                  <a:outerShdw blurRad="38100" dist="38100" dir="2700000" algn="tl">
                    <a:srgbClr val="C0C0C0"/>
                  </a:outerShdw>
                </a:effectLst>
                <a:ea typeface="微软雅黑" pitchFamily="34" charset="-122"/>
              </a:rPr>
              <a:t>）软件过程与软件开发模型</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进入</a:t>
            </a:r>
            <a:r>
              <a:rPr lang="en-US" altLang="zh-CN" b="1" dirty="0">
                <a:effectLst>
                  <a:outerShdw blurRad="38100" dist="38100" dir="2700000" algn="tl">
                    <a:srgbClr val="C0C0C0"/>
                  </a:outerShdw>
                </a:effectLst>
                <a:ea typeface="微软雅黑" pitchFamily="34" charset="-122"/>
              </a:rPr>
              <a:t>20</a:t>
            </a:r>
            <a:r>
              <a:rPr lang="zh-CN" altLang="en-US" b="1" dirty="0">
                <a:effectLst>
                  <a:outerShdw blurRad="38100" dist="38100" dir="2700000" algn="tl">
                    <a:srgbClr val="C0C0C0"/>
                  </a:outerShdw>
                </a:effectLst>
                <a:ea typeface="微软雅黑" pitchFamily="34" charset="-122"/>
              </a:rPr>
              <a:t>世纪</a:t>
            </a:r>
            <a:r>
              <a:rPr lang="en-US" altLang="zh-CN" b="1" dirty="0">
                <a:effectLst>
                  <a:outerShdw blurRad="38100" dist="38100" dir="2700000" algn="tl">
                    <a:srgbClr val="C0C0C0"/>
                  </a:outerShdw>
                </a:effectLst>
                <a:ea typeface="微软雅黑" pitchFamily="34" charset="-122"/>
              </a:rPr>
              <a:t>90</a:t>
            </a:r>
            <a:r>
              <a:rPr lang="zh-CN" altLang="en-US" b="1" dirty="0">
                <a:effectLst>
                  <a:outerShdw blurRad="38100" dist="38100" dir="2700000" algn="tl">
                    <a:srgbClr val="C0C0C0"/>
                  </a:outerShdw>
                </a:effectLst>
                <a:ea typeface="微软雅黑" pitchFamily="34" charset="-122"/>
              </a:rPr>
              <a:t>年代，软件工程领域提出了</a:t>
            </a:r>
            <a:r>
              <a:rPr lang="zh-CN" altLang="en-US" b="1" dirty="0">
                <a:solidFill>
                  <a:srgbClr val="FF0000"/>
                </a:solidFill>
                <a:effectLst>
                  <a:outerShdw blurRad="38100" dist="38100" dir="2700000" algn="tl">
                    <a:srgbClr val="C0C0C0"/>
                  </a:outerShdw>
                </a:effectLst>
                <a:ea typeface="微软雅黑" pitchFamily="34" charset="-122"/>
              </a:rPr>
              <a:t>软件过程</a:t>
            </a:r>
            <a:r>
              <a:rPr lang="zh-CN" altLang="en-US" b="1" dirty="0">
                <a:effectLst>
                  <a:outerShdw blurRad="38100" dist="38100" dir="2700000" algn="tl">
                    <a:srgbClr val="C0C0C0"/>
                  </a:outerShdw>
                </a:effectLst>
                <a:ea typeface="微软雅黑" pitchFamily="34" charset="-122"/>
              </a:rPr>
              <a:t>的概念。</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所谓</a:t>
            </a:r>
            <a:r>
              <a:rPr lang="zh-CN" altLang="en-US" b="1" dirty="0">
                <a:solidFill>
                  <a:srgbClr val="FF0000"/>
                </a:solidFill>
                <a:effectLst>
                  <a:outerShdw blurRad="38100" dist="38100" dir="2700000" algn="tl">
                    <a:srgbClr val="C0C0C0"/>
                  </a:outerShdw>
                </a:effectLst>
                <a:ea typeface="微软雅黑" pitchFamily="34" charset="-122"/>
              </a:rPr>
              <a:t>软件过程</a:t>
            </a:r>
            <a:r>
              <a:rPr lang="zh-CN" altLang="en-US" b="1" dirty="0">
                <a:effectLst>
                  <a:outerShdw blurRad="38100" dist="38100" dir="2700000" algn="tl">
                    <a:srgbClr val="C0C0C0"/>
                  </a:outerShdw>
                </a:effectLst>
                <a:ea typeface="微软雅黑" pitchFamily="34" charset="-122"/>
              </a:rPr>
              <a:t>，是指为了获得高质量软件所需要完成的一系列任务的框架，它规定了完成各项任务的工作步骤。</a:t>
            </a:r>
            <a:endParaRPr lang="en-US" altLang="zh-CN" b="1" dirty="0">
              <a:effectLst>
                <a:outerShdw blurRad="38100" dist="38100" dir="2700000" algn="tl">
                  <a:srgbClr val="C0C0C0"/>
                </a:outerShdw>
              </a:effectLst>
              <a:ea typeface="微软雅黑" pitchFamily="34" charset="-122"/>
            </a:endParaRPr>
          </a:p>
          <a:p>
            <a:pPr eaLnBrk="1" hangingPunct="1">
              <a:defRPr/>
            </a:pPr>
            <a:r>
              <a:rPr lang="zh-CN" altLang="en-US" b="1" dirty="0">
                <a:effectLst>
                  <a:outerShdw blurRad="38100" dist="38100" dir="2700000" algn="tl">
                    <a:srgbClr val="C0C0C0"/>
                  </a:outerShdw>
                </a:effectLst>
                <a:ea typeface="微软雅黑" pitchFamily="34" charset="-122"/>
              </a:rPr>
              <a:t>通常使用软件生命周期模型简洁地描述软件过程。软件生命周期模型规定了把生命周期划分为哪些阶段及各个阶段的执行顺序，因此，也称为软件过程模型。</a:t>
            </a:r>
          </a:p>
        </p:txBody>
      </p:sp>
    </p:spTree>
    <p:extLst>
      <p:ext uri="{BB962C8B-B14F-4D97-AF65-F5344CB8AC3E}">
        <p14:creationId xmlns:p14="http://schemas.microsoft.com/office/powerpoint/2010/main" val="30721460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1. </a:t>
            </a:r>
            <a:r>
              <a:rPr lang="zh-CN" altLang="en-US" b="1" dirty="0">
                <a:effectLst>
                  <a:outerShdw blurRad="38100" dist="38100" dir="2700000" algn="tl">
                    <a:srgbClr val="000000">
                      <a:alpha val="43137"/>
                    </a:srgbClr>
                  </a:outerShdw>
                </a:effectLst>
                <a:ea typeface="微软雅黑" pitchFamily="34" charset="-122"/>
              </a:rPr>
              <a:t>软件开发模型</a:t>
            </a:r>
          </a:p>
        </p:txBody>
      </p:sp>
      <p:sp>
        <p:nvSpPr>
          <p:cNvPr id="151555" name="Rectangle 3"/>
          <p:cNvSpPr>
            <a:spLocks noGrp="1" noChangeArrowheads="1"/>
          </p:cNvSpPr>
          <p:nvPr>
            <p:ph type="body" idx="1"/>
          </p:nvPr>
        </p:nvSpPr>
        <p:spPr>
          <a:xfrm>
            <a:off x="457200" y="1052736"/>
            <a:ext cx="8229600" cy="4551784"/>
          </a:xfrm>
        </p:spPr>
        <p:txBody>
          <a:bodyPr/>
          <a:lstStyle/>
          <a:p>
            <a:pPr algn="just"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2</a:t>
            </a:r>
            <a:r>
              <a:rPr lang="zh-CN" altLang="en-US" b="1" dirty="0">
                <a:effectLst>
                  <a:outerShdw blurRad="38100" dist="38100" dir="2700000" algn="tl">
                    <a:srgbClr val="C0C0C0"/>
                  </a:outerShdw>
                </a:effectLst>
                <a:ea typeface="微软雅黑" pitchFamily="34" charset="-122"/>
              </a:rPr>
              <a:t>）软件过程与软件开发模型</a:t>
            </a:r>
            <a:endParaRPr lang="en-US" altLang="zh-CN" b="1" dirty="0">
              <a:effectLst>
                <a:outerShdw blurRad="38100" dist="38100" dir="2700000" algn="tl">
                  <a:srgbClr val="C0C0C0"/>
                </a:outerShdw>
              </a:effectLst>
              <a:ea typeface="微软雅黑" pitchFamily="34" charset="-122"/>
            </a:endParaRPr>
          </a:p>
          <a:p>
            <a:pPr algn="just" eaLnBrk="1" hangingPunct="1">
              <a:defRPr/>
            </a:pPr>
            <a:r>
              <a:rPr lang="zh-CN" altLang="en-US" b="1" dirty="0">
                <a:effectLst>
                  <a:outerShdw blurRad="38100" dist="38100" dir="2700000" algn="tl">
                    <a:srgbClr val="C0C0C0"/>
                  </a:outerShdw>
                </a:effectLst>
                <a:ea typeface="微软雅黑" pitchFamily="34" charset="-122"/>
              </a:rPr>
              <a:t>为了强调软件开发者在软件过程中对于确保软件安全的主导地位和重要作用，本书仍沿用“软件过程模型”的传统叫法</a:t>
            </a:r>
            <a:r>
              <a:rPr lang="en-US" altLang="zh-CN" b="1" dirty="0">
                <a:effectLst>
                  <a:outerShdw blurRad="38100" dist="38100" dir="2700000" algn="tl">
                    <a:srgbClr val="C0C0C0"/>
                  </a:outerShdw>
                </a:effectLst>
                <a:ea typeface="微软雅黑" pitchFamily="34" charset="-122"/>
              </a:rPr>
              <a:t>——“</a:t>
            </a:r>
            <a:r>
              <a:rPr lang="zh-CN" altLang="en-US" b="1" dirty="0">
                <a:solidFill>
                  <a:srgbClr val="FF0000"/>
                </a:solidFill>
                <a:effectLst>
                  <a:outerShdw blurRad="38100" dist="38100" dir="2700000" algn="tl">
                    <a:srgbClr val="C0C0C0"/>
                  </a:outerShdw>
                </a:effectLst>
                <a:ea typeface="微软雅黑" pitchFamily="34" charset="-122"/>
              </a:rPr>
              <a:t>软件开发模型</a:t>
            </a:r>
            <a:r>
              <a:rPr lang="zh-CN" altLang="en-US" b="1" dirty="0">
                <a:effectLst>
                  <a:outerShdw blurRad="38100" dist="38100" dir="2700000" algn="tl">
                    <a:srgbClr val="C0C0C0"/>
                  </a:outerShdw>
                </a:effectLst>
                <a:ea typeface="微软雅黑" pitchFamily="34" charset="-122"/>
              </a:rPr>
              <a:t>”。</a:t>
            </a:r>
            <a:endParaRPr lang="en-US" altLang="zh-CN" b="1" dirty="0">
              <a:effectLst>
                <a:outerShdw blurRad="38100" dist="38100" dir="2700000" algn="tl">
                  <a:srgbClr val="C0C0C0"/>
                </a:outerShdw>
              </a:effectLst>
              <a:ea typeface="微软雅黑" pitchFamily="34" charset="-122"/>
            </a:endParaRPr>
          </a:p>
          <a:p>
            <a:pPr algn="just" eaLnBrk="1" hangingPunct="1">
              <a:defRPr/>
            </a:pPr>
            <a:r>
              <a:rPr lang="zh-CN" altLang="en-US" b="1" dirty="0">
                <a:effectLst>
                  <a:outerShdw blurRad="38100" dist="38100" dir="2700000" algn="tl">
                    <a:srgbClr val="C0C0C0"/>
                  </a:outerShdw>
                </a:effectLst>
                <a:ea typeface="微软雅黑" pitchFamily="34" charset="-122"/>
              </a:rPr>
              <a:t>软件开发模型（</a:t>
            </a:r>
            <a:r>
              <a:rPr lang="en-US" altLang="zh-CN" b="1" dirty="0">
                <a:effectLst>
                  <a:outerShdw blurRad="38100" dist="38100" dir="2700000" algn="tl">
                    <a:srgbClr val="C0C0C0"/>
                  </a:outerShdw>
                </a:effectLst>
                <a:ea typeface="微软雅黑" pitchFamily="34" charset="-122"/>
              </a:rPr>
              <a:t>Software Development Model</a:t>
            </a:r>
            <a:r>
              <a:rPr lang="zh-CN" altLang="en-US" b="1" dirty="0">
                <a:effectLst>
                  <a:outerShdw blurRad="38100" dist="38100" dir="2700000" algn="tl">
                    <a:srgbClr val="C0C0C0"/>
                  </a:outerShdw>
                </a:effectLst>
                <a:ea typeface="微软雅黑" pitchFamily="34" charset="-122"/>
              </a:rPr>
              <a:t>）是跨越整个软件生存周期的系统开发、运行和维护所实施的全部工作和任务的结构框架，它给出了软件开发活动各阶段之间的关系。</a:t>
            </a:r>
          </a:p>
        </p:txBody>
      </p:sp>
    </p:spTree>
    <p:extLst>
      <p:ext uri="{BB962C8B-B14F-4D97-AF65-F5344CB8AC3E}">
        <p14:creationId xmlns:p14="http://schemas.microsoft.com/office/powerpoint/2010/main" val="20944598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547688" y="319088"/>
            <a:ext cx="8139112" cy="563562"/>
          </a:xfrm>
        </p:spPr>
        <p:txBody>
          <a:bodyPr/>
          <a:lstStyle/>
          <a:p>
            <a:pPr algn="l" eaLnBrk="1" hangingPunct="1"/>
            <a:r>
              <a:rPr lang="en-US" altLang="zh-CN" b="1" dirty="0">
                <a:effectLst>
                  <a:outerShdw blurRad="38100" dist="38100" dir="2700000" algn="tl">
                    <a:srgbClr val="000000">
                      <a:alpha val="43137"/>
                    </a:srgbClr>
                  </a:outerShdw>
                </a:effectLst>
                <a:ea typeface="微软雅黑" pitchFamily="34" charset="-122"/>
              </a:rPr>
              <a:t>1. </a:t>
            </a:r>
            <a:r>
              <a:rPr lang="zh-CN" altLang="en-US" b="1" dirty="0">
                <a:effectLst>
                  <a:outerShdw blurRad="38100" dist="38100" dir="2700000" algn="tl">
                    <a:srgbClr val="000000">
                      <a:alpha val="43137"/>
                    </a:srgbClr>
                  </a:outerShdw>
                </a:effectLst>
                <a:ea typeface="微软雅黑" pitchFamily="34" charset="-122"/>
              </a:rPr>
              <a:t>软件开发模型</a:t>
            </a:r>
          </a:p>
        </p:txBody>
      </p:sp>
      <p:sp>
        <p:nvSpPr>
          <p:cNvPr id="151555" name="Rectangle 3"/>
          <p:cNvSpPr>
            <a:spLocks noGrp="1" noChangeArrowheads="1"/>
          </p:cNvSpPr>
          <p:nvPr>
            <p:ph type="body" idx="1"/>
          </p:nvPr>
        </p:nvSpPr>
        <p:spPr>
          <a:xfrm>
            <a:off x="457200" y="1052736"/>
            <a:ext cx="8229600" cy="4551784"/>
          </a:xfrm>
        </p:spPr>
        <p:txBody>
          <a:bodyPr/>
          <a:lstStyle/>
          <a:p>
            <a:pPr algn="just" eaLnBrk="1" hangingPunct="1">
              <a:defRPr/>
            </a:pPr>
            <a:r>
              <a:rPr lang="zh-CN" altLang="en-US" b="1" dirty="0">
                <a:effectLst>
                  <a:outerShdw blurRad="38100" dist="38100" dir="2700000" algn="tl">
                    <a:srgbClr val="C0C0C0"/>
                  </a:outerShdw>
                </a:effectLst>
                <a:ea typeface="微软雅黑" pitchFamily="34" charset="-122"/>
              </a:rPr>
              <a:t>（</a:t>
            </a:r>
            <a:r>
              <a:rPr lang="en-US" altLang="zh-CN" b="1" dirty="0">
                <a:effectLst>
                  <a:outerShdw blurRad="38100" dist="38100" dir="2700000" algn="tl">
                    <a:srgbClr val="C0C0C0"/>
                  </a:outerShdw>
                </a:effectLst>
                <a:ea typeface="微软雅黑" pitchFamily="34" charset="-122"/>
              </a:rPr>
              <a:t>2</a:t>
            </a:r>
            <a:r>
              <a:rPr lang="zh-CN" altLang="en-US" b="1" dirty="0">
                <a:effectLst>
                  <a:outerShdw blurRad="38100" dist="38100" dir="2700000" algn="tl">
                    <a:srgbClr val="C0C0C0"/>
                  </a:outerShdw>
                </a:effectLst>
                <a:ea typeface="微软雅黑" pitchFamily="34" charset="-122"/>
              </a:rPr>
              <a:t>）软件过程与软件开发模型</a:t>
            </a:r>
            <a:endParaRPr lang="en-US" altLang="zh-CN" b="1" dirty="0">
              <a:effectLst>
                <a:outerShdw blurRad="38100" dist="38100" dir="2700000" algn="tl">
                  <a:srgbClr val="C0C0C0"/>
                </a:outerShdw>
              </a:effectLst>
              <a:ea typeface="微软雅黑" pitchFamily="34" charset="-122"/>
            </a:endParaRPr>
          </a:p>
          <a:p>
            <a:pPr algn="just" eaLnBrk="1" hangingPunct="1">
              <a:defRPr/>
            </a:pPr>
            <a:r>
              <a:rPr lang="en-US" altLang="zh-CN" b="1" dirty="0">
                <a:effectLst>
                  <a:outerShdw blurRad="38100" dist="38100" dir="2700000" algn="tl">
                    <a:srgbClr val="C0C0C0"/>
                  </a:outerShdw>
                </a:effectLst>
                <a:ea typeface="微软雅黑" pitchFamily="34" charset="-122"/>
              </a:rPr>
              <a:t>8</a:t>
            </a:r>
            <a:r>
              <a:rPr lang="zh-CN" altLang="en-US" b="1" dirty="0">
                <a:effectLst>
                  <a:outerShdw blurRad="38100" dist="38100" dir="2700000" algn="tl">
                    <a:srgbClr val="C0C0C0"/>
                  </a:outerShdw>
                </a:effectLst>
                <a:ea typeface="微软雅黑" pitchFamily="34" charset="-122"/>
              </a:rPr>
              <a:t>种典型的软件开发模型</a:t>
            </a:r>
            <a:endParaRPr lang="en-US" altLang="zh-CN" b="1" dirty="0">
              <a:effectLst>
                <a:outerShdw blurRad="38100" dist="38100" dir="2700000" algn="tl">
                  <a:srgbClr val="C0C0C0"/>
                </a:outerShdw>
              </a:effectLst>
              <a:ea typeface="微软雅黑" pitchFamily="34" charset="-122"/>
            </a:endParaRPr>
          </a:p>
          <a:p>
            <a:pPr lvl="1" algn="just" eaLnBrk="1" hangingPunct="1">
              <a:defRPr/>
            </a:pPr>
            <a:r>
              <a:rPr lang="zh-CN" altLang="en-US" sz="2400" b="1" dirty="0">
                <a:effectLst>
                  <a:outerShdw blurRad="38100" dist="38100" dir="2700000" algn="tl">
                    <a:srgbClr val="C0C0C0"/>
                  </a:outerShdw>
                </a:effectLst>
                <a:ea typeface="微软雅黑" pitchFamily="34" charset="-122"/>
              </a:rPr>
              <a:t>瀑布模型（</a:t>
            </a:r>
            <a:r>
              <a:rPr lang="en-US" altLang="zh-CN" sz="2400" b="1" dirty="0">
                <a:effectLst>
                  <a:outerShdw blurRad="38100" dist="38100" dir="2700000" algn="tl">
                    <a:srgbClr val="C0C0C0"/>
                  </a:outerShdw>
                </a:effectLst>
                <a:ea typeface="微软雅黑" pitchFamily="34" charset="-122"/>
              </a:rPr>
              <a:t>Waterfall Model</a:t>
            </a:r>
            <a:r>
              <a:rPr lang="zh-CN" altLang="en-US" sz="2400" b="1" dirty="0">
                <a:effectLst>
                  <a:outerShdw blurRad="38100" dist="38100" dir="2700000" algn="tl">
                    <a:srgbClr val="C0C0C0"/>
                  </a:outerShdw>
                </a:effectLst>
                <a:ea typeface="微软雅黑" pitchFamily="34" charset="-122"/>
              </a:rPr>
              <a:t>）</a:t>
            </a:r>
            <a:endParaRPr lang="en-US" altLang="zh-CN" sz="2400" b="1" dirty="0">
              <a:effectLst>
                <a:outerShdw blurRad="38100" dist="38100" dir="2700000" algn="tl">
                  <a:srgbClr val="C0C0C0"/>
                </a:outerShdw>
              </a:effectLst>
              <a:ea typeface="微软雅黑" pitchFamily="34" charset="-122"/>
            </a:endParaRPr>
          </a:p>
          <a:p>
            <a:pPr lvl="1" algn="just" eaLnBrk="1" hangingPunct="1">
              <a:defRPr/>
            </a:pPr>
            <a:r>
              <a:rPr lang="zh-CN" altLang="en-US" sz="2400" b="1" dirty="0">
                <a:effectLst>
                  <a:outerShdw blurRad="38100" dist="38100" dir="2700000" algn="tl">
                    <a:srgbClr val="C0C0C0"/>
                  </a:outerShdw>
                </a:effectLst>
                <a:ea typeface="微软雅黑" pitchFamily="34" charset="-122"/>
              </a:rPr>
              <a:t>快速原型模型（</a:t>
            </a:r>
            <a:r>
              <a:rPr lang="en-US" altLang="zh-CN" sz="2400" b="1" dirty="0">
                <a:effectLst>
                  <a:outerShdw blurRad="38100" dist="38100" dir="2700000" algn="tl">
                    <a:srgbClr val="C0C0C0"/>
                  </a:outerShdw>
                </a:effectLst>
                <a:ea typeface="微软雅黑" pitchFamily="34" charset="-122"/>
              </a:rPr>
              <a:t>Rapid Prototype Model</a:t>
            </a:r>
            <a:r>
              <a:rPr lang="zh-CN" altLang="en-US" sz="2400" b="1" dirty="0">
                <a:effectLst>
                  <a:outerShdw blurRad="38100" dist="38100" dir="2700000" algn="tl">
                    <a:srgbClr val="C0C0C0"/>
                  </a:outerShdw>
                </a:effectLst>
                <a:ea typeface="微软雅黑" pitchFamily="34" charset="-122"/>
              </a:rPr>
              <a:t>）</a:t>
            </a:r>
            <a:endParaRPr lang="en-US" altLang="zh-CN" sz="2400" b="1" dirty="0">
              <a:effectLst>
                <a:outerShdw blurRad="38100" dist="38100" dir="2700000" algn="tl">
                  <a:srgbClr val="C0C0C0"/>
                </a:outerShdw>
              </a:effectLst>
              <a:ea typeface="微软雅黑" pitchFamily="34" charset="-122"/>
            </a:endParaRPr>
          </a:p>
          <a:p>
            <a:pPr lvl="1" algn="just" eaLnBrk="1" hangingPunct="1">
              <a:defRPr/>
            </a:pPr>
            <a:r>
              <a:rPr lang="zh-CN" altLang="es-ES" sz="2400" b="1" dirty="0">
                <a:effectLst>
                  <a:outerShdw blurRad="38100" dist="38100" dir="2700000" algn="tl">
                    <a:srgbClr val="C0C0C0"/>
                  </a:outerShdw>
                </a:effectLst>
                <a:ea typeface="微软雅黑" pitchFamily="34" charset="-122"/>
              </a:rPr>
              <a:t>增量模型（</a:t>
            </a:r>
            <a:r>
              <a:rPr lang="es-ES" altLang="zh-CN" sz="2400" b="1" dirty="0">
                <a:effectLst>
                  <a:outerShdw blurRad="38100" dist="38100" dir="2700000" algn="tl">
                    <a:srgbClr val="C0C0C0"/>
                  </a:outerShdw>
                </a:effectLst>
                <a:ea typeface="微软雅黑" pitchFamily="34" charset="-122"/>
              </a:rPr>
              <a:t>Incremental Model</a:t>
            </a:r>
            <a:r>
              <a:rPr lang="zh-CN" altLang="es-ES" sz="2400" b="1" dirty="0">
                <a:effectLst>
                  <a:outerShdw blurRad="38100" dist="38100" dir="2700000" algn="tl">
                    <a:srgbClr val="C0C0C0"/>
                  </a:outerShdw>
                </a:effectLst>
                <a:ea typeface="微软雅黑" pitchFamily="34" charset="-122"/>
              </a:rPr>
              <a:t>）</a:t>
            </a:r>
            <a:endParaRPr lang="en-US" altLang="zh-CN" sz="2400" b="1" dirty="0">
              <a:effectLst>
                <a:outerShdw blurRad="38100" dist="38100" dir="2700000" algn="tl">
                  <a:srgbClr val="C0C0C0"/>
                </a:outerShdw>
              </a:effectLst>
              <a:ea typeface="微软雅黑" pitchFamily="34" charset="-122"/>
            </a:endParaRPr>
          </a:p>
          <a:p>
            <a:pPr lvl="1" algn="just" eaLnBrk="1" hangingPunct="1">
              <a:defRPr/>
            </a:pPr>
            <a:r>
              <a:rPr lang="zh-CN" altLang="en-US" sz="2400" b="1" dirty="0">
                <a:effectLst>
                  <a:outerShdw blurRad="38100" dist="38100" dir="2700000" algn="tl">
                    <a:srgbClr val="C0C0C0"/>
                  </a:outerShdw>
                </a:effectLst>
                <a:ea typeface="微软雅黑" pitchFamily="34" charset="-122"/>
              </a:rPr>
              <a:t>螺旋模型（</a:t>
            </a:r>
            <a:r>
              <a:rPr lang="en-US" altLang="zh-CN" sz="2400" b="1" dirty="0">
                <a:effectLst>
                  <a:outerShdw blurRad="38100" dist="38100" dir="2700000" algn="tl">
                    <a:srgbClr val="C0C0C0"/>
                  </a:outerShdw>
                </a:effectLst>
                <a:ea typeface="微软雅黑" pitchFamily="34" charset="-122"/>
              </a:rPr>
              <a:t>Spiral Model</a:t>
            </a:r>
            <a:r>
              <a:rPr lang="zh-CN" altLang="en-US" sz="2400" b="1" dirty="0">
                <a:effectLst>
                  <a:outerShdw blurRad="38100" dist="38100" dir="2700000" algn="tl">
                    <a:srgbClr val="C0C0C0"/>
                  </a:outerShdw>
                </a:effectLst>
                <a:ea typeface="微软雅黑" pitchFamily="34" charset="-122"/>
              </a:rPr>
              <a:t>）</a:t>
            </a:r>
            <a:endParaRPr lang="en-US" altLang="zh-CN" sz="2400" b="1" dirty="0">
              <a:effectLst>
                <a:outerShdw blurRad="38100" dist="38100" dir="2700000" algn="tl">
                  <a:srgbClr val="C0C0C0"/>
                </a:outerShdw>
              </a:effectLst>
              <a:ea typeface="微软雅黑" pitchFamily="34" charset="-122"/>
            </a:endParaRPr>
          </a:p>
          <a:p>
            <a:pPr lvl="1" algn="just" eaLnBrk="1" hangingPunct="1">
              <a:defRPr/>
            </a:pPr>
            <a:r>
              <a:rPr lang="zh-CN" altLang="en-US" sz="2400" b="1" dirty="0">
                <a:effectLst>
                  <a:outerShdw blurRad="38100" dist="38100" dir="2700000" algn="tl">
                    <a:srgbClr val="C0C0C0"/>
                  </a:outerShdw>
                </a:effectLst>
                <a:ea typeface="微软雅黑" pitchFamily="34" charset="-122"/>
              </a:rPr>
              <a:t>喷泉模型（</a:t>
            </a:r>
            <a:r>
              <a:rPr lang="en-US" altLang="zh-CN" sz="2400" b="1" dirty="0">
                <a:effectLst>
                  <a:outerShdw blurRad="38100" dist="38100" dir="2700000" algn="tl">
                    <a:srgbClr val="C0C0C0"/>
                  </a:outerShdw>
                </a:effectLst>
                <a:ea typeface="微软雅黑" pitchFamily="34" charset="-122"/>
              </a:rPr>
              <a:t>Fountain Model</a:t>
            </a:r>
            <a:r>
              <a:rPr lang="zh-CN" altLang="en-US" sz="2400" b="1" dirty="0">
                <a:effectLst>
                  <a:outerShdw blurRad="38100" dist="38100" dir="2700000" algn="tl">
                    <a:srgbClr val="C0C0C0"/>
                  </a:outerShdw>
                </a:effectLst>
                <a:ea typeface="微软雅黑" pitchFamily="34" charset="-122"/>
              </a:rPr>
              <a:t>）</a:t>
            </a:r>
            <a:endParaRPr lang="en-US" altLang="zh-CN" sz="2400" b="1" dirty="0">
              <a:effectLst>
                <a:outerShdw blurRad="38100" dist="38100" dir="2700000" algn="tl">
                  <a:srgbClr val="C0C0C0"/>
                </a:outerShdw>
              </a:effectLst>
              <a:ea typeface="微软雅黑" pitchFamily="34" charset="-122"/>
            </a:endParaRPr>
          </a:p>
          <a:p>
            <a:pPr lvl="1" algn="just" eaLnBrk="1" hangingPunct="1">
              <a:defRPr/>
            </a:pPr>
            <a:r>
              <a:rPr lang="en-US" altLang="zh-CN" sz="2400" b="1" dirty="0">
                <a:effectLst>
                  <a:outerShdw blurRad="38100" dist="38100" dir="2700000" algn="tl">
                    <a:srgbClr val="C0C0C0"/>
                  </a:outerShdw>
                </a:effectLst>
                <a:ea typeface="微软雅黑" pitchFamily="34" charset="-122"/>
              </a:rPr>
              <a:t>Rational</a:t>
            </a:r>
            <a:r>
              <a:rPr lang="zh-CN" altLang="en-US" sz="2400" b="1" dirty="0">
                <a:effectLst>
                  <a:outerShdw blurRad="38100" dist="38100" dir="2700000" algn="tl">
                    <a:srgbClr val="C0C0C0"/>
                  </a:outerShdw>
                </a:effectLst>
                <a:ea typeface="微软雅黑" pitchFamily="34" charset="-122"/>
              </a:rPr>
              <a:t>统一过程（</a:t>
            </a:r>
            <a:r>
              <a:rPr lang="en-US" altLang="zh-CN" sz="2400" b="1" dirty="0">
                <a:effectLst>
                  <a:outerShdw blurRad="38100" dist="38100" dir="2700000" algn="tl">
                    <a:srgbClr val="C0C0C0"/>
                  </a:outerShdw>
                </a:effectLst>
                <a:ea typeface="微软雅黑" pitchFamily="34" charset="-122"/>
              </a:rPr>
              <a:t>Rational Unified Process</a:t>
            </a:r>
            <a:r>
              <a:rPr lang="zh-CN" altLang="en-US" sz="2400" b="1" dirty="0">
                <a:effectLst>
                  <a:outerShdw blurRad="38100" dist="38100" dir="2700000" algn="tl">
                    <a:srgbClr val="C0C0C0"/>
                  </a:outerShdw>
                </a:effectLst>
                <a:ea typeface="微软雅黑" pitchFamily="34" charset="-122"/>
              </a:rPr>
              <a:t>，</a:t>
            </a:r>
            <a:r>
              <a:rPr lang="en-US" altLang="zh-CN" sz="2400" b="1" dirty="0">
                <a:effectLst>
                  <a:outerShdw blurRad="38100" dist="38100" dir="2700000" algn="tl">
                    <a:srgbClr val="C0C0C0"/>
                  </a:outerShdw>
                </a:effectLst>
                <a:ea typeface="微软雅黑" pitchFamily="34" charset="-122"/>
              </a:rPr>
              <a:t>RUP</a:t>
            </a:r>
            <a:r>
              <a:rPr lang="zh-CN" altLang="en-US" sz="2400" b="1" dirty="0">
                <a:effectLst>
                  <a:outerShdw blurRad="38100" dist="38100" dir="2700000" algn="tl">
                    <a:srgbClr val="C0C0C0"/>
                  </a:outerShdw>
                </a:effectLst>
                <a:ea typeface="微软雅黑" pitchFamily="34" charset="-122"/>
              </a:rPr>
              <a:t>）</a:t>
            </a:r>
            <a:endParaRPr lang="en-US" altLang="zh-CN" sz="2400" b="1" dirty="0">
              <a:effectLst>
                <a:outerShdw blurRad="38100" dist="38100" dir="2700000" algn="tl">
                  <a:srgbClr val="C0C0C0"/>
                </a:outerShdw>
              </a:effectLst>
              <a:ea typeface="微软雅黑" pitchFamily="34" charset="-122"/>
            </a:endParaRPr>
          </a:p>
          <a:p>
            <a:pPr lvl="1" algn="just" eaLnBrk="1" hangingPunct="1">
              <a:defRPr/>
            </a:pPr>
            <a:r>
              <a:rPr lang="zh-CN" altLang="en-US" sz="2400" b="1" dirty="0">
                <a:effectLst>
                  <a:outerShdw blurRad="38100" dist="38100" dir="2700000" algn="tl">
                    <a:srgbClr val="C0C0C0"/>
                  </a:outerShdw>
                </a:effectLst>
                <a:ea typeface="微软雅黑" pitchFamily="34" charset="-122"/>
              </a:rPr>
              <a:t>极限编程和敏捷开发（</a:t>
            </a:r>
            <a:r>
              <a:rPr lang="en-US" altLang="zh-CN" sz="2400" b="1" dirty="0" err="1">
                <a:effectLst>
                  <a:outerShdw blurRad="38100" dist="38100" dir="2700000" algn="tl">
                    <a:srgbClr val="C0C0C0"/>
                  </a:outerShdw>
                </a:effectLst>
                <a:ea typeface="微软雅黑" pitchFamily="34" charset="-122"/>
              </a:rPr>
              <a:t>eXtreme</a:t>
            </a:r>
            <a:r>
              <a:rPr lang="en-US" altLang="zh-CN" sz="2400" b="1" dirty="0">
                <a:effectLst>
                  <a:outerShdw blurRad="38100" dist="38100" dir="2700000" algn="tl">
                    <a:srgbClr val="C0C0C0"/>
                  </a:outerShdw>
                </a:effectLst>
                <a:ea typeface="微软雅黑" pitchFamily="34" charset="-122"/>
              </a:rPr>
              <a:t> Programming &amp; Agile Development</a:t>
            </a:r>
            <a:r>
              <a:rPr lang="zh-CN" altLang="en-US" sz="2400" b="1" dirty="0">
                <a:effectLst>
                  <a:outerShdw blurRad="38100" dist="38100" dir="2700000" algn="tl">
                    <a:srgbClr val="C0C0C0"/>
                  </a:outerShdw>
                </a:effectLst>
                <a:ea typeface="微软雅黑" pitchFamily="34" charset="-122"/>
              </a:rPr>
              <a:t>）</a:t>
            </a:r>
            <a:endParaRPr lang="en-US" altLang="zh-CN" sz="2400" b="1" dirty="0">
              <a:effectLst>
                <a:outerShdw blurRad="38100" dist="38100" dir="2700000" algn="tl">
                  <a:srgbClr val="C0C0C0"/>
                </a:outerShdw>
              </a:effectLst>
              <a:ea typeface="微软雅黑" pitchFamily="34" charset="-122"/>
            </a:endParaRPr>
          </a:p>
          <a:p>
            <a:pPr lvl="1" algn="just" eaLnBrk="1" hangingPunct="1">
              <a:defRPr/>
            </a:pPr>
            <a:r>
              <a:rPr lang="zh-CN" altLang="en-US" sz="2400" b="1" dirty="0">
                <a:effectLst>
                  <a:outerShdw blurRad="38100" dist="38100" dir="2700000" algn="tl">
                    <a:srgbClr val="C0C0C0"/>
                  </a:outerShdw>
                </a:effectLst>
                <a:ea typeface="微软雅黑" pitchFamily="34" charset="-122"/>
              </a:rPr>
              <a:t>微软过程（</a:t>
            </a:r>
            <a:r>
              <a:rPr lang="en-US" altLang="zh-CN" sz="2400" b="1" dirty="0">
                <a:effectLst>
                  <a:outerShdw blurRad="38100" dist="38100" dir="2700000" algn="tl">
                    <a:srgbClr val="C0C0C0"/>
                  </a:outerShdw>
                </a:effectLst>
                <a:ea typeface="微软雅黑" pitchFamily="34" charset="-122"/>
              </a:rPr>
              <a:t>Microsoft Process</a:t>
            </a:r>
            <a:r>
              <a:rPr lang="zh-CN" altLang="en-US" sz="2400" b="1" dirty="0">
                <a:effectLst>
                  <a:outerShdw blurRad="38100" dist="38100" dir="2700000" algn="tl">
                    <a:srgbClr val="C0C0C0"/>
                  </a:outerShdw>
                </a:effectLst>
                <a:ea typeface="微软雅黑" pitchFamily="34" charset="-122"/>
              </a:rPr>
              <a:t>）</a:t>
            </a:r>
          </a:p>
        </p:txBody>
      </p:sp>
    </p:spTree>
    <p:extLst>
      <p:ext uri="{BB962C8B-B14F-4D97-AF65-F5344CB8AC3E}">
        <p14:creationId xmlns:p14="http://schemas.microsoft.com/office/powerpoint/2010/main" val="12390504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134TGp_report_diagram_v2">
  <a:themeElements>
    <a:clrScheme name="134TGp_report_diagram_v2 2">
      <a:dk1>
        <a:srgbClr val="23387D"/>
      </a:dk1>
      <a:lt1>
        <a:srgbClr val="FFFFFF"/>
      </a:lt1>
      <a:dk2>
        <a:srgbClr val="1A3D97"/>
      </a:dk2>
      <a:lt2>
        <a:srgbClr val="DDDDDD"/>
      </a:lt2>
      <a:accent1>
        <a:srgbClr val="4972BB"/>
      </a:accent1>
      <a:accent2>
        <a:srgbClr val="6A99D8"/>
      </a:accent2>
      <a:accent3>
        <a:srgbClr val="FFFFFF"/>
      </a:accent3>
      <a:accent4>
        <a:srgbClr val="1C2E6A"/>
      </a:accent4>
      <a:accent5>
        <a:srgbClr val="B1BCDA"/>
      </a:accent5>
      <a:accent6>
        <a:srgbClr val="5F8AC4"/>
      </a:accent6>
      <a:hlink>
        <a:srgbClr val="96B1E6"/>
      </a:hlink>
      <a:folHlink>
        <a:srgbClr val="99C25C"/>
      </a:folHlink>
    </a:clrScheme>
    <a:fontScheme name="134TGp_report_diagram_v2">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outerShdw dist="35921" dir="2700000" algn="ctr" rotWithShape="0">
            <a:schemeClr val="bg2"/>
          </a:outerShdw>
        </a:effectLst>
      </a:spPr>
      <a:bodyPr vert="horz" wrap="none" lIns="91440" tIns="45720" rIns="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outerShdw dist="35921" dir="2700000" algn="ctr" rotWithShape="0">
            <a:schemeClr val="bg2"/>
          </a:outerShdw>
        </a:effectLst>
      </a:spPr>
      <a:bodyPr vert="horz" wrap="none" lIns="91440" tIns="45720" rIns="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134TGp_report_diagram_v2 1">
        <a:dk1>
          <a:srgbClr val="1D4940"/>
        </a:dk1>
        <a:lt1>
          <a:srgbClr val="FFFFFF"/>
        </a:lt1>
        <a:dk2>
          <a:srgbClr val="3F716F"/>
        </a:dk2>
        <a:lt2>
          <a:srgbClr val="DDDDDD"/>
        </a:lt2>
        <a:accent1>
          <a:srgbClr val="669E86"/>
        </a:accent1>
        <a:accent2>
          <a:srgbClr val="A2CAB4"/>
        </a:accent2>
        <a:accent3>
          <a:srgbClr val="FFFFFF"/>
        </a:accent3>
        <a:accent4>
          <a:srgbClr val="173D35"/>
        </a:accent4>
        <a:accent5>
          <a:srgbClr val="B8CCC3"/>
        </a:accent5>
        <a:accent6>
          <a:srgbClr val="92B7A3"/>
        </a:accent6>
        <a:hlink>
          <a:srgbClr val="8CA35F"/>
        </a:hlink>
        <a:folHlink>
          <a:srgbClr val="C1B05D"/>
        </a:folHlink>
      </a:clrScheme>
      <a:clrMap bg1="lt1" tx1="dk1" bg2="lt2" tx2="dk2" accent1="accent1" accent2="accent2" accent3="accent3" accent4="accent4" accent5="accent5" accent6="accent6" hlink="hlink" folHlink="folHlink"/>
    </a:extraClrScheme>
    <a:extraClrScheme>
      <a:clrScheme name="134TGp_report_diagram_v2 2">
        <a:dk1>
          <a:srgbClr val="23387D"/>
        </a:dk1>
        <a:lt1>
          <a:srgbClr val="FFFFFF"/>
        </a:lt1>
        <a:dk2>
          <a:srgbClr val="1A3D97"/>
        </a:dk2>
        <a:lt2>
          <a:srgbClr val="DDDDDD"/>
        </a:lt2>
        <a:accent1>
          <a:srgbClr val="4972BB"/>
        </a:accent1>
        <a:accent2>
          <a:srgbClr val="6A99D8"/>
        </a:accent2>
        <a:accent3>
          <a:srgbClr val="FFFFFF"/>
        </a:accent3>
        <a:accent4>
          <a:srgbClr val="1C2E6A"/>
        </a:accent4>
        <a:accent5>
          <a:srgbClr val="B1BCDA"/>
        </a:accent5>
        <a:accent6>
          <a:srgbClr val="5F8AC4"/>
        </a:accent6>
        <a:hlink>
          <a:srgbClr val="96B1E6"/>
        </a:hlink>
        <a:folHlink>
          <a:srgbClr val="99C25C"/>
        </a:folHlink>
      </a:clrScheme>
      <a:clrMap bg1="lt1" tx1="dk1" bg2="lt2" tx2="dk2" accent1="accent1" accent2="accent2" accent3="accent3" accent4="accent4" accent5="accent5" accent6="accent6" hlink="hlink" folHlink="folHlink"/>
    </a:extraClrScheme>
    <a:extraClrScheme>
      <a:clrScheme name="134TGp_report_diagram_v2 3">
        <a:dk1>
          <a:srgbClr val="23387D"/>
        </a:dk1>
        <a:lt1>
          <a:srgbClr val="FFFFFF"/>
        </a:lt1>
        <a:dk2>
          <a:srgbClr val="1A3D97"/>
        </a:dk2>
        <a:lt2>
          <a:srgbClr val="DDDDDD"/>
        </a:lt2>
        <a:accent1>
          <a:srgbClr val="6E51A7"/>
        </a:accent1>
        <a:accent2>
          <a:srgbClr val="8C8EE0"/>
        </a:accent2>
        <a:accent3>
          <a:srgbClr val="FFFFFF"/>
        </a:accent3>
        <a:accent4>
          <a:srgbClr val="1C2E6A"/>
        </a:accent4>
        <a:accent5>
          <a:srgbClr val="BAB3D0"/>
        </a:accent5>
        <a:accent6>
          <a:srgbClr val="7E80CB"/>
        </a:accent6>
        <a:hlink>
          <a:srgbClr val="96B1E6"/>
        </a:hlink>
        <a:folHlink>
          <a:srgbClr val="7BB32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PowerPointgxca1</Template>
  <TotalTime>5003</TotalTime>
  <Words>3796</Words>
  <Application>Microsoft Office PowerPoint</Application>
  <PresentationFormat>全屏显示(4:3)</PresentationFormat>
  <Paragraphs>235</Paragraphs>
  <Slides>42</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42</vt:i4>
      </vt:variant>
    </vt:vector>
  </HeadingPairs>
  <TitlesOfParts>
    <vt:vector size="51" baseType="lpstr">
      <vt:lpstr>Wingdings</vt:lpstr>
      <vt:lpstr>Arial</vt:lpstr>
      <vt:lpstr>宋体</vt:lpstr>
      <vt:lpstr>Times New Roman</vt:lpstr>
      <vt:lpstr>微软雅黑</vt:lpstr>
      <vt:lpstr>Verdana</vt:lpstr>
      <vt:lpstr>迷你简启体</vt:lpstr>
      <vt:lpstr>华文新魏</vt:lpstr>
      <vt:lpstr>134TGp_report_diagram_v2</vt:lpstr>
      <vt:lpstr>第5章  软件安全开发模型</vt:lpstr>
      <vt:lpstr>本讲要点</vt:lpstr>
      <vt:lpstr>1. 软件开发模型</vt:lpstr>
      <vt:lpstr>1. 软件开发模型</vt:lpstr>
      <vt:lpstr>1. 软件开发模型</vt:lpstr>
      <vt:lpstr>1. 软件开发模型</vt:lpstr>
      <vt:lpstr>1. 软件开发模型</vt:lpstr>
      <vt:lpstr>1. 软件开发模型</vt:lpstr>
      <vt:lpstr>1. 软件开发模型</vt:lpstr>
      <vt:lpstr>1. 软件开发模型</vt:lpstr>
      <vt:lpstr>2. 软件安全开发模型</vt:lpstr>
      <vt:lpstr>2. 软件安全开发模型</vt:lpstr>
      <vt:lpstr>2. 软件安全开发模型</vt:lpstr>
      <vt:lpstr>2. 软件安全开发模型</vt:lpstr>
      <vt:lpstr>2. 软件安全开发模型</vt:lpstr>
      <vt:lpstr>2. 软件安全开发模型</vt:lpstr>
      <vt:lpstr>2. 软件安全开发模型</vt:lpstr>
      <vt:lpstr>2. 软件安全开发模型</vt:lpstr>
      <vt:lpstr>2. 软件安全开发模型</vt:lpstr>
      <vt:lpstr>2. 软件安全开发模型</vt:lpstr>
      <vt:lpstr>2. 软件安全开发模型</vt:lpstr>
      <vt:lpstr>2. 软件安全开发模型</vt:lpstr>
      <vt:lpstr>2. 软件安全开发模型</vt:lpstr>
      <vt:lpstr>2. 软件安全开发模型</vt:lpstr>
      <vt:lpstr>2. 软件安全开发模型</vt:lpstr>
      <vt:lpstr>2. 软件安全开发模型</vt:lpstr>
      <vt:lpstr>2. 软件安全开发模型</vt:lpstr>
      <vt:lpstr>2. 软件安全开发模型</vt:lpstr>
      <vt:lpstr>2. 软件安全开发模型</vt:lpstr>
      <vt:lpstr>2. 软件安全开发模型</vt:lpstr>
      <vt:lpstr>2. 软件安全开发模型</vt:lpstr>
      <vt:lpstr>2. 软件安全开发模型</vt:lpstr>
      <vt:lpstr>2. 软件安全开发模型</vt:lpstr>
      <vt:lpstr>2. 软件安全开发模型</vt:lpstr>
      <vt:lpstr>2. 软件安全开发模型</vt:lpstr>
      <vt:lpstr>2. 软件安全开发模型</vt:lpstr>
      <vt:lpstr>2. 软件安全开发模型</vt:lpstr>
      <vt:lpstr>2. 软件安全开发模型</vt:lpstr>
      <vt:lpstr>2. 软件安全开发模型</vt:lpstr>
      <vt:lpstr>2. 软件安全开发模型</vt:lpstr>
      <vt:lpstr>3. 软件安全开发模型应用</vt:lpstr>
      <vt:lpstr>本讲要点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PPT标题</dc:title>
  <dc:creator>ChenBo</dc:creator>
  <cp:lastModifiedBy>lenovo</cp:lastModifiedBy>
  <cp:revision>895</cp:revision>
  <cp:lastPrinted>2013-05-16T08:35:08Z</cp:lastPrinted>
  <dcterms:created xsi:type="dcterms:W3CDTF">2003-12-15T08:35:50Z</dcterms:created>
  <dcterms:modified xsi:type="dcterms:W3CDTF">2022-10-24T08:16:14Z</dcterms:modified>
</cp:coreProperties>
</file>