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54"/>
  </p:notesMasterIdLst>
  <p:handoutMasterIdLst>
    <p:handoutMasterId r:id="rId55"/>
  </p:handoutMasterIdLst>
  <p:sldIdLst>
    <p:sldId id="868" r:id="rId2"/>
    <p:sldId id="1037" r:id="rId3"/>
    <p:sldId id="1125" r:id="rId4"/>
    <p:sldId id="1338" r:id="rId5"/>
    <p:sldId id="1339" r:id="rId6"/>
    <p:sldId id="1340" r:id="rId7"/>
    <p:sldId id="1341" r:id="rId8"/>
    <p:sldId id="1342" r:id="rId9"/>
    <p:sldId id="1343" r:id="rId10"/>
    <p:sldId id="1344" r:id="rId11"/>
    <p:sldId id="1345" r:id="rId12"/>
    <p:sldId id="1347" r:id="rId13"/>
    <p:sldId id="1348" r:id="rId14"/>
    <p:sldId id="1349" r:id="rId15"/>
    <p:sldId id="1350" r:id="rId16"/>
    <p:sldId id="1351" r:id="rId17"/>
    <p:sldId id="1352" r:id="rId18"/>
    <p:sldId id="1377" r:id="rId19"/>
    <p:sldId id="1378" r:id="rId20"/>
    <p:sldId id="1379" r:id="rId21"/>
    <p:sldId id="1380" r:id="rId22"/>
    <p:sldId id="1381" r:id="rId23"/>
    <p:sldId id="1382" r:id="rId24"/>
    <p:sldId id="1383" r:id="rId25"/>
    <p:sldId id="1384" r:id="rId26"/>
    <p:sldId id="1386" r:id="rId27"/>
    <p:sldId id="1385" r:id="rId28"/>
    <p:sldId id="1353" r:id="rId29"/>
    <p:sldId id="1364" r:id="rId30"/>
    <p:sldId id="1365" r:id="rId31"/>
    <p:sldId id="1354" r:id="rId32"/>
    <p:sldId id="1355" r:id="rId33"/>
    <p:sldId id="1370" r:id="rId34"/>
    <p:sldId id="1371" r:id="rId35"/>
    <p:sldId id="1366" r:id="rId36"/>
    <p:sldId id="1372" r:id="rId37"/>
    <p:sldId id="1373" r:id="rId38"/>
    <p:sldId id="1374" r:id="rId39"/>
    <p:sldId id="1375" r:id="rId40"/>
    <p:sldId id="1376" r:id="rId41"/>
    <p:sldId id="1367" r:id="rId42"/>
    <p:sldId id="1368" r:id="rId43"/>
    <p:sldId id="1356" r:id="rId44"/>
    <p:sldId id="1357" r:id="rId45"/>
    <p:sldId id="1358" r:id="rId46"/>
    <p:sldId id="1359" r:id="rId47"/>
    <p:sldId id="1360" r:id="rId48"/>
    <p:sldId id="1361" r:id="rId49"/>
    <p:sldId id="1362" r:id="rId50"/>
    <p:sldId id="1363" r:id="rId51"/>
    <p:sldId id="1324" r:id="rId52"/>
    <p:sldId id="1369" r:id="rId53"/>
  </p:sldIdLst>
  <p:sldSz cx="9144000" cy="6858000" type="screen4x3"/>
  <p:notesSz cx="6858000" cy="9144000"/>
  <p:embeddedFontLst>
    <p:embeddedFont>
      <p:font typeface="迷你简启体" panose="02010600030101010101" charset="-122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华文新魏" panose="02010800040101010101" pitchFamily="2" charset="-122"/>
      <p:regular r:id="rId65"/>
    </p:embeddedFont>
    <p:embeddedFont>
      <p:font typeface="微软雅黑" panose="020B0503020204020204" pitchFamily="34" charset="-122"/>
      <p:regular r:id="rId66"/>
      <p:bold r:id="rId6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20000"/>
    <a:srgbClr val="99CCFF"/>
    <a:srgbClr val="5F5F5F"/>
    <a:srgbClr val="8DD1F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262" autoAdjust="0"/>
  </p:normalViewPr>
  <p:slideViewPr>
    <p:cSldViewPr>
      <p:cViewPr varScale="1">
        <p:scale>
          <a:sx n="58" d="100"/>
          <a:sy n="58" d="100"/>
        </p:scale>
        <p:origin x="14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F71CA85C-87DE-4850-A14A-72BDDD2EC3C0}" type="datetimeFigureOut">
              <a:rPr lang="zh-CN" altLang="en-US"/>
              <a:pPr>
                <a:defRPr/>
              </a:pPr>
              <a:t>2024/8/25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0A83690B-782F-4B49-860F-02A76880E4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89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94BE04F-A9F9-45A4-8053-14667A043A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241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数据库完整性例子：数据完整性是为了在数据的添加、删除、修改等操作中不出现数据的破坏或多个表数据不一致。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367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0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74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8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45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13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39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28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29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67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BE04F-A9F9-45A4-8053-14667A043A80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09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09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41095" name="Rectangle 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797195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09770-CCEE-47FF-963E-42E94E76BF5F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ABD3A-790C-44FB-85E3-268652D70F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02675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DB736-315D-4102-971E-981D5362B45C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5CD9E-4F33-4544-A709-6D16158EF4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57599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EC25C-5792-4BC6-A7A1-764814235401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7CB2A-E57F-4799-88F2-28CE14C4F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45238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031F5-111E-4548-B733-AFBDD5C4674F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1EF47-C7B0-4382-98E8-3C6436E114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0242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6C443-DC48-4DE5-B4CC-D4AE96F3104A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1D9B0-916C-4FB5-9C2A-102E959CF6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91640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4CF35-6D4B-43ED-863C-F508C90CB5A9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E139-B08E-47E8-B6B7-9AAF1BDD1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50276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A6C2A-1E44-43DD-80D2-D183F822C5C6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FA82-38A1-4B98-BA32-F0317F4C45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96221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BB09-BCE8-45B7-A2FE-A6767A67D9BF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38C70-1A95-4982-B705-373C069880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71972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F6459-188B-4C95-BB46-4710BD34917A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606D-CC14-4866-A32C-78B24FFFF2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8815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F647C-51BD-4092-A19D-BDC6339318EA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5F254-2E54-454E-9B5B-3C137E48DE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5648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6D1B7-B858-4D29-8008-399686FF4EF3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F0AFD-2F0F-4571-82BD-84FA98CCCC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684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DD168-6A0F-4583-BE20-6FFBB30C121E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57B08-70EC-4F04-BAEC-81D6430C8A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29446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2AD9F-714B-4D90-9249-E0F3F5A96F61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10991-9EFC-4C85-8A31-A2D4893B5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06262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007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CDD34324-578B-4F0D-8FB5-09128A3EA9F4}" type="datetime1">
              <a:rPr lang="zh-CN" altLang="en-US"/>
              <a:pPr>
                <a:defRPr/>
              </a:pPr>
              <a:t>2024/8/25</a:t>
            </a:fld>
            <a:endParaRPr lang="en-US" altLang="zh-CN"/>
          </a:p>
        </p:txBody>
      </p:sp>
      <p:sp>
        <p:nvSpPr>
          <p:cNvPr id="124007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4007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3953075-4EBF-4EF3-B898-48FAE0FA20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988840"/>
            <a:ext cx="889248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9</a:t>
            </a:r>
            <a:r>
              <a:rPr lang="zh-CN" altLang="en-US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软件安全测试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4488" y="5224463"/>
            <a:ext cx="5910262" cy="381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启体" pitchFamily="65" charset="-122"/>
                <a:ea typeface="迷你简启体" pitchFamily="65" charset="-122"/>
                <a:cs typeface="Times New Roman" pitchFamily="18" charset="0"/>
              </a:rPr>
              <a:t>南京大学软件学院</a:t>
            </a:r>
            <a:endParaRPr lang="en-US" altLang="zh-CN" sz="2400" dirty="0">
              <a:latin typeface="迷你简启体" pitchFamily="65" charset="-122"/>
              <a:ea typeface="迷你简启体" pitchFamily="65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55875" y="4365625"/>
            <a:ext cx="4176713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启体" pitchFamily="65" charset="-122"/>
                <a:ea typeface="迷你简启体" pitchFamily="65" charset="-122"/>
                <a:cs typeface="Times New Roman" pitchFamily="18" charset="0"/>
              </a:rPr>
              <a:t>伏  晓</a:t>
            </a:r>
            <a:endParaRPr lang="en-US" altLang="zh-CN" sz="32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启体" pitchFamily="65" charset="-122"/>
              <a:ea typeface="迷你简启体" pitchFamily="65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1F885-6B73-48EA-9A74-A5D67E944D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540" y="188640"/>
            <a:ext cx="1080120" cy="147616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软件安全功能测试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）保密性测试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）标准遵从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）数据验证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）加密算法的验证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检测加密算法的强度。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检测伪随机数产生方法。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加密密钥不能被明文硬编码到程序源代码中，密钥的生成、交换、存储、恢复、归档和丢弃过程也必须被验证。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2286000" lvl="5" indent="0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69360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软件安全功能测试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）保密性测试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）与保密性机制相关的其他安全问题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未对加密数据进行签名，导致攻击者可以篡改数据。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重要数据（如网上支付信息）传输过程中未进行有效的加密处理。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身份验证算法存在缺陷，身份标识（如会话密钥）的唯一性、随机性和强度可以采用相空间分析、资源与时间允许条件限制等方法进行验证，这些测试都需要进行。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客户机和服务器时钟未同步，从而给攻击者留下足够的时间来破解密码或修改数据。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提交的表单中对敏感字符的限制和转换存在问题。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网页出错反馈导致信息泄露问题等。</a:t>
            </a:r>
          </a:p>
        </p:txBody>
      </p:sp>
    </p:spTree>
    <p:extLst>
      <p:ext uri="{BB962C8B-B14F-4D97-AF65-F5344CB8AC3E}">
        <p14:creationId xmlns:p14="http://schemas.microsoft.com/office/powerpoint/2010/main" val="141053729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软件安全功能测试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）完整性测试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数据完整性测试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文件完整性检测。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数据库完整性测试。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系统完整性测试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主要检测主机系统是否未经授权进行了更改或破坏，包括日志完整性、文件完整性、注册表完整性、进程完整性、服务完整性。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完整性保护主要通过哈希函数和数据签名机制来实现。</a:t>
            </a:r>
          </a:p>
          <a:p>
            <a:pPr lvl="3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05998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软件安全功能测试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）可用性测试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测试软件能够达到预期使用目的的程度（有效性）。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测试软件达到目的所花费的资源（效率）。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测试用户发现该软件产品使用可接受的程度（用户满意度）。</a:t>
            </a:r>
          </a:p>
          <a:p>
            <a:pPr lvl="3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3255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软件安全功能测试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）可认证性测试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身份认证测试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用户账户命名规范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认证密钥的管理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认证凭证管理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数据源发认证测试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信息接收者验证信息发送者的身份、确认信息在离开信息发送者之后的完整性以及消息的新鲜性。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3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5249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软件安全功能测试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）授权测试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授权是认证成功之后用户访问权限分配的过程。授权测试意味着需要理解授权是如何实现访问控制目标的，以及如何利用这些信息来绕过授权机制。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授权测试的内容包括检查用户权限是否进行了适当的等级划分。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授权测试的具体实例如：用户登录和权限分配状况，以验证用户权限的正确性；是否明确区分系统中不同用户权限；系统会不会因为用户权限的改变而造成混乱等。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3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74197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软件安全功能测试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）可记账性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审计测试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）系统及性能监控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）日志分析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）事件监控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）监控方法与工具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3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08696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）代码静态分析与动态分析的概念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静态代码分析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代码静态分析的内容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代码静态分析采用的技术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代码静态分析的方法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代码静态分析的优缺点分析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动态代码分析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代码动态分析是指对正在运行的代码（或程序）进行检查。代码动态分析可用于确保代码正常可靠地运行。</a:t>
            </a:r>
          </a:p>
          <a:p>
            <a:pPr lvl="4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67836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/>
              <a:t>符号执行（</a:t>
            </a:r>
            <a:r>
              <a:rPr lang="en-US" altLang="zh-CN" b="1" dirty="0"/>
              <a:t>Symbolic Execution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zh-CN" altLang="en-US" b="1" dirty="0"/>
              <a:t>使用可以表示任意实际值的</a:t>
            </a:r>
            <a:r>
              <a:rPr lang="zh-CN" altLang="en-US" b="1" dirty="0">
                <a:solidFill>
                  <a:srgbClr val="FF0000"/>
                </a:solidFill>
              </a:rPr>
              <a:t>符号</a:t>
            </a:r>
            <a:r>
              <a:rPr lang="zh-CN" altLang="en-US" b="1" dirty="0"/>
              <a:t>（</a:t>
            </a:r>
            <a:r>
              <a:rPr lang="en-US" altLang="zh-CN" b="1" dirty="0"/>
              <a:t>Symbol</a:t>
            </a:r>
            <a:r>
              <a:rPr lang="zh-CN" altLang="en-US" b="1" dirty="0"/>
              <a:t>）而不是使用实际值作为输入；而其执行过程也是在</a:t>
            </a:r>
            <a:r>
              <a:rPr lang="zh-CN" altLang="en-US" b="1" dirty="0">
                <a:solidFill>
                  <a:srgbClr val="FF0000"/>
                </a:solidFill>
              </a:rPr>
              <a:t>符号</a:t>
            </a:r>
            <a:r>
              <a:rPr lang="zh-CN" altLang="en-US" b="1" dirty="0"/>
              <a:t>上进行操作，如为变量生成</a:t>
            </a:r>
            <a:r>
              <a:rPr lang="zh-CN" altLang="en-US" b="1" dirty="0">
                <a:solidFill>
                  <a:srgbClr val="00B050"/>
                </a:solidFill>
              </a:rPr>
              <a:t>表达式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Expression</a:t>
            </a:r>
            <a:r>
              <a:rPr lang="zh-CN" altLang="en-US" b="1" dirty="0"/>
              <a:t>）而不是具体值；同时会记录</a:t>
            </a:r>
            <a:r>
              <a:rPr lang="zh-CN" altLang="en-US" b="1" dirty="0">
                <a:solidFill>
                  <a:srgbClr val="7030A0"/>
                </a:solidFill>
              </a:rPr>
              <a:t>路径约束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7030A0"/>
                </a:solidFill>
              </a:rPr>
              <a:t>Path Constraint</a:t>
            </a:r>
            <a:r>
              <a:rPr lang="en-US" altLang="zh-CN" b="1" dirty="0"/>
              <a:t>, </a:t>
            </a:r>
            <a:r>
              <a:rPr lang="zh-CN" altLang="en-US" b="1" dirty="0"/>
              <a:t>或称</a:t>
            </a:r>
            <a:r>
              <a:rPr lang="en-US" altLang="zh-CN" b="1" dirty="0"/>
              <a:t>Path Condition</a:t>
            </a:r>
            <a:r>
              <a:rPr lang="zh-CN" altLang="en-US" b="1" dirty="0"/>
              <a:t>），从而可以</a:t>
            </a:r>
            <a:r>
              <a:rPr lang="zh-CN" altLang="en-US" b="1" dirty="0">
                <a:solidFill>
                  <a:srgbClr val="00B0F0"/>
                </a:solidFill>
              </a:rPr>
              <a:t>求解</a:t>
            </a:r>
            <a:r>
              <a:rPr lang="zh-CN" altLang="en-US" b="1" dirty="0"/>
              <a:t>能执行到此路径的输入实际值。</a:t>
            </a:r>
            <a:endParaRPr lang="en-US" altLang="zh-CN" b="1" dirty="0"/>
          </a:p>
          <a:p>
            <a:pPr lvl="1" eaLnBrk="1" hangingPunct="1"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0649087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/>
            <a:r>
              <a:rPr lang="zh-CN" altLang="en-US" b="1" dirty="0"/>
              <a:t>符号执行分类</a:t>
            </a:r>
            <a:endParaRPr lang="en-US" altLang="zh-CN" b="1" dirty="0"/>
          </a:p>
          <a:p>
            <a:pPr lvl="2"/>
            <a:r>
              <a:rPr lang="zh-CN" altLang="en-US" b="1" dirty="0"/>
              <a:t>静态符号执行（</a:t>
            </a:r>
            <a:r>
              <a:rPr lang="en-US" altLang="zh-CN" b="1" dirty="0"/>
              <a:t>Static Symbolic Execution</a:t>
            </a:r>
            <a:r>
              <a:rPr lang="zh-CN" altLang="en-US" b="1" dirty="0"/>
              <a:t>）</a:t>
            </a:r>
            <a:r>
              <a:rPr lang="en-US" altLang="zh-CN" b="1" dirty="0"/>
              <a:t>[King:CACM76] [Calysto:ICSE08]  </a:t>
            </a:r>
          </a:p>
          <a:p>
            <a:pPr lvl="3"/>
            <a:r>
              <a:rPr lang="zh-CN" altLang="en-US" b="1" dirty="0"/>
              <a:t>代码不真正执行（如不执行系统调用、不循环执行）</a:t>
            </a:r>
            <a:endParaRPr lang="en-US" altLang="zh-CN" b="1" dirty="0"/>
          </a:p>
          <a:p>
            <a:pPr lvl="2"/>
            <a:r>
              <a:rPr lang="zh-CN" altLang="en-US" b="1" dirty="0"/>
              <a:t>动态符号执行（混合执行）</a:t>
            </a:r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/>
              <a:t>Dynamic Symbolic Execution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3"/>
            <a:r>
              <a:rPr lang="en-US" altLang="zh-CN" b="1" dirty="0"/>
              <a:t>[Cadar:EXE:CCS06]</a:t>
            </a:r>
            <a:r>
              <a:rPr lang="zh-CN" altLang="en-US" b="1" dirty="0"/>
              <a:t>，</a:t>
            </a:r>
            <a:r>
              <a:rPr lang="en-US" altLang="zh-CN" b="1" dirty="0"/>
              <a:t>[</a:t>
            </a:r>
            <a:r>
              <a:rPr lang="en-US" altLang="zh-CN" sz="1600" b="1" dirty="0"/>
              <a:t>Godefroid:</a:t>
            </a:r>
            <a:r>
              <a:rPr lang="en-US" altLang="zh-CN" b="1" dirty="0"/>
              <a:t>DART:PLDI05]</a:t>
            </a:r>
            <a:r>
              <a:rPr lang="zh-CN" altLang="en-US" b="1" dirty="0"/>
              <a:t>，</a:t>
            </a:r>
            <a:r>
              <a:rPr lang="en-US" altLang="zh-CN" b="1" dirty="0"/>
              <a:t>[Cadar:KLEE:OSDI08]</a:t>
            </a:r>
            <a:r>
              <a:rPr lang="zh-CN" altLang="en-US" b="1" dirty="0"/>
              <a:t>，</a:t>
            </a:r>
            <a:r>
              <a:rPr lang="en-US" altLang="zh-CN" b="1" dirty="0"/>
              <a:t>[</a:t>
            </a:r>
            <a:r>
              <a:rPr lang="en-US" altLang="zh-CN" sz="1600" b="1" dirty="0"/>
              <a:t>Godefroid:</a:t>
            </a:r>
            <a:r>
              <a:rPr lang="en-US" altLang="zh-CN" b="1" dirty="0"/>
              <a:t>SAGE:NDSS08]</a:t>
            </a:r>
            <a:r>
              <a:rPr lang="zh-CN" altLang="en-US" b="1" dirty="0"/>
              <a:t>，</a:t>
            </a:r>
            <a:r>
              <a:rPr lang="en-US" altLang="zh-CN" b="1" dirty="0"/>
              <a:t>[Chipounov:S2E:ASPLOS11]</a:t>
            </a:r>
          </a:p>
          <a:p>
            <a:pPr lvl="1" eaLnBrk="1" hangingPunct="1"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6488373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本讲要点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3108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软件测试与软件安全测试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软件安全功能测试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代码分析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渗透测试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6.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应用案例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80398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/>
            <a:r>
              <a:rPr lang="zh-CN" altLang="en-US" b="1" dirty="0"/>
              <a:t>符号执行发展史</a:t>
            </a:r>
            <a:endParaRPr lang="en-US" altLang="zh-CN" b="1" dirty="0"/>
          </a:p>
          <a:p>
            <a:pPr lvl="2"/>
            <a:r>
              <a:rPr lang="zh-CN" altLang="en-US" sz="2000" b="1" dirty="0"/>
              <a:t>最早由</a:t>
            </a:r>
            <a:r>
              <a:rPr lang="en-US" altLang="zh-CN" sz="2000" b="1" dirty="0"/>
              <a:t>J.C. King, R.S. Boyer et al., W.E. </a:t>
            </a:r>
            <a:r>
              <a:rPr lang="en-US" altLang="zh-CN" sz="2000" b="1" dirty="0" err="1"/>
              <a:t>Howen</a:t>
            </a:r>
            <a:r>
              <a:rPr lang="zh-CN" altLang="en-US" sz="2000" b="1" dirty="0"/>
              <a:t>等几位独立发现，在</a:t>
            </a:r>
            <a:r>
              <a:rPr lang="en-US" altLang="zh-CN" sz="2000" b="1" dirty="0"/>
              <a:t>1975</a:t>
            </a:r>
            <a:r>
              <a:rPr lang="zh-CN" altLang="en-US" sz="2000" b="1" dirty="0"/>
              <a:t>年提出</a:t>
            </a:r>
            <a:r>
              <a:rPr lang="en-US" altLang="zh-CN" sz="2000" b="1" dirty="0"/>
              <a:t>[King:CACM76]</a:t>
            </a:r>
          </a:p>
          <a:p>
            <a:pPr lvl="2"/>
            <a:r>
              <a:rPr lang="zh-CN" altLang="en-US" sz="2000" b="1" dirty="0"/>
              <a:t>现在广泛用于各类程序分析中（包括软件测试、二进制或源码安全分析、模型检查</a:t>
            </a:r>
            <a:r>
              <a:rPr lang="en-US" altLang="zh-CN" sz="2000" b="1" dirty="0"/>
              <a:t>Model Checking</a:t>
            </a:r>
            <a:r>
              <a:rPr lang="zh-CN" altLang="en-US" sz="2000" b="1" dirty="0"/>
              <a:t>等）</a:t>
            </a:r>
            <a:endParaRPr lang="en-US" altLang="zh-CN" sz="2000" b="1" dirty="0"/>
          </a:p>
          <a:p>
            <a:pPr lvl="1" eaLnBrk="1" hangingPunct="1"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1104483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/>
            <a:r>
              <a:rPr lang="zh-CN" altLang="en-US" b="1" dirty="0"/>
              <a:t>符号执行举例</a:t>
            </a:r>
            <a:endParaRPr lang="en-US" altLang="zh-CN" b="1" dirty="0"/>
          </a:p>
          <a:p>
            <a:pPr lvl="1" eaLnBrk="1" hangingPunct="1">
              <a:defRPr/>
            </a:pPr>
            <a:endParaRPr lang="en-US" altLang="zh-CN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3569FB-CFA6-41A6-BC5F-025B877529B8}"/>
              </a:ext>
            </a:extLst>
          </p:cNvPr>
          <p:cNvSpPr/>
          <p:nvPr/>
        </p:nvSpPr>
        <p:spPr>
          <a:xfrm>
            <a:off x="1691680" y="2132856"/>
            <a:ext cx="5480634" cy="294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6FEBD-AFA1-4CD0-A674-C819D1B47A82}"/>
              </a:ext>
            </a:extLst>
          </p:cNvPr>
          <p:cNvSpPr txBox="1"/>
          <p:nvPr/>
        </p:nvSpPr>
        <p:spPr>
          <a:xfrm>
            <a:off x="547688" y="5614912"/>
            <a:ext cx="843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例子来自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Baldoni et al., A Survey of Symbolic Execution Techniques, ACM Computing Surveys 2018</a:t>
            </a:r>
            <a:endParaRPr lang="zh-CN" altLang="en-US" sz="16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6199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/>
            <a:r>
              <a:rPr lang="zh-CN" altLang="en-US" b="1" dirty="0"/>
              <a:t>符号执行举例</a:t>
            </a:r>
            <a:endParaRPr lang="en-US" altLang="zh-CN" b="1" dirty="0"/>
          </a:p>
          <a:p>
            <a:pPr lvl="2"/>
            <a:r>
              <a:rPr lang="zh-CN" altLang="en-US" b="1" dirty="0"/>
              <a:t>假设：</a:t>
            </a:r>
            <a:r>
              <a:rPr lang="el-GR" altLang="zh-CN" b="1" dirty="0"/>
              <a:t>σ</a:t>
            </a:r>
            <a:r>
              <a:rPr lang="zh-CN" altLang="en-US" b="1" dirty="0"/>
              <a:t>表示当前变量状态，</a:t>
            </a:r>
            <a:r>
              <a:rPr lang="el-GR" altLang="zh-CN" b="1" dirty="0"/>
              <a:t>π</a:t>
            </a:r>
            <a:r>
              <a:rPr lang="zh-CN" altLang="en-US" b="1" dirty="0"/>
              <a:t>表示路径约束</a:t>
            </a:r>
          </a:p>
          <a:p>
            <a:pPr lvl="1" eaLnBrk="1" hangingPunct="1">
              <a:defRPr/>
            </a:pPr>
            <a:endParaRPr lang="en-US" altLang="zh-CN" b="1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CE4613D-FB1B-4300-93B0-C99057D668EC}"/>
              </a:ext>
            </a:extLst>
          </p:cNvPr>
          <p:cNvSpPr/>
          <p:nvPr/>
        </p:nvSpPr>
        <p:spPr>
          <a:xfrm>
            <a:off x="1907704" y="3140968"/>
            <a:ext cx="6128699" cy="223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21729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/>
            <a:r>
              <a:rPr lang="zh-CN" altLang="en-US" b="1" dirty="0"/>
              <a:t>符号执行举例</a:t>
            </a:r>
            <a:endParaRPr lang="en-US" altLang="zh-CN" b="1" dirty="0"/>
          </a:p>
          <a:p>
            <a:pPr marL="457200" lvl="1" indent="0" eaLnBrk="1" hangingPunct="1">
              <a:buNone/>
              <a:defRPr/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44E7F2-0B92-4020-A573-A1BFC12C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4" y="2132856"/>
            <a:ext cx="8431920" cy="4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6094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/>
            <a:r>
              <a:rPr lang="zh-CN" altLang="en-US" b="1" dirty="0"/>
              <a:t>污点分析</a:t>
            </a:r>
            <a:endParaRPr lang="en-US" altLang="zh-CN" b="1" dirty="0"/>
          </a:p>
          <a:p>
            <a:pPr lvl="2"/>
            <a:r>
              <a:rPr lang="zh-CN" altLang="en-US" b="1" dirty="0"/>
              <a:t>移动</a:t>
            </a:r>
            <a:r>
              <a:rPr lang="en-US" altLang="zh-CN" b="1" dirty="0"/>
              <a:t>App</a:t>
            </a:r>
            <a:r>
              <a:rPr lang="zh-CN" altLang="en-US" b="1" dirty="0"/>
              <a:t>应用的兴起使得一个问题被关注：</a:t>
            </a:r>
            <a:r>
              <a:rPr lang="zh-CN" altLang="en-US" b="1" dirty="0">
                <a:solidFill>
                  <a:srgbClr val="0070C0"/>
                </a:solidFill>
              </a:rPr>
              <a:t>是否</a:t>
            </a:r>
            <a:r>
              <a:rPr lang="en-US" altLang="zh-CN" b="1" dirty="0">
                <a:solidFill>
                  <a:srgbClr val="0070C0"/>
                </a:solidFill>
              </a:rPr>
              <a:t>App</a:t>
            </a:r>
            <a:r>
              <a:rPr lang="zh-CN" altLang="en-US" b="1" dirty="0">
                <a:solidFill>
                  <a:srgbClr val="0070C0"/>
                </a:solidFill>
              </a:rPr>
              <a:t>会将用户的敏感信息发送出去？</a:t>
            </a:r>
            <a:r>
              <a:rPr lang="en-US" altLang="zh-CN" b="1" dirty="0"/>
              <a:t> </a:t>
            </a:r>
          </a:p>
          <a:p>
            <a:pPr lvl="2"/>
            <a:endParaRPr lang="en-US" altLang="zh-CN" b="1" dirty="0"/>
          </a:p>
          <a:p>
            <a:pPr lvl="2"/>
            <a:r>
              <a:rPr lang="en-US" altLang="zh-CN" b="1" dirty="0"/>
              <a:t>[Enck:TaintDroid:OSDI10]</a:t>
            </a:r>
            <a:r>
              <a:rPr lang="zh-CN" altLang="en-US" b="1" dirty="0"/>
              <a:t>（引用</a:t>
            </a:r>
            <a:r>
              <a:rPr lang="en-US" altLang="zh-CN" b="1" dirty="0">
                <a:solidFill>
                  <a:srgbClr val="FF0000"/>
                </a:solidFill>
              </a:rPr>
              <a:t>3000</a:t>
            </a:r>
            <a:r>
              <a:rPr lang="en-US" altLang="zh-CN" b="1" dirty="0"/>
              <a:t>+</a:t>
            </a:r>
            <a:r>
              <a:rPr lang="zh-CN" altLang="en-US" b="1" dirty="0"/>
              <a:t>）和</a:t>
            </a:r>
            <a:r>
              <a:rPr lang="en-US" altLang="zh-CN" b="1" dirty="0"/>
              <a:t>[Arzt:Flowdroid:PLDI14]</a:t>
            </a:r>
            <a:r>
              <a:rPr lang="zh-CN" altLang="en-US" b="1" dirty="0"/>
              <a:t>（引用</a:t>
            </a:r>
            <a:r>
              <a:rPr lang="en-US" altLang="zh-CN" b="1" dirty="0">
                <a:solidFill>
                  <a:srgbClr val="FF0000"/>
                </a:solidFill>
              </a:rPr>
              <a:t>1000</a:t>
            </a:r>
            <a:r>
              <a:rPr lang="en-US" altLang="zh-CN" b="1" dirty="0"/>
              <a:t>+</a:t>
            </a:r>
            <a:r>
              <a:rPr lang="zh-CN" altLang="en-US" b="1" dirty="0"/>
              <a:t>）分别利用</a:t>
            </a:r>
            <a:r>
              <a:rPr lang="zh-CN" altLang="en-US" b="1" dirty="0">
                <a:solidFill>
                  <a:srgbClr val="FFC000"/>
                </a:solidFill>
              </a:rPr>
              <a:t>动态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7030A0"/>
                </a:solidFill>
              </a:rPr>
              <a:t>静态</a:t>
            </a:r>
            <a:r>
              <a:rPr lang="zh-CN" altLang="en-US" b="1" dirty="0"/>
              <a:t>的污点追踪方法来回答这个问题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r>
              <a:rPr lang="zh-CN" altLang="en-US" b="1" dirty="0"/>
              <a:t>对</a:t>
            </a:r>
            <a:r>
              <a:rPr lang="zh-CN" altLang="en-US" b="1" dirty="0">
                <a:solidFill>
                  <a:srgbClr val="7030A0"/>
                </a:solidFill>
              </a:rPr>
              <a:t>敏感信息</a:t>
            </a:r>
            <a:r>
              <a:rPr lang="zh-CN" altLang="en-US" b="1" dirty="0"/>
              <a:t>进行</a:t>
            </a:r>
            <a:r>
              <a:rPr lang="zh-CN" altLang="en-US" b="1" dirty="0">
                <a:solidFill>
                  <a:srgbClr val="7030A0"/>
                </a:solidFill>
              </a:rPr>
              <a:t>污点标记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Taint</a:t>
            </a:r>
            <a:r>
              <a:rPr lang="en-US" altLang="zh-CN" b="1" dirty="0"/>
              <a:t>)</a:t>
            </a:r>
          </a:p>
          <a:p>
            <a:pPr lvl="3"/>
            <a:r>
              <a:rPr lang="zh-CN" altLang="en-US" b="1" dirty="0"/>
              <a:t>数据来源为</a:t>
            </a:r>
            <a:r>
              <a:rPr lang="en-US" altLang="zh-CN" b="1" dirty="0">
                <a:solidFill>
                  <a:srgbClr val="0070C0"/>
                </a:solidFill>
              </a:rPr>
              <a:t>Source</a:t>
            </a:r>
            <a:r>
              <a:rPr lang="zh-CN" altLang="en-US" b="1" dirty="0"/>
              <a:t>（如传感器、麦克风数据），发送出去的地方为</a:t>
            </a:r>
            <a:r>
              <a:rPr lang="en-US" altLang="zh-CN" b="1" dirty="0">
                <a:solidFill>
                  <a:srgbClr val="FF0000"/>
                </a:solidFill>
              </a:rPr>
              <a:t>Sink</a:t>
            </a:r>
            <a:r>
              <a:rPr lang="zh-CN" altLang="en-US" b="1" dirty="0"/>
              <a:t>（如网络发送接口）</a:t>
            </a:r>
            <a:endParaRPr lang="en-US" altLang="zh-CN" b="1" dirty="0"/>
          </a:p>
          <a:p>
            <a:pPr marL="914400" lvl="2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0522237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污点分析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Taint Tracking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Taint Analysis</a:t>
            </a:r>
            <a:r>
              <a:rPr lang="zh-CN" altLang="en-US" sz="2000" b="1" dirty="0"/>
              <a:t>）是一种</a:t>
            </a:r>
            <a:r>
              <a:rPr lang="zh-CN" altLang="en-US" sz="2000" b="1" dirty="0">
                <a:solidFill>
                  <a:srgbClr val="7030A0"/>
                </a:solidFill>
              </a:rPr>
              <a:t>特殊</a:t>
            </a:r>
            <a:r>
              <a:rPr lang="zh-CN" altLang="en-US" sz="2000" b="1" dirty="0"/>
              <a:t>的数据流分析方法，特别之处在于：</a:t>
            </a:r>
            <a:endParaRPr lang="en-US" altLang="zh-CN" sz="2000" b="1" dirty="0"/>
          </a:p>
          <a:p>
            <a:pPr lvl="2"/>
            <a:r>
              <a:rPr lang="zh-CN" altLang="en-US" sz="2000" b="1" dirty="0"/>
              <a:t>有关心的</a:t>
            </a:r>
            <a:r>
              <a:rPr lang="zh-CN" altLang="en-US" sz="2000" b="1" dirty="0">
                <a:solidFill>
                  <a:srgbClr val="00B050"/>
                </a:solidFill>
              </a:rPr>
              <a:t>数据起源</a:t>
            </a:r>
            <a:r>
              <a:rPr lang="zh-CN" altLang="en-US" sz="2000" b="1" dirty="0"/>
              <a:t>（如不信任数据），可简记为</a:t>
            </a:r>
            <a:r>
              <a:rPr lang="en-US" altLang="zh-CN" sz="2000" b="1" dirty="0"/>
              <a:t>Source</a:t>
            </a:r>
          </a:p>
          <a:p>
            <a:pPr lvl="2"/>
            <a:r>
              <a:rPr lang="zh-CN" altLang="en-US" sz="2000" b="1" dirty="0"/>
              <a:t>有关心的</a:t>
            </a:r>
            <a:r>
              <a:rPr lang="zh-CN" altLang="en-US" sz="2000" b="1" dirty="0">
                <a:solidFill>
                  <a:srgbClr val="0070C0"/>
                </a:solidFill>
              </a:rPr>
              <a:t>数据使用</a:t>
            </a:r>
            <a:r>
              <a:rPr lang="zh-CN" altLang="en-US" sz="2000" b="1" dirty="0"/>
              <a:t>（如用做函数返回地址），可简记为</a:t>
            </a:r>
            <a:r>
              <a:rPr lang="en-US" altLang="zh-CN" sz="2000" b="1" dirty="0"/>
              <a:t>Sink</a:t>
            </a:r>
          </a:p>
          <a:p>
            <a:pPr lvl="2"/>
            <a:endParaRPr lang="en-US" altLang="zh-CN" sz="2000" b="1" dirty="0"/>
          </a:p>
          <a:p>
            <a:pPr lvl="2"/>
            <a:r>
              <a:rPr lang="zh-CN" altLang="en-US" sz="2000" b="1" dirty="0">
                <a:solidFill>
                  <a:srgbClr val="7030A0"/>
                </a:solidFill>
              </a:rPr>
              <a:t>基于通用数据流分析工具可构建污点追踪工具</a:t>
            </a:r>
            <a:r>
              <a:rPr lang="zh-CN" altLang="en-US" sz="2000" b="1" dirty="0"/>
              <a:t>，参考</a:t>
            </a:r>
            <a:r>
              <a:rPr lang="en-US" altLang="zh-CN" sz="2000" b="1" dirty="0"/>
              <a:t> [Kemerlis:libdft:VEE12] [Chen:Angora:SP18]</a:t>
            </a:r>
          </a:p>
          <a:p>
            <a:pPr lvl="2"/>
            <a:endParaRPr lang="en-US" altLang="zh-CN" sz="2000" b="1" dirty="0"/>
          </a:p>
          <a:p>
            <a:pPr lvl="1"/>
            <a:r>
              <a:rPr lang="zh-CN" altLang="en-US" sz="2000" b="1" dirty="0"/>
              <a:t>起源于</a:t>
            </a:r>
            <a:r>
              <a:rPr lang="en-US" altLang="zh-CN" sz="2000" b="1" dirty="0" err="1"/>
              <a:t>TaintCheck</a:t>
            </a:r>
            <a:r>
              <a:rPr lang="en-US" altLang="zh-CN" sz="2000" b="1" dirty="0"/>
              <a:t>[Newsome:TaintCheck:NDSS05](</a:t>
            </a:r>
            <a:r>
              <a:rPr lang="zh-CN" altLang="en-US" sz="2000" b="1" dirty="0"/>
              <a:t>被引</a:t>
            </a:r>
            <a:r>
              <a:rPr lang="en-US" altLang="zh-CN" sz="2000" b="1" dirty="0">
                <a:solidFill>
                  <a:srgbClr val="FF0000"/>
                </a:solidFill>
              </a:rPr>
              <a:t>1000</a:t>
            </a:r>
            <a:r>
              <a:rPr lang="en-US" altLang="zh-CN" sz="2000" b="1" dirty="0"/>
              <a:t>+)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与符号执行一起被认为是目前最重要的两种安全分析方法</a:t>
            </a:r>
            <a:r>
              <a:rPr lang="en-US" altLang="zh-CN" sz="2000" b="1" dirty="0"/>
              <a:t>[Schwartz:AllYouEver:SP10]</a:t>
            </a:r>
            <a:endParaRPr lang="zh-CN" altLang="en-US" sz="2000" b="1" dirty="0"/>
          </a:p>
          <a:p>
            <a:pPr marL="914400" lvl="2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9440597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79296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污点分析原理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利用词法、语法分析等方法离线分析变量与控制之间的依赖关联，来检查污点数据是否会传递至</a:t>
            </a:r>
            <a:r>
              <a:rPr lang="en-US" altLang="zh-CN" b="1" dirty="0"/>
              <a:t>Sink</a:t>
            </a:r>
            <a:r>
              <a:rPr lang="zh-CN" altLang="en-US" b="1" dirty="0"/>
              <a:t>点。不需要执行目标程序，也无需更改代码</a:t>
            </a:r>
            <a:endParaRPr lang="en-US" altLang="zh-CN" b="1" dirty="0"/>
          </a:p>
          <a:p>
            <a:pPr lvl="1"/>
            <a:r>
              <a:rPr lang="zh-CN" altLang="en-US" b="1" dirty="0"/>
              <a:t>需要研究数据之间的依赖关系</a:t>
            </a:r>
            <a:endParaRPr lang="en-US" altLang="zh-CN" b="1" dirty="0"/>
          </a:p>
          <a:p>
            <a:pPr lvl="1"/>
            <a:r>
              <a:rPr lang="zh-CN" altLang="en-US" b="1" dirty="0"/>
              <a:t>首先需要构造过程间控制流图，再进行函数内和函数间的污点传播分析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8495962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79296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）代码静态分析技术举例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污点分析策略</a:t>
            </a:r>
            <a:r>
              <a:rPr lang="zh-CN" altLang="en-US" b="1" dirty="0"/>
              <a:t> </a:t>
            </a:r>
            <a:r>
              <a:rPr lang="en-US" altLang="zh-CN" b="1" dirty="0"/>
              <a:t>[Schwartz:SP10]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</a:p>
          <a:p>
            <a:pPr lvl="1"/>
            <a:r>
              <a:rPr lang="zh-CN" altLang="en-US" b="1" dirty="0"/>
              <a:t>污点</a:t>
            </a:r>
            <a:r>
              <a:rPr lang="zh-CN" altLang="en-US" b="1" dirty="0">
                <a:solidFill>
                  <a:srgbClr val="7030A0"/>
                </a:solidFill>
              </a:rPr>
              <a:t>引入</a:t>
            </a:r>
            <a:r>
              <a:rPr lang="zh-CN" altLang="en-US" b="1" dirty="0"/>
              <a:t>（</a:t>
            </a:r>
            <a:r>
              <a:rPr lang="en-US" altLang="zh-CN" b="1" dirty="0"/>
              <a:t>Taint Introduction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zh-CN" altLang="en-US" b="1" dirty="0"/>
              <a:t>哪些数据初始标记为</a:t>
            </a:r>
            <a:r>
              <a:rPr lang="en-US" altLang="zh-CN" b="1" dirty="0"/>
              <a:t>T</a:t>
            </a:r>
            <a:r>
              <a:rPr lang="zh-CN" altLang="en-US" b="1" dirty="0"/>
              <a:t>，哪些为</a:t>
            </a:r>
            <a:r>
              <a:rPr lang="en-US" altLang="zh-CN" b="1" dirty="0"/>
              <a:t>F</a:t>
            </a:r>
          </a:p>
          <a:p>
            <a:pPr lvl="1"/>
            <a:r>
              <a:rPr lang="zh-CN" altLang="en-US" b="1" dirty="0"/>
              <a:t>污点</a:t>
            </a:r>
            <a:r>
              <a:rPr lang="zh-CN" altLang="en-US" b="1" dirty="0">
                <a:solidFill>
                  <a:srgbClr val="FF0000"/>
                </a:solidFill>
              </a:rPr>
              <a:t>传播</a:t>
            </a:r>
            <a:r>
              <a:rPr lang="zh-CN" altLang="en-US" b="1" dirty="0"/>
              <a:t>（</a:t>
            </a:r>
            <a:r>
              <a:rPr lang="en-US" altLang="zh-CN" b="1" dirty="0"/>
              <a:t>Taint Propagation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zh-CN" altLang="en-US" b="1" dirty="0"/>
              <a:t>污点如何传播，一般可以用命题逻辑（</a:t>
            </a:r>
            <a:r>
              <a:rPr lang="en-US" altLang="zh-CN" b="1" dirty="0"/>
              <a:t>Propositional Logic</a:t>
            </a:r>
            <a:r>
              <a:rPr lang="zh-CN" altLang="en-US" b="1" dirty="0"/>
              <a:t>）表示，如</a:t>
            </a:r>
            <a:r>
              <a:rPr lang="en-US" altLang="zh-CN" b="1" dirty="0"/>
              <a:t>t1 ∨ t2</a:t>
            </a:r>
          </a:p>
          <a:p>
            <a:pPr lvl="1"/>
            <a:r>
              <a:rPr lang="zh-CN" altLang="en-US" b="1" dirty="0"/>
              <a:t>污点</a:t>
            </a:r>
            <a:r>
              <a:rPr lang="zh-CN" altLang="en-US" b="1" dirty="0">
                <a:solidFill>
                  <a:srgbClr val="0070C0"/>
                </a:solidFill>
              </a:rPr>
              <a:t>检查</a:t>
            </a:r>
            <a:r>
              <a:rPr lang="zh-CN" altLang="en-US" b="1" dirty="0"/>
              <a:t>（</a:t>
            </a:r>
            <a:r>
              <a:rPr lang="en-US" altLang="zh-CN" b="1" dirty="0"/>
              <a:t>Taint Checking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zh-CN" altLang="en-US" b="1" dirty="0"/>
              <a:t>检查是否发现问题</a:t>
            </a:r>
          </a:p>
          <a:p>
            <a:pPr marL="914400" lvl="2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4402405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）源代码静态分析的一般过程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）确定目标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这个阶段的工作主要包括确定本次审查的安全目标、审查的内容以及审查前的准备工作。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）运行工具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在规则库的作用下识别漏洞。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除了工具自带的规则库外，常常还需要根据测试代码的特点来增加自定义规则库。如果现有静态工具不能满足使用需求，也可以选择自行搭建自动化的静态代码分析平台。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2286000" lvl="5" indent="0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2"/>
          <a:stretch/>
        </p:blipFill>
        <p:spPr bwMode="auto">
          <a:xfrm>
            <a:off x="827584" y="5445223"/>
            <a:ext cx="6888633" cy="95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32504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）源代码静态分析的一般过程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）报告结果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工具运行完毕后会形成详细的结果报告，还需要分析人员对审查结果进行确认，去除其中的误报。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不要局限于结果报告，要发现潜在的问题，分析工具经常会在敏感操作代码的位置报告一个问题，其附近代码也可能存在问题，分析人员也应重点关注。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如果发现了一个分析工具没有报告的问题，还需要分析如何设定规则才能发现这个问题，将该规则补充到规则库中，并不断完善优化。</a:t>
            </a:r>
          </a:p>
          <a:p>
            <a:pPr marL="2286000" lvl="5" indent="0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2"/>
          <a:stretch/>
        </p:blipFill>
        <p:spPr bwMode="auto">
          <a:xfrm>
            <a:off x="827584" y="5445223"/>
            <a:ext cx="6888633" cy="95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31066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软件测试与软件安全测试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）软件测试主要工作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软件测试的目标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在软件投入生产性运行之前，尽可能多地发现软件中的错误。软件测试是保证软件质量的关键步骤，它是对软件规格说明、设计和编码的最后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复审。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软件测试的方法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常用的两种软件测试方法是白盒测试和黑盒测试。</a:t>
            </a:r>
          </a:p>
        </p:txBody>
      </p:sp>
    </p:spTree>
    <p:extLst>
      <p:ext uri="{BB962C8B-B14F-4D97-AF65-F5344CB8AC3E}">
        <p14:creationId xmlns:p14="http://schemas.microsoft.com/office/powerpoint/2010/main" val="171187825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）源代码静态分析的一般过程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）修复漏洞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开发人员需要修复审查人员提交的漏洞。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漏洞修复完成后，应进行漏洞可利用性判定，避免出现可利用的漏洞没有被修复的情况。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开发人员修复后，审查人员还需要验证修复是否正确。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2"/>
          <a:stretch/>
        </p:blipFill>
        <p:spPr bwMode="auto">
          <a:xfrm>
            <a:off x="827584" y="5445223"/>
            <a:ext cx="6888633" cy="95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953663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代码分析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）源代码静态分析工具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商业软件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Fortify Static Code Analyzer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Coverity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免费（开源）软件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LAPSE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Find Security Bugs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Flawfinder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RIPS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CodeXploiter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Seay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源代码审计系统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2743200" lvl="6" indent="0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91636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）模糊测试的概念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模糊测试技术的核心思想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通过监视非预期输入可能产生的异常结果来发现软件问题。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就是使用大量半有效的数据作为应用程序的输入，以程序是否出现异常作为标志，来发现应用程序中可能存在的安全漏洞。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所谓半有效的数据是指，对应用程序来说，测试用例的必要标识部分和大部分数据是有效的，这样待测程序就会认为这是一个有效的数据，但同时该数据的其他部分是无效的。这样，应用程序就有可能发生错误，这种错误可能导致应用程序的崩溃或者触发相应的安全漏洞。</a:t>
            </a:r>
          </a:p>
        </p:txBody>
      </p:sp>
    </p:spTree>
    <p:extLst>
      <p:ext uri="{BB962C8B-B14F-4D97-AF65-F5344CB8AC3E}">
        <p14:creationId xmlns:p14="http://schemas.microsoft.com/office/powerpoint/2010/main" val="2215713468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r>
              <a:rPr lang="zh-CN" altLang="en-US" sz="2400" b="1" dirty="0"/>
              <a:t>威斯康星大学麦迪逊分校（</a:t>
            </a:r>
            <a:r>
              <a:rPr lang="en-US" altLang="zh-CN" sz="2400" b="1" dirty="0" err="1"/>
              <a:t>Wisc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Barton Miller</a:t>
            </a:r>
            <a:r>
              <a:rPr lang="zh-CN" altLang="en-US" sz="2400" b="1" dirty="0"/>
              <a:t>教授在</a:t>
            </a:r>
            <a:r>
              <a:rPr lang="en-US" altLang="zh-CN" sz="2400" b="1" dirty="0"/>
              <a:t>1988</a:t>
            </a:r>
            <a:r>
              <a:rPr lang="zh-CN" altLang="en-US" sz="2400" b="1" dirty="0"/>
              <a:t>的一个课程上作为课程项目选择首次提出</a:t>
            </a:r>
            <a:r>
              <a:rPr lang="en-US" altLang="zh-CN" sz="2400" b="1" dirty="0"/>
              <a:t>[CS736-Projects][Miller, AnEmpirical,CACM99]</a:t>
            </a:r>
          </a:p>
          <a:p>
            <a:r>
              <a:rPr lang="zh-CN" altLang="en-US" sz="2400" b="1" dirty="0"/>
              <a:t>是近十多年产业界使用得较多的技术，目前在安全研究上也是一个热点</a:t>
            </a: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53EDC6-87F1-4EFC-9AA8-4BEEC787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4" y="3459365"/>
            <a:ext cx="6018630" cy="33017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BADB3C-EE33-492D-87CE-9228E5F7405E}"/>
              </a:ext>
            </a:extLst>
          </p:cNvPr>
          <p:cNvSpPr txBox="1"/>
          <p:nvPr/>
        </p:nvSpPr>
        <p:spPr>
          <a:xfrm>
            <a:off x="7020272" y="4235604"/>
            <a:ext cx="1497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近年在一些知名会议期刊上发表论文数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来自</a:t>
            </a:r>
            <a:r>
              <a:rPr lang="en-US" altLang="zh-CN" sz="16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”Fuzzing –State of the art” IEEE TR’18</a:t>
            </a:r>
            <a:endParaRPr lang="zh-CN" altLang="en-US" sz="1600" b="1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22858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）模糊测试的分类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52EC45-92EB-4F89-AFAE-D7D4D965618C}"/>
              </a:ext>
            </a:extLst>
          </p:cNvPr>
          <p:cNvSpPr txBox="1">
            <a:spLocks/>
          </p:cNvSpPr>
          <p:nvPr/>
        </p:nvSpPr>
        <p:spPr bwMode="auto">
          <a:xfrm>
            <a:off x="547688" y="1772816"/>
            <a:ext cx="8596311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按照利用待测程序信息情况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Black-box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zzuf,Peach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灰盒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Gray-box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AFL</a:t>
            </a:r>
          </a:p>
          <a:p>
            <a:pPr lvl="1"/>
            <a:r>
              <a:rPr lang="zh-CN" altLang="en-US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白盒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White-box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（微软）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按照产生输入方法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Generation-based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Peach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Sulley,SPIKE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变异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Mutation-based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AFL</a:t>
            </a:r>
          </a:p>
          <a:p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按照领域划分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Manes:The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Art:TSE’19]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网络协议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(Network)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(File)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(Kernel)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(Concurrency)</a:t>
            </a:r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036072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）模糊测试的方法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）预生成测试用例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）随机生成输入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）手工协议变异测试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）变异或强制性测试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）自动协议生成测试</a:t>
            </a:r>
          </a:p>
        </p:txBody>
      </p:sp>
    </p:spTree>
    <p:extLst>
      <p:ext uri="{BB962C8B-B14F-4D97-AF65-F5344CB8AC3E}">
        <p14:creationId xmlns:p14="http://schemas.microsoft.com/office/powerpoint/2010/main" val="2969593407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07288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）模糊测试的案例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/>
          </a:p>
          <a:p>
            <a:pPr lvl="1" eaLnBrk="1" hangingPunct="1">
              <a:defRPr/>
            </a:pPr>
            <a:r>
              <a:rPr lang="en-US" altLang="zh-CN" b="1" dirty="0"/>
              <a:t>Peach</a:t>
            </a:r>
            <a:r>
              <a:rPr lang="zh-CN" altLang="en-US" b="1" dirty="0"/>
              <a:t>式的黑盒模糊测试：</a:t>
            </a:r>
            <a:endParaRPr lang="en-US" altLang="zh-CN" b="1" dirty="0"/>
          </a:p>
          <a:p>
            <a:pPr lvl="2" eaLnBrk="1" hangingPunct="1">
              <a:defRPr/>
            </a:pPr>
            <a:r>
              <a:rPr lang="zh-CN" altLang="en-US" b="1" dirty="0"/>
              <a:t>采用</a:t>
            </a:r>
            <a:r>
              <a:rPr lang="en-US" altLang="zh-CN" b="1" dirty="0"/>
              <a:t>XML</a:t>
            </a:r>
            <a:r>
              <a:rPr lang="zh-CN" altLang="en-US" b="1" dirty="0"/>
              <a:t>语言定义</a:t>
            </a:r>
            <a:r>
              <a:rPr lang="en-US" altLang="zh-CN" b="1" dirty="0"/>
              <a:t>fuzz</a:t>
            </a:r>
            <a:r>
              <a:rPr lang="zh-CN" altLang="en-US" b="1" dirty="0"/>
              <a:t>消息格式，状态转换方式</a:t>
            </a:r>
          </a:p>
          <a:p>
            <a:pPr lvl="1"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pic>
        <p:nvPicPr>
          <p:cNvPr id="4" name="Picture 2" descr="image003">
            <a:extLst>
              <a:ext uri="{FF2B5EF4-FFF2-40B4-BE49-F238E27FC236}">
                <a16:creationId xmlns:a16="http://schemas.microsoft.com/office/drawing/2014/main" id="{C7F25E53-89E8-4312-AF4F-014B4864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9408"/>
            <a:ext cx="3524557" cy="23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012">
            <a:extLst>
              <a:ext uri="{FF2B5EF4-FFF2-40B4-BE49-F238E27FC236}">
                <a16:creationId xmlns:a16="http://schemas.microsoft.com/office/drawing/2014/main" id="{B3F61E2D-CAFA-4574-8753-43900ECB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67" y="2835052"/>
            <a:ext cx="4976233" cy="28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23132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07288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）模糊测试的案例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/>
          </a:p>
          <a:p>
            <a:pPr lvl="1" eaLnBrk="1" hangingPunct="1">
              <a:defRPr/>
            </a:pPr>
            <a:r>
              <a:rPr lang="zh-CN" altLang="en-US" b="1" dirty="0"/>
              <a:t>基于代码覆盖</a:t>
            </a:r>
            <a:r>
              <a:rPr lang="zh-CN" altLang="en-US" dirty="0"/>
              <a:t>（</a:t>
            </a:r>
            <a:r>
              <a:rPr lang="en-US" altLang="zh-CN" dirty="0"/>
              <a:t>Coverage-based</a:t>
            </a:r>
            <a:r>
              <a:rPr lang="zh-CN" altLang="en-US" dirty="0"/>
              <a:t>）</a:t>
            </a:r>
            <a:r>
              <a:rPr lang="zh-CN" altLang="en-US" b="1" dirty="0"/>
              <a:t>的模糊测试：</a:t>
            </a:r>
            <a:endParaRPr lang="en-US" altLang="zh-CN" b="1" dirty="0"/>
          </a:p>
          <a:p>
            <a:pPr lvl="2"/>
            <a:r>
              <a:rPr lang="en-US" altLang="zh-CN" b="1" dirty="0">
                <a:solidFill>
                  <a:srgbClr val="C00000"/>
                </a:solidFill>
              </a:rPr>
              <a:t>AFL</a:t>
            </a:r>
            <a:r>
              <a:rPr lang="en-US" altLang="zh-CN" dirty="0"/>
              <a:t> (</a:t>
            </a:r>
            <a:r>
              <a:rPr lang="en-US" altLang="zh-CN" dirty="0" err="1"/>
              <a:t>american</a:t>
            </a:r>
            <a:r>
              <a:rPr lang="en-US" altLang="zh-CN" dirty="0"/>
              <a:t> fuzzy lop) by Michal </a:t>
            </a:r>
            <a:r>
              <a:rPr lang="en-US" altLang="zh-CN" dirty="0" err="1"/>
              <a:t>Zalewski</a:t>
            </a:r>
            <a:r>
              <a:rPr lang="en-US" altLang="zh-CN" dirty="0"/>
              <a:t>– </a:t>
            </a:r>
            <a:r>
              <a:rPr lang="zh-CN" altLang="en-US" dirty="0">
                <a:solidFill>
                  <a:srgbClr val="FF0000"/>
                </a:solidFill>
              </a:rPr>
              <a:t>影响巨大、里程碑式的工作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工业界使用广泛、发现了大量漏洞</a:t>
            </a:r>
            <a:endParaRPr lang="en-US" altLang="zh-CN" dirty="0"/>
          </a:p>
          <a:p>
            <a:pPr lvl="3"/>
            <a:r>
              <a:rPr lang="zh-CN" altLang="en-US" dirty="0"/>
              <a:t>是很多研究工作的基础</a:t>
            </a:r>
            <a:endParaRPr lang="en-US" altLang="zh-CN" dirty="0"/>
          </a:p>
          <a:p>
            <a:pPr lvl="3"/>
            <a:r>
              <a:rPr lang="zh-CN" altLang="en-US" dirty="0"/>
              <a:t>启发了很多其它工具 </a:t>
            </a:r>
            <a:endParaRPr lang="en-US" altLang="zh-CN" dirty="0"/>
          </a:p>
          <a:p>
            <a:pPr lvl="3"/>
            <a:r>
              <a:rPr lang="zh-CN" altLang="en-US" dirty="0"/>
              <a:t>后继者</a:t>
            </a:r>
            <a:r>
              <a:rPr lang="en-US" altLang="zh-CN" dirty="0"/>
              <a:t>AFL++</a:t>
            </a:r>
          </a:p>
          <a:p>
            <a:pPr lvl="2"/>
            <a:r>
              <a:rPr lang="en-US" altLang="zh-CN" dirty="0" err="1"/>
              <a:t>libFuzzer</a:t>
            </a:r>
            <a:r>
              <a:rPr lang="en-US" altLang="zh-CN" dirty="0"/>
              <a:t> – </a:t>
            </a:r>
            <a:r>
              <a:rPr lang="zh-CN" altLang="en-US" dirty="0"/>
              <a:t>集成在</a:t>
            </a:r>
            <a:r>
              <a:rPr lang="en-US" altLang="zh-CN" dirty="0"/>
              <a:t>Clang</a:t>
            </a:r>
            <a:r>
              <a:rPr lang="zh-CN" altLang="en-US" dirty="0"/>
              <a:t>（</a:t>
            </a:r>
            <a:r>
              <a:rPr lang="en-US" altLang="zh-CN" dirty="0"/>
              <a:t>LLVM</a:t>
            </a:r>
            <a:r>
              <a:rPr lang="zh-CN" altLang="en-US" dirty="0"/>
              <a:t>）中</a:t>
            </a:r>
            <a:endParaRPr lang="en-US" altLang="zh-CN" dirty="0"/>
          </a:p>
          <a:p>
            <a:pPr lvl="3"/>
            <a:r>
              <a:rPr lang="en-US" altLang="zh-CN" b="1" dirty="0">
                <a:solidFill>
                  <a:srgbClr val="7030A0"/>
                </a:solidFill>
              </a:rPr>
              <a:t>Google OSS-Fuzz</a:t>
            </a:r>
            <a:r>
              <a:rPr lang="zh-CN" altLang="en-US" dirty="0"/>
              <a:t>对包括</a:t>
            </a:r>
            <a:r>
              <a:rPr lang="en-US" altLang="zh-CN" dirty="0" err="1"/>
              <a:t>openssl</a:t>
            </a:r>
            <a:r>
              <a:rPr lang="zh-CN" altLang="en-US" dirty="0"/>
              <a:t>等诸多开源项目进行</a:t>
            </a:r>
            <a:r>
              <a:rPr lang="en-US" altLang="zh-CN" dirty="0"/>
              <a:t>fuzz</a:t>
            </a:r>
          </a:p>
          <a:p>
            <a:pPr lvl="2"/>
            <a:r>
              <a:rPr lang="en-US" altLang="zh-CN" dirty="0" err="1"/>
              <a:t>Syzkaller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94550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07288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）模糊测试的案例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/>
          </a:p>
          <a:p>
            <a:pPr lvl="1" eaLnBrk="1" hangingPunct="1">
              <a:defRPr/>
            </a:pPr>
            <a:r>
              <a:rPr lang="en-US" altLang="zh-CN" b="1" dirty="0"/>
              <a:t>AFL</a:t>
            </a:r>
            <a:r>
              <a:rPr lang="zh-CN" altLang="en-US" b="1" dirty="0"/>
              <a:t>的运行界面：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E52812-03AB-4694-AD3E-A9A6307E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28" y="2204864"/>
            <a:ext cx="6464632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5444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07288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）模糊测试的案例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/>
          </a:p>
          <a:p>
            <a:pPr lvl="1" eaLnBrk="1" hangingPunct="1">
              <a:defRPr/>
            </a:pPr>
            <a:r>
              <a:rPr lang="en-US" altLang="zh-CN" b="1" dirty="0"/>
              <a:t>AFL</a:t>
            </a:r>
            <a:r>
              <a:rPr lang="zh-CN" altLang="en-US" b="1" dirty="0"/>
              <a:t>的关键技术：</a:t>
            </a:r>
            <a:endParaRPr lang="en-US" altLang="zh-CN" b="1" dirty="0"/>
          </a:p>
          <a:p>
            <a:pPr lvl="2"/>
            <a:r>
              <a:rPr lang="zh-CN" altLang="en-US" b="1" dirty="0"/>
              <a:t>追踪代码覆盖</a:t>
            </a:r>
            <a:endParaRPr lang="en-US" altLang="zh-CN" b="1" dirty="0"/>
          </a:p>
          <a:p>
            <a:pPr lvl="3"/>
            <a:r>
              <a:rPr lang="zh-CN" altLang="en-US" b="1" dirty="0"/>
              <a:t>采用</a:t>
            </a:r>
            <a:r>
              <a:rPr lang="en-US" altLang="zh-CN" b="1" dirty="0" err="1"/>
              <a:t>trace_map</a:t>
            </a:r>
            <a:r>
              <a:rPr lang="zh-CN" altLang="en-US" b="1" dirty="0"/>
              <a:t>（类似</a:t>
            </a:r>
            <a:r>
              <a:rPr lang="en-US" altLang="zh-CN" b="1" dirty="0"/>
              <a:t>bitmap</a:t>
            </a:r>
            <a:r>
              <a:rPr lang="zh-CN" altLang="en-US" b="1" dirty="0"/>
              <a:t>但有</a:t>
            </a:r>
            <a:r>
              <a:rPr lang="en-US" altLang="zh-CN" b="1" dirty="0"/>
              <a:t>count</a:t>
            </a:r>
            <a:r>
              <a:rPr lang="zh-CN" altLang="en-US" b="1" dirty="0"/>
              <a:t>计数）追踪输入的执行覆盖情况</a:t>
            </a:r>
            <a:endParaRPr lang="en-US" altLang="zh-CN" b="1" dirty="0"/>
          </a:p>
          <a:p>
            <a:pPr lvl="2"/>
            <a:r>
              <a:rPr lang="zh-CN" altLang="en-US" b="1" dirty="0"/>
              <a:t>遗传算法</a:t>
            </a:r>
            <a:endParaRPr lang="en-US" altLang="zh-CN" b="1" dirty="0"/>
          </a:p>
          <a:p>
            <a:pPr lvl="3"/>
            <a:r>
              <a:rPr lang="zh-CN" altLang="en-US" b="1" dirty="0"/>
              <a:t>基于遗传算法进行变异，获得新输入</a:t>
            </a:r>
            <a:endParaRPr lang="en-US" altLang="zh-CN" b="1" dirty="0"/>
          </a:p>
          <a:p>
            <a:pPr lvl="3"/>
            <a:r>
              <a:rPr lang="zh-CN" altLang="en-US" b="1" dirty="0"/>
              <a:t>如果新输入有新的执行覆盖，则保留，否则丢弃</a:t>
            </a:r>
            <a:endParaRPr lang="en-US" altLang="zh-CN" b="1" dirty="0"/>
          </a:p>
          <a:p>
            <a:pPr lvl="2"/>
            <a:r>
              <a:rPr lang="zh-CN" altLang="en-US" b="1" dirty="0"/>
              <a:t>工程实现</a:t>
            </a:r>
            <a:endParaRPr lang="en-US" altLang="zh-CN" b="1" dirty="0"/>
          </a:p>
          <a:p>
            <a:pPr lvl="3"/>
            <a:r>
              <a:rPr lang="zh-CN" altLang="en-US" b="1" dirty="0"/>
              <a:t>吞吐率高（实现高效、超时机制）</a:t>
            </a:r>
          </a:p>
          <a:p>
            <a:pPr lvl="1" eaLnBrk="1" hangingPunct="1"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6517621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软件测试与软件安全测试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）软件测试主要工作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软件测试的步骤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）模块测试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）子系统测试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）系统测试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）验收测试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）平行运行</a:t>
            </a:r>
          </a:p>
        </p:txBody>
      </p:sp>
    </p:spTree>
    <p:extLst>
      <p:ext uri="{BB962C8B-B14F-4D97-AF65-F5344CB8AC3E}">
        <p14:creationId xmlns:p14="http://schemas.microsoft.com/office/powerpoint/2010/main" val="800754617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07288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）模糊测试的案例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/>
          </a:p>
          <a:p>
            <a:pPr lvl="1" eaLnBrk="1" hangingPunct="1">
              <a:defRPr/>
            </a:pPr>
            <a:r>
              <a:rPr lang="en-US" altLang="zh-CN" b="1" dirty="0"/>
              <a:t>AFL</a:t>
            </a:r>
            <a:r>
              <a:rPr lang="zh-CN" altLang="en-US" b="1" dirty="0"/>
              <a:t>的关键技术：</a:t>
            </a:r>
            <a:endParaRPr lang="en-US" altLang="zh-CN" b="1" dirty="0"/>
          </a:p>
          <a:p>
            <a:pPr lvl="2"/>
            <a:r>
              <a:rPr lang="zh-CN" altLang="en-US" b="1" dirty="0"/>
              <a:t>简单算法实现边覆盖（</a:t>
            </a:r>
            <a:r>
              <a:rPr lang="en-US" altLang="zh-CN" b="1" dirty="0"/>
              <a:t>Edge coverage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1131570" lvl="3" indent="0">
              <a:buNone/>
            </a:pPr>
            <a:r>
              <a:rPr lang="en-US" altLang="zh-CN" b="1" dirty="0" err="1">
                <a:solidFill>
                  <a:srgbClr val="C00000"/>
                </a:solidFill>
              </a:rPr>
              <a:t>cur_location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/>
              <a:t>= &lt;COMPILE_TIME_RANDOM&gt;;  </a:t>
            </a:r>
          </a:p>
          <a:p>
            <a:pPr marL="1131570" lvl="3" indent="0">
              <a:buNone/>
            </a:pPr>
            <a:r>
              <a:rPr lang="en-US" altLang="zh-CN" b="1" dirty="0" err="1">
                <a:solidFill>
                  <a:srgbClr val="7030A0"/>
                </a:solidFill>
              </a:rPr>
              <a:t>shared_mem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C00000"/>
                </a:solidFill>
              </a:rPr>
              <a:t>cur_location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/>
              <a:t>^ </a:t>
            </a:r>
            <a:r>
              <a:rPr lang="en-US" altLang="zh-CN" b="1" dirty="0" err="1">
                <a:solidFill>
                  <a:srgbClr val="00B050"/>
                </a:solidFill>
              </a:rPr>
              <a:t>prev_location</a:t>
            </a:r>
            <a:r>
              <a:rPr lang="en-US" altLang="zh-CN" b="1" dirty="0"/>
              <a:t>]++;   </a:t>
            </a:r>
          </a:p>
          <a:p>
            <a:pPr marL="1131570" lvl="3" indent="0">
              <a:buNone/>
            </a:pPr>
            <a:r>
              <a:rPr lang="en-US" altLang="zh-CN" b="1" dirty="0" err="1">
                <a:solidFill>
                  <a:srgbClr val="00B050"/>
                </a:solidFill>
              </a:rPr>
              <a:t>prev_location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/>
              <a:t>= </a:t>
            </a:r>
            <a:r>
              <a:rPr lang="en-US" altLang="zh-CN" b="1" dirty="0" err="1">
                <a:solidFill>
                  <a:srgbClr val="C00000"/>
                </a:solidFill>
              </a:rPr>
              <a:t>cur_location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/>
              <a:t>&gt;&gt; 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en-US" altLang="zh-CN" b="1" dirty="0"/>
              <a:t>;</a:t>
            </a:r>
          </a:p>
          <a:p>
            <a:pPr lvl="2"/>
            <a:r>
              <a:rPr lang="en-US" altLang="zh-CN" b="1" dirty="0"/>
              <a:t>Path 1</a:t>
            </a:r>
          </a:p>
          <a:p>
            <a:pPr lvl="3"/>
            <a:r>
              <a:rPr lang="en-US" altLang="zh-CN" b="1" dirty="0"/>
              <a:t>{…,AC</a:t>
            </a:r>
            <a:r>
              <a:rPr lang="zh-CN" altLang="en-US" b="1" dirty="0"/>
              <a:t>，</a:t>
            </a:r>
            <a:r>
              <a:rPr lang="en-US" altLang="zh-CN" b="1" dirty="0"/>
              <a:t>CD</a:t>
            </a:r>
            <a:r>
              <a:rPr lang="zh-CN" altLang="en-US" b="1" dirty="0"/>
              <a:t>，</a:t>
            </a:r>
            <a:r>
              <a:rPr lang="en-US" altLang="zh-CN" b="1" dirty="0"/>
              <a:t>DF,…}</a:t>
            </a:r>
          </a:p>
          <a:p>
            <a:pPr lvl="2"/>
            <a:r>
              <a:rPr lang="en-US" altLang="zh-CN" b="1" dirty="0"/>
              <a:t>Path 2</a:t>
            </a:r>
          </a:p>
          <a:p>
            <a:pPr lvl="3"/>
            <a:r>
              <a:rPr lang="en-US" altLang="zh-CN" b="1" dirty="0"/>
              <a:t>{…,AB</a:t>
            </a:r>
            <a:r>
              <a:rPr lang="zh-CN" altLang="en-US" b="1" dirty="0"/>
              <a:t>，</a:t>
            </a:r>
            <a:r>
              <a:rPr lang="en-US" altLang="zh-CN" b="1" dirty="0"/>
              <a:t>BD</a:t>
            </a:r>
            <a:r>
              <a:rPr lang="zh-CN" altLang="en-US" b="1" dirty="0"/>
              <a:t>，</a:t>
            </a:r>
            <a:r>
              <a:rPr lang="en-US" altLang="zh-CN" b="1" dirty="0"/>
              <a:t>DE, EF,…}</a:t>
            </a:r>
          </a:p>
          <a:p>
            <a:pPr lvl="2"/>
            <a:r>
              <a:rPr lang="zh-CN" altLang="en-US" b="1" dirty="0"/>
              <a:t>采用</a:t>
            </a:r>
            <a:r>
              <a:rPr lang="en-US" altLang="zh-CN" b="1" dirty="0"/>
              <a:t>64K</a:t>
            </a:r>
            <a:r>
              <a:rPr lang="zh-CN" altLang="en-US" b="1" dirty="0"/>
              <a:t>字节存储路径</a:t>
            </a:r>
            <a:endParaRPr lang="en-US" altLang="zh-CN" b="1" dirty="0"/>
          </a:p>
          <a:p>
            <a:pPr lvl="3"/>
            <a:r>
              <a:rPr lang="zh-CN" altLang="en-US" b="1" dirty="0"/>
              <a:t>字节中存放对应边经过次数</a:t>
            </a:r>
            <a:endParaRPr lang="en-US" altLang="zh-CN" b="1" dirty="0"/>
          </a:p>
          <a:p>
            <a:pPr lvl="1" eaLnBrk="1" hangingPunct="1">
              <a:defRPr/>
            </a:pPr>
            <a:endParaRPr lang="en-US" altLang="zh-CN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BA02ED1-679C-4495-BA32-2B0CEFE9FBDE}"/>
              </a:ext>
            </a:extLst>
          </p:cNvPr>
          <p:cNvSpPr/>
          <p:nvPr/>
        </p:nvSpPr>
        <p:spPr>
          <a:xfrm>
            <a:off x="7660279" y="1798530"/>
            <a:ext cx="378372" cy="3783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71C1D1-EBED-44C4-9F3B-56A80DED5B8F}"/>
              </a:ext>
            </a:extLst>
          </p:cNvPr>
          <p:cNvSpPr/>
          <p:nvPr/>
        </p:nvSpPr>
        <p:spPr>
          <a:xfrm>
            <a:off x="8119687" y="2778620"/>
            <a:ext cx="381420" cy="365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F4F006-B696-471F-8ABD-6D39F30BAD0B}"/>
              </a:ext>
            </a:extLst>
          </p:cNvPr>
          <p:cNvSpPr/>
          <p:nvPr/>
        </p:nvSpPr>
        <p:spPr>
          <a:xfrm>
            <a:off x="7281907" y="2778620"/>
            <a:ext cx="378372" cy="3783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86945-17D8-4F36-B07C-5C49C5D73F07}"/>
              </a:ext>
            </a:extLst>
          </p:cNvPr>
          <p:cNvSpPr/>
          <p:nvPr/>
        </p:nvSpPr>
        <p:spPr>
          <a:xfrm>
            <a:off x="7660279" y="3727180"/>
            <a:ext cx="378372" cy="3783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881F98-3500-4D6A-9A7A-274A089CE780}"/>
              </a:ext>
            </a:extLst>
          </p:cNvPr>
          <p:cNvSpPr/>
          <p:nvPr/>
        </p:nvSpPr>
        <p:spPr>
          <a:xfrm>
            <a:off x="8289377" y="4594283"/>
            <a:ext cx="378372" cy="3783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238676-F631-403C-AD8F-0DC2EB995023}"/>
              </a:ext>
            </a:extLst>
          </p:cNvPr>
          <p:cNvSpPr/>
          <p:nvPr/>
        </p:nvSpPr>
        <p:spPr>
          <a:xfrm>
            <a:off x="7660279" y="5125056"/>
            <a:ext cx="378372" cy="3783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706EB9-B1B3-4AC5-906C-D3EA7630EA23}"/>
              </a:ext>
            </a:extLst>
          </p:cNvPr>
          <p:cNvCxnSpPr>
            <a:cxnSpLocks/>
          </p:cNvCxnSpPr>
          <p:nvPr/>
        </p:nvCxnSpPr>
        <p:spPr>
          <a:xfrm>
            <a:off x="7962219" y="2121491"/>
            <a:ext cx="327157" cy="6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05ED14-FDE0-473C-BEE5-6057A4C8F47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7471093" y="2121491"/>
            <a:ext cx="244597" cy="6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D4EBE9-B328-4D45-831D-56570251469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7471093" y="3156992"/>
            <a:ext cx="244597" cy="62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CE5E90-A35D-48FC-ABFA-0065AF164817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7983240" y="3143854"/>
            <a:ext cx="327157" cy="63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2B5A9A4-F6B3-4151-9952-FA71FA86ECAA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7983240" y="4050141"/>
            <a:ext cx="361548" cy="59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4E788-0F67-444C-871E-72164D12FA8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7983240" y="4917244"/>
            <a:ext cx="361548" cy="26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21E3DA-54B0-4324-90C5-1E6B9E77F52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7849465" y="4105552"/>
            <a:ext cx="0" cy="101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FCDAA8B-0C27-495E-8E4C-5F1858BEC8B0}"/>
              </a:ext>
            </a:extLst>
          </p:cNvPr>
          <p:cNvSpPr/>
          <p:nvPr/>
        </p:nvSpPr>
        <p:spPr>
          <a:xfrm>
            <a:off x="7281720" y="1556792"/>
            <a:ext cx="578256" cy="4508938"/>
          </a:xfrm>
          <a:custGeom>
            <a:avLst/>
            <a:gdLst>
              <a:gd name="connsiteX0" fmla="*/ 578256 w 578256"/>
              <a:gd name="connsiteY0" fmla="*/ 0 h 4508938"/>
              <a:gd name="connsiteX1" fmla="*/ 389070 w 578256"/>
              <a:gd name="connsiteY1" fmla="*/ 578069 h 4508938"/>
              <a:gd name="connsiteX2" fmla="*/ 187 w 578256"/>
              <a:gd name="connsiteY2" fmla="*/ 1502979 h 4508938"/>
              <a:gd name="connsiteX3" fmla="*/ 441621 w 578256"/>
              <a:gd name="connsiteY3" fmla="*/ 2333297 h 4508938"/>
              <a:gd name="connsiteX4" fmla="*/ 504683 w 578256"/>
              <a:gd name="connsiteY4" fmla="*/ 3815255 h 4508938"/>
              <a:gd name="connsiteX5" fmla="*/ 494173 w 578256"/>
              <a:gd name="connsiteY5" fmla="*/ 4508938 h 450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8256" h="4508938">
                <a:moveTo>
                  <a:pt x="578256" y="0"/>
                </a:moveTo>
                <a:cubicBezTo>
                  <a:pt x="531835" y="163786"/>
                  <a:pt x="485415" y="327573"/>
                  <a:pt x="389070" y="578069"/>
                </a:cubicBezTo>
                <a:cubicBezTo>
                  <a:pt x="292725" y="828565"/>
                  <a:pt x="-8572" y="1210441"/>
                  <a:pt x="187" y="1502979"/>
                </a:cubicBezTo>
                <a:cubicBezTo>
                  <a:pt x="8945" y="1795517"/>
                  <a:pt x="357538" y="1947918"/>
                  <a:pt x="441621" y="2333297"/>
                </a:cubicBezTo>
                <a:cubicBezTo>
                  <a:pt x="525704" y="2718676"/>
                  <a:pt x="495924" y="3452648"/>
                  <a:pt x="504683" y="3815255"/>
                </a:cubicBezTo>
                <a:cubicBezTo>
                  <a:pt x="513442" y="4177862"/>
                  <a:pt x="503807" y="4343400"/>
                  <a:pt x="494173" y="4508938"/>
                </a:cubicBezTo>
              </a:path>
            </a:pathLst>
          </a:custGeom>
          <a:ln w="38100">
            <a:solidFill>
              <a:srgbClr val="00B05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9DDD35-94AC-4566-86B0-691A01153CB0}"/>
              </a:ext>
            </a:extLst>
          </p:cNvPr>
          <p:cNvSpPr txBox="1"/>
          <p:nvPr/>
        </p:nvSpPr>
        <p:spPr>
          <a:xfrm>
            <a:off x="6588224" y="5823992"/>
            <a:ext cx="79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Path 1</a:t>
            </a:r>
            <a:endParaRPr lang="zh-CN" altLang="en-US" sz="16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721238-FF87-43E4-8D68-4D45C54688E7}"/>
              </a:ext>
            </a:extLst>
          </p:cNvPr>
          <p:cNvCxnSpPr>
            <a:stCxn id="18" idx="3"/>
          </p:cNvCxnSpPr>
          <p:nvPr/>
        </p:nvCxnSpPr>
        <p:spPr>
          <a:xfrm flipV="1">
            <a:off x="7387010" y="5784174"/>
            <a:ext cx="328680" cy="209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74BCFCB-6099-49D9-9893-501740D1F923}"/>
              </a:ext>
            </a:extLst>
          </p:cNvPr>
          <p:cNvSpPr/>
          <p:nvPr/>
        </p:nvSpPr>
        <p:spPr>
          <a:xfrm>
            <a:off x="8077882" y="1630364"/>
            <a:ext cx="549348" cy="4361794"/>
          </a:xfrm>
          <a:custGeom>
            <a:avLst/>
            <a:gdLst>
              <a:gd name="connsiteX0" fmla="*/ 65867 w 549348"/>
              <a:gd name="connsiteY0" fmla="*/ 0 h 4361794"/>
              <a:gd name="connsiteX1" fmla="*/ 34336 w 549348"/>
              <a:gd name="connsiteY1" fmla="*/ 367862 h 4361794"/>
              <a:gd name="connsiteX2" fmla="*/ 486281 w 549348"/>
              <a:gd name="connsiteY2" fmla="*/ 1282262 h 4361794"/>
              <a:gd name="connsiteX3" fmla="*/ 97398 w 549348"/>
              <a:gd name="connsiteY3" fmla="*/ 2280745 h 4361794"/>
              <a:gd name="connsiteX4" fmla="*/ 549343 w 549348"/>
              <a:gd name="connsiteY4" fmla="*/ 3069021 h 4361794"/>
              <a:gd name="connsiteX5" fmla="*/ 86888 w 549348"/>
              <a:gd name="connsiteY5" fmla="*/ 3657600 h 4361794"/>
              <a:gd name="connsiteX6" fmla="*/ 44846 w 549348"/>
              <a:gd name="connsiteY6" fmla="*/ 4361794 h 436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348" h="4361794">
                <a:moveTo>
                  <a:pt x="65867" y="0"/>
                </a:moveTo>
                <a:cubicBezTo>
                  <a:pt x="15067" y="77076"/>
                  <a:pt x="-35733" y="154152"/>
                  <a:pt x="34336" y="367862"/>
                </a:cubicBezTo>
                <a:cubicBezTo>
                  <a:pt x="104405" y="581572"/>
                  <a:pt x="475771" y="963448"/>
                  <a:pt x="486281" y="1282262"/>
                </a:cubicBezTo>
                <a:cubicBezTo>
                  <a:pt x="496791" y="1601076"/>
                  <a:pt x="86888" y="1982952"/>
                  <a:pt x="97398" y="2280745"/>
                </a:cubicBezTo>
                <a:cubicBezTo>
                  <a:pt x="107908" y="2578538"/>
                  <a:pt x="551095" y="2839545"/>
                  <a:pt x="549343" y="3069021"/>
                </a:cubicBezTo>
                <a:cubicBezTo>
                  <a:pt x="547591" y="3298497"/>
                  <a:pt x="170971" y="3442138"/>
                  <a:pt x="86888" y="3657600"/>
                </a:cubicBezTo>
                <a:cubicBezTo>
                  <a:pt x="2805" y="3873062"/>
                  <a:pt x="23825" y="4117428"/>
                  <a:pt x="44846" y="4361794"/>
                </a:cubicBezTo>
              </a:path>
            </a:pathLst>
          </a:custGeom>
          <a:noFill/>
          <a:ln w="38100">
            <a:solidFill>
              <a:srgbClr val="00B0F0">
                <a:alpha val="94000"/>
              </a:srgb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F1A164-EBC7-4B37-8DDB-C1D5D2D77C4A}"/>
              </a:ext>
            </a:extLst>
          </p:cNvPr>
          <p:cNvSpPr txBox="1"/>
          <p:nvPr/>
        </p:nvSpPr>
        <p:spPr>
          <a:xfrm>
            <a:off x="8571679" y="5249727"/>
            <a:ext cx="75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Path 2</a:t>
            </a:r>
            <a:endParaRPr lang="zh-CN" altLang="en-US" sz="1600" dirty="0">
              <a:solidFill>
                <a:srgbClr val="00B0F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E5346F-6167-4E74-A17F-27C682FF7F0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196307" y="5419004"/>
            <a:ext cx="375372" cy="84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2564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）模糊测试的优点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模糊测试的测试目标是二进制可执行代码，比基于源代码的白盒测试适用范围更广。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模糊测试是动态实际执行的，不存在静态分析技术中存在的大量误报问题。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模糊测试的原理简单，没有大量的理论推导和公式计算，不存在符号执行技术中的路径状态爆炸问题。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模糊测试自动化程度高，不需要逆向工程中大量的人工参与。</a:t>
            </a:r>
          </a:p>
          <a:p>
            <a:pPr lvl="2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576215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）模糊测试的局限性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访问控制漏洞的发现能力有限。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设计逻辑缺陷的发现能力有限。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多阶段安全漏洞的发现能力有限。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多点触发漏洞的发现能力有限。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模糊测试技术不能保证畸形输入数据能够覆盖到所有的分支代码。</a:t>
            </a:r>
          </a:p>
        </p:txBody>
      </p:sp>
    </p:spTree>
    <p:extLst>
      <p:ext uri="{BB962C8B-B14F-4D97-AF65-F5344CB8AC3E}">
        <p14:creationId xmlns:p14="http://schemas.microsoft.com/office/powerpoint/2010/main" val="944280365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）模糊测试的过程：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294A8E3-5E25-4F94-9C3C-D6FE226E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31" y="2564904"/>
            <a:ext cx="7286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51286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）模糊测试工具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文字处理软件的模糊测试工具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FileFuzz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SPIKEfile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notSPIKEfile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PaiMei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网络协议的模糊测试工具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Sulley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SPIKE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Peach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Fuzzer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195449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）模糊测试工具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Web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应用程序的模糊测试工具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Powerfuzzer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SPIKE Proxy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WebScarab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Web Inspect</a:t>
            </a:r>
          </a:p>
        </p:txBody>
      </p:sp>
    </p:spTree>
    <p:extLst>
      <p:ext uri="{BB962C8B-B14F-4D97-AF65-F5344CB8AC3E}">
        <p14:creationId xmlns:p14="http://schemas.microsoft.com/office/powerpoint/2010/main" val="658308495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模糊测试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）模糊测试工具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Web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浏览器的模糊测试</a:t>
            </a: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COMRaider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Mangleme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Hamachi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CSSDIE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其他模糊测试工具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American Fuzzy Lop</a:t>
            </a:r>
          </a:p>
        </p:txBody>
      </p:sp>
    </p:spTree>
    <p:extLst>
      <p:ext uri="{BB962C8B-B14F-4D97-AF65-F5344CB8AC3E}">
        <p14:creationId xmlns:p14="http://schemas.microsoft.com/office/powerpoint/2010/main" val="3181398215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5.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渗透测试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）渗透测试的概念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渗透测试技术的核心思想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模仿黑客的特定攻击行为，也就是尽可能完整地模拟黑客使用的漏洞发现技术和攻击手段，对目标的安全性作深入的探测，发现系统最脆弱环节的过程。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403142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5.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渗透测试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）渗透测试的概念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渗透测试的方法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）根据测试执行人员对目标系统环境相关信息掌握程度的不同，可以分为两种类型。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黑盒渗透测试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白盒渗透测试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）根据执行渗透测试范围的不同，可以分为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种类型： 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内网测试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外网测试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不同网段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/VLAN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之间的渗透测试</a:t>
            </a:r>
          </a:p>
        </p:txBody>
      </p:sp>
    </p:spTree>
    <p:extLst>
      <p:ext uri="{BB962C8B-B14F-4D97-AF65-F5344CB8AC3E}">
        <p14:creationId xmlns:p14="http://schemas.microsoft.com/office/powerpoint/2010/main" val="2437051067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5.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渗透测试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）渗透测试的过程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《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渗透测试执行标准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将渗透测试过程分为以下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个阶段。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）前期交互（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Pre-engagement Interactions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）情报收集（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Intelligence Gathering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）威胁建模（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Threat Modeling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）漏洞分析（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Vulnerability Analysis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）渗透攻击（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Exploitation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）后渗透攻击（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Post Exploitation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）报告（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Reporting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0935449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软件测试与软件安全测试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）软件安全测试主要工作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软件安全测试的概念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软件安全测试的目标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验证软件系统的安全功能是否满足安全需求。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发现系统的安全漏洞，并最终把这些漏洞的数量降到最低。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评估软件的其他质量属性，包括可靠性、可存活性等。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软件安全测试的内容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软件安全功能测试。</a:t>
            </a:r>
          </a:p>
          <a:p>
            <a:pPr lvl="3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软件安全漏洞测试。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1371600" lvl="3" indent="0" eaLnBrk="1" hangingPunct="1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930254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5.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渗透测试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）渗透测试工具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Kali Linux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系统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Metasploit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框架工具</a:t>
            </a:r>
          </a:p>
        </p:txBody>
      </p:sp>
    </p:spTree>
    <p:extLst>
      <p:ext uri="{BB962C8B-B14F-4D97-AF65-F5344CB8AC3E}">
        <p14:creationId xmlns:p14="http://schemas.microsoft.com/office/powerpoint/2010/main" val="2864951476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6.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应用案例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案例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9】Web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应用安全测试与安全评估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漏洞扫描、模糊测试、渗透测试与安全评估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常用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Web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应用安全漏洞扫描和安全评估工具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3. Web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安全评估工具分析</a:t>
            </a:r>
          </a:p>
          <a:p>
            <a:pPr lvl="1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4. Web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安全评估管理</a:t>
            </a:r>
          </a:p>
        </p:txBody>
      </p:sp>
    </p:spTree>
    <p:extLst>
      <p:ext uri="{BB962C8B-B14F-4D97-AF65-F5344CB8AC3E}">
        <p14:creationId xmlns:p14="http://schemas.microsoft.com/office/powerpoint/2010/main" val="2571784227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本讲要点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3108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软件测试与软件安全测试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软件安全功能测试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代码分析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模糊测试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渗透测试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6.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应用案例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65323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软件测试与软件安全测试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）软件安全测试主要工作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软件安全测试的概念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软件安全测试的原则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应尽早进行软件安全测试，越晚发现漏洞，修复的成本越高。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在有限的时间和资源下进行测试，找出软件所有的错误和缺陷是不可能的，软件测试不能无限进行下去，应适时终止。在软件安全测试中同样如此，应该通过威胁建模等方法，优先测试高风险模块。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软件安全没有银弹。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程序员应避免检查自己的程序。同样，软件安全测试也应该如此。</a:t>
            </a:r>
          </a:p>
          <a:p>
            <a:pPr lvl="3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尽量避免测试的随意性。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1371600" lvl="3" indent="0" eaLnBrk="1" hangingPunct="1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7399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软件测试与软件安全测试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）软件安全测试主要工作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软件测试与软件安全测试的区别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软件测试主要是从最终用户的角度出发发现缺陷并修复，保证软件满足最终用户的要求。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软件安全测试则是从攻击者的角度出发发现漏洞并修复，保证软件不被恶意攻击者破坏。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1371600" lvl="3" indent="0" eaLnBrk="1" hangingPunct="1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83113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软件测试与软件安全测试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）软件安全测试主要工作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软件安全测试的方法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1371600" lvl="3" indent="0" eaLnBrk="1" hangingPunct="1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768752" cy="422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55891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8139112" cy="5635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软件测试与软件安全测试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517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）软件安全测试主要工作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软件安全测试的基本框架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）制定安全测试策略。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）设计基于风险的安全测试计划。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）规范化的软件安全需求。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）软件结构风险分析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）执行软件安全测试。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）测试环境管理。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）测试数据管理。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lvl="1"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  <a:p>
            <a:pPr marL="1371600" lvl="3" indent="0" eaLnBrk="1" hangingPunct="1"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84243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34TGp_report_diagram_v2">
  <a:themeElements>
    <a:clrScheme name="134TGp_report_diagram_v2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34TGp_report_diagram_v2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_v2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_v2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PowerPointgxca1</Template>
  <TotalTime>5779</TotalTime>
  <Words>3369</Words>
  <Application>Microsoft Office PowerPoint</Application>
  <PresentationFormat>全屏显示(4:3)</PresentationFormat>
  <Paragraphs>404</Paragraphs>
  <Slides>52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Times New Roman</vt:lpstr>
      <vt:lpstr>微软雅黑</vt:lpstr>
      <vt:lpstr>Verdana</vt:lpstr>
      <vt:lpstr>迷你简启体</vt:lpstr>
      <vt:lpstr>华文新魏</vt:lpstr>
      <vt:lpstr>Wingdings</vt:lpstr>
      <vt:lpstr>Calibri</vt:lpstr>
      <vt:lpstr>Arial</vt:lpstr>
      <vt:lpstr>宋体</vt:lpstr>
      <vt:lpstr>134TGp_report_diagram_v2</vt:lpstr>
      <vt:lpstr>第9章  软件安全测试</vt:lpstr>
      <vt:lpstr>本讲要点</vt:lpstr>
      <vt:lpstr>1. 软件测试与软件安全测试</vt:lpstr>
      <vt:lpstr>1. 软件测试与软件安全测试</vt:lpstr>
      <vt:lpstr>1. 软件测试与软件安全测试</vt:lpstr>
      <vt:lpstr>1. 软件测试与软件安全测试</vt:lpstr>
      <vt:lpstr>1. 软件测试与软件安全测试</vt:lpstr>
      <vt:lpstr>1. 软件测试与软件安全测试</vt:lpstr>
      <vt:lpstr>1. 软件测试与软件安全测试</vt:lpstr>
      <vt:lpstr>2. 软件安全功能测试</vt:lpstr>
      <vt:lpstr>2. 软件安全功能测试</vt:lpstr>
      <vt:lpstr>2. 软件安全功能测试</vt:lpstr>
      <vt:lpstr>2. 软件安全功能测试</vt:lpstr>
      <vt:lpstr>2. 软件安全功能测试</vt:lpstr>
      <vt:lpstr>2. 软件安全功能测试</vt:lpstr>
      <vt:lpstr>2. 软件安全功能测试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3. 代码分析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4. 模糊测试</vt:lpstr>
      <vt:lpstr>5. 渗透测试</vt:lpstr>
      <vt:lpstr>5. 渗透测试</vt:lpstr>
      <vt:lpstr>5. 渗透测试</vt:lpstr>
      <vt:lpstr>5. 渗透测试</vt:lpstr>
      <vt:lpstr>6. 应用案例</vt:lpstr>
      <vt:lpstr>本讲要点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PPT标题</dc:title>
  <dc:creator>ChenBo</dc:creator>
  <cp:lastModifiedBy>lenovo</cp:lastModifiedBy>
  <cp:revision>1045</cp:revision>
  <cp:lastPrinted>2013-05-16T08:35:08Z</cp:lastPrinted>
  <dcterms:created xsi:type="dcterms:W3CDTF">2003-12-15T08:35:50Z</dcterms:created>
  <dcterms:modified xsi:type="dcterms:W3CDTF">2024-08-25T11:50:18Z</dcterms:modified>
</cp:coreProperties>
</file>