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79"/>
  </p:notesMasterIdLst>
  <p:handoutMasterIdLst>
    <p:handoutMasterId r:id="rId80"/>
  </p:handoutMasterIdLst>
  <p:sldIdLst>
    <p:sldId id="868" r:id="rId2"/>
    <p:sldId id="1037" r:id="rId3"/>
    <p:sldId id="1125" r:id="rId4"/>
    <p:sldId id="1145" r:id="rId5"/>
    <p:sldId id="1147" r:id="rId6"/>
    <p:sldId id="1148" r:id="rId7"/>
    <p:sldId id="1150" r:id="rId8"/>
    <p:sldId id="1151" r:id="rId9"/>
    <p:sldId id="1152" r:id="rId10"/>
    <p:sldId id="1153" r:id="rId11"/>
    <p:sldId id="1154" r:id="rId12"/>
    <p:sldId id="1155" r:id="rId13"/>
    <p:sldId id="1156" r:id="rId14"/>
    <p:sldId id="1157" r:id="rId15"/>
    <p:sldId id="1185" r:id="rId16"/>
    <p:sldId id="1158" r:id="rId17"/>
    <p:sldId id="1159" r:id="rId18"/>
    <p:sldId id="1160" r:id="rId19"/>
    <p:sldId id="1161" r:id="rId20"/>
    <p:sldId id="1162" r:id="rId21"/>
    <p:sldId id="1163" r:id="rId22"/>
    <p:sldId id="1164" r:id="rId23"/>
    <p:sldId id="1165" r:id="rId24"/>
    <p:sldId id="1166" r:id="rId25"/>
    <p:sldId id="1167" r:id="rId26"/>
    <p:sldId id="1168" r:id="rId27"/>
    <p:sldId id="1169" r:id="rId28"/>
    <p:sldId id="1170" r:id="rId29"/>
    <p:sldId id="1171" r:id="rId30"/>
    <p:sldId id="1172" r:id="rId31"/>
    <p:sldId id="1173" r:id="rId32"/>
    <p:sldId id="1174" r:id="rId33"/>
    <p:sldId id="1175" r:id="rId34"/>
    <p:sldId id="1176" r:id="rId35"/>
    <p:sldId id="1178" r:id="rId36"/>
    <p:sldId id="1177" r:id="rId37"/>
    <p:sldId id="1179" r:id="rId38"/>
    <p:sldId id="1186" r:id="rId39"/>
    <p:sldId id="1187" r:id="rId40"/>
    <p:sldId id="1188" r:id="rId41"/>
    <p:sldId id="1189" r:id="rId42"/>
    <p:sldId id="1190" r:id="rId43"/>
    <p:sldId id="1191" r:id="rId44"/>
    <p:sldId id="1192" r:id="rId45"/>
    <p:sldId id="1193" r:id="rId46"/>
    <p:sldId id="1194" r:id="rId47"/>
    <p:sldId id="1195" r:id="rId48"/>
    <p:sldId id="1196" r:id="rId49"/>
    <p:sldId id="1197" r:id="rId50"/>
    <p:sldId id="1198" r:id="rId51"/>
    <p:sldId id="1199" r:id="rId52"/>
    <p:sldId id="1200" r:id="rId53"/>
    <p:sldId id="1201" r:id="rId54"/>
    <p:sldId id="1202" r:id="rId55"/>
    <p:sldId id="1203" r:id="rId56"/>
    <p:sldId id="1204" r:id="rId57"/>
    <p:sldId id="1205" r:id="rId58"/>
    <p:sldId id="1206" r:id="rId59"/>
    <p:sldId id="1207" r:id="rId60"/>
    <p:sldId id="1208" r:id="rId61"/>
    <p:sldId id="1209" r:id="rId62"/>
    <p:sldId id="1210" r:id="rId63"/>
    <p:sldId id="1211" r:id="rId64"/>
    <p:sldId id="1212" r:id="rId65"/>
    <p:sldId id="1213" r:id="rId66"/>
    <p:sldId id="1214" r:id="rId67"/>
    <p:sldId id="1215" r:id="rId68"/>
    <p:sldId id="1216" r:id="rId69"/>
    <p:sldId id="1217" r:id="rId70"/>
    <p:sldId id="1218" r:id="rId71"/>
    <p:sldId id="1219" r:id="rId72"/>
    <p:sldId id="1180" r:id="rId73"/>
    <p:sldId id="1181" r:id="rId74"/>
    <p:sldId id="1182" r:id="rId75"/>
    <p:sldId id="1183" r:id="rId76"/>
    <p:sldId id="1184" r:id="rId77"/>
    <p:sldId id="1146" r:id="rId78"/>
  </p:sldIdLst>
  <p:sldSz cx="9144000" cy="6858000" type="screen4x3"/>
  <p:notesSz cx="6858000" cy="9144000"/>
  <p:embeddedFontLst>
    <p:embeddedFont>
      <p:font typeface="仿宋_GB2312" panose="02010600030101010101" charset="-122"/>
      <p:regular r:id="rId81"/>
    </p:embeddedFont>
    <p:embeddedFont>
      <p:font typeface="迷你简启体" panose="02010600030101010101" charset="-122"/>
      <p:regular r:id="rId82"/>
    </p:embeddedFont>
    <p:embeddedFont>
      <p:font typeface="Calibri" panose="020F0502020204030204" pitchFamily="34" charset="0"/>
      <p:regular r:id="rId83"/>
      <p:bold r:id="rId84"/>
      <p:italic r:id="rId85"/>
      <p:boldItalic r:id="rId86"/>
    </p:embeddedFont>
    <p:embeddedFont>
      <p:font typeface="Consolas" panose="020B0609020204030204" pitchFamily="49"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华文新魏" panose="02010800040101010101" pitchFamily="2" charset="-122"/>
      <p:regular r:id="rId95"/>
    </p:embeddedFont>
    <p:embeddedFont>
      <p:font typeface="微软雅黑" panose="020B0503020204020204" pitchFamily="34" charset="-122"/>
      <p:regular r:id="rId96"/>
      <p:bold r:id="rId97"/>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82024" autoAdjust="0"/>
  </p:normalViewPr>
  <p:slideViewPr>
    <p:cSldViewPr>
      <p:cViewPr varScale="1">
        <p:scale>
          <a:sx n="55" d="100"/>
          <a:sy n="55" d="100"/>
        </p:scale>
        <p:origin x="153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font" Target="fonts/font5.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2024/8/22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lwn.net/Articles/810077/" TargetMode="External"/><Relationship Id="rId2" Type="http://schemas.openxmlformats.org/officeDocument/2006/relationships/slide" Target="../slides/slide70.xml"/><Relationship Id="rId1" Type="http://schemas.openxmlformats.org/officeDocument/2006/relationships/notesMaster" Target="../notesMasters/notesMaster1.xml"/><Relationship Id="rId6" Type="http://schemas.openxmlformats.org/officeDocument/2006/relationships/hyperlink" Target="https://docs.microsoft.com/en-us/windows/win32/secbp/control-flow-guard" TargetMode="External"/><Relationship Id="rId5" Type="http://schemas.openxmlformats.org/officeDocument/2006/relationships/hyperlink" Target="https://www.anquanke.com/post/id/85493" TargetMode="External"/><Relationship Id="rId4" Type="http://schemas.openxmlformats.org/officeDocument/2006/relationships/hyperlink" Target="https://source.android.com/devices/tech/debug/kcfi"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lwn.net/Articles/810077/" TargetMode="External"/><Relationship Id="rId7" Type="http://schemas.openxmlformats.org/officeDocument/2006/relationships/hyperlink" Target="https://docs.microsoft.com/en-us/windows/win32/secbp/control-flow-guard"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www.anquanke.com/post/id/85493" TargetMode="External"/><Relationship Id="rId5" Type="http://schemas.openxmlformats.org/officeDocument/2006/relationships/hyperlink" Target="https://source.android.com/devices/tech/debug/kcfi" TargetMode="External"/><Relationship Id="rId4" Type="http://schemas.openxmlformats.org/officeDocument/2006/relationships/hyperlink" Target="https://clang.llvm.org/docs/ControlFlowIntegrity.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37</a:t>
            </a:fld>
            <a:endParaRPr lang="en-US" altLang="zh-CN"/>
          </a:p>
        </p:txBody>
      </p:sp>
    </p:spTree>
    <p:extLst>
      <p:ext uri="{BB962C8B-B14F-4D97-AF65-F5344CB8AC3E}">
        <p14:creationId xmlns:p14="http://schemas.microsoft.com/office/powerpoint/2010/main" val="385964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46</a:t>
            </a:fld>
            <a:endParaRPr lang="en-US" altLang="zh-CN"/>
          </a:p>
        </p:txBody>
      </p:sp>
    </p:spTree>
    <p:extLst>
      <p:ext uri="{BB962C8B-B14F-4D97-AF65-F5344CB8AC3E}">
        <p14:creationId xmlns:p14="http://schemas.microsoft.com/office/powerpoint/2010/main" val="205435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47</a:t>
            </a:fld>
            <a:endParaRPr lang="en-US" altLang="zh-CN"/>
          </a:p>
        </p:txBody>
      </p:sp>
    </p:spTree>
    <p:extLst>
      <p:ext uri="{BB962C8B-B14F-4D97-AF65-F5344CB8AC3E}">
        <p14:creationId xmlns:p14="http://schemas.microsoft.com/office/powerpoint/2010/main" val="345069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48</a:t>
            </a:fld>
            <a:endParaRPr lang="en-US" altLang="zh-CN"/>
          </a:p>
        </p:txBody>
      </p:sp>
    </p:spTree>
    <p:extLst>
      <p:ext uri="{BB962C8B-B14F-4D97-AF65-F5344CB8AC3E}">
        <p14:creationId xmlns:p14="http://schemas.microsoft.com/office/powerpoint/2010/main" val="162312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49</a:t>
            </a:fld>
            <a:endParaRPr lang="en-US" altLang="zh-CN"/>
          </a:p>
        </p:txBody>
      </p:sp>
    </p:spTree>
    <p:extLst>
      <p:ext uri="{BB962C8B-B14F-4D97-AF65-F5344CB8AC3E}">
        <p14:creationId xmlns:p14="http://schemas.microsoft.com/office/powerpoint/2010/main" val="165003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50</a:t>
            </a:fld>
            <a:endParaRPr lang="en-US" altLang="zh-CN"/>
          </a:p>
        </p:txBody>
      </p:sp>
    </p:spTree>
    <p:extLst>
      <p:ext uri="{BB962C8B-B14F-4D97-AF65-F5344CB8AC3E}">
        <p14:creationId xmlns:p14="http://schemas.microsoft.com/office/powerpoint/2010/main" val="337553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51</a:t>
            </a:fld>
            <a:endParaRPr lang="en-US" altLang="zh-CN"/>
          </a:p>
        </p:txBody>
      </p:sp>
    </p:spTree>
    <p:extLst>
      <p:ext uri="{BB962C8B-B14F-4D97-AF65-F5344CB8AC3E}">
        <p14:creationId xmlns:p14="http://schemas.microsoft.com/office/powerpoint/2010/main" val="49581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52</a:t>
            </a:fld>
            <a:endParaRPr lang="en-US" altLang="zh-CN"/>
          </a:p>
        </p:txBody>
      </p:sp>
    </p:spTree>
    <p:extLst>
      <p:ext uri="{BB962C8B-B14F-4D97-AF65-F5344CB8AC3E}">
        <p14:creationId xmlns:p14="http://schemas.microsoft.com/office/powerpoint/2010/main" val="959363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53</a:t>
            </a:fld>
            <a:endParaRPr lang="en-US" altLang="zh-CN"/>
          </a:p>
        </p:txBody>
      </p:sp>
    </p:spTree>
    <p:extLst>
      <p:ext uri="{BB962C8B-B14F-4D97-AF65-F5344CB8AC3E}">
        <p14:creationId xmlns:p14="http://schemas.microsoft.com/office/powerpoint/2010/main" val="1847670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54</a:t>
            </a:fld>
            <a:endParaRPr lang="en-US" altLang="zh-CN"/>
          </a:p>
        </p:txBody>
      </p:sp>
    </p:spTree>
    <p:extLst>
      <p:ext uri="{BB962C8B-B14F-4D97-AF65-F5344CB8AC3E}">
        <p14:creationId xmlns:p14="http://schemas.microsoft.com/office/powerpoint/2010/main" val="3511644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55</a:t>
            </a:fld>
            <a:endParaRPr lang="en-US" altLang="zh-CN"/>
          </a:p>
        </p:txBody>
      </p:sp>
    </p:spTree>
    <p:extLst>
      <p:ext uri="{BB962C8B-B14F-4D97-AF65-F5344CB8AC3E}">
        <p14:creationId xmlns:p14="http://schemas.microsoft.com/office/powerpoint/2010/main" val="293737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38</a:t>
            </a:fld>
            <a:endParaRPr lang="en-US" altLang="zh-CN"/>
          </a:p>
        </p:txBody>
      </p:sp>
    </p:spTree>
    <p:extLst>
      <p:ext uri="{BB962C8B-B14F-4D97-AF65-F5344CB8AC3E}">
        <p14:creationId xmlns:p14="http://schemas.microsoft.com/office/powerpoint/2010/main" val="4211367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56</a:t>
            </a:fld>
            <a:endParaRPr lang="en-US" altLang="zh-CN"/>
          </a:p>
        </p:txBody>
      </p:sp>
    </p:spTree>
    <p:extLst>
      <p:ext uri="{BB962C8B-B14F-4D97-AF65-F5344CB8AC3E}">
        <p14:creationId xmlns:p14="http://schemas.microsoft.com/office/powerpoint/2010/main" val="1161315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57</a:t>
            </a:fld>
            <a:endParaRPr lang="en-US" altLang="zh-CN"/>
          </a:p>
        </p:txBody>
      </p:sp>
    </p:spTree>
    <p:extLst>
      <p:ext uri="{BB962C8B-B14F-4D97-AF65-F5344CB8AC3E}">
        <p14:creationId xmlns:p14="http://schemas.microsoft.com/office/powerpoint/2010/main" val="2202157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58</a:t>
            </a:fld>
            <a:endParaRPr lang="en-US" altLang="zh-CN"/>
          </a:p>
        </p:txBody>
      </p:sp>
    </p:spTree>
    <p:extLst>
      <p:ext uri="{BB962C8B-B14F-4D97-AF65-F5344CB8AC3E}">
        <p14:creationId xmlns:p14="http://schemas.microsoft.com/office/powerpoint/2010/main" val="131476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59</a:t>
            </a:fld>
            <a:endParaRPr lang="en-US" altLang="zh-CN"/>
          </a:p>
        </p:txBody>
      </p:sp>
    </p:spTree>
    <p:extLst>
      <p:ext uri="{BB962C8B-B14F-4D97-AF65-F5344CB8AC3E}">
        <p14:creationId xmlns:p14="http://schemas.microsoft.com/office/powerpoint/2010/main" val="1815498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60</a:t>
            </a:fld>
            <a:endParaRPr lang="en-US" altLang="zh-CN"/>
          </a:p>
        </p:txBody>
      </p:sp>
    </p:spTree>
    <p:extLst>
      <p:ext uri="{BB962C8B-B14F-4D97-AF65-F5344CB8AC3E}">
        <p14:creationId xmlns:p14="http://schemas.microsoft.com/office/powerpoint/2010/main" val="3980815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61</a:t>
            </a:fld>
            <a:endParaRPr lang="en-US" altLang="zh-CN"/>
          </a:p>
        </p:txBody>
      </p:sp>
    </p:spTree>
    <p:extLst>
      <p:ext uri="{BB962C8B-B14F-4D97-AF65-F5344CB8AC3E}">
        <p14:creationId xmlns:p14="http://schemas.microsoft.com/office/powerpoint/2010/main" val="120583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62</a:t>
            </a:fld>
            <a:endParaRPr lang="en-US" altLang="zh-CN"/>
          </a:p>
        </p:txBody>
      </p:sp>
    </p:spTree>
    <p:extLst>
      <p:ext uri="{BB962C8B-B14F-4D97-AF65-F5344CB8AC3E}">
        <p14:creationId xmlns:p14="http://schemas.microsoft.com/office/powerpoint/2010/main" val="161798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63</a:t>
            </a:fld>
            <a:endParaRPr lang="en-US" altLang="zh-CN"/>
          </a:p>
        </p:txBody>
      </p:sp>
    </p:spTree>
    <p:extLst>
      <p:ext uri="{BB962C8B-B14F-4D97-AF65-F5344CB8AC3E}">
        <p14:creationId xmlns:p14="http://schemas.microsoft.com/office/powerpoint/2010/main" val="186034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64</a:t>
            </a:fld>
            <a:endParaRPr lang="en-US" altLang="zh-CN"/>
          </a:p>
        </p:txBody>
      </p:sp>
    </p:spTree>
    <p:extLst>
      <p:ext uri="{BB962C8B-B14F-4D97-AF65-F5344CB8AC3E}">
        <p14:creationId xmlns:p14="http://schemas.microsoft.com/office/powerpoint/2010/main" val="3758163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65</a:t>
            </a:fld>
            <a:endParaRPr lang="en-US" altLang="zh-CN"/>
          </a:p>
        </p:txBody>
      </p:sp>
    </p:spTree>
    <p:extLst>
      <p:ext uri="{BB962C8B-B14F-4D97-AF65-F5344CB8AC3E}">
        <p14:creationId xmlns:p14="http://schemas.microsoft.com/office/powerpoint/2010/main" val="137511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39</a:t>
            </a:fld>
            <a:endParaRPr lang="en-US" altLang="zh-CN"/>
          </a:p>
        </p:txBody>
      </p:sp>
    </p:spTree>
    <p:extLst>
      <p:ext uri="{BB962C8B-B14F-4D97-AF65-F5344CB8AC3E}">
        <p14:creationId xmlns:p14="http://schemas.microsoft.com/office/powerpoint/2010/main" val="1704717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66</a:t>
            </a:fld>
            <a:endParaRPr lang="en-US" altLang="zh-CN"/>
          </a:p>
        </p:txBody>
      </p:sp>
    </p:spTree>
    <p:extLst>
      <p:ext uri="{BB962C8B-B14F-4D97-AF65-F5344CB8AC3E}">
        <p14:creationId xmlns:p14="http://schemas.microsoft.com/office/powerpoint/2010/main" val="2723975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67</a:t>
            </a:fld>
            <a:endParaRPr lang="en-US" altLang="zh-CN"/>
          </a:p>
        </p:txBody>
      </p:sp>
    </p:spTree>
    <p:extLst>
      <p:ext uri="{BB962C8B-B14F-4D97-AF65-F5344CB8AC3E}">
        <p14:creationId xmlns:p14="http://schemas.microsoft.com/office/powerpoint/2010/main" val="3101166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68</a:t>
            </a:fld>
            <a:endParaRPr lang="en-US" altLang="zh-CN"/>
          </a:p>
        </p:txBody>
      </p:sp>
    </p:spTree>
    <p:extLst>
      <p:ext uri="{BB962C8B-B14F-4D97-AF65-F5344CB8AC3E}">
        <p14:creationId xmlns:p14="http://schemas.microsoft.com/office/powerpoint/2010/main" val="62069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69</a:t>
            </a:fld>
            <a:endParaRPr lang="en-US" altLang="zh-CN"/>
          </a:p>
        </p:txBody>
      </p:sp>
    </p:spTree>
    <p:extLst>
      <p:ext uri="{BB962C8B-B14F-4D97-AF65-F5344CB8AC3E}">
        <p14:creationId xmlns:p14="http://schemas.microsoft.com/office/powerpoint/2010/main" val="1255264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none" dirty="0">
                <a:hlinkClick r:id="rId3"/>
              </a:rPr>
              <a:t>Linux/Android</a:t>
            </a:r>
          </a:p>
          <a:p>
            <a:r>
              <a:rPr lang="en-US" altLang="zh-CN" dirty="0">
                <a:hlinkClick r:id="rId3"/>
              </a:rPr>
              <a:t>https://lwn.net/Articles/810077/</a:t>
            </a:r>
            <a:endParaRPr lang="en-US" altLang="zh-CN" dirty="0"/>
          </a:p>
          <a:p>
            <a:r>
              <a:rPr lang="en-US" altLang="zh-CN" dirty="0">
                <a:hlinkClick r:id="rId4"/>
              </a:rPr>
              <a:t>https://source.android.com/devices/tech/debug/kcfi</a:t>
            </a:r>
            <a:endParaRPr lang="en-US" altLang="zh-CN" dirty="0"/>
          </a:p>
          <a:p>
            <a:r>
              <a:rPr lang="en-US" altLang="zh-CN" dirty="0"/>
              <a:t>Windows</a:t>
            </a:r>
          </a:p>
          <a:p>
            <a:r>
              <a:rPr lang="en-US" altLang="zh-CN" dirty="0">
                <a:hlinkClick r:id="rId5"/>
              </a:rPr>
              <a:t>https://www.anquanke.com/post/id/85493</a:t>
            </a:r>
            <a:endParaRPr lang="en-US" altLang="zh-CN" dirty="0"/>
          </a:p>
          <a:p>
            <a:r>
              <a:rPr lang="en-US" altLang="zh-CN" dirty="0">
                <a:hlinkClick r:id="rId6"/>
              </a:rPr>
              <a:t>https://docs.microsoft.com/en-us/windows/win32/secbp/control-flow-guard</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70</a:t>
            </a:fld>
            <a:endParaRPr lang="en-US" altLang="zh-CN"/>
          </a:p>
        </p:txBody>
      </p:sp>
    </p:spTree>
    <p:extLst>
      <p:ext uri="{BB962C8B-B14F-4D97-AF65-F5344CB8AC3E}">
        <p14:creationId xmlns:p14="http://schemas.microsoft.com/office/powerpoint/2010/main" val="3409979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none" dirty="0">
                <a:hlinkClick r:id="rId3"/>
              </a:rPr>
              <a:t>LLVM-Clang</a:t>
            </a:r>
          </a:p>
          <a:p>
            <a:r>
              <a:rPr lang="en-US" altLang="zh-CN" dirty="0">
                <a:hlinkClick r:id="rId4"/>
              </a:rPr>
              <a:t>https://clang.llvm.org/docs/ControlFlowIntegrity.html</a:t>
            </a:r>
            <a:endParaRPr lang="en-US" altLang="zh-CN" u="none" dirty="0">
              <a:hlinkClick r:id="rId3"/>
            </a:endParaRPr>
          </a:p>
          <a:p>
            <a:r>
              <a:rPr lang="en-US" altLang="zh-CN" u="none" dirty="0">
                <a:hlinkClick r:id="rId3"/>
              </a:rPr>
              <a:t>Linux/Android</a:t>
            </a:r>
          </a:p>
          <a:p>
            <a:r>
              <a:rPr lang="en-US" altLang="zh-CN" dirty="0">
                <a:hlinkClick r:id="rId3"/>
              </a:rPr>
              <a:t>https://lwn.net/Articles/810077/</a:t>
            </a:r>
            <a:endParaRPr lang="en-US" altLang="zh-CN" dirty="0"/>
          </a:p>
          <a:p>
            <a:r>
              <a:rPr lang="en-US" altLang="zh-CN" dirty="0">
                <a:hlinkClick r:id="rId5"/>
              </a:rPr>
              <a:t>https://source.android.com/devices/tech/debug/kcfi</a:t>
            </a:r>
            <a:endParaRPr lang="en-US" altLang="zh-CN" dirty="0"/>
          </a:p>
          <a:p>
            <a:r>
              <a:rPr lang="en-US" altLang="zh-CN" dirty="0"/>
              <a:t>Windows</a:t>
            </a:r>
          </a:p>
          <a:p>
            <a:r>
              <a:rPr lang="en-US" altLang="zh-CN" dirty="0">
                <a:hlinkClick r:id="rId6"/>
              </a:rPr>
              <a:t>https://www.anquanke.com/post/id/85493</a:t>
            </a:r>
            <a:endParaRPr lang="en-US" altLang="zh-CN" dirty="0"/>
          </a:p>
          <a:p>
            <a:r>
              <a:rPr lang="en-US" altLang="zh-CN" dirty="0">
                <a:hlinkClick r:id="rId7"/>
              </a:rPr>
              <a:t>https://docs.microsoft.com/en-us/windows/win32/secbp/control-flow-guard</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71</a:t>
            </a:fld>
            <a:endParaRPr lang="en-US" altLang="zh-CN"/>
          </a:p>
        </p:txBody>
      </p:sp>
    </p:spTree>
    <p:extLst>
      <p:ext uri="{BB962C8B-B14F-4D97-AF65-F5344CB8AC3E}">
        <p14:creationId xmlns:p14="http://schemas.microsoft.com/office/powerpoint/2010/main" val="73461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40</a:t>
            </a:fld>
            <a:endParaRPr lang="en-US" altLang="zh-CN"/>
          </a:p>
        </p:txBody>
      </p:sp>
    </p:spTree>
    <p:extLst>
      <p:ext uri="{BB962C8B-B14F-4D97-AF65-F5344CB8AC3E}">
        <p14:creationId xmlns:p14="http://schemas.microsoft.com/office/powerpoint/2010/main" val="192222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-0xc+0x10=0x4</a:t>
            </a:r>
            <a:r>
              <a:rPr lang="zh-CN" altLang="en-US" dirty="0"/>
              <a:t>，即取指向“</a:t>
            </a:r>
            <a:r>
              <a:rPr lang="en-US" altLang="zh-CN" dirty="0"/>
              <a:t>/bin/</a:t>
            </a:r>
            <a:r>
              <a:rPr lang="en-US" altLang="zh-CN" dirty="0" err="1"/>
              <a:t>sh</a:t>
            </a:r>
            <a:r>
              <a:rPr lang="zh-CN" altLang="en-US" dirty="0"/>
              <a:t>”的地址到</a:t>
            </a:r>
            <a:r>
              <a:rPr lang="en-US" altLang="zh-CN" dirty="0" err="1"/>
              <a:t>eax</a:t>
            </a:r>
            <a:r>
              <a:rPr lang="zh-CN" altLang="en-US" dirty="0"/>
              <a:t>中了</a:t>
            </a:r>
          </a:p>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41</a:t>
            </a:fld>
            <a:endParaRPr lang="en-US" altLang="zh-CN"/>
          </a:p>
        </p:txBody>
      </p:sp>
    </p:spTree>
    <p:extLst>
      <p:ext uri="{BB962C8B-B14F-4D97-AF65-F5344CB8AC3E}">
        <p14:creationId xmlns:p14="http://schemas.microsoft.com/office/powerpoint/2010/main" val="337722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42</a:t>
            </a:fld>
            <a:endParaRPr lang="en-US" altLang="zh-CN"/>
          </a:p>
        </p:txBody>
      </p:sp>
    </p:spTree>
    <p:extLst>
      <p:ext uri="{BB962C8B-B14F-4D97-AF65-F5344CB8AC3E}">
        <p14:creationId xmlns:p14="http://schemas.microsoft.com/office/powerpoint/2010/main" val="100800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43</a:t>
            </a:fld>
            <a:endParaRPr lang="en-US" altLang="zh-CN"/>
          </a:p>
        </p:txBody>
      </p:sp>
    </p:spTree>
    <p:extLst>
      <p:ext uri="{BB962C8B-B14F-4D97-AF65-F5344CB8AC3E}">
        <p14:creationId xmlns:p14="http://schemas.microsoft.com/office/powerpoint/2010/main" val="413465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44</a:t>
            </a:fld>
            <a:endParaRPr lang="en-US" altLang="zh-CN"/>
          </a:p>
        </p:txBody>
      </p:sp>
    </p:spTree>
    <p:extLst>
      <p:ext uri="{BB962C8B-B14F-4D97-AF65-F5344CB8AC3E}">
        <p14:creationId xmlns:p14="http://schemas.microsoft.com/office/powerpoint/2010/main" val="170009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latin typeface="Calibri" panose="020F0502020204030204" pitchFamily="34" charset="0"/>
                <a:ea typeface="宋体" panose="02010600030101010101" pitchFamily="2" charset="-122"/>
                <a:cs typeface="Calibri" panose="020F0502020204030204" pitchFamily="34" charset="0"/>
              </a:rPr>
              <a:t>典型的图灵完备语言：</a:t>
            </a:r>
            <a:endParaRPr lang="en-US" altLang="zh-CN" sz="1200" dirty="0">
              <a:latin typeface="Calibri" panose="020F0502020204030204" pitchFamily="34" charset="0"/>
              <a:ea typeface="宋体" panose="02010600030101010101" pitchFamily="2" charset="-122"/>
              <a:cs typeface="Calibri" panose="020F0502020204030204" pitchFamily="34" charset="0"/>
            </a:endParaRPr>
          </a:p>
          <a:p>
            <a:pPr marL="342900" indent="-342900" algn="l">
              <a:buAutoNum type="arabicPeriod"/>
            </a:pPr>
            <a:r>
              <a:rPr lang="en-US" altLang="zh-CN" sz="1200" dirty="0">
                <a:latin typeface="Calibri" panose="020F0502020204030204" pitchFamily="34" charset="0"/>
                <a:ea typeface="宋体" panose="02010600030101010101" pitchFamily="2" charset="-122"/>
                <a:cs typeface="Calibri" panose="020F0502020204030204" pitchFamily="34" charset="0"/>
              </a:rPr>
              <a:t>C</a:t>
            </a:r>
            <a:r>
              <a:rPr lang="zh-CN" altLang="en-US" sz="1200" dirty="0">
                <a:latin typeface="Calibri" panose="020F0502020204030204" pitchFamily="34" charset="0"/>
                <a:ea typeface="宋体" panose="02010600030101010101" pitchFamily="2" charset="-122"/>
                <a:cs typeface="Calibri" panose="020F0502020204030204" pitchFamily="34" charset="0"/>
              </a:rPr>
              <a:t>等通用编程语言</a:t>
            </a:r>
            <a:endParaRPr lang="en-US" altLang="zh-CN" sz="1200" dirty="0">
              <a:latin typeface="Calibri" panose="020F0502020204030204" pitchFamily="34" charset="0"/>
              <a:ea typeface="宋体" panose="02010600030101010101" pitchFamily="2" charset="-122"/>
              <a:cs typeface="Calibri" panose="020F0502020204030204" pitchFamily="34" charset="0"/>
            </a:endParaRPr>
          </a:p>
          <a:p>
            <a:pPr marL="342900" indent="-342900" algn="l">
              <a:buAutoNum type="arabicPeriod"/>
            </a:pPr>
            <a:r>
              <a:rPr lang="zh-CN" altLang="en-US" sz="1200" dirty="0">
                <a:latin typeface="Calibri" panose="020F0502020204030204" pitchFamily="34" charset="0"/>
                <a:ea typeface="宋体" panose="02010600030101010101" pitchFamily="2" charset="-122"/>
                <a:cs typeface="Calibri" panose="020F0502020204030204" pitchFamily="34" charset="0"/>
              </a:rPr>
              <a:t>支持</a:t>
            </a:r>
            <a:r>
              <a:rPr lang="zh-CN" altLang="en-US" sz="1200" dirty="0">
                <a:solidFill>
                  <a:schemeClr val="accent1"/>
                </a:solidFill>
                <a:latin typeface="Calibri" panose="020F0502020204030204" pitchFamily="34" charset="0"/>
                <a:ea typeface="宋体" panose="02010600030101010101" pitchFamily="2" charset="-122"/>
                <a:cs typeface="Calibri" panose="020F0502020204030204" pitchFamily="34" charset="0"/>
              </a:rPr>
              <a:t>加法</a:t>
            </a:r>
            <a:r>
              <a:rPr lang="zh-CN" altLang="en-US" sz="1200" dirty="0">
                <a:latin typeface="Calibri" panose="020F0502020204030204" pitchFamily="34" charset="0"/>
                <a:ea typeface="宋体" panose="02010600030101010101" pitchFamily="2" charset="-122"/>
                <a:cs typeface="Calibri" panose="020F0502020204030204" pitchFamily="34" charset="0"/>
              </a:rPr>
              <a:t>、</a:t>
            </a:r>
            <a:r>
              <a:rPr lang="zh-CN" altLang="en-US" sz="1200" dirty="0">
                <a:solidFill>
                  <a:schemeClr val="accent1"/>
                </a:solidFill>
                <a:latin typeface="Calibri" panose="020F0502020204030204" pitchFamily="34" charset="0"/>
                <a:ea typeface="宋体" panose="02010600030101010101" pitchFamily="2" charset="-122"/>
                <a:cs typeface="Calibri" panose="020F0502020204030204" pitchFamily="34" charset="0"/>
              </a:rPr>
              <a:t>存取内存</a:t>
            </a:r>
            <a:r>
              <a:rPr lang="zh-CN" altLang="en-US" sz="1200" dirty="0">
                <a:latin typeface="Calibri" panose="020F0502020204030204" pitchFamily="34" charset="0"/>
                <a:ea typeface="宋体" panose="02010600030101010101" pitchFamily="2" charset="-122"/>
                <a:cs typeface="Calibri" panose="020F0502020204030204" pitchFamily="34" charset="0"/>
              </a:rPr>
              <a:t>、</a:t>
            </a:r>
            <a:r>
              <a:rPr lang="zh-CN" altLang="en-US" sz="1200" dirty="0">
                <a:solidFill>
                  <a:schemeClr val="accent1"/>
                </a:solidFill>
                <a:latin typeface="Calibri" panose="020F0502020204030204" pitchFamily="34" charset="0"/>
                <a:ea typeface="宋体" panose="02010600030101010101" pitchFamily="2" charset="-122"/>
                <a:cs typeface="Calibri" panose="020F0502020204030204" pitchFamily="34" charset="0"/>
              </a:rPr>
              <a:t>条件分支</a:t>
            </a:r>
            <a:r>
              <a:rPr lang="zh-CN" altLang="en-US" sz="1200" dirty="0">
                <a:latin typeface="Calibri" panose="020F0502020204030204" pitchFamily="34" charset="0"/>
                <a:ea typeface="宋体" panose="02010600030101010101" pitchFamily="2" charset="-122"/>
                <a:cs typeface="Calibri" panose="020F0502020204030204" pitchFamily="34" charset="0"/>
              </a:rPr>
              <a:t>的语言</a:t>
            </a:r>
            <a:endParaRPr lang="en-US" altLang="zh-CN" sz="1200" dirty="0">
              <a:latin typeface="Calibri" panose="020F0502020204030204" pitchFamily="34" charset="0"/>
              <a:ea typeface="宋体" panose="02010600030101010101" pitchFamily="2" charset="-122"/>
              <a:cs typeface="Calibri" panose="020F0502020204030204" pitchFamily="34" charset="0"/>
            </a:endParaRPr>
          </a:p>
          <a:p>
            <a:pPr marL="342900" indent="-342900">
              <a:buAutoNum type="arabicPeriod"/>
            </a:pPr>
            <a:r>
              <a:rPr lang="en-US" altLang="zh-CN" sz="1200" dirty="0">
                <a:latin typeface="Calibri" panose="020F0502020204030204" pitchFamily="34" charset="0"/>
                <a:ea typeface="宋体" panose="02010600030101010101" pitchFamily="2" charset="-122"/>
                <a:cs typeface="Calibri" panose="020F0502020204030204" pitchFamily="34" charset="0"/>
              </a:rPr>
              <a:t>[Raul Rojas 1996]</a:t>
            </a:r>
            <a:r>
              <a:rPr lang="zh-CN" altLang="en-US" sz="1200" dirty="0">
                <a:latin typeface="Calibri" panose="020F0502020204030204" pitchFamily="34" charset="0"/>
                <a:ea typeface="宋体" panose="02010600030101010101" pitchFamily="2" charset="-122"/>
                <a:cs typeface="Calibri" panose="020F0502020204030204" pitchFamily="34" charset="0"/>
              </a:rPr>
              <a:t>证明</a:t>
            </a:r>
            <a:r>
              <a:rPr lang="en-US" altLang="zh-CN" sz="1200" dirty="0">
                <a:solidFill>
                  <a:srgbClr val="00B050"/>
                </a:solidFill>
                <a:latin typeface="Calibri" panose="020F0502020204030204" pitchFamily="34" charset="0"/>
                <a:ea typeface="宋体" panose="02010600030101010101" pitchFamily="2" charset="-122"/>
                <a:cs typeface="Calibri" panose="020F0502020204030204" pitchFamily="34" charset="0"/>
              </a:rPr>
              <a:t>with self-modifying code, an instruction set with load, store, increment, zero and </a:t>
            </a:r>
            <a:r>
              <a:rPr lang="en-US" altLang="zh-CN" sz="1200" dirty="0">
                <a:solidFill>
                  <a:srgbClr val="0070C0"/>
                </a:solidFill>
                <a:latin typeface="Calibri" panose="020F0502020204030204" pitchFamily="34" charset="0"/>
                <a:ea typeface="宋体" panose="02010600030101010101" pitchFamily="2" charset="-122"/>
                <a:cs typeface="Calibri" panose="020F0502020204030204" pitchFamily="34" charset="0"/>
              </a:rPr>
              <a:t>unconditional branching</a:t>
            </a:r>
            <a:r>
              <a:rPr lang="zh-CN" altLang="en-US" sz="1200" dirty="0">
                <a:latin typeface="Calibri" panose="020F0502020204030204" pitchFamily="34" charset="0"/>
                <a:ea typeface="宋体" panose="02010600030101010101" pitchFamily="2" charset="-122"/>
                <a:cs typeface="Calibri" panose="020F0502020204030204" pitchFamily="34" charset="0"/>
              </a:rPr>
              <a:t>以及</a:t>
            </a:r>
            <a:r>
              <a:rPr lang="en-US" altLang="zh-CN" sz="1200" dirty="0">
                <a:latin typeface="Calibri" panose="020F0502020204030204" pitchFamily="34" charset="0"/>
                <a:ea typeface="宋体" panose="02010600030101010101" pitchFamily="2" charset="-122"/>
                <a:cs typeface="Calibri" panose="020F0502020204030204" pitchFamily="34" charset="0"/>
              </a:rPr>
              <a:t>  </a:t>
            </a:r>
            <a:r>
              <a:rPr lang="en-US" altLang="zh-CN" sz="1200" dirty="0">
                <a:solidFill>
                  <a:schemeClr val="accent1"/>
                </a:solidFill>
                <a:latin typeface="Calibri" panose="020F0502020204030204" pitchFamily="34" charset="0"/>
                <a:ea typeface="宋体" panose="02010600030101010101" pitchFamily="2" charset="-122"/>
                <a:cs typeface="Calibri" panose="020F0502020204030204" pitchFamily="34" charset="0"/>
              </a:rPr>
              <a:t>without self-modifying code or code generation, with increment and double-indirect loads and stores (e.g., mov A, [[A]])</a:t>
            </a:r>
            <a:r>
              <a:rPr lang="zh-CN" altLang="en-US" sz="1200" dirty="0">
                <a:latin typeface="Calibri" panose="020F0502020204030204" pitchFamily="34" charset="0"/>
                <a:ea typeface="宋体" panose="02010600030101010101" pitchFamily="2" charset="-122"/>
                <a:cs typeface="Calibri" panose="020F0502020204030204" pitchFamily="34" charset="0"/>
              </a:rPr>
              <a:t>也是图灵完备 </a:t>
            </a:r>
            <a:endParaRPr lang="en-US" altLang="zh-CN" sz="1200" dirty="0">
              <a:latin typeface="Calibri" panose="020F0502020204030204" pitchFamily="34" charset="0"/>
              <a:ea typeface="宋体" panose="02010600030101010101" pitchFamily="2" charset="-122"/>
              <a:cs typeface="Calibri" panose="020F0502020204030204" pitchFamily="34" charset="0"/>
            </a:endParaRPr>
          </a:p>
          <a:p>
            <a:pPr marL="342900" indent="-342900">
              <a:buAutoNum type="arabicPeriod"/>
            </a:pPr>
            <a:r>
              <a:rPr lang="en-US" altLang="zh-CN" sz="1200" dirty="0">
                <a:latin typeface="Calibri" panose="020F0502020204030204" pitchFamily="34" charset="0"/>
                <a:ea typeface="宋体" panose="02010600030101010101" pitchFamily="2" charset="-122"/>
                <a:cs typeface="Calibri" panose="020F0502020204030204" pitchFamily="34" charset="0"/>
              </a:rPr>
              <a:t>Brainfuck</a:t>
            </a:r>
            <a:r>
              <a:rPr lang="zh-CN" altLang="en-US" sz="1200" dirty="0">
                <a:latin typeface="Calibri" panose="020F0502020204030204" pitchFamily="34" charset="0"/>
                <a:ea typeface="宋体" panose="02010600030101010101" pitchFamily="2" charset="-122"/>
                <a:cs typeface="Calibri" panose="020F0502020204030204" pitchFamily="34" charset="0"/>
              </a:rPr>
              <a:t>程序语言</a:t>
            </a:r>
            <a:r>
              <a:rPr lang="en-US" altLang="zh-CN" sz="1200" dirty="0">
                <a:latin typeface="Calibri" panose="020F0502020204030204" pitchFamily="34" charset="0"/>
                <a:ea typeface="宋体" panose="02010600030101010101" pitchFamily="2" charset="-122"/>
                <a:cs typeface="Calibri" panose="020F0502020204030204" pitchFamily="34" charset="0"/>
              </a:rPr>
              <a:t>(</a:t>
            </a:r>
            <a:r>
              <a:rPr lang="zh-CN" altLang="en-US" sz="1200" dirty="0">
                <a:latin typeface="Calibri" panose="020F0502020204030204" pitchFamily="34" charset="0"/>
                <a:ea typeface="宋体" panose="02010600030101010101" pitchFamily="2" charset="-122"/>
                <a:cs typeface="Calibri" panose="020F0502020204030204" pitchFamily="34" charset="0"/>
              </a:rPr>
              <a:t>只包括</a:t>
            </a:r>
            <a:r>
              <a:rPr lang="en-US" altLang="zh-CN" sz="1200" dirty="0">
                <a:solidFill>
                  <a:srgbClr val="FF0000"/>
                </a:solidFill>
                <a:latin typeface="Calibri" panose="020F0502020204030204" pitchFamily="34" charset="0"/>
                <a:ea typeface="宋体" panose="02010600030101010101" pitchFamily="2" charset="-122"/>
                <a:cs typeface="Calibri" panose="020F0502020204030204" pitchFamily="34" charset="0"/>
              </a:rPr>
              <a:t>&gt;&lt;+-.,[]</a:t>
            </a:r>
            <a:r>
              <a:rPr lang="en-US" altLang="zh-CN" sz="1200" dirty="0">
                <a:latin typeface="Calibri" panose="020F0502020204030204" pitchFamily="34" charset="0"/>
                <a:ea typeface="宋体" panose="02010600030101010101" pitchFamily="2" charset="-122"/>
                <a:cs typeface="Calibri" panose="020F0502020204030204" pitchFamily="34" charset="0"/>
              </a:rPr>
              <a:t>)</a:t>
            </a:r>
          </a:p>
          <a:p>
            <a:pPr marL="342900" indent="-342900">
              <a:buAutoNum type="arabicPeriod"/>
            </a:pPr>
            <a:r>
              <a:rPr lang="en-US" altLang="zh-CN" sz="1200" dirty="0">
                <a:latin typeface="Calibri" panose="020F0502020204030204" pitchFamily="34" charset="0"/>
                <a:ea typeface="宋体" panose="02010600030101010101" pitchFamily="2" charset="-122"/>
                <a:cs typeface="Calibri" panose="020F0502020204030204" pitchFamily="34" charset="0"/>
              </a:rPr>
              <a:t>X86</a:t>
            </a:r>
            <a:r>
              <a:rPr lang="zh-CN" altLang="en-US" sz="1200" dirty="0">
                <a:latin typeface="Calibri" panose="020F0502020204030204" pitchFamily="34" charset="0"/>
                <a:ea typeface="宋体" panose="02010600030101010101" pitchFamily="2" charset="-122"/>
                <a:cs typeface="Calibri" panose="020F0502020204030204" pitchFamily="34" charset="0"/>
              </a:rPr>
              <a:t>的</a:t>
            </a:r>
            <a:r>
              <a:rPr lang="en-US" altLang="zh-CN" sz="1200" dirty="0">
                <a:solidFill>
                  <a:srgbClr val="00B050"/>
                </a:solidFill>
                <a:latin typeface="Calibri" panose="020F0502020204030204" pitchFamily="34" charset="0"/>
                <a:ea typeface="宋体" panose="02010600030101010101" pitchFamily="2" charset="-122"/>
                <a:cs typeface="Calibri" panose="020F0502020204030204" pitchFamily="34" charset="0"/>
              </a:rPr>
              <a:t>mov</a:t>
            </a:r>
            <a:r>
              <a:rPr lang="zh-CN" altLang="en-US" sz="1200" dirty="0">
                <a:latin typeface="Calibri" panose="020F0502020204030204" pitchFamily="34" charset="0"/>
                <a:ea typeface="宋体" panose="02010600030101010101" pitchFamily="2" charset="-122"/>
                <a:cs typeface="Calibri" panose="020F0502020204030204" pitchFamily="34" charset="0"/>
              </a:rPr>
              <a:t>指令</a:t>
            </a:r>
          </a:p>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45</a:t>
            </a:fld>
            <a:endParaRPr lang="en-US" altLang="zh-CN"/>
          </a:p>
        </p:txBody>
      </p:sp>
    </p:spTree>
    <p:extLst>
      <p:ext uri="{BB962C8B-B14F-4D97-AF65-F5344CB8AC3E}">
        <p14:creationId xmlns:p14="http://schemas.microsoft.com/office/powerpoint/2010/main" val="3464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2024/8/22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2024/8/22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2024/8/22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2024/8/22</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2024/8/22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2024/8/22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2024/8/22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2024/8/22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2024/8/22</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2024/8/22</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2024/8/22</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2024/8/22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2024/8/22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2024/8/22</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3</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典型软件漏洞分析</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）函数调用的步骤</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4" name="图片 3">
            <a:extLst>
              <a:ext uri="{FF2B5EF4-FFF2-40B4-BE49-F238E27FC236}">
                <a16:creationId xmlns:a16="http://schemas.microsoft.com/office/drawing/2014/main" id="{C82ABB3F-A723-46BE-8E4A-123499186191}"/>
              </a:ext>
            </a:extLst>
          </p:cNvPr>
          <p:cNvPicPr/>
          <p:nvPr/>
        </p:nvPicPr>
        <p:blipFill>
          <a:blip r:embed="rId2"/>
          <a:stretch>
            <a:fillRect/>
          </a:stretch>
        </p:blipFill>
        <p:spPr>
          <a:xfrm>
            <a:off x="683568" y="1628800"/>
            <a:ext cx="3456383" cy="2062162"/>
          </a:xfrm>
          <a:prstGeom prst="rect">
            <a:avLst/>
          </a:prstGeom>
        </p:spPr>
      </p:pic>
      <p:pic>
        <p:nvPicPr>
          <p:cNvPr id="2" name="图片 1">
            <a:extLst>
              <a:ext uri="{FF2B5EF4-FFF2-40B4-BE49-F238E27FC236}">
                <a16:creationId xmlns:a16="http://schemas.microsoft.com/office/drawing/2014/main" id="{2CDCA8BD-CEC2-4CCC-80B2-1ED5A7F058D1}"/>
              </a:ext>
            </a:extLst>
          </p:cNvPr>
          <p:cNvPicPr>
            <a:picLocks noChangeAspect="1"/>
          </p:cNvPicPr>
          <p:nvPr/>
        </p:nvPicPr>
        <p:blipFill>
          <a:blip r:embed="rId3"/>
          <a:stretch>
            <a:fillRect/>
          </a:stretch>
        </p:blipFill>
        <p:spPr>
          <a:xfrm>
            <a:off x="5292080" y="3267663"/>
            <a:ext cx="3302894" cy="3024336"/>
          </a:xfrm>
          <a:prstGeom prst="rect">
            <a:avLst/>
          </a:prstGeom>
        </p:spPr>
      </p:pic>
      <p:sp>
        <p:nvSpPr>
          <p:cNvPr id="8" name="对话气泡: 矩形 7">
            <a:extLst>
              <a:ext uri="{FF2B5EF4-FFF2-40B4-BE49-F238E27FC236}">
                <a16:creationId xmlns:a16="http://schemas.microsoft.com/office/drawing/2014/main" id="{1D597108-1C35-430A-8764-765241D9F261}"/>
              </a:ext>
            </a:extLst>
          </p:cNvPr>
          <p:cNvSpPr/>
          <p:nvPr/>
        </p:nvSpPr>
        <p:spPr bwMode="auto">
          <a:xfrm>
            <a:off x="530981" y="5139120"/>
            <a:ext cx="4381162" cy="646331"/>
          </a:xfrm>
          <a:prstGeom prst="wedgeRectCallout">
            <a:avLst>
              <a:gd name="adj1" fmla="val 79931"/>
              <a:gd name="adj2" fmla="val -195930"/>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）参数入栈。将被调用函数的实际参数从右到左依次压入主调函数的函数栈帧中。</a:t>
            </a:r>
          </a:p>
        </p:txBody>
      </p:sp>
      <p:sp>
        <p:nvSpPr>
          <p:cNvPr id="9" name="对话气泡: 矩形 8">
            <a:extLst>
              <a:ext uri="{FF2B5EF4-FFF2-40B4-BE49-F238E27FC236}">
                <a16:creationId xmlns:a16="http://schemas.microsoft.com/office/drawing/2014/main" id="{39A438DC-438B-432F-BCBB-EA5ECCC221F0}"/>
              </a:ext>
            </a:extLst>
          </p:cNvPr>
          <p:cNvSpPr/>
          <p:nvPr/>
        </p:nvSpPr>
        <p:spPr bwMode="auto">
          <a:xfrm>
            <a:off x="536727" y="4105898"/>
            <a:ext cx="4381162" cy="646331"/>
          </a:xfrm>
          <a:prstGeom prst="wedgeRectCallout">
            <a:avLst>
              <a:gd name="adj1" fmla="val 76899"/>
              <a:gd name="adj2" fmla="val -10779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入栈。将当前指令的下一条指令地址压入主调函数的函数栈帧中。</a:t>
            </a:r>
          </a:p>
        </p:txBody>
      </p:sp>
      <p:sp>
        <p:nvSpPr>
          <p:cNvPr id="10" name="对话气泡: 矩形 9">
            <a:extLst>
              <a:ext uri="{FF2B5EF4-FFF2-40B4-BE49-F238E27FC236}">
                <a16:creationId xmlns:a16="http://schemas.microsoft.com/office/drawing/2014/main" id="{FC06A2C1-9125-4800-9DEB-F8CAABBC1B0B}"/>
              </a:ext>
            </a:extLst>
          </p:cNvPr>
          <p:cNvSpPr/>
          <p:nvPr/>
        </p:nvSpPr>
        <p:spPr bwMode="auto">
          <a:xfrm>
            <a:off x="4514142" y="2344333"/>
            <a:ext cx="3230886" cy="923330"/>
          </a:xfrm>
          <a:prstGeom prst="wedgeRectCallout">
            <a:avLst>
              <a:gd name="adj1" fmla="val 34988"/>
              <a:gd name="adj2" fmla="val 62129"/>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）代码区跳转。</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从当前代码区跳转到被调用函数的入口，</a:t>
            </a:r>
            <a:r>
              <a:rPr lang="en-US" altLang="zh-CN" dirty="0">
                <a:latin typeface="微软雅黑" panose="020B0503020204020204" pitchFamily="34" charset="-122"/>
                <a:ea typeface="微软雅黑" panose="020B0503020204020204" pitchFamily="34" charset="-122"/>
              </a:rPr>
              <a:t>EIP</a:t>
            </a:r>
            <a:r>
              <a:rPr lang="zh-CN" altLang="en-US" dirty="0">
                <a:latin typeface="微软雅黑" panose="020B0503020204020204" pitchFamily="34" charset="-122"/>
                <a:ea typeface="微软雅黑" panose="020B0503020204020204" pitchFamily="34" charset="-122"/>
              </a:rPr>
              <a:t>指向被调用函数的入口处。</a:t>
            </a:r>
          </a:p>
        </p:txBody>
      </p:sp>
      <p:sp>
        <p:nvSpPr>
          <p:cNvPr id="11" name="对话气泡: 矩形 10">
            <a:extLst>
              <a:ext uri="{FF2B5EF4-FFF2-40B4-BE49-F238E27FC236}">
                <a16:creationId xmlns:a16="http://schemas.microsoft.com/office/drawing/2014/main" id="{472B13EF-F3C0-4FB3-B127-957F0E969196}"/>
              </a:ext>
            </a:extLst>
          </p:cNvPr>
          <p:cNvSpPr/>
          <p:nvPr/>
        </p:nvSpPr>
        <p:spPr bwMode="auto">
          <a:xfrm>
            <a:off x="4499992" y="1418904"/>
            <a:ext cx="3230886" cy="646331"/>
          </a:xfrm>
          <a:prstGeom prst="wedgeRectCallout">
            <a:avLst>
              <a:gd name="adj1" fmla="val 19059"/>
              <a:gd name="adj2" fmla="val 41256"/>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）将当前栈帧调整为被调用函数的栈帧</a:t>
            </a:r>
          </a:p>
        </p:txBody>
      </p:sp>
    </p:spTree>
    <p:extLst>
      <p:ext uri="{BB962C8B-B14F-4D97-AF65-F5344CB8AC3E}">
        <p14:creationId xmlns:p14="http://schemas.microsoft.com/office/powerpoint/2010/main" val="3517091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）函数调用的步骤</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79CB6DB-F543-441E-BD37-87BFA4AD56DB}"/>
              </a:ext>
            </a:extLst>
          </p:cNvPr>
          <p:cNvPicPr>
            <a:picLocks noChangeAspect="1"/>
          </p:cNvPicPr>
          <p:nvPr/>
        </p:nvPicPr>
        <p:blipFill>
          <a:blip r:embed="rId2"/>
          <a:stretch>
            <a:fillRect/>
          </a:stretch>
        </p:blipFill>
        <p:spPr>
          <a:xfrm>
            <a:off x="3059832" y="2564904"/>
            <a:ext cx="3202042" cy="3704689"/>
          </a:xfrm>
          <a:prstGeom prst="rect">
            <a:avLst/>
          </a:prstGeom>
        </p:spPr>
      </p:pic>
      <p:sp>
        <p:nvSpPr>
          <p:cNvPr id="8" name="对话气泡: 矩形 7">
            <a:extLst>
              <a:ext uri="{FF2B5EF4-FFF2-40B4-BE49-F238E27FC236}">
                <a16:creationId xmlns:a16="http://schemas.microsoft.com/office/drawing/2014/main" id="{1D597108-1C35-430A-8764-765241D9F261}"/>
              </a:ext>
            </a:extLst>
          </p:cNvPr>
          <p:cNvSpPr/>
          <p:nvPr/>
        </p:nvSpPr>
        <p:spPr bwMode="auto">
          <a:xfrm>
            <a:off x="662538" y="4649820"/>
            <a:ext cx="2092218" cy="1477328"/>
          </a:xfrm>
          <a:prstGeom prst="wedgeRectCallout">
            <a:avLst>
              <a:gd name="adj1" fmla="val 112946"/>
              <a:gd name="adj2" fmla="val -11842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仿宋_GB2312" panose="02010609030101010101" pitchFamily="49" charset="-122"/>
                <a:ea typeface="仿宋_GB2312" panose="02010609030101010101" pitchFamily="49" charset="-122"/>
              </a:rPr>
              <a:t>①</a:t>
            </a:r>
            <a:r>
              <a:rPr lang="zh-CN" altLang="en-US" dirty="0">
                <a:latin typeface="微软雅黑" panose="020B0503020204020204" pitchFamily="34" charset="-122"/>
                <a:ea typeface="微软雅黑" panose="020B0503020204020204" pitchFamily="34" charset="-122"/>
              </a:rPr>
              <a:t>将主调函数的栈帧底部指针</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入栈，以便被调用函数返回时恢复主调函数的栈帧。</a:t>
            </a:r>
          </a:p>
        </p:txBody>
      </p:sp>
      <p:sp>
        <p:nvSpPr>
          <p:cNvPr id="9" name="对话气泡: 矩形 8">
            <a:extLst>
              <a:ext uri="{FF2B5EF4-FFF2-40B4-BE49-F238E27FC236}">
                <a16:creationId xmlns:a16="http://schemas.microsoft.com/office/drawing/2014/main" id="{39A438DC-438B-432F-BCBB-EA5ECCC221F0}"/>
              </a:ext>
            </a:extLst>
          </p:cNvPr>
          <p:cNvSpPr/>
          <p:nvPr/>
        </p:nvSpPr>
        <p:spPr bwMode="auto">
          <a:xfrm>
            <a:off x="6372200" y="3802562"/>
            <a:ext cx="2080084" cy="2031325"/>
          </a:xfrm>
          <a:prstGeom prst="wedgeRectCallout">
            <a:avLst>
              <a:gd name="adj1" fmla="val -67231"/>
              <a:gd name="adj2" fmla="val -5638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仿宋_GB2312" panose="02010609030101010101" pitchFamily="49" charset="-122"/>
                <a:ea typeface="仿宋_GB2312" panose="02010609030101010101" pitchFamily="49" charset="-122"/>
              </a:rPr>
              <a:t>②</a:t>
            </a:r>
            <a:r>
              <a:rPr lang="zh-CN" altLang="en-US" dirty="0">
                <a:latin typeface="微软雅黑" panose="020B0503020204020204" pitchFamily="34" charset="-122"/>
                <a:ea typeface="微软雅黑" panose="020B0503020204020204" pitchFamily="34" charset="-122"/>
              </a:rPr>
              <a:t>更新当前栈帧底部：将主调函数的栈帧顶部指针</a:t>
            </a:r>
            <a:r>
              <a:rPr lang="en-US" altLang="zh-CN" dirty="0">
                <a:latin typeface="微软雅黑" panose="020B0503020204020204" pitchFamily="34" charset="-122"/>
                <a:ea typeface="微软雅黑" panose="020B0503020204020204" pitchFamily="34" charset="-122"/>
              </a:rPr>
              <a:t>ESP</a:t>
            </a:r>
            <a:r>
              <a:rPr lang="zh-CN" altLang="en-US" dirty="0">
                <a:latin typeface="微软雅黑" panose="020B0503020204020204" pitchFamily="34" charset="-122"/>
                <a:ea typeface="微软雅黑" panose="020B0503020204020204" pitchFamily="34" charset="-122"/>
              </a:rPr>
              <a:t>的值赋给</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，作为新的当前栈帧（即被调用函数的栈帧）底部。</a:t>
            </a:r>
          </a:p>
        </p:txBody>
      </p:sp>
      <p:sp>
        <p:nvSpPr>
          <p:cNvPr id="10" name="对话气泡: 矩形 9">
            <a:extLst>
              <a:ext uri="{FF2B5EF4-FFF2-40B4-BE49-F238E27FC236}">
                <a16:creationId xmlns:a16="http://schemas.microsoft.com/office/drawing/2014/main" id="{FC06A2C1-9125-4800-9DEB-F8CAABBC1B0B}"/>
              </a:ext>
            </a:extLst>
          </p:cNvPr>
          <p:cNvSpPr/>
          <p:nvPr/>
        </p:nvSpPr>
        <p:spPr bwMode="auto">
          <a:xfrm>
            <a:off x="6300192" y="1927865"/>
            <a:ext cx="2152092" cy="1200329"/>
          </a:xfrm>
          <a:prstGeom prst="wedgeRectCallout">
            <a:avLst>
              <a:gd name="adj1" fmla="val -56837"/>
              <a:gd name="adj2" fmla="val 32489"/>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③为新栈帧分配空间：</a:t>
            </a:r>
            <a:r>
              <a:rPr lang="en-US" altLang="zh-CN" dirty="0">
                <a:latin typeface="微软雅黑" panose="020B0503020204020204" pitchFamily="34" charset="-122"/>
                <a:ea typeface="微软雅黑" panose="020B0503020204020204" pitchFamily="34" charset="-122"/>
              </a:rPr>
              <a:t>ESP </a:t>
            </a:r>
            <a:r>
              <a:rPr lang="zh-CN" altLang="en-US" dirty="0">
                <a:latin typeface="微软雅黑" panose="020B0503020204020204" pitchFamily="34" charset="-122"/>
                <a:ea typeface="微软雅黑" panose="020B0503020204020204" pitchFamily="34" charset="-122"/>
              </a:rPr>
              <a:t>减去适当的值，作为新的当前栈帧的栈顶。</a:t>
            </a:r>
          </a:p>
        </p:txBody>
      </p:sp>
      <p:sp>
        <p:nvSpPr>
          <p:cNvPr id="11" name="对话气泡: 矩形 10">
            <a:extLst>
              <a:ext uri="{FF2B5EF4-FFF2-40B4-BE49-F238E27FC236}">
                <a16:creationId xmlns:a16="http://schemas.microsoft.com/office/drawing/2014/main" id="{8EC27177-57A9-422B-9A30-E69FF56BF0B0}"/>
              </a:ext>
            </a:extLst>
          </p:cNvPr>
          <p:cNvSpPr/>
          <p:nvPr/>
        </p:nvSpPr>
        <p:spPr bwMode="auto">
          <a:xfrm>
            <a:off x="683568" y="1665352"/>
            <a:ext cx="3230886" cy="646331"/>
          </a:xfrm>
          <a:prstGeom prst="wedgeRectCallout">
            <a:avLst>
              <a:gd name="adj1" fmla="val 19059"/>
              <a:gd name="adj2" fmla="val 41256"/>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）将当前栈帧调整为被调用函数的栈帧</a:t>
            </a:r>
          </a:p>
        </p:txBody>
      </p:sp>
    </p:spTree>
    <p:extLst>
      <p:ext uri="{BB962C8B-B14F-4D97-AF65-F5344CB8AC3E}">
        <p14:creationId xmlns:p14="http://schemas.microsoft.com/office/powerpoint/2010/main" val="3222252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）函数调用的步骤</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79CB6DB-F543-441E-BD37-87BFA4AD56DB}"/>
              </a:ext>
            </a:extLst>
          </p:cNvPr>
          <p:cNvPicPr>
            <a:picLocks noChangeAspect="1"/>
          </p:cNvPicPr>
          <p:nvPr/>
        </p:nvPicPr>
        <p:blipFill>
          <a:blip r:embed="rId2"/>
          <a:stretch>
            <a:fillRect/>
          </a:stretch>
        </p:blipFill>
        <p:spPr>
          <a:xfrm>
            <a:off x="3059832" y="2564904"/>
            <a:ext cx="3202042" cy="3704689"/>
          </a:xfrm>
          <a:prstGeom prst="rect">
            <a:avLst/>
          </a:prstGeom>
        </p:spPr>
      </p:pic>
      <p:sp>
        <p:nvSpPr>
          <p:cNvPr id="8" name="对话气泡: 矩形 7">
            <a:extLst>
              <a:ext uri="{FF2B5EF4-FFF2-40B4-BE49-F238E27FC236}">
                <a16:creationId xmlns:a16="http://schemas.microsoft.com/office/drawing/2014/main" id="{1D597108-1C35-430A-8764-765241D9F261}"/>
              </a:ext>
            </a:extLst>
          </p:cNvPr>
          <p:cNvSpPr/>
          <p:nvPr/>
        </p:nvSpPr>
        <p:spPr bwMode="auto">
          <a:xfrm>
            <a:off x="666000" y="2276872"/>
            <a:ext cx="2092218" cy="923330"/>
          </a:xfrm>
          <a:prstGeom prst="wedgeRectCallout">
            <a:avLst>
              <a:gd name="adj1" fmla="val 106259"/>
              <a:gd name="adj2" fmla="val 45545"/>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仿宋_GB2312" panose="02010609030101010101" pitchFamily="49" charset="-122"/>
                <a:ea typeface="仿宋_GB2312" panose="02010609030101010101" pitchFamily="49" charset="-122"/>
              </a:rPr>
              <a:t>①</a:t>
            </a:r>
            <a:r>
              <a:rPr lang="zh-CN" altLang="en-US" dirty="0">
                <a:latin typeface="微软雅黑" panose="020B0503020204020204" pitchFamily="34" charset="-122"/>
                <a:ea typeface="微软雅黑" panose="020B0503020204020204" pitchFamily="34" charset="-122"/>
              </a:rPr>
              <a:t>保存返回值。将函数的返回值保存在寄存器</a:t>
            </a:r>
            <a:r>
              <a:rPr lang="en-US" altLang="zh-CN" dirty="0">
                <a:latin typeface="微软雅黑" panose="020B0503020204020204" pitchFamily="34" charset="-122"/>
                <a:ea typeface="微软雅黑" panose="020B0503020204020204" pitchFamily="34" charset="-122"/>
              </a:rPr>
              <a:t>EAX </a:t>
            </a:r>
            <a:r>
              <a:rPr lang="zh-CN" altLang="en-US" dirty="0">
                <a:latin typeface="微软雅黑" panose="020B0503020204020204" pitchFamily="34" charset="-122"/>
                <a:ea typeface="微软雅黑" panose="020B0503020204020204" pitchFamily="34" charset="-122"/>
              </a:rPr>
              <a:t>中。</a:t>
            </a:r>
          </a:p>
        </p:txBody>
      </p:sp>
      <p:sp>
        <p:nvSpPr>
          <p:cNvPr id="9" name="对话气泡: 矩形 8">
            <a:extLst>
              <a:ext uri="{FF2B5EF4-FFF2-40B4-BE49-F238E27FC236}">
                <a16:creationId xmlns:a16="http://schemas.microsoft.com/office/drawing/2014/main" id="{39A438DC-438B-432F-BCBB-EA5ECCC221F0}"/>
              </a:ext>
            </a:extLst>
          </p:cNvPr>
          <p:cNvSpPr/>
          <p:nvPr/>
        </p:nvSpPr>
        <p:spPr bwMode="auto">
          <a:xfrm>
            <a:off x="6378067" y="2996952"/>
            <a:ext cx="2308733" cy="1200329"/>
          </a:xfrm>
          <a:prstGeom prst="wedgeRectCallout">
            <a:avLst>
              <a:gd name="adj1" fmla="val -66582"/>
              <a:gd name="adj2" fmla="val -20830"/>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仿宋_GB2312" panose="02010609030101010101" pitchFamily="49" charset="-122"/>
                <a:ea typeface="仿宋_GB2312" panose="02010609030101010101" pitchFamily="49" charset="-122"/>
              </a:rPr>
              <a:t>②</a:t>
            </a:r>
            <a:r>
              <a:rPr lang="zh-CN" altLang="en-US" dirty="0">
                <a:latin typeface="微软雅黑" panose="020B0503020204020204" pitchFamily="34" charset="-122"/>
                <a:ea typeface="微软雅黑" panose="020B0503020204020204" pitchFamily="34" charset="-122"/>
              </a:rPr>
              <a:t>弹出当前栈帧，将前一个栈帧（即主调函数栈帧）恢复为当前栈帧</a:t>
            </a:r>
          </a:p>
        </p:txBody>
      </p:sp>
      <p:sp>
        <p:nvSpPr>
          <p:cNvPr id="11" name="对话气泡: 矩形 10">
            <a:extLst>
              <a:ext uri="{FF2B5EF4-FFF2-40B4-BE49-F238E27FC236}">
                <a16:creationId xmlns:a16="http://schemas.microsoft.com/office/drawing/2014/main" id="{8EC27177-57A9-422B-9A30-E69FF56BF0B0}"/>
              </a:ext>
            </a:extLst>
          </p:cNvPr>
          <p:cNvSpPr/>
          <p:nvPr/>
        </p:nvSpPr>
        <p:spPr bwMode="auto">
          <a:xfrm>
            <a:off x="679091" y="1672979"/>
            <a:ext cx="2308733" cy="369332"/>
          </a:xfrm>
          <a:prstGeom prst="wedgeRectCallout">
            <a:avLst>
              <a:gd name="adj1" fmla="val 19059"/>
              <a:gd name="adj2" fmla="val 41256"/>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返回主调函数的步骤</a:t>
            </a:r>
          </a:p>
        </p:txBody>
      </p:sp>
    </p:spTree>
    <p:extLst>
      <p:ext uri="{BB962C8B-B14F-4D97-AF65-F5344CB8AC3E}">
        <p14:creationId xmlns:p14="http://schemas.microsoft.com/office/powerpoint/2010/main" val="2171484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04F854-13C8-4904-BDA9-ABFE6E00E60D}"/>
              </a:ext>
            </a:extLst>
          </p:cNvPr>
          <p:cNvPicPr>
            <a:picLocks noChangeAspect="1"/>
          </p:cNvPicPr>
          <p:nvPr/>
        </p:nvPicPr>
        <p:blipFill>
          <a:blip r:embed="rId2"/>
          <a:stretch>
            <a:fillRect/>
          </a:stretch>
        </p:blipFill>
        <p:spPr>
          <a:xfrm>
            <a:off x="3491880" y="3811725"/>
            <a:ext cx="3037908" cy="2398960"/>
          </a:xfrm>
          <a:prstGeom prst="rect">
            <a:avLst/>
          </a:prstGeom>
        </p:spPr>
      </p:pic>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）函数调用的步骤</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79CB6DB-F543-441E-BD37-87BFA4AD56DB}"/>
              </a:ext>
            </a:extLst>
          </p:cNvPr>
          <p:cNvPicPr>
            <a:picLocks noChangeAspect="1"/>
          </p:cNvPicPr>
          <p:nvPr/>
        </p:nvPicPr>
        <p:blipFill>
          <a:blip r:embed="rId3"/>
          <a:stretch>
            <a:fillRect/>
          </a:stretch>
        </p:blipFill>
        <p:spPr>
          <a:xfrm>
            <a:off x="547688" y="2538277"/>
            <a:ext cx="3174141" cy="3672408"/>
          </a:xfrm>
          <a:prstGeom prst="rect">
            <a:avLst/>
          </a:prstGeom>
        </p:spPr>
      </p:pic>
      <p:sp>
        <p:nvSpPr>
          <p:cNvPr id="9" name="对话气泡: 矩形 8">
            <a:extLst>
              <a:ext uri="{FF2B5EF4-FFF2-40B4-BE49-F238E27FC236}">
                <a16:creationId xmlns:a16="http://schemas.microsoft.com/office/drawing/2014/main" id="{39A438DC-438B-432F-BCBB-EA5ECCC221F0}"/>
              </a:ext>
            </a:extLst>
          </p:cNvPr>
          <p:cNvSpPr/>
          <p:nvPr/>
        </p:nvSpPr>
        <p:spPr bwMode="auto">
          <a:xfrm>
            <a:off x="4467835" y="1772816"/>
            <a:ext cx="4186808" cy="369332"/>
          </a:xfrm>
          <a:prstGeom prst="wedgeRectCallout">
            <a:avLst>
              <a:gd name="adj1" fmla="val -82154"/>
              <a:gd name="adj2" fmla="val 261799"/>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降低栈顶，回收当前栈帧的空间；</a:t>
            </a:r>
          </a:p>
        </p:txBody>
      </p:sp>
      <p:sp>
        <p:nvSpPr>
          <p:cNvPr id="10" name="对话气泡: 矩形 9">
            <a:extLst>
              <a:ext uri="{FF2B5EF4-FFF2-40B4-BE49-F238E27FC236}">
                <a16:creationId xmlns:a16="http://schemas.microsoft.com/office/drawing/2014/main" id="{7F83BE5C-679D-4179-A2FD-E2687BEE3904}"/>
              </a:ext>
            </a:extLst>
          </p:cNvPr>
          <p:cNvSpPr/>
          <p:nvPr/>
        </p:nvSpPr>
        <p:spPr bwMode="auto">
          <a:xfrm>
            <a:off x="755576" y="1614947"/>
            <a:ext cx="3231569" cy="923330"/>
          </a:xfrm>
          <a:prstGeom prst="wedgeRectCallout">
            <a:avLst>
              <a:gd name="adj1" fmla="val 28586"/>
              <a:gd name="adj2" fmla="val 3636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仿宋_GB2312" panose="02010609030101010101" pitchFamily="49" charset="-122"/>
                <a:ea typeface="仿宋_GB2312" panose="02010609030101010101" pitchFamily="49" charset="-122"/>
              </a:rPr>
              <a:t>②</a:t>
            </a:r>
            <a:r>
              <a:rPr lang="zh-CN" altLang="en-US" dirty="0">
                <a:latin typeface="微软雅黑" panose="020B0503020204020204" pitchFamily="34" charset="-122"/>
                <a:ea typeface="微软雅黑" panose="020B0503020204020204" pitchFamily="34" charset="-122"/>
              </a:rPr>
              <a:t>弹出当前栈帧，将前一个栈帧（即主调函数栈帧）恢复为当前栈帧</a:t>
            </a:r>
          </a:p>
        </p:txBody>
      </p:sp>
      <p:sp>
        <p:nvSpPr>
          <p:cNvPr id="12" name="对话气泡: 矩形 11">
            <a:extLst>
              <a:ext uri="{FF2B5EF4-FFF2-40B4-BE49-F238E27FC236}">
                <a16:creationId xmlns:a16="http://schemas.microsoft.com/office/drawing/2014/main" id="{427D2862-1845-4743-8922-E9B04E1AC358}"/>
              </a:ext>
            </a:extLst>
          </p:cNvPr>
          <p:cNvSpPr/>
          <p:nvPr/>
        </p:nvSpPr>
        <p:spPr bwMode="auto">
          <a:xfrm>
            <a:off x="4467834" y="2253324"/>
            <a:ext cx="4186809" cy="646331"/>
          </a:xfrm>
          <a:prstGeom prst="wedgeRectCallout">
            <a:avLst>
              <a:gd name="adj1" fmla="val -79502"/>
              <a:gd name="adj2" fmla="val 148886"/>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弹出当前</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指向的值（即主调函数的栈帧</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），并存入</a:t>
            </a:r>
            <a:r>
              <a:rPr lang="en-US" altLang="zh-CN" dirty="0">
                <a:latin typeface="微软雅黑" panose="020B0503020204020204" pitchFamily="34" charset="-122"/>
                <a:ea typeface="微软雅黑" panose="020B0503020204020204" pitchFamily="34" charset="-122"/>
              </a:rPr>
              <a:t>EBP </a:t>
            </a:r>
            <a:r>
              <a:rPr lang="zh-CN" altLang="en-US" dirty="0">
                <a:latin typeface="微软雅黑" panose="020B0503020204020204" pitchFamily="34" charset="-122"/>
                <a:ea typeface="微软雅黑" panose="020B0503020204020204" pitchFamily="34" charset="-122"/>
              </a:rPr>
              <a:t>寄存器</a:t>
            </a:r>
          </a:p>
        </p:txBody>
      </p:sp>
      <p:sp>
        <p:nvSpPr>
          <p:cNvPr id="13" name="对话气泡: 矩形 12">
            <a:extLst>
              <a:ext uri="{FF2B5EF4-FFF2-40B4-BE49-F238E27FC236}">
                <a16:creationId xmlns:a16="http://schemas.microsoft.com/office/drawing/2014/main" id="{E3BEEBDC-F887-4818-8F79-6428D1360525}"/>
              </a:ext>
            </a:extLst>
          </p:cNvPr>
          <p:cNvSpPr/>
          <p:nvPr/>
        </p:nvSpPr>
        <p:spPr bwMode="auto">
          <a:xfrm>
            <a:off x="4467835" y="3010831"/>
            <a:ext cx="4186809" cy="923330"/>
          </a:xfrm>
          <a:prstGeom prst="wedgeRectCallout">
            <a:avLst>
              <a:gd name="adj1" fmla="val -78900"/>
              <a:gd name="adj2" fmla="val 40530"/>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弹出返回地址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，并存入</a:t>
            </a:r>
            <a:r>
              <a:rPr lang="en-US" altLang="zh-CN" dirty="0">
                <a:latin typeface="微软雅黑" panose="020B0503020204020204" pitchFamily="34" charset="-122"/>
                <a:ea typeface="微软雅黑" panose="020B0503020204020204" pitchFamily="34" charset="-122"/>
              </a:rPr>
              <a:t>EIP </a:t>
            </a:r>
            <a:r>
              <a:rPr lang="zh-CN" altLang="en-US" dirty="0">
                <a:latin typeface="微软雅黑" panose="020B0503020204020204" pitchFamily="34" charset="-122"/>
                <a:ea typeface="微软雅黑" panose="020B0503020204020204" pitchFamily="34" charset="-122"/>
              </a:rPr>
              <a:t>寄存器，使进程跳转到新的</a:t>
            </a:r>
            <a:r>
              <a:rPr lang="en-US" altLang="zh-CN" dirty="0">
                <a:latin typeface="微软雅黑" panose="020B0503020204020204" pitchFamily="34" charset="-122"/>
                <a:ea typeface="微软雅黑" panose="020B0503020204020204" pitchFamily="34" charset="-122"/>
              </a:rPr>
              <a:t>EIP </a:t>
            </a:r>
            <a:r>
              <a:rPr lang="zh-CN" altLang="en-US" dirty="0">
                <a:latin typeface="微软雅黑" panose="020B0503020204020204" pitchFamily="34" charset="-122"/>
                <a:ea typeface="微软雅黑" panose="020B0503020204020204" pitchFamily="34" charset="-122"/>
              </a:rPr>
              <a:t>所指执行指令处（即返回主调函数）。</a:t>
            </a:r>
          </a:p>
        </p:txBody>
      </p:sp>
      <p:sp>
        <p:nvSpPr>
          <p:cNvPr id="14" name="对话气泡: 矩形 13">
            <a:extLst>
              <a:ext uri="{FF2B5EF4-FFF2-40B4-BE49-F238E27FC236}">
                <a16:creationId xmlns:a16="http://schemas.microsoft.com/office/drawing/2014/main" id="{ADC6061B-F7FA-47DA-8CC0-D2514CFF6B06}"/>
              </a:ext>
            </a:extLst>
          </p:cNvPr>
          <p:cNvSpPr/>
          <p:nvPr/>
        </p:nvSpPr>
        <p:spPr bwMode="auto">
          <a:xfrm>
            <a:off x="6632602" y="4938106"/>
            <a:ext cx="2238434" cy="646331"/>
          </a:xfrm>
          <a:prstGeom prst="wedgeRectCallout">
            <a:avLst>
              <a:gd name="adj1" fmla="val -60113"/>
              <a:gd name="adj2" fmla="val 65172"/>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使得</a:t>
            </a:r>
            <a:r>
              <a:rPr lang="en-US" altLang="zh-CN" dirty="0">
                <a:latin typeface="微软雅黑" panose="020B0503020204020204" pitchFamily="34" charset="-122"/>
                <a:ea typeface="微软雅黑" panose="020B0503020204020204" pitchFamily="34" charset="-122"/>
              </a:rPr>
              <a:t>EBP </a:t>
            </a:r>
            <a:r>
              <a:rPr lang="zh-CN" altLang="en-US" dirty="0">
                <a:latin typeface="微软雅黑" panose="020B0503020204020204" pitchFamily="34" charset="-122"/>
                <a:ea typeface="微软雅黑" panose="020B0503020204020204" pitchFamily="34" charset="-122"/>
              </a:rPr>
              <a:t>指向主调函数栈帧的栈底。</a:t>
            </a:r>
          </a:p>
        </p:txBody>
      </p:sp>
      <p:sp>
        <p:nvSpPr>
          <p:cNvPr id="15" name="矩形: 圆角 14">
            <a:extLst>
              <a:ext uri="{FF2B5EF4-FFF2-40B4-BE49-F238E27FC236}">
                <a16:creationId xmlns:a16="http://schemas.microsoft.com/office/drawing/2014/main" id="{60EE0023-832B-4F93-98CD-9BB7AA5DE1D5}"/>
              </a:ext>
            </a:extLst>
          </p:cNvPr>
          <p:cNvSpPr/>
          <p:nvPr/>
        </p:nvSpPr>
        <p:spPr bwMode="auto">
          <a:xfrm>
            <a:off x="3592635" y="3956776"/>
            <a:ext cx="2937153" cy="1848487"/>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603393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）栈溢出漏洞基本原理</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79CB6DB-F543-441E-BD37-87BFA4AD56DB}"/>
              </a:ext>
            </a:extLst>
          </p:cNvPr>
          <p:cNvPicPr>
            <a:picLocks noChangeAspect="1"/>
          </p:cNvPicPr>
          <p:nvPr/>
        </p:nvPicPr>
        <p:blipFill>
          <a:blip r:embed="rId2"/>
          <a:stretch>
            <a:fillRect/>
          </a:stretch>
        </p:blipFill>
        <p:spPr>
          <a:xfrm>
            <a:off x="827584" y="1963281"/>
            <a:ext cx="3174141" cy="3672408"/>
          </a:xfrm>
          <a:prstGeom prst="rect">
            <a:avLst/>
          </a:prstGeom>
        </p:spPr>
      </p:pic>
      <p:sp>
        <p:nvSpPr>
          <p:cNvPr id="9" name="对话气泡: 矩形 8">
            <a:extLst>
              <a:ext uri="{FF2B5EF4-FFF2-40B4-BE49-F238E27FC236}">
                <a16:creationId xmlns:a16="http://schemas.microsoft.com/office/drawing/2014/main" id="{39A438DC-438B-432F-BCBB-EA5ECCC221F0}"/>
              </a:ext>
            </a:extLst>
          </p:cNvPr>
          <p:cNvSpPr/>
          <p:nvPr/>
        </p:nvSpPr>
        <p:spPr bwMode="auto">
          <a:xfrm>
            <a:off x="4211960" y="1916832"/>
            <a:ext cx="4186808" cy="2308324"/>
          </a:xfrm>
          <a:prstGeom prst="wedgeRectCallout">
            <a:avLst>
              <a:gd name="adj1" fmla="val -67355"/>
              <a:gd name="adj2" fmla="val 7722"/>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在函数的栈帧中，局部变量是顺序排列的，局部变量下面紧跟着的是前栈帧</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以及函数返回地址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如果这些局部变量为数组，由于存在越界的漏洞，那么越界的数组元素将会覆盖相邻的局部变量，甚至覆盖前栈帧</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以及函数返回地址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，从而造成程序的异常。</a:t>
            </a:r>
          </a:p>
        </p:txBody>
      </p:sp>
    </p:spTree>
    <p:extLst>
      <p:ext uri="{BB962C8B-B14F-4D97-AF65-F5344CB8AC3E}">
        <p14:creationId xmlns:p14="http://schemas.microsoft.com/office/powerpoint/2010/main" val="4153858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例</a:t>
            </a:r>
            <a:r>
              <a:rPr lang="en-US" altLang="zh-CN" b="1" dirty="0">
                <a:effectLst>
                  <a:outerShdw blurRad="38100" dist="38100" dir="2700000" algn="tl">
                    <a:srgbClr val="C0C0C0"/>
                  </a:outerShdw>
                </a:effectLst>
                <a:ea typeface="微软雅黑" pitchFamily="34" charset="-122"/>
              </a:rPr>
              <a:t>3-2 </a:t>
            </a:r>
            <a:r>
              <a:rPr lang="zh-CN" altLang="en-US" b="1" dirty="0">
                <a:effectLst>
                  <a:outerShdw blurRad="38100" dist="38100" dir="2700000" algn="tl">
                    <a:srgbClr val="C0C0C0"/>
                  </a:outerShdw>
                </a:effectLst>
                <a:ea typeface="微软雅黑" pitchFamily="34" charset="-122"/>
              </a:rPr>
              <a:t>修改相邻变量</a:t>
            </a:r>
            <a:endParaRPr lang="en-US" altLang="zh-CN" b="1" dirty="0">
              <a:effectLst>
                <a:outerShdw blurRad="38100" dist="38100" dir="2700000" algn="tl">
                  <a:srgbClr val="C0C0C0"/>
                </a:outerShdw>
              </a:effectLst>
              <a:ea typeface="微软雅黑" pitchFamily="34" charset="-122"/>
            </a:endParaRP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Void fun()</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char password[6]=“ABCDE”;</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char str[6];</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gets(str);</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str[5]=‘\0’</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if(</a:t>
            </a:r>
            <a:r>
              <a:rPr lang="en-US" altLang="zh-CN" sz="1800" b="1" dirty="0" err="1">
                <a:effectLst>
                  <a:outerShdw blurRad="38100" dist="38100" dir="2700000" algn="tl">
                    <a:srgbClr val="C0C0C0"/>
                  </a:outerShdw>
                </a:effectLst>
                <a:ea typeface="微软雅黑" pitchFamily="34" charset="-122"/>
              </a:rPr>
              <a:t>strcmp</a:t>
            </a:r>
            <a:r>
              <a:rPr lang="en-US" altLang="zh-CN" sz="1800" b="1" dirty="0">
                <a:effectLst>
                  <a:outerShdw blurRad="38100" dist="38100" dir="2700000" algn="tl">
                    <a:srgbClr val="C0C0C0"/>
                  </a:outerShdw>
                </a:effectLst>
                <a:ea typeface="微软雅黑" pitchFamily="34" charset="-122"/>
              </a:rPr>
              <a:t>(</a:t>
            </a:r>
            <a:r>
              <a:rPr lang="en-US" altLang="zh-CN" sz="1800" b="1" dirty="0" err="1">
                <a:effectLst>
                  <a:outerShdw blurRad="38100" dist="38100" dir="2700000" algn="tl">
                    <a:srgbClr val="C0C0C0"/>
                  </a:outerShdw>
                </a:effectLst>
                <a:ea typeface="微软雅黑" pitchFamily="34" charset="-122"/>
              </a:rPr>
              <a:t>str,password</a:t>
            </a:r>
            <a:r>
              <a:rPr lang="en-US" altLang="zh-CN" sz="1800" b="1" dirty="0">
                <a:effectLst>
                  <a:outerShdw blurRad="38100" dist="38100" dir="2700000" algn="tl">
                    <a:srgbClr val="C0C0C0"/>
                  </a:outerShdw>
                </a:effectLst>
                <a:ea typeface="微软雅黑" pitchFamily="34" charset="-122"/>
              </a:rPr>
              <a:t>)==0)</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a:t>
            </a:r>
            <a:r>
              <a:rPr lang="en-US" altLang="zh-CN" sz="1800" b="1" dirty="0" err="1">
                <a:effectLst>
                  <a:outerShdw blurRad="38100" dist="38100" dir="2700000" algn="tl">
                    <a:srgbClr val="C0C0C0"/>
                  </a:outerShdw>
                </a:effectLst>
                <a:ea typeface="微软雅黑" pitchFamily="34" charset="-122"/>
              </a:rPr>
              <a:t>printf</a:t>
            </a:r>
            <a:r>
              <a:rPr lang="en-US" altLang="zh-CN" sz="1800" b="1" dirty="0">
                <a:effectLst>
                  <a:outerShdw blurRad="38100" dist="38100" dir="2700000" algn="tl">
                    <a:srgbClr val="C0C0C0"/>
                  </a:outerShdw>
                </a:effectLst>
                <a:ea typeface="微软雅黑" pitchFamily="34" charset="-122"/>
              </a:rPr>
              <a:t>(“OK.\n”);</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else</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a:t>
            </a:r>
            <a:r>
              <a:rPr lang="en-US" altLang="zh-CN" sz="1800" b="1" dirty="0" err="1">
                <a:effectLst>
                  <a:outerShdw blurRad="38100" dist="38100" dir="2700000" algn="tl">
                    <a:srgbClr val="C0C0C0"/>
                  </a:outerShdw>
                </a:effectLst>
                <a:ea typeface="微软雅黑" pitchFamily="34" charset="-122"/>
              </a:rPr>
              <a:t>printf</a:t>
            </a:r>
            <a:r>
              <a:rPr lang="en-US" altLang="zh-CN" sz="1800" b="1" dirty="0">
                <a:effectLst>
                  <a:outerShdw blurRad="38100" dist="38100" dir="2700000" algn="tl">
                    <a:srgbClr val="C0C0C0"/>
                  </a:outerShdw>
                </a:effectLst>
                <a:ea typeface="微软雅黑" pitchFamily="34" charset="-122"/>
              </a:rPr>
              <a:t>(“NO.\n”);</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Int main()</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fun();</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          return 0;</a:t>
            </a:r>
          </a:p>
          <a:p>
            <a:pPr marL="400050" lvl="1" indent="0" eaLnBrk="1" hangingPunct="1">
              <a:buNone/>
              <a:defRPr/>
            </a:pPr>
            <a:r>
              <a:rPr lang="en-US" altLang="zh-CN" sz="1800" b="1" dirty="0">
                <a:effectLst>
                  <a:outerShdw blurRad="38100" dist="38100" dir="2700000" algn="tl">
                    <a:srgbClr val="C0C0C0"/>
                  </a:outerShdw>
                </a:effectLst>
                <a:ea typeface="微软雅黑" pitchFamily="34" charset="-122"/>
              </a:rPr>
              <a:t>}</a:t>
            </a:r>
            <a:endParaRPr lang="zh-CN" altLang="en-US" sz="18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8985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）栈溢出漏洞基本原理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）栈溢出修改相邻变量</a:t>
            </a:r>
          </a:p>
        </p:txBody>
      </p:sp>
      <p:pic>
        <p:nvPicPr>
          <p:cNvPr id="2" name="图片 1">
            <a:extLst>
              <a:ext uri="{FF2B5EF4-FFF2-40B4-BE49-F238E27FC236}">
                <a16:creationId xmlns:a16="http://schemas.microsoft.com/office/drawing/2014/main" id="{E886AB50-E8E8-4E2B-8B23-C0BF97403041}"/>
              </a:ext>
            </a:extLst>
          </p:cNvPr>
          <p:cNvPicPr>
            <a:picLocks noChangeAspect="1"/>
          </p:cNvPicPr>
          <p:nvPr/>
        </p:nvPicPr>
        <p:blipFill>
          <a:blip r:embed="rId2"/>
          <a:stretch>
            <a:fillRect/>
          </a:stretch>
        </p:blipFill>
        <p:spPr>
          <a:xfrm>
            <a:off x="700636" y="2420411"/>
            <a:ext cx="3456384" cy="3354195"/>
          </a:xfrm>
          <a:prstGeom prst="rect">
            <a:avLst/>
          </a:prstGeom>
        </p:spPr>
      </p:pic>
      <p:pic>
        <p:nvPicPr>
          <p:cNvPr id="4" name="图片 3">
            <a:extLst>
              <a:ext uri="{FF2B5EF4-FFF2-40B4-BE49-F238E27FC236}">
                <a16:creationId xmlns:a16="http://schemas.microsoft.com/office/drawing/2014/main" id="{44B3CA12-3D47-4511-8A6D-CC854C270E9B}"/>
              </a:ext>
            </a:extLst>
          </p:cNvPr>
          <p:cNvPicPr>
            <a:picLocks noChangeAspect="1"/>
          </p:cNvPicPr>
          <p:nvPr/>
        </p:nvPicPr>
        <p:blipFill>
          <a:blip r:embed="rId3"/>
          <a:stretch>
            <a:fillRect/>
          </a:stretch>
        </p:blipFill>
        <p:spPr>
          <a:xfrm>
            <a:off x="4427984" y="2322706"/>
            <a:ext cx="3482610" cy="3451900"/>
          </a:xfrm>
          <a:prstGeom prst="rect">
            <a:avLst/>
          </a:prstGeom>
        </p:spPr>
      </p:pic>
      <p:sp>
        <p:nvSpPr>
          <p:cNvPr id="8" name="矩形: 圆角 7">
            <a:extLst>
              <a:ext uri="{FF2B5EF4-FFF2-40B4-BE49-F238E27FC236}">
                <a16:creationId xmlns:a16="http://schemas.microsoft.com/office/drawing/2014/main" id="{82AA60CE-C07A-4DC0-A6C3-FE81E0EEC725}"/>
              </a:ext>
            </a:extLst>
          </p:cNvPr>
          <p:cNvSpPr/>
          <p:nvPr/>
        </p:nvSpPr>
        <p:spPr bwMode="auto">
          <a:xfrm>
            <a:off x="1475657" y="3501008"/>
            <a:ext cx="2304256" cy="504055"/>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10" name="矩形: 圆角 9">
            <a:extLst>
              <a:ext uri="{FF2B5EF4-FFF2-40B4-BE49-F238E27FC236}">
                <a16:creationId xmlns:a16="http://schemas.microsoft.com/office/drawing/2014/main" id="{5E87027E-7D2F-4D30-9826-80147B51BA73}"/>
              </a:ext>
            </a:extLst>
          </p:cNvPr>
          <p:cNvSpPr/>
          <p:nvPr/>
        </p:nvSpPr>
        <p:spPr bwMode="auto">
          <a:xfrm>
            <a:off x="5148064" y="3501007"/>
            <a:ext cx="2304256" cy="504055"/>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9" name="对话气泡: 矩形 8">
            <a:extLst>
              <a:ext uri="{FF2B5EF4-FFF2-40B4-BE49-F238E27FC236}">
                <a16:creationId xmlns:a16="http://schemas.microsoft.com/office/drawing/2014/main" id="{DE87B083-1AF7-4A3C-B7C8-2183CCD04749}"/>
              </a:ext>
            </a:extLst>
          </p:cNvPr>
          <p:cNvSpPr/>
          <p:nvPr/>
        </p:nvSpPr>
        <p:spPr bwMode="auto">
          <a:xfrm>
            <a:off x="6156176" y="980728"/>
            <a:ext cx="2530624" cy="1477328"/>
          </a:xfrm>
          <a:prstGeom prst="wedgeRectCallout">
            <a:avLst>
              <a:gd name="adj1" fmla="val -4566"/>
              <a:gd name="adj2" fmla="val 11933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语言中没有数组越界检查，因此，当用户输入的口令超过</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个字节时，将会覆盖紧邻的</a:t>
            </a:r>
            <a:r>
              <a:rPr lang="en-US" altLang="zh-CN" dirty="0">
                <a:latin typeface="微软雅黑" panose="020B0503020204020204" pitchFamily="34" charset="-122"/>
                <a:ea typeface="微软雅黑" panose="020B0503020204020204" pitchFamily="34" charset="-122"/>
              </a:rPr>
              <a:t>password</a:t>
            </a:r>
            <a:r>
              <a:rPr lang="zh-CN" altLang="en-US" dirty="0">
                <a:latin typeface="微软雅黑" panose="020B0503020204020204" pitchFamily="34" charset="-122"/>
                <a:ea typeface="微软雅黑" panose="020B0503020204020204" pitchFamily="34" charset="-122"/>
              </a:rPr>
              <a:t>数组。</a:t>
            </a:r>
          </a:p>
        </p:txBody>
      </p:sp>
    </p:spTree>
    <p:extLst>
      <p:ext uri="{BB962C8B-B14F-4D97-AF65-F5344CB8AC3E}">
        <p14:creationId xmlns:p14="http://schemas.microsoft.com/office/powerpoint/2010/main" val="3321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9EC071-8AB2-4955-B9C6-834ADC9F8BB5}"/>
              </a:ext>
            </a:extLst>
          </p:cNvPr>
          <p:cNvPicPr>
            <a:picLocks noChangeAspect="1"/>
          </p:cNvPicPr>
          <p:nvPr/>
        </p:nvPicPr>
        <p:blipFill>
          <a:blip r:embed="rId2"/>
          <a:stretch>
            <a:fillRect/>
          </a:stretch>
        </p:blipFill>
        <p:spPr>
          <a:xfrm>
            <a:off x="4157020" y="2368476"/>
            <a:ext cx="4161035" cy="3406130"/>
          </a:xfrm>
          <a:prstGeom prst="rect">
            <a:avLst/>
          </a:prstGeom>
        </p:spPr>
      </p:pic>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）栈溢出漏洞基本原理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）栈溢出修改相邻变量</a:t>
            </a:r>
          </a:p>
        </p:txBody>
      </p:sp>
      <p:pic>
        <p:nvPicPr>
          <p:cNvPr id="2" name="图片 1">
            <a:extLst>
              <a:ext uri="{FF2B5EF4-FFF2-40B4-BE49-F238E27FC236}">
                <a16:creationId xmlns:a16="http://schemas.microsoft.com/office/drawing/2014/main" id="{E886AB50-E8E8-4E2B-8B23-C0BF97403041}"/>
              </a:ext>
            </a:extLst>
          </p:cNvPr>
          <p:cNvPicPr>
            <a:picLocks noChangeAspect="1"/>
          </p:cNvPicPr>
          <p:nvPr/>
        </p:nvPicPr>
        <p:blipFill>
          <a:blip r:embed="rId3"/>
          <a:stretch>
            <a:fillRect/>
          </a:stretch>
        </p:blipFill>
        <p:spPr>
          <a:xfrm>
            <a:off x="700636" y="2420411"/>
            <a:ext cx="3456384" cy="3354195"/>
          </a:xfrm>
          <a:prstGeom prst="rect">
            <a:avLst/>
          </a:prstGeom>
        </p:spPr>
      </p:pic>
      <p:sp>
        <p:nvSpPr>
          <p:cNvPr id="8" name="矩形: 圆角 7">
            <a:extLst>
              <a:ext uri="{FF2B5EF4-FFF2-40B4-BE49-F238E27FC236}">
                <a16:creationId xmlns:a16="http://schemas.microsoft.com/office/drawing/2014/main" id="{82AA60CE-C07A-4DC0-A6C3-FE81E0EEC725}"/>
              </a:ext>
            </a:extLst>
          </p:cNvPr>
          <p:cNvSpPr/>
          <p:nvPr/>
        </p:nvSpPr>
        <p:spPr bwMode="auto">
          <a:xfrm>
            <a:off x="1475657" y="3501008"/>
            <a:ext cx="2304256" cy="504055"/>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10" name="矩形: 圆角 9">
            <a:extLst>
              <a:ext uri="{FF2B5EF4-FFF2-40B4-BE49-F238E27FC236}">
                <a16:creationId xmlns:a16="http://schemas.microsoft.com/office/drawing/2014/main" id="{5E87027E-7D2F-4D30-9826-80147B51BA73}"/>
              </a:ext>
            </a:extLst>
          </p:cNvPr>
          <p:cNvSpPr/>
          <p:nvPr/>
        </p:nvSpPr>
        <p:spPr bwMode="auto">
          <a:xfrm>
            <a:off x="5203558" y="3501008"/>
            <a:ext cx="2409846" cy="936104"/>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pic>
        <p:nvPicPr>
          <p:cNvPr id="9" name="图片 8">
            <a:extLst>
              <a:ext uri="{FF2B5EF4-FFF2-40B4-BE49-F238E27FC236}">
                <a16:creationId xmlns:a16="http://schemas.microsoft.com/office/drawing/2014/main" id="{4AD795A3-5CD6-4C56-ADD7-48E9E0498432}"/>
              </a:ext>
            </a:extLst>
          </p:cNvPr>
          <p:cNvPicPr/>
          <p:nvPr/>
        </p:nvPicPr>
        <p:blipFill>
          <a:blip r:embed="rId4"/>
          <a:stretch>
            <a:fillRect/>
          </a:stretch>
        </p:blipFill>
        <p:spPr>
          <a:xfrm>
            <a:off x="7018239" y="4240821"/>
            <a:ext cx="1852933" cy="970538"/>
          </a:xfrm>
          <a:prstGeom prst="rect">
            <a:avLst/>
          </a:prstGeom>
          <a:ln>
            <a:noFill/>
          </a:ln>
          <a:effectLst>
            <a:outerShdw blurRad="292100" dist="139700" dir="2700000" algn="tl" rotWithShape="0">
              <a:srgbClr val="333333">
                <a:alpha val="65000"/>
              </a:srgbClr>
            </a:outerShdw>
          </a:effectLst>
        </p:spPr>
      </p:pic>
      <p:sp>
        <p:nvSpPr>
          <p:cNvPr id="11" name="对话气泡: 矩形 10">
            <a:extLst>
              <a:ext uri="{FF2B5EF4-FFF2-40B4-BE49-F238E27FC236}">
                <a16:creationId xmlns:a16="http://schemas.microsoft.com/office/drawing/2014/main" id="{D70FA9D1-5FB3-47BD-86C0-2CA48D43C8B2}"/>
              </a:ext>
            </a:extLst>
          </p:cNvPr>
          <p:cNvSpPr/>
          <p:nvPr/>
        </p:nvSpPr>
        <p:spPr bwMode="auto">
          <a:xfrm>
            <a:off x="5474821" y="980728"/>
            <a:ext cx="3240360" cy="1754326"/>
          </a:xfrm>
          <a:prstGeom prst="wedgeRectCallout">
            <a:avLst>
              <a:gd name="adj1" fmla="val 2219"/>
              <a:gd name="adj2" fmla="val 120761"/>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如果用户增加输入字符串的长度，将会超过</a:t>
            </a:r>
            <a:r>
              <a:rPr lang="en-US" altLang="zh-CN" dirty="0">
                <a:latin typeface="微软雅黑" panose="020B0503020204020204" pitchFamily="34" charset="-122"/>
                <a:ea typeface="微软雅黑" panose="020B0503020204020204" pitchFamily="34" charset="-122"/>
              </a:rPr>
              <a:t>password</a:t>
            </a:r>
            <a:r>
              <a:rPr lang="zh-CN" altLang="en-US" dirty="0">
                <a:latin typeface="微软雅黑" panose="020B0503020204020204" pitchFamily="34" charset="-122"/>
                <a:ea typeface="微软雅黑" panose="020B0503020204020204" pitchFamily="34" charset="-122"/>
              </a:rPr>
              <a:t>数组的边界，从而覆盖前栈帧</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，甚至是覆盖返回地址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。当返回地址</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被覆盖后，将会造成进程执行跳转的异常。</a:t>
            </a:r>
          </a:p>
        </p:txBody>
      </p:sp>
    </p:spTree>
    <p:extLst>
      <p:ext uri="{BB962C8B-B14F-4D97-AF65-F5344CB8AC3E}">
        <p14:creationId xmlns:p14="http://schemas.microsoft.com/office/powerpoint/2010/main" val="4237694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）栈溢出漏洞基本原理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）栈溢出后修改返回地址</a:t>
            </a:r>
            <a:r>
              <a:rPr lang="en-US" altLang="zh-CN" b="1" dirty="0">
                <a:effectLst>
                  <a:outerShdw blurRad="38100" dist="38100" dir="2700000" algn="tl">
                    <a:srgbClr val="C0C0C0"/>
                  </a:outerShdw>
                </a:effectLst>
                <a:ea typeface="微软雅黑" pitchFamily="34" charset="-122"/>
              </a:rPr>
              <a:t>RET</a:t>
            </a:r>
          </a:p>
          <a:p>
            <a:pPr eaLnBrk="1" hangingPunct="1">
              <a:defRPr/>
            </a:pPr>
            <a:r>
              <a:rPr lang="zh-CN" altLang="en-US" b="1" dirty="0">
                <a:effectLst>
                  <a:outerShdw blurRad="38100" dist="38100" dir="2700000" algn="tl">
                    <a:srgbClr val="C0C0C0"/>
                  </a:outerShdw>
                </a:effectLst>
                <a:ea typeface="微软雅黑" pitchFamily="34" charset="-122"/>
              </a:rPr>
              <a:t>栈溢出后修改相邻变量这种漏洞利用对代码环境的要求比较苛刻。更常用的栈溢出修改的目标往往不是某个变量，而是栈帧中的</a:t>
            </a:r>
            <a:r>
              <a:rPr lang="en-US" altLang="zh-CN" b="1" dirty="0">
                <a:effectLst>
                  <a:outerShdw blurRad="38100" dist="38100" dir="2700000" algn="tl">
                    <a:srgbClr val="C0C0C0"/>
                  </a:outerShdw>
                </a:effectLst>
                <a:ea typeface="微软雅黑" pitchFamily="34" charset="-122"/>
              </a:rPr>
              <a:t>EBP</a:t>
            </a:r>
            <a:r>
              <a:rPr lang="zh-CN" altLang="en-US" b="1" dirty="0">
                <a:effectLst>
                  <a:outerShdw blurRad="38100" dist="38100" dir="2700000" algn="tl">
                    <a:srgbClr val="C0C0C0"/>
                  </a:outerShdw>
                </a:effectLst>
                <a:ea typeface="微软雅黑" pitchFamily="34" charset="-122"/>
              </a:rPr>
              <a:t>和函数返回地址</a:t>
            </a:r>
            <a:r>
              <a:rPr lang="en-US" altLang="zh-CN" b="1" dirty="0">
                <a:effectLst>
                  <a:outerShdw blurRad="38100" dist="38100" dir="2700000" algn="tl">
                    <a:srgbClr val="C0C0C0"/>
                  </a:outerShdw>
                </a:effectLst>
                <a:ea typeface="微软雅黑" pitchFamily="34" charset="-122"/>
              </a:rPr>
              <a:t>RET</a:t>
            </a:r>
            <a:r>
              <a:rPr lang="zh-CN" altLang="en-US" b="1" dirty="0">
                <a:effectLst>
                  <a:outerShdw blurRad="38100" dist="38100" dir="2700000" algn="tl">
                    <a:srgbClr val="C0C0C0"/>
                  </a:outerShdw>
                </a:effectLst>
                <a:ea typeface="微软雅黑" pitchFamily="34" charset="-122"/>
              </a:rPr>
              <a:t>等值。</a:t>
            </a:r>
          </a:p>
          <a:p>
            <a:pPr eaLnBrk="1" hangingPunct="1">
              <a:defRPr/>
            </a:pPr>
            <a:r>
              <a:rPr lang="zh-CN" altLang="en-US" b="1" dirty="0">
                <a:effectLst>
                  <a:outerShdw blurRad="38100" dist="38100" dir="2700000" algn="tl">
                    <a:srgbClr val="C0C0C0"/>
                  </a:outerShdw>
                </a:effectLst>
                <a:ea typeface="微软雅黑" pitchFamily="34" charset="-122"/>
              </a:rPr>
              <a:t>接下来例</a:t>
            </a:r>
            <a:r>
              <a:rPr lang="en-US" altLang="zh-CN" b="1" dirty="0">
                <a:effectLst>
                  <a:outerShdw blurRad="38100" dist="38100" dir="2700000" algn="tl">
                    <a:srgbClr val="C0C0C0"/>
                  </a:outerShdw>
                </a:effectLst>
                <a:ea typeface="微软雅黑" pitchFamily="34" charset="-122"/>
              </a:rPr>
              <a:t>3-3</a:t>
            </a:r>
            <a:r>
              <a:rPr lang="zh-CN" altLang="en-US" b="1" dirty="0">
                <a:effectLst>
                  <a:outerShdw blurRad="38100" dist="38100" dir="2700000" algn="tl">
                    <a:srgbClr val="C0C0C0"/>
                  </a:outerShdw>
                </a:effectLst>
                <a:ea typeface="微软雅黑" pitchFamily="34" charset="-122"/>
              </a:rPr>
              <a:t>演示的是，将一个有效指令地址写入返回地址区域中，这样就可以让</a:t>
            </a:r>
            <a:r>
              <a:rPr lang="en-US" altLang="zh-CN" b="1" dirty="0">
                <a:effectLst>
                  <a:outerShdw blurRad="38100" dist="38100" dir="2700000" algn="tl">
                    <a:srgbClr val="C0C0C0"/>
                  </a:outerShdw>
                </a:effectLst>
                <a:ea typeface="微软雅黑" pitchFamily="34" charset="-122"/>
              </a:rPr>
              <a:t>CPU</a:t>
            </a:r>
            <a:r>
              <a:rPr lang="zh-CN" altLang="en-US" b="1" dirty="0">
                <a:effectLst>
                  <a:outerShdw blurRad="38100" dist="38100" dir="2700000" algn="tl">
                    <a:srgbClr val="C0C0C0"/>
                  </a:outerShdw>
                </a:effectLst>
                <a:ea typeface="微软雅黑" pitchFamily="34" charset="-122"/>
              </a:rPr>
              <a:t>跳转到我们希望执行的指令处，从而达到控制程序执行流程的目的。</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16527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）栈溢出漏洞基本原理</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）栈溢出后修改返回地址</a:t>
            </a:r>
            <a:r>
              <a:rPr lang="en-US" altLang="zh-CN" b="1" dirty="0">
                <a:effectLst>
                  <a:outerShdw blurRad="38100" dist="38100" dir="2700000" algn="tl">
                    <a:srgbClr val="C0C0C0"/>
                  </a:outerShdw>
                </a:effectLst>
                <a:ea typeface="微软雅黑" pitchFamily="34" charset="-122"/>
              </a:rPr>
              <a:t>RET</a:t>
            </a: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1CD03C7D-3104-4664-B59F-7DA479B6885D}"/>
              </a:ext>
            </a:extLst>
          </p:cNvPr>
          <p:cNvPicPr>
            <a:picLocks noChangeAspect="1"/>
          </p:cNvPicPr>
          <p:nvPr/>
        </p:nvPicPr>
        <p:blipFill>
          <a:blip r:embed="rId2"/>
          <a:stretch>
            <a:fillRect/>
          </a:stretch>
        </p:blipFill>
        <p:spPr>
          <a:xfrm>
            <a:off x="827584" y="2132856"/>
            <a:ext cx="3215760" cy="4365104"/>
          </a:xfrm>
          <a:prstGeom prst="rect">
            <a:avLst/>
          </a:prstGeom>
        </p:spPr>
      </p:pic>
      <p:sp>
        <p:nvSpPr>
          <p:cNvPr id="8" name="矩形: 圆角 7">
            <a:extLst>
              <a:ext uri="{FF2B5EF4-FFF2-40B4-BE49-F238E27FC236}">
                <a16:creationId xmlns:a16="http://schemas.microsoft.com/office/drawing/2014/main" id="{82AA60CE-C07A-4DC0-A6C3-FE81E0EEC725}"/>
              </a:ext>
            </a:extLst>
          </p:cNvPr>
          <p:cNvSpPr/>
          <p:nvPr/>
        </p:nvSpPr>
        <p:spPr bwMode="auto">
          <a:xfrm>
            <a:off x="827584" y="2564904"/>
            <a:ext cx="3168352" cy="720080"/>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9" name="矩形: 圆角 8">
            <a:extLst>
              <a:ext uri="{FF2B5EF4-FFF2-40B4-BE49-F238E27FC236}">
                <a16:creationId xmlns:a16="http://schemas.microsoft.com/office/drawing/2014/main" id="{4992EFDB-4CC5-48C9-BF5D-998E912E5A1D}"/>
              </a:ext>
            </a:extLst>
          </p:cNvPr>
          <p:cNvSpPr/>
          <p:nvPr/>
        </p:nvSpPr>
        <p:spPr bwMode="auto">
          <a:xfrm>
            <a:off x="1115616" y="6021288"/>
            <a:ext cx="288032" cy="216024"/>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pic>
        <p:nvPicPr>
          <p:cNvPr id="12" name="图片 11">
            <a:extLst>
              <a:ext uri="{FF2B5EF4-FFF2-40B4-BE49-F238E27FC236}">
                <a16:creationId xmlns:a16="http://schemas.microsoft.com/office/drawing/2014/main" id="{122C1C33-DF65-4EA3-A62A-0718E27716FE}"/>
              </a:ext>
            </a:extLst>
          </p:cNvPr>
          <p:cNvPicPr/>
          <p:nvPr/>
        </p:nvPicPr>
        <p:blipFill>
          <a:blip r:embed="rId3"/>
          <a:stretch>
            <a:fillRect/>
          </a:stretch>
        </p:blipFill>
        <p:spPr>
          <a:xfrm>
            <a:off x="4413728" y="2981205"/>
            <a:ext cx="3997325" cy="1498600"/>
          </a:xfrm>
          <a:prstGeom prst="rect">
            <a:avLst/>
          </a:prstGeom>
        </p:spPr>
      </p:pic>
      <p:pic>
        <p:nvPicPr>
          <p:cNvPr id="3" name="图片 2">
            <a:extLst>
              <a:ext uri="{FF2B5EF4-FFF2-40B4-BE49-F238E27FC236}">
                <a16:creationId xmlns:a16="http://schemas.microsoft.com/office/drawing/2014/main" id="{2D32ACD8-853A-4F8C-B52A-A0FDAEB26DD6}"/>
              </a:ext>
            </a:extLst>
          </p:cNvPr>
          <p:cNvPicPr>
            <a:picLocks noChangeAspect="1"/>
          </p:cNvPicPr>
          <p:nvPr/>
        </p:nvPicPr>
        <p:blipFill>
          <a:blip r:embed="rId4"/>
          <a:stretch>
            <a:fillRect/>
          </a:stretch>
        </p:blipFill>
        <p:spPr>
          <a:xfrm>
            <a:off x="4373493" y="4757544"/>
            <a:ext cx="3654891" cy="1642219"/>
          </a:xfrm>
          <a:prstGeom prst="rect">
            <a:avLst/>
          </a:prstGeom>
        </p:spPr>
      </p:pic>
      <p:sp>
        <p:nvSpPr>
          <p:cNvPr id="11" name="对话气泡: 矩形 10">
            <a:extLst>
              <a:ext uri="{FF2B5EF4-FFF2-40B4-BE49-F238E27FC236}">
                <a16:creationId xmlns:a16="http://schemas.microsoft.com/office/drawing/2014/main" id="{D70FA9D1-5FB3-47BD-86C0-2CA48D43C8B2}"/>
              </a:ext>
            </a:extLst>
          </p:cNvPr>
          <p:cNvSpPr/>
          <p:nvPr/>
        </p:nvSpPr>
        <p:spPr bwMode="auto">
          <a:xfrm>
            <a:off x="5796136" y="995237"/>
            <a:ext cx="3168353" cy="1815882"/>
          </a:xfrm>
          <a:prstGeom prst="wedgeRectCallout">
            <a:avLst>
              <a:gd name="adj1" fmla="val -49960"/>
              <a:gd name="adj2" fmla="val 136730"/>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password.txt</a:t>
            </a:r>
            <a:r>
              <a:rPr lang="zh-CN" altLang="en-US" sz="1600" dirty="0">
                <a:latin typeface="微软雅黑" panose="020B0503020204020204" pitchFamily="34" charset="-122"/>
                <a:ea typeface="微软雅黑" panose="020B0503020204020204" pitchFamily="34" charset="-122"/>
              </a:rPr>
              <a:t>文件中最后</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个字节改为</a:t>
            </a:r>
            <a:r>
              <a:rPr lang="en-US" altLang="zh-CN" sz="1600" dirty="0">
                <a:latin typeface="微软雅黑" panose="020B0503020204020204" pitchFamily="34" charset="-122"/>
                <a:ea typeface="微软雅黑" panose="020B0503020204020204" pitchFamily="34" charset="-122"/>
              </a:rPr>
              <a:t>Attack()</a:t>
            </a:r>
            <a:r>
              <a:rPr lang="zh-CN" altLang="en-US" sz="1600" dirty="0">
                <a:latin typeface="微软雅黑" panose="020B0503020204020204" pitchFamily="34" charset="-122"/>
                <a:ea typeface="微软雅黑" panose="020B0503020204020204" pitchFamily="34" charset="-122"/>
              </a:rPr>
              <a:t>函数的入口地址</a:t>
            </a:r>
            <a:r>
              <a:rPr lang="en-US" altLang="zh-CN" sz="1600" dirty="0">
                <a:latin typeface="微软雅黑" panose="020B0503020204020204" pitchFamily="34" charset="-122"/>
                <a:ea typeface="微软雅黑" panose="020B0503020204020204" pitchFamily="34" charset="-122"/>
              </a:rPr>
              <a:t>0x0040100F</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函数调用返回时，从栈帧中弹出返回地址，存入</a:t>
            </a:r>
            <a:r>
              <a:rPr lang="en-US" altLang="zh-CN" sz="1600" dirty="0">
                <a:latin typeface="微软雅黑" panose="020B0503020204020204" pitchFamily="34" charset="-122"/>
                <a:ea typeface="微软雅黑" panose="020B0503020204020204" pitchFamily="34" charset="-122"/>
              </a:rPr>
              <a:t>EIP</a:t>
            </a:r>
            <a:r>
              <a:rPr lang="zh-CN" altLang="en-US" sz="1600" dirty="0">
                <a:latin typeface="微软雅黑" panose="020B0503020204020204" pitchFamily="34" charset="-122"/>
                <a:ea typeface="微软雅黑" panose="020B0503020204020204" pitchFamily="34" charset="-122"/>
              </a:rPr>
              <a:t>中。此时</a:t>
            </a:r>
            <a:r>
              <a:rPr lang="en-US" altLang="zh-CN" sz="1600" dirty="0">
                <a:latin typeface="微软雅黑" panose="020B0503020204020204" pitchFamily="34" charset="-122"/>
                <a:ea typeface="微软雅黑" panose="020B0503020204020204" pitchFamily="34" charset="-122"/>
              </a:rPr>
              <a:t>EIP=0x0040100F</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按该地址去获取指令，跳转到</a:t>
            </a:r>
            <a:r>
              <a:rPr lang="en-US" altLang="zh-CN" sz="1600" dirty="0">
                <a:latin typeface="微软雅黑" panose="020B0503020204020204" pitchFamily="34" charset="-122"/>
                <a:ea typeface="微软雅黑" panose="020B0503020204020204" pitchFamily="34" charset="-122"/>
              </a:rPr>
              <a:t>Attack()</a:t>
            </a:r>
            <a:r>
              <a:rPr lang="zh-CN" altLang="en-US" sz="1600" dirty="0">
                <a:latin typeface="微软雅黑" panose="020B0503020204020204" pitchFamily="34" charset="-122"/>
                <a:ea typeface="微软雅黑" panose="020B0503020204020204" pitchFamily="34" charset="-122"/>
              </a:rPr>
              <a:t>函数。</a:t>
            </a:r>
          </a:p>
        </p:txBody>
      </p:sp>
    </p:spTree>
    <p:extLst>
      <p:ext uri="{BB962C8B-B14F-4D97-AF65-F5344CB8AC3E}">
        <p14:creationId xmlns:p14="http://schemas.microsoft.com/office/powerpoint/2010/main" val="2051775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什么是缓冲区溢出漏洞？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什么是栈溢出？栈溢出漏洞如何利用？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什么是堆溢出？堆溢出漏洞如何利用？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什么是格式化字符串漏洞？该漏洞如何利用？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dirty="0">
                <a:effectLst>
                  <a:outerShdw blurRad="38100" dist="38100" dir="2700000" algn="tl">
                    <a:srgbClr val="C0C0C0"/>
                  </a:outerShdw>
                </a:effectLst>
                <a:ea typeface="微软雅黑" pitchFamily="34" charset="-122"/>
              </a:rPr>
              <a:t>针对缓冲区溢出漏洞，</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平台设置了哪些保护机制？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）栈溢出攻击</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实际攻击中，攻击者通过缓冲区溢出改写的目标往往不是某一个变量，而是栈帧高地址的</a:t>
            </a:r>
            <a:r>
              <a:rPr lang="en-US" altLang="zh-CN" b="1" dirty="0">
                <a:effectLst>
                  <a:outerShdw blurRad="38100" dist="38100" dir="2700000" algn="tl">
                    <a:srgbClr val="C0C0C0"/>
                  </a:outerShdw>
                </a:effectLst>
                <a:ea typeface="微软雅黑" pitchFamily="34" charset="-122"/>
              </a:rPr>
              <a:t>EBP</a:t>
            </a:r>
            <a:r>
              <a:rPr lang="zh-CN" altLang="en-US" b="1" dirty="0">
                <a:effectLst>
                  <a:outerShdw blurRad="38100" dist="38100" dir="2700000" algn="tl">
                    <a:srgbClr val="C0C0C0"/>
                  </a:outerShdw>
                </a:effectLst>
                <a:ea typeface="微软雅黑" pitchFamily="34" charset="-122"/>
              </a:rPr>
              <a:t>和函数的返回地址等值。通过覆盖程序中的函数返回地址和函数指针等值，攻击者可以直接将程序跳转到其预先设定或已经注入到目标程序的代码上去执行。</a:t>
            </a:r>
          </a:p>
          <a:p>
            <a:pPr eaLnBrk="1" hangingPunct="1">
              <a:defRPr/>
            </a:pPr>
            <a:r>
              <a:rPr lang="zh-CN" altLang="en-US" b="1" dirty="0">
                <a:effectLst>
                  <a:outerShdw blurRad="38100" dist="38100" dir="2700000" algn="tl">
                    <a:srgbClr val="C0C0C0"/>
                  </a:outerShdw>
                </a:effectLst>
                <a:ea typeface="微软雅黑" pitchFamily="34" charset="-122"/>
              </a:rPr>
              <a:t>栈溢出攻击是一种利用栈溢出漏洞所进行的攻击行动，目的在于扰乱具有某些特权运行的程序的功能，使得攻击者取得程序的控制权，如果该程序具有足够的权限，那么整个主机就被控制了。</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2845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980728"/>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）栈溢出攻击</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JMP ESP</a:t>
            </a:r>
            <a:r>
              <a:rPr lang="zh-CN" altLang="en-US" b="1" dirty="0">
                <a:effectLst>
                  <a:outerShdw blurRad="38100" dist="38100" dir="2700000" algn="tl">
                    <a:srgbClr val="C0C0C0"/>
                  </a:outerShdw>
                </a:effectLst>
                <a:ea typeface="微软雅黑" pitchFamily="34" charset="-122"/>
              </a:rPr>
              <a:t>覆盖方法</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在实际的漏洞利用中，由于动态链接库的装入和卸载等原因，</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进程的函数栈帧可能发生移位，即</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在内存中的地址是动态变化的，所以上述采用直接赋地址值的简单方式在以后的运行过程中会出现跳转异常。</a:t>
            </a:r>
          </a:p>
          <a:p>
            <a:pPr algn="just" eaLnBrk="1" hangingPunct="1">
              <a:defRPr/>
            </a:pPr>
            <a:r>
              <a:rPr lang="zh-CN" altLang="en-US" b="1" dirty="0">
                <a:effectLst>
                  <a:outerShdw blurRad="38100" dist="38100" dir="2700000" algn="tl">
                    <a:srgbClr val="C0C0C0"/>
                  </a:outerShdw>
                </a:effectLst>
                <a:ea typeface="微软雅黑" pitchFamily="34" charset="-122"/>
              </a:rPr>
              <a:t>可以在覆盖返回地址的时候用系统动态链接库中某条处于高地址且位置固定的跳转指令所在的地址进行覆盖，然后再通过这条跳转指令指向动态变化的</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地址。这样便能够确保程序执行流程在目标系统运行时可以被如期进行。</a:t>
            </a:r>
          </a:p>
          <a:p>
            <a:pPr algn="just"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10063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980728"/>
            <a:ext cx="5410944"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）栈溢出攻击</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JMP ESP</a:t>
            </a:r>
            <a:r>
              <a:rPr lang="zh-CN" altLang="en-US" b="1" dirty="0">
                <a:effectLst>
                  <a:outerShdw blurRad="38100" dist="38100" dir="2700000" algn="tl">
                    <a:srgbClr val="C0C0C0"/>
                  </a:outerShdw>
                </a:effectLst>
                <a:ea typeface="微软雅黑" pitchFamily="34" charset="-122"/>
              </a:rPr>
              <a:t>覆盖方法</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sz="2400" b="1" dirty="0">
                <a:effectLst>
                  <a:outerShdw blurRad="38100" dist="38100" dir="2700000" algn="tl">
                    <a:srgbClr val="C0C0C0"/>
                  </a:outerShdw>
                </a:effectLst>
                <a:ea typeface="微软雅黑" pitchFamily="34" charset="-122"/>
              </a:rPr>
              <a:t>JMP ESP</a:t>
            </a:r>
            <a:r>
              <a:rPr lang="zh-CN" altLang="en-US" sz="2400" b="1" dirty="0">
                <a:effectLst>
                  <a:outerShdw blurRad="38100" dist="38100" dir="2700000" algn="tl">
                    <a:srgbClr val="C0C0C0"/>
                  </a:outerShdw>
                </a:effectLst>
                <a:ea typeface="微软雅黑" pitchFamily="34" charset="-122"/>
              </a:rPr>
              <a:t>覆盖方法是覆盖函数返回地址的一种攻击方式。考虑到函数返回时</a:t>
            </a:r>
            <a:r>
              <a:rPr lang="en-US" altLang="zh-CN" sz="2400" b="1" dirty="0">
                <a:effectLst>
                  <a:outerShdw blurRad="38100" dist="38100" dir="2700000" algn="tl">
                    <a:srgbClr val="C0C0C0"/>
                  </a:outerShdw>
                </a:effectLst>
                <a:ea typeface="微软雅黑" pitchFamily="34" charset="-122"/>
              </a:rPr>
              <a:t>ESP</a:t>
            </a:r>
            <a:r>
              <a:rPr lang="zh-CN" altLang="en-US" sz="2400" b="1" dirty="0">
                <a:effectLst>
                  <a:outerShdw blurRad="38100" dist="38100" dir="2700000" algn="tl">
                    <a:srgbClr val="C0C0C0"/>
                  </a:outerShdw>
                </a:effectLst>
                <a:ea typeface="微软雅黑" pitchFamily="34" charset="-122"/>
              </a:rPr>
              <a:t>总是指向函数返回后的下一条指令，根据这一特点，如果用指令</a:t>
            </a:r>
            <a:r>
              <a:rPr lang="en-US" altLang="zh-CN" sz="2400" b="1" dirty="0">
                <a:effectLst>
                  <a:outerShdw blurRad="38100" dist="38100" dir="2700000" algn="tl">
                    <a:srgbClr val="C0C0C0"/>
                  </a:outerShdw>
                </a:effectLst>
                <a:ea typeface="微软雅黑" pitchFamily="34" charset="-122"/>
              </a:rPr>
              <a:t>JMP ESP</a:t>
            </a:r>
            <a:r>
              <a:rPr lang="zh-CN" altLang="en-US" sz="2400" b="1" dirty="0">
                <a:effectLst>
                  <a:outerShdw blurRad="38100" dist="38100" dir="2700000" algn="tl">
                    <a:srgbClr val="C0C0C0"/>
                  </a:outerShdw>
                </a:effectLst>
                <a:ea typeface="微软雅黑" pitchFamily="34" charset="-122"/>
              </a:rPr>
              <a:t>的地址覆盖返回地址，则函数也可以跳转到函数返回后的下一条指令，而从函数返回后的下一条指令开始都已经被</a:t>
            </a:r>
            <a:r>
              <a:rPr lang="en-US" altLang="zh-CN" sz="2400" b="1" dirty="0">
                <a:effectLst>
                  <a:outerShdw blurRad="38100" dist="38100" dir="2700000" algn="tl">
                    <a:srgbClr val="C0C0C0"/>
                  </a:outerShdw>
                </a:effectLst>
                <a:ea typeface="微软雅黑" pitchFamily="34" charset="-122"/>
              </a:rPr>
              <a:t>Shellcode</a:t>
            </a:r>
            <a:r>
              <a:rPr lang="zh-CN" altLang="en-US" sz="2400" b="1" dirty="0">
                <a:effectLst>
                  <a:outerShdw blurRad="38100" dist="38100" dir="2700000" algn="tl">
                    <a:srgbClr val="C0C0C0"/>
                  </a:outerShdw>
                </a:effectLst>
                <a:ea typeface="微软雅黑" pitchFamily="34" charset="-122"/>
              </a:rPr>
              <a:t>所覆盖，那么程序就可以跳转到该</a:t>
            </a:r>
            <a:r>
              <a:rPr lang="en-US" altLang="zh-CN" sz="2400" b="1" dirty="0">
                <a:effectLst>
                  <a:outerShdw blurRad="38100" dist="38100" dir="2700000" algn="tl">
                    <a:srgbClr val="C0C0C0"/>
                  </a:outerShdw>
                </a:effectLst>
                <a:ea typeface="微软雅黑" pitchFamily="34" charset="-122"/>
              </a:rPr>
              <a:t>Shellcode</a:t>
            </a:r>
            <a:r>
              <a:rPr lang="zh-CN" altLang="en-US" sz="2400" b="1" dirty="0">
                <a:effectLst>
                  <a:outerShdw blurRad="38100" dist="38100" dir="2700000" algn="tl">
                    <a:srgbClr val="C0C0C0"/>
                  </a:outerShdw>
                </a:effectLst>
                <a:ea typeface="微软雅黑" pitchFamily="34" charset="-122"/>
              </a:rPr>
              <a:t>上并执行，从而实现了程序流程的控制。</a:t>
            </a:r>
          </a:p>
        </p:txBody>
      </p:sp>
      <p:pic>
        <p:nvPicPr>
          <p:cNvPr id="2" name="图片 1">
            <a:extLst>
              <a:ext uri="{FF2B5EF4-FFF2-40B4-BE49-F238E27FC236}">
                <a16:creationId xmlns:a16="http://schemas.microsoft.com/office/drawing/2014/main" id="{2506323F-2DEA-4279-B392-D74AA72DC155}"/>
              </a:ext>
            </a:extLst>
          </p:cNvPr>
          <p:cNvPicPr>
            <a:picLocks noChangeAspect="1"/>
          </p:cNvPicPr>
          <p:nvPr/>
        </p:nvPicPr>
        <p:blipFill>
          <a:blip r:embed="rId2"/>
          <a:stretch>
            <a:fillRect/>
          </a:stretch>
        </p:blipFill>
        <p:spPr>
          <a:xfrm>
            <a:off x="5940152" y="2044067"/>
            <a:ext cx="2945034" cy="2769865"/>
          </a:xfrm>
          <a:prstGeom prst="rect">
            <a:avLst/>
          </a:prstGeom>
        </p:spPr>
      </p:pic>
    </p:spTree>
    <p:extLst>
      <p:ext uri="{BB962C8B-B14F-4D97-AF65-F5344CB8AC3E}">
        <p14:creationId xmlns:p14="http://schemas.microsoft.com/office/powerpoint/2010/main" val="3237887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980728"/>
            <a:ext cx="5410944"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）栈溢出攻击</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覆盖方法</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sz="2400" b="1" dirty="0">
                <a:effectLst>
                  <a:outerShdw blurRad="38100" dist="38100" dir="2700000" algn="tl">
                    <a:srgbClr val="C0C0C0"/>
                  </a:outerShdw>
                </a:effectLst>
                <a:ea typeface="微软雅黑" pitchFamily="34" charset="-122"/>
              </a:rPr>
              <a:t>SEH</a:t>
            </a:r>
            <a:r>
              <a:rPr lang="zh-CN" altLang="en-US" sz="2400" b="1" dirty="0">
                <a:effectLst>
                  <a:outerShdw blurRad="38100" dist="38100" dir="2700000" algn="tl">
                    <a:srgbClr val="C0C0C0"/>
                  </a:outerShdw>
                </a:effectLst>
                <a:ea typeface="微软雅黑" pitchFamily="34" charset="-122"/>
              </a:rPr>
              <a:t>覆盖方法就是覆盖异常处理程序地址的一种攻击方式。由于</a:t>
            </a:r>
            <a:r>
              <a:rPr lang="en-US" altLang="zh-CN" sz="2400" b="1" dirty="0">
                <a:effectLst>
                  <a:outerShdw blurRad="38100" dist="38100" dir="2700000" algn="tl">
                    <a:srgbClr val="C0C0C0"/>
                  </a:outerShdw>
                </a:effectLst>
                <a:ea typeface="微软雅黑" pitchFamily="34" charset="-122"/>
              </a:rPr>
              <a:t>SEH</a:t>
            </a:r>
            <a:r>
              <a:rPr lang="zh-CN" altLang="en-US" sz="2400" b="1" dirty="0">
                <a:effectLst>
                  <a:outerShdw blurRad="38100" dist="38100" dir="2700000" algn="tl">
                    <a:srgbClr val="C0C0C0"/>
                  </a:outerShdw>
                </a:effectLst>
                <a:ea typeface="微软雅黑" pitchFamily="34" charset="-122"/>
              </a:rPr>
              <a:t>结构存放在栈中，因此攻击者可以利用栈溢出漏洞，设计特定的溢出数据，将</a:t>
            </a:r>
            <a:r>
              <a:rPr lang="en-US" altLang="zh-CN" sz="2400" b="1" dirty="0">
                <a:effectLst>
                  <a:outerShdw blurRad="38100" dist="38100" dir="2700000" algn="tl">
                    <a:srgbClr val="C0C0C0"/>
                  </a:outerShdw>
                </a:effectLst>
                <a:ea typeface="微软雅黑" pitchFamily="34" charset="-122"/>
              </a:rPr>
              <a:t>SEH</a:t>
            </a:r>
            <a:r>
              <a:rPr lang="zh-CN" altLang="en-US" sz="2400" b="1" dirty="0">
                <a:effectLst>
                  <a:outerShdw blurRad="38100" dist="38100" dir="2700000" algn="tl">
                    <a:srgbClr val="C0C0C0"/>
                  </a:outerShdw>
                </a:effectLst>
                <a:ea typeface="微软雅黑" pitchFamily="34" charset="-122"/>
              </a:rPr>
              <a:t>中异常函数的入口地址覆盖为</a:t>
            </a:r>
            <a:r>
              <a:rPr lang="en-US" altLang="zh-CN" sz="2400" b="1" dirty="0">
                <a:effectLst>
                  <a:outerShdw blurRad="38100" dist="38100" dir="2700000" algn="tl">
                    <a:srgbClr val="C0C0C0"/>
                  </a:outerShdw>
                </a:effectLst>
                <a:ea typeface="微软雅黑" pitchFamily="34" charset="-122"/>
              </a:rPr>
              <a:t>Shellcode</a:t>
            </a:r>
            <a:r>
              <a:rPr lang="zh-CN" altLang="en-US" sz="2400" b="1" dirty="0">
                <a:effectLst>
                  <a:outerShdw blurRad="38100" dist="38100" dir="2700000" algn="tl">
                    <a:srgbClr val="C0C0C0"/>
                  </a:outerShdw>
                </a:effectLst>
                <a:ea typeface="微软雅黑" pitchFamily="34" charset="-122"/>
              </a:rPr>
              <a:t>的起始地址或可以跳转到</a:t>
            </a:r>
            <a:r>
              <a:rPr lang="en-US" altLang="zh-CN" sz="2400" b="1" dirty="0">
                <a:effectLst>
                  <a:outerShdw blurRad="38100" dist="38100" dir="2700000" algn="tl">
                    <a:srgbClr val="C0C0C0"/>
                  </a:outerShdw>
                </a:effectLst>
                <a:ea typeface="微软雅黑" pitchFamily="34" charset="-122"/>
              </a:rPr>
              <a:t>Shellcode</a:t>
            </a:r>
            <a:r>
              <a:rPr lang="zh-CN" altLang="en-US" sz="2400" b="1" dirty="0">
                <a:effectLst>
                  <a:outerShdw blurRad="38100" dist="38100" dir="2700000" algn="tl">
                    <a:srgbClr val="C0C0C0"/>
                  </a:outerShdw>
                </a:effectLst>
                <a:ea typeface="微软雅黑" pitchFamily="34" charset="-122"/>
              </a:rPr>
              <a:t>的跳转指令地址，从而导致程序发生异常时，</a:t>
            </a:r>
            <a:r>
              <a:rPr lang="en-US" altLang="zh-CN" sz="2400" b="1" dirty="0">
                <a:effectLst>
                  <a:outerShdw blurRad="38100" dist="38100" dir="2700000" algn="tl">
                    <a:srgbClr val="C0C0C0"/>
                  </a:outerShdw>
                </a:effectLst>
                <a:ea typeface="微软雅黑" pitchFamily="34" charset="-122"/>
              </a:rPr>
              <a:t>Windows</a:t>
            </a:r>
            <a:r>
              <a:rPr lang="zh-CN" altLang="en-US" sz="2400" b="1" dirty="0">
                <a:effectLst>
                  <a:outerShdw blurRad="38100" dist="38100" dir="2700000" algn="tl">
                    <a:srgbClr val="C0C0C0"/>
                  </a:outerShdw>
                </a:effectLst>
                <a:ea typeface="微软雅黑" pitchFamily="34" charset="-122"/>
              </a:rPr>
              <a:t>异常处理机制执行的不是预设的异常处理函数，而是</a:t>
            </a:r>
            <a:r>
              <a:rPr lang="en-US" altLang="zh-CN" sz="2400" b="1" dirty="0">
                <a:effectLst>
                  <a:outerShdw blurRad="38100" dist="38100" dir="2700000" algn="tl">
                    <a:srgbClr val="C0C0C0"/>
                  </a:outerShdw>
                </a:effectLst>
                <a:ea typeface="微软雅黑" pitchFamily="34" charset="-122"/>
              </a:rPr>
              <a:t>Shellcode</a:t>
            </a:r>
            <a:r>
              <a:rPr lang="zh-CN" altLang="en-US" sz="2400" b="1" dirty="0">
                <a:effectLst>
                  <a:outerShdw blurRad="38100" dist="38100" dir="2700000" algn="tl">
                    <a:srgbClr val="C0C0C0"/>
                  </a:outerShdw>
                </a:effectLst>
                <a:ea typeface="微软雅黑" pitchFamily="34" charset="-122"/>
              </a:rPr>
              <a:t>。</a:t>
            </a:r>
          </a:p>
        </p:txBody>
      </p:sp>
      <p:pic>
        <p:nvPicPr>
          <p:cNvPr id="3" name="图片 2">
            <a:extLst>
              <a:ext uri="{FF2B5EF4-FFF2-40B4-BE49-F238E27FC236}">
                <a16:creationId xmlns:a16="http://schemas.microsoft.com/office/drawing/2014/main" id="{42333BD7-EBE5-451C-B5D9-F9975DC9BDAA}"/>
              </a:ext>
            </a:extLst>
          </p:cNvPr>
          <p:cNvPicPr>
            <a:picLocks noChangeAspect="1"/>
          </p:cNvPicPr>
          <p:nvPr/>
        </p:nvPicPr>
        <p:blipFill>
          <a:blip r:embed="rId2"/>
          <a:stretch>
            <a:fillRect/>
          </a:stretch>
        </p:blipFill>
        <p:spPr>
          <a:xfrm>
            <a:off x="5940152" y="2060848"/>
            <a:ext cx="2951919" cy="2664296"/>
          </a:xfrm>
          <a:prstGeom prst="rect">
            <a:avLst/>
          </a:prstGeom>
        </p:spPr>
      </p:pic>
    </p:spTree>
    <p:extLst>
      <p:ext uri="{BB962C8B-B14F-4D97-AF65-F5344CB8AC3E}">
        <p14:creationId xmlns:p14="http://schemas.microsoft.com/office/powerpoint/2010/main" val="3320434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什么是堆溢出？堆溢出漏洞如何利用？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）堆的基本知识</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）堆与栈的区别</a:t>
            </a:r>
            <a:endParaRPr lang="en-US" altLang="zh-CN"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082D188B-5EFF-413D-A83B-98E63CDDA779}"/>
              </a:ext>
            </a:extLst>
          </p:cNvPr>
          <p:cNvPicPr>
            <a:picLocks noChangeAspect="1"/>
          </p:cNvPicPr>
          <p:nvPr/>
        </p:nvPicPr>
        <p:blipFill>
          <a:blip r:embed="rId2"/>
          <a:stretch>
            <a:fillRect/>
          </a:stretch>
        </p:blipFill>
        <p:spPr>
          <a:xfrm>
            <a:off x="980616" y="1988840"/>
            <a:ext cx="7092280" cy="2199372"/>
          </a:xfrm>
          <a:prstGeom prst="rect">
            <a:avLst/>
          </a:prstGeom>
        </p:spPr>
      </p:pic>
    </p:spTree>
    <p:extLst>
      <p:ext uri="{BB962C8B-B14F-4D97-AF65-F5344CB8AC3E}">
        <p14:creationId xmlns:p14="http://schemas.microsoft.com/office/powerpoint/2010/main" val="3085415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什么是堆溢出？堆溢出漏洞如何利用？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）堆的基本知识</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）堆的结构</a:t>
            </a:r>
            <a:endParaRPr lang="en-US" altLang="zh-CN"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D2F337E-DC63-4A3D-A286-03B5E62121A0}"/>
              </a:ext>
            </a:extLst>
          </p:cNvPr>
          <p:cNvPicPr>
            <a:picLocks noChangeAspect="1"/>
          </p:cNvPicPr>
          <p:nvPr/>
        </p:nvPicPr>
        <p:blipFill>
          <a:blip r:embed="rId2"/>
          <a:stretch>
            <a:fillRect/>
          </a:stretch>
        </p:blipFill>
        <p:spPr>
          <a:xfrm>
            <a:off x="707855" y="3429000"/>
            <a:ext cx="3401367" cy="2622013"/>
          </a:xfrm>
          <a:prstGeom prst="rect">
            <a:avLst/>
          </a:prstGeom>
        </p:spPr>
      </p:pic>
      <p:pic>
        <p:nvPicPr>
          <p:cNvPr id="4" name="图片 3">
            <a:extLst>
              <a:ext uri="{FF2B5EF4-FFF2-40B4-BE49-F238E27FC236}">
                <a16:creationId xmlns:a16="http://schemas.microsoft.com/office/drawing/2014/main" id="{78334274-3FEF-4D58-883B-EDD12B2633D6}"/>
              </a:ext>
            </a:extLst>
          </p:cNvPr>
          <p:cNvPicPr>
            <a:picLocks noChangeAspect="1"/>
          </p:cNvPicPr>
          <p:nvPr/>
        </p:nvPicPr>
        <p:blipFill>
          <a:blip r:embed="rId3"/>
          <a:stretch>
            <a:fillRect/>
          </a:stretch>
        </p:blipFill>
        <p:spPr>
          <a:xfrm>
            <a:off x="4524917" y="3429000"/>
            <a:ext cx="3967036" cy="2622012"/>
          </a:xfrm>
          <a:prstGeom prst="rect">
            <a:avLst/>
          </a:prstGeom>
        </p:spPr>
      </p:pic>
      <p:sp>
        <p:nvSpPr>
          <p:cNvPr id="7" name="对话气泡: 矩形 6">
            <a:extLst>
              <a:ext uri="{FF2B5EF4-FFF2-40B4-BE49-F238E27FC236}">
                <a16:creationId xmlns:a16="http://schemas.microsoft.com/office/drawing/2014/main" id="{EC847CF9-536B-418E-8168-862B187B0102}"/>
              </a:ext>
            </a:extLst>
          </p:cNvPr>
          <p:cNvSpPr/>
          <p:nvPr/>
        </p:nvSpPr>
        <p:spPr bwMode="auto">
          <a:xfrm>
            <a:off x="4109222" y="1052736"/>
            <a:ext cx="4855267" cy="2031325"/>
          </a:xfrm>
          <a:prstGeom prst="wedgeRectCallout">
            <a:avLst>
              <a:gd name="adj1" fmla="val -31299"/>
              <a:gd name="adj2" fmla="val 89776"/>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堆区一开始的堆表区中有一个</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项的指针数组，被称为空表索引（</a:t>
            </a:r>
            <a:r>
              <a:rPr lang="en-US" altLang="zh-CN" dirty="0" err="1">
                <a:latin typeface="微软雅黑" panose="020B0503020204020204" pitchFamily="34" charset="-122"/>
                <a:ea typeface="微软雅黑" panose="020B0503020204020204" pitchFamily="34" charset="-122"/>
              </a:rPr>
              <a:t>freelistarray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该数组的每一项包括两个指针，用于表示一个空表。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空表索引的第二项</a:t>
            </a:r>
            <a:r>
              <a:rPr lang="en-US" altLang="zh-CN" dirty="0">
                <a:latin typeface="微软雅黑" panose="020B0503020204020204" pitchFamily="34" charset="-122"/>
                <a:ea typeface="微软雅黑" panose="020B0503020204020204" pitchFamily="34" charset="-122"/>
              </a:rPr>
              <a:t>free[1]</a:t>
            </a:r>
            <a:r>
              <a:rPr lang="zh-CN" altLang="en-US" dirty="0">
                <a:latin typeface="微软雅黑" panose="020B0503020204020204" pitchFamily="34" charset="-122"/>
                <a:ea typeface="微软雅黑" panose="020B0503020204020204" pitchFamily="34" charset="-122"/>
              </a:rPr>
              <a:t>标识了堆中所有大小为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字节的空闲堆块，之后每个索引项指示的空闲块递增</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字节</a:t>
            </a:r>
          </a:p>
        </p:txBody>
      </p:sp>
    </p:spTree>
    <p:extLst>
      <p:ext uri="{BB962C8B-B14F-4D97-AF65-F5344CB8AC3E}">
        <p14:creationId xmlns:p14="http://schemas.microsoft.com/office/powerpoint/2010/main" val="2855307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什么是堆溢出？堆溢出漏洞如何利用？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）堆溢出漏洞及利用</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如果能够修改链表节点的指针，在“卸下”和“链入”的过程中就有可能获得一次读写内存的机会。</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DWORD Shoot </a:t>
            </a:r>
          </a:p>
          <a:p>
            <a:pPr algn="just" eaLnBrk="1" hangingPunct="1">
              <a:defRPr/>
            </a:pPr>
            <a:r>
              <a:rPr lang="zh-CN" altLang="en-US" b="1" dirty="0">
                <a:effectLst>
                  <a:outerShdw blurRad="38100" dist="38100" dir="2700000" algn="tl">
                    <a:srgbClr val="C0C0C0"/>
                  </a:outerShdw>
                </a:effectLst>
                <a:ea typeface="微软雅黑" pitchFamily="34" charset="-122"/>
              </a:rPr>
              <a:t>堆溢出利用的精髓就是用精心构造的数据去溢出覆盖下一个堆块的块首，使其改写块首中的前向指针（</a:t>
            </a:r>
            <a:r>
              <a:rPr lang="en-US" altLang="zh-CN" b="1" dirty="0" err="1">
                <a:effectLst>
                  <a:outerShdw blurRad="38100" dist="38100" dir="2700000" algn="tl">
                    <a:srgbClr val="C0C0C0"/>
                  </a:outerShdw>
                </a:effectLst>
                <a:ea typeface="微软雅黑" pitchFamily="34" charset="-122"/>
              </a:rPr>
              <a:t>flink</a:t>
            </a:r>
            <a:r>
              <a:rPr lang="zh-CN" altLang="en-US" b="1" dirty="0">
                <a:effectLst>
                  <a:outerShdw blurRad="38100" dist="38100" dir="2700000" algn="tl">
                    <a:srgbClr val="C0C0C0"/>
                  </a:outerShdw>
                </a:effectLst>
                <a:ea typeface="微软雅黑" pitchFamily="34" charset="-122"/>
              </a:rPr>
              <a:t>）和后向指针（</a:t>
            </a:r>
            <a:r>
              <a:rPr lang="en-US" altLang="zh-CN" b="1" dirty="0">
                <a:effectLst>
                  <a:outerShdw blurRad="38100" dist="38100" dir="2700000" algn="tl">
                    <a:srgbClr val="C0C0C0"/>
                  </a:outerShdw>
                </a:effectLst>
                <a:ea typeface="微软雅黑" pitchFamily="34" charset="-122"/>
              </a:rPr>
              <a:t>blink</a:t>
            </a:r>
            <a:r>
              <a:rPr lang="zh-CN" altLang="en-US" b="1" dirty="0">
                <a:effectLst>
                  <a:outerShdw blurRad="38100" dist="38100" dir="2700000" algn="tl">
                    <a:srgbClr val="C0C0C0"/>
                  </a:outerShdw>
                </a:effectLst>
                <a:ea typeface="微软雅黑" pitchFamily="34" charset="-122"/>
              </a:rPr>
              <a:t>），然后在分配、释放、合并等操作发生时伺机获得一次向内存任意地址写入任意数据的机会。</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攻击者可以进而劫持进程，运行</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a:t>
            </a: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32725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什么是堆溢出？堆溢出漏洞如何利用？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）堆溢出漏洞及利用</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DWORD Shoot </a:t>
            </a: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grpSp>
        <p:nvGrpSpPr>
          <p:cNvPr id="4" name="画布 6940">
            <a:extLst>
              <a:ext uri="{FF2B5EF4-FFF2-40B4-BE49-F238E27FC236}">
                <a16:creationId xmlns:a16="http://schemas.microsoft.com/office/drawing/2014/main" id="{F60D45D4-2F2F-423D-AD61-7D502D3F8CE4}"/>
              </a:ext>
            </a:extLst>
          </p:cNvPr>
          <p:cNvGrpSpPr/>
          <p:nvPr/>
        </p:nvGrpSpPr>
        <p:grpSpPr>
          <a:xfrm>
            <a:off x="1547664" y="2132856"/>
            <a:ext cx="6408712" cy="3816424"/>
            <a:chOff x="0" y="0"/>
            <a:chExt cx="4914265" cy="2786380"/>
          </a:xfrm>
        </p:grpSpPr>
        <p:sp>
          <p:nvSpPr>
            <p:cNvPr id="5" name="矩形 4">
              <a:extLst>
                <a:ext uri="{FF2B5EF4-FFF2-40B4-BE49-F238E27FC236}">
                  <a16:creationId xmlns:a16="http://schemas.microsoft.com/office/drawing/2014/main" id="{36BDD6FA-3621-4DC0-9267-E62EB71A7515}"/>
                </a:ext>
              </a:extLst>
            </p:cNvPr>
            <p:cNvSpPr/>
            <p:nvPr/>
          </p:nvSpPr>
          <p:spPr>
            <a:xfrm>
              <a:off x="0" y="0"/>
              <a:ext cx="4914265" cy="2786380"/>
            </a:xfrm>
            <a:prstGeom prst="rect">
              <a:avLst/>
            </a:prstGeom>
          </p:spPr>
        </p:sp>
        <p:cxnSp>
          <p:nvCxnSpPr>
            <p:cNvPr id="6" name="直接箭头连接符 5">
              <a:extLst>
                <a:ext uri="{FF2B5EF4-FFF2-40B4-BE49-F238E27FC236}">
                  <a16:creationId xmlns:a16="http://schemas.microsoft.com/office/drawing/2014/main" id="{797DC587-7CE9-47BD-A90A-5AD9692E7EAB}"/>
                </a:ext>
              </a:extLst>
            </p:cNvPr>
            <p:cNvCxnSpPr/>
            <p:nvPr/>
          </p:nvCxnSpPr>
          <p:spPr>
            <a:xfrm>
              <a:off x="3423" y="563837"/>
              <a:ext cx="215153" cy="0"/>
            </a:xfrm>
            <a:prstGeom prst="straightConnector1">
              <a:avLst/>
            </a:prstGeom>
            <a:ln w="6350">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70658FD8-839A-47AB-9C9B-F94228652B51}"/>
                </a:ext>
              </a:extLst>
            </p:cNvPr>
            <p:cNvSpPr/>
            <p:nvPr/>
          </p:nvSpPr>
          <p:spPr>
            <a:xfrm>
              <a:off x="1807471" y="347235"/>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E24C8612-2716-4D26-B8B6-EB36C7F09195}"/>
                </a:ext>
              </a:extLst>
            </p:cNvPr>
            <p:cNvSpPr/>
            <p:nvPr/>
          </p:nvSpPr>
          <p:spPr>
            <a:xfrm>
              <a:off x="1494324" y="347220"/>
              <a:ext cx="313148" cy="295995"/>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fake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EECA9352-9FA0-4DED-8422-28DF841A45D7}"/>
                </a:ext>
              </a:extLst>
            </p:cNvPr>
            <p:cNvCxnSpPr/>
            <p:nvPr/>
          </p:nvCxnSpPr>
          <p:spPr>
            <a:xfrm>
              <a:off x="1279182" y="420575"/>
              <a:ext cx="21515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3B79388-C5B3-4967-AD64-922754B0F593}"/>
                </a:ext>
              </a:extLst>
            </p:cNvPr>
            <p:cNvCxnSpPr/>
            <p:nvPr/>
          </p:nvCxnSpPr>
          <p:spPr>
            <a:xfrm>
              <a:off x="2643158" y="563794"/>
              <a:ext cx="215153" cy="0"/>
            </a:xfrm>
            <a:prstGeom prst="straightConnector1">
              <a:avLst/>
            </a:prstGeom>
            <a:ln w="6350">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E8FC155-DF73-4FC4-88C5-40E639EB94BF}"/>
                </a:ext>
              </a:extLst>
            </p:cNvPr>
            <p:cNvSpPr/>
            <p:nvPr/>
          </p:nvSpPr>
          <p:spPr>
            <a:xfrm>
              <a:off x="3424" y="1336581"/>
              <a:ext cx="4641923" cy="2062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步骤</a:t>
              </a:r>
              <a:r>
                <a:rPr lang="en-US"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卸掉</a:t>
              </a:r>
              <a:r>
                <a:rPr lang="en-US"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被修改过块首的结点时，导致目标地址的内容被修改为</a:t>
              </a:r>
              <a:r>
                <a:rPr lang="en-US"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105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字节的恶意数据。</a:t>
              </a:r>
              <a:endParaRPr 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80F61AA5-873E-4D73-9B81-93C99885ADFB}"/>
                </a:ext>
              </a:extLst>
            </p:cNvPr>
            <p:cNvSpPr/>
            <p:nvPr/>
          </p:nvSpPr>
          <p:spPr>
            <a:xfrm>
              <a:off x="3424" y="12548"/>
              <a:ext cx="4456110" cy="19865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05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步骤</a:t>
              </a:r>
              <a:r>
                <a:rPr lang="en-US" sz="105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lang="zh-CN" sz="105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：堆中发生溢出，攻击者淹没第二个堆块的块首，从而伪造了前向、后向指针的值。</a:t>
              </a:r>
              <a:endParaRPr lang="zh-CN" sz="16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56C65633-D2B8-4FD6-B7B9-BC06788F5851}"/>
                </a:ext>
              </a:extLst>
            </p:cNvPr>
            <p:cNvSpPr/>
            <p:nvPr/>
          </p:nvSpPr>
          <p:spPr>
            <a:xfrm>
              <a:off x="2330021" y="347192"/>
              <a:ext cx="313148" cy="295995"/>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fake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B2D84CD5-8020-47B9-8468-267A449AA12B}"/>
                </a:ext>
              </a:extLst>
            </p:cNvPr>
            <p:cNvSpPr/>
            <p:nvPr/>
          </p:nvSpPr>
          <p:spPr>
            <a:xfrm>
              <a:off x="489065" y="347284"/>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6A0E00DB-FDDD-45DF-827D-929447614C99}"/>
                </a:ext>
              </a:extLst>
            </p:cNvPr>
            <p:cNvSpPr/>
            <p:nvPr/>
          </p:nvSpPr>
          <p:spPr>
            <a:xfrm>
              <a:off x="175918" y="347269"/>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4E2184DF-B70C-4128-83A7-1511E538ED6D}"/>
                </a:ext>
              </a:extLst>
            </p:cNvPr>
            <p:cNvSpPr/>
            <p:nvPr/>
          </p:nvSpPr>
          <p:spPr>
            <a:xfrm>
              <a:off x="1011615" y="347241"/>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0B762FB4-7450-4242-910D-5A872773A66F}"/>
                </a:ext>
              </a:extLst>
            </p:cNvPr>
            <p:cNvSpPr/>
            <p:nvPr/>
          </p:nvSpPr>
          <p:spPr>
            <a:xfrm>
              <a:off x="3132617" y="342515"/>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E730290F-D9A4-4B47-A2F3-7F7E656DB824}"/>
                </a:ext>
              </a:extLst>
            </p:cNvPr>
            <p:cNvSpPr/>
            <p:nvPr/>
          </p:nvSpPr>
          <p:spPr>
            <a:xfrm>
              <a:off x="2819470" y="342500"/>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081ECA48-2542-45BA-B61C-5BA0D12E880F}"/>
                </a:ext>
              </a:extLst>
            </p:cNvPr>
            <p:cNvSpPr/>
            <p:nvPr/>
          </p:nvSpPr>
          <p:spPr>
            <a:xfrm>
              <a:off x="3655167" y="342472"/>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3D693BA5-DC81-48DE-B28E-95EC326AE453}"/>
                </a:ext>
              </a:extLst>
            </p:cNvPr>
            <p:cNvCxnSpPr/>
            <p:nvPr/>
          </p:nvCxnSpPr>
          <p:spPr>
            <a:xfrm>
              <a:off x="3914568" y="420575"/>
              <a:ext cx="21515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21" name="椭圆形标注 6941">
              <a:extLst>
                <a:ext uri="{FF2B5EF4-FFF2-40B4-BE49-F238E27FC236}">
                  <a16:creationId xmlns:a16="http://schemas.microsoft.com/office/drawing/2014/main" id="{B0CD6BA0-C60E-4BA5-A871-EFB8AD533A6E}"/>
                </a:ext>
              </a:extLst>
            </p:cNvPr>
            <p:cNvSpPr/>
            <p:nvPr/>
          </p:nvSpPr>
          <p:spPr>
            <a:xfrm>
              <a:off x="551511" y="721037"/>
              <a:ext cx="1398462" cy="421342"/>
            </a:xfrm>
            <a:prstGeom prst="wedgeEllipseCallout">
              <a:avLst>
                <a:gd name="adj1" fmla="val 25233"/>
                <a:gd name="adj2" fmla="val -7631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伪造后的后向指针</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（目标内存的地址）</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椭圆形标注 683">
              <a:extLst>
                <a:ext uri="{FF2B5EF4-FFF2-40B4-BE49-F238E27FC236}">
                  <a16:creationId xmlns:a16="http://schemas.microsoft.com/office/drawing/2014/main" id="{9B01F6A9-33C6-4913-9386-41CEA84A104E}"/>
                </a:ext>
              </a:extLst>
            </p:cNvPr>
            <p:cNvSpPr/>
            <p:nvPr/>
          </p:nvSpPr>
          <p:spPr>
            <a:xfrm>
              <a:off x="2141748" y="743304"/>
              <a:ext cx="1326093" cy="421342"/>
            </a:xfrm>
            <a:prstGeom prst="wedgeEllipseCallout">
              <a:avLst>
                <a:gd name="adj1" fmla="val -24688"/>
                <a:gd name="adj2" fmla="val -83368"/>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伪造后的前向指针</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a:t>
              </a: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字节恶意数据）</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BFA9CD91-135F-4148-AC44-7D215B0C0EF4}"/>
                </a:ext>
              </a:extLst>
            </p:cNvPr>
            <p:cNvCxnSpPr/>
            <p:nvPr/>
          </p:nvCxnSpPr>
          <p:spPr>
            <a:xfrm>
              <a:off x="0" y="2162819"/>
              <a:ext cx="215153" cy="0"/>
            </a:xfrm>
            <a:prstGeom prst="straightConnector1">
              <a:avLst/>
            </a:prstGeom>
            <a:ln w="6350">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9F1F0574-77B5-4B65-B1E8-C14CE4F9379D}"/>
                </a:ext>
              </a:extLst>
            </p:cNvPr>
            <p:cNvSpPr/>
            <p:nvPr/>
          </p:nvSpPr>
          <p:spPr>
            <a:xfrm>
              <a:off x="1821896" y="1946206"/>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7F3730A9-2D5F-4733-BBBF-6ECC6B676A2A}"/>
                </a:ext>
              </a:extLst>
            </p:cNvPr>
            <p:cNvSpPr/>
            <p:nvPr/>
          </p:nvSpPr>
          <p:spPr>
            <a:xfrm>
              <a:off x="1508749" y="1946191"/>
              <a:ext cx="313148" cy="295995"/>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fake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49AC88CB-5F32-4B82-AD32-F271F2F59ECE}"/>
                </a:ext>
              </a:extLst>
            </p:cNvPr>
            <p:cNvCxnSpPr/>
            <p:nvPr/>
          </p:nvCxnSpPr>
          <p:spPr>
            <a:xfrm>
              <a:off x="1293607" y="2019546"/>
              <a:ext cx="21515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8FD8E91-DA81-4E1E-93EE-C201F2E7E614}"/>
                </a:ext>
              </a:extLst>
            </p:cNvPr>
            <p:cNvCxnSpPr/>
            <p:nvPr/>
          </p:nvCxnSpPr>
          <p:spPr>
            <a:xfrm>
              <a:off x="2657583" y="2162765"/>
              <a:ext cx="215153" cy="0"/>
            </a:xfrm>
            <a:prstGeom prst="straightConnector1">
              <a:avLst/>
            </a:prstGeom>
            <a:ln w="6350">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4AC32AE-8C94-492F-A076-5C8ED232ACD1}"/>
                </a:ext>
              </a:extLst>
            </p:cNvPr>
            <p:cNvCxnSpPr/>
            <p:nvPr/>
          </p:nvCxnSpPr>
          <p:spPr>
            <a:xfrm>
              <a:off x="1646147" y="1814118"/>
              <a:ext cx="0" cy="171398"/>
            </a:xfrm>
            <a:prstGeom prst="line">
              <a:avLst/>
            </a:prstGeom>
            <a:ln w="6350">
              <a:solidFill>
                <a:schemeClr val="tx1"/>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81F10D8-2C1F-4757-B5F6-34F9C4A26BEF}"/>
                </a:ext>
              </a:extLst>
            </p:cNvPr>
            <p:cNvSpPr/>
            <p:nvPr/>
          </p:nvSpPr>
          <p:spPr>
            <a:xfrm>
              <a:off x="2344446" y="1946163"/>
              <a:ext cx="313148" cy="295995"/>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fake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AFD93507-79B1-42E8-8384-414C93EDFA3F}"/>
                </a:ext>
              </a:extLst>
            </p:cNvPr>
            <p:cNvSpPr/>
            <p:nvPr/>
          </p:nvSpPr>
          <p:spPr>
            <a:xfrm>
              <a:off x="503490" y="1946255"/>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B73C4C1A-9F2B-43F3-A98B-7BF136D73088}"/>
                </a:ext>
              </a:extLst>
            </p:cNvPr>
            <p:cNvSpPr/>
            <p:nvPr/>
          </p:nvSpPr>
          <p:spPr>
            <a:xfrm>
              <a:off x="190343" y="1946240"/>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B2BF4D59-C71D-4F93-ABD9-BA1A260987A2}"/>
                </a:ext>
              </a:extLst>
            </p:cNvPr>
            <p:cNvSpPr/>
            <p:nvPr/>
          </p:nvSpPr>
          <p:spPr>
            <a:xfrm>
              <a:off x="1026040" y="1946212"/>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id="{9FEA38B6-50B9-4EAE-804B-67F46ED7F19F}"/>
                </a:ext>
              </a:extLst>
            </p:cNvPr>
            <p:cNvSpPr/>
            <p:nvPr/>
          </p:nvSpPr>
          <p:spPr>
            <a:xfrm>
              <a:off x="3147042" y="1941486"/>
              <a:ext cx="522580" cy="2959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50B31A7B-D3AA-4757-911D-15F90A3725E2}"/>
                </a:ext>
              </a:extLst>
            </p:cNvPr>
            <p:cNvSpPr/>
            <p:nvPr/>
          </p:nvSpPr>
          <p:spPr>
            <a:xfrm>
              <a:off x="2833895" y="1941471"/>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8DA77C20-62B1-4795-89D4-33784184AB2E}"/>
                </a:ext>
              </a:extLst>
            </p:cNvPr>
            <p:cNvSpPr/>
            <p:nvPr/>
          </p:nvSpPr>
          <p:spPr>
            <a:xfrm>
              <a:off x="3669592" y="1941443"/>
              <a:ext cx="313148" cy="2959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75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BCBD303F-D416-4544-A99F-28EE7CF2F102}"/>
                </a:ext>
              </a:extLst>
            </p:cNvPr>
            <p:cNvCxnSpPr/>
            <p:nvPr/>
          </p:nvCxnSpPr>
          <p:spPr>
            <a:xfrm>
              <a:off x="3928993" y="2019546"/>
              <a:ext cx="21515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37" name="椭圆形标注 698">
              <a:extLst>
                <a:ext uri="{FF2B5EF4-FFF2-40B4-BE49-F238E27FC236}">
                  <a16:creationId xmlns:a16="http://schemas.microsoft.com/office/drawing/2014/main" id="{4A9EAECF-5BB0-479F-A86C-6FC00B45CC37}"/>
                </a:ext>
              </a:extLst>
            </p:cNvPr>
            <p:cNvSpPr/>
            <p:nvPr/>
          </p:nvSpPr>
          <p:spPr>
            <a:xfrm>
              <a:off x="565936" y="2320008"/>
              <a:ext cx="1398462" cy="421342"/>
            </a:xfrm>
            <a:prstGeom prst="wedgeEllipseCallout">
              <a:avLst>
                <a:gd name="adj1" fmla="val 25233"/>
                <a:gd name="adj2" fmla="val -7631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伪造后的后向指针</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（目标内存的地址）</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椭圆形标注 699">
              <a:extLst>
                <a:ext uri="{FF2B5EF4-FFF2-40B4-BE49-F238E27FC236}">
                  <a16:creationId xmlns:a16="http://schemas.microsoft.com/office/drawing/2014/main" id="{69FA8A21-22DC-4B01-B07E-26017E8D6F45}"/>
                </a:ext>
              </a:extLst>
            </p:cNvPr>
            <p:cNvSpPr/>
            <p:nvPr/>
          </p:nvSpPr>
          <p:spPr>
            <a:xfrm>
              <a:off x="2156173" y="2342275"/>
              <a:ext cx="1326093" cy="421342"/>
            </a:xfrm>
            <a:prstGeom prst="wedgeEllipseCallout">
              <a:avLst>
                <a:gd name="adj1" fmla="val -24688"/>
                <a:gd name="adj2" fmla="val -83368"/>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伪造后的前向指针</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4</a:t>
              </a:r>
              <a:r>
                <a:rPr lang="zh-CN" sz="9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字节恶意数据）</a:t>
              </a:r>
              <a:endParaRPr lang="zh-CN" sz="1050" kern="10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矩形 38">
              <a:extLst>
                <a:ext uri="{FF2B5EF4-FFF2-40B4-BE49-F238E27FC236}">
                  <a16:creationId xmlns:a16="http://schemas.microsoft.com/office/drawing/2014/main" id="{0CDFDC96-D86E-4C19-8288-4AF0D8188F36}"/>
                </a:ext>
              </a:extLst>
            </p:cNvPr>
            <p:cNvSpPr/>
            <p:nvPr/>
          </p:nvSpPr>
          <p:spPr>
            <a:xfrm>
              <a:off x="1365241" y="1604791"/>
              <a:ext cx="579380" cy="20629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目标内存</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0" name="直接连接符 39">
              <a:extLst>
                <a:ext uri="{FF2B5EF4-FFF2-40B4-BE49-F238E27FC236}">
                  <a16:creationId xmlns:a16="http://schemas.microsoft.com/office/drawing/2014/main" id="{03E0A797-D2A9-44AE-9EDA-ED825647F960}"/>
                </a:ext>
              </a:extLst>
            </p:cNvPr>
            <p:cNvCxnSpPr/>
            <p:nvPr/>
          </p:nvCxnSpPr>
          <p:spPr>
            <a:xfrm>
              <a:off x="2479136" y="1701595"/>
              <a:ext cx="0" cy="283900"/>
            </a:xfrm>
            <a:prstGeom prst="line">
              <a:avLst/>
            </a:prstGeom>
            <a:ln w="9525"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4247DDD-358A-4712-9A95-AF3863F3156B}"/>
                </a:ext>
              </a:extLst>
            </p:cNvPr>
            <p:cNvCxnSpPr/>
            <p:nvPr/>
          </p:nvCxnSpPr>
          <p:spPr>
            <a:xfrm>
              <a:off x="1944602" y="1701612"/>
              <a:ext cx="534534" cy="0"/>
            </a:xfrm>
            <a:prstGeom prst="straightConnector1">
              <a:avLst/>
            </a:prstGeom>
            <a:ln w="9525" cmpd="sng">
              <a:solidFill>
                <a:schemeClr val="tx1"/>
              </a:solidFill>
              <a:prstDash val="dash"/>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08A0469-BAB4-4CF4-858E-49CAC740559A}"/>
                </a:ext>
              </a:extLst>
            </p:cNvPr>
            <p:cNvSpPr/>
            <p:nvPr/>
          </p:nvSpPr>
          <p:spPr>
            <a:xfrm>
              <a:off x="2030119" y="1538240"/>
              <a:ext cx="1590238" cy="2062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node-&gt;blink-&gt;flink = node-&gt;flink;</a:t>
              </a:r>
              <a:endParaRPr lang="zh-CN" sz="1200">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0205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什么是堆溢出？堆溢出漏洞如何利用？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）堆溢出漏洞及利用</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Heap Spray</a:t>
            </a:r>
          </a:p>
          <a:p>
            <a:pPr algn="just" eaLnBrk="1" hangingPunct="1">
              <a:defRPr/>
            </a:pPr>
            <a:r>
              <a:rPr lang="zh-CN" altLang="en-US" b="1" dirty="0">
                <a:effectLst>
                  <a:outerShdw blurRad="38100" dist="38100" dir="2700000" algn="tl">
                    <a:srgbClr val="C0C0C0"/>
                  </a:outerShdw>
                </a:effectLst>
                <a:ea typeface="微软雅黑" pitchFamily="34" charset="-122"/>
              </a:rPr>
              <a:t>栈溢出和堆溢出相结合的一种技术。</a:t>
            </a:r>
          </a:p>
          <a:p>
            <a:pPr algn="just" eaLnBrk="1" hangingPunct="1">
              <a:defRPr/>
            </a:pPr>
            <a:r>
              <a:rPr lang="zh-CN" altLang="en-US" b="1" dirty="0">
                <a:effectLst>
                  <a:outerShdw blurRad="38100" dist="38100" dir="2700000" algn="tl">
                    <a:srgbClr val="C0C0C0"/>
                  </a:outerShdw>
                </a:effectLst>
                <a:ea typeface="微软雅黑" pitchFamily="34" charset="-122"/>
              </a:rPr>
              <a:t>首先将</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放置到堆中，然后在栈溢出时，控制函数执行流程，跳转到堆中执行</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a:t>
            </a: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812113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什么是格式化字符串漏洞？如何利用？</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）格式化串漏洞</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格式化字符串（简称格式化串）的漏洞本身并不算缓冲区溢出漏洞，这里作为一类比较典型的系统函数存在的漏洞做一介绍。</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格式化串漏洞的产生源于数据输出函数中对输出格式解析的缺陷，</a:t>
            </a:r>
            <a:r>
              <a:rPr lang="zh-CN" altLang="en-US" b="1" dirty="0">
                <a:solidFill>
                  <a:srgbClr val="FF0000"/>
                </a:solidFill>
                <a:effectLst>
                  <a:outerShdw blurRad="38100" dist="38100" dir="2700000" algn="tl">
                    <a:srgbClr val="C0C0C0"/>
                  </a:outerShdw>
                </a:effectLst>
                <a:ea typeface="微软雅黑" pitchFamily="34" charset="-122"/>
              </a:rPr>
              <a:t>其根源也是</a:t>
            </a:r>
            <a:r>
              <a:rPr lang="en-US" altLang="zh-CN" b="1" dirty="0">
                <a:solidFill>
                  <a:srgbClr val="FF0000"/>
                </a:solidFill>
                <a:effectLst>
                  <a:outerShdw blurRad="38100" dist="38100" dir="2700000" algn="tl">
                    <a:srgbClr val="C0C0C0"/>
                  </a:outerShdw>
                </a:effectLst>
                <a:ea typeface="微软雅黑" pitchFamily="34" charset="-122"/>
              </a:rPr>
              <a:t>C</a:t>
            </a:r>
            <a:r>
              <a:rPr lang="zh-CN" altLang="en-US" b="1" dirty="0">
                <a:solidFill>
                  <a:srgbClr val="FF0000"/>
                </a:solidFill>
                <a:effectLst>
                  <a:outerShdw blurRad="38100" dist="38100" dir="2700000" algn="tl">
                    <a:srgbClr val="C0C0C0"/>
                  </a:outerShdw>
                </a:effectLst>
                <a:ea typeface="微软雅黑" pitchFamily="34" charset="-122"/>
              </a:rPr>
              <a:t>语言中不对数组边界进行检查的缓冲区错误</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2051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什么是缓冲区溢出漏洞？</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）内存结构</a:t>
            </a:r>
          </a:p>
          <a:p>
            <a:pPr eaLnBrk="1" hangingPunct="1">
              <a:defRPr/>
            </a:pPr>
            <a:r>
              <a:rPr lang="en-US" altLang="zh-CN" b="1" dirty="0">
                <a:effectLst>
                  <a:outerShdw blurRad="38100" dist="38100" dir="2700000" algn="tl">
                    <a:srgbClr val="C0C0C0"/>
                  </a:outerShdw>
                </a:effectLst>
                <a:ea typeface="微软雅黑" pitchFamily="34" charset="-122"/>
              </a:rPr>
              <a:t>Win32</a:t>
            </a:r>
            <a:r>
              <a:rPr lang="zh-CN" altLang="en-US" b="1" dirty="0">
                <a:effectLst>
                  <a:outerShdw blurRad="38100" dist="38100" dir="2700000" algn="tl">
                    <a:srgbClr val="C0C0C0"/>
                  </a:outerShdw>
                </a:effectLst>
                <a:ea typeface="微软雅黑" pitchFamily="34" charset="-122"/>
              </a:rPr>
              <a:t>系统中，进程使用的内存按功能可以分</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个区域</a:t>
            </a:r>
            <a:endParaRPr lang="zh-CN" altLang="en-US" b="1" dirty="0">
              <a:solidFill>
                <a:srgbClr val="FF0000"/>
              </a:solidFill>
              <a:effectLst>
                <a:outerShdw blurRad="38100" dist="38100" dir="2700000" algn="tl">
                  <a:srgbClr val="C0C0C0"/>
                </a:outerShdw>
              </a:effectLst>
              <a:ea typeface="微软雅黑" pitchFamily="34" charset="-122"/>
            </a:endParaRPr>
          </a:p>
        </p:txBody>
      </p:sp>
      <p:grpSp>
        <p:nvGrpSpPr>
          <p:cNvPr id="4" name="画布 5766">
            <a:extLst>
              <a:ext uri="{FF2B5EF4-FFF2-40B4-BE49-F238E27FC236}">
                <a16:creationId xmlns:a16="http://schemas.microsoft.com/office/drawing/2014/main" id="{DB295D86-8581-44EA-9317-8238138971F2}"/>
              </a:ext>
            </a:extLst>
          </p:cNvPr>
          <p:cNvGrpSpPr/>
          <p:nvPr/>
        </p:nvGrpSpPr>
        <p:grpSpPr>
          <a:xfrm>
            <a:off x="571304" y="3053060"/>
            <a:ext cx="4896544" cy="2517180"/>
            <a:chOff x="0" y="0"/>
            <a:chExt cx="2783840" cy="1145926"/>
          </a:xfrm>
        </p:grpSpPr>
        <p:sp>
          <p:nvSpPr>
            <p:cNvPr id="5" name="矩形 4">
              <a:extLst>
                <a:ext uri="{FF2B5EF4-FFF2-40B4-BE49-F238E27FC236}">
                  <a16:creationId xmlns:a16="http://schemas.microsoft.com/office/drawing/2014/main" id="{741E5796-5F30-4169-BA28-5F8D9CA0957A}"/>
                </a:ext>
              </a:extLst>
            </p:cNvPr>
            <p:cNvSpPr/>
            <p:nvPr/>
          </p:nvSpPr>
          <p:spPr>
            <a:xfrm>
              <a:off x="0" y="0"/>
              <a:ext cx="2783840" cy="1144905"/>
            </a:xfrm>
            <a:prstGeom prst="rect">
              <a:avLst/>
            </a:prstGeom>
          </p:spPr>
        </p:sp>
        <p:sp>
          <p:nvSpPr>
            <p:cNvPr id="6" name="矩形 5">
              <a:extLst>
                <a:ext uri="{FF2B5EF4-FFF2-40B4-BE49-F238E27FC236}">
                  <a16:creationId xmlns:a16="http://schemas.microsoft.com/office/drawing/2014/main" id="{5514A6D7-F3FF-422A-A806-38C70E2CEED4}"/>
                </a:ext>
              </a:extLst>
            </p:cNvPr>
            <p:cNvSpPr/>
            <p:nvPr/>
          </p:nvSpPr>
          <p:spPr>
            <a:xfrm>
              <a:off x="1228092" y="313531"/>
              <a:ext cx="740780" cy="27779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堆区</a:t>
              </a:r>
              <a:endParaRPr lang="zh-CN"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C03F1AAE-DE2D-4323-92BE-FC275540439B}"/>
                </a:ext>
              </a:extLst>
            </p:cNvPr>
            <p:cNvSpPr/>
            <p:nvPr/>
          </p:nvSpPr>
          <p:spPr>
            <a:xfrm>
              <a:off x="1227856" y="36018"/>
              <a:ext cx="740739" cy="2774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栈区</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96787B46-165C-4420-BCE0-833BF00DF6F4}"/>
                </a:ext>
              </a:extLst>
            </p:cNvPr>
            <p:cNvSpPr/>
            <p:nvPr/>
          </p:nvSpPr>
          <p:spPr>
            <a:xfrm>
              <a:off x="1228028" y="591049"/>
              <a:ext cx="740751" cy="2774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代码区</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01AFDB89-3534-4471-A512-4F9FD98446C3}"/>
                </a:ext>
              </a:extLst>
            </p:cNvPr>
            <p:cNvSpPr/>
            <p:nvPr/>
          </p:nvSpPr>
          <p:spPr>
            <a:xfrm>
              <a:off x="1228028" y="868431"/>
              <a:ext cx="740751" cy="27749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数据区</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54F108E9-6752-49A8-BEDF-C204569E9964}"/>
                </a:ext>
              </a:extLst>
            </p:cNvPr>
            <p:cNvSpPr/>
            <p:nvPr/>
          </p:nvSpPr>
          <p:spPr>
            <a:xfrm>
              <a:off x="18431" y="922857"/>
              <a:ext cx="1192056" cy="2201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高端内存区域（高地址）</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DB70F6F6-B8F6-4FA2-B5B3-F249678C1938}"/>
                </a:ext>
              </a:extLst>
            </p:cNvPr>
            <p:cNvSpPr/>
            <p:nvPr/>
          </p:nvSpPr>
          <p:spPr>
            <a:xfrm>
              <a:off x="18445" y="44125"/>
              <a:ext cx="1192056" cy="2201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4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低端内存区域（低地址）</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EF027EF5-4ED0-41FA-B328-6A9B5E5E3B34}"/>
                </a:ext>
              </a:extLst>
            </p:cNvPr>
            <p:cNvSpPr/>
            <p:nvPr/>
          </p:nvSpPr>
          <p:spPr>
            <a:xfrm>
              <a:off x="2079188" y="348205"/>
              <a:ext cx="699911"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4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堆增长方向</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下箭头 5838">
              <a:extLst>
                <a:ext uri="{FF2B5EF4-FFF2-40B4-BE49-F238E27FC236}">
                  <a16:creationId xmlns:a16="http://schemas.microsoft.com/office/drawing/2014/main" id="{32A7790C-E42B-4886-BAF1-AEF363FE93FC}"/>
                </a:ext>
              </a:extLst>
            </p:cNvPr>
            <p:cNvSpPr/>
            <p:nvPr/>
          </p:nvSpPr>
          <p:spPr>
            <a:xfrm>
              <a:off x="2033543" y="376978"/>
              <a:ext cx="45719" cy="17383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latin typeface="微软雅黑" panose="020B0503020204020204" pitchFamily="34" charset="-122"/>
                <a:ea typeface="微软雅黑" panose="020B0503020204020204" pitchFamily="34" charset="-122"/>
              </a:endParaRPr>
            </a:p>
          </p:txBody>
        </p:sp>
        <p:sp>
          <p:nvSpPr>
            <p:cNvPr id="14" name="上箭头 5839">
              <a:extLst>
                <a:ext uri="{FF2B5EF4-FFF2-40B4-BE49-F238E27FC236}">
                  <a16:creationId xmlns:a16="http://schemas.microsoft.com/office/drawing/2014/main" id="{D4C0780C-1EC4-463D-9E0D-4DE1C67F8663}"/>
                </a:ext>
              </a:extLst>
            </p:cNvPr>
            <p:cNvSpPr/>
            <p:nvPr/>
          </p:nvSpPr>
          <p:spPr>
            <a:xfrm>
              <a:off x="2033083" y="64620"/>
              <a:ext cx="45945" cy="202611"/>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60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4ABA6344-8EBB-469B-9BD7-01EC686BFC7C}"/>
                </a:ext>
              </a:extLst>
            </p:cNvPr>
            <p:cNvSpPr/>
            <p:nvPr/>
          </p:nvSpPr>
          <p:spPr>
            <a:xfrm>
              <a:off x="2079425" y="64632"/>
              <a:ext cx="699770" cy="2190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4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栈增长方向</a:t>
              </a:r>
              <a:endParaRPr lang="zh-CN" sz="240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对话气泡: 矩形 1">
            <a:extLst>
              <a:ext uri="{FF2B5EF4-FFF2-40B4-BE49-F238E27FC236}">
                <a16:creationId xmlns:a16="http://schemas.microsoft.com/office/drawing/2014/main" id="{C4BB1762-29F5-4195-8993-F5D127F8170F}"/>
              </a:ext>
            </a:extLst>
          </p:cNvPr>
          <p:cNvSpPr/>
          <p:nvPr/>
        </p:nvSpPr>
        <p:spPr bwMode="auto">
          <a:xfrm>
            <a:off x="5561775" y="2060499"/>
            <a:ext cx="3093154" cy="923330"/>
          </a:xfrm>
          <a:prstGeom prst="wedgeRectCallout">
            <a:avLst>
              <a:gd name="adj1" fmla="val -110428"/>
              <a:gd name="adj2" fmla="val 96391"/>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zh-CN" dirty="0">
                <a:latin typeface="微软雅黑" panose="020B0503020204020204" pitchFamily="34" charset="-122"/>
                <a:ea typeface="微软雅黑" panose="020B0503020204020204" pitchFamily="34" charset="-122"/>
              </a:rPr>
              <a:t>该区域内存由系统自动分配，用于动态存储函数之间的调用关系</a:t>
            </a:r>
            <a:endParaRPr lang="zh-CN" altLang="en-US" dirty="0">
              <a:latin typeface="微软雅黑" panose="020B0503020204020204" pitchFamily="34" charset="-122"/>
              <a:ea typeface="微软雅黑" panose="020B0503020204020204" pitchFamily="34" charset="-122"/>
            </a:endParaRPr>
          </a:p>
        </p:txBody>
      </p:sp>
      <p:sp>
        <p:nvSpPr>
          <p:cNvPr id="17" name="对话气泡: 矩形 16">
            <a:extLst>
              <a:ext uri="{FF2B5EF4-FFF2-40B4-BE49-F238E27FC236}">
                <a16:creationId xmlns:a16="http://schemas.microsoft.com/office/drawing/2014/main" id="{387C6247-3FA3-4B8B-81AA-C1B8835460FA}"/>
              </a:ext>
            </a:extLst>
          </p:cNvPr>
          <p:cNvSpPr/>
          <p:nvPr/>
        </p:nvSpPr>
        <p:spPr bwMode="auto">
          <a:xfrm>
            <a:off x="5549586" y="5877272"/>
            <a:ext cx="3093154" cy="369332"/>
          </a:xfrm>
          <a:prstGeom prst="wedgeRectCallout">
            <a:avLst>
              <a:gd name="adj1" fmla="val -107939"/>
              <a:gd name="adj2" fmla="val -167183"/>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0" bIns="45720" numCol="1" rtlCol="0" anchor="ctr" anchorCtr="0" compatLnSpc="1">
            <a:prstTxWarp prst="textNoShape">
              <a:avLst/>
            </a:prstTxWarp>
            <a:spAutoFit/>
          </a:bodyPr>
          <a:lstStyle/>
          <a:p>
            <a:r>
              <a:rPr lang="zh-CN" altLang="en-US">
                <a:latin typeface="微软雅黑" panose="020B0503020204020204" pitchFamily="34" charset="-122"/>
                <a:ea typeface="微软雅黑" panose="020B0503020204020204" pitchFamily="34" charset="-122"/>
              </a:rPr>
              <a:t>用于存储全局变量和静态变量</a:t>
            </a:r>
            <a:endParaRPr kumimoji="0" lang="zh-CN" altLang="en-US" sz="1800" b="0" i="0" u="none" strike="noStrike" cap="none" normalizeH="0" baseline="0" dirty="0">
              <a:ln>
                <a:noFill/>
              </a:ln>
              <a:solidFill>
                <a:schemeClr val="tx1"/>
              </a:solidFill>
              <a:latin typeface="微软雅黑" panose="020B0503020204020204" pitchFamily="34" charset="-122"/>
              <a:ea typeface="微软雅黑" panose="020B0503020204020204" pitchFamily="34" charset="-122"/>
            </a:endParaRPr>
          </a:p>
        </p:txBody>
      </p:sp>
      <p:sp>
        <p:nvSpPr>
          <p:cNvPr id="18" name="对话气泡: 矩形 17">
            <a:extLst>
              <a:ext uri="{FF2B5EF4-FFF2-40B4-BE49-F238E27FC236}">
                <a16:creationId xmlns:a16="http://schemas.microsoft.com/office/drawing/2014/main" id="{5A2FC7B2-EE17-4DD4-A4B5-EDE0BC8FE69C}"/>
              </a:ext>
            </a:extLst>
          </p:cNvPr>
          <p:cNvSpPr/>
          <p:nvPr/>
        </p:nvSpPr>
        <p:spPr bwMode="auto">
          <a:xfrm>
            <a:off x="5549586" y="5020126"/>
            <a:ext cx="3093154" cy="646331"/>
          </a:xfrm>
          <a:prstGeom prst="wedgeRectCallout">
            <a:avLst>
              <a:gd name="adj1" fmla="val -110014"/>
              <a:gd name="adj2" fmla="val -103684"/>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存放程序汇编后的机器代码和只读数据</a:t>
            </a:r>
            <a:endParaRPr kumimoji="0" lang="zh-CN" altLang="en-US" sz="1800" b="0" i="0" u="none" strike="noStrike" cap="none" normalizeH="0" baseline="0" dirty="0">
              <a:ln>
                <a:noFill/>
              </a:ln>
              <a:solidFill>
                <a:schemeClr val="tx1"/>
              </a:solidFill>
              <a:latin typeface="微软雅黑" panose="020B0503020204020204" pitchFamily="34" charset="-122"/>
              <a:ea typeface="微软雅黑" panose="020B0503020204020204" pitchFamily="34" charset="-122"/>
            </a:endParaRPr>
          </a:p>
        </p:txBody>
      </p:sp>
      <p:sp>
        <p:nvSpPr>
          <p:cNvPr id="19" name="对话气泡: 矩形 18">
            <a:extLst>
              <a:ext uri="{FF2B5EF4-FFF2-40B4-BE49-F238E27FC236}">
                <a16:creationId xmlns:a16="http://schemas.microsoft.com/office/drawing/2014/main" id="{B7A8A371-E734-43CD-AA27-AE4100FEAC3C}"/>
              </a:ext>
            </a:extLst>
          </p:cNvPr>
          <p:cNvSpPr/>
          <p:nvPr/>
        </p:nvSpPr>
        <p:spPr bwMode="auto">
          <a:xfrm>
            <a:off x="5566130" y="3126993"/>
            <a:ext cx="3093154" cy="1754326"/>
          </a:xfrm>
          <a:prstGeom prst="wedgeRectCallout">
            <a:avLst>
              <a:gd name="adj1" fmla="val -112330"/>
              <a:gd name="adj2" fmla="val 238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zh-CN" dirty="0">
                <a:latin typeface="微软雅黑" panose="020B0503020204020204" pitchFamily="34" charset="-122"/>
                <a:ea typeface="微软雅黑" panose="020B0503020204020204" pitchFamily="34" charset="-122"/>
              </a:rPr>
              <a:t>该区域内存由进程利用相关函数或运算符动态申请，用完后释放并归还给堆区。例如，</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语言中用</a:t>
            </a:r>
            <a:r>
              <a:rPr lang="en-US" altLang="zh-CN" dirty="0">
                <a:latin typeface="微软雅黑" panose="020B0503020204020204" pitchFamily="34" charset="-122"/>
                <a:ea typeface="微软雅黑" panose="020B0503020204020204" pitchFamily="34" charset="-122"/>
              </a:rPr>
              <a:t>malloc/free</a:t>
            </a:r>
            <a:r>
              <a:rPr lang="zh-CN" altLang="zh-CN" dirty="0">
                <a:latin typeface="微软雅黑" panose="020B0503020204020204" pitchFamily="34" charset="-122"/>
                <a:ea typeface="微软雅黑" panose="020B0503020204020204" pitchFamily="34" charset="-122"/>
              </a:rPr>
              <a:t>函数，</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语言中用</a:t>
            </a:r>
            <a:r>
              <a:rPr lang="en-US" altLang="zh-CN" dirty="0">
                <a:latin typeface="微软雅黑" panose="020B0503020204020204" pitchFamily="34" charset="-122"/>
                <a:ea typeface="微软雅黑" panose="020B0503020204020204" pitchFamily="34" charset="-122"/>
              </a:rPr>
              <a:t>new/delete</a:t>
            </a:r>
            <a:r>
              <a:rPr lang="zh-CN" altLang="zh-CN" dirty="0">
                <a:latin typeface="微软雅黑" panose="020B0503020204020204" pitchFamily="34" charset="-122"/>
                <a:ea typeface="微软雅黑" panose="020B0503020204020204" pitchFamily="34" charset="-122"/>
              </a:rPr>
              <a:t>运算符申请的空间就在堆区。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187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什么是格式化字符串漏洞？如何利用？</a:t>
            </a:r>
          </a:p>
        </p:txBody>
      </p:sp>
      <p:sp>
        <p:nvSpPr>
          <p:cNvPr id="151555" name="Rectangle 3"/>
          <p:cNvSpPr>
            <a:spLocks noGrp="1" noChangeArrowheads="1"/>
          </p:cNvSpPr>
          <p:nvPr>
            <p:ph type="body" idx="1"/>
          </p:nvPr>
        </p:nvSpPr>
        <p:spPr>
          <a:xfrm>
            <a:off x="457200"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）格式化串漏洞</a:t>
            </a:r>
          </a:p>
          <a:p>
            <a:pPr algn="just" eaLnBrk="1" hangingPunct="1">
              <a:defRPr/>
            </a:pPr>
            <a:endParaRPr lang="en-US" altLang="zh-CN" b="1" dirty="0">
              <a:effectLst>
                <a:outerShdw blurRad="38100" dist="38100" dir="2700000" algn="tl">
                  <a:srgbClr val="C0C0C0"/>
                </a:outerShdw>
              </a:effectLst>
              <a:ea typeface="微软雅黑" pitchFamily="34" charset="-122"/>
            </a:endParaRP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97A8E734-28AF-4DB5-915C-4B16994E5A17}"/>
              </a:ext>
            </a:extLst>
          </p:cNvPr>
          <p:cNvPicPr>
            <a:picLocks noChangeAspect="1"/>
          </p:cNvPicPr>
          <p:nvPr/>
        </p:nvPicPr>
        <p:blipFill>
          <a:blip r:embed="rId2"/>
          <a:stretch>
            <a:fillRect/>
          </a:stretch>
        </p:blipFill>
        <p:spPr>
          <a:xfrm>
            <a:off x="1259632" y="3429000"/>
            <a:ext cx="6973217" cy="2930989"/>
          </a:xfrm>
          <a:prstGeom prst="rect">
            <a:avLst/>
          </a:prstGeom>
        </p:spPr>
      </p:pic>
      <p:sp>
        <p:nvSpPr>
          <p:cNvPr id="5" name="对话气泡: 矩形 4">
            <a:extLst>
              <a:ext uri="{FF2B5EF4-FFF2-40B4-BE49-F238E27FC236}">
                <a16:creationId xmlns:a16="http://schemas.microsoft.com/office/drawing/2014/main" id="{F0CEE05C-C08B-48A9-A59F-92E3A7A41E52}"/>
              </a:ext>
            </a:extLst>
          </p:cNvPr>
          <p:cNvSpPr/>
          <p:nvPr/>
        </p:nvSpPr>
        <p:spPr bwMode="auto">
          <a:xfrm>
            <a:off x="4139952" y="1398171"/>
            <a:ext cx="4680520" cy="2031325"/>
          </a:xfrm>
          <a:prstGeom prst="wedgeRectCallout">
            <a:avLst>
              <a:gd name="adj1" fmla="val 25943"/>
              <a:gd name="adj2" fmla="val 81138"/>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en-US" altLang="zh-CN" dirty="0" err="1">
                <a:latin typeface="微软雅黑" panose="020B0503020204020204" pitchFamily="34" charset="-122"/>
                <a:ea typeface="微软雅黑" panose="020B0503020204020204" pitchFamily="34" charset="-122"/>
              </a:rPr>
              <a:t>printf</a:t>
            </a:r>
            <a:r>
              <a:rPr lang="zh-CN" altLang="en-US" dirty="0">
                <a:latin typeface="微软雅黑" panose="020B0503020204020204" pitchFamily="34" charset="-122"/>
                <a:ea typeface="微软雅黑" panose="020B0503020204020204" pitchFamily="34" charset="-122"/>
              </a:rPr>
              <a:t>函数进行格式化输出时，会根据格式化串中的格式化控制符在栈上取相应的参数，然后按照所需格式输出。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如果函数调用给出的输出数据列表少于格式控制符个数，甚至于没有给出输出数据列表，系统仍然会按照格式化串中格式化控制符的个数输出栈中的数据。</a:t>
            </a:r>
          </a:p>
        </p:txBody>
      </p:sp>
      <p:pic>
        <p:nvPicPr>
          <p:cNvPr id="3" name="图片 2">
            <a:extLst>
              <a:ext uri="{FF2B5EF4-FFF2-40B4-BE49-F238E27FC236}">
                <a16:creationId xmlns:a16="http://schemas.microsoft.com/office/drawing/2014/main" id="{2E1FC21F-647D-47D0-8F68-CEAC61F1FDB6}"/>
              </a:ext>
            </a:extLst>
          </p:cNvPr>
          <p:cNvPicPr>
            <a:picLocks noChangeAspect="1"/>
          </p:cNvPicPr>
          <p:nvPr/>
        </p:nvPicPr>
        <p:blipFill>
          <a:blip r:embed="rId3"/>
          <a:stretch>
            <a:fillRect/>
          </a:stretch>
        </p:blipFill>
        <p:spPr>
          <a:xfrm>
            <a:off x="1331640" y="1556792"/>
            <a:ext cx="2358380" cy="1933323"/>
          </a:xfrm>
          <a:prstGeom prst="rect">
            <a:avLst/>
          </a:prstGeom>
        </p:spPr>
      </p:pic>
    </p:spTree>
    <p:extLst>
      <p:ext uri="{BB962C8B-B14F-4D97-AF65-F5344CB8AC3E}">
        <p14:creationId xmlns:p14="http://schemas.microsoft.com/office/powerpoint/2010/main" val="1124100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什么是格式化字符串漏洞？如何利用？</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）格式化串漏洞利用</a:t>
            </a:r>
          </a:p>
          <a:p>
            <a:pPr algn="just" eaLnBrk="1" hangingPunct="1">
              <a:defRPr/>
            </a:pPr>
            <a:r>
              <a:rPr lang="zh-CN" altLang="en-US" b="1" dirty="0">
                <a:effectLst>
                  <a:outerShdw blurRad="38100" dist="38100" dir="2700000" algn="tl">
                    <a:srgbClr val="C0C0C0"/>
                  </a:outerShdw>
                </a:effectLst>
                <a:ea typeface="微软雅黑" pitchFamily="34" charset="-122"/>
              </a:rPr>
              <a:t>格式化串漏洞的利用可以通过如下方法实现：</a:t>
            </a:r>
          </a:p>
          <a:p>
            <a:pPr algn="just" eaLnBrk="1" hangingPunct="1">
              <a:defRPr/>
            </a:pPr>
            <a:r>
              <a:rPr lang="zh-CN" altLang="en-US" b="1" dirty="0">
                <a:effectLst>
                  <a:outerShdw blurRad="38100" dist="38100" dir="2700000" algn="tl">
                    <a:srgbClr val="C0C0C0"/>
                  </a:outerShdw>
                </a:effectLst>
                <a:ea typeface="微软雅黑" pitchFamily="34" charset="-122"/>
              </a:rPr>
              <a:t>通过改变格式化串中输出参数的个数实现修改指定地址的值：可以修改填充字符串长度实现；也可以通过改变输出的宽度实现，如</a:t>
            </a:r>
            <a:r>
              <a:rPr lang="en-US" altLang="zh-CN" b="1" dirty="0">
                <a:effectLst>
                  <a:outerShdw blurRad="38100" dist="38100" dir="2700000" algn="tl">
                    <a:srgbClr val="C0C0C0"/>
                  </a:outerShdw>
                </a:effectLst>
                <a:ea typeface="微软雅黑" pitchFamily="34" charset="-122"/>
              </a:rPr>
              <a:t>%8d</a:t>
            </a:r>
            <a:r>
              <a:rPr lang="zh-CN" altLang="en-US" b="1" dirty="0">
                <a:effectLst>
                  <a:outerShdw blurRad="38100" dist="38100" dir="2700000" algn="tl">
                    <a:srgbClr val="C0C0C0"/>
                  </a:outerShdw>
                </a:effectLst>
                <a:ea typeface="微软雅黑" pitchFamily="34" charset="-122"/>
              </a:rPr>
              <a:t>。</a:t>
            </a:r>
          </a:p>
          <a:p>
            <a:pPr algn="just" eaLnBrk="1" hangingPunct="1">
              <a:defRPr/>
            </a:pPr>
            <a:r>
              <a:rPr lang="zh-CN" altLang="en-US" b="1" dirty="0">
                <a:effectLst>
                  <a:outerShdw blurRad="38100" dist="38100" dir="2700000" algn="tl">
                    <a:srgbClr val="C0C0C0"/>
                  </a:outerShdw>
                </a:effectLst>
                <a:ea typeface="微软雅黑" pitchFamily="34" charset="-122"/>
              </a:rPr>
              <a:t>通过改变格式化串中格式符的个数，调整格式符对应参数在栈中位置，从而实现对栈中特定位置数据的修改。</a:t>
            </a:r>
            <a:endParaRPr lang="en-US" altLang="zh-CN" b="1" dirty="0">
              <a:effectLst>
                <a:outerShdw blurRad="38100" dist="38100" dir="2700000" algn="tl">
                  <a:srgbClr val="C0C0C0"/>
                </a:outerShdw>
              </a:effectLst>
              <a:ea typeface="微软雅黑" pitchFamily="34" charset="-122"/>
            </a:endParaRPr>
          </a:p>
          <a:p>
            <a:pPr algn="just"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246935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什么是格式化字符串漏洞？如何利用？</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）格式化串漏洞利用</a:t>
            </a:r>
          </a:p>
          <a:p>
            <a:pPr algn="just" eaLnBrk="1" hangingPunct="1">
              <a:defRPr/>
            </a:pPr>
            <a:r>
              <a:rPr lang="zh-CN" altLang="en-US" b="1" dirty="0">
                <a:effectLst>
                  <a:outerShdw blurRad="38100" dist="38100" dir="2700000" algn="tl">
                    <a:srgbClr val="C0C0C0"/>
                  </a:outerShdw>
                </a:effectLst>
                <a:ea typeface="微软雅黑" pitchFamily="34" charset="-122"/>
              </a:rPr>
              <a:t>格式化串漏洞是一类真实存在、并且是危害较大的漏洞，但是相对于栈溢出等漏洞而言，实际案例并不多。</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格式化串漏洞的形成原因较为简单，只要通过静态扫描等方法，就可以发现这类漏洞。</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在</a:t>
            </a:r>
            <a:r>
              <a:rPr lang="en-US" altLang="zh-CN" b="1" dirty="0">
                <a:effectLst>
                  <a:outerShdw blurRad="38100" dist="38100" dir="2700000" algn="tl">
                    <a:srgbClr val="C0C0C0"/>
                  </a:outerShdw>
                </a:effectLst>
                <a:ea typeface="微软雅黑" pitchFamily="34" charset="-122"/>
              </a:rPr>
              <a:t>Visual Studio 2005</a:t>
            </a:r>
            <a:r>
              <a:rPr lang="zh-CN" altLang="en-US" b="1" dirty="0">
                <a:effectLst>
                  <a:outerShdw blurRad="38100" dist="38100" dir="2700000" algn="tl">
                    <a:srgbClr val="C0C0C0"/>
                  </a:outerShdw>
                </a:effectLst>
                <a:ea typeface="微软雅黑" pitchFamily="34" charset="-122"/>
              </a:rPr>
              <a:t>以上版本中的编译级别对参数进行了检查，且默认情况下关闭了对</a:t>
            </a:r>
            <a:r>
              <a:rPr lang="en-US" altLang="zh-CN" b="1" dirty="0">
                <a:effectLst>
                  <a:outerShdw blurRad="38100" dist="38100" dir="2700000" algn="tl">
                    <a:srgbClr val="C0C0C0"/>
                  </a:outerShdw>
                </a:effectLst>
                <a:ea typeface="微软雅黑" pitchFamily="34" charset="-122"/>
              </a:rPr>
              <a:t>%n</a:t>
            </a:r>
            <a:r>
              <a:rPr lang="zh-CN" altLang="en-US" b="1" dirty="0">
                <a:effectLst>
                  <a:outerShdw blurRad="38100" dist="38100" dir="2700000" algn="tl">
                    <a:srgbClr val="C0C0C0"/>
                  </a:outerShdw>
                </a:effectLst>
                <a:ea typeface="微软雅黑" pitchFamily="34" charset="-122"/>
              </a:rPr>
              <a:t>控制符的使用。</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216366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）栈溢出检测选项</a:t>
            </a:r>
            <a:r>
              <a:rPr lang="en-US" altLang="zh-CN" b="1" dirty="0">
                <a:effectLst>
                  <a:outerShdw blurRad="38100" dist="38100" dir="2700000" algn="tl">
                    <a:srgbClr val="C0C0C0"/>
                  </a:outerShdw>
                </a:effectLst>
                <a:ea typeface="微软雅黑" pitchFamily="34" charset="-122"/>
              </a:rPr>
              <a:t>/GS</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调用函数时将一个随机生成的秘密值存放在栈上，当函数返回时，检查这个堆栈检测仪的值是否被修改，以此判断是否发生了栈溢出。</a:t>
            </a:r>
            <a:endParaRPr lang="en-US" altLang="zh-CN" b="1" dirty="0">
              <a:effectLst>
                <a:outerShdw blurRad="38100" dist="38100" dir="2700000" algn="tl">
                  <a:srgbClr val="C0C0C0"/>
                </a:outerShdw>
              </a:effectLst>
              <a:ea typeface="微软雅黑" pitchFamily="34" charset="-122"/>
            </a:endParaRPr>
          </a:p>
        </p:txBody>
      </p:sp>
      <p:pic>
        <p:nvPicPr>
          <p:cNvPr id="4" name="图片 3">
            <a:extLst>
              <a:ext uri="{FF2B5EF4-FFF2-40B4-BE49-F238E27FC236}">
                <a16:creationId xmlns:a16="http://schemas.microsoft.com/office/drawing/2014/main" id="{0759A24F-3DD2-4C6E-9F49-7405ABC05407}"/>
              </a:ext>
            </a:extLst>
          </p:cNvPr>
          <p:cNvPicPr/>
          <p:nvPr/>
        </p:nvPicPr>
        <p:blipFill rotWithShape="1">
          <a:blip r:embed="rId2" cstate="print">
            <a:extLst>
              <a:ext uri="{28A0092B-C50C-407E-A947-70E740481C1C}">
                <a14:useLocalDpi xmlns:a14="http://schemas.microsoft.com/office/drawing/2010/main"/>
              </a:ext>
            </a:extLst>
          </a:blip>
          <a:srcRect/>
          <a:stretch/>
        </p:blipFill>
        <p:spPr bwMode="auto">
          <a:xfrm>
            <a:off x="755576" y="3501008"/>
            <a:ext cx="3405505" cy="1985645"/>
          </a:xfrm>
          <a:prstGeom prst="rect">
            <a:avLst/>
          </a:prstGeom>
          <a:ln>
            <a:noFill/>
          </a:ln>
          <a:extLst>
            <a:ext uri="{53640926-AAD7-44D8-BBD7-CCE9431645EC}">
              <a14:shadowObscured xmlns:a14="http://schemas.microsoft.com/office/drawing/2010/main"/>
            </a:ext>
          </a:extLst>
        </p:spPr>
      </p:pic>
      <p:pic>
        <p:nvPicPr>
          <p:cNvPr id="2" name="图片 1">
            <a:extLst>
              <a:ext uri="{FF2B5EF4-FFF2-40B4-BE49-F238E27FC236}">
                <a16:creationId xmlns:a16="http://schemas.microsoft.com/office/drawing/2014/main" id="{FF0B71A1-FFB9-44A1-80D0-896FB60AC772}"/>
              </a:ext>
            </a:extLst>
          </p:cNvPr>
          <p:cNvPicPr>
            <a:picLocks noChangeAspect="1"/>
          </p:cNvPicPr>
          <p:nvPr/>
        </p:nvPicPr>
        <p:blipFill>
          <a:blip r:embed="rId3"/>
          <a:stretch>
            <a:fillRect/>
          </a:stretch>
        </p:blipFill>
        <p:spPr>
          <a:xfrm>
            <a:off x="4788024" y="3429000"/>
            <a:ext cx="3361581" cy="2352476"/>
          </a:xfrm>
          <a:prstGeom prst="rect">
            <a:avLst/>
          </a:prstGeom>
        </p:spPr>
      </p:pic>
    </p:spTree>
    <p:extLst>
      <p:ext uri="{BB962C8B-B14F-4D97-AF65-F5344CB8AC3E}">
        <p14:creationId xmlns:p14="http://schemas.microsoft.com/office/powerpoint/2010/main" val="2300796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）栈溢出检测选项</a:t>
            </a:r>
            <a:r>
              <a:rPr lang="en-US" altLang="zh-CN" b="1" dirty="0">
                <a:effectLst>
                  <a:outerShdw blurRad="38100" dist="38100" dir="2700000" algn="tl">
                    <a:srgbClr val="C0C0C0"/>
                  </a:outerShdw>
                </a:effectLst>
                <a:ea typeface="微软雅黑" pitchFamily="34" charset="-122"/>
              </a:rPr>
              <a:t>/GS</a:t>
            </a: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FF0B71A1-FFB9-44A1-80D0-896FB60AC772}"/>
              </a:ext>
            </a:extLst>
          </p:cNvPr>
          <p:cNvPicPr>
            <a:picLocks noChangeAspect="1"/>
          </p:cNvPicPr>
          <p:nvPr/>
        </p:nvPicPr>
        <p:blipFill>
          <a:blip r:embed="rId2"/>
          <a:stretch>
            <a:fillRect/>
          </a:stretch>
        </p:blipFill>
        <p:spPr>
          <a:xfrm>
            <a:off x="683569" y="2636912"/>
            <a:ext cx="2778196" cy="1944216"/>
          </a:xfrm>
          <a:prstGeom prst="rect">
            <a:avLst/>
          </a:prstGeom>
        </p:spPr>
      </p:pic>
      <p:sp>
        <p:nvSpPr>
          <p:cNvPr id="6" name="对话气泡: 矩形 5">
            <a:extLst>
              <a:ext uri="{FF2B5EF4-FFF2-40B4-BE49-F238E27FC236}">
                <a16:creationId xmlns:a16="http://schemas.microsoft.com/office/drawing/2014/main" id="{8085EBA3-EA46-45BD-B096-4988C57B25E0}"/>
              </a:ext>
            </a:extLst>
          </p:cNvPr>
          <p:cNvSpPr/>
          <p:nvPr/>
        </p:nvSpPr>
        <p:spPr bwMode="auto">
          <a:xfrm>
            <a:off x="3677790" y="1772816"/>
            <a:ext cx="5144891" cy="2308324"/>
          </a:xfrm>
          <a:prstGeom prst="wedgeRectCallout">
            <a:avLst>
              <a:gd name="adj1" fmla="val -62825"/>
              <a:gd name="adj2" fmla="val 17714"/>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如果编译器启用了</a:t>
            </a:r>
            <a:r>
              <a:rPr lang="en-US" altLang="zh-CN" dirty="0">
                <a:latin typeface="微软雅黑" panose="020B0503020204020204" pitchFamily="34" charset="-122"/>
                <a:ea typeface="微软雅黑" panose="020B0503020204020204" pitchFamily="34" charset="-122"/>
              </a:rPr>
              <a:t>/GS</a:t>
            </a:r>
            <a:r>
              <a:rPr lang="zh-CN" altLang="en-US" dirty="0">
                <a:latin typeface="微软雅黑" panose="020B0503020204020204" pitchFamily="34" charset="-122"/>
                <a:ea typeface="微软雅黑" panose="020B0503020204020204" pitchFamily="34" charset="-122"/>
              </a:rPr>
              <a:t>选项，那么当程序编译时，它首先会计算出程序的一个安全</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然后将安全</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保存在加载模块的数据区中，在函数调用之时，这个</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被复制到栈中，位于</a:t>
            </a:r>
            <a:r>
              <a:rPr lang="en-US" altLang="zh-CN" dirty="0">
                <a:latin typeface="微软雅黑" panose="020B0503020204020204" pitchFamily="34" charset="-122"/>
                <a:ea typeface="微软雅黑" panose="020B0503020204020204" pitchFamily="34" charset="-122"/>
              </a:rPr>
              <a:t>RET</a:t>
            </a:r>
            <a:r>
              <a:rPr lang="zh-CN" altLang="en-US" dirty="0">
                <a:latin typeface="微软雅黑" panose="020B0503020204020204" pitchFamily="34" charset="-122"/>
                <a:ea typeface="微软雅黑" panose="020B0503020204020204" pitchFamily="34" charset="-122"/>
              </a:rPr>
              <a:t>返回地址、</a:t>
            </a:r>
            <a:r>
              <a:rPr lang="en-US" altLang="zh-CN" dirty="0">
                <a:latin typeface="微软雅黑" panose="020B0503020204020204" pitchFamily="34" charset="-122"/>
                <a:ea typeface="微软雅黑" panose="020B0503020204020204" pitchFamily="34" charset="-122"/>
              </a:rPr>
              <a:t>EBP</a:t>
            </a:r>
            <a:r>
              <a:rPr lang="zh-CN" altLang="en-US" dirty="0">
                <a:latin typeface="微软雅黑" panose="020B0503020204020204" pitchFamily="34" charset="-122"/>
                <a:ea typeface="微软雅黑" panose="020B0503020204020204" pitchFamily="34" charset="-122"/>
              </a:rPr>
              <a:t>与局部变量之间；</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在函数调用结束时，程序会把这个</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和事先保存的</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进行比较。如果不相等，就说明进程的系统栈被破坏，需要终止程序运行。</a:t>
            </a:r>
          </a:p>
        </p:txBody>
      </p:sp>
      <p:sp>
        <p:nvSpPr>
          <p:cNvPr id="7" name="对话气泡: 矩形 6">
            <a:extLst>
              <a:ext uri="{FF2B5EF4-FFF2-40B4-BE49-F238E27FC236}">
                <a16:creationId xmlns:a16="http://schemas.microsoft.com/office/drawing/2014/main" id="{6368AF63-57B5-4C74-B3D0-3D55DBE875A8}"/>
              </a:ext>
            </a:extLst>
          </p:cNvPr>
          <p:cNvSpPr/>
          <p:nvPr/>
        </p:nvSpPr>
        <p:spPr bwMode="auto">
          <a:xfrm>
            <a:off x="3677789" y="4365104"/>
            <a:ext cx="5144891" cy="1477328"/>
          </a:xfrm>
          <a:prstGeom prst="wedgeRectCallout">
            <a:avLst>
              <a:gd name="adj1" fmla="val -40779"/>
              <a:gd name="adj2" fmla="val 19067"/>
            </a:avLst>
          </a:prstGeom>
          <a:noFill/>
          <a:ln w="254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ctr" anchorCtr="0" compatLnSpc="1">
            <a:prstTxWarp prst="textNoShape">
              <a:avLst/>
            </a:prstTxWarp>
            <a:spAutoFit/>
          </a:bodyPr>
          <a:lstStyle/>
          <a:p>
            <a:r>
              <a:rPr lang="zh-CN" altLang="en-US" dirty="0">
                <a:latin typeface="微软雅黑" panose="020B0503020204020204" pitchFamily="34" charset="-122"/>
                <a:ea typeface="微软雅黑" panose="020B0503020204020204" pitchFamily="34" charset="-122"/>
              </a:rPr>
              <a:t>在典型的缓冲区溢出中，栈上的返回地址会被数据所覆盖，但在返回地址被覆盖之前，安全</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早已经被覆盖了，因此在函数调用结束时检查</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会发现异常，并终止程序，这将导致漏洞利用的失效。</a:t>
            </a:r>
          </a:p>
        </p:txBody>
      </p:sp>
    </p:spTree>
    <p:extLst>
      <p:ext uri="{BB962C8B-B14F-4D97-AF65-F5344CB8AC3E}">
        <p14:creationId xmlns:p14="http://schemas.microsoft.com/office/powerpoint/2010/main" val="1133672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）栈溢出检测选项</a:t>
            </a:r>
            <a:r>
              <a:rPr lang="en-US" altLang="zh-CN" b="1" dirty="0">
                <a:effectLst>
                  <a:outerShdw blurRad="38100" dist="38100" dir="2700000" algn="tl">
                    <a:srgbClr val="C0C0C0"/>
                  </a:outerShdw>
                </a:effectLst>
                <a:ea typeface="微软雅黑" pitchFamily="34" charset="-122"/>
              </a:rPr>
              <a:t>/GS</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对抗</a:t>
            </a:r>
            <a:r>
              <a:rPr lang="en-US" altLang="zh-CN" b="1" dirty="0">
                <a:solidFill>
                  <a:srgbClr val="FF0000"/>
                </a:solidFill>
                <a:effectLst>
                  <a:outerShdw blurRad="38100" dist="38100" dir="2700000" algn="tl">
                    <a:srgbClr val="C0C0C0"/>
                  </a:outerShdw>
                </a:effectLst>
                <a:ea typeface="微软雅黑" pitchFamily="34" charset="-122"/>
              </a:rPr>
              <a:t>/GS</a:t>
            </a:r>
            <a:r>
              <a:rPr lang="zh-CN" altLang="en-US" b="1" dirty="0">
                <a:solidFill>
                  <a:srgbClr val="FF0000"/>
                </a:solidFill>
                <a:effectLst>
                  <a:outerShdw blurRad="38100" dist="38100" dir="2700000" algn="tl">
                    <a:srgbClr val="C0C0C0"/>
                  </a:outerShdw>
                </a:effectLst>
                <a:ea typeface="微软雅黑" pitchFamily="34" charset="-122"/>
              </a:rPr>
              <a:t>保护</a:t>
            </a:r>
            <a:r>
              <a:rPr lang="zh-CN" altLang="en-US" b="1" dirty="0">
                <a:effectLst>
                  <a:outerShdw blurRad="38100" dist="38100" dir="2700000" algn="tl">
                    <a:srgbClr val="C0C0C0"/>
                  </a:outerShdw>
                </a:effectLst>
                <a:ea typeface="微软雅黑" pitchFamily="34" charset="-122"/>
              </a:rPr>
              <a:t>：围绕</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值展开的。</a:t>
            </a:r>
          </a:p>
          <a:p>
            <a:pPr lvl="1" algn="just" eaLnBrk="1" hangingPunct="1">
              <a:defRPr/>
            </a:pPr>
            <a:r>
              <a:rPr lang="zh-CN" altLang="en-US" b="1" dirty="0">
                <a:effectLst>
                  <a:outerShdw blurRad="38100" dist="38100" dir="2700000" algn="tl">
                    <a:srgbClr val="C0C0C0"/>
                  </a:outerShdw>
                </a:effectLst>
                <a:ea typeface="微软雅黑" pitchFamily="34" charset="-122"/>
              </a:rPr>
              <a:t>猜测</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值</a:t>
            </a:r>
          </a:p>
          <a:p>
            <a:pPr lvl="1" algn="just" eaLnBrk="1" hangingPunct="1">
              <a:defRPr/>
            </a:pPr>
            <a:r>
              <a:rPr lang="zh-CN" altLang="en-US" b="1" dirty="0">
                <a:effectLst>
                  <a:outerShdw blurRad="38100" dist="38100" dir="2700000" algn="tl">
                    <a:srgbClr val="C0C0C0"/>
                  </a:outerShdw>
                </a:effectLst>
                <a:ea typeface="微软雅黑" pitchFamily="34" charset="-122"/>
              </a:rPr>
              <a:t>通过同时替换栈中的</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副本</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覆盖</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绕过</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检查</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覆盖父函数的栈数据绕过</a:t>
            </a:r>
            <a:r>
              <a:rPr lang="en-US" altLang="zh-CN" b="1" dirty="0">
                <a:effectLst>
                  <a:outerShdw blurRad="38100" dist="38100" dir="2700000" algn="tl">
                    <a:srgbClr val="C0C0C0"/>
                  </a:outerShdw>
                </a:effectLst>
                <a:ea typeface="微软雅黑" pitchFamily="34" charset="-122"/>
              </a:rPr>
              <a:t>Cookie</a:t>
            </a:r>
            <a:r>
              <a:rPr lang="zh-CN" altLang="en-US" b="1" dirty="0">
                <a:effectLst>
                  <a:outerShdw blurRad="38100" dist="38100" dir="2700000" algn="tl">
                    <a:srgbClr val="C0C0C0"/>
                  </a:outerShdw>
                </a:effectLst>
                <a:ea typeface="微软雅黑" pitchFamily="34" charset="-122"/>
              </a:rPr>
              <a:t>检查</a:t>
            </a:r>
          </a:p>
        </p:txBody>
      </p:sp>
    </p:spTree>
    <p:extLst>
      <p:ext uri="{BB962C8B-B14F-4D97-AF65-F5344CB8AC3E}">
        <p14:creationId xmlns:p14="http://schemas.microsoft.com/office/powerpoint/2010/main" val="365973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115310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）数据执行保护</a:t>
            </a:r>
            <a:r>
              <a:rPr lang="en-US" altLang="zh-CN" b="1" dirty="0">
                <a:effectLst>
                  <a:outerShdw blurRad="38100" dist="38100" dir="2700000" algn="tl">
                    <a:srgbClr val="C0C0C0"/>
                  </a:outerShdw>
                </a:effectLst>
                <a:ea typeface="微软雅黑" pitchFamily="34" charset="-122"/>
              </a:rPr>
              <a:t>DEP</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Data Execution Prevention</a:t>
            </a:r>
            <a:r>
              <a:rPr lang="zh-CN" altLang="en-US" b="1" dirty="0">
                <a:effectLst>
                  <a:outerShdw blurRad="38100" dist="38100" dir="2700000" algn="tl">
                    <a:srgbClr val="C0C0C0"/>
                  </a:outerShdw>
                </a:effectLst>
                <a:ea typeface="微软雅黑" pitchFamily="34" charset="-122"/>
              </a:rPr>
              <a:t>）</a:t>
            </a:r>
          </a:p>
          <a:p>
            <a:pPr algn="just" eaLnBrk="1" hangingPunct="1">
              <a:defRPr/>
            </a:pPr>
            <a:r>
              <a:rPr lang="zh-CN" altLang="en-US" b="1" dirty="0">
                <a:effectLst>
                  <a:outerShdw blurRad="38100" dist="38100" dir="2700000" algn="tl">
                    <a:srgbClr val="C0C0C0"/>
                  </a:outerShdw>
                </a:effectLst>
                <a:ea typeface="微软雅黑" pitchFamily="34" charset="-122"/>
              </a:rPr>
              <a:t>通过使可写内存不可执行或使可执行内存不可写来消除类似的威胁。</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Visual Studio</a:t>
            </a:r>
            <a:r>
              <a:rPr lang="zh-CN" altLang="en-US" b="1" dirty="0">
                <a:effectLst>
                  <a:outerShdw blurRad="38100" dist="38100" dir="2700000" algn="tl">
                    <a:srgbClr val="C0C0C0"/>
                  </a:outerShdw>
                </a:effectLst>
                <a:ea typeface="微软雅黑" pitchFamily="34" charset="-122"/>
              </a:rPr>
              <a:t>编译器提供了一个链接标志（</a:t>
            </a:r>
            <a:r>
              <a:rPr lang="en-US" altLang="zh-CN" b="1" dirty="0">
                <a:effectLst>
                  <a:outerShdw blurRad="38100" dist="38100" dir="2700000" algn="tl">
                    <a:srgbClr val="C0C0C0"/>
                  </a:outerShdw>
                </a:effectLst>
                <a:ea typeface="微软雅黑" pitchFamily="34" charset="-122"/>
              </a:rPr>
              <a:t>/NXCOMPAT</a:t>
            </a:r>
            <a:r>
              <a:rPr lang="zh-CN" altLang="en-US" b="1" dirty="0">
                <a:effectLst>
                  <a:outerShdw blurRad="38100" dist="38100" dir="2700000" algn="tl">
                    <a:srgbClr val="C0C0C0"/>
                  </a:outerShdw>
                </a:effectLst>
                <a:ea typeface="微软雅黑" pitchFamily="34" charset="-122"/>
              </a:rPr>
              <a:t>），可以在生成目标应用程序时使程序启用</a:t>
            </a:r>
            <a:r>
              <a:rPr lang="en-US" altLang="zh-CN" b="1" dirty="0">
                <a:effectLst>
                  <a:outerShdw blurRad="38100" dist="38100" dir="2700000" algn="tl">
                    <a:srgbClr val="C0C0C0"/>
                  </a:outerShdw>
                </a:effectLst>
                <a:ea typeface="微软雅黑" pitchFamily="34" charset="-122"/>
              </a:rPr>
              <a:t>DEP</a:t>
            </a:r>
            <a:r>
              <a:rPr lang="zh-CN" altLang="en-US" b="1" dirty="0">
                <a:effectLst>
                  <a:outerShdw blurRad="38100" dist="38100" dir="2700000" algn="tl">
                    <a:srgbClr val="C0C0C0"/>
                  </a:outerShdw>
                </a:effectLst>
                <a:ea typeface="微软雅黑" pitchFamily="34" charset="-122"/>
              </a:rPr>
              <a:t>保护。</a:t>
            </a:r>
            <a:endParaRPr lang="en-US" altLang="zh-CN"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7745883-F1CE-4055-96F2-B9B9B81DE88F}"/>
              </a:ext>
            </a:extLst>
          </p:cNvPr>
          <p:cNvPicPr>
            <a:picLocks noChangeAspect="1"/>
          </p:cNvPicPr>
          <p:nvPr/>
        </p:nvPicPr>
        <p:blipFill>
          <a:blip r:embed="rId2"/>
          <a:stretch>
            <a:fillRect/>
          </a:stretch>
        </p:blipFill>
        <p:spPr>
          <a:xfrm>
            <a:off x="6300192" y="3888761"/>
            <a:ext cx="1713359" cy="2684263"/>
          </a:xfrm>
          <a:prstGeom prst="rect">
            <a:avLst/>
          </a:prstGeom>
        </p:spPr>
      </p:pic>
    </p:spTree>
    <p:extLst>
      <p:ext uri="{BB962C8B-B14F-4D97-AF65-F5344CB8AC3E}">
        <p14:creationId xmlns:p14="http://schemas.microsoft.com/office/powerpoint/2010/main" val="194782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1052736"/>
            <a:ext cx="8139112" cy="4551784"/>
          </a:xfrm>
        </p:spPr>
        <p:txBody>
          <a:bodyPr/>
          <a:lstStyle/>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对抗数据执行保护</a:t>
            </a:r>
            <a:r>
              <a:rPr lang="en-US" altLang="zh-CN" b="1" dirty="0">
                <a:solidFill>
                  <a:srgbClr val="FF0000"/>
                </a:solidFill>
                <a:effectLst>
                  <a:outerShdw blurRad="38100" dist="38100" dir="2700000" algn="tl">
                    <a:srgbClr val="C0C0C0"/>
                  </a:outerShdw>
                </a:effectLst>
                <a:ea typeface="微软雅黑" pitchFamily="34" charset="-122"/>
              </a:rPr>
              <a:t>DEP</a:t>
            </a:r>
            <a:r>
              <a:rPr lang="zh-CN" altLang="en-US" b="1" dirty="0">
                <a:effectLst>
                  <a:outerShdw blurRad="38100" dist="38100" dir="2700000" algn="tl">
                    <a:srgbClr val="C0C0C0"/>
                  </a:outerShdw>
                </a:effectLst>
                <a:ea typeface="微软雅黑" pitchFamily="34" charset="-122"/>
              </a:rPr>
              <a:t>：执行已经加载的模块中的指令或调用系统函数则不受</a:t>
            </a:r>
            <a:r>
              <a:rPr lang="en-US" altLang="zh-CN" b="1" dirty="0">
                <a:effectLst>
                  <a:outerShdw blurRad="38100" dist="38100" dir="2700000" algn="tl">
                    <a:srgbClr val="C0C0C0"/>
                  </a:outerShdw>
                </a:effectLst>
                <a:ea typeface="微软雅黑" pitchFamily="34" charset="-122"/>
              </a:rPr>
              <a:t>DEP</a:t>
            </a:r>
            <a:r>
              <a:rPr lang="zh-CN" altLang="en-US" b="1" dirty="0">
                <a:effectLst>
                  <a:outerShdw blurRad="38100" dist="38100" dir="2700000" algn="tl">
                    <a:srgbClr val="C0C0C0"/>
                  </a:outerShdw>
                </a:effectLst>
                <a:ea typeface="微软雅黑" pitchFamily="34" charset="-122"/>
              </a:rPr>
              <a:t>影响，而栈上的数据只需作为这些函数</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指令的参数即可。</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利用</a:t>
            </a:r>
            <a:r>
              <a:rPr lang="en-US" altLang="zh-CN" b="1" dirty="0">
                <a:effectLst>
                  <a:outerShdw blurRad="38100" dist="38100" dir="2700000" algn="tl">
                    <a:srgbClr val="C0C0C0"/>
                  </a:outerShdw>
                </a:effectLst>
                <a:ea typeface="微软雅黑" pitchFamily="34" charset="-122"/>
              </a:rPr>
              <a:t>ret-to-</a:t>
            </a:r>
            <a:r>
              <a:rPr lang="en-US" altLang="zh-CN" b="1" dirty="0" err="1">
                <a:effectLst>
                  <a:outerShdw blurRad="38100" dist="38100" dir="2700000" algn="tl">
                    <a:srgbClr val="C0C0C0"/>
                  </a:outerShdw>
                </a:effectLst>
                <a:ea typeface="微软雅黑" pitchFamily="34" charset="-122"/>
              </a:rPr>
              <a:t>libc</a:t>
            </a:r>
            <a:r>
              <a:rPr lang="zh-CN" altLang="en-US" b="1" dirty="0">
                <a:effectLst>
                  <a:outerShdw blurRad="38100" dist="38100" dir="2700000" algn="tl">
                    <a:srgbClr val="C0C0C0"/>
                  </a:outerShdw>
                </a:effectLst>
                <a:ea typeface="微软雅黑" pitchFamily="34" charset="-122"/>
              </a:rPr>
              <a:t>执行命令或进行</a:t>
            </a:r>
            <a:r>
              <a:rPr lang="en-US" altLang="zh-CN" b="1" dirty="0">
                <a:effectLst>
                  <a:outerShdw blurRad="38100" dist="38100" dir="2700000" algn="tl">
                    <a:srgbClr val="C0C0C0"/>
                  </a:outerShdw>
                </a:effectLst>
                <a:ea typeface="微软雅黑" pitchFamily="34" charset="-122"/>
              </a:rPr>
              <a:t>API</a:t>
            </a:r>
            <a:r>
              <a:rPr lang="zh-CN" altLang="en-US" b="1" dirty="0">
                <a:effectLst>
                  <a:outerShdw blurRad="38100" dist="38100" dir="2700000" algn="tl">
                    <a:srgbClr val="C0C0C0"/>
                  </a:outerShdw>
                </a:effectLst>
                <a:ea typeface="微软雅黑" pitchFamily="34" charset="-122"/>
              </a:rPr>
              <a:t>调用，如调用</a:t>
            </a:r>
            <a:r>
              <a:rPr lang="en-US" altLang="zh-CN" b="1" dirty="0" err="1">
                <a:effectLst>
                  <a:outerShdw blurRad="38100" dist="38100" dir="2700000" algn="tl">
                    <a:srgbClr val="C0C0C0"/>
                  </a:outerShdw>
                </a:effectLst>
                <a:ea typeface="微软雅黑" pitchFamily="34" charset="-122"/>
              </a:rPr>
              <a:t>WinExec</a:t>
            </a:r>
            <a:r>
              <a:rPr lang="zh-CN" altLang="en-US" b="1" dirty="0">
                <a:effectLst>
                  <a:outerShdw blurRad="38100" dist="38100" dir="2700000" algn="tl">
                    <a:srgbClr val="C0C0C0"/>
                  </a:outerShdw>
                </a:effectLst>
                <a:ea typeface="微软雅黑" pitchFamily="34" charset="-122"/>
              </a:rPr>
              <a:t>实现执行程序。</a:t>
            </a:r>
          </a:p>
          <a:p>
            <a:pPr lvl="1" algn="just" eaLnBrk="1" hangingPunct="1">
              <a:defRPr/>
            </a:pPr>
            <a:r>
              <a:rPr lang="zh-CN" altLang="en-US" b="1" dirty="0">
                <a:effectLst>
                  <a:outerShdw blurRad="38100" dist="38100" dir="2700000" algn="tl">
                    <a:srgbClr val="C0C0C0"/>
                  </a:outerShdw>
                </a:effectLst>
                <a:ea typeface="微软雅黑" pitchFamily="34" charset="-122"/>
              </a:rPr>
              <a:t>将包含</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的内存页面标记为可执行，然后再跳过去执行。 </a:t>
            </a:r>
          </a:p>
          <a:p>
            <a:pPr lvl="1" algn="just" eaLnBrk="1" hangingPunct="1">
              <a:defRPr/>
            </a:pPr>
            <a:r>
              <a:rPr lang="zh-CN" altLang="en-US" b="1" dirty="0">
                <a:effectLst>
                  <a:outerShdw blurRad="38100" dist="38100" dir="2700000" algn="tl">
                    <a:srgbClr val="C0C0C0"/>
                  </a:outerShdw>
                </a:effectLst>
                <a:ea typeface="微软雅黑" pitchFamily="34" charset="-122"/>
              </a:rPr>
              <a:t>通过分配可执行内存，再将</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复制到内存区域，然后跳过去执行。</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先尝试关闭当前进程的</a:t>
            </a:r>
            <a:r>
              <a:rPr lang="en-US" altLang="zh-CN" b="1" dirty="0">
                <a:effectLst>
                  <a:outerShdw blurRad="38100" dist="38100" dir="2700000" algn="tl">
                    <a:srgbClr val="C0C0C0"/>
                  </a:outerShdw>
                </a:effectLst>
                <a:ea typeface="微软雅黑" pitchFamily="34" charset="-122"/>
              </a:rPr>
              <a:t>DEP</a:t>
            </a:r>
            <a:r>
              <a:rPr lang="zh-CN" altLang="en-US" b="1" dirty="0">
                <a:effectLst>
                  <a:outerShdw blurRad="38100" dist="38100" dir="2700000" algn="tl">
                    <a:srgbClr val="C0C0C0"/>
                  </a:outerShdw>
                </a:effectLst>
                <a:ea typeface="微软雅黑" pitchFamily="34" charset="-122"/>
              </a:rPr>
              <a:t>保护，然后再运行</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771131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en-US" altLang="zh-CN" b="1" dirty="0">
                <a:effectLst>
                  <a:outerShdw blurRad="38100" dist="38100" dir="2700000" algn="tl">
                    <a:srgbClr val="C0C0C0"/>
                  </a:outerShdw>
                </a:effectLst>
                <a:ea typeface="微软雅黑" pitchFamily="34" charset="-122"/>
              </a:rPr>
              <a:t>Ret2libc</a:t>
            </a:r>
            <a:r>
              <a:rPr lang="zh-CN" altLang="en-US" b="1" dirty="0">
                <a:effectLst>
                  <a:outerShdw blurRad="38100" dist="38100" dir="2700000" algn="tl">
                    <a:srgbClr val="C0C0C0"/>
                  </a:outerShdw>
                </a:effectLst>
                <a:ea typeface="微软雅黑" pitchFamily="34" charset="-122"/>
              </a:rPr>
              <a:t>是一种无</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的漏洞利用技术，即不直接跳转到</a:t>
            </a:r>
            <a:r>
              <a:rPr lang="en-US" altLang="zh-CN" b="1" dirty="0">
                <a:effectLst>
                  <a:outerShdw blurRad="38100" dist="38100" dir="2700000" algn="tl">
                    <a:srgbClr val="C0C0C0"/>
                  </a:outerShdw>
                </a:effectLst>
                <a:ea typeface="微软雅黑" pitchFamily="34" charset="-122"/>
              </a:rPr>
              <a:t>shellcode</a:t>
            </a:r>
            <a:r>
              <a:rPr lang="zh-CN" altLang="en-US" b="1" dirty="0">
                <a:effectLst>
                  <a:outerShdw blurRad="38100" dist="38100" dir="2700000" algn="tl">
                    <a:srgbClr val="C0C0C0"/>
                  </a:outerShdw>
                </a:effectLst>
                <a:ea typeface="微软雅黑" pitchFamily="34" charset="-122"/>
              </a:rPr>
              <a:t>，而是去执行库中的代码，被执行的代码也就可以看作是恶意代码</a:t>
            </a:r>
            <a:endParaRPr lang="en-US" altLang="zh-CN" b="1" dirty="0">
              <a:effectLst>
                <a:outerShdw blurRad="38100" dist="38100" dir="2700000" algn="tl">
                  <a:srgbClr val="C0C0C0"/>
                </a:outerShdw>
              </a:effectLst>
              <a:ea typeface="微软雅黑" pitchFamily="34" charset="-122"/>
            </a:endParaRPr>
          </a:p>
          <a:p>
            <a:pPr lvl="1"/>
            <a:r>
              <a:rPr lang="zh-CN" altLang="en-US" sz="2400" b="1" dirty="0">
                <a:effectLst>
                  <a:outerShdw blurRad="38100" dist="38100" dir="2700000" algn="tl">
                    <a:srgbClr val="C0C0C0"/>
                  </a:outerShdw>
                </a:effectLst>
                <a:latin typeface="+mn-lt"/>
                <a:ea typeface="微软雅黑" pitchFamily="34" charset="-122"/>
                <a:cs typeface="+mn-cs"/>
              </a:rPr>
              <a:t>虽然</a:t>
            </a:r>
            <a:r>
              <a:rPr lang="en-US" altLang="zh-CN" sz="2400" b="1" dirty="0">
                <a:effectLst>
                  <a:outerShdw blurRad="38100" dist="38100" dir="2700000" algn="tl">
                    <a:srgbClr val="C0C0C0"/>
                  </a:outerShdw>
                </a:effectLst>
                <a:latin typeface="+mn-lt"/>
                <a:ea typeface="微软雅黑" pitchFamily="34" charset="-122"/>
                <a:cs typeface="+mn-cs"/>
              </a:rPr>
              <a:t>NX/XD</a:t>
            </a:r>
            <a:r>
              <a:rPr lang="zh-CN" altLang="en-US" sz="2400" b="1" dirty="0">
                <a:effectLst>
                  <a:outerShdw blurRad="38100" dist="38100" dir="2700000" algn="tl">
                    <a:srgbClr val="C0C0C0"/>
                  </a:outerShdw>
                </a:effectLst>
                <a:latin typeface="+mn-lt"/>
                <a:ea typeface="微软雅黑" pitchFamily="34" charset="-122"/>
                <a:cs typeface="+mn-cs"/>
              </a:rPr>
              <a:t>禁止在堆栈上执行代码，但库中的代码依然是可以执行的，可以利用这点绕过</a:t>
            </a:r>
            <a:r>
              <a:rPr lang="en-US" altLang="zh-CN" sz="2400" b="1" dirty="0">
                <a:effectLst>
                  <a:outerShdw blurRad="38100" dist="38100" dir="2700000" algn="tl">
                    <a:srgbClr val="C0C0C0"/>
                  </a:outerShdw>
                </a:effectLst>
                <a:latin typeface="+mn-lt"/>
                <a:ea typeface="微软雅黑" pitchFamily="34" charset="-122"/>
                <a:cs typeface="+mn-cs"/>
              </a:rPr>
              <a:t>DEP</a:t>
            </a:r>
            <a:r>
              <a:rPr lang="zh-CN" altLang="en-US" sz="2400" b="1" dirty="0">
                <a:effectLst>
                  <a:outerShdw blurRad="38100" dist="38100" dir="2700000" algn="tl">
                    <a:srgbClr val="C0C0C0"/>
                  </a:outerShdw>
                </a:effectLst>
                <a:latin typeface="+mn-lt"/>
                <a:ea typeface="微软雅黑" pitchFamily="34" charset="-122"/>
                <a:cs typeface="+mn-cs"/>
              </a:rPr>
              <a:t>技术。</a:t>
            </a:r>
            <a:endParaRPr lang="en-US" altLang="zh-CN" sz="2400" b="1" dirty="0">
              <a:effectLst>
                <a:outerShdw blurRad="38100" dist="38100" dir="2700000" algn="tl">
                  <a:srgbClr val="C0C0C0"/>
                </a:outerShdw>
              </a:effectLst>
              <a:latin typeface="+mn-lt"/>
              <a:ea typeface="微软雅黑" pitchFamily="34" charset="-122"/>
              <a:cs typeface="+mn-cs"/>
            </a:endParaRPr>
          </a:p>
          <a:p>
            <a:pPr lvl="1"/>
            <a:r>
              <a:rPr lang="zh-CN" altLang="en-US" sz="2400" b="1" dirty="0">
                <a:effectLst>
                  <a:outerShdw blurRad="38100" dist="38100" dir="2700000" algn="tl">
                    <a:srgbClr val="C0C0C0"/>
                  </a:outerShdw>
                </a:effectLst>
                <a:latin typeface="+mn-lt"/>
                <a:ea typeface="微软雅黑" pitchFamily="34" charset="-122"/>
                <a:cs typeface="+mn-cs"/>
              </a:rPr>
              <a:t>例如，可以在库中找到一段执行系统命令的代码或函数（如</a:t>
            </a:r>
            <a:r>
              <a:rPr lang="en-US" altLang="zh-CN" sz="2400" b="1" dirty="0" err="1">
                <a:effectLst>
                  <a:outerShdw blurRad="38100" dist="38100" dir="2700000" algn="tl">
                    <a:srgbClr val="C0C0C0"/>
                  </a:outerShdw>
                </a:effectLst>
                <a:latin typeface="+mn-lt"/>
                <a:ea typeface="微软雅黑" pitchFamily="34" charset="-122"/>
                <a:cs typeface="+mn-cs"/>
              </a:rPr>
              <a:t>WinExec</a:t>
            </a:r>
            <a:r>
              <a:rPr lang="zh-CN" altLang="en-US" sz="2400" b="1" dirty="0">
                <a:effectLst>
                  <a:outerShdw blurRad="38100" dist="38100" dir="2700000" algn="tl">
                    <a:srgbClr val="C0C0C0"/>
                  </a:outerShdw>
                </a:effectLst>
                <a:latin typeface="+mn-lt"/>
                <a:ea typeface="微软雅黑" pitchFamily="34" charset="-122"/>
                <a:cs typeface="+mn-cs"/>
              </a:rPr>
              <a:t>），用这段库代码的地址覆盖返回地址，当函数返回时执行流会跳转到库代码上。</a:t>
            </a:r>
            <a:endParaRPr lang="en-US" altLang="zh-CN" sz="2400" b="1" dirty="0">
              <a:effectLst>
                <a:outerShdw blurRad="38100" dist="38100" dir="2700000" algn="tl">
                  <a:srgbClr val="C0C0C0"/>
                </a:outerShdw>
              </a:effectLst>
              <a:latin typeface="+mn-lt"/>
              <a:ea typeface="微软雅黑" pitchFamily="34" charset="-122"/>
              <a:cs typeface="+mn-cs"/>
            </a:endParaRPr>
          </a:p>
          <a:p>
            <a:pPr lvl="1"/>
            <a:r>
              <a:rPr lang="zh-CN" altLang="en-US" sz="2400" b="1" dirty="0">
                <a:effectLst>
                  <a:outerShdw blurRad="38100" dist="38100" dir="2700000" algn="tl">
                    <a:srgbClr val="C0C0C0"/>
                  </a:outerShdw>
                </a:effectLst>
                <a:latin typeface="+mn-lt"/>
                <a:ea typeface="微软雅黑" pitchFamily="34" charset="-122"/>
                <a:cs typeface="+mn-cs"/>
              </a:rPr>
              <a:t>这种技术只能执行一些简单的代码，缺乏灵活性，对执行代码的功能有很大的限制，但即使如此，也可以造成很大的危害。</a:t>
            </a:r>
          </a:p>
        </p:txBody>
      </p:sp>
    </p:spTree>
    <p:extLst>
      <p:ext uri="{BB962C8B-B14F-4D97-AF65-F5344CB8AC3E}">
        <p14:creationId xmlns:p14="http://schemas.microsoft.com/office/powerpoint/2010/main" val="1150777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graphicFrame>
        <p:nvGraphicFramePr>
          <p:cNvPr id="6" name="表格 4">
            <a:extLst>
              <a:ext uri="{FF2B5EF4-FFF2-40B4-BE49-F238E27FC236}">
                <a16:creationId xmlns:a16="http://schemas.microsoft.com/office/drawing/2014/main" id="{5C81D787-1EEB-4592-BD61-E1705108EAB4}"/>
              </a:ext>
            </a:extLst>
          </p:cNvPr>
          <p:cNvGraphicFramePr>
            <a:graphicFrameLocks/>
          </p:cNvGraphicFramePr>
          <p:nvPr>
            <p:extLst>
              <p:ext uri="{D42A27DB-BD31-4B8C-83A1-F6EECF244321}">
                <p14:modId xmlns:p14="http://schemas.microsoft.com/office/powerpoint/2010/main" val="3445706793"/>
              </p:ext>
            </p:extLst>
          </p:nvPr>
        </p:nvGraphicFramePr>
        <p:xfrm>
          <a:off x="1439144" y="1692511"/>
          <a:ext cx="2085049" cy="2299020"/>
        </p:xfrm>
        <a:graphic>
          <a:graphicData uri="http://schemas.openxmlformats.org/drawingml/2006/table">
            <a:tbl>
              <a:tblPr firstRow="1" bandRow="1">
                <a:tableStyleId>{0505E3EF-67EA-436B-97B2-0124C06EBD24}</a:tableStyleId>
              </a:tblPr>
              <a:tblGrid>
                <a:gridCol w="2085049">
                  <a:extLst>
                    <a:ext uri="{9D8B030D-6E8A-4147-A177-3AD203B41FA5}">
                      <a16:colId xmlns:a16="http://schemas.microsoft.com/office/drawing/2014/main" val="3969029411"/>
                    </a:ext>
                  </a:extLst>
                </a:gridCol>
              </a:tblGrid>
              <a:tr h="459804">
                <a:tc>
                  <a:txBody>
                    <a:bodyPr/>
                    <a:lstStyle/>
                    <a:p>
                      <a:pPr algn="ctr"/>
                      <a:r>
                        <a:rPr lang="en-US" altLang="zh-CN" b="0" dirty="0" err="1">
                          <a:latin typeface="宋体" panose="02010600030101010101" pitchFamily="2" charset="-122"/>
                          <a:ea typeface="宋体" panose="02010600030101010101" pitchFamily="2" charset="-122"/>
                        </a:rPr>
                        <a:t>buf</a:t>
                      </a:r>
                      <a:endParaRPr lang="zh-CN" altLang="en-US" b="0"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84116664"/>
                  </a:ext>
                </a:extLst>
              </a:tr>
              <a:tr h="459804">
                <a:tc>
                  <a:txBody>
                    <a:bodyPr/>
                    <a:lstStyle/>
                    <a:p>
                      <a:pPr algn="ctr"/>
                      <a:r>
                        <a:rPr lang="en-US" altLang="zh-CN" sz="1800" kern="1200" dirty="0">
                          <a:solidFill>
                            <a:schemeClr val="dk1"/>
                          </a:solidFill>
                          <a:latin typeface="宋体" panose="02010600030101010101" pitchFamily="2" charset="-122"/>
                          <a:ea typeface="宋体" panose="02010600030101010101" pitchFamily="2" charset="-122"/>
                          <a:cs typeface="+mn-cs"/>
                        </a:rPr>
                        <a:t>0x56555591</a:t>
                      </a:r>
                      <a:endParaRPr lang="zh-CN" altLang="en-US" sz="1800" kern="1200" dirty="0">
                        <a:solidFill>
                          <a:schemeClr val="dk1"/>
                        </a:solidFill>
                        <a:latin typeface="宋体" panose="02010600030101010101" pitchFamily="2" charset="-122"/>
                        <a:ea typeface="宋体" panose="02010600030101010101" pitchFamily="2" charset="-122"/>
                        <a:cs typeface="+mn-cs"/>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solidFill>
                  </a:tcPr>
                </a:tc>
                <a:extLst>
                  <a:ext uri="{0D108BD9-81ED-4DB2-BD59-A6C34878D82A}">
                    <a16:rowId xmlns:a16="http://schemas.microsoft.com/office/drawing/2014/main" val="3964807130"/>
                  </a:ext>
                </a:extLst>
              </a:tr>
              <a:tr h="459804">
                <a:tc>
                  <a:txBody>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46263585"/>
                  </a:ext>
                </a:extLst>
              </a:tr>
              <a:tr h="459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solidFill>
                  </a:tcPr>
                </a:tc>
                <a:extLst>
                  <a:ext uri="{0D108BD9-81ED-4DB2-BD59-A6C34878D82A}">
                    <a16:rowId xmlns:a16="http://schemas.microsoft.com/office/drawing/2014/main" val="432127400"/>
                  </a:ext>
                </a:extLst>
              </a:tr>
              <a:tr h="459804">
                <a:tc>
                  <a:txBody>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27145201"/>
                  </a:ext>
                </a:extLst>
              </a:tr>
            </a:tbl>
          </a:graphicData>
        </a:graphic>
      </p:graphicFrame>
      <p:sp>
        <p:nvSpPr>
          <p:cNvPr id="7" name="文本框 6">
            <a:extLst>
              <a:ext uri="{FF2B5EF4-FFF2-40B4-BE49-F238E27FC236}">
                <a16:creationId xmlns:a16="http://schemas.microsoft.com/office/drawing/2014/main" id="{F06AD01F-C800-421F-8005-460091140D28}"/>
              </a:ext>
            </a:extLst>
          </p:cNvPr>
          <p:cNvSpPr txBox="1"/>
          <p:nvPr/>
        </p:nvSpPr>
        <p:spPr>
          <a:xfrm>
            <a:off x="251520" y="1988840"/>
            <a:ext cx="1101608" cy="584775"/>
          </a:xfrm>
          <a:prstGeom prst="rect">
            <a:avLst/>
          </a:prstGeom>
          <a:noFill/>
        </p:spPr>
        <p:txBody>
          <a:bodyPr wrap="square" rtlCol="0">
            <a:spAutoFit/>
          </a:bodyPr>
          <a:lstStyle/>
          <a:p>
            <a:pPr algn="r"/>
            <a:r>
              <a:rPr lang="zh-CN" altLang="en-US" sz="1600" dirty="0">
                <a:latin typeface="宋体" panose="02010600030101010101" pitchFamily="2" charset="-122"/>
                <a:ea typeface="宋体" panose="02010600030101010101" pitchFamily="2" charset="-122"/>
              </a:rPr>
              <a:t>原函数返</a:t>
            </a:r>
            <a:endParaRPr lang="en-US" altLang="zh-CN" sz="1600" dirty="0">
              <a:latin typeface="宋体" panose="02010600030101010101" pitchFamily="2" charset="-122"/>
              <a:ea typeface="宋体" panose="02010600030101010101" pitchFamily="2" charset="-122"/>
            </a:endParaRPr>
          </a:p>
          <a:p>
            <a:pPr algn="r"/>
            <a:r>
              <a:rPr lang="zh-CN" altLang="en-US" sz="1600" dirty="0">
                <a:latin typeface="宋体" panose="02010600030101010101" pitchFamily="2" charset="-122"/>
                <a:ea typeface="宋体" panose="02010600030101010101" pitchFamily="2" charset="-122"/>
              </a:rPr>
              <a:t>回地址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8" name="表格 4">
            <a:extLst>
              <a:ext uri="{FF2B5EF4-FFF2-40B4-BE49-F238E27FC236}">
                <a16:creationId xmlns:a16="http://schemas.microsoft.com/office/drawing/2014/main" id="{8CFB97DB-3242-437F-B4D0-B6AE83973D3F}"/>
              </a:ext>
            </a:extLst>
          </p:cNvPr>
          <p:cNvGraphicFramePr>
            <a:graphicFrameLocks/>
          </p:cNvGraphicFramePr>
          <p:nvPr>
            <p:extLst>
              <p:ext uri="{D42A27DB-BD31-4B8C-83A1-F6EECF244321}">
                <p14:modId xmlns:p14="http://schemas.microsoft.com/office/powerpoint/2010/main" val="918253373"/>
              </p:ext>
            </p:extLst>
          </p:nvPr>
        </p:nvGraphicFramePr>
        <p:xfrm>
          <a:off x="6771119" y="2556607"/>
          <a:ext cx="2171065" cy="2299020"/>
        </p:xfrm>
        <a:graphic>
          <a:graphicData uri="http://schemas.openxmlformats.org/drawingml/2006/table">
            <a:tbl>
              <a:tblPr firstRow="1" bandRow="1">
                <a:tableStyleId>{69CF1AB2-1976-4502-BF36-3FF5EA218861}</a:tableStyleId>
              </a:tblPr>
              <a:tblGrid>
                <a:gridCol w="2171065">
                  <a:extLst>
                    <a:ext uri="{9D8B030D-6E8A-4147-A177-3AD203B41FA5}">
                      <a16:colId xmlns:a16="http://schemas.microsoft.com/office/drawing/2014/main" val="3969029411"/>
                    </a:ext>
                  </a:extLst>
                </a:gridCol>
              </a:tblGrid>
              <a:tr h="459804">
                <a:tc>
                  <a:txBody>
                    <a:bodyPr/>
                    <a:lstStyle/>
                    <a:p>
                      <a:pPr algn="ctr"/>
                      <a:r>
                        <a:rPr lang="en-US" altLang="zh-CN" b="0" dirty="0" err="1">
                          <a:latin typeface="宋体" panose="02010600030101010101" pitchFamily="2" charset="-122"/>
                          <a:ea typeface="宋体" panose="02010600030101010101" pitchFamily="2" charset="-122"/>
                        </a:rPr>
                        <a:t>buf</a:t>
                      </a:r>
                      <a:endParaRPr lang="zh-CN" altLang="en-US" b="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784116664"/>
                  </a:ext>
                </a:extLst>
              </a:tr>
              <a:tr h="459804">
                <a:tc>
                  <a:txBody>
                    <a:bodyPr/>
                    <a:lstStyle/>
                    <a:p>
                      <a:pPr algn="ctr"/>
                      <a:r>
                        <a:rPr lang="en-US" altLang="zh-CN" dirty="0">
                          <a:solidFill>
                            <a:srgbClr val="0070C0"/>
                          </a:solidFill>
                          <a:latin typeface="宋体" panose="02010600030101010101" pitchFamily="2" charset="-122"/>
                          <a:ea typeface="宋体" panose="02010600030101010101" pitchFamily="2" charset="-122"/>
                        </a:rPr>
                        <a:t>0xf7e1ed10</a:t>
                      </a:r>
                      <a:endParaRPr lang="zh-CN" altLang="en-US" dirty="0">
                        <a:solidFill>
                          <a:srgbClr val="0070C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964807130"/>
                  </a:ext>
                </a:extLst>
              </a:tr>
              <a:tr h="459804">
                <a:tc>
                  <a:txBody>
                    <a:bodyPr/>
                    <a:lstStyle/>
                    <a:p>
                      <a:pPr algn="ctr"/>
                      <a:r>
                        <a:rPr lang="en-US" altLang="zh-CN" dirty="0">
                          <a:solidFill>
                            <a:schemeClr val="bg1">
                              <a:lumMod val="50000"/>
                            </a:schemeClr>
                          </a:solidFill>
                          <a:latin typeface="宋体" panose="02010600030101010101" pitchFamily="2" charset="-122"/>
                          <a:ea typeface="宋体" panose="02010600030101010101" pitchFamily="2" charset="-122"/>
                        </a:rPr>
                        <a:t>0xdeadbeef</a:t>
                      </a:r>
                      <a:endParaRPr lang="zh-CN" altLang="en-US" dirty="0">
                        <a:solidFill>
                          <a:schemeClr val="bg1">
                            <a:lumMod val="50000"/>
                          </a:schemeClr>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46263585"/>
                  </a:ext>
                </a:extLst>
              </a:tr>
              <a:tr h="459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7030A0"/>
                          </a:solidFill>
                          <a:latin typeface="宋体" panose="02010600030101010101" pitchFamily="2" charset="-122"/>
                          <a:ea typeface="宋体" panose="02010600030101010101" pitchFamily="2" charset="-122"/>
                        </a:rPr>
                        <a:t>0xffffd93a</a:t>
                      </a:r>
                      <a:endParaRPr lang="zh-CN" altLang="en-US" dirty="0">
                        <a:solidFill>
                          <a:srgbClr val="7030A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32127400"/>
                  </a:ext>
                </a:extLst>
              </a:tr>
              <a:tr h="459804">
                <a:tc>
                  <a:txBody>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727145201"/>
                  </a:ext>
                </a:extLst>
              </a:tr>
            </a:tbl>
          </a:graphicData>
        </a:graphic>
      </p:graphicFrame>
      <p:sp>
        <p:nvSpPr>
          <p:cNvPr id="9" name="文本框 8">
            <a:extLst>
              <a:ext uri="{FF2B5EF4-FFF2-40B4-BE49-F238E27FC236}">
                <a16:creationId xmlns:a16="http://schemas.microsoft.com/office/drawing/2014/main" id="{488BD4A6-B400-4DAC-BE5B-8CD92AA34E1E}"/>
              </a:ext>
            </a:extLst>
          </p:cNvPr>
          <p:cNvSpPr txBox="1"/>
          <p:nvPr/>
        </p:nvSpPr>
        <p:spPr>
          <a:xfrm>
            <a:off x="2028312" y="1052736"/>
            <a:ext cx="2404872" cy="400110"/>
          </a:xfrm>
          <a:prstGeom prst="rect">
            <a:avLst/>
          </a:prstGeom>
          <a:noFill/>
        </p:spPr>
        <p:txBody>
          <a:bodyPr wrap="square" rtlCol="0">
            <a:spAutoFit/>
          </a:bodyPr>
          <a:lstStyle/>
          <a:p>
            <a:pPr algn="ctr"/>
            <a:r>
              <a:rPr lang="zh-CN" altLang="en-US" sz="2000" dirty="0">
                <a:solidFill>
                  <a:srgbClr val="00B050"/>
                </a:solidFill>
                <a:latin typeface="Calibri" panose="020F0502020204030204" pitchFamily="34" charset="0"/>
                <a:ea typeface="宋体" panose="02010600030101010101" pitchFamily="2" charset="-122"/>
                <a:cs typeface="Calibri" panose="020F0502020204030204" pitchFamily="34" charset="0"/>
              </a:rPr>
              <a:t>攻击开始前的栈</a:t>
            </a:r>
          </a:p>
        </p:txBody>
      </p:sp>
      <p:sp>
        <p:nvSpPr>
          <p:cNvPr id="10" name="文本框 9">
            <a:extLst>
              <a:ext uri="{FF2B5EF4-FFF2-40B4-BE49-F238E27FC236}">
                <a16:creationId xmlns:a16="http://schemas.microsoft.com/office/drawing/2014/main" id="{FB0B233F-3508-4409-B2A8-1D1FE60F7B88}"/>
              </a:ext>
            </a:extLst>
          </p:cNvPr>
          <p:cNvSpPr txBox="1"/>
          <p:nvPr/>
        </p:nvSpPr>
        <p:spPr>
          <a:xfrm>
            <a:off x="6654215" y="1916832"/>
            <a:ext cx="2404872" cy="400110"/>
          </a:xfrm>
          <a:prstGeom prst="rect">
            <a:avLst/>
          </a:prstGeom>
          <a:noFill/>
        </p:spPr>
        <p:txBody>
          <a:bodyPr wrap="square" rtlCol="0">
            <a:spAutoFit/>
          </a:bodyPr>
          <a:lstStyle/>
          <a:p>
            <a:pPr algn="ctr"/>
            <a:r>
              <a:rPr lang="zh-CN" altLang="en-US" sz="2000" dirty="0">
                <a:solidFill>
                  <a:srgbClr val="FF0000"/>
                </a:solidFill>
                <a:latin typeface="Calibri" panose="020F0502020204030204" pitchFamily="34" charset="0"/>
                <a:ea typeface="宋体" panose="02010600030101010101" pitchFamily="2" charset="-122"/>
                <a:cs typeface="Calibri" panose="020F0502020204030204" pitchFamily="34" charset="0"/>
              </a:rPr>
              <a:t>攻击准备好后的栈</a:t>
            </a:r>
          </a:p>
        </p:txBody>
      </p:sp>
      <p:sp>
        <p:nvSpPr>
          <p:cNvPr id="11" name="文本框 10">
            <a:extLst>
              <a:ext uri="{FF2B5EF4-FFF2-40B4-BE49-F238E27FC236}">
                <a16:creationId xmlns:a16="http://schemas.microsoft.com/office/drawing/2014/main" id="{42F0E755-72C6-4861-9E48-43FFE2358FD7}"/>
              </a:ext>
            </a:extLst>
          </p:cNvPr>
          <p:cNvSpPr txBox="1"/>
          <p:nvPr/>
        </p:nvSpPr>
        <p:spPr>
          <a:xfrm>
            <a:off x="4483149" y="3074183"/>
            <a:ext cx="2171065" cy="338554"/>
          </a:xfrm>
          <a:prstGeom prst="rect">
            <a:avLst/>
          </a:prstGeom>
          <a:noFill/>
        </p:spPr>
        <p:txBody>
          <a:bodyPr wrap="square" rtlCol="0">
            <a:spAutoFit/>
          </a:bodyPr>
          <a:lstStyle/>
          <a:p>
            <a:pPr algn="r"/>
            <a:r>
              <a:rPr lang="en-US" altLang="zh-CN" sz="1600" dirty="0">
                <a:solidFill>
                  <a:srgbClr val="0070C0"/>
                </a:solidFill>
                <a:latin typeface="宋体" panose="02010600030101010101" pitchFamily="2" charset="-122"/>
                <a:ea typeface="宋体" panose="02010600030101010101" pitchFamily="2" charset="-122"/>
              </a:rPr>
              <a:t>system()</a:t>
            </a:r>
            <a:r>
              <a:rPr lang="zh-CN" altLang="en-US" sz="1600" dirty="0">
                <a:solidFill>
                  <a:srgbClr val="0070C0"/>
                </a:solidFill>
                <a:latin typeface="宋体" panose="02010600030101010101" pitchFamily="2" charset="-122"/>
                <a:ea typeface="宋体" panose="02010600030101010101" pitchFamily="2" charset="-122"/>
              </a:rPr>
              <a:t>函数地址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12" name="文本框 11">
            <a:extLst>
              <a:ext uri="{FF2B5EF4-FFF2-40B4-BE49-F238E27FC236}">
                <a16:creationId xmlns:a16="http://schemas.microsoft.com/office/drawing/2014/main" id="{B6734CC8-6BAC-4A83-94A3-19EDA735A0E3}"/>
              </a:ext>
            </a:extLst>
          </p:cNvPr>
          <p:cNvSpPr txBox="1"/>
          <p:nvPr/>
        </p:nvSpPr>
        <p:spPr>
          <a:xfrm>
            <a:off x="4501436" y="3536840"/>
            <a:ext cx="2171065" cy="338554"/>
          </a:xfrm>
          <a:prstGeom prst="rect">
            <a:avLst/>
          </a:prstGeom>
          <a:noFill/>
        </p:spPr>
        <p:txBody>
          <a:bodyPr wrap="square" rtlCol="0">
            <a:spAutoFit/>
          </a:bodyPr>
          <a:lstStyle/>
          <a:p>
            <a:pPr algn="r"/>
            <a:r>
              <a:rPr lang="zh-CN" altLang="en-US" sz="1600" dirty="0">
                <a:solidFill>
                  <a:schemeClr val="bg1">
                    <a:lumMod val="50000"/>
                  </a:schemeClr>
                </a:solidFill>
                <a:latin typeface="宋体" panose="02010600030101010101" pitchFamily="2" charset="-122"/>
                <a:ea typeface="宋体" panose="02010600030101010101" pitchFamily="2" charset="-122"/>
              </a:rPr>
              <a:t>无用的返回地址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13" name="文本框 12">
            <a:extLst>
              <a:ext uri="{FF2B5EF4-FFF2-40B4-BE49-F238E27FC236}">
                <a16:creationId xmlns:a16="http://schemas.microsoft.com/office/drawing/2014/main" id="{8E17285F-8ABD-42E2-9310-6685941D4527}"/>
              </a:ext>
            </a:extLst>
          </p:cNvPr>
          <p:cNvSpPr txBox="1"/>
          <p:nvPr/>
        </p:nvSpPr>
        <p:spPr>
          <a:xfrm>
            <a:off x="4890439" y="3834567"/>
            <a:ext cx="1763775" cy="584775"/>
          </a:xfrm>
          <a:prstGeom prst="rect">
            <a:avLst/>
          </a:prstGeom>
          <a:noFill/>
        </p:spPr>
        <p:txBody>
          <a:bodyPr wrap="square" rtlCol="0">
            <a:spAutoFit/>
          </a:bodyPr>
          <a:lstStyle/>
          <a:p>
            <a:pPr algn="r"/>
            <a:r>
              <a:rPr lang="zh-CN" altLang="en-US" sz="1600" dirty="0">
                <a:solidFill>
                  <a:srgbClr val="7030A0"/>
                </a:solidFill>
                <a:latin typeface="宋体" panose="02010600030101010101" pitchFamily="2" charset="-122"/>
                <a:ea typeface="宋体" panose="02010600030101010101" pitchFamily="2" charset="-122"/>
              </a:rPr>
              <a:t>指向“ </a:t>
            </a:r>
            <a:r>
              <a:rPr lang="en-US" altLang="zh-CN" sz="1600" dirty="0">
                <a:solidFill>
                  <a:srgbClr val="7030A0"/>
                </a:solidFill>
                <a:latin typeface="宋体" panose="02010600030101010101" pitchFamily="2" charset="-122"/>
                <a:ea typeface="宋体" panose="02010600030101010101" pitchFamily="2" charset="-122"/>
              </a:rPr>
              <a:t>/bin/</a:t>
            </a:r>
            <a:r>
              <a:rPr lang="en-US" altLang="zh-CN" sz="1600" dirty="0" err="1">
                <a:solidFill>
                  <a:srgbClr val="7030A0"/>
                </a:solidFill>
                <a:latin typeface="宋体" panose="02010600030101010101" pitchFamily="2" charset="-122"/>
                <a:ea typeface="宋体" panose="02010600030101010101" pitchFamily="2" charset="-122"/>
              </a:rPr>
              <a:t>sh</a:t>
            </a:r>
            <a:r>
              <a:rPr lang="zh-CN" altLang="en-US" sz="1600" dirty="0">
                <a:solidFill>
                  <a:srgbClr val="7030A0"/>
                </a:solidFill>
                <a:latin typeface="宋体" panose="02010600030101010101" pitchFamily="2" charset="-122"/>
                <a:ea typeface="宋体" panose="02010600030101010101" pitchFamily="2" charset="-122"/>
              </a:rPr>
              <a:t>”字符串的地址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14" name="表格 13">
            <a:extLst>
              <a:ext uri="{FF2B5EF4-FFF2-40B4-BE49-F238E27FC236}">
                <a16:creationId xmlns:a16="http://schemas.microsoft.com/office/drawing/2014/main" id="{42EE9668-B53C-4834-A779-64F4CC4C886D}"/>
              </a:ext>
            </a:extLst>
          </p:cNvPr>
          <p:cNvGraphicFramePr>
            <a:graphicFrameLocks noGrp="1"/>
          </p:cNvGraphicFramePr>
          <p:nvPr>
            <p:extLst>
              <p:ext uri="{D42A27DB-BD31-4B8C-83A1-F6EECF244321}">
                <p14:modId xmlns:p14="http://schemas.microsoft.com/office/powerpoint/2010/main" val="3665034876"/>
              </p:ext>
            </p:extLst>
          </p:nvPr>
        </p:nvGraphicFramePr>
        <p:xfrm>
          <a:off x="2662476" y="5261138"/>
          <a:ext cx="1838960" cy="1014555"/>
        </p:xfrm>
        <a:graphic>
          <a:graphicData uri="http://schemas.openxmlformats.org/drawingml/2006/table">
            <a:tbl>
              <a:tblPr firstRow="1" bandRow="1">
                <a:tableStyleId>{5940675A-B579-460E-94D1-54222C63F5DA}</a:tableStyleId>
              </a:tblPr>
              <a:tblGrid>
                <a:gridCol w="1838960">
                  <a:extLst>
                    <a:ext uri="{9D8B030D-6E8A-4147-A177-3AD203B41FA5}">
                      <a16:colId xmlns:a16="http://schemas.microsoft.com/office/drawing/2014/main" val="223312074"/>
                    </a:ext>
                  </a:extLst>
                </a:gridCol>
              </a:tblGrid>
              <a:tr h="338185">
                <a:tc>
                  <a:txBody>
                    <a:bodyPr/>
                    <a:lstStyle/>
                    <a:p>
                      <a:pPr algn="ctr"/>
                      <a:r>
                        <a:rPr lang="zh-CN" altLang="en-US" sz="1400" dirty="0">
                          <a:latin typeface="宋体" panose="02010600030101010101" pitchFamily="2" charset="-122"/>
                          <a:ea typeface="宋体" panose="02010600030101010101" pitchFamily="2" charset="-122"/>
                        </a:rPr>
                        <a:t>返回地址</a:t>
                      </a:r>
                      <a:r>
                        <a:rPr lang="en-US" altLang="zh-CN" sz="1400" dirty="0">
                          <a:latin typeface="宋体" panose="02010600030101010101" pitchFamily="2" charset="-122"/>
                          <a:ea typeface="宋体" panose="02010600030101010101" pitchFamily="2" charset="-122"/>
                        </a:rPr>
                        <a:t>RET</a:t>
                      </a:r>
                      <a:endParaRPr lang="zh-CN" altLang="en-US" sz="1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22650584"/>
                  </a:ext>
                </a:extLst>
              </a:tr>
              <a:tr h="338185">
                <a:tc>
                  <a:txBody>
                    <a:bodyPr/>
                    <a:lstStyle/>
                    <a:p>
                      <a:pPr algn="ctr"/>
                      <a:r>
                        <a:rPr lang="zh-CN" altLang="en-US" sz="1400" dirty="0">
                          <a:latin typeface="宋体" panose="02010600030101010101" pitchFamily="2" charset="-122"/>
                          <a:ea typeface="宋体" panose="02010600030101010101" pitchFamily="2" charset="-122"/>
                        </a:rPr>
                        <a:t>函数参数</a:t>
                      </a:r>
                      <a:r>
                        <a:rPr lang="en-US" altLang="zh-CN" sz="1400" dirty="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133309614"/>
                  </a:ext>
                </a:extLst>
              </a:tr>
              <a:tr h="3381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宋体" panose="02010600030101010101" pitchFamily="2" charset="-122"/>
                          <a:ea typeface="宋体" panose="02010600030101010101" pitchFamily="2" charset="-122"/>
                        </a:rPr>
                        <a:t>函数参数</a:t>
                      </a:r>
                      <a:r>
                        <a:rPr lang="en-US" altLang="zh-CN" sz="1400" dirty="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576527609"/>
                  </a:ext>
                </a:extLst>
              </a:tr>
            </a:tbl>
          </a:graphicData>
        </a:graphic>
      </p:graphicFrame>
      <p:sp>
        <p:nvSpPr>
          <p:cNvPr id="15" name="矩形: 圆角 14">
            <a:extLst>
              <a:ext uri="{FF2B5EF4-FFF2-40B4-BE49-F238E27FC236}">
                <a16:creationId xmlns:a16="http://schemas.microsoft.com/office/drawing/2014/main" id="{DCD0D0CB-D782-47D6-8233-37C8BA1169D6}"/>
              </a:ext>
            </a:extLst>
          </p:cNvPr>
          <p:cNvSpPr/>
          <p:nvPr/>
        </p:nvSpPr>
        <p:spPr>
          <a:xfrm>
            <a:off x="4890438" y="3455559"/>
            <a:ext cx="4150360" cy="1034305"/>
          </a:xfrm>
          <a:prstGeom prst="roundRect">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cxnSp>
        <p:nvCxnSpPr>
          <p:cNvPr id="16" name="直接箭头连接符 15">
            <a:extLst>
              <a:ext uri="{FF2B5EF4-FFF2-40B4-BE49-F238E27FC236}">
                <a16:creationId xmlns:a16="http://schemas.microsoft.com/office/drawing/2014/main" id="{D6DB920C-E756-4CF4-814F-D7832567BD79}"/>
              </a:ext>
            </a:extLst>
          </p:cNvPr>
          <p:cNvCxnSpPr/>
          <p:nvPr/>
        </p:nvCxnSpPr>
        <p:spPr>
          <a:xfrm flipH="1">
            <a:off x="4189399" y="4419342"/>
            <a:ext cx="701039" cy="841796"/>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9B984AC-A843-4AE4-BCE7-04998062C587}"/>
              </a:ext>
            </a:extLst>
          </p:cNvPr>
          <p:cNvSpPr txBox="1"/>
          <p:nvPr/>
        </p:nvSpPr>
        <p:spPr>
          <a:xfrm>
            <a:off x="4614656" y="5261138"/>
            <a:ext cx="1944623" cy="1077218"/>
          </a:xfrm>
          <a:prstGeom prst="rect">
            <a:avLst/>
          </a:prstGeom>
          <a:noFill/>
        </p:spPr>
        <p:txBody>
          <a:bodyPr wrap="square" rtlCol="0">
            <a:spAutoFit/>
          </a:bodyPr>
          <a:lstStyle/>
          <a:p>
            <a:pPr algn="l"/>
            <a:r>
              <a:rPr lang="zh-CN" altLang="en-US" sz="1600" dirty="0">
                <a:latin typeface="Calibri" panose="020F0502020204030204" pitchFamily="34" charset="0"/>
                <a:ea typeface="宋体" panose="02010600030101010101" pitchFamily="2" charset="-122"/>
                <a:cs typeface="Calibri" panose="020F0502020204030204" pitchFamily="34" charset="0"/>
              </a:rPr>
              <a:t>满足函数调用习惯（</a:t>
            </a:r>
            <a:r>
              <a:rPr lang="en-US" altLang="zh-CN" sz="1600" dirty="0">
                <a:latin typeface="Calibri" panose="020F0502020204030204" pitchFamily="34" charset="0"/>
                <a:ea typeface="宋体" panose="02010600030101010101" pitchFamily="2" charset="-122"/>
                <a:cs typeface="Calibri" panose="020F0502020204030204" pitchFamily="34" charset="0"/>
              </a:rPr>
              <a:t>calling conventions</a:t>
            </a:r>
            <a:r>
              <a:rPr lang="zh-CN" altLang="en-US" sz="1600" dirty="0">
                <a:latin typeface="Calibri" panose="020F0502020204030204" pitchFamily="34" charset="0"/>
                <a:ea typeface="宋体" panose="02010600030101010101" pitchFamily="2" charset="-122"/>
                <a:cs typeface="Calibri" panose="020F0502020204030204" pitchFamily="34" charset="0"/>
              </a:rPr>
              <a:t>）的栈结构</a:t>
            </a:r>
          </a:p>
        </p:txBody>
      </p:sp>
      <p:cxnSp>
        <p:nvCxnSpPr>
          <p:cNvPr id="18" name="直接箭头连接符 17">
            <a:extLst>
              <a:ext uri="{FF2B5EF4-FFF2-40B4-BE49-F238E27FC236}">
                <a16:creationId xmlns:a16="http://schemas.microsoft.com/office/drawing/2014/main" id="{DDF88188-785F-4B14-B76B-2AFF3CE69F90}"/>
              </a:ext>
            </a:extLst>
          </p:cNvPr>
          <p:cNvCxnSpPr>
            <a:cxnSpLocks/>
          </p:cNvCxnSpPr>
          <p:nvPr/>
        </p:nvCxnSpPr>
        <p:spPr>
          <a:xfrm>
            <a:off x="2431719" y="5413538"/>
            <a:ext cx="230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2A0036D-DF01-4FF5-8830-1DCF890A4FB0}"/>
              </a:ext>
            </a:extLst>
          </p:cNvPr>
          <p:cNvSpPr txBox="1"/>
          <p:nvPr/>
        </p:nvSpPr>
        <p:spPr>
          <a:xfrm>
            <a:off x="1913560" y="5247692"/>
            <a:ext cx="573976" cy="338554"/>
          </a:xfrm>
          <a:prstGeom prst="rect">
            <a:avLst/>
          </a:prstGeom>
          <a:noFill/>
        </p:spPr>
        <p:txBody>
          <a:bodyPr wrap="square" rtlCol="0">
            <a:spAutoFit/>
          </a:bodyPr>
          <a:lstStyle/>
          <a:p>
            <a:pPr algn="r"/>
            <a:r>
              <a:rPr lang="en-US" altLang="zh-CN" sz="1600" dirty="0">
                <a:latin typeface="Calibri" panose="020F0502020204030204" pitchFamily="34" charset="0"/>
                <a:ea typeface="宋体" panose="02010600030101010101" pitchFamily="2" charset="-122"/>
                <a:cs typeface="Calibri" panose="020F0502020204030204" pitchFamily="34" charset="0"/>
              </a:rPr>
              <a:t>ESP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cxnSp>
        <p:nvCxnSpPr>
          <p:cNvPr id="20" name="直接箭头连接符 19">
            <a:extLst>
              <a:ext uri="{FF2B5EF4-FFF2-40B4-BE49-F238E27FC236}">
                <a16:creationId xmlns:a16="http://schemas.microsoft.com/office/drawing/2014/main" id="{25F198C5-D956-496B-BB5A-7BDE30E01B4C}"/>
              </a:ext>
            </a:extLst>
          </p:cNvPr>
          <p:cNvCxnSpPr>
            <a:cxnSpLocks/>
          </p:cNvCxnSpPr>
          <p:nvPr/>
        </p:nvCxnSpPr>
        <p:spPr>
          <a:xfrm flipV="1">
            <a:off x="3839280" y="1692511"/>
            <a:ext cx="0" cy="2283633"/>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3B172D3-8FC5-41B3-880E-EE827AC6E63D}"/>
              </a:ext>
            </a:extLst>
          </p:cNvPr>
          <p:cNvSpPr txBox="1"/>
          <p:nvPr/>
        </p:nvSpPr>
        <p:spPr>
          <a:xfrm>
            <a:off x="3907707" y="1506540"/>
            <a:ext cx="817853" cy="338554"/>
          </a:xfrm>
          <a:prstGeom prst="rect">
            <a:avLst/>
          </a:prstGeom>
          <a:noFill/>
        </p:spPr>
        <p:txBody>
          <a:bodyPr wrap="none" rtlCol="0">
            <a:spAutoFit/>
          </a:bodyPr>
          <a:lstStyle/>
          <a:p>
            <a:pPr algn="l"/>
            <a:r>
              <a:rPr lang="zh-CN" altLang="en-US" sz="1600" dirty="0">
                <a:solidFill>
                  <a:srgbClr val="C00000"/>
                </a:solidFill>
                <a:latin typeface="Calibri" panose="020F0502020204030204" pitchFamily="34" charset="0"/>
                <a:ea typeface="宋体" panose="02010600030101010101" pitchFamily="2" charset="-122"/>
                <a:cs typeface="Calibri" panose="020F0502020204030204" pitchFamily="34" charset="0"/>
              </a:rPr>
              <a:t>低地址</a:t>
            </a:r>
          </a:p>
        </p:txBody>
      </p:sp>
      <p:sp>
        <p:nvSpPr>
          <p:cNvPr id="22" name="文本框 21">
            <a:extLst>
              <a:ext uri="{FF2B5EF4-FFF2-40B4-BE49-F238E27FC236}">
                <a16:creationId xmlns:a16="http://schemas.microsoft.com/office/drawing/2014/main" id="{205AE2A2-B895-4B88-93BC-71D39177BC3A}"/>
              </a:ext>
            </a:extLst>
          </p:cNvPr>
          <p:cNvSpPr txBox="1"/>
          <p:nvPr/>
        </p:nvSpPr>
        <p:spPr>
          <a:xfrm>
            <a:off x="3917707" y="3667056"/>
            <a:ext cx="800219" cy="338554"/>
          </a:xfrm>
          <a:prstGeom prst="rect">
            <a:avLst/>
          </a:prstGeom>
          <a:noFill/>
        </p:spPr>
        <p:txBody>
          <a:bodyPr wrap="none" rtlCol="0">
            <a:spAutoFit/>
          </a:bodyPr>
          <a:lstStyle/>
          <a:p>
            <a:pPr algn="l"/>
            <a:r>
              <a:rPr lang="zh-CN" altLang="en-US" sz="1600" dirty="0">
                <a:solidFill>
                  <a:srgbClr val="C00000"/>
                </a:solidFill>
                <a:latin typeface="Calibri" panose="020F0502020204030204" pitchFamily="34" charset="0"/>
                <a:ea typeface="宋体" panose="02010600030101010101" pitchFamily="2" charset="-122"/>
                <a:cs typeface="Calibri" panose="020F0502020204030204" pitchFamily="34" charset="0"/>
              </a:rPr>
              <a:t>高地址</a:t>
            </a:r>
          </a:p>
        </p:txBody>
      </p:sp>
      <p:cxnSp>
        <p:nvCxnSpPr>
          <p:cNvPr id="23" name="直接箭头连接符 22">
            <a:extLst>
              <a:ext uri="{FF2B5EF4-FFF2-40B4-BE49-F238E27FC236}">
                <a16:creationId xmlns:a16="http://schemas.microsoft.com/office/drawing/2014/main" id="{983F45DC-E4C4-45AC-96DD-AB3C203E0B9B}"/>
              </a:ext>
            </a:extLst>
          </p:cNvPr>
          <p:cNvCxnSpPr>
            <a:cxnSpLocks/>
          </p:cNvCxnSpPr>
          <p:nvPr/>
        </p:nvCxnSpPr>
        <p:spPr>
          <a:xfrm flipH="1">
            <a:off x="9059087" y="3228081"/>
            <a:ext cx="210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A2E988D-D672-4A5D-9B3B-0F12EAFDE31A}"/>
              </a:ext>
            </a:extLst>
          </p:cNvPr>
          <p:cNvSpPr txBox="1"/>
          <p:nvPr/>
        </p:nvSpPr>
        <p:spPr>
          <a:xfrm>
            <a:off x="9254608" y="3058804"/>
            <a:ext cx="573976" cy="338554"/>
          </a:xfrm>
          <a:prstGeom prst="rect">
            <a:avLst/>
          </a:prstGeom>
          <a:noFill/>
        </p:spPr>
        <p:txBody>
          <a:bodyPr wrap="square" rtlCol="0">
            <a:spAutoFit/>
          </a:bodyPr>
          <a:lstStyle/>
          <a:p>
            <a:r>
              <a:rPr lang="en-US" altLang="zh-CN" sz="1600" dirty="0">
                <a:latin typeface="Calibri" panose="020F0502020204030204" pitchFamily="34" charset="0"/>
                <a:ea typeface="宋体" panose="02010600030101010101" pitchFamily="2" charset="-122"/>
                <a:cs typeface="Calibri" panose="020F0502020204030204" pitchFamily="34" charset="0"/>
              </a:rPr>
              <a:t>ESP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5" name="表格 4">
            <a:extLst>
              <a:ext uri="{FF2B5EF4-FFF2-40B4-BE49-F238E27FC236}">
                <a16:creationId xmlns:a16="http://schemas.microsoft.com/office/drawing/2014/main" id="{EA84BD6F-D6FF-42B6-ADD8-5C6FADC2AC9A}"/>
              </a:ext>
            </a:extLst>
          </p:cNvPr>
          <p:cNvGraphicFramePr>
            <a:graphicFrameLocks noGrp="1"/>
          </p:cNvGraphicFramePr>
          <p:nvPr/>
        </p:nvGraphicFramePr>
        <p:xfrm>
          <a:off x="-1608881" y="2314937"/>
          <a:ext cx="208280" cy="365760"/>
        </p:xfrm>
        <a:graphic>
          <a:graphicData uri="http://schemas.openxmlformats.org/drawingml/2006/table">
            <a:tbl>
              <a:tblPr/>
              <a:tblGrid>
                <a:gridCol w="208280">
                  <a:extLst>
                    <a:ext uri="{9D8B030D-6E8A-4147-A177-3AD203B41FA5}">
                      <a16:colId xmlns:a16="http://schemas.microsoft.com/office/drawing/2014/main" val="1859307571"/>
                    </a:ext>
                  </a:extLst>
                </a:gridCol>
              </a:tblGrid>
              <a:tr h="0">
                <a:tc>
                  <a:txBody>
                    <a:bodyPr/>
                    <a:lstStyle/>
                    <a:p>
                      <a:endParaRPr lang="zh-CN" altLang="en-US" dirty="0"/>
                    </a:p>
                  </a:txBody>
                  <a:tcPr>
                    <a:lnL w="12700" cmpd="sng">
                      <a:solidFill>
                        <a:schemeClr val="tx2"/>
                      </a:solidFill>
                      <a:prstDash val="solid"/>
                    </a:lnL>
                    <a:lnR w="12700" cmpd="sng">
                      <a:solidFill>
                        <a:schemeClr val="tx2"/>
                      </a:solidFill>
                      <a:prstDash val="solid"/>
                    </a:lnR>
                    <a:lnT w="12700" cmpd="sng">
                      <a:solidFill>
                        <a:schemeClr val="tx2"/>
                      </a:solidFill>
                      <a:prstDash val="solid"/>
                    </a:lnT>
                    <a:lnB w="12700" cmpd="sng">
                      <a:solidFill>
                        <a:schemeClr val="tx2"/>
                      </a:solidFill>
                      <a:prstDash val="solid"/>
                    </a:lnB>
                  </a:tcPr>
                </a:tc>
                <a:extLst>
                  <a:ext uri="{0D108BD9-81ED-4DB2-BD59-A6C34878D82A}">
                    <a16:rowId xmlns:a16="http://schemas.microsoft.com/office/drawing/2014/main" val="3633340607"/>
                  </a:ext>
                </a:extLst>
              </a:tr>
            </a:tbl>
          </a:graphicData>
        </a:graphic>
      </p:graphicFrame>
    </p:spTree>
    <p:extLst>
      <p:ext uri="{BB962C8B-B14F-4D97-AF65-F5344CB8AC3E}">
        <p14:creationId xmlns:p14="http://schemas.microsoft.com/office/powerpoint/2010/main" val="2817434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什么是缓冲区溢出漏洞？</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）缓冲区</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程序中所使用的缓冲区可以是堆区和栈区，也可以是存放静态变量的数据区。</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由于进程中各个区域都有自己的用途，根据缓冲区利用的方法和缓冲区在内存中所属区域，其可分为</a:t>
            </a:r>
            <a:r>
              <a:rPr lang="zh-CN" altLang="en-US" b="1" dirty="0">
                <a:solidFill>
                  <a:srgbClr val="FF0000"/>
                </a:solidFill>
                <a:effectLst>
                  <a:outerShdw blurRad="38100" dist="38100" dir="2700000" algn="tl">
                    <a:srgbClr val="C0C0C0"/>
                  </a:outerShdw>
                </a:effectLst>
                <a:ea typeface="微软雅黑" pitchFamily="34" charset="-122"/>
              </a:rPr>
              <a:t>栈溢出</a:t>
            </a:r>
            <a:r>
              <a:rPr lang="zh-CN" altLang="en-US" b="1" dirty="0">
                <a:effectLst>
                  <a:outerShdw blurRad="38100" dist="38100" dir="2700000" algn="tl">
                    <a:srgbClr val="C0C0C0"/>
                  </a:outerShdw>
                </a:effectLst>
                <a:ea typeface="微软雅黑" pitchFamily="34" charset="-122"/>
              </a:rPr>
              <a:t>和</a:t>
            </a:r>
            <a:r>
              <a:rPr lang="zh-CN" altLang="en-US" b="1" dirty="0">
                <a:solidFill>
                  <a:srgbClr val="FF0000"/>
                </a:solidFill>
                <a:effectLst>
                  <a:outerShdw blurRad="38100" dist="38100" dir="2700000" algn="tl">
                    <a:srgbClr val="C0C0C0"/>
                  </a:outerShdw>
                </a:effectLst>
                <a:ea typeface="微软雅黑" pitchFamily="34" charset="-122"/>
              </a:rPr>
              <a:t>堆溢出</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93171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graphicFrame>
        <p:nvGraphicFramePr>
          <p:cNvPr id="5" name="表格 4">
            <a:extLst>
              <a:ext uri="{FF2B5EF4-FFF2-40B4-BE49-F238E27FC236}">
                <a16:creationId xmlns:a16="http://schemas.microsoft.com/office/drawing/2014/main" id="{EA84BD6F-D6FF-42B6-ADD8-5C6FADC2AC9A}"/>
              </a:ext>
            </a:extLst>
          </p:cNvPr>
          <p:cNvGraphicFramePr>
            <a:graphicFrameLocks noGrp="1"/>
          </p:cNvGraphicFramePr>
          <p:nvPr/>
        </p:nvGraphicFramePr>
        <p:xfrm>
          <a:off x="-1608881" y="2314937"/>
          <a:ext cx="208280" cy="365760"/>
        </p:xfrm>
        <a:graphic>
          <a:graphicData uri="http://schemas.openxmlformats.org/drawingml/2006/table">
            <a:tbl>
              <a:tblPr/>
              <a:tblGrid>
                <a:gridCol w="208280">
                  <a:extLst>
                    <a:ext uri="{9D8B030D-6E8A-4147-A177-3AD203B41FA5}">
                      <a16:colId xmlns:a16="http://schemas.microsoft.com/office/drawing/2014/main" val="1859307571"/>
                    </a:ext>
                  </a:extLst>
                </a:gridCol>
              </a:tblGrid>
              <a:tr h="0">
                <a:tc>
                  <a:txBody>
                    <a:bodyPr/>
                    <a:lstStyle/>
                    <a:p>
                      <a:endParaRPr lang="zh-CN" altLang="en-US" dirty="0"/>
                    </a:p>
                  </a:txBody>
                  <a:tcPr>
                    <a:lnL w="12700" cmpd="sng">
                      <a:solidFill>
                        <a:schemeClr val="tx2"/>
                      </a:solidFill>
                      <a:prstDash val="solid"/>
                    </a:lnL>
                    <a:lnR w="12700" cmpd="sng">
                      <a:solidFill>
                        <a:schemeClr val="tx2"/>
                      </a:solidFill>
                      <a:prstDash val="solid"/>
                    </a:lnR>
                    <a:lnT w="12700" cmpd="sng">
                      <a:solidFill>
                        <a:schemeClr val="tx2"/>
                      </a:solidFill>
                      <a:prstDash val="solid"/>
                    </a:lnT>
                    <a:lnB w="12700" cmpd="sng">
                      <a:solidFill>
                        <a:schemeClr val="tx2"/>
                      </a:solidFill>
                      <a:prstDash val="solid"/>
                    </a:lnB>
                  </a:tcPr>
                </a:tc>
                <a:extLst>
                  <a:ext uri="{0D108BD9-81ED-4DB2-BD59-A6C34878D82A}">
                    <a16:rowId xmlns:a16="http://schemas.microsoft.com/office/drawing/2014/main" val="3633340607"/>
                  </a:ext>
                </a:extLst>
              </a:tr>
            </a:tbl>
          </a:graphicData>
        </a:graphic>
      </p:graphicFrame>
      <p:sp>
        <p:nvSpPr>
          <p:cNvPr id="25" name="文本框 24">
            <a:extLst>
              <a:ext uri="{FF2B5EF4-FFF2-40B4-BE49-F238E27FC236}">
                <a16:creationId xmlns:a16="http://schemas.microsoft.com/office/drawing/2014/main" id="{1D429ECA-78DF-42BA-81A3-5078805735FA}"/>
              </a:ext>
            </a:extLst>
          </p:cNvPr>
          <p:cNvSpPr txBox="1"/>
          <p:nvPr/>
        </p:nvSpPr>
        <p:spPr>
          <a:xfrm>
            <a:off x="2566416" y="980728"/>
            <a:ext cx="2404872" cy="400110"/>
          </a:xfrm>
          <a:prstGeom prst="rect">
            <a:avLst/>
          </a:prstGeom>
          <a:noFill/>
        </p:spPr>
        <p:txBody>
          <a:bodyPr wrap="square" rtlCol="0">
            <a:spAutoFit/>
          </a:bodyPr>
          <a:lstStyle/>
          <a:p>
            <a:pPr algn="ctr"/>
            <a:r>
              <a:rPr lang="zh-CN" altLang="en-US" sz="2000" dirty="0">
                <a:solidFill>
                  <a:srgbClr val="FF0000"/>
                </a:solidFill>
                <a:latin typeface="Calibri" panose="020F0502020204030204" pitchFamily="34" charset="0"/>
                <a:ea typeface="宋体" panose="02010600030101010101" pitchFamily="2" charset="-122"/>
                <a:cs typeface="Calibri" panose="020F0502020204030204" pitchFamily="34" charset="0"/>
              </a:rPr>
              <a:t>攻击准备好后的栈</a:t>
            </a:r>
          </a:p>
        </p:txBody>
      </p:sp>
      <p:sp>
        <p:nvSpPr>
          <p:cNvPr id="26" name="文本框 25">
            <a:extLst>
              <a:ext uri="{FF2B5EF4-FFF2-40B4-BE49-F238E27FC236}">
                <a16:creationId xmlns:a16="http://schemas.microsoft.com/office/drawing/2014/main" id="{CAD0BFDA-0B9E-4E15-B47D-1E7AAAF44800}"/>
              </a:ext>
            </a:extLst>
          </p:cNvPr>
          <p:cNvSpPr txBox="1"/>
          <p:nvPr/>
        </p:nvSpPr>
        <p:spPr>
          <a:xfrm>
            <a:off x="395350" y="2138079"/>
            <a:ext cx="2171065" cy="338554"/>
          </a:xfrm>
          <a:prstGeom prst="rect">
            <a:avLst/>
          </a:prstGeom>
          <a:noFill/>
        </p:spPr>
        <p:txBody>
          <a:bodyPr wrap="square" rtlCol="0">
            <a:spAutoFit/>
          </a:bodyPr>
          <a:lstStyle/>
          <a:p>
            <a:pPr algn="r"/>
            <a:r>
              <a:rPr lang="en-US" altLang="zh-CN" sz="1600" dirty="0">
                <a:solidFill>
                  <a:srgbClr val="0070C0"/>
                </a:solidFill>
                <a:latin typeface="宋体" panose="02010600030101010101" pitchFamily="2" charset="-122"/>
                <a:ea typeface="宋体" panose="02010600030101010101" pitchFamily="2" charset="-122"/>
              </a:rPr>
              <a:t>system()</a:t>
            </a:r>
            <a:r>
              <a:rPr lang="zh-CN" altLang="en-US" sz="1600" dirty="0">
                <a:solidFill>
                  <a:srgbClr val="0070C0"/>
                </a:solidFill>
                <a:latin typeface="宋体" panose="02010600030101010101" pitchFamily="2" charset="-122"/>
                <a:ea typeface="宋体" panose="02010600030101010101" pitchFamily="2" charset="-122"/>
              </a:rPr>
              <a:t>函数地址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27" name="文本框 26">
            <a:extLst>
              <a:ext uri="{FF2B5EF4-FFF2-40B4-BE49-F238E27FC236}">
                <a16:creationId xmlns:a16="http://schemas.microsoft.com/office/drawing/2014/main" id="{BDDB222A-096C-4DE1-A933-1AE40AFF722F}"/>
              </a:ext>
            </a:extLst>
          </p:cNvPr>
          <p:cNvSpPr txBox="1"/>
          <p:nvPr/>
        </p:nvSpPr>
        <p:spPr>
          <a:xfrm>
            <a:off x="413637" y="2600736"/>
            <a:ext cx="2171065" cy="338554"/>
          </a:xfrm>
          <a:prstGeom prst="rect">
            <a:avLst/>
          </a:prstGeom>
          <a:noFill/>
        </p:spPr>
        <p:txBody>
          <a:bodyPr wrap="square" rtlCol="0">
            <a:spAutoFit/>
          </a:bodyPr>
          <a:lstStyle/>
          <a:p>
            <a:pPr algn="r"/>
            <a:r>
              <a:rPr lang="zh-CN" altLang="en-US" sz="1600" dirty="0">
                <a:solidFill>
                  <a:schemeClr val="bg1">
                    <a:lumMod val="50000"/>
                  </a:schemeClr>
                </a:solidFill>
                <a:latin typeface="宋体" panose="02010600030101010101" pitchFamily="2" charset="-122"/>
                <a:ea typeface="宋体" panose="02010600030101010101" pitchFamily="2" charset="-122"/>
              </a:rPr>
              <a:t>无用的返回地址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28" name="文本框 27">
            <a:extLst>
              <a:ext uri="{FF2B5EF4-FFF2-40B4-BE49-F238E27FC236}">
                <a16:creationId xmlns:a16="http://schemas.microsoft.com/office/drawing/2014/main" id="{1EFD9BAC-DBEB-42B4-9678-25C7F498A7B4}"/>
              </a:ext>
            </a:extLst>
          </p:cNvPr>
          <p:cNvSpPr txBox="1"/>
          <p:nvPr/>
        </p:nvSpPr>
        <p:spPr>
          <a:xfrm>
            <a:off x="802640" y="2898463"/>
            <a:ext cx="1763775" cy="584775"/>
          </a:xfrm>
          <a:prstGeom prst="rect">
            <a:avLst/>
          </a:prstGeom>
          <a:noFill/>
        </p:spPr>
        <p:txBody>
          <a:bodyPr wrap="square" rtlCol="0">
            <a:spAutoFit/>
          </a:bodyPr>
          <a:lstStyle/>
          <a:p>
            <a:pPr algn="r"/>
            <a:r>
              <a:rPr lang="zh-CN" altLang="en-US" sz="1600" dirty="0">
                <a:solidFill>
                  <a:srgbClr val="7030A0"/>
                </a:solidFill>
                <a:latin typeface="宋体" panose="02010600030101010101" pitchFamily="2" charset="-122"/>
                <a:ea typeface="宋体" panose="02010600030101010101" pitchFamily="2" charset="-122"/>
              </a:rPr>
              <a:t>指向“ </a:t>
            </a:r>
            <a:r>
              <a:rPr lang="en-US" altLang="zh-CN" sz="1600" dirty="0">
                <a:solidFill>
                  <a:srgbClr val="7030A0"/>
                </a:solidFill>
                <a:latin typeface="宋体" panose="02010600030101010101" pitchFamily="2" charset="-122"/>
                <a:ea typeface="宋体" panose="02010600030101010101" pitchFamily="2" charset="-122"/>
              </a:rPr>
              <a:t>/bin/</a:t>
            </a:r>
            <a:r>
              <a:rPr lang="en-US" altLang="zh-CN" sz="1600" dirty="0" err="1">
                <a:solidFill>
                  <a:srgbClr val="7030A0"/>
                </a:solidFill>
                <a:latin typeface="宋体" panose="02010600030101010101" pitchFamily="2" charset="-122"/>
                <a:ea typeface="宋体" panose="02010600030101010101" pitchFamily="2" charset="-122"/>
              </a:rPr>
              <a:t>sh</a:t>
            </a:r>
            <a:r>
              <a:rPr lang="zh-CN" altLang="en-US" sz="1600" dirty="0">
                <a:solidFill>
                  <a:srgbClr val="7030A0"/>
                </a:solidFill>
                <a:latin typeface="宋体" panose="02010600030101010101" pitchFamily="2" charset="-122"/>
                <a:ea typeface="宋体" panose="02010600030101010101" pitchFamily="2" charset="-122"/>
              </a:rPr>
              <a:t>”字符串的地址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cxnSp>
        <p:nvCxnSpPr>
          <p:cNvPr id="29" name="直接箭头连接符 28">
            <a:extLst>
              <a:ext uri="{FF2B5EF4-FFF2-40B4-BE49-F238E27FC236}">
                <a16:creationId xmlns:a16="http://schemas.microsoft.com/office/drawing/2014/main" id="{7F06170B-981C-46CD-AB56-2113FB847BBA}"/>
              </a:ext>
            </a:extLst>
          </p:cNvPr>
          <p:cNvCxnSpPr>
            <a:cxnSpLocks/>
          </p:cNvCxnSpPr>
          <p:nvPr/>
        </p:nvCxnSpPr>
        <p:spPr>
          <a:xfrm flipH="1">
            <a:off x="4971288" y="2302137"/>
            <a:ext cx="210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B034B8A-AF95-4E47-93C5-26DC7360A635}"/>
              </a:ext>
            </a:extLst>
          </p:cNvPr>
          <p:cNvSpPr txBox="1"/>
          <p:nvPr/>
        </p:nvSpPr>
        <p:spPr>
          <a:xfrm>
            <a:off x="5166809" y="2132860"/>
            <a:ext cx="573976" cy="338554"/>
          </a:xfrm>
          <a:prstGeom prst="rect">
            <a:avLst/>
          </a:prstGeom>
          <a:noFill/>
        </p:spPr>
        <p:txBody>
          <a:bodyPr wrap="square" rtlCol="0">
            <a:spAutoFit/>
          </a:bodyPr>
          <a:lstStyle/>
          <a:p>
            <a:r>
              <a:rPr lang="en-US" altLang="zh-CN" sz="1600" dirty="0">
                <a:latin typeface="Calibri" panose="020F0502020204030204" pitchFamily="34" charset="0"/>
                <a:ea typeface="宋体" panose="02010600030101010101" pitchFamily="2" charset="-122"/>
                <a:cs typeface="Calibri" panose="020F0502020204030204" pitchFamily="34" charset="0"/>
              </a:rPr>
              <a:t>ESP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31" name="文本框 30">
            <a:extLst>
              <a:ext uri="{FF2B5EF4-FFF2-40B4-BE49-F238E27FC236}">
                <a16:creationId xmlns:a16="http://schemas.microsoft.com/office/drawing/2014/main" id="{8EDF18B2-5C68-4C67-AA04-0A31B5F123ED}"/>
              </a:ext>
            </a:extLst>
          </p:cNvPr>
          <p:cNvSpPr txBox="1"/>
          <p:nvPr/>
        </p:nvSpPr>
        <p:spPr>
          <a:xfrm>
            <a:off x="3365905" y="4389292"/>
            <a:ext cx="5476240" cy="1815882"/>
          </a:xfrm>
          <a:prstGeom prst="rect">
            <a:avLst/>
          </a:prstGeom>
          <a:noFill/>
        </p:spPr>
        <p:txBody>
          <a:bodyPr wrap="square" rtlCol="0">
            <a:spAutoFit/>
          </a:bodyPr>
          <a:lstStyle/>
          <a:p>
            <a:r>
              <a:rPr lang="en-US" altLang="zh-CN" sz="1600" dirty="0">
                <a:latin typeface="Calibri" panose="020F0502020204030204" pitchFamily="34" charset="0"/>
                <a:ea typeface="宋体" panose="02010600030101010101" pitchFamily="2" charset="-122"/>
                <a:cs typeface="Calibri" panose="020F0502020204030204" pitchFamily="34" charset="0"/>
              </a:rPr>
              <a:t>0x56555563 &lt;main+70&gt;: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ret</a:t>
            </a:r>
          </a:p>
          <a:p>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b="1" dirty="0">
                <a:solidFill>
                  <a:srgbClr val="00B0F0"/>
                </a:solidFill>
                <a:latin typeface="Calibri" panose="020F0502020204030204" pitchFamily="34" charset="0"/>
                <a:ea typeface="宋体" panose="02010600030101010101" pitchFamily="2" charset="-122"/>
                <a:cs typeface="Calibri" panose="020F0502020204030204" pitchFamily="34" charset="0"/>
              </a:rPr>
              <a:t>-----------------------------------------------------------------------------------</a:t>
            </a:r>
          </a:p>
          <a:p>
            <a:r>
              <a:rPr lang="en-US" altLang="zh-CN" sz="1600" dirty="0">
                <a:latin typeface="Calibri" panose="020F0502020204030204" pitchFamily="34" charset="0"/>
                <a:ea typeface="宋体" panose="02010600030101010101" pitchFamily="2" charset="-122"/>
                <a:cs typeface="Calibri" panose="020F0502020204030204" pitchFamily="34" charset="0"/>
              </a:rPr>
              <a:t>system</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0xf7e1ed10 &lt;system&gt;: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sub</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a:solidFill>
                  <a:srgbClr val="C00000"/>
                </a:solidFill>
                <a:latin typeface="Calibri" panose="020F0502020204030204" pitchFamily="34" charset="0"/>
                <a:ea typeface="宋体" panose="02010600030101010101" pitchFamily="2" charset="-122"/>
                <a:cs typeface="Calibri" panose="020F0502020204030204" pitchFamily="34" charset="0"/>
              </a:rPr>
              <a:t>esp</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0xc</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0xf7e1ed13 &lt;system+3&gt;: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mov</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err="1">
                <a:solidFill>
                  <a:srgbClr val="C00000"/>
                </a:solidFill>
                <a:latin typeface="Calibri" panose="020F0502020204030204" pitchFamily="34" charset="0"/>
                <a:ea typeface="宋体" panose="02010600030101010101" pitchFamily="2" charset="-122"/>
                <a:cs typeface="Calibri" panose="020F0502020204030204" pitchFamily="34" charset="0"/>
              </a:rPr>
              <a:t>eax</a:t>
            </a:r>
            <a:r>
              <a:rPr lang="en-US" altLang="zh-CN" sz="1600" dirty="0" err="1">
                <a:latin typeface="Calibri" panose="020F0502020204030204" pitchFamily="34" charset="0"/>
                <a:ea typeface="宋体" panose="02010600030101010101" pitchFamily="2" charset="-122"/>
                <a:cs typeface="Calibri" panose="020F0502020204030204" pitchFamily="34" charset="0"/>
              </a:rPr>
              <a:t>,DWORD</a:t>
            </a:r>
            <a:r>
              <a:rPr lang="en-US" altLang="zh-CN" sz="1600" dirty="0">
                <a:latin typeface="Calibri" panose="020F0502020204030204" pitchFamily="34" charset="0"/>
                <a:ea typeface="宋体" panose="02010600030101010101" pitchFamily="2" charset="-122"/>
                <a:cs typeface="Calibri" panose="020F0502020204030204" pitchFamily="34" charset="0"/>
              </a:rPr>
              <a:t> PTR [</a:t>
            </a:r>
            <a:r>
              <a:rPr lang="en-US" altLang="zh-CN" sz="1600" dirty="0">
                <a:solidFill>
                  <a:srgbClr val="C00000"/>
                </a:solidFill>
                <a:latin typeface="Calibri" panose="020F0502020204030204" pitchFamily="34" charset="0"/>
                <a:ea typeface="宋体" panose="02010600030101010101" pitchFamily="2" charset="-122"/>
                <a:cs typeface="Calibri" panose="020F0502020204030204" pitchFamily="34" charset="0"/>
              </a:rPr>
              <a:t>esp</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0x10</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0xf7e1ed17 &lt;system+7&gt;: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call</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0xf7f16c7d</a:t>
            </a:r>
            <a:endParaRPr lang="zh-CN" altLang="en-US" sz="1600" dirty="0">
              <a:solidFill>
                <a:srgbClr val="00B0F0"/>
              </a:solidFill>
              <a:latin typeface="Calibri" panose="020F0502020204030204" pitchFamily="34" charset="0"/>
              <a:ea typeface="宋体" panose="02010600030101010101" pitchFamily="2" charset="-122"/>
              <a:cs typeface="Calibri" panose="020F0502020204030204" pitchFamily="34" charset="0"/>
            </a:endParaRPr>
          </a:p>
        </p:txBody>
      </p:sp>
      <p:cxnSp>
        <p:nvCxnSpPr>
          <p:cNvPr id="32" name="直接箭头连接符 31">
            <a:extLst>
              <a:ext uri="{FF2B5EF4-FFF2-40B4-BE49-F238E27FC236}">
                <a16:creationId xmlns:a16="http://schemas.microsoft.com/office/drawing/2014/main" id="{53C141CB-0BD9-4D7E-9B90-A79413307252}"/>
              </a:ext>
            </a:extLst>
          </p:cNvPr>
          <p:cNvCxnSpPr>
            <a:cxnSpLocks/>
          </p:cNvCxnSpPr>
          <p:nvPr/>
        </p:nvCxnSpPr>
        <p:spPr>
          <a:xfrm>
            <a:off x="3145943" y="4530950"/>
            <a:ext cx="230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DAC3E10-0CE0-47CF-B3CC-F4C8F897C3C7}"/>
              </a:ext>
            </a:extLst>
          </p:cNvPr>
          <p:cNvSpPr txBox="1"/>
          <p:nvPr/>
        </p:nvSpPr>
        <p:spPr>
          <a:xfrm>
            <a:off x="2627784" y="4365104"/>
            <a:ext cx="573976" cy="338554"/>
          </a:xfrm>
          <a:prstGeom prst="rect">
            <a:avLst/>
          </a:prstGeom>
          <a:noFill/>
        </p:spPr>
        <p:txBody>
          <a:bodyPr wrap="square" rtlCol="0">
            <a:spAutoFit/>
          </a:bodyPr>
          <a:lstStyle/>
          <a:p>
            <a:pPr algn="r"/>
            <a:r>
              <a:rPr lang="en-US" altLang="zh-CN" sz="1600" dirty="0">
                <a:latin typeface="Calibri" panose="020F0502020204030204" pitchFamily="34" charset="0"/>
                <a:ea typeface="宋体" panose="02010600030101010101" pitchFamily="2" charset="-122"/>
                <a:cs typeface="Calibri" panose="020F0502020204030204" pitchFamily="34" charset="0"/>
              </a:rPr>
              <a:t>EIP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34" name="表格 4">
            <a:extLst>
              <a:ext uri="{FF2B5EF4-FFF2-40B4-BE49-F238E27FC236}">
                <a16:creationId xmlns:a16="http://schemas.microsoft.com/office/drawing/2014/main" id="{AE5F1E9C-2D62-428A-9B17-413F41FD04D5}"/>
              </a:ext>
            </a:extLst>
          </p:cNvPr>
          <p:cNvGraphicFramePr>
            <a:graphicFrameLocks/>
          </p:cNvGraphicFramePr>
          <p:nvPr>
            <p:extLst>
              <p:ext uri="{D42A27DB-BD31-4B8C-83A1-F6EECF244321}">
                <p14:modId xmlns:p14="http://schemas.microsoft.com/office/powerpoint/2010/main" val="783059941"/>
              </p:ext>
            </p:extLst>
          </p:nvPr>
        </p:nvGraphicFramePr>
        <p:xfrm>
          <a:off x="2683318" y="1641737"/>
          <a:ext cx="2171065" cy="2299020"/>
        </p:xfrm>
        <a:graphic>
          <a:graphicData uri="http://schemas.openxmlformats.org/drawingml/2006/table">
            <a:tbl>
              <a:tblPr firstRow="1" bandRow="1">
                <a:tableStyleId>{69CF1AB2-1976-4502-BF36-3FF5EA218861}</a:tableStyleId>
              </a:tblPr>
              <a:tblGrid>
                <a:gridCol w="2171065">
                  <a:extLst>
                    <a:ext uri="{9D8B030D-6E8A-4147-A177-3AD203B41FA5}">
                      <a16:colId xmlns:a16="http://schemas.microsoft.com/office/drawing/2014/main" val="3969029411"/>
                    </a:ext>
                  </a:extLst>
                </a:gridCol>
              </a:tblGrid>
              <a:tr h="459804">
                <a:tc>
                  <a:txBody>
                    <a:bodyPr/>
                    <a:lstStyle/>
                    <a:p>
                      <a:pPr algn="ctr"/>
                      <a:r>
                        <a:rPr lang="en-US" altLang="zh-CN" b="0" dirty="0" err="1">
                          <a:latin typeface="宋体" panose="02010600030101010101" pitchFamily="2" charset="-122"/>
                          <a:ea typeface="宋体" panose="02010600030101010101" pitchFamily="2" charset="-122"/>
                        </a:rPr>
                        <a:t>buf</a:t>
                      </a:r>
                      <a:endParaRPr lang="zh-CN" altLang="en-US" b="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784116664"/>
                  </a:ext>
                </a:extLst>
              </a:tr>
              <a:tr h="459804">
                <a:tc>
                  <a:txBody>
                    <a:bodyPr/>
                    <a:lstStyle/>
                    <a:p>
                      <a:pPr algn="ctr"/>
                      <a:r>
                        <a:rPr lang="en-US" altLang="zh-CN" dirty="0">
                          <a:solidFill>
                            <a:srgbClr val="0070C0"/>
                          </a:solidFill>
                          <a:latin typeface="宋体" panose="02010600030101010101" pitchFamily="2" charset="-122"/>
                          <a:ea typeface="宋体" panose="02010600030101010101" pitchFamily="2" charset="-122"/>
                        </a:rPr>
                        <a:t>0xf7e1ed10</a:t>
                      </a:r>
                      <a:endParaRPr lang="zh-CN" altLang="en-US" dirty="0">
                        <a:solidFill>
                          <a:srgbClr val="0070C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964807130"/>
                  </a:ext>
                </a:extLst>
              </a:tr>
              <a:tr h="459804">
                <a:tc>
                  <a:txBody>
                    <a:bodyPr/>
                    <a:lstStyle/>
                    <a:p>
                      <a:pPr algn="ctr"/>
                      <a:r>
                        <a:rPr lang="en-US" altLang="zh-CN" dirty="0">
                          <a:solidFill>
                            <a:schemeClr val="bg1">
                              <a:lumMod val="50000"/>
                            </a:schemeClr>
                          </a:solidFill>
                          <a:latin typeface="宋体" panose="02010600030101010101" pitchFamily="2" charset="-122"/>
                          <a:ea typeface="宋体" panose="02010600030101010101" pitchFamily="2" charset="-122"/>
                        </a:rPr>
                        <a:t>0xdeadbeef</a:t>
                      </a:r>
                      <a:endParaRPr lang="zh-CN" altLang="en-US" dirty="0">
                        <a:solidFill>
                          <a:schemeClr val="bg1">
                            <a:lumMod val="50000"/>
                          </a:schemeClr>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46263585"/>
                  </a:ext>
                </a:extLst>
              </a:tr>
              <a:tr h="459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7030A0"/>
                          </a:solidFill>
                          <a:latin typeface="宋体" panose="02010600030101010101" pitchFamily="2" charset="-122"/>
                          <a:ea typeface="宋体" panose="02010600030101010101" pitchFamily="2" charset="-122"/>
                        </a:rPr>
                        <a:t>0xffffd93a</a:t>
                      </a:r>
                      <a:endParaRPr lang="zh-CN" altLang="en-US" dirty="0">
                        <a:solidFill>
                          <a:srgbClr val="7030A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32127400"/>
                  </a:ext>
                </a:extLst>
              </a:tr>
              <a:tr h="459804">
                <a:tc>
                  <a:txBody>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727145201"/>
                  </a:ext>
                </a:extLst>
              </a:tr>
            </a:tbl>
          </a:graphicData>
        </a:graphic>
      </p:graphicFrame>
    </p:spTree>
    <p:extLst>
      <p:ext uri="{BB962C8B-B14F-4D97-AF65-F5344CB8AC3E}">
        <p14:creationId xmlns:p14="http://schemas.microsoft.com/office/powerpoint/2010/main" val="9832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2444" y="297901"/>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graphicFrame>
        <p:nvGraphicFramePr>
          <p:cNvPr id="5" name="表格 4">
            <a:extLst>
              <a:ext uri="{FF2B5EF4-FFF2-40B4-BE49-F238E27FC236}">
                <a16:creationId xmlns:a16="http://schemas.microsoft.com/office/drawing/2014/main" id="{EA84BD6F-D6FF-42B6-ADD8-5C6FADC2AC9A}"/>
              </a:ext>
            </a:extLst>
          </p:cNvPr>
          <p:cNvGraphicFramePr>
            <a:graphicFrameLocks noGrp="1"/>
          </p:cNvGraphicFramePr>
          <p:nvPr/>
        </p:nvGraphicFramePr>
        <p:xfrm>
          <a:off x="-1608881" y="2314937"/>
          <a:ext cx="208280" cy="365760"/>
        </p:xfrm>
        <a:graphic>
          <a:graphicData uri="http://schemas.openxmlformats.org/drawingml/2006/table">
            <a:tbl>
              <a:tblPr/>
              <a:tblGrid>
                <a:gridCol w="208280">
                  <a:extLst>
                    <a:ext uri="{9D8B030D-6E8A-4147-A177-3AD203B41FA5}">
                      <a16:colId xmlns:a16="http://schemas.microsoft.com/office/drawing/2014/main" val="1859307571"/>
                    </a:ext>
                  </a:extLst>
                </a:gridCol>
              </a:tblGrid>
              <a:tr h="0">
                <a:tc>
                  <a:txBody>
                    <a:bodyPr/>
                    <a:lstStyle/>
                    <a:p>
                      <a:endParaRPr lang="zh-CN" altLang="en-US" dirty="0"/>
                    </a:p>
                  </a:txBody>
                  <a:tcPr>
                    <a:lnL w="12700" cmpd="sng">
                      <a:solidFill>
                        <a:schemeClr val="tx2"/>
                      </a:solidFill>
                      <a:prstDash val="solid"/>
                    </a:lnL>
                    <a:lnR w="12700" cmpd="sng">
                      <a:solidFill>
                        <a:schemeClr val="tx2"/>
                      </a:solidFill>
                      <a:prstDash val="solid"/>
                    </a:lnR>
                    <a:lnT w="12700" cmpd="sng">
                      <a:solidFill>
                        <a:schemeClr val="tx2"/>
                      </a:solidFill>
                      <a:prstDash val="solid"/>
                    </a:lnT>
                    <a:lnB w="12700" cmpd="sng">
                      <a:solidFill>
                        <a:schemeClr val="tx2"/>
                      </a:solidFill>
                      <a:prstDash val="solid"/>
                    </a:lnB>
                  </a:tcPr>
                </a:tc>
                <a:extLst>
                  <a:ext uri="{0D108BD9-81ED-4DB2-BD59-A6C34878D82A}">
                    <a16:rowId xmlns:a16="http://schemas.microsoft.com/office/drawing/2014/main" val="3633340607"/>
                  </a:ext>
                </a:extLst>
              </a:tr>
            </a:tbl>
          </a:graphicData>
        </a:graphic>
      </p:graphicFrame>
      <p:sp>
        <p:nvSpPr>
          <p:cNvPr id="14" name="文本框 13">
            <a:extLst>
              <a:ext uri="{FF2B5EF4-FFF2-40B4-BE49-F238E27FC236}">
                <a16:creationId xmlns:a16="http://schemas.microsoft.com/office/drawing/2014/main" id="{254DF2AF-F819-4188-960A-914294575194}"/>
              </a:ext>
            </a:extLst>
          </p:cNvPr>
          <p:cNvSpPr txBox="1"/>
          <p:nvPr/>
        </p:nvSpPr>
        <p:spPr>
          <a:xfrm>
            <a:off x="2566416" y="980728"/>
            <a:ext cx="2404872" cy="400110"/>
          </a:xfrm>
          <a:prstGeom prst="rect">
            <a:avLst/>
          </a:prstGeom>
          <a:noFill/>
        </p:spPr>
        <p:txBody>
          <a:bodyPr wrap="square" rtlCol="0">
            <a:spAutoFit/>
          </a:bodyPr>
          <a:lstStyle/>
          <a:p>
            <a:pPr algn="ctr"/>
            <a:r>
              <a:rPr lang="zh-CN" altLang="en-US" sz="2000" dirty="0">
                <a:solidFill>
                  <a:srgbClr val="FF0000"/>
                </a:solidFill>
                <a:latin typeface="Calibri" panose="020F0502020204030204" pitchFamily="34" charset="0"/>
                <a:ea typeface="宋体" panose="02010600030101010101" pitchFamily="2" charset="-122"/>
                <a:cs typeface="Calibri" panose="020F0502020204030204" pitchFamily="34" charset="0"/>
              </a:rPr>
              <a:t>攻击准备好后的栈</a:t>
            </a:r>
          </a:p>
        </p:txBody>
      </p:sp>
      <p:sp>
        <p:nvSpPr>
          <p:cNvPr id="15" name="文本框 14">
            <a:extLst>
              <a:ext uri="{FF2B5EF4-FFF2-40B4-BE49-F238E27FC236}">
                <a16:creationId xmlns:a16="http://schemas.microsoft.com/office/drawing/2014/main" id="{E640765E-1AF4-49E9-8350-0FBDEA8CD58D}"/>
              </a:ext>
            </a:extLst>
          </p:cNvPr>
          <p:cNvSpPr txBox="1"/>
          <p:nvPr/>
        </p:nvSpPr>
        <p:spPr>
          <a:xfrm>
            <a:off x="395350" y="2138079"/>
            <a:ext cx="2171065" cy="338554"/>
          </a:xfrm>
          <a:prstGeom prst="rect">
            <a:avLst/>
          </a:prstGeom>
          <a:noFill/>
        </p:spPr>
        <p:txBody>
          <a:bodyPr wrap="square" rtlCol="0">
            <a:spAutoFit/>
          </a:bodyPr>
          <a:lstStyle/>
          <a:p>
            <a:pPr algn="r"/>
            <a:r>
              <a:rPr lang="en-US" altLang="zh-CN" sz="1600" dirty="0">
                <a:solidFill>
                  <a:srgbClr val="0070C0"/>
                </a:solidFill>
                <a:latin typeface="宋体" panose="02010600030101010101" pitchFamily="2" charset="-122"/>
                <a:ea typeface="宋体" panose="02010600030101010101" pitchFamily="2" charset="-122"/>
              </a:rPr>
              <a:t>system()</a:t>
            </a:r>
            <a:r>
              <a:rPr lang="zh-CN" altLang="en-US" sz="1600" dirty="0">
                <a:solidFill>
                  <a:srgbClr val="0070C0"/>
                </a:solidFill>
                <a:latin typeface="宋体" panose="02010600030101010101" pitchFamily="2" charset="-122"/>
                <a:ea typeface="宋体" panose="02010600030101010101" pitchFamily="2" charset="-122"/>
              </a:rPr>
              <a:t>函数地址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16" name="文本框 15">
            <a:extLst>
              <a:ext uri="{FF2B5EF4-FFF2-40B4-BE49-F238E27FC236}">
                <a16:creationId xmlns:a16="http://schemas.microsoft.com/office/drawing/2014/main" id="{774B0DC4-5069-4E5D-8945-A1EA04FC4540}"/>
              </a:ext>
            </a:extLst>
          </p:cNvPr>
          <p:cNvSpPr txBox="1"/>
          <p:nvPr/>
        </p:nvSpPr>
        <p:spPr>
          <a:xfrm>
            <a:off x="413637" y="2600736"/>
            <a:ext cx="2171065" cy="338554"/>
          </a:xfrm>
          <a:prstGeom prst="rect">
            <a:avLst/>
          </a:prstGeom>
          <a:noFill/>
        </p:spPr>
        <p:txBody>
          <a:bodyPr wrap="square" rtlCol="0">
            <a:spAutoFit/>
          </a:bodyPr>
          <a:lstStyle/>
          <a:p>
            <a:pPr algn="r"/>
            <a:r>
              <a:rPr lang="zh-CN" altLang="en-US" sz="1600" dirty="0">
                <a:solidFill>
                  <a:schemeClr val="bg1">
                    <a:lumMod val="50000"/>
                  </a:schemeClr>
                </a:solidFill>
                <a:latin typeface="宋体" panose="02010600030101010101" pitchFamily="2" charset="-122"/>
                <a:ea typeface="宋体" panose="02010600030101010101" pitchFamily="2" charset="-122"/>
              </a:rPr>
              <a:t>无用的返回地址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73CC7EA5-F291-42B0-A8D9-084CDB69FA0C}"/>
              </a:ext>
            </a:extLst>
          </p:cNvPr>
          <p:cNvSpPr txBox="1"/>
          <p:nvPr/>
        </p:nvSpPr>
        <p:spPr>
          <a:xfrm>
            <a:off x="802640" y="2898463"/>
            <a:ext cx="1763775" cy="584775"/>
          </a:xfrm>
          <a:prstGeom prst="rect">
            <a:avLst/>
          </a:prstGeom>
          <a:noFill/>
        </p:spPr>
        <p:txBody>
          <a:bodyPr wrap="square" rtlCol="0">
            <a:spAutoFit/>
          </a:bodyPr>
          <a:lstStyle/>
          <a:p>
            <a:pPr algn="r"/>
            <a:r>
              <a:rPr lang="zh-CN" altLang="en-US" sz="1600" dirty="0">
                <a:solidFill>
                  <a:srgbClr val="7030A0"/>
                </a:solidFill>
                <a:latin typeface="宋体" panose="02010600030101010101" pitchFamily="2" charset="-122"/>
                <a:ea typeface="宋体" panose="02010600030101010101" pitchFamily="2" charset="-122"/>
              </a:rPr>
              <a:t>指向“ </a:t>
            </a:r>
            <a:r>
              <a:rPr lang="en-US" altLang="zh-CN" sz="1600" dirty="0">
                <a:solidFill>
                  <a:srgbClr val="7030A0"/>
                </a:solidFill>
                <a:latin typeface="宋体" panose="02010600030101010101" pitchFamily="2" charset="-122"/>
                <a:ea typeface="宋体" panose="02010600030101010101" pitchFamily="2" charset="-122"/>
              </a:rPr>
              <a:t>/bin/</a:t>
            </a:r>
            <a:r>
              <a:rPr lang="en-US" altLang="zh-CN" sz="1600" dirty="0" err="1">
                <a:solidFill>
                  <a:srgbClr val="7030A0"/>
                </a:solidFill>
                <a:latin typeface="宋体" panose="02010600030101010101" pitchFamily="2" charset="-122"/>
                <a:ea typeface="宋体" panose="02010600030101010101" pitchFamily="2" charset="-122"/>
              </a:rPr>
              <a:t>sh</a:t>
            </a:r>
            <a:r>
              <a:rPr lang="zh-CN" altLang="en-US" sz="1600" dirty="0">
                <a:solidFill>
                  <a:srgbClr val="7030A0"/>
                </a:solidFill>
                <a:latin typeface="宋体" panose="02010600030101010101" pitchFamily="2" charset="-122"/>
                <a:ea typeface="宋体" panose="02010600030101010101" pitchFamily="2" charset="-122"/>
              </a:rPr>
              <a:t>”字符串的地址</a:t>
            </a:r>
            <a:r>
              <a:rPr lang="en-US" altLang="zh-CN" sz="1600" dirty="0">
                <a:latin typeface="宋体" panose="02010600030101010101" pitchFamily="2" charset="-122"/>
                <a:ea typeface="宋体" panose="02010600030101010101" pitchFamily="2" charset="-122"/>
              </a:rPr>
              <a:t>-&gt;</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cxnSp>
        <p:nvCxnSpPr>
          <p:cNvPr id="18" name="直接箭头连接符 17">
            <a:extLst>
              <a:ext uri="{FF2B5EF4-FFF2-40B4-BE49-F238E27FC236}">
                <a16:creationId xmlns:a16="http://schemas.microsoft.com/office/drawing/2014/main" id="{66F7825A-318E-4E96-8769-91FEA4D4FDF5}"/>
              </a:ext>
            </a:extLst>
          </p:cNvPr>
          <p:cNvCxnSpPr>
            <a:cxnSpLocks/>
          </p:cNvCxnSpPr>
          <p:nvPr/>
        </p:nvCxnSpPr>
        <p:spPr>
          <a:xfrm flipH="1">
            <a:off x="4971288" y="2728857"/>
            <a:ext cx="210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5B139EB-E057-4826-98D3-F98794AC640E}"/>
              </a:ext>
            </a:extLst>
          </p:cNvPr>
          <p:cNvSpPr txBox="1"/>
          <p:nvPr/>
        </p:nvSpPr>
        <p:spPr>
          <a:xfrm>
            <a:off x="5166809" y="2559580"/>
            <a:ext cx="573976" cy="338554"/>
          </a:xfrm>
          <a:prstGeom prst="rect">
            <a:avLst/>
          </a:prstGeom>
          <a:noFill/>
        </p:spPr>
        <p:txBody>
          <a:bodyPr wrap="square" rtlCol="0">
            <a:spAutoFit/>
          </a:bodyPr>
          <a:lstStyle/>
          <a:p>
            <a:r>
              <a:rPr lang="en-US" altLang="zh-CN" sz="1600" dirty="0">
                <a:latin typeface="Calibri" panose="020F0502020204030204" pitchFamily="34" charset="0"/>
                <a:ea typeface="宋体" panose="02010600030101010101" pitchFamily="2" charset="-122"/>
                <a:cs typeface="Calibri" panose="020F0502020204030204" pitchFamily="34" charset="0"/>
              </a:rPr>
              <a:t>ESP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
        <p:nvSpPr>
          <p:cNvPr id="20" name="文本框 19">
            <a:extLst>
              <a:ext uri="{FF2B5EF4-FFF2-40B4-BE49-F238E27FC236}">
                <a16:creationId xmlns:a16="http://schemas.microsoft.com/office/drawing/2014/main" id="{D6FB7F70-E67D-4102-872D-1B9002F6EC37}"/>
              </a:ext>
            </a:extLst>
          </p:cNvPr>
          <p:cNvSpPr txBox="1"/>
          <p:nvPr/>
        </p:nvSpPr>
        <p:spPr>
          <a:xfrm>
            <a:off x="2840176" y="4349422"/>
            <a:ext cx="5476240" cy="1815882"/>
          </a:xfrm>
          <a:prstGeom prst="rect">
            <a:avLst/>
          </a:prstGeom>
          <a:noFill/>
        </p:spPr>
        <p:txBody>
          <a:bodyPr wrap="square" rtlCol="0">
            <a:spAutoFit/>
          </a:bodyPr>
          <a:lstStyle/>
          <a:p>
            <a:r>
              <a:rPr lang="en-US" altLang="zh-CN" sz="1600" dirty="0">
                <a:latin typeface="Calibri" panose="020F0502020204030204" pitchFamily="34" charset="0"/>
                <a:ea typeface="宋体" panose="02010600030101010101" pitchFamily="2" charset="-122"/>
                <a:cs typeface="Calibri" panose="020F0502020204030204" pitchFamily="34" charset="0"/>
              </a:rPr>
              <a:t>0x56555563 &lt;main+70&gt;: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ret</a:t>
            </a:r>
          </a:p>
          <a:p>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b="1" dirty="0">
                <a:solidFill>
                  <a:srgbClr val="00B0F0"/>
                </a:solidFill>
                <a:latin typeface="Calibri" panose="020F0502020204030204" pitchFamily="34" charset="0"/>
                <a:ea typeface="宋体" panose="02010600030101010101" pitchFamily="2" charset="-122"/>
                <a:cs typeface="Calibri" panose="020F0502020204030204" pitchFamily="34" charset="0"/>
              </a:rPr>
              <a:t>-----------------------------------------------------------------------------------</a:t>
            </a:r>
          </a:p>
          <a:p>
            <a:r>
              <a:rPr lang="en-US" altLang="zh-CN" sz="1600" dirty="0">
                <a:latin typeface="Calibri" panose="020F0502020204030204" pitchFamily="34" charset="0"/>
                <a:ea typeface="宋体" panose="02010600030101010101" pitchFamily="2" charset="-122"/>
                <a:cs typeface="Calibri" panose="020F0502020204030204" pitchFamily="34" charset="0"/>
              </a:rPr>
              <a:t>system</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0xf7e1ed10 &lt;system&gt;: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sub</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a:solidFill>
                  <a:srgbClr val="C00000"/>
                </a:solidFill>
                <a:latin typeface="Calibri" panose="020F0502020204030204" pitchFamily="34" charset="0"/>
                <a:ea typeface="宋体" panose="02010600030101010101" pitchFamily="2" charset="-122"/>
                <a:cs typeface="Calibri" panose="020F0502020204030204" pitchFamily="34" charset="0"/>
              </a:rPr>
              <a:t>esp</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0xc</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0xf7e1ed13 &lt;system+3&gt;: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mov</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err="1">
                <a:solidFill>
                  <a:srgbClr val="C00000"/>
                </a:solidFill>
                <a:latin typeface="Calibri" panose="020F0502020204030204" pitchFamily="34" charset="0"/>
                <a:ea typeface="宋体" panose="02010600030101010101" pitchFamily="2" charset="-122"/>
                <a:cs typeface="Calibri" panose="020F0502020204030204" pitchFamily="34" charset="0"/>
              </a:rPr>
              <a:t>eax</a:t>
            </a:r>
            <a:r>
              <a:rPr lang="en-US" altLang="zh-CN" sz="1600" dirty="0" err="1">
                <a:latin typeface="Calibri" panose="020F0502020204030204" pitchFamily="34" charset="0"/>
                <a:ea typeface="宋体" panose="02010600030101010101" pitchFamily="2" charset="-122"/>
                <a:cs typeface="Calibri" panose="020F0502020204030204" pitchFamily="34" charset="0"/>
              </a:rPr>
              <a:t>,DWORD</a:t>
            </a:r>
            <a:r>
              <a:rPr lang="en-US" altLang="zh-CN" sz="1600" dirty="0">
                <a:latin typeface="Calibri" panose="020F0502020204030204" pitchFamily="34" charset="0"/>
                <a:ea typeface="宋体" panose="02010600030101010101" pitchFamily="2" charset="-122"/>
                <a:cs typeface="Calibri" panose="020F0502020204030204" pitchFamily="34" charset="0"/>
              </a:rPr>
              <a:t> PTR [</a:t>
            </a:r>
            <a:r>
              <a:rPr lang="en-US" altLang="zh-CN" sz="1600" dirty="0">
                <a:solidFill>
                  <a:srgbClr val="C00000"/>
                </a:solidFill>
                <a:latin typeface="Calibri" panose="020F0502020204030204" pitchFamily="34" charset="0"/>
                <a:ea typeface="宋体" panose="02010600030101010101" pitchFamily="2" charset="-122"/>
                <a:cs typeface="Calibri" panose="020F0502020204030204" pitchFamily="34" charset="0"/>
              </a:rPr>
              <a:t>esp</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0x10</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r>
              <a:rPr lang="en-US" altLang="zh-CN" sz="1600" dirty="0">
                <a:latin typeface="Calibri" panose="020F0502020204030204" pitchFamily="34" charset="0"/>
                <a:ea typeface="宋体" panose="02010600030101010101" pitchFamily="2" charset="-122"/>
                <a:cs typeface="Calibri" panose="020F0502020204030204" pitchFamily="34" charset="0"/>
              </a:rPr>
              <a:t>   0xf7e1ed17 &lt;system+7&gt;:	</a:t>
            </a:r>
            <a:r>
              <a:rPr lang="en-US" altLang="zh-CN" sz="1600" dirty="0">
                <a:solidFill>
                  <a:srgbClr val="002060"/>
                </a:solidFill>
                <a:latin typeface="Calibri" panose="020F0502020204030204" pitchFamily="34" charset="0"/>
                <a:ea typeface="宋体" panose="02010600030101010101" pitchFamily="2" charset="-122"/>
                <a:cs typeface="Calibri" panose="020F0502020204030204" pitchFamily="34" charset="0"/>
              </a:rPr>
              <a:t>call</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a:solidFill>
                  <a:srgbClr val="00B0F0"/>
                </a:solidFill>
                <a:latin typeface="Calibri" panose="020F0502020204030204" pitchFamily="34" charset="0"/>
                <a:ea typeface="宋体" panose="02010600030101010101" pitchFamily="2" charset="-122"/>
                <a:cs typeface="Calibri" panose="020F0502020204030204" pitchFamily="34" charset="0"/>
              </a:rPr>
              <a:t>0xf7f16c7d</a:t>
            </a:r>
            <a:endParaRPr lang="zh-CN" altLang="en-US" sz="1600" dirty="0">
              <a:solidFill>
                <a:srgbClr val="00B0F0"/>
              </a:solidFill>
              <a:latin typeface="Calibri" panose="020F0502020204030204" pitchFamily="34" charset="0"/>
              <a:ea typeface="宋体" panose="02010600030101010101" pitchFamily="2" charset="-122"/>
              <a:cs typeface="Calibri" panose="020F0502020204030204" pitchFamily="34" charset="0"/>
            </a:endParaRPr>
          </a:p>
        </p:txBody>
      </p:sp>
      <p:cxnSp>
        <p:nvCxnSpPr>
          <p:cNvPr id="21" name="直接箭头连接符 20">
            <a:extLst>
              <a:ext uri="{FF2B5EF4-FFF2-40B4-BE49-F238E27FC236}">
                <a16:creationId xmlns:a16="http://schemas.microsoft.com/office/drawing/2014/main" id="{C6DBACE4-6A51-46E5-B729-FF29EEE0050A}"/>
              </a:ext>
            </a:extLst>
          </p:cNvPr>
          <p:cNvCxnSpPr>
            <a:cxnSpLocks/>
          </p:cNvCxnSpPr>
          <p:nvPr/>
        </p:nvCxnSpPr>
        <p:spPr>
          <a:xfrm>
            <a:off x="2620214" y="5456280"/>
            <a:ext cx="230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E7DA188-110B-4454-A11C-0343CBC006D9}"/>
              </a:ext>
            </a:extLst>
          </p:cNvPr>
          <p:cNvSpPr txBox="1"/>
          <p:nvPr/>
        </p:nvSpPr>
        <p:spPr>
          <a:xfrm>
            <a:off x="2102055" y="5290434"/>
            <a:ext cx="573976" cy="338554"/>
          </a:xfrm>
          <a:prstGeom prst="rect">
            <a:avLst/>
          </a:prstGeom>
          <a:noFill/>
        </p:spPr>
        <p:txBody>
          <a:bodyPr wrap="square" rtlCol="0">
            <a:spAutoFit/>
          </a:bodyPr>
          <a:lstStyle/>
          <a:p>
            <a:pPr algn="r"/>
            <a:r>
              <a:rPr lang="en-US" altLang="zh-CN" sz="1600" dirty="0">
                <a:latin typeface="Calibri" panose="020F0502020204030204" pitchFamily="34" charset="0"/>
                <a:ea typeface="宋体" panose="02010600030101010101" pitchFamily="2" charset="-122"/>
                <a:cs typeface="Calibri" panose="020F0502020204030204" pitchFamily="34" charset="0"/>
              </a:rPr>
              <a:t>EIP</a:t>
            </a:r>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23" name="表格 4">
            <a:extLst>
              <a:ext uri="{FF2B5EF4-FFF2-40B4-BE49-F238E27FC236}">
                <a16:creationId xmlns:a16="http://schemas.microsoft.com/office/drawing/2014/main" id="{9F062AAA-9891-4ABA-9B6F-95518656E603}"/>
              </a:ext>
            </a:extLst>
          </p:cNvPr>
          <p:cNvGraphicFramePr>
            <a:graphicFrameLocks/>
          </p:cNvGraphicFramePr>
          <p:nvPr>
            <p:extLst>
              <p:ext uri="{D42A27DB-BD31-4B8C-83A1-F6EECF244321}">
                <p14:modId xmlns:p14="http://schemas.microsoft.com/office/powerpoint/2010/main" val="2928071838"/>
              </p:ext>
            </p:extLst>
          </p:nvPr>
        </p:nvGraphicFramePr>
        <p:xfrm>
          <a:off x="2683318" y="1641737"/>
          <a:ext cx="2171065" cy="2299020"/>
        </p:xfrm>
        <a:graphic>
          <a:graphicData uri="http://schemas.openxmlformats.org/drawingml/2006/table">
            <a:tbl>
              <a:tblPr firstRow="1" bandRow="1">
                <a:tableStyleId>{69CF1AB2-1976-4502-BF36-3FF5EA218861}</a:tableStyleId>
              </a:tblPr>
              <a:tblGrid>
                <a:gridCol w="2171065">
                  <a:extLst>
                    <a:ext uri="{9D8B030D-6E8A-4147-A177-3AD203B41FA5}">
                      <a16:colId xmlns:a16="http://schemas.microsoft.com/office/drawing/2014/main" val="3969029411"/>
                    </a:ext>
                  </a:extLst>
                </a:gridCol>
              </a:tblGrid>
              <a:tr h="459804">
                <a:tc>
                  <a:txBody>
                    <a:bodyPr/>
                    <a:lstStyle/>
                    <a:p>
                      <a:pPr algn="ctr"/>
                      <a:r>
                        <a:rPr lang="en-US" altLang="zh-CN" b="0" dirty="0" err="1">
                          <a:latin typeface="宋体" panose="02010600030101010101" pitchFamily="2" charset="-122"/>
                          <a:ea typeface="宋体" panose="02010600030101010101" pitchFamily="2" charset="-122"/>
                        </a:rPr>
                        <a:t>buf</a:t>
                      </a:r>
                      <a:endParaRPr lang="zh-CN" altLang="en-US" b="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784116664"/>
                  </a:ext>
                </a:extLst>
              </a:tr>
              <a:tr h="459804">
                <a:tc>
                  <a:txBody>
                    <a:bodyPr/>
                    <a:lstStyle/>
                    <a:p>
                      <a:pPr algn="ctr"/>
                      <a:r>
                        <a:rPr lang="en-US" altLang="zh-CN" dirty="0">
                          <a:solidFill>
                            <a:srgbClr val="0070C0"/>
                          </a:solidFill>
                          <a:latin typeface="宋体" panose="02010600030101010101" pitchFamily="2" charset="-122"/>
                          <a:ea typeface="宋体" panose="02010600030101010101" pitchFamily="2" charset="-122"/>
                        </a:rPr>
                        <a:t>0xf7e1ed10</a:t>
                      </a:r>
                      <a:endParaRPr lang="zh-CN" altLang="en-US" dirty="0">
                        <a:solidFill>
                          <a:srgbClr val="0070C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964807130"/>
                  </a:ext>
                </a:extLst>
              </a:tr>
              <a:tr h="459804">
                <a:tc>
                  <a:txBody>
                    <a:bodyPr/>
                    <a:lstStyle/>
                    <a:p>
                      <a:pPr algn="ctr"/>
                      <a:r>
                        <a:rPr lang="en-US" altLang="zh-CN" dirty="0">
                          <a:solidFill>
                            <a:schemeClr val="bg1">
                              <a:lumMod val="50000"/>
                            </a:schemeClr>
                          </a:solidFill>
                          <a:latin typeface="宋体" panose="02010600030101010101" pitchFamily="2" charset="-122"/>
                          <a:ea typeface="宋体" panose="02010600030101010101" pitchFamily="2" charset="-122"/>
                        </a:rPr>
                        <a:t>0xdeadbeef</a:t>
                      </a:r>
                      <a:endParaRPr lang="zh-CN" altLang="en-US" dirty="0">
                        <a:solidFill>
                          <a:schemeClr val="bg1">
                            <a:lumMod val="50000"/>
                          </a:schemeClr>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446263585"/>
                  </a:ext>
                </a:extLst>
              </a:tr>
              <a:tr h="4598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7030A0"/>
                          </a:solidFill>
                          <a:latin typeface="宋体" panose="02010600030101010101" pitchFamily="2" charset="-122"/>
                          <a:ea typeface="宋体" panose="02010600030101010101" pitchFamily="2" charset="-122"/>
                        </a:rPr>
                        <a:t>0xffffd93a</a:t>
                      </a:r>
                      <a:endParaRPr lang="zh-CN" altLang="en-US" dirty="0">
                        <a:solidFill>
                          <a:srgbClr val="7030A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32127400"/>
                  </a:ext>
                </a:extLst>
              </a:tr>
              <a:tr h="459804">
                <a:tc>
                  <a:txBody>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727145201"/>
                  </a:ext>
                </a:extLst>
              </a:tr>
            </a:tbl>
          </a:graphicData>
        </a:graphic>
      </p:graphicFrame>
    </p:spTree>
    <p:extLst>
      <p:ext uri="{BB962C8B-B14F-4D97-AF65-F5344CB8AC3E}">
        <p14:creationId xmlns:p14="http://schemas.microsoft.com/office/powerpoint/2010/main" val="4135052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2444" y="297901"/>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graphicFrame>
        <p:nvGraphicFramePr>
          <p:cNvPr id="5" name="表格 4">
            <a:extLst>
              <a:ext uri="{FF2B5EF4-FFF2-40B4-BE49-F238E27FC236}">
                <a16:creationId xmlns:a16="http://schemas.microsoft.com/office/drawing/2014/main" id="{EA84BD6F-D6FF-42B6-ADD8-5C6FADC2AC9A}"/>
              </a:ext>
            </a:extLst>
          </p:cNvPr>
          <p:cNvGraphicFramePr>
            <a:graphicFrameLocks noGrp="1"/>
          </p:cNvGraphicFramePr>
          <p:nvPr/>
        </p:nvGraphicFramePr>
        <p:xfrm>
          <a:off x="-1608881" y="2314937"/>
          <a:ext cx="208280" cy="365760"/>
        </p:xfrm>
        <a:graphic>
          <a:graphicData uri="http://schemas.openxmlformats.org/drawingml/2006/table">
            <a:tbl>
              <a:tblPr/>
              <a:tblGrid>
                <a:gridCol w="208280">
                  <a:extLst>
                    <a:ext uri="{9D8B030D-6E8A-4147-A177-3AD203B41FA5}">
                      <a16:colId xmlns:a16="http://schemas.microsoft.com/office/drawing/2014/main" val="1859307571"/>
                    </a:ext>
                  </a:extLst>
                </a:gridCol>
              </a:tblGrid>
              <a:tr h="0">
                <a:tc>
                  <a:txBody>
                    <a:bodyPr/>
                    <a:lstStyle/>
                    <a:p>
                      <a:endParaRPr lang="zh-CN" altLang="en-US" dirty="0"/>
                    </a:p>
                  </a:txBody>
                  <a:tcPr>
                    <a:lnL w="12700" cmpd="sng">
                      <a:solidFill>
                        <a:schemeClr val="tx2"/>
                      </a:solidFill>
                      <a:prstDash val="solid"/>
                    </a:lnL>
                    <a:lnR w="12700" cmpd="sng">
                      <a:solidFill>
                        <a:schemeClr val="tx2"/>
                      </a:solidFill>
                      <a:prstDash val="solid"/>
                    </a:lnR>
                    <a:lnT w="12700" cmpd="sng">
                      <a:solidFill>
                        <a:schemeClr val="tx2"/>
                      </a:solidFill>
                      <a:prstDash val="solid"/>
                    </a:lnT>
                    <a:lnB w="12700" cmpd="sng">
                      <a:solidFill>
                        <a:schemeClr val="tx2"/>
                      </a:solidFill>
                      <a:prstDash val="solid"/>
                    </a:lnB>
                  </a:tcPr>
                </a:tc>
                <a:extLst>
                  <a:ext uri="{0D108BD9-81ED-4DB2-BD59-A6C34878D82A}">
                    <a16:rowId xmlns:a16="http://schemas.microsoft.com/office/drawing/2014/main" val="3633340607"/>
                  </a:ext>
                </a:extLst>
              </a:tr>
            </a:tbl>
          </a:graphicData>
        </a:graphic>
      </p:graphicFrame>
      <p:sp>
        <p:nvSpPr>
          <p:cNvPr id="25" name="内容占位符 2">
            <a:extLst>
              <a:ext uri="{FF2B5EF4-FFF2-40B4-BE49-F238E27FC236}">
                <a16:creationId xmlns:a16="http://schemas.microsoft.com/office/drawing/2014/main" id="{623D4502-06AA-4813-BDED-2C9CB5CB39C0}"/>
              </a:ext>
            </a:extLst>
          </p:cNvPr>
          <p:cNvSpPr>
            <a:spLocks noGrp="1"/>
          </p:cNvSpPr>
          <p:nvPr>
            <p:ph idx="1"/>
          </p:nvPr>
        </p:nvSpPr>
        <p:spPr>
          <a:xfrm>
            <a:off x="502444" y="1214879"/>
            <a:ext cx="2485380" cy="4428241"/>
          </a:xfrm>
        </p:spPr>
        <p:txBody>
          <a:bodyPr/>
          <a:lstStyle/>
          <a:p>
            <a:r>
              <a:rPr lang="zh-CN" altLang="en-US" sz="2400" dirty="0"/>
              <a:t>利用前面标为“无用”的返回地址，可以实现链式调用（</a:t>
            </a:r>
            <a:r>
              <a:rPr lang="en-US" altLang="zh-CN" sz="2400" dirty="0"/>
              <a:t>chaining calls</a:t>
            </a:r>
            <a:r>
              <a:rPr lang="zh-CN" altLang="en-US" sz="2400" dirty="0"/>
              <a:t>）</a:t>
            </a:r>
            <a:r>
              <a:rPr lang="en-US" altLang="zh-CN" sz="2400" dirty="0" err="1"/>
              <a:t>libc</a:t>
            </a:r>
            <a:r>
              <a:rPr lang="zh-CN" altLang="en-US" sz="2400" dirty="0"/>
              <a:t>函数</a:t>
            </a:r>
            <a:endParaRPr lang="en-US" altLang="zh-CN" sz="2400" dirty="0"/>
          </a:p>
          <a:p>
            <a:pPr lvl="1"/>
            <a:r>
              <a:rPr lang="zh-CN" altLang="en-US" sz="2400" dirty="0"/>
              <a:t>如右图调用</a:t>
            </a:r>
            <a:r>
              <a:rPr lang="en-US" altLang="zh-CN" sz="2400" dirty="0"/>
              <a:t>open</a:t>
            </a:r>
            <a:r>
              <a:rPr lang="zh-CN" altLang="en-US" sz="2400" dirty="0"/>
              <a:t>后调用</a:t>
            </a:r>
            <a:r>
              <a:rPr lang="en-US" altLang="zh-CN" sz="2400" dirty="0"/>
              <a:t>read</a:t>
            </a:r>
            <a:endParaRPr lang="zh-CN" altLang="en-US" sz="2400" dirty="0"/>
          </a:p>
        </p:txBody>
      </p:sp>
      <p:sp>
        <p:nvSpPr>
          <p:cNvPr id="26" name="文本框 25">
            <a:extLst>
              <a:ext uri="{FF2B5EF4-FFF2-40B4-BE49-F238E27FC236}">
                <a16:creationId xmlns:a16="http://schemas.microsoft.com/office/drawing/2014/main" id="{B270E9CE-C1BF-4747-92C2-A5350044E82B}"/>
              </a:ext>
            </a:extLst>
          </p:cNvPr>
          <p:cNvSpPr txBox="1"/>
          <p:nvPr/>
        </p:nvSpPr>
        <p:spPr>
          <a:xfrm>
            <a:off x="762000" y="5996536"/>
            <a:ext cx="7770440" cy="338554"/>
          </a:xfrm>
          <a:prstGeom prst="rect">
            <a:avLst/>
          </a:prstGeom>
          <a:noFill/>
        </p:spPr>
        <p:txBody>
          <a:bodyPr wrap="square" rtlCol="0">
            <a:spAutoFit/>
          </a:bodyPr>
          <a:lstStyle/>
          <a:p>
            <a:pPr algn="l"/>
            <a:r>
              <a:rPr lang="en-US" altLang="zh-CN" sz="1600" i="1" dirty="0">
                <a:latin typeface="Calibri" panose="020F0502020204030204" pitchFamily="34" charset="0"/>
                <a:ea typeface="宋体" panose="02010600030101010101" pitchFamily="2" charset="-122"/>
                <a:cs typeface="Calibri" panose="020F0502020204030204" pitchFamily="34" charset="0"/>
              </a:rPr>
              <a:t>Nergal, The advanced return-into-lib(c) exploits, </a:t>
            </a:r>
            <a:r>
              <a:rPr lang="en-US" altLang="zh-CN" sz="1600" i="1" dirty="0" err="1">
                <a:latin typeface="Calibri" panose="020F0502020204030204" pitchFamily="34" charset="0"/>
                <a:ea typeface="宋体" panose="02010600030101010101" pitchFamily="2" charset="-122"/>
                <a:cs typeface="Calibri" panose="020F0502020204030204" pitchFamily="34" charset="0"/>
              </a:rPr>
              <a:t>Phrack</a:t>
            </a:r>
            <a:r>
              <a:rPr lang="en-US" altLang="zh-CN" sz="1600" i="1" dirty="0">
                <a:latin typeface="Calibri" panose="020F0502020204030204" pitchFamily="34" charset="0"/>
                <a:ea typeface="宋体" panose="02010600030101010101" pitchFamily="2" charset="-122"/>
                <a:cs typeface="Calibri" panose="020F0502020204030204" pitchFamily="34" charset="0"/>
              </a:rPr>
              <a:t>, Volume 0x0b, Issue 0x3a, 2001 </a:t>
            </a:r>
            <a:endParaRPr lang="zh-CN" altLang="en-US" sz="1600" i="1" dirty="0">
              <a:latin typeface="Calibri" panose="020F0502020204030204" pitchFamily="34" charset="0"/>
              <a:ea typeface="宋体" panose="02010600030101010101" pitchFamily="2" charset="-122"/>
              <a:cs typeface="Calibri" panose="020F0502020204030204" pitchFamily="34" charset="0"/>
            </a:endParaRPr>
          </a:p>
        </p:txBody>
      </p:sp>
      <p:sp>
        <p:nvSpPr>
          <p:cNvPr id="27" name="矩形 26">
            <a:extLst>
              <a:ext uri="{FF2B5EF4-FFF2-40B4-BE49-F238E27FC236}">
                <a16:creationId xmlns:a16="http://schemas.microsoft.com/office/drawing/2014/main" id="{8963E980-CFE1-4032-A9A0-F0D6799D9D18}"/>
              </a:ext>
            </a:extLst>
          </p:cNvPr>
          <p:cNvSpPr/>
          <p:nvPr/>
        </p:nvSpPr>
        <p:spPr>
          <a:xfrm>
            <a:off x="3146173" y="1214879"/>
            <a:ext cx="5943601" cy="466108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28" name="object 6">
            <a:extLst>
              <a:ext uri="{FF2B5EF4-FFF2-40B4-BE49-F238E27FC236}">
                <a16:creationId xmlns:a16="http://schemas.microsoft.com/office/drawing/2014/main" id="{97407355-062B-4E90-BE54-2F712EE2F18C}"/>
              </a:ext>
            </a:extLst>
          </p:cNvPr>
          <p:cNvSpPr/>
          <p:nvPr/>
        </p:nvSpPr>
        <p:spPr>
          <a:xfrm>
            <a:off x="3218181" y="1361499"/>
            <a:ext cx="5890323" cy="4867879"/>
          </a:xfrm>
          <a:prstGeom prst="rect">
            <a:avLst/>
          </a:prstGeom>
          <a:blipFill>
            <a:blip r:embed="rId3" cstate="print"/>
            <a:stretch>
              <a:fillRect/>
            </a:stretch>
          </a:blipFill>
        </p:spPr>
        <p:txBody>
          <a:bodyPr wrap="square" lIns="0" tIns="0" rIns="0" bIns="0" rtlCol="0"/>
          <a:lstStyle/>
          <a:p>
            <a:endParaRPr dirty="0">
              <a:solidFill>
                <a:srgbClr val="00B050"/>
              </a:solidFill>
            </a:endParaRPr>
          </a:p>
        </p:txBody>
      </p:sp>
    </p:spTree>
    <p:extLst>
      <p:ext uri="{BB962C8B-B14F-4D97-AF65-F5344CB8AC3E}">
        <p14:creationId xmlns:p14="http://schemas.microsoft.com/office/powerpoint/2010/main" val="108693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Ret2libc</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en-US" altLang="zh-CN" b="1" dirty="0">
                <a:effectLst>
                  <a:outerShdw blurRad="38100" dist="38100" dir="2700000" algn="tl">
                    <a:srgbClr val="C0C0C0"/>
                  </a:outerShdw>
                </a:effectLst>
                <a:ea typeface="微软雅黑" pitchFamily="34" charset="-122"/>
              </a:rPr>
              <a:t>Ret2libc</a:t>
            </a:r>
            <a:r>
              <a:rPr lang="zh-CN" altLang="en-US" b="1" dirty="0">
                <a:effectLst>
                  <a:outerShdw blurRad="38100" dist="38100" dir="2700000" algn="tl">
                    <a:srgbClr val="C0C0C0"/>
                  </a:outerShdw>
                </a:effectLst>
                <a:ea typeface="微软雅黑" pitchFamily="34" charset="-122"/>
              </a:rPr>
              <a:t>的限制</a:t>
            </a:r>
            <a:endParaRPr lang="en-US" altLang="zh-CN" b="1" dirty="0">
              <a:effectLst>
                <a:outerShdw blurRad="38100" dist="38100" dir="2700000" algn="tl">
                  <a:srgbClr val="C0C0C0"/>
                </a:outerShdw>
              </a:effectLst>
              <a:ea typeface="微软雅黑" pitchFamily="34" charset="-122"/>
            </a:endParaRPr>
          </a:p>
          <a:p>
            <a:pPr lvl="1"/>
            <a:r>
              <a:rPr lang="zh-CN" altLang="en-US" b="1" dirty="0"/>
              <a:t>攻击者只能逐个调用多个</a:t>
            </a:r>
            <a:r>
              <a:rPr lang="en-US" altLang="zh-CN" b="1" dirty="0" err="1"/>
              <a:t>libc</a:t>
            </a:r>
            <a:r>
              <a:rPr lang="zh-CN" altLang="en-US" b="1" dirty="0"/>
              <a:t>函数，无法实现条件分支</a:t>
            </a:r>
            <a:endParaRPr lang="en-US" altLang="zh-CN" b="1" dirty="0"/>
          </a:p>
          <a:p>
            <a:pPr lvl="1"/>
            <a:r>
              <a:rPr lang="zh-CN" altLang="en-US" b="1" dirty="0"/>
              <a:t>只能调用存在</a:t>
            </a:r>
            <a:r>
              <a:rPr lang="en-US" altLang="zh-CN" b="1" dirty="0" err="1"/>
              <a:t>libc</a:t>
            </a:r>
            <a:r>
              <a:rPr lang="zh-CN" altLang="en-US" b="1" dirty="0"/>
              <a:t>库中的函数</a:t>
            </a:r>
            <a:endParaRPr lang="en-US" altLang="zh-CN" b="1" dirty="0"/>
          </a:p>
          <a:p>
            <a:pPr lvl="2"/>
            <a:r>
              <a:rPr lang="zh-CN" altLang="en-US" b="1" dirty="0"/>
              <a:t>如移除应用程序实际较少使用的</a:t>
            </a:r>
            <a:r>
              <a:rPr lang="en-US" altLang="zh-CN" b="1" dirty="0"/>
              <a:t>system()</a:t>
            </a:r>
            <a:r>
              <a:rPr lang="zh-CN" altLang="en-US" b="1" dirty="0"/>
              <a:t>函数？</a:t>
            </a:r>
          </a:p>
        </p:txBody>
      </p:sp>
    </p:spTree>
    <p:extLst>
      <p:ext uri="{BB962C8B-B14F-4D97-AF65-F5344CB8AC3E}">
        <p14:creationId xmlns:p14="http://schemas.microsoft.com/office/powerpoint/2010/main" val="118130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en-US" altLang="zh-CN" sz="2400" b="1" dirty="0"/>
              <a:t>ROP</a:t>
            </a:r>
            <a:r>
              <a:rPr lang="zh-CN" altLang="en-US" sz="2400" b="1" dirty="0"/>
              <a:t>（</a:t>
            </a:r>
            <a:r>
              <a:rPr lang="en-US" altLang="zh-CN" sz="2400" b="1" dirty="0"/>
              <a:t>return-oriented programming</a:t>
            </a:r>
            <a:r>
              <a:rPr lang="zh-CN" altLang="en-US" sz="2400" b="1" dirty="0"/>
              <a:t>），一种创造性地采用代码中现有代码小部件（</a:t>
            </a:r>
            <a:r>
              <a:rPr lang="en-US" altLang="zh-CN" sz="2400" b="1" dirty="0"/>
              <a:t>Gadgets</a:t>
            </a:r>
            <a:r>
              <a:rPr lang="zh-CN" altLang="en-US" sz="2400" b="1" dirty="0"/>
              <a:t>），来实现</a:t>
            </a:r>
            <a:r>
              <a:rPr lang="en-US" altLang="zh-CN" sz="2400" b="1" dirty="0"/>
              <a:t>shellcode</a:t>
            </a:r>
            <a:r>
              <a:rPr lang="zh-CN" altLang="en-US" sz="2400" b="1" dirty="0"/>
              <a:t>等功能的方法，可以绕过</a:t>
            </a:r>
            <a:r>
              <a:rPr lang="en-US" altLang="zh-CN" sz="2400" b="1" dirty="0"/>
              <a:t>NX</a:t>
            </a:r>
            <a:r>
              <a:rPr lang="zh-CN" altLang="en-US" sz="2400" b="1" dirty="0"/>
              <a:t>（即</a:t>
            </a:r>
            <a:r>
              <a:rPr lang="en-US" altLang="zh-CN" sz="2400" b="1" dirty="0"/>
              <a:t>W⊕X</a:t>
            </a:r>
            <a:r>
              <a:rPr lang="zh-CN" altLang="en-US" sz="2400" b="1" dirty="0"/>
              <a:t>，</a:t>
            </a:r>
            <a:r>
              <a:rPr lang="en-US" altLang="zh-CN" sz="2400" b="1" dirty="0"/>
              <a:t>DEP</a:t>
            </a:r>
            <a:r>
              <a:rPr lang="zh-CN" altLang="en-US" sz="2400" b="1" dirty="0"/>
              <a:t>）</a:t>
            </a:r>
            <a:endParaRPr lang="en-US" altLang="zh-CN" sz="2400" b="1" dirty="0"/>
          </a:p>
          <a:p>
            <a:pPr lvl="1"/>
            <a:r>
              <a:rPr lang="en-US" altLang="zh-CN" sz="2000" b="1" i="1" dirty="0">
                <a:solidFill>
                  <a:schemeClr val="bg1">
                    <a:lumMod val="50000"/>
                  </a:schemeClr>
                </a:solidFill>
              </a:rPr>
              <a:t>Hacking: the art of exploitation 2e </a:t>
            </a:r>
            <a:r>
              <a:rPr lang="zh-CN" altLang="en-US" sz="2000" b="1" i="1" dirty="0">
                <a:solidFill>
                  <a:schemeClr val="bg1">
                    <a:lumMod val="50000"/>
                  </a:schemeClr>
                </a:solidFill>
              </a:rPr>
              <a:t>一书成书较早（</a:t>
            </a:r>
            <a:r>
              <a:rPr lang="en-US" altLang="zh-CN" sz="2000" b="1" i="1" dirty="0">
                <a:solidFill>
                  <a:schemeClr val="bg1">
                    <a:lumMod val="50000"/>
                  </a:schemeClr>
                </a:solidFill>
              </a:rPr>
              <a:t>2008</a:t>
            </a:r>
            <a:r>
              <a:rPr lang="zh-CN" altLang="en-US" sz="2000" b="1" i="1" dirty="0">
                <a:solidFill>
                  <a:schemeClr val="bg1">
                    <a:lumMod val="50000"/>
                  </a:schemeClr>
                </a:solidFill>
              </a:rPr>
              <a:t>）未提及</a:t>
            </a:r>
            <a:r>
              <a:rPr lang="en-US" altLang="zh-CN" sz="2000" b="1" i="1" dirty="0">
                <a:solidFill>
                  <a:schemeClr val="bg1">
                    <a:lumMod val="50000"/>
                  </a:schemeClr>
                </a:solidFill>
              </a:rPr>
              <a:t>ROP</a:t>
            </a:r>
            <a:endParaRPr lang="en-US" altLang="zh-CN" sz="2000" b="1" dirty="0"/>
          </a:p>
          <a:p>
            <a:r>
              <a:rPr lang="zh-CN" altLang="en-US" sz="2400" b="1" dirty="0"/>
              <a:t>最早由</a:t>
            </a:r>
            <a:r>
              <a:rPr lang="en-US" altLang="zh-CN" sz="2400" b="1" dirty="0" err="1"/>
              <a:t>Shacham</a:t>
            </a:r>
            <a:r>
              <a:rPr lang="zh-CN" altLang="en-US" sz="2400" b="1" dirty="0"/>
              <a:t>教授在</a:t>
            </a:r>
            <a:r>
              <a:rPr lang="en-US" altLang="zh-CN" sz="2400" b="1" dirty="0"/>
              <a:t>2007</a:t>
            </a:r>
            <a:r>
              <a:rPr lang="zh-CN" altLang="en-US" sz="2400" b="1" dirty="0"/>
              <a:t>年提出</a:t>
            </a:r>
            <a:endParaRPr lang="en-US" altLang="zh-CN" sz="2400" b="1" dirty="0"/>
          </a:p>
          <a:p>
            <a:pPr lvl="1"/>
            <a:r>
              <a:rPr lang="en-US" altLang="zh-CN" sz="2000" b="1" dirty="0"/>
              <a:t>H. </a:t>
            </a:r>
            <a:r>
              <a:rPr lang="en-US" altLang="zh-CN" sz="2000" b="1" dirty="0" err="1"/>
              <a:t>Shacham</a:t>
            </a:r>
            <a:r>
              <a:rPr lang="en-US" altLang="zh-CN" sz="2000" b="1" dirty="0"/>
              <a:t>. The Geometry of Innocent Flesh on the Bone: Return-into-</a:t>
            </a:r>
            <a:r>
              <a:rPr lang="en-US" altLang="zh-CN" sz="2000" b="1" dirty="0" err="1"/>
              <a:t>libc</a:t>
            </a:r>
            <a:r>
              <a:rPr lang="en-US" altLang="zh-CN" sz="2000" b="1" dirty="0"/>
              <a:t> without Function Calls (on the x86). In 14</a:t>
            </a:r>
            <a:r>
              <a:rPr lang="en-US" altLang="zh-CN" sz="2000" b="1" baseline="30000" dirty="0"/>
              <a:t>th</a:t>
            </a:r>
            <a:r>
              <a:rPr lang="en-US" altLang="zh-CN" sz="2000" b="1" dirty="0"/>
              <a:t> ACM CCS, 2007   </a:t>
            </a:r>
            <a:r>
              <a:rPr lang="zh-CN" altLang="en-US" sz="2000" b="1" dirty="0"/>
              <a:t>本论文获得</a:t>
            </a:r>
            <a:r>
              <a:rPr lang="en-US" altLang="zh-CN" sz="2000" b="1" dirty="0"/>
              <a:t>2017</a:t>
            </a:r>
            <a:r>
              <a:rPr lang="zh-CN" altLang="en-US" sz="2000" b="1" dirty="0"/>
              <a:t>年</a:t>
            </a:r>
            <a:r>
              <a:rPr lang="en-US" altLang="zh-CN" sz="2000" b="1" dirty="0"/>
              <a:t>ACM CCS </a:t>
            </a:r>
            <a:r>
              <a:rPr lang="en-US" altLang="zh-CN" sz="2000" b="1" dirty="0">
                <a:solidFill>
                  <a:srgbClr val="C00000"/>
                </a:solidFill>
              </a:rPr>
              <a:t>Test-of-Time </a:t>
            </a:r>
            <a:r>
              <a:rPr lang="en-US" altLang="zh-CN" sz="2000" b="1" dirty="0"/>
              <a:t>Award</a:t>
            </a:r>
          </a:p>
          <a:p>
            <a:r>
              <a:rPr lang="zh-CN" altLang="en-US" sz="2400" b="1" dirty="0"/>
              <a:t>至今仍是最常见（以及学术上提及最多）的攻击方式之一</a:t>
            </a:r>
            <a:endParaRPr lang="en-US" altLang="zh-CN" sz="2400" b="1" dirty="0"/>
          </a:p>
        </p:txBody>
      </p:sp>
    </p:spTree>
    <p:extLst>
      <p:ext uri="{BB962C8B-B14F-4D97-AF65-F5344CB8AC3E}">
        <p14:creationId xmlns:p14="http://schemas.microsoft.com/office/powerpoint/2010/main" val="1082976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zh-CN" altLang="en-US" b="1" dirty="0">
                <a:solidFill>
                  <a:srgbClr val="7030A0"/>
                </a:solidFill>
              </a:rPr>
              <a:t>图灵完备（</a:t>
            </a:r>
            <a:r>
              <a:rPr lang="en-US" altLang="zh-CN" b="1" dirty="0">
                <a:solidFill>
                  <a:srgbClr val="7030A0"/>
                </a:solidFill>
              </a:rPr>
              <a:t>Turing Complete</a:t>
            </a:r>
            <a:r>
              <a:rPr lang="zh-CN" altLang="en-US" b="1" dirty="0">
                <a:solidFill>
                  <a:srgbClr val="7030A0"/>
                </a:solidFill>
              </a:rPr>
              <a:t>）</a:t>
            </a:r>
            <a:endParaRPr lang="en-US" altLang="zh-CN" b="1" dirty="0">
              <a:solidFill>
                <a:srgbClr val="7030A0"/>
              </a:solidFill>
            </a:endParaRPr>
          </a:p>
          <a:p>
            <a:pPr lvl="1"/>
            <a:r>
              <a:rPr lang="zh-CN" altLang="en-US" b="1" dirty="0">
                <a:solidFill>
                  <a:srgbClr val="00B050"/>
                </a:solidFill>
              </a:rPr>
              <a:t>可以做图灵机能做的事情</a:t>
            </a:r>
            <a:r>
              <a:rPr lang="en-US" altLang="zh-CN" b="1" dirty="0"/>
              <a:t>—</a:t>
            </a:r>
            <a:r>
              <a:rPr lang="zh-CN" altLang="en-US" b="1" dirty="0"/>
              <a:t>基本上就是一般认知意义上可计算的所有事情</a:t>
            </a:r>
            <a:endParaRPr lang="en-US" altLang="zh-CN" b="1" dirty="0"/>
          </a:p>
          <a:p>
            <a:r>
              <a:rPr lang="en-US" altLang="zh-CN" b="1" dirty="0" err="1"/>
              <a:t>Shacham</a:t>
            </a:r>
            <a:r>
              <a:rPr lang="en-US" altLang="zh-CN" b="1" dirty="0"/>
              <a:t> </a:t>
            </a:r>
            <a:r>
              <a:rPr lang="zh-CN" altLang="en-US" b="1" dirty="0"/>
              <a:t>在其</a:t>
            </a:r>
            <a:r>
              <a:rPr lang="en-US" altLang="zh-CN" b="1" dirty="0"/>
              <a:t>CCS’07</a:t>
            </a:r>
            <a:r>
              <a:rPr lang="zh-CN" altLang="en-US" b="1" dirty="0"/>
              <a:t>文章中并未给出证明</a:t>
            </a:r>
            <a:endParaRPr lang="en-US" altLang="zh-CN" b="1" dirty="0"/>
          </a:p>
          <a:p>
            <a:pPr lvl="1"/>
            <a:r>
              <a:rPr lang="zh-CN" altLang="en-US" b="1" dirty="0"/>
              <a:t>后续文章一般会给出证明</a:t>
            </a:r>
            <a:endParaRPr lang="en-US" altLang="zh-CN" b="1" dirty="0"/>
          </a:p>
          <a:p>
            <a:pPr lvl="1"/>
            <a:r>
              <a:rPr lang="zh-CN" altLang="en-US" b="1" dirty="0"/>
              <a:t>两种证明方法</a:t>
            </a:r>
            <a:endParaRPr lang="en-US" altLang="zh-CN" b="1" dirty="0"/>
          </a:p>
          <a:p>
            <a:pPr lvl="2"/>
            <a:r>
              <a:rPr lang="zh-CN" altLang="en-US" b="1" dirty="0"/>
              <a:t>能</a:t>
            </a:r>
            <a:r>
              <a:rPr lang="zh-CN" altLang="en-US" b="1" dirty="0">
                <a:solidFill>
                  <a:srgbClr val="FF0000"/>
                </a:solidFill>
              </a:rPr>
              <a:t>模拟图灵机</a:t>
            </a:r>
            <a:endParaRPr lang="en-US" altLang="zh-CN" b="1" dirty="0">
              <a:solidFill>
                <a:srgbClr val="FF0000"/>
              </a:solidFill>
            </a:endParaRPr>
          </a:p>
          <a:p>
            <a:pPr lvl="2"/>
            <a:r>
              <a:rPr lang="zh-CN" altLang="en-US" b="1" dirty="0"/>
              <a:t>能</a:t>
            </a:r>
            <a:r>
              <a:rPr lang="zh-CN" altLang="en-US" b="1" dirty="0">
                <a:solidFill>
                  <a:srgbClr val="0070C0"/>
                </a:solidFill>
              </a:rPr>
              <a:t>模拟已知的图灵完备的语言</a:t>
            </a:r>
            <a:endParaRPr lang="en-US" altLang="zh-CN" b="1" dirty="0">
              <a:solidFill>
                <a:srgbClr val="0070C0"/>
              </a:solidFill>
            </a:endParaRPr>
          </a:p>
          <a:p>
            <a:r>
              <a:rPr lang="en-US" altLang="zh-CN" b="1" dirty="0"/>
              <a:t>ROP</a:t>
            </a:r>
            <a:r>
              <a:rPr lang="zh-CN" altLang="en-US" b="1" dirty="0"/>
              <a:t>还可以执行</a:t>
            </a:r>
            <a:r>
              <a:rPr lang="zh-CN" altLang="en-US" b="1" dirty="0">
                <a:solidFill>
                  <a:srgbClr val="0070C0"/>
                </a:solidFill>
              </a:rPr>
              <a:t>系统调用</a:t>
            </a:r>
            <a:endParaRPr lang="en-US" altLang="zh-CN" b="1" dirty="0">
              <a:solidFill>
                <a:srgbClr val="0070C0"/>
              </a:solidFill>
            </a:endParaRPr>
          </a:p>
        </p:txBody>
      </p:sp>
    </p:spTree>
    <p:extLst>
      <p:ext uri="{BB962C8B-B14F-4D97-AF65-F5344CB8AC3E}">
        <p14:creationId xmlns:p14="http://schemas.microsoft.com/office/powerpoint/2010/main" val="3750010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2016224"/>
          </a:xfrm>
        </p:spPr>
        <p:txBody>
          <a:bodyPr/>
          <a:lstStyle/>
          <a:p>
            <a:r>
              <a:rPr lang="en-US" altLang="zh-CN" b="1" dirty="0"/>
              <a:t>Gadget</a:t>
            </a:r>
          </a:p>
          <a:p>
            <a:pPr lvl="1"/>
            <a:r>
              <a:rPr lang="zh-CN" altLang="en-US" sz="2000" b="1" dirty="0"/>
              <a:t>一个通常以</a:t>
            </a:r>
            <a:r>
              <a:rPr lang="en-US" altLang="zh-CN" sz="2000" b="1" dirty="0">
                <a:solidFill>
                  <a:srgbClr val="7030A0"/>
                </a:solidFill>
              </a:rPr>
              <a:t>RET</a:t>
            </a:r>
            <a:r>
              <a:rPr lang="zh-CN" altLang="en-US" sz="2000" b="1" dirty="0">
                <a:solidFill>
                  <a:srgbClr val="7030A0"/>
                </a:solidFill>
              </a:rPr>
              <a:t>返回指令</a:t>
            </a:r>
            <a:r>
              <a:rPr lang="zh-CN" altLang="en-US" sz="2000" b="1" dirty="0"/>
              <a:t>结尾的代码序列</a:t>
            </a:r>
            <a:endParaRPr lang="en-US" altLang="zh-CN" sz="2000" b="1" dirty="0"/>
          </a:p>
          <a:p>
            <a:pPr lvl="1"/>
            <a:r>
              <a:rPr lang="zh-CN" altLang="en-US" sz="2000" b="1" dirty="0"/>
              <a:t>通常需要</a:t>
            </a:r>
            <a:r>
              <a:rPr lang="zh-CN" altLang="en-US" sz="2000" b="1" dirty="0">
                <a:solidFill>
                  <a:srgbClr val="FF0000"/>
                </a:solidFill>
              </a:rPr>
              <a:t>链式调用</a:t>
            </a:r>
            <a:r>
              <a:rPr lang="zh-CN" altLang="en-US" sz="2000" b="1" dirty="0"/>
              <a:t>多个</a:t>
            </a:r>
            <a:r>
              <a:rPr lang="en-US" altLang="zh-CN" sz="2000" b="1" dirty="0"/>
              <a:t>gadgets</a:t>
            </a:r>
            <a:r>
              <a:rPr lang="zh-CN" altLang="en-US" sz="2000" b="1" dirty="0"/>
              <a:t>来实现希望的如</a:t>
            </a:r>
            <a:r>
              <a:rPr lang="en-US" altLang="zh-CN" sz="2000" b="1" dirty="0"/>
              <a:t>shellcode</a:t>
            </a:r>
            <a:r>
              <a:rPr lang="zh-CN" altLang="en-US" sz="2000" b="1" dirty="0"/>
              <a:t>功能</a:t>
            </a:r>
            <a:endParaRPr lang="en-US" altLang="zh-CN" sz="2000" b="1" dirty="0"/>
          </a:p>
          <a:p>
            <a:pPr lvl="1"/>
            <a:r>
              <a:rPr lang="zh-CN" altLang="en-US" sz="2000" b="1" dirty="0"/>
              <a:t>链式调用的多个</a:t>
            </a:r>
            <a:r>
              <a:rPr lang="en-US" altLang="zh-CN" sz="2000" b="1" dirty="0"/>
              <a:t>gadgets</a:t>
            </a:r>
            <a:r>
              <a:rPr lang="zh-CN" altLang="en-US" sz="2000" b="1" dirty="0"/>
              <a:t>被称为</a:t>
            </a:r>
            <a:r>
              <a:rPr lang="en-US" altLang="zh-CN" sz="2000" b="1" dirty="0">
                <a:solidFill>
                  <a:srgbClr val="FF0000"/>
                </a:solidFill>
              </a:rPr>
              <a:t>ROP Chain</a:t>
            </a:r>
          </a:p>
          <a:p>
            <a:pPr lvl="1"/>
            <a:r>
              <a:rPr lang="zh-CN" altLang="en-US" sz="2000" b="1" dirty="0">
                <a:solidFill>
                  <a:srgbClr val="0070C0"/>
                </a:solidFill>
              </a:rPr>
              <a:t>并非</a:t>
            </a:r>
            <a:r>
              <a:rPr lang="zh-CN" altLang="en-US" sz="2000" b="1" dirty="0"/>
              <a:t>要求是代码中原有的指令，只要</a:t>
            </a:r>
            <a:r>
              <a:rPr lang="zh-CN" altLang="en-US" sz="2000" b="1" dirty="0">
                <a:solidFill>
                  <a:srgbClr val="0070C0"/>
                </a:solidFill>
              </a:rPr>
              <a:t>字面值符合</a:t>
            </a:r>
            <a:r>
              <a:rPr lang="zh-CN" altLang="en-US" sz="2000" b="1" dirty="0"/>
              <a:t>即可</a:t>
            </a:r>
            <a:endParaRPr lang="en-US" altLang="zh-CN" sz="2000" b="1" dirty="0"/>
          </a:p>
        </p:txBody>
      </p:sp>
      <p:pic>
        <p:nvPicPr>
          <p:cNvPr id="4" name="图片 3">
            <a:extLst>
              <a:ext uri="{FF2B5EF4-FFF2-40B4-BE49-F238E27FC236}">
                <a16:creationId xmlns:a16="http://schemas.microsoft.com/office/drawing/2014/main" id="{0716E12B-D9AF-4339-B35C-0D24917DE5D3}"/>
              </a:ext>
            </a:extLst>
          </p:cNvPr>
          <p:cNvPicPr>
            <a:picLocks noChangeAspect="1"/>
          </p:cNvPicPr>
          <p:nvPr/>
        </p:nvPicPr>
        <p:blipFill>
          <a:blip r:embed="rId3"/>
          <a:stretch>
            <a:fillRect/>
          </a:stretch>
        </p:blipFill>
        <p:spPr>
          <a:xfrm>
            <a:off x="2085089" y="3284984"/>
            <a:ext cx="6753225" cy="752475"/>
          </a:xfrm>
          <a:prstGeom prst="rect">
            <a:avLst/>
          </a:prstGeom>
        </p:spPr>
      </p:pic>
      <p:pic>
        <p:nvPicPr>
          <p:cNvPr id="5" name="图片 4">
            <a:extLst>
              <a:ext uri="{FF2B5EF4-FFF2-40B4-BE49-F238E27FC236}">
                <a16:creationId xmlns:a16="http://schemas.microsoft.com/office/drawing/2014/main" id="{9BC19EA6-4968-4792-BA9E-7A58CCF7FE94}"/>
              </a:ext>
            </a:extLst>
          </p:cNvPr>
          <p:cNvPicPr>
            <a:picLocks noChangeAspect="1"/>
          </p:cNvPicPr>
          <p:nvPr/>
        </p:nvPicPr>
        <p:blipFill>
          <a:blip r:embed="rId4"/>
          <a:stretch>
            <a:fillRect/>
          </a:stretch>
        </p:blipFill>
        <p:spPr>
          <a:xfrm>
            <a:off x="2085089" y="4382015"/>
            <a:ext cx="7000875" cy="1466850"/>
          </a:xfrm>
          <a:prstGeom prst="rect">
            <a:avLst/>
          </a:prstGeom>
        </p:spPr>
      </p:pic>
      <p:sp>
        <p:nvSpPr>
          <p:cNvPr id="6" name="文本框 5">
            <a:extLst>
              <a:ext uri="{FF2B5EF4-FFF2-40B4-BE49-F238E27FC236}">
                <a16:creationId xmlns:a16="http://schemas.microsoft.com/office/drawing/2014/main" id="{CF31195A-5093-494B-992D-A55FB0EC5037}"/>
              </a:ext>
            </a:extLst>
          </p:cNvPr>
          <p:cNvSpPr txBox="1"/>
          <p:nvPr/>
        </p:nvSpPr>
        <p:spPr>
          <a:xfrm>
            <a:off x="683568" y="3368833"/>
            <a:ext cx="1259609" cy="584775"/>
          </a:xfrm>
          <a:prstGeom prst="rect">
            <a:avLst/>
          </a:prstGeom>
          <a:noFill/>
        </p:spPr>
        <p:txBody>
          <a:bodyPr wrap="square" rtlCol="0">
            <a:spAutoFit/>
          </a:bodyPr>
          <a:lstStyle/>
          <a:p>
            <a:pPr algn="l"/>
            <a:r>
              <a:rPr lang="zh-CN" altLang="en-US" sz="1600" dirty="0">
                <a:solidFill>
                  <a:srgbClr val="00B050"/>
                </a:solidFill>
                <a:latin typeface="Calibri" panose="020F0502020204030204" pitchFamily="34" charset="0"/>
                <a:ea typeface="宋体" panose="02010600030101010101" pitchFamily="2" charset="-122"/>
                <a:cs typeface="Calibri" panose="020F0502020204030204" pitchFamily="34" charset="0"/>
              </a:rPr>
              <a:t>程序中原本指令序列</a:t>
            </a:r>
          </a:p>
        </p:txBody>
      </p:sp>
      <p:sp>
        <p:nvSpPr>
          <p:cNvPr id="7" name="文本框 6">
            <a:extLst>
              <a:ext uri="{FF2B5EF4-FFF2-40B4-BE49-F238E27FC236}">
                <a16:creationId xmlns:a16="http://schemas.microsoft.com/office/drawing/2014/main" id="{74BB548C-7F23-4936-B7F8-999FD29A0B9E}"/>
              </a:ext>
            </a:extLst>
          </p:cNvPr>
          <p:cNvSpPr txBox="1"/>
          <p:nvPr/>
        </p:nvSpPr>
        <p:spPr>
          <a:xfrm>
            <a:off x="683568" y="4730273"/>
            <a:ext cx="1259609" cy="1077218"/>
          </a:xfrm>
          <a:prstGeom prst="rect">
            <a:avLst/>
          </a:prstGeom>
          <a:noFill/>
        </p:spPr>
        <p:txBody>
          <a:bodyPr wrap="square" rtlCol="0">
            <a:spAutoFit/>
          </a:bodyPr>
          <a:lstStyle/>
          <a:p>
            <a:pPr algn="l"/>
            <a:r>
              <a:rPr lang="zh-CN" altLang="en-US" sz="1600" dirty="0">
                <a:solidFill>
                  <a:srgbClr val="FF0000"/>
                </a:solidFill>
                <a:latin typeface="Calibri" panose="020F0502020204030204" pitchFamily="34" charset="0"/>
                <a:ea typeface="宋体" panose="02010600030101010101" pitchFamily="2" charset="-122"/>
                <a:cs typeface="Calibri" panose="020F0502020204030204" pitchFamily="34" charset="0"/>
              </a:rPr>
              <a:t>攻击者从</a:t>
            </a:r>
            <a:r>
              <a:rPr lang="en-US" altLang="zh-CN" sz="1600" dirty="0">
                <a:solidFill>
                  <a:srgbClr val="FF0000"/>
                </a:solidFill>
                <a:latin typeface="Calibri" panose="020F0502020204030204" pitchFamily="34" charset="0"/>
                <a:ea typeface="宋体" panose="02010600030101010101" pitchFamily="2" charset="-122"/>
                <a:cs typeface="Calibri" panose="020F0502020204030204" pitchFamily="34" charset="0"/>
              </a:rPr>
              <a:t>c7</a:t>
            </a:r>
            <a:r>
              <a:rPr lang="zh-CN" altLang="en-US" sz="1600" dirty="0">
                <a:solidFill>
                  <a:srgbClr val="FF0000"/>
                </a:solidFill>
                <a:latin typeface="Calibri" panose="020F0502020204030204" pitchFamily="34" charset="0"/>
                <a:ea typeface="宋体" panose="02010600030101010101" pitchFamily="2" charset="-122"/>
                <a:cs typeface="Calibri" panose="020F0502020204030204" pitchFamily="34" charset="0"/>
              </a:rPr>
              <a:t>字节起可获得的指令序列</a:t>
            </a:r>
          </a:p>
        </p:txBody>
      </p:sp>
    </p:spTree>
    <p:extLst>
      <p:ext uri="{BB962C8B-B14F-4D97-AF65-F5344CB8AC3E}">
        <p14:creationId xmlns:p14="http://schemas.microsoft.com/office/powerpoint/2010/main" val="234326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1074991"/>
          </a:xfrm>
        </p:spPr>
        <p:txBody>
          <a:bodyPr/>
          <a:lstStyle/>
          <a:p>
            <a:r>
              <a:rPr lang="en-US" altLang="zh-CN" b="1" dirty="0"/>
              <a:t>ROP chain</a:t>
            </a:r>
            <a:r>
              <a:rPr lang="zh-CN" altLang="en-US" b="1" dirty="0"/>
              <a:t>由多个</a:t>
            </a:r>
            <a:r>
              <a:rPr lang="en-US" altLang="zh-CN" b="1" dirty="0"/>
              <a:t>gadgets</a:t>
            </a:r>
            <a:r>
              <a:rPr lang="zh-CN" altLang="en-US" b="1" dirty="0"/>
              <a:t>组成</a:t>
            </a:r>
            <a:endParaRPr lang="en-US" altLang="zh-CN" b="1" dirty="0"/>
          </a:p>
          <a:p>
            <a:r>
              <a:rPr lang="en-US" altLang="zh-CN" b="1" dirty="0"/>
              <a:t>Gadget</a:t>
            </a:r>
            <a:r>
              <a:rPr lang="zh-CN" altLang="en-US" b="1" dirty="0"/>
              <a:t>例子</a:t>
            </a:r>
          </a:p>
        </p:txBody>
      </p:sp>
      <p:graphicFrame>
        <p:nvGraphicFramePr>
          <p:cNvPr id="8" name="object 4">
            <a:extLst>
              <a:ext uri="{FF2B5EF4-FFF2-40B4-BE49-F238E27FC236}">
                <a16:creationId xmlns:a16="http://schemas.microsoft.com/office/drawing/2014/main" id="{FB6A8681-C881-4754-9B73-A1A6526ADA21}"/>
              </a:ext>
            </a:extLst>
          </p:cNvPr>
          <p:cNvGraphicFramePr>
            <a:graphicFrameLocks noGrp="1"/>
          </p:cNvGraphicFramePr>
          <p:nvPr>
            <p:extLst>
              <p:ext uri="{D42A27DB-BD31-4B8C-83A1-F6EECF244321}">
                <p14:modId xmlns:p14="http://schemas.microsoft.com/office/powerpoint/2010/main" val="1717244641"/>
              </p:ext>
            </p:extLst>
          </p:nvPr>
        </p:nvGraphicFramePr>
        <p:xfrm>
          <a:off x="510741" y="2127727"/>
          <a:ext cx="8534399" cy="3324645"/>
        </p:xfrm>
        <a:graphic>
          <a:graphicData uri="http://schemas.openxmlformats.org/drawingml/2006/table">
            <a:tbl>
              <a:tblPr firstRow="1" bandRow="1">
                <a:tableStyleId>{2D5ABB26-0587-4C30-8999-92F81FD0307C}</a:tableStyleId>
              </a:tblPr>
              <a:tblGrid>
                <a:gridCol w="1860550">
                  <a:extLst>
                    <a:ext uri="{9D8B030D-6E8A-4147-A177-3AD203B41FA5}">
                      <a16:colId xmlns:a16="http://schemas.microsoft.com/office/drawing/2014/main" val="20000"/>
                    </a:ext>
                  </a:extLst>
                </a:gridCol>
                <a:gridCol w="1005839">
                  <a:extLst>
                    <a:ext uri="{9D8B030D-6E8A-4147-A177-3AD203B41FA5}">
                      <a16:colId xmlns:a16="http://schemas.microsoft.com/office/drawing/2014/main" val="20001"/>
                    </a:ext>
                  </a:extLst>
                </a:gridCol>
                <a:gridCol w="5668010">
                  <a:extLst>
                    <a:ext uri="{9D8B030D-6E8A-4147-A177-3AD203B41FA5}">
                      <a16:colId xmlns:a16="http://schemas.microsoft.com/office/drawing/2014/main" val="20002"/>
                    </a:ext>
                  </a:extLst>
                </a:gridCol>
              </a:tblGrid>
              <a:tr h="876299">
                <a:tc>
                  <a:txBody>
                    <a:bodyPr/>
                    <a:lstStyle/>
                    <a:p>
                      <a:pPr marL="1152525">
                        <a:lnSpc>
                          <a:spcPts val="2245"/>
                        </a:lnSpc>
                      </a:pPr>
                      <a:r>
                        <a:rPr sz="2400" spc="-5" dirty="0">
                          <a:solidFill>
                            <a:srgbClr val="FF9900"/>
                          </a:solidFill>
                          <a:latin typeface="Consolas"/>
                          <a:cs typeface="Consolas"/>
                        </a:rPr>
                        <a:t>xor</a:t>
                      </a:r>
                      <a:endParaRPr sz="2400" dirty="0">
                        <a:latin typeface="Consolas"/>
                        <a:cs typeface="Consolas"/>
                      </a:endParaRPr>
                    </a:p>
                    <a:p>
                      <a:pPr marL="1152525">
                        <a:lnSpc>
                          <a:spcPts val="2865"/>
                        </a:lnSpc>
                      </a:pPr>
                      <a:r>
                        <a:rPr sz="2400" spc="-5" dirty="0">
                          <a:solidFill>
                            <a:srgbClr val="FF9900"/>
                          </a:solidFill>
                          <a:latin typeface="Consolas"/>
                          <a:cs typeface="Consolas"/>
                        </a:rPr>
                        <a:t>ret</a:t>
                      </a:r>
                      <a:endParaRPr sz="2400" dirty="0">
                        <a:latin typeface="Consolas"/>
                        <a:cs typeface="Consolas"/>
                      </a:endParaRPr>
                    </a:p>
                  </a:txBody>
                  <a:tcPr marL="0" marR="0" marT="0" marB="0">
                    <a:solidFill>
                      <a:srgbClr val="000000"/>
                    </a:solidFill>
                  </a:tcPr>
                </a:tc>
                <a:tc>
                  <a:txBody>
                    <a:bodyPr/>
                    <a:lstStyle/>
                    <a:p>
                      <a:pPr marL="297180">
                        <a:lnSpc>
                          <a:spcPts val="2260"/>
                        </a:lnSpc>
                      </a:pPr>
                      <a:r>
                        <a:rPr sz="2400" spc="-5" dirty="0">
                          <a:solidFill>
                            <a:srgbClr val="00FFFF"/>
                          </a:solidFill>
                          <a:latin typeface="Consolas"/>
                          <a:cs typeface="Consolas"/>
                        </a:rPr>
                        <a:t>eax</a:t>
                      </a:r>
                      <a:r>
                        <a:rPr sz="2400" spc="-5" dirty="0">
                          <a:solidFill>
                            <a:srgbClr val="FFFFFF"/>
                          </a:solidFill>
                          <a:latin typeface="Consolas"/>
                          <a:cs typeface="Consolas"/>
                        </a:rPr>
                        <a:t>,</a:t>
                      </a:r>
                      <a:endParaRPr sz="2400" dirty="0">
                        <a:latin typeface="Consolas"/>
                        <a:cs typeface="Consolas"/>
                      </a:endParaRPr>
                    </a:p>
                  </a:txBody>
                  <a:tcPr marL="0" marR="0" marT="0" marB="0">
                    <a:solidFill>
                      <a:srgbClr val="000000"/>
                    </a:solidFill>
                  </a:tcPr>
                </a:tc>
                <a:tc>
                  <a:txBody>
                    <a:bodyPr/>
                    <a:lstStyle/>
                    <a:p>
                      <a:pPr marL="128905">
                        <a:lnSpc>
                          <a:spcPts val="2260"/>
                        </a:lnSpc>
                      </a:pPr>
                      <a:r>
                        <a:rPr sz="2400" spc="-5" dirty="0">
                          <a:solidFill>
                            <a:srgbClr val="00FFFF"/>
                          </a:solidFill>
                          <a:latin typeface="Consolas"/>
                          <a:cs typeface="Consolas"/>
                        </a:rPr>
                        <a:t>eax</a:t>
                      </a:r>
                      <a:endParaRPr sz="2400" dirty="0">
                        <a:latin typeface="Consolas"/>
                        <a:cs typeface="Consolas"/>
                      </a:endParaRPr>
                    </a:p>
                  </a:txBody>
                  <a:tcPr marL="0" marR="0" marT="0" marB="0">
                    <a:solidFill>
                      <a:srgbClr val="000000"/>
                    </a:solidFill>
                  </a:tcPr>
                </a:tc>
                <a:extLst>
                  <a:ext uri="{0D108BD9-81ED-4DB2-BD59-A6C34878D82A}">
                    <a16:rowId xmlns:a16="http://schemas.microsoft.com/office/drawing/2014/main" val="10000"/>
                  </a:ext>
                </a:extLst>
              </a:tr>
              <a:tr h="1447799">
                <a:tc>
                  <a:txBody>
                    <a:bodyPr/>
                    <a:lstStyle/>
                    <a:p>
                      <a:pPr marL="1152525" marR="198120" algn="just">
                        <a:lnSpc>
                          <a:spcPts val="2850"/>
                        </a:lnSpc>
                        <a:spcBef>
                          <a:spcPts val="1150"/>
                        </a:spcBef>
                      </a:pPr>
                      <a:r>
                        <a:rPr sz="2400" spc="-5" dirty="0">
                          <a:solidFill>
                            <a:srgbClr val="FF9900"/>
                          </a:solidFill>
                          <a:latin typeface="Consolas"/>
                          <a:cs typeface="Consolas"/>
                        </a:rPr>
                        <a:t>pop  pop  ret</a:t>
                      </a:r>
                      <a:endParaRPr sz="2400" dirty="0">
                        <a:latin typeface="Consolas"/>
                        <a:cs typeface="Consolas"/>
                      </a:endParaRPr>
                    </a:p>
                  </a:txBody>
                  <a:tcPr marL="0" marR="0" marT="146050" marB="0">
                    <a:solidFill>
                      <a:srgbClr val="000000"/>
                    </a:solidFill>
                  </a:tcPr>
                </a:tc>
                <a:tc>
                  <a:txBody>
                    <a:bodyPr/>
                    <a:lstStyle/>
                    <a:p>
                      <a:pPr marL="297180" marR="198755">
                        <a:lnSpc>
                          <a:spcPts val="2850"/>
                        </a:lnSpc>
                        <a:spcBef>
                          <a:spcPts val="1150"/>
                        </a:spcBef>
                      </a:pPr>
                      <a:r>
                        <a:rPr sz="2400" spc="-5" dirty="0">
                          <a:solidFill>
                            <a:srgbClr val="00FFFF"/>
                          </a:solidFill>
                          <a:latin typeface="Consolas"/>
                          <a:cs typeface="Consolas"/>
                        </a:rPr>
                        <a:t>ebx  eax</a:t>
                      </a:r>
                      <a:endParaRPr sz="2400">
                        <a:latin typeface="Consolas"/>
                        <a:cs typeface="Consolas"/>
                      </a:endParaRPr>
                    </a:p>
                  </a:txBody>
                  <a:tcPr marL="0" marR="0" marT="146050" marB="0">
                    <a:solidFill>
                      <a:srgbClr val="000000"/>
                    </a:solidFill>
                  </a:tcPr>
                </a:tc>
                <a:tc>
                  <a:txBody>
                    <a:bodyPr/>
                    <a:lstStyle/>
                    <a:p>
                      <a:pPr>
                        <a:lnSpc>
                          <a:spcPct val="100000"/>
                        </a:lnSpc>
                      </a:pPr>
                      <a:endParaRPr sz="2300" dirty="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1000547">
                <a:tc>
                  <a:txBody>
                    <a:bodyPr/>
                    <a:lstStyle/>
                    <a:p>
                      <a:pPr marL="1152525" marR="198120">
                        <a:lnSpc>
                          <a:spcPts val="2850"/>
                        </a:lnSpc>
                        <a:spcBef>
                          <a:spcPts val="1150"/>
                        </a:spcBef>
                      </a:pPr>
                      <a:r>
                        <a:rPr sz="2400" spc="-5" dirty="0">
                          <a:solidFill>
                            <a:srgbClr val="FF9900"/>
                          </a:solidFill>
                          <a:latin typeface="Consolas"/>
                          <a:cs typeface="Consolas"/>
                        </a:rPr>
                        <a:t>add  ret</a:t>
                      </a:r>
                      <a:endParaRPr sz="2400">
                        <a:latin typeface="Consolas"/>
                        <a:cs typeface="Consolas"/>
                      </a:endParaRPr>
                    </a:p>
                  </a:txBody>
                  <a:tcPr marL="0" marR="0" marT="146050" marB="0">
                    <a:lnB w="9525">
                      <a:solidFill>
                        <a:srgbClr val="45AAC5"/>
                      </a:solidFill>
                      <a:prstDash val="solid"/>
                    </a:lnB>
                    <a:solidFill>
                      <a:srgbClr val="000000"/>
                    </a:solidFill>
                  </a:tcPr>
                </a:tc>
                <a:tc>
                  <a:txBody>
                    <a:bodyPr/>
                    <a:lstStyle/>
                    <a:p>
                      <a:pPr marL="205740">
                        <a:lnSpc>
                          <a:spcPct val="100000"/>
                        </a:lnSpc>
                        <a:spcBef>
                          <a:spcPts val="1030"/>
                        </a:spcBef>
                      </a:pPr>
                      <a:r>
                        <a:rPr sz="2400" spc="-5" dirty="0">
                          <a:solidFill>
                            <a:srgbClr val="00FFFF"/>
                          </a:solidFill>
                          <a:latin typeface="Consolas"/>
                          <a:cs typeface="Consolas"/>
                        </a:rPr>
                        <a:t>eax</a:t>
                      </a:r>
                      <a:r>
                        <a:rPr sz="2400" spc="-5" dirty="0">
                          <a:solidFill>
                            <a:srgbClr val="FFFFFF"/>
                          </a:solidFill>
                          <a:latin typeface="Consolas"/>
                          <a:cs typeface="Consolas"/>
                        </a:rPr>
                        <a:t>,</a:t>
                      </a:r>
                      <a:endParaRPr sz="2400">
                        <a:latin typeface="Consolas"/>
                        <a:cs typeface="Consolas"/>
                      </a:endParaRPr>
                    </a:p>
                  </a:txBody>
                  <a:tcPr marL="0" marR="0" marT="130810" marB="0">
                    <a:lnB w="9525">
                      <a:solidFill>
                        <a:srgbClr val="45AAC5"/>
                      </a:solidFill>
                      <a:prstDash val="solid"/>
                    </a:lnB>
                    <a:solidFill>
                      <a:srgbClr val="000000"/>
                    </a:solidFill>
                  </a:tcPr>
                </a:tc>
                <a:tc>
                  <a:txBody>
                    <a:bodyPr/>
                    <a:lstStyle/>
                    <a:p>
                      <a:pPr marL="38100">
                        <a:lnSpc>
                          <a:spcPct val="100000"/>
                        </a:lnSpc>
                        <a:spcBef>
                          <a:spcPts val="1030"/>
                        </a:spcBef>
                      </a:pPr>
                      <a:r>
                        <a:rPr sz="2400" spc="-5" dirty="0">
                          <a:solidFill>
                            <a:srgbClr val="00FFFF"/>
                          </a:solidFill>
                          <a:latin typeface="Consolas"/>
                          <a:cs typeface="Consolas"/>
                        </a:rPr>
                        <a:t>ebx</a:t>
                      </a:r>
                      <a:endParaRPr sz="2400" dirty="0">
                        <a:latin typeface="Consolas"/>
                        <a:cs typeface="Consolas"/>
                      </a:endParaRPr>
                    </a:p>
                  </a:txBody>
                  <a:tcPr marL="0" marR="0" marT="130810" marB="0">
                    <a:lnB w="9525">
                      <a:solidFill>
                        <a:srgbClr val="45AAC5"/>
                      </a:solidFill>
                      <a:prstDash val="solid"/>
                    </a:lnB>
                    <a:solidFill>
                      <a:srgbClr val="000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60266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7" name="矩形 6">
            <a:extLst>
              <a:ext uri="{FF2B5EF4-FFF2-40B4-BE49-F238E27FC236}">
                <a16:creationId xmlns:a16="http://schemas.microsoft.com/office/drawing/2014/main" id="{668FAFC6-1B76-4C20-9D7C-66D52DD34C7D}"/>
              </a:ext>
            </a:extLst>
          </p:cNvPr>
          <p:cNvSpPr/>
          <p:nvPr/>
        </p:nvSpPr>
        <p:spPr>
          <a:xfrm>
            <a:off x="280027" y="1124744"/>
            <a:ext cx="8583946" cy="49072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graphicFrame>
        <p:nvGraphicFramePr>
          <p:cNvPr id="9" name="object 6">
            <a:extLst>
              <a:ext uri="{FF2B5EF4-FFF2-40B4-BE49-F238E27FC236}">
                <a16:creationId xmlns:a16="http://schemas.microsoft.com/office/drawing/2014/main" id="{D598E439-1D0B-4B5E-9EF7-237C3E2DB395}"/>
              </a:ext>
            </a:extLst>
          </p:cNvPr>
          <p:cNvGraphicFramePr>
            <a:graphicFrameLocks noGrp="1"/>
          </p:cNvGraphicFramePr>
          <p:nvPr>
            <p:extLst>
              <p:ext uri="{D42A27DB-BD31-4B8C-83A1-F6EECF244321}">
                <p14:modId xmlns:p14="http://schemas.microsoft.com/office/powerpoint/2010/main" val="1091288983"/>
              </p:ext>
            </p:extLst>
          </p:nvPr>
        </p:nvGraphicFramePr>
        <p:xfrm>
          <a:off x="697239" y="2997892"/>
          <a:ext cx="2575558" cy="1647824"/>
        </p:xfrm>
        <a:graphic>
          <a:graphicData uri="http://schemas.openxmlformats.org/drawingml/2006/table">
            <a:tbl>
              <a:tblPr firstRow="1" bandRow="1">
                <a:tableStyleId>{2D5ABB26-0587-4C30-8999-92F81FD0307C}</a:tableStyleId>
              </a:tblPr>
              <a:tblGrid>
                <a:gridCol w="868680">
                  <a:extLst>
                    <a:ext uri="{9D8B030D-6E8A-4147-A177-3AD203B41FA5}">
                      <a16:colId xmlns:a16="http://schemas.microsoft.com/office/drawing/2014/main" val="20000"/>
                    </a:ext>
                  </a:extLst>
                </a:gridCol>
                <a:gridCol w="1089659">
                  <a:extLst>
                    <a:ext uri="{9D8B030D-6E8A-4147-A177-3AD203B41FA5}">
                      <a16:colId xmlns:a16="http://schemas.microsoft.com/office/drawing/2014/main" val="20001"/>
                    </a:ext>
                  </a:extLst>
                </a:gridCol>
                <a:gridCol w="617219">
                  <a:extLst>
                    <a:ext uri="{9D8B030D-6E8A-4147-A177-3AD203B41FA5}">
                      <a16:colId xmlns:a16="http://schemas.microsoft.com/office/drawing/2014/main" val="20002"/>
                    </a:ext>
                  </a:extLst>
                </a:gridCol>
              </a:tblGrid>
              <a:tr h="376237">
                <a:tc>
                  <a:txBody>
                    <a:bodyPr/>
                    <a:lstStyle/>
                    <a:p>
                      <a:pPr marL="31750">
                        <a:lnSpc>
                          <a:spcPts val="2260"/>
                        </a:lnSpc>
                      </a:pPr>
                      <a:r>
                        <a:rPr sz="2400" spc="-5" dirty="0">
                          <a:solidFill>
                            <a:srgbClr val="FF9900"/>
                          </a:solidFill>
                          <a:latin typeface="Consolas"/>
                          <a:cs typeface="Consolas"/>
                        </a:rPr>
                        <a:t>xor</a:t>
                      </a:r>
                      <a:endParaRPr sz="2400">
                        <a:latin typeface="Consolas"/>
                        <a:cs typeface="Consolas"/>
                      </a:endParaRPr>
                    </a:p>
                  </a:txBody>
                  <a:tcPr marL="0" marR="0" marT="0" marB="0">
                    <a:solidFill>
                      <a:srgbClr val="000000"/>
                    </a:solidFill>
                  </a:tcPr>
                </a:tc>
                <a:tc>
                  <a:txBody>
                    <a:bodyPr/>
                    <a:lstStyle/>
                    <a:p>
                      <a:pPr marL="335280">
                        <a:lnSpc>
                          <a:spcPts val="2260"/>
                        </a:lnSpc>
                      </a:pPr>
                      <a:r>
                        <a:rPr sz="2400" spc="-5" dirty="0">
                          <a:solidFill>
                            <a:srgbClr val="00FFFF"/>
                          </a:solidFill>
                          <a:latin typeface="Consolas"/>
                          <a:cs typeface="Consolas"/>
                        </a:rPr>
                        <a:t>eax</a:t>
                      </a:r>
                      <a:r>
                        <a:rPr sz="2400" spc="-5" dirty="0">
                          <a:solidFill>
                            <a:srgbClr val="FFFFFF"/>
                          </a:solidFill>
                          <a:latin typeface="Consolas"/>
                          <a:cs typeface="Consolas"/>
                        </a:rPr>
                        <a:t>,</a:t>
                      </a:r>
                      <a:endParaRPr sz="2400">
                        <a:latin typeface="Consolas"/>
                        <a:cs typeface="Consolas"/>
                      </a:endParaRPr>
                    </a:p>
                  </a:txBody>
                  <a:tcPr marL="0" marR="0" marT="0" marB="0">
                    <a:solidFill>
                      <a:srgbClr val="000000"/>
                    </a:solidFill>
                  </a:tcPr>
                </a:tc>
                <a:tc>
                  <a:txBody>
                    <a:bodyPr/>
                    <a:lstStyle/>
                    <a:p>
                      <a:pPr marL="51435" algn="ctr">
                        <a:lnSpc>
                          <a:spcPts val="2260"/>
                        </a:lnSpc>
                      </a:pPr>
                      <a:r>
                        <a:rPr sz="2400" spc="-5" dirty="0">
                          <a:solidFill>
                            <a:srgbClr val="00FFFF"/>
                          </a:solidFill>
                          <a:latin typeface="Consolas"/>
                          <a:cs typeface="Consolas"/>
                        </a:rPr>
                        <a:t>eax</a:t>
                      </a:r>
                      <a:endParaRPr sz="2400">
                        <a:latin typeface="Consolas"/>
                        <a:cs typeface="Consolas"/>
                      </a:endParaRPr>
                    </a:p>
                  </a:txBody>
                  <a:tcPr marL="0" marR="0" marT="0" marB="0">
                    <a:solidFill>
                      <a:srgbClr val="000000"/>
                    </a:solidFill>
                  </a:tcPr>
                </a:tc>
                <a:extLst>
                  <a:ext uri="{0D108BD9-81ED-4DB2-BD59-A6C34878D82A}">
                    <a16:rowId xmlns:a16="http://schemas.microsoft.com/office/drawing/2014/main" val="10000"/>
                  </a:ext>
                </a:extLst>
              </a:tr>
              <a:tr h="1271587">
                <a:tc>
                  <a:txBody>
                    <a:bodyPr/>
                    <a:lstStyle/>
                    <a:p>
                      <a:pPr marL="31750">
                        <a:lnSpc>
                          <a:spcPts val="2825"/>
                        </a:lnSpc>
                      </a:pPr>
                      <a:r>
                        <a:rPr sz="2400" spc="-5" dirty="0">
                          <a:solidFill>
                            <a:srgbClr val="FF9900"/>
                          </a:solidFill>
                          <a:latin typeface="Consolas"/>
                          <a:cs typeface="Consolas"/>
                        </a:rPr>
                        <a:t>xor</a:t>
                      </a:r>
                      <a:endParaRPr sz="2400">
                        <a:latin typeface="Consolas"/>
                        <a:cs typeface="Consolas"/>
                      </a:endParaRPr>
                    </a:p>
                    <a:p>
                      <a:pPr marL="31750" marR="327660">
                        <a:lnSpc>
                          <a:spcPct val="122400"/>
                        </a:lnSpc>
                      </a:pPr>
                      <a:r>
                        <a:rPr sz="2400" spc="-5" dirty="0">
                          <a:solidFill>
                            <a:srgbClr val="FF9900"/>
                          </a:solidFill>
                          <a:latin typeface="Consolas"/>
                          <a:cs typeface="Consolas"/>
                        </a:rPr>
                        <a:t>inc  int</a:t>
                      </a:r>
                      <a:endParaRPr sz="2400">
                        <a:latin typeface="Consolas"/>
                        <a:cs typeface="Consolas"/>
                      </a:endParaRPr>
                    </a:p>
                  </a:txBody>
                  <a:tcPr marL="0" marR="0" marT="0" marB="0">
                    <a:solidFill>
                      <a:srgbClr val="000000"/>
                    </a:solidFill>
                  </a:tcPr>
                </a:tc>
                <a:tc>
                  <a:txBody>
                    <a:bodyPr/>
                    <a:lstStyle/>
                    <a:p>
                      <a:pPr marL="335280">
                        <a:lnSpc>
                          <a:spcPts val="2825"/>
                        </a:lnSpc>
                      </a:pPr>
                      <a:r>
                        <a:rPr sz="2400" spc="-5" dirty="0">
                          <a:solidFill>
                            <a:srgbClr val="00FFFF"/>
                          </a:solidFill>
                          <a:latin typeface="Consolas"/>
                          <a:cs typeface="Consolas"/>
                        </a:rPr>
                        <a:t>ebx</a:t>
                      </a:r>
                      <a:r>
                        <a:rPr sz="2400" spc="-5" dirty="0">
                          <a:solidFill>
                            <a:srgbClr val="FFFFFF"/>
                          </a:solidFill>
                          <a:latin typeface="Consolas"/>
                          <a:cs typeface="Consolas"/>
                        </a:rPr>
                        <a:t>,</a:t>
                      </a:r>
                      <a:endParaRPr sz="2400">
                        <a:latin typeface="Consolas"/>
                        <a:cs typeface="Consolas"/>
                      </a:endParaRPr>
                    </a:p>
                    <a:p>
                      <a:pPr marL="335280" marR="76835">
                        <a:lnSpc>
                          <a:spcPct val="122400"/>
                        </a:lnSpc>
                      </a:pPr>
                      <a:r>
                        <a:rPr sz="2400" spc="-5" dirty="0">
                          <a:solidFill>
                            <a:srgbClr val="00FFFF"/>
                          </a:solidFill>
                          <a:latin typeface="Consolas"/>
                          <a:cs typeface="Consolas"/>
                        </a:rPr>
                        <a:t>eax  </a:t>
                      </a:r>
                      <a:r>
                        <a:rPr sz="2400" spc="-5" dirty="0">
                          <a:solidFill>
                            <a:srgbClr val="FF0000"/>
                          </a:solidFill>
                          <a:latin typeface="Consolas"/>
                          <a:cs typeface="Consolas"/>
                        </a:rPr>
                        <a:t>0x80</a:t>
                      </a:r>
                      <a:endParaRPr sz="2400">
                        <a:latin typeface="Consolas"/>
                        <a:cs typeface="Consolas"/>
                      </a:endParaRPr>
                    </a:p>
                  </a:txBody>
                  <a:tcPr marL="0" marR="0" marT="0" marB="0">
                    <a:solidFill>
                      <a:srgbClr val="000000"/>
                    </a:solidFill>
                  </a:tcPr>
                </a:tc>
                <a:tc>
                  <a:txBody>
                    <a:bodyPr/>
                    <a:lstStyle/>
                    <a:p>
                      <a:pPr marL="51435" algn="ctr">
                        <a:lnSpc>
                          <a:spcPts val="2825"/>
                        </a:lnSpc>
                      </a:pPr>
                      <a:r>
                        <a:rPr sz="2400" spc="-5" dirty="0">
                          <a:solidFill>
                            <a:srgbClr val="00FFFF"/>
                          </a:solidFill>
                          <a:latin typeface="Consolas"/>
                          <a:cs typeface="Consolas"/>
                        </a:rPr>
                        <a:t>ebx</a:t>
                      </a:r>
                      <a:endParaRPr sz="2400" dirty="0">
                        <a:latin typeface="Consolas"/>
                        <a:cs typeface="Consolas"/>
                      </a:endParaRPr>
                    </a:p>
                  </a:txBody>
                  <a:tcPr marL="0" marR="0" marT="0" marB="0">
                    <a:solidFill>
                      <a:srgbClr val="000000"/>
                    </a:solidFill>
                  </a:tcPr>
                </a:tc>
                <a:extLst>
                  <a:ext uri="{0D108BD9-81ED-4DB2-BD59-A6C34878D82A}">
                    <a16:rowId xmlns:a16="http://schemas.microsoft.com/office/drawing/2014/main" val="10001"/>
                  </a:ext>
                </a:extLst>
              </a:tr>
            </a:tbl>
          </a:graphicData>
        </a:graphic>
      </p:graphicFrame>
      <p:graphicFrame>
        <p:nvGraphicFramePr>
          <p:cNvPr id="10" name="object 7">
            <a:extLst>
              <a:ext uri="{FF2B5EF4-FFF2-40B4-BE49-F238E27FC236}">
                <a16:creationId xmlns:a16="http://schemas.microsoft.com/office/drawing/2014/main" id="{F7854A9E-F3AF-412D-A8C0-04582DD9FC05}"/>
              </a:ext>
            </a:extLst>
          </p:cNvPr>
          <p:cNvGraphicFramePr>
            <a:graphicFrameLocks noGrp="1"/>
          </p:cNvGraphicFramePr>
          <p:nvPr>
            <p:extLst>
              <p:ext uri="{D42A27DB-BD31-4B8C-83A1-F6EECF244321}">
                <p14:modId xmlns:p14="http://schemas.microsoft.com/office/powerpoint/2010/main" val="3422406201"/>
              </p:ext>
            </p:extLst>
          </p:nvPr>
        </p:nvGraphicFramePr>
        <p:xfrm>
          <a:off x="4161799" y="2851991"/>
          <a:ext cx="4702174" cy="2999873"/>
        </p:xfrm>
        <a:graphic>
          <a:graphicData uri="http://schemas.openxmlformats.org/drawingml/2006/table">
            <a:tbl>
              <a:tblPr firstRow="1" bandRow="1">
                <a:tableStyleId>{2D5ABB26-0587-4C30-8999-92F81FD0307C}</a:tableStyleId>
              </a:tblPr>
              <a:tblGrid>
                <a:gridCol w="1328420">
                  <a:extLst>
                    <a:ext uri="{9D8B030D-6E8A-4147-A177-3AD203B41FA5}">
                      <a16:colId xmlns:a16="http://schemas.microsoft.com/office/drawing/2014/main" val="20000"/>
                    </a:ext>
                  </a:extLst>
                </a:gridCol>
                <a:gridCol w="1089659">
                  <a:extLst>
                    <a:ext uri="{9D8B030D-6E8A-4147-A177-3AD203B41FA5}">
                      <a16:colId xmlns:a16="http://schemas.microsoft.com/office/drawing/2014/main" val="20001"/>
                    </a:ext>
                  </a:extLst>
                </a:gridCol>
                <a:gridCol w="1623060">
                  <a:extLst>
                    <a:ext uri="{9D8B030D-6E8A-4147-A177-3AD203B41FA5}">
                      <a16:colId xmlns:a16="http://schemas.microsoft.com/office/drawing/2014/main" val="20002"/>
                    </a:ext>
                  </a:extLst>
                </a:gridCol>
                <a:gridCol w="661035">
                  <a:extLst>
                    <a:ext uri="{9D8B030D-6E8A-4147-A177-3AD203B41FA5}">
                      <a16:colId xmlns:a16="http://schemas.microsoft.com/office/drawing/2014/main" val="20003"/>
                    </a:ext>
                  </a:extLst>
                </a:gridCol>
              </a:tblGrid>
              <a:tr h="889171">
                <a:tc>
                  <a:txBody>
                    <a:bodyPr/>
                    <a:lstStyle/>
                    <a:p>
                      <a:pPr marL="490220" marR="327660">
                        <a:lnSpc>
                          <a:spcPct val="100000"/>
                        </a:lnSpc>
                        <a:spcBef>
                          <a:spcPts val="530"/>
                        </a:spcBef>
                      </a:pPr>
                      <a:r>
                        <a:rPr sz="2400" spc="-5" dirty="0">
                          <a:solidFill>
                            <a:srgbClr val="FF9900"/>
                          </a:solidFill>
                          <a:latin typeface="Consolas"/>
                          <a:cs typeface="Consolas"/>
                        </a:rPr>
                        <a:t>xor  ret</a:t>
                      </a:r>
                      <a:endParaRPr sz="2400" dirty="0">
                        <a:latin typeface="Consolas"/>
                        <a:cs typeface="Consolas"/>
                      </a:endParaRPr>
                    </a:p>
                  </a:txBody>
                  <a:tcPr marL="0" marR="0" marT="67310" marB="0">
                    <a:lnL w="19050">
                      <a:solidFill>
                        <a:srgbClr val="FF0000"/>
                      </a:solidFill>
                      <a:prstDash val="solid"/>
                    </a:lnL>
                    <a:lnB w="19050">
                      <a:solidFill>
                        <a:srgbClr val="00FF00"/>
                      </a:solidFill>
                      <a:prstDash val="solid"/>
                    </a:lnB>
                    <a:solidFill>
                      <a:srgbClr val="000000"/>
                    </a:solidFill>
                  </a:tcPr>
                </a:tc>
                <a:tc>
                  <a:txBody>
                    <a:bodyPr/>
                    <a:lstStyle/>
                    <a:p>
                      <a:pPr marL="335280">
                        <a:lnSpc>
                          <a:spcPct val="100000"/>
                        </a:lnSpc>
                        <a:spcBef>
                          <a:spcPts val="530"/>
                        </a:spcBef>
                      </a:pPr>
                      <a:r>
                        <a:rPr sz="2400" spc="-5" dirty="0">
                          <a:solidFill>
                            <a:srgbClr val="00FFFF"/>
                          </a:solidFill>
                          <a:latin typeface="Consolas"/>
                          <a:cs typeface="Consolas"/>
                        </a:rPr>
                        <a:t>eax</a:t>
                      </a:r>
                      <a:r>
                        <a:rPr sz="2400" spc="-5" dirty="0">
                          <a:solidFill>
                            <a:srgbClr val="FFFFFF"/>
                          </a:solidFill>
                          <a:latin typeface="Consolas"/>
                          <a:cs typeface="Consolas"/>
                        </a:rPr>
                        <a:t>,</a:t>
                      </a:r>
                      <a:endParaRPr sz="2400">
                        <a:latin typeface="Consolas"/>
                        <a:cs typeface="Consolas"/>
                      </a:endParaRPr>
                    </a:p>
                  </a:txBody>
                  <a:tcPr marL="0" marR="0" marT="67310" marB="0">
                    <a:lnB w="19050">
                      <a:solidFill>
                        <a:srgbClr val="00FF00"/>
                      </a:solidFill>
                      <a:prstDash val="solid"/>
                    </a:lnB>
                    <a:solidFill>
                      <a:srgbClr val="000000"/>
                    </a:solidFill>
                  </a:tcPr>
                </a:tc>
                <a:tc>
                  <a:txBody>
                    <a:bodyPr/>
                    <a:lstStyle/>
                    <a:p>
                      <a:pPr marL="83185">
                        <a:lnSpc>
                          <a:spcPct val="100000"/>
                        </a:lnSpc>
                        <a:spcBef>
                          <a:spcPts val="530"/>
                        </a:spcBef>
                      </a:pPr>
                      <a:r>
                        <a:rPr sz="2400" spc="-5" dirty="0">
                          <a:solidFill>
                            <a:srgbClr val="00FFFF"/>
                          </a:solidFill>
                          <a:latin typeface="Consolas"/>
                          <a:cs typeface="Consolas"/>
                        </a:rPr>
                        <a:t>eax</a:t>
                      </a:r>
                      <a:endParaRPr sz="2400">
                        <a:latin typeface="Consolas"/>
                        <a:cs typeface="Consolas"/>
                      </a:endParaRPr>
                    </a:p>
                  </a:txBody>
                  <a:tcPr marL="0" marR="0" marT="67310" marB="0">
                    <a:lnB w="19050">
                      <a:solidFill>
                        <a:srgbClr val="00FF00"/>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0"/>
                  </a:ext>
                </a:extLst>
              </a:tr>
              <a:tr h="777471">
                <a:tc>
                  <a:txBody>
                    <a:bodyPr/>
                    <a:lstStyle/>
                    <a:p>
                      <a:pPr marL="490220">
                        <a:lnSpc>
                          <a:spcPts val="2785"/>
                        </a:lnSpc>
                      </a:pPr>
                      <a:r>
                        <a:rPr sz="2400" spc="-5" dirty="0">
                          <a:solidFill>
                            <a:srgbClr val="FF9900"/>
                          </a:solidFill>
                          <a:latin typeface="Consolas"/>
                          <a:cs typeface="Consolas"/>
                        </a:rPr>
                        <a:t>xor</a:t>
                      </a:r>
                      <a:endParaRPr sz="2400" dirty="0">
                        <a:latin typeface="Consolas"/>
                        <a:cs typeface="Consolas"/>
                      </a:endParaRPr>
                    </a:p>
                    <a:p>
                      <a:pPr marL="490220">
                        <a:lnSpc>
                          <a:spcPct val="100000"/>
                        </a:lnSpc>
                        <a:spcBef>
                          <a:spcPts val="5"/>
                        </a:spcBef>
                      </a:pPr>
                      <a:r>
                        <a:rPr sz="2400" spc="-5" dirty="0">
                          <a:solidFill>
                            <a:srgbClr val="FF9900"/>
                          </a:solidFill>
                          <a:latin typeface="Consolas"/>
                          <a:cs typeface="Consolas"/>
                        </a:rPr>
                        <a:t>ret</a:t>
                      </a:r>
                      <a:endParaRPr sz="2400" dirty="0">
                        <a:latin typeface="Consolas"/>
                        <a:cs typeface="Consolas"/>
                      </a:endParaRPr>
                    </a:p>
                  </a:txBody>
                  <a:tcPr marL="0" marR="0" marT="0" marB="0">
                    <a:lnL w="19050">
                      <a:solidFill>
                        <a:srgbClr val="FF0000"/>
                      </a:solidFill>
                      <a:prstDash val="solid"/>
                    </a:lnL>
                    <a:lnT w="19050">
                      <a:solidFill>
                        <a:srgbClr val="00FF00"/>
                      </a:solidFill>
                      <a:prstDash val="solid"/>
                    </a:lnT>
                    <a:lnB w="19050">
                      <a:solidFill>
                        <a:srgbClr val="00FF00"/>
                      </a:solidFill>
                      <a:prstDash val="solid"/>
                    </a:lnB>
                    <a:solidFill>
                      <a:srgbClr val="000000"/>
                    </a:solidFill>
                  </a:tcPr>
                </a:tc>
                <a:tc>
                  <a:txBody>
                    <a:bodyPr/>
                    <a:lstStyle/>
                    <a:p>
                      <a:pPr marL="335280">
                        <a:lnSpc>
                          <a:spcPts val="2785"/>
                        </a:lnSpc>
                      </a:pPr>
                      <a:r>
                        <a:rPr sz="2400" spc="-5" dirty="0">
                          <a:solidFill>
                            <a:srgbClr val="00FFFF"/>
                          </a:solidFill>
                          <a:latin typeface="Consolas"/>
                          <a:cs typeface="Consolas"/>
                        </a:rPr>
                        <a:t>ebx</a:t>
                      </a:r>
                      <a:r>
                        <a:rPr sz="2400" spc="-5" dirty="0">
                          <a:solidFill>
                            <a:srgbClr val="FFFFFF"/>
                          </a:solidFill>
                          <a:latin typeface="Consolas"/>
                          <a:cs typeface="Consolas"/>
                        </a:rPr>
                        <a:t>,</a:t>
                      </a:r>
                      <a:endParaRPr sz="2400">
                        <a:latin typeface="Consolas"/>
                        <a:cs typeface="Consolas"/>
                      </a:endParaRPr>
                    </a:p>
                  </a:txBody>
                  <a:tcPr marL="0" marR="0" marT="0" marB="0">
                    <a:lnT w="19050">
                      <a:solidFill>
                        <a:srgbClr val="00FF00"/>
                      </a:solidFill>
                      <a:prstDash val="solid"/>
                    </a:lnT>
                    <a:lnB w="19050">
                      <a:solidFill>
                        <a:srgbClr val="00FF00"/>
                      </a:solidFill>
                      <a:prstDash val="solid"/>
                    </a:lnB>
                    <a:solidFill>
                      <a:srgbClr val="000000"/>
                    </a:solidFill>
                  </a:tcPr>
                </a:tc>
                <a:tc>
                  <a:txBody>
                    <a:bodyPr/>
                    <a:lstStyle/>
                    <a:p>
                      <a:pPr marL="83185">
                        <a:lnSpc>
                          <a:spcPts val="2785"/>
                        </a:lnSpc>
                      </a:pPr>
                      <a:r>
                        <a:rPr sz="2400" spc="-5" dirty="0">
                          <a:solidFill>
                            <a:srgbClr val="00FFFF"/>
                          </a:solidFill>
                          <a:latin typeface="Consolas"/>
                          <a:cs typeface="Consolas"/>
                        </a:rPr>
                        <a:t>ebx</a:t>
                      </a:r>
                      <a:endParaRPr sz="2400">
                        <a:latin typeface="Consolas"/>
                        <a:cs typeface="Consolas"/>
                      </a:endParaRPr>
                    </a:p>
                  </a:txBody>
                  <a:tcPr marL="0" marR="0" marT="0" marB="0">
                    <a:lnT w="19050">
                      <a:solidFill>
                        <a:srgbClr val="00FF00"/>
                      </a:solidFill>
                      <a:prstDash val="solid"/>
                    </a:lnT>
                    <a:lnB w="19050">
                      <a:solidFill>
                        <a:srgbClr val="00FF00"/>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830271">
                <a:tc>
                  <a:txBody>
                    <a:bodyPr/>
                    <a:lstStyle/>
                    <a:p>
                      <a:pPr marL="490220" marR="327660">
                        <a:lnSpc>
                          <a:spcPct val="100000"/>
                        </a:lnSpc>
                        <a:spcBef>
                          <a:spcPts val="155"/>
                        </a:spcBef>
                      </a:pPr>
                      <a:r>
                        <a:rPr sz="2400" spc="-5" dirty="0">
                          <a:solidFill>
                            <a:srgbClr val="FF9900"/>
                          </a:solidFill>
                          <a:latin typeface="Consolas"/>
                          <a:cs typeface="Consolas"/>
                        </a:rPr>
                        <a:t>inc  ret</a:t>
                      </a:r>
                      <a:endParaRPr sz="2400">
                        <a:latin typeface="Consolas"/>
                        <a:cs typeface="Consolas"/>
                      </a:endParaRPr>
                    </a:p>
                  </a:txBody>
                  <a:tcPr marL="0" marR="0" marT="19685" marB="0">
                    <a:lnL w="19050">
                      <a:solidFill>
                        <a:srgbClr val="FF0000"/>
                      </a:solidFill>
                      <a:prstDash val="solid"/>
                    </a:lnL>
                    <a:lnT w="19050">
                      <a:solidFill>
                        <a:srgbClr val="00FF00"/>
                      </a:solidFill>
                      <a:prstDash val="solid"/>
                    </a:lnT>
                    <a:lnB w="19050">
                      <a:solidFill>
                        <a:srgbClr val="00FF00"/>
                      </a:solidFill>
                      <a:prstDash val="solid"/>
                    </a:lnB>
                    <a:solidFill>
                      <a:srgbClr val="000000"/>
                    </a:solidFill>
                  </a:tcPr>
                </a:tc>
                <a:tc>
                  <a:txBody>
                    <a:bodyPr/>
                    <a:lstStyle/>
                    <a:p>
                      <a:pPr marL="335280">
                        <a:lnSpc>
                          <a:spcPct val="100000"/>
                        </a:lnSpc>
                        <a:spcBef>
                          <a:spcPts val="155"/>
                        </a:spcBef>
                      </a:pPr>
                      <a:r>
                        <a:rPr sz="2400" spc="-5" dirty="0">
                          <a:solidFill>
                            <a:srgbClr val="00FFFF"/>
                          </a:solidFill>
                          <a:latin typeface="Consolas"/>
                          <a:cs typeface="Consolas"/>
                        </a:rPr>
                        <a:t>eax</a:t>
                      </a:r>
                      <a:endParaRPr sz="2400">
                        <a:latin typeface="Consolas"/>
                        <a:cs typeface="Consolas"/>
                      </a:endParaRPr>
                    </a:p>
                  </a:txBody>
                  <a:tcPr marL="0" marR="0" marT="19685" marB="0">
                    <a:lnT w="19050">
                      <a:solidFill>
                        <a:srgbClr val="00FF00"/>
                      </a:solidFill>
                      <a:prstDash val="solid"/>
                    </a:lnT>
                    <a:lnB w="19050">
                      <a:solidFill>
                        <a:srgbClr val="00FF00"/>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lnT w="19050">
                      <a:solidFill>
                        <a:srgbClr val="00FF00"/>
                      </a:solidFill>
                      <a:prstDash val="solid"/>
                    </a:lnT>
                    <a:lnB w="19050">
                      <a:solidFill>
                        <a:srgbClr val="00FF00"/>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2"/>
                  </a:ext>
                </a:extLst>
              </a:tr>
              <a:tr h="502960">
                <a:tc>
                  <a:txBody>
                    <a:bodyPr/>
                    <a:lstStyle/>
                    <a:p>
                      <a:pPr marL="490220">
                        <a:lnSpc>
                          <a:spcPts val="2875"/>
                        </a:lnSpc>
                      </a:pPr>
                      <a:r>
                        <a:rPr sz="2400" spc="-5" dirty="0">
                          <a:solidFill>
                            <a:srgbClr val="FF9900"/>
                          </a:solidFill>
                          <a:latin typeface="Consolas"/>
                          <a:cs typeface="Consolas"/>
                        </a:rPr>
                        <a:t>int</a:t>
                      </a:r>
                      <a:endParaRPr sz="2400">
                        <a:latin typeface="Consolas"/>
                        <a:cs typeface="Consolas"/>
                      </a:endParaRPr>
                    </a:p>
                  </a:txBody>
                  <a:tcPr marL="0" marR="0" marT="0" marB="0">
                    <a:lnL w="19050">
                      <a:solidFill>
                        <a:srgbClr val="FF0000"/>
                      </a:solidFill>
                      <a:prstDash val="solid"/>
                    </a:lnL>
                    <a:lnT w="19050">
                      <a:solidFill>
                        <a:srgbClr val="00FF00"/>
                      </a:solidFill>
                      <a:prstDash val="solid"/>
                    </a:lnT>
                    <a:solidFill>
                      <a:srgbClr val="000000"/>
                    </a:solidFill>
                  </a:tcPr>
                </a:tc>
                <a:tc>
                  <a:txBody>
                    <a:bodyPr/>
                    <a:lstStyle/>
                    <a:p>
                      <a:pPr marL="335280">
                        <a:lnSpc>
                          <a:spcPts val="2875"/>
                        </a:lnSpc>
                      </a:pPr>
                      <a:r>
                        <a:rPr sz="2400" spc="-5" dirty="0">
                          <a:solidFill>
                            <a:srgbClr val="FF0000"/>
                          </a:solidFill>
                          <a:latin typeface="Consolas"/>
                          <a:cs typeface="Consolas"/>
                        </a:rPr>
                        <a:t>0x80</a:t>
                      </a:r>
                      <a:endParaRPr sz="2400">
                        <a:latin typeface="Consolas"/>
                        <a:cs typeface="Consolas"/>
                      </a:endParaRPr>
                    </a:p>
                  </a:txBody>
                  <a:tcPr marL="0" marR="0" marT="0" marB="0">
                    <a:lnT w="19050">
                      <a:solidFill>
                        <a:srgbClr val="00FF00"/>
                      </a:solidFill>
                      <a:prstDash val="solid"/>
                    </a:lnT>
                    <a:solidFill>
                      <a:srgbClr val="000000"/>
                    </a:solidFill>
                  </a:tcPr>
                </a:tc>
                <a:tc>
                  <a:txBody>
                    <a:bodyPr/>
                    <a:lstStyle/>
                    <a:p>
                      <a:pPr>
                        <a:lnSpc>
                          <a:spcPct val="100000"/>
                        </a:lnSpc>
                      </a:pPr>
                      <a:endParaRPr sz="2400">
                        <a:latin typeface="Times New Roman"/>
                        <a:cs typeface="Times New Roman"/>
                      </a:endParaRPr>
                    </a:p>
                  </a:txBody>
                  <a:tcPr marL="0" marR="0" marT="0" marB="0">
                    <a:lnT w="19050">
                      <a:solidFill>
                        <a:srgbClr val="00FF00"/>
                      </a:solidFill>
                      <a:prstDash val="solid"/>
                    </a:lnT>
                    <a:solidFill>
                      <a:srgbClr val="000000"/>
                    </a:solidFill>
                  </a:tcPr>
                </a:tc>
                <a:tc>
                  <a:txBody>
                    <a:bodyPr/>
                    <a:lstStyle/>
                    <a:p>
                      <a:pPr>
                        <a:lnSpc>
                          <a:spcPct val="100000"/>
                        </a:lnSpc>
                      </a:pPr>
                      <a:endParaRPr sz="2400" dirty="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3"/>
                  </a:ext>
                </a:extLst>
              </a:tr>
            </a:tbl>
          </a:graphicData>
        </a:graphic>
      </p:graphicFrame>
      <p:sp>
        <p:nvSpPr>
          <p:cNvPr id="11" name="object 8">
            <a:extLst>
              <a:ext uri="{FF2B5EF4-FFF2-40B4-BE49-F238E27FC236}">
                <a16:creationId xmlns:a16="http://schemas.microsoft.com/office/drawing/2014/main" id="{B2B09F4A-2503-4BD3-8D5C-2638AA7EB460}"/>
              </a:ext>
            </a:extLst>
          </p:cNvPr>
          <p:cNvSpPr txBox="1"/>
          <p:nvPr/>
        </p:nvSpPr>
        <p:spPr>
          <a:xfrm>
            <a:off x="640710" y="1345789"/>
            <a:ext cx="7571105" cy="1381760"/>
          </a:xfrm>
          <a:prstGeom prst="rect">
            <a:avLst/>
          </a:prstGeom>
          <a:solidFill>
            <a:schemeClr val="tx1"/>
          </a:solidFill>
        </p:spPr>
        <p:txBody>
          <a:bodyPr vert="horz" wrap="square" lIns="0" tIns="12700" rIns="0" bIns="0" rtlCol="0">
            <a:spAutoFit/>
          </a:bodyPr>
          <a:lstStyle/>
          <a:p>
            <a:pPr marL="393065" marR="5080" indent="-381000">
              <a:lnSpc>
                <a:spcPct val="100000"/>
              </a:lnSpc>
              <a:spcBef>
                <a:spcPts val="100"/>
              </a:spcBef>
              <a:buChar char="•"/>
              <a:tabLst>
                <a:tab pos="392430" algn="l"/>
                <a:tab pos="393700" algn="l"/>
              </a:tabLst>
            </a:pPr>
            <a:r>
              <a:rPr sz="2400" spc="-5" dirty="0">
                <a:solidFill>
                  <a:srgbClr val="FFFFFF"/>
                </a:solidFill>
                <a:latin typeface="Calibri"/>
                <a:cs typeface="Calibri"/>
              </a:rPr>
              <a:t>It is </a:t>
            </a:r>
            <a:r>
              <a:rPr sz="2400" dirty="0">
                <a:solidFill>
                  <a:srgbClr val="FFFFFF"/>
                </a:solidFill>
                <a:latin typeface="Calibri"/>
                <a:cs typeface="Calibri"/>
              </a:rPr>
              <a:t>almost always </a:t>
            </a:r>
            <a:r>
              <a:rPr sz="2400" spc="-5" dirty="0">
                <a:solidFill>
                  <a:srgbClr val="FFFFFF"/>
                </a:solidFill>
                <a:latin typeface="Calibri"/>
                <a:cs typeface="Calibri"/>
              </a:rPr>
              <a:t>possible to create </a:t>
            </a:r>
            <a:r>
              <a:rPr sz="2400" dirty="0">
                <a:solidFill>
                  <a:srgbClr val="FFFFFF"/>
                </a:solidFill>
                <a:latin typeface="Calibri"/>
                <a:cs typeface="Calibri"/>
              </a:rPr>
              <a:t>a </a:t>
            </a:r>
            <a:r>
              <a:rPr sz="2400" spc="-5" dirty="0">
                <a:solidFill>
                  <a:srgbClr val="FFFFFF"/>
                </a:solidFill>
                <a:latin typeface="Calibri"/>
                <a:cs typeface="Calibri"/>
              </a:rPr>
              <a:t>logically equivalent </a:t>
            </a:r>
            <a:r>
              <a:rPr sz="2400" spc="-5" dirty="0">
                <a:solidFill>
                  <a:srgbClr val="FF00FF"/>
                </a:solidFill>
                <a:latin typeface="Calibri"/>
                <a:cs typeface="Calibri"/>
              </a:rPr>
              <a:t> ROP chain </a:t>
            </a:r>
            <a:r>
              <a:rPr sz="2400" spc="-5" dirty="0">
                <a:solidFill>
                  <a:srgbClr val="FFFFFF"/>
                </a:solidFill>
                <a:latin typeface="Calibri"/>
                <a:cs typeface="Calibri"/>
              </a:rPr>
              <a:t>for </a:t>
            </a:r>
            <a:r>
              <a:rPr sz="2400" dirty="0">
                <a:solidFill>
                  <a:srgbClr val="FFFFFF"/>
                </a:solidFill>
                <a:latin typeface="Calibri"/>
                <a:cs typeface="Calibri"/>
              </a:rPr>
              <a:t>a </a:t>
            </a:r>
            <a:r>
              <a:rPr sz="2400" spc="-5" dirty="0">
                <a:solidFill>
                  <a:srgbClr val="FFFFFF"/>
                </a:solidFill>
                <a:latin typeface="Calibri"/>
                <a:cs typeface="Calibri"/>
              </a:rPr>
              <a:t>given piece of</a:t>
            </a:r>
            <a:r>
              <a:rPr sz="2400" spc="35" dirty="0">
                <a:solidFill>
                  <a:srgbClr val="FFFFFF"/>
                </a:solidFill>
                <a:latin typeface="Calibri"/>
                <a:cs typeface="Calibri"/>
              </a:rPr>
              <a:t> </a:t>
            </a:r>
            <a:r>
              <a:rPr sz="2400" spc="-5" dirty="0">
                <a:solidFill>
                  <a:srgbClr val="FFFF00"/>
                </a:solidFill>
                <a:latin typeface="Calibri"/>
                <a:cs typeface="Calibri"/>
              </a:rPr>
              <a:t>shellcode</a:t>
            </a:r>
            <a:endParaRPr sz="2400" dirty="0">
              <a:latin typeface="Calibri"/>
              <a:cs typeface="Calibri"/>
            </a:endParaRPr>
          </a:p>
          <a:p>
            <a:pPr marL="474345">
              <a:lnSpc>
                <a:spcPct val="100000"/>
              </a:lnSpc>
              <a:spcBef>
                <a:spcPts val="2040"/>
              </a:spcBef>
              <a:tabLst>
                <a:tab pos="4588510" algn="l"/>
              </a:tabLst>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a:t>
            </a:r>
            <a:r>
              <a:rPr sz="2400" dirty="0">
                <a:solidFill>
                  <a:srgbClr val="FFFFFF"/>
                </a:solidFill>
                <a:latin typeface="Calibri"/>
                <a:cs typeface="Calibri"/>
              </a:rPr>
              <a:t> -</a:t>
            </a:r>
            <a:r>
              <a:rPr sz="2400" spc="5" dirty="0">
                <a:solidFill>
                  <a:srgbClr val="FFFFFF"/>
                </a:solidFill>
                <a:latin typeface="Calibri"/>
                <a:cs typeface="Calibri"/>
              </a:rPr>
              <a:t> </a:t>
            </a:r>
            <a:r>
              <a:rPr sz="2400" spc="-5" dirty="0">
                <a:solidFill>
                  <a:srgbClr val="FFFF00"/>
                </a:solidFill>
                <a:latin typeface="Calibri"/>
                <a:cs typeface="Calibri"/>
              </a:rPr>
              <a:t>shellcode	</a:t>
            </a: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25" dirty="0">
                <a:solidFill>
                  <a:srgbClr val="FF00FF"/>
                </a:solidFill>
                <a:latin typeface="Calibri"/>
                <a:cs typeface="Calibri"/>
              </a:rPr>
              <a:t> </a:t>
            </a:r>
            <a:r>
              <a:rPr sz="2400" spc="-5" dirty="0">
                <a:solidFill>
                  <a:srgbClr val="FF00FF"/>
                </a:solidFill>
                <a:latin typeface="Calibri"/>
                <a:cs typeface="Calibri"/>
              </a:rPr>
              <a:t>chain</a:t>
            </a:r>
            <a:endParaRPr sz="2400" dirty="0">
              <a:latin typeface="Calibri"/>
              <a:cs typeface="Calibri"/>
            </a:endParaRPr>
          </a:p>
        </p:txBody>
      </p:sp>
    </p:spTree>
    <p:extLst>
      <p:ext uri="{BB962C8B-B14F-4D97-AF65-F5344CB8AC3E}">
        <p14:creationId xmlns:p14="http://schemas.microsoft.com/office/powerpoint/2010/main" val="148638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8" name="矩形 7">
            <a:extLst>
              <a:ext uri="{FF2B5EF4-FFF2-40B4-BE49-F238E27FC236}">
                <a16:creationId xmlns:a16="http://schemas.microsoft.com/office/drawing/2014/main" id="{930337EB-75BC-438B-B618-DE1CDE6D89BE}"/>
              </a:ext>
            </a:extLst>
          </p:cNvPr>
          <p:cNvSpPr/>
          <p:nvPr/>
        </p:nvSpPr>
        <p:spPr>
          <a:xfrm>
            <a:off x="35496" y="1138776"/>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graphicFrame>
        <p:nvGraphicFramePr>
          <p:cNvPr id="12" name="object 6">
            <a:extLst>
              <a:ext uri="{FF2B5EF4-FFF2-40B4-BE49-F238E27FC236}">
                <a16:creationId xmlns:a16="http://schemas.microsoft.com/office/drawing/2014/main" id="{F138C1E5-3F90-4CEC-969B-1CC4CEFE616C}"/>
              </a:ext>
            </a:extLst>
          </p:cNvPr>
          <p:cNvGraphicFramePr>
            <a:graphicFrameLocks noGrp="1"/>
          </p:cNvGraphicFramePr>
          <p:nvPr>
            <p:extLst>
              <p:ext uri="{D42A27DB-BD31-4B8C-83A1-F6EECF244321}">
                <p14:modId xmlns:p14="http://schemas.microsoft.com/office/powerpoint/2010/main" val="2494341139"/>
              </p:ext>
            </p:extLst>
          </p:nvPr>
        </p:nvGraphicFramePr>
        <p:xfrm>
          <a:off x="264094" y="2469560"/>
          <a:ext cx="3671570" cy="2797172"/>
        </p:xfrm>
        <a:graphic>
          <a:graphicData uri="http://schemas.openxmlformats.org/drawingml/2006/table">
            <a:tbl>
              <a:tblPr firstRow="1" bandRow="1">
                <a:tableStyleId>{2D5ABB26-0587-4C30-8999-92F81FD0307C}</a:tableStyleId>
              </a:tblPr>
              <a:tblGrid>
                <a:gridCol w="958850">
                  <a:extLst>
                    <a:ext uri="{9D8B030D-6E8A-4147-A177-3AD203B41FA5}">
                      <a16:colId xmlns:a16="http://schemas.microsoft.com/office/drawing/2014/main" val="20000"/>
                    </a:ext>
                  </a:extLst>
                </a:gridCol>
                <a:gridCol w="1089660">
                  <a:extLst>
                    <a:ext uri="{9D8B030D-6E8A-4147-A177-3AD203B41FA5}">
                      <a16:colId xmlns:a16="http://schemas.microsoft.com/office/drawing/2014/main" val="20001"/>
                    </a:ext>
                  </a:extLst>
                </a:gridCol>
                <a:gridCol w="1623060">
                  <a:extLst>
                    <a:ext uri="{9D8B030D-6E8A-4147-A177-3AD203B41FA5}">
                      <a16:colId xmlns:a16="http://schemas.microsoft.com/office/drawing/2014/main" val="20002"/>
                    </a:ext>
                  </a:extLst>
                </a:gridCol>
              </a:tblGrid>
              <a:tr h="775020">
                <a:tc>
                  <a:txBody>
                    <a:bodyPr/>
                    <a:lstStyle/>
                    <a:p>
                      <a:pPr marL="120650">
                        <a:lnSpc>
                          <a:spcPts val="2510"/>
                        </a:lnSpc>
                      </a:pPr>
                      <a:r>
                        <a:rPr sz="2400" spc="-5" dirty="0">
                          <a:solidFill>
                            <a:srgbClr val="FF9900"/>
                          </a:solidFill>
                          <a:latin typeface="Consolas"/>
                          <a:cs typeface="Consolas"/>
                        </a:rPr>
                        <a:t>xor</a:t>
                      </a:r>
                      <a:endParaRPr sz="2400">
                        <a:latin typeface="Consolas"/>
                        <a:cs typeface="Consolas"/>
                      </a:endParaRPr>
                    </a:p>
                    <a:p>
                      <a:pPr marL="120650">
                        <a:lnSpc>
                          <a:spcPct val="100000"/>
                        </a:lnSpc>
                        <a:spcBef>
                          <a:spcPts val="5"/>
                        </a:spcBef>
                      </a:pPr>
                      <a:r>
                        <a:rPr sz="2400" spc="-5" dirty="0">
                          <a:solidFill>
                            <a:srgbClr val="FF9900"/>
                          </a:solidFill>
                          <a:latin typeface="Consolas"/>
                          <a:cs typeface="Consolas"/>
                        </a:rPr>
                        <a:t>ret</a:t>
                      </a:r>
                      <a:endParaRPr sz="2400">
                        <a:latin typeface="Consolas"/>
                        <a:cs typeface="Consolas"/>
                      </a:endParaRPr>
                    </a:p>
                  </a:txBody>
                  <a:tcPr marL="0" marR="0" marT="0" marB="0">
                    <a:lnB w="19050">
                      <a:solidFill>
                        <a:srgbClr val="00FF00"/>
                      </a:solidFill>
                      <a:prstDash val="solid"/>
                    </a:lnB>
                    <a:solidFill>
                      <a:srgbClr val="000000"/>
                    </a:solidFill>
                  </a:tcPr>
                </a:tc>
                <a:tc>
                  <a:txBody>
                    <a:bodyPr/>
                    <a:lstStyle/>
                    <a:p>
                      <a:pPr marL="335280">
                        <a:lnSpc>
                          <a:spcPts val="2510"/>
                        </a:lnSpc>
                      </a:pPr>
                      <a:r>
                        <a:rPr sz="2400" spc="-5" dirty="0">
                          <a:solidFill>
                            <a:srgbClr val="00FFFF"/>
                          </a:solidFill>
                          <a:latin typeface="Consolas"/>
                          <a:cs typeface="Consolas"/>
                        </a:rPr>
                        <a:t>eax</a:t>
                      </a:r>
                      <a:r>
                        <a:rPr sz="2400" spc="-5" dirty="0">
                          <a:solidFill>
                            <a:srgbClr val="FFFFFF"/>
                          </a:solidFill>
                          <a:latin typeface="Consolas"/>
                          <a:cs typeface="Consolas"/>
                        </a:rPr>
                        <a:t>,</a:t>
                      </a:r>
                      <a:endParaRPr sz="2400">
                        <a:latin typeface="Consolas"/>
                        <a:cs typeface="Consolas"/>
                      </a:endParaRPr>
                    </a:p>
                  </a:txBody>
                  <a:tcPr marL="0" marR="0" marT="0" marB="0">
                    <a:lnB w="19050">
                      <a:solidFill>
                        <a:srgbClr val="00FF00"/>
                      </a:solidFill>
                      <a:prstDash val="solid"/>
                    </a:lnB>
                    <a:solidFill>
                      <a:srgbClr val="000000"/>
                    </a:solidFill>
                  </a:tcPr>
                </a:tc>
                <a:tc>
                  <a:txBody>
                    <a:bodyPr/>
                    <a:lstStyle/>
                    <a:p>
                      <a:pPr marL="83185">
                        <a:lnSpc>
                          <a:spcPts val="2510"/>
                        </a:lnSpc>
                      </a:pPr>
                      <a:r>
                        <a:rPr sz="2400" spc="-5" dirty="0">
                          <a:solidFill>
                            <a:srgbClr val="00FFFF"/>
                          </a:solidFill>
                          <a:latin typeface="Consolas"/>
                          <a:cs typeface="Consolas"/>
                        </a:rPr>
                        <a:t>eax</a:t>
                      </a:r>
                      <a:endParaRPr sz="2400">
                        <a:latin typeface="Consolas"/>
                        <a:cs typeface="Consolas"/>
                      </a:endParaRPr>
                    </a:p>
                  </a:txBody>
                  <a:tcPr marL="0" marR="0" marT="0" marB="0">
                    <a:lnB w="19050">
                      <a:solidFill>
                        <a:srgbClr val="00FF00"/>
                      </a:solidFill>
                      <a:prstDash val="solid"/>
                    </a:lnB>
                    <a:solidFill>
                      <a:srgbClr val="000000"/>
                    </a:solidFill>
                  </a:tcPr>
                </a:tc>
                <a:extLst>
                  <a:ext uri="{0D108BD9-81ED-4DB2-BD59-A6C34878D82A}">
                    <a16:rowId xmlns:a16="http://schemas.microsoft.com/office/drawing/2014/main" val="10000"/>
                  </a:ext>
                </a:extLst>
              </a:tr>
              <a:tr h="777471">
                <a:tc>
                  <a:txBody>
                    <a:bodyPr/>
                    <a:lstStyle/>
                    <a:p>
                      <a:pPr marL="120650">
                        <a:lnSpc>
                          <a:spcPts val="2785"/>
                        </a:lnSpc>
                      </a:pPr>
                      <a:r>
                        <a:rPr sz="2400" spc="-5" dirty="0">
                          <a:solidFill>
                            <a:srgbClr val="FF9900"/>
                          </a:solidFill>
                          <a:latin typeface="Consolas"/>
                          <a:cs typeface="Consolas"/>
                        </a:rPr>
                        <a:t>xor</a:t>
                      </a:r>
                      <a:endParaRPr sz="2400">
                        <a:latin typeface="Consolas"/>
                        <a:cs typeface="Consolas"/>
                      </a:endParaRPr>
                    </a:p>
                    <a:p>
                      <a:pPr marL="120650">
                        <a:lnSpc>
                          <a:spcPct val="100000"/>
                        </a:lnSpc>
                        <a:spcBef>
                          <a:spcPts val="5"/>
                        </a:spcBef>
                      </a:pPr>
                      <a:r>
                        <a:rPr sz="2400" spc="-5" dirty="0">
                          <a:solidFill>
                            <a:srgbClr val="FF9900"/>
                          </a:solidFill>
                          <a:latin typeface="Consolas"/>
                          <a:cs typeface="Consolas"/>
                        </a:rPr>
                        <a:t>ret</a:t>
                      </a:r>
                      <a:endParaRPr sz="2400">
                        <a:latin typeface="Consolas"/>
                        <a:cs typeface="Consolas"/>
                      </a:endParaRPr>
                    </a:p>
                  </a:txBody>
                  <a:tcPr marL="0" marR="0" marT="0" marB="0">
                    <a:lnT w="19050">
                      <a:solidFill>
                        <a:srgbClr val="00FF00"/>
                      </a:solidFill>
                      <a:prstDash val="solid"/>
                    </a:lnT>
                    <a:lnB w="19050">
                      <a:solidFill>
                        <a:srgbClr val="00FF00"/>
                      </a:solidFill>
                      <a:prstDash val="solid"/>
                    </a:lnB>
                    <a:solidFill>
                      <a:srgbClr val="000000"/>
                    </a:solidFill>
                  </a:tcPr>
                </a:tc>
                <a:tc>
                  <a:txBody>
                    <a:bodyPr/>
                    <a:lstStyle/>
                    <a:p>
                      <a:pPr marL="335280">
                        <a:lnSpc>
                          <a:spcPts val="2785"/>
                        </a:lnSpc>
                      </a:pPr>
                      <a:r>
                        <a:rPr sz="2400" spc="-5" dirty="0">
                          <a:solidFill>
                            <a:srgbClr val="00FFFF"/>
                          </a:solidFill>
                          <a:latin typeface="Consolas"/>
                          <a:cs typeface="Consolas"/>
                        </a:rPr>
                        <a:t>ebx</a:t>
                      </a:r>
                      <a:r>
                        <a:rPr sz="2400" spc="-5" dirty="0">
                          <a:solidFill>
                            <a:srgbClr val="FFFFFF"/>
                          </a:solidFill>
                          <a:latin typeface="Consolas"/>
                          <a:cs typeface="Consolas"/>
                        </a:rPr>
                        <a:t>,</a:t>
                      </a:r>
                      <a:endParaRPr sz="2400">
                        <a:latin typeface="Consolas"/>
                        <a:cs typeface="Consolas"/>
                      </a:endParaRPr>
                    </a:p>
                  </a:txBody>
                  <a:tcPr marL="0" marR="0" marT="0" marB="0">
                    <a:lnT w="19050">
                      <a:solidFill>
                        <a:srgbClr val="00FF00"/>
                      </a:solidFill>
                      <a:prstDash val="solid"/>
                    </a:lnT>
                    <a:lnB w="19050">
                      <a:solidFill>
                        <a:srgbClr val="00FF00"/>
                      </a:solidFill>
                      <a:prstDash val="solid"/>
                    </a:lnB>
                    <a:solidFill>
                      <a:srgbClr val="000000"/>
                    </a:solidFill>
                  </a:tcPr>
                </a:tc>
                <a:tc>
                  <a:txBody>
                    <a:bodyPr/>
                    <a:lstStyle/>
                    <a:p>
                      <a:pPr marL="83185">
                        <a:lnSpc>
                          <a:spcPts val="2785"/>
                        </a:lnSpc>
                      </a:pPr>
                      <a:r>
                        <a:rPr sz="2400" spc="-5" dirty="0">
                          <a:solidFill>
                            <a:srgbClr val="00FFFF"/>
                          </a:solidFill>
                          <a:latin typeface="Consolas"/>
                          <a:cs typeface="Consolas"/>
                        </a:rPr>
                        <a:t>ebx</a:t>
                      </a:r>
                      <a:endParaRPr sz="2400">
                        <a:latin typeface="Consolas"/>
                        <a:cs typeface="Consolas"/>
                      </a:endParaRPr>
                    </a:p>
                  </a:txBody>
                  <a:tcPr marL="0" marR="0" marT="0" marB="0">
                    <a:lnT w="19050">
                      <a:solidFill>
                        <a:srgbClr val="00FF00"/>
                      </a:solidFill>
                      <a:prstDash val="solid"/>
                    </a:lnT>
                    <a:lnB w="19050">
                      <a:solidFill>
                        <a:srgbClr val="00FF00"/>
                      </a:solidFill>
                      <a:prstDash val="solid"/>
                    </a:lnB>
                    <a:solidFill>
                      <a:srgbClr val="000000"/>
                    </a:solidFill>
                  </a:tcPr>
                </a:tc>
                <a:extLst>
                  <a:ext uri="{0D108BD9-81ED-4DB2-BD59-A6C34878D82A}">
                    <a16:rowId xmlns:a16="http://schemas.microsoft.com/office/drawing/2014/main" val="10001"/>
                  </a:ext>
                </a:extLst>
              </a:tr>
              <a:tr h="830271">
                <a:tc>
                  <a:txBody>
                    <a:bodyPr/>
                    <a:lstStyle/>
                    <a:p>
                      <a:pPr marL="120650" marR="327660">
                        <a:lnSpc>
                          <a:spcPct val="100000"/>
                        </a:lnSpc>
                        <a:spcBef>
                          <a:spcPts val="155"/>
                        </a:spcBef>
                      </a:pPr>
                      <a:r>
                        <a:rPr sz="2400" spc="-5" dirty="0">
                          <a:solidFill>
                            <a:srgbClr val="FF9900"/>
                          </a:solidFill>
                          <a:latin typeface="Consolas"/>
                          <a:cs typeface="Consolas"/>
                        </a:rPr>
                        <a:t>inc  ret</a:t>
                      </a:r>
                      <a:endParaRPr sz="2400">
                        <a:latin typeface="Consolas"/>
                        <a:cs typeface="Consolas"/>
                      </a:endParaRPr>
                    </a:p>
                  </a:txBody>
                  <a:tcPr marL="0" marR="0" marT="19685" marB="0">
                    <a:lnT w="19050">
                      <a:solidFill>
                        <a:srgbClr val="00FF00"/>
                      </a:solidFill>
                      <a:prstDash val="solid"/>
                    </a:lnT>
                    <a:lnB w="19050">
                      <a:solidFill>
                        <a:srgbClr val="00FF00"/>
                      </a:solidFill>
                      <a:prstDash val="solid"/>
                    </a:lnB>
                    <a:solidFill>
                      <a:srgbClr val="000000"/>
                    </a:solidFill>
                  </a:tcPr>
                </a:tc>
                <a:tc>
                  <a:txBody>
                    <a:bodyPr/>
                    <a:lstStyle/>
                    <a:p>
                      <a:pPr marL="335280">
                        <a:lnSpc>
                          <a:spcPct val="100000"/>
                        </a:lnSpc>
                        <a:spcBef>
                          <a:spcPts val="155"/>
                        </a:spcBef>
                      </a:pPr>
                      <a:r>
                        <a:rPr sz="2400" spc="-5" dirty="0">
                          <a:solidFill>
                            <a:srgbClr val="00FFFF"/>
                          </a:solidFill>
                          <a:latin typeface="Consolas"/>
                          <a:cs typeface="Consolas"/>
                        </a:rPr>
                        <a:t>eax</a:t>
                      </a:r>
                      <a:endParaRPr sz="2400">
                        <a:latin typeface="Consolas"/>
                        <a:cs typeface="Consolas"/>
                      </a:endParaRPr>
                    </a:p>
                  </a:txBody>
                  <a:tcPr marL="0" marR="0" marT="19685" marB="0">
                    <a:lnT w="19050">
                      <a:solidFill>
                        <a:srgbClr val="00FF00"/>
                      </a:solidFill>
                      <a:prstDash val="solid"/>
                    </a:lnT>
                    <a:lnB w="19050">
                      <a:solidFill>
                        <a:srgbClr val="00FF00"/>
                      </a:solidFill>
                      <a:prstDash val="solid"/>
                    </a:lnB>
                    <a:solidFill>
                      <a:srgbClr val="000000"/>
                    </a:solidFill>
                  </a:tcPr>
                </a:tc>
                <a:tc>
                  <a:txBody>
                    <a:bodyPr/>
                    <a:lstStyle/>
                    <a:p>
                      <a:pPr>
                        <a:lnSpc>
                          <a:spcPct val="100000"/>
                        </a:lnSpc>
                      </a:pPr>
                      <a:endParaRPr sz="2400">
                        <a:latin typeface="Times New Roman"/>
                        <a:cs typeface="Times New Roman"/>
                      </a:endParaRPr>
                    </a:p>
                  </a:txBody>
                  <a:tcPr marL="0" marR="0" marT="0" marB="0">
                    <a:lnT w="19050">
                      <a:solidFill>
                        <a:srgbClr val="00FF00"/>
                      </a:solidFill>
                      <a:prstDash val="solid"/>
                    </a:lnT>
                    <a:lnB w="19050">
                      <a:solidFill>
                        <a:srgbClr val="00FF00"/>
                      </a:solidFill>
                      <a:prstDash val="solid"/>
                    </a:lnB>
                    <a:solidFill>
                      <a:srgbClr val="000000"/>
                    </a:solidFill>
                  </a:tcPr>
                </a:tc>
                <a:extLst>
                  <a:ext uri="{0D108BD9-81ED-4DB2-BD59-A6C34878D82A}">
                    <a16:rowId xmlns:a16="http://schemas.microsoft.com/office/drawing/2014/main" val="10002"/>
                  </a:ext>
                </a:extLst>
              </a:tr>
              <a:tr h="414410">
                <a:tc>
                  <a:txBody>
                    <a:bodyPr/>
                    <a:lstStyle/>
                    <a:p>
                      <a:pPr marL="120650">
                        <a:lnSpc>
                          <a:spcPts val="2875"/>
                        </a:lnSpc>
                      </a:pPr>
                      <a:r>
                        <a:rPr sz="2400" spc="-5" dirty="0">
                          <a:solidFill>
                            <a:srgbClr val="FF9900"/>
                          </a:solidFill>
                          <a:latin typeface="Consolas"/>
                          <a:cs typeface="Consolas"/>
                        </a:rPr>
                        <a:t>int</a:t>
                      </a:r>
                      <a:endParaRPr sz="2400">
                        <a:latin typeface="Consolas"/>
                        <a:cs typeface="Consolas"/>
                      </a:endParaRPr>
                    </a:p>
                  </a:txBody>
                  <a:tcPr marL="0" marR="0" marT="0" marB="0">
                    <a:lnT w="19050">
                      <a:solidFill>
                        <a:srgbClr val="00FF00"/>
                      </a:solidFill>
                      <a:prstDash val="solid"/>
                    </a:lnT>
                    <a:solidFill>
                      <a:srgbClr val="000000"/>
                    </a:solidFill>
                  </a:tcPr>
                </a:tc>
                <a:tc>
                  <a:txBody>
                    <a:bodyPr/>
                    <a:lstStyle/>
                    <a:p>
                      <a:pPr marL="335280">
                        <a:lnSpc>
                          <a:spcPts val="2875"/>
                        </a:lnSpc>
                      </a:pPr>
                      <a:r>
                        <a:rPr sz="2400" spc="-5" dirty="0">
                          <a:solidFill>
                            <a:srgbClr val="FF0000"/>
                          </a:solidFill>
                          <a:latin typeface="Consolas"/>
                          <a:cs typeface="Consolas"/>
                        </a:rPr>
                        <a:t>0x80</a:t>
                      </a:r>
                      <a:endParaRPr sz="2400">
                        <a:latin typeface="Consolas"/>
                        <a:cs typeface="Consolas"/>
                      </a:endParaRPr>
                    </a:p>
                  </a:txBody>
                  <a:tcPr marL="0" marR="0" marT="0" marB="0">
                    <a:lnT w="19050">
                      <a:solidFill>
                        <a:srgbClr val="00FF00"/>
                      </a:solidFill>
                      <a:prstDash val="solid"/>
                    </a:lnT>
                    <a:solidFill>
                      <a:srgbClr val="000000"/>
                    </a:solidFill>
                  </a:tcPr>
                </a:tc>
                <a:tc>
                  <a:txBody>
                    <a:bodyPr/>
                    <a:lstStyle/>
                    <a:p>
                      <a:pPr>
                        <a:lnSpc>
                          <a:spcPct val="100000"/>
                        </a:lnSpc>
                      </a:pPr>
                      <a:endParaRPr sz="2400">
                        <a:latin typeface="Times New Roman"/>
                        <a:cs typeface="Times New Roman"/>
                      </a:endParaRPr>
                    </a:p>
                  </a:txBody>
                  <a:tcPr marL="0" marR="0" marT="0" marB="0">
                    <a:lnT w="19050">
                      <a:solidFill>
                        <a:srgbClr val="00FF00"/>
                      </a:solidFill>
                      <a:prstDash val="solid"/>
                    </a:lnT>
                    <a:solidFill>
                      <a:srgbClr val="000000"/>
                    </a:solidFill>
                  </a:tcPr>
                </a:tc>
                <a:extLst>
                  <a:ext uri="{0D108BD9-81ED-4DB2-BD59-A6C34878D82A}">
                    <a16:rowId xmlns:a16="http://schemas.microsoft.com/office/drawing/2014/main" val="10003"/>
                  </a:ext>
                </a:extLst>
              </a:tr>
            </a:tbl>
          </a:graphicData>
        </a:graphic>
      </p:graphicFrame>
      <p:sp>
        <p:nvSpPr>
          <p:cNvPr id="13" name="object 7">
            <a:extLst>
              <a:ext uri="{FF2B5EF4-FFF2-40B4-BE49-F238E27FC236}">
                <a16:creationId xmlns:a16="http://schemas.microsoft.com/office/drawing/2014/main" id="{49BE6B63-4E6A-4C07-A3BB-340D8CA94E8D}"/>
              </a:ext>
            </a:extLst>
          </p:cNvPr>
          <p:cNvSpPr txBox="1"/>
          <p:nvPr/>
        </p:nvSpPr>
        <p:spPr>
          <a:xfrm>
            <a:off x="944464" y="1842579"/>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14" name="object 8">
            <a:extLst>
              <a:ext uri="{FF2B5EF4-FFF2-40B4-BE49-F238E27FC236}">
                <a16:creationId xmlns:a16="http://schemas.microsoft.com/office/drawing/2014/main" id="{01DA472D-A971-4281-9D40-47E0BA203177}"/>
              </a:ext>
            </a:extLst>
          </p:cNvPr>
          <p:cNvSpPr/>
          <p:nvPr/>
        </p:nvSpPr>
        <p:spPr>
          <a:xfrm>
            <a:off x="4417237" y="1387217"/>
            <a:ext cx="3452717" cy="4269741"/>
          </a:xfrm>
          <a:prstGeom prst="rect">
            <a:avLst/>
          </a:prstGeom>
          <a:blipFill>
            <a:blip r:embed="rId3" cstate="print"/>
            <a:stretch>
              <a:fillRect/>
            </a:stretch>
          </a:blipFill>
        </p:spPr>
        <p:txBody>
          <a:bodyPr wrap="square" lIns="0" tIns="0" rIns="0" bIns="0" rtlCol="0"/>
          <a:lstStyle/>
          <a:p>
            <a:endParaRPr/>
          </a:p>
        </p:txBody>
      </p:sp>
      <p:sp>
        <p:nvSpPr>
          <p:cNvPr id="15" name="object 9">
            <a:extLst>
              <a:ext uri="{FF2B5EF4-FFF2-40B4-BE49-F238E27FC236}">
                <a16:creationId xmlns:a16="http://schemas.microsoft.com/office/drawing/2014/main" id="{4CB48BC8-7051-4ECD-9EE5-5E288FF950CA}"/>
              </a:ext>
            </a:extLst>
          </p:cNvPr>
          <p:cNvSpPr/>
          <p:nvPr/>
        </p:nvSpPr>
        <p:spPr>
          <a:xfrm>
            <a:off x="7869955" y="1633614"/>
            <a:ext cx="653123" cy="3776967"/>
          </a:xfrm>
          <a:prstGeom prst="rect">
            <a:avLst/>
          </a:prstGeom>
          <a:blipFill>
            <a:blip r:embed="rId4" cstate="print"/>
            <a:stretch>
              <a:fillRect/>
            </a:stretch>
          </a:blipFill>
        </p:spPr>
        <p:txBody>
          <a:bodyPr wrap="square" lIns="0" tIns="0" rIns="0" bIns="0" rtlCol="0"/>
          <a:lstStyle/>
          <a:p>
            <a:endParaRPr/>
          </a:p>
        </p:txBody>
      </p:sp>
      <p:sp>
        <p:nvSpPr>
          <p:cNvPr id="16" name="object 10">
            <a:extLst>
              <a:ext uri="{FF2B5EF4-FFF2-40B4-BE49-F238E27FC236}">
                <a16:creationId xmlns:a16="http://schemas.microsoft.com/office/drawing/2014/main" id="{124741E1-DC6C-47DC-BEAC-6D7C9791ED77}"/>
              </a:ext>
            </a:extLst>
          </p:cNvPr>
          <p:cNvSpPr/>
          <p:nvPr/>
        </p:nvSpPr>
        <p:spPr>
          <a:xfrm>
            <a:off x="7962388" y="1483863"/>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
        <p:nvSpPr>
          <p:cNvPr id="17" name="object 11">
            <a:extLst>
              <a:ext uri="{FF2B5EF4-FFF2-40B4-BE49-F238E27FC236}">
                <a16:creationId xmlns:a16="http://schemas.microsoft.com/office/drawing/2014/main" id="{25042705-DEE7-4D7B-B054-F1D50DCA6E87}"/>
              </a:ext>
            </a:extLst>
          </p:cNvPr>
          <p:cNvSpPr txBox="1"/>
          <p:nvPr/>
        </p:nvSpPr>
        <p:spPr>
          <a:xfrm>
            <a:off x="8425156" y="1573109"/>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Tree>
    <p:extLst>
      <p:ext uri="{BB962C8B-B14F-4D97-AF65-F5344CB8AC3E}">
        <p14:creationId xmlns:p14="http://schemas.microsoft.com/office/powerpoint/2010/main" val="275609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什么是缓冲区溢出漏洞？</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）缓冲区溢出漏洞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缓冲区溢出漏洞</a:t>
            </a:r>
            <a:r>
              <a:rPr lang="zh-CN" altLang="en-US" b="1" dirty="0">
                <a:effectLst>
                  <a:outerShdw blurRad="38100" dist="38100" dir="2700000" algn="tl">
                    <a:srgbClr val="C0C0C0"/>
                  </a:outerShdw>
                </a:effectLst>
                <a:ea typeface="微软雅黑" pitchFamily="34" charset="-122"/>
              </a:rPr>
              <a:t>就是在向缓冲区写入数据时，由于没有做边界检查，导致写入缓冲区的数据超过预先分配的边界，从而使溢出数据覆盖在合法数据上而引起系统异常的一种现象。</a:t>
            </a:r>
          </a:p>
          <a:p>
            <a:pPr eaLnBrk="1" hangingPunct="1">
              <a:defRPr/>
            </a:pPr>
            <a:r>
              <a:rPr lang="zh-CN" altLang="en-US" b="1" dirty="0">
                <a:effectLst>
                  <a:outerShdw blurRad="38100" dist="38100" dir="2700000" algn="tl">
                    <a:srgbClr val="C0C0C0"/>
                  </a:outerShdw>
                </a:effectLst>
                <a:ea typeface="微软雅黑" pitchFamily="34" charset="-122"/>
              </a:rPr>
              <a:t>目前，缓冲区溢出漏洞普遍存在于各种操作系统（</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Linux</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Solaris</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Free BSD</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HP-UX</a:t>
            </a:r>
            <a:r>
              <a:rPr lang="zh-CN" altLang="en-US" b="1" dirty="0">
                <a:effectLst>
                  <a:outerShdw blurRad="38100" dist="38100" dir="2700000" algn="tl">
                    <a:srgbClr val="C0C0C0"/>
                  </a:outerShdw>
                </a:effectLst>
                <a:ea typeface="微软雅黑" pitchFamily="34" charset="-122"/>
              </a:rPr>
              <a:t>以及</a:t>
            </a:r>
            <a:r>
              <a:rPr lang="en-US" altLang="zh-CN" b="1" dirty="0">
                <a:effectLst>
                  <a:outerShdw blurRad="38100" dist="38100" dir="2700000" algn="tl">
                    <a:srgbClr val="C0C0C0"/>
                  </a:outerShdw>
                </a:effectLst>
                <a:ea typeface="微软雅黑" pitchFamily="34" charset="-122"/>
              </a:rPr>
              <a:t>IBM AIX</a:t>
            </a:r>
            <a:r>
              <a:rPr lang="zh-CN" altLang="en-US" b="1" dirty="0">
                <a:effectLst>
                  <a:outerShdw blurRad="38100" dist="38100" dir="2700000" algn="tl">
                    <a:srgbClr val="C0C0C0"/>
                  </a:outerShdw>
                </a:effectLst>
                <a:ea typeface="微软雅黑" pitchFamily="34" charset="-122"/>
              </a:rPr>
              <a:t>），以及运行在操作系统上的各类应用程序中。</a:t>
            </a:r>
            <a:endParaRPr lang="zh-CN" altLang="en-US" b="1" dirty="0">
              <a:solidFill>
                <a:srgbClr val="FF0000"/>
              </a:solidFill>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9428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0" name="矩形 9">
            <a:extLst>
              <a:ext uri="{FF2B5EF4-FFF2-40B4-BE49-F238E27FC236}">
                <a16:creationId xmlns:a16="http://schemas.microsoft.com/office/drawing/2014/main" id="{B86B2764-5647-4088-AF28-AD397846B849}"/>
              </a:ext>
            </a:extLst>
          </p:cNvPr>
          <p:cNvSpPr/>
          <p:nvPr/>
        </p:nvSpPr>
        <p:spPr>
          <a:xfrm>
            <a:off x="-10096" y="1124744"/>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1" name="object 6">
            <a:extLst>
              <a:ext uri="{FF2B5EF4-FFF2-40B4-BE49-F238E27FC236}">
                <a16:creationId xmlns:a16="http://schemas.microsoft.com/office/drawing/2014/main" id="{C965D91D-F20B-4ABF-A03F-A5BA40369FD1}"/>
              </a:ext>
            </a:extLst>
          </p:cNvPr>
          <p:cNvSpPr txBox="1"/>
          <p:nvPr/>
        </p:nvSpPr>
        <p:spPr>
          <a:xfrm>
            <a:off x="1499939" y="2396146"/>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18" name="object 7">
            <a:extLst>
              <a:ext uri="{FF2B5EF4-FFF2-40B4-BE49-F238E27FC236}">
                <a16:creationId xmlns:a16="http://schemas.microsoft.com/office/drawing/2014/main" id="{C32A3E82-2F0D-4D2E-8DE8-90AED1FC03CC}"/>
              </a:ext>
            </a:extLst>
          </p:cNvPr>
          <p:cNvSpPr txBox="1"/>
          <p:nvPr/>
        </p:nvSpPr>
        <p:spPr>
          <a:xfrm>
            <a:off x="326878" y="2396146"/>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19" name="object 8">
            <a:extLst>
              <a:ext uri="{FF2B5EF4-FFF2-40B4-BE49-F238E27FC236}">
                <a16:creationId xmlns:a16="http://schemas.microsoft.com/office/drawing/2014/main" id="{F0B671EB-70BB-4573-B0D2-61C783E00DFE}"/>
              </a:ext>
            </a:extLst>
          </p:cNvPr>
          <p:cNvSpPr txBox="1"/>
          <p:nvPr/>
        </p:nvSpPr>
        <p:spPr>
          <a:xfrm>
            <a:off x="1499939" y="3205771"/>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20" name="object 9">
            <a:extLst>
              <a:ext uri="{FF2B5EF4-FFF2-40B4-BE49-F238E27FC236}">
                <a16:creationId xmlns:a16="http://schemas.microsoft.com/office/drawing/2014/main" id="{3EC4E91E-5594-4E88-9EE6-C371FD060282}"/>
              </a:ext>
            </a:extLst>
          </p:cNvPr>
          <p:cNvSpPr txBox="1"/>
          <p:nvPr/>
        </p:nvSpPr>
        <p:spPr>
          <a:xfrm>
            <a:off x="326878" y="3205771"/>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1" name="object 10">
            <a:extLst>
              <a:ext uri="{FF2B5EF4-FFF2-40B4-BE49-F238E27FC236}">
                <a16:creationId xmlns:a16="http://schemas.microsoft.com/office/drawing/2014/main" id="{D7B202EC-0CF8-416E-9450-7C2678EED558}"/>
              </a:ext>
            </a:extLst>
          </p:cNvPr>
          <p:cNvSpPr txBox="1"/>
          <p:nvPr/>
        </p:nvSpPr>
        <p:spPr>
          <a:xfrm>
            <a:off x="1499939" y="4015396"/>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22" name="object 11">
            <a:extLst>
              <a:ext uri="{FF2B5EF4-FFF2-40B4-BE49-F238E27FC236}">
                <a16:creationId xmlns:a16="http://schemas.microsoft.com/office/drawing/2014/main" id="{ED29E545-BD1D-472D-9EF4-316917F37A28}"/>
              </a:ext>
            </a:extLst>
          </p:cNvPr>
          <p:cNvSpPr txBox="1"/>
          <p:nvPr/>
        </p:nvSpPr>
        <p:spPr>
          <a:xfrm>
            <a:off x="326878" y="4015396"/>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23" name="object 12">
            <a:extLst>
              <a:ext uri="{FF2B5EF4-FFF2-40B4-BE49-F238E27FC236}">
                <a16:creationId xmlns:a16="http://schemas.microsoft.com/office/drawing/2014/main" id="{FEC3D805-9A85-4440-8A07-9256FBF34B89}"/>
              </a:ext>
            </a:extLst>
          </p:cNvPr>
          <p:cNvSpPr txBox="1"/>
          <p:nvPr/>
        </p:nvSpPr>
        <p:spPr>
          <a:xfrm>
            <a:off x="326878" y="4825021"/>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24" name="object 13">
            <a:extLst>
              <a:ext uri="{FF2B5EF4-FFF2-40B4-BE49-F238E27FC236}">
                <a16:creationId xmlns:a16="http://schemas.microsoft.com/office/drawing/2014/main" id="{893F2A5E-F50C-4F63-A137-E346099AAEE7}"/>
              </a:ext>
            </a:extLst>
          </p:cNvPr>
          <p:cNvSpPr txBox="1"/>
          <p:nvPr/>
        </p:nvSpPr>
        <p:spPr>
          <a:xfrm>
            <a:off x="1499939" y="4825021"/>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25" name="object 14">
            <a:extLst>
              <a:ext uri="{FF2B5EF4-FFF2-40B4-BE49-F238E27FC236}">
                <a16:creationId xmlns:a16="http://schemas.microsoft.com/office/drawing/2014/main" id="{54E1A3DD-1F6B-4130-9D6A-9208EA5700FE}"/>
              </a:ext>
            </a:extLst>
          </p:cNvPr>
          <p:cNvSpPr/>
          <p:nvPr/>
        </p:nvSpPr>
        <p:spPr>
          <a:xfrm>
            <a:off x="218502" y="3230549"/>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6" name="object 15">
            <a:extLst>
              <a:ext uri="{FF2B5EF4-FFF2-40B4-BE49-F238E27FC236}">
                <a16:creationId xmlns:a16="http://schemas.microsoft.com/office/drawing/2014/main" id="{7BCC2210-2CC1-4B93-BA95-60702A363029}"/>
              </a:ext>
            </a:extLst>
          </p:cNvPr>
          <p:cNvSpPr/>
          <p:nvPr/>
        </p:nvSpPr>
        <p:spPr>
          <a:xfrm>
            <a:off x="218502" y="4008021"/>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7" name="object 16">
            <a:extLst>
              <a:ext uri="{FF2B5EF4-FFF2-40B4-BE49-F238E27FC236}">
                <a16:creationId xmlns:a16="http://schemas.microsoft.com/office/drawing/2014/main" id="{5482CF44-FE07-4669-A32F-3BE3266F128A}"/>
              </a:ext>
            </a:extLst>
          </p:cNvPr>
          <p:cNvSpPr/>
          <p:nvPr/>
        </p:nvSpPr>
        <p:spPr>
          <a:xfrm>
            <a:off x="218502" y="4838292"/>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8" name="object 17">
            <a:extLst>
              <a:ext uri="{FF2B5EF4-FFF2-40B4-BE49-F238E27FC236}">
                <a16:creationId xmlns:a16="http://schemas.microsoft.com/office/drawing/2014/main" id="{B9B67DA4-9837-44EF-A872-6A4B81D5848B}"/>
              </a:ext>
            </a:extLst>
          </p:cNvPr>
          <p:cNvSpPr txBox="1"/>
          <p:nvPr/>
        </p:nvSpPr>
        <p:spPr>
          <a:xfrm>
            <a:off x="898872" y="1828547"/>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29" name="object 18">
            <a:extLst>
              <a:ext uri="{FF2B5EF4-FFF2-40B4-BE49-F238E27FC236}">
                <a16:creationId xmlns:a16="http://schemas.microsoft.com/office/drawing/2014/main" id="{6689ABB8-87AF-40AB-A5BB-12933E6B1B99}"/>
              </a:ext>
            </a:extLst>
          </p:cNvPr>
          <p:cNvSpPr/>
          <p:nvPr/>
        </p:nvSpPr>
        <p:spPr>
          <a:xfrm>
            <a:off x="4371644" y="1373185"/>
            <a:ext cx="3452717" cy="4269748"/>
          </a:xfrm>
          <a:prstGeom prst="rect">
            <a:avLst/>
          </a:prstGeom>
          <a:blipFill>
            <a:blip r:embed="rId3" cstate="print"/>
            <a:stretch>
              <a:fillRect/>
            </a:stretch>
          </a:blipFill>
        </p:spPr>
        <p:txBody>
          <a:bodyPr wrap="square" lIns="0" tIns="0" rIns="0" bIns="0" rtlCol="0"/>
          <a:lstStyle/>
          <a:p>
            <a:endParaRPr/>
          </a:p>
        </p:txBody>
      </p:sp>
      <p:sp>
        <p:nvSpPr>
          <p:cNvPr id="30" name="object 19">
            <a:extLst>
              <a:ext uri="{FF2B5EF4-FFF2-40B4-BE49-F238E27FC236}">
                <a16:creationId xmlns:a16="http://schemas.microsoft.com/office/drawing/2014/main" id="{6A7107F8-74D8-4805-8752-DE2738F8F8BC}"/>
              </a:ext>
            </a:extLst>
          </p:cNvPr>
          <p:cNvSpPr/>
          <p:nvPr/>
        </p:nvSpPr>
        <p:spPr>
          <a:xfrm>
            <a:off x="7824363" y="1619582"/>
            <a:ext cx="653123" cy="3776967"/>
          </a:xfrm>
          <a:prstGeom prst="rect">
            <a:avLst/>
          </a:prstGeom>
          <a:blipFill>
            <a:blip r:embed="rId4" cstate="print"/>
            <a:stretch>
              <a:fillRect/>
            </a:stretch>
          </a:blipFill>
        </p:spPr>
        <p:txBody>
          <a:bodyPr wrap="square" lIns="0" tIns="0" rIns="0" bIns="0" rtlCol="0"/>
          <a:lstStyle/>
          <a:p>
            <a:endParaRPr/>
          </a:p>
        </p:txBody>
      </p:sp>
      <p:sp>
        <p:nvSpPr>
          <p:cNvPr id="31" name="object 20">
            <a:extLst>
              <a:ext uri="{FF2B5EF4-FFF2-40B4-BE49-F238E27FC236}">
                <a16:creationId xmlns:a16="http://schemas.microsoft.com/office/drawing/2014/main" id="{72F917A4-FF66-4001-BB91-5354312CB068}"/>
              </a:ext>
            </a:extLst>
          </p:cNvPr>
          <p:cNvSpPr/>
          <p:nvPr/>
        </p:nvSpPr>
        <p:spPr>
          <a:xfrm>
            <a:off x="2995872" y="2400205"/>
            <a:ext cx="1261330" cy="567598"/>
          </a:xfrm>
          <a:prstGeom prst="rect">
            <a:avLst/>
          </a:prstGeom>
          <a:blipFill>
            <a:blip r:embed="rId5" cstate="print"/>
            <a:stretch>
              <a:fillRect/>
            </a:stretch>
          </a:blipFill>
        </p:spPr>
        <p:txBody>
          <a:bodyPr wrap="square" lIns="0" tIns="0" rIns="0" bIns="0" rtlCol="0"/>
          <a:lstStyle/>
          <a:p>
            <a:endParaRPr/>
          </a:p>
        </p:txBody>
      </p:sp>
      <p:sp>
        <p:nvSpPr>
          <p:cNvPr id="32" name="object 21">
            <a:extLst>
              <a:ext uri="{FF2B5EF4-FFF2-40B4-BE49-F238E27FC236}">
                <a16:creationId xmlns:a16="http://schemas.microsoft.com/office/drawing/2014/main" id="{85AF0919-8999-46D9-8EFA-546D3A1E969F}"/>
              </a:ext>
            </a:extLst>
          </p:cNvPr>
          <p:cNvSpPr txBox="1"/>
          <p:nvPr/>
        </p:nvSpPr>
        <p:spPr>
          <a:xfrm>
            <a:off x="8379564" y="1559077"/>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33" name="object 22">
            <a:extLst>
              <a:ext uri="{FF2B5EF4-FFF2-40B4-BE49-F238E27FC236}">
                <a16:creationId xmlns:a16="http://schemas.microsoft.com/office/drawing/2014/main" id="{A6B58AE0-58AF-4F4C-AF32-9BD242828D9E}"/>
              </a:ext>
            </a:extLst>
          </p:cNvPr>
          <p:cNvSpPr/>
          <p:nvPr/>
        </p:nvSpPr>
        <p:spPr>
          <a:xfrm>
            <a:off x="7916796" y="1469831"/>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882002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34" name="矩形 33">
            <a:extLst>
              <a:ext uri="{FF2B5EF4-FFF2-40B4-BE49-F238E27FC236}">
                <a16:creationId xmlns:a16="http://schemas.microsoft.com/office/drawing/2014/main" id="{CFE89991-AB80-444F-BCF6-0C9FB9B654B7}"/>
              </a:ext>
            </a:extLst>
          </p:cNvPr>
          <p:cNvSpPr/>
          <p:nvPr/>
        </p:nvSpPr>
        <p:spPr>
          <a:xfrm>
            <a:off x="61912" y="1196752"/>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35" name="object 6">
            <a:extLst>
              <a:ext uri="{FF2B5EF4-FFF2-40B4-BE49-F238E27FC236}">
                <a16:creationId xmlns:a16="http://schemas.microsoft.com/office/drawing/2014/main" id="{EDDE1D9A-9DEE-4BAB-82DB-227589E4F8A5}"/>
              </a:ext>
            </a:extLst>
          </p:cNvPr>
          <p:cNvSpPr txBox="1"/>
          <p:nvPr/>
        </p:nvSpPr>
        <p:spPr>
          <a:xfrm>
            <a:off x="1571947" y="2468154"/>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36" name="object 7">
            <a:extLst>
              <a:ext uri="{FF2B5EF4-FFF2-40B4-BE49-F238E27FC236}">
                <a16:creationId xmlns:a16="http://schemas.microsoft.com/office/drawing/2014/main" id="{3E0E4022-9CA6-4E0A-B331-9D9C678532DB}"/>
              </a:ext>
            </a:extLst>
          </p:cNvPr>
          <p:cNvSpPr txBox="1"/>
          <p:nvPr/>
        </p:nvSpPr>
        <p:spPr>
          <a:xfrm>
            <a:off x="398886" y="2468154"/>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7" name="object 8">
            <a:extLst>
              <a:ext uri="{FF2B5EF4-FFF2-40B4-BE49-F238E27FC236}">
                <a16:creationId xmlns:a16="http://schemas.microsoft.com/office/drawing/2014/main" id="{A67637AE-4D4E-4C32-85DD-23BF6019F1DA}"/>
              </a:ext>
            </a:extLst>
          </p:cNvPr>
          <p:cNvSpPr txBox="1"/>
          <p:nvPr/>
        </p:nvSpPr>
        <p:spPr>
          <a:xfrm>
            <a:off x="1571947" y="3277779"/>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38" name="object 9">
            <a:extLst>
              <a:ext uri="{FF2B5EF4-FFF2-40B4-BE49-F238E27FC236}">
                <a16:creationId xmlns:a16="http://schemas.microsoft.com/office/drawing/2014/main" id="{DB1345DA-B3BA-4FE4-B2C9-95F463B8938A}"/>
              </a:ext>
            </a:extLst>
          </p:cNvPr>
          <p:cNvSpPr txBox="1"/>
          <p:nvPr/>
        </p:nvSpPr>
        <p:spPr>
          <a:xfrm>
            <a:off x="398886" y="3277779"/>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9" name="object 10">
            <a:extLst>
              <a:ext uri="{FF2B5EF4-FFF2-40B4-BE49-F238E27FC236}">
                <a16:creationId xmlns:a16="http://schemas.microsoft.com/office/drawing/2014/main" id="{A2082B5F-227E-405A-9BFC-D749893DDBA9}"/>
              </a:ext>
            </a:extLst>
          </p:cNvPr>
          <p:cNvSpPr txBox="1"/>
          <p:nvPr/>
        </p:nvSpPr>
        <p:spPr>
          <a:xfrm>
            <a:off x="1571947" y="4087404"/>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40" name="object 11">
            <a:extLst>
              <a:ext uri="{FF2B5EF4-FFF2-40B4-BE49-F238E27FC236}">
                <a16:creationId xmlns:a16="http://schemas.microsoft.com/office/drawing/2014/main" id="{718084F5-6643-4334-8FDE-22DCD548E0E0}"/>
              </a:ext>
            </a:extLst>
          </p:cNvPr>
          <p:cNvSpPr txBox="1"/>
          <p:nvPr/>
        </p:nvSpPr>
        <p:spPr>
          <a:xfrm>
            <a:off x="398886" y="4087404"/>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41" name="object 12">
            <a:extLst>
              <a:ext uri="{FF2B5EF4-FFF2-40B4-BE49-F238E27FC236}">
                <a16:creationId xmlns:a16="http://schemas.microsoft.com/office/drawing/2014/main" id="{D63BC6DF-7050-41A3-96CB-C805046B9749}"/>
              </a:ext>
            </a:extLst>
          </p:cNvPr>
          <p:cNvSpPr txBox="1"/>
          <p:nvPr/>
        </p:nvSpPr>
        <p:spPr>
          <a:xfrm>
            <a:off x="398886" y="4897029"/>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42" name="object 13">
            <a:extLst>
              <a:ext uri="{FF2B5EF4-FFF2-40B4-BE49-F238E27FC236}">
                <a16:creationId xmlns:a16="http://schemas.microsoft.com/office/drawing/2014/main" id="{DCFB80B5-F786-4331-B2F0-19EBB85DEA21}"/>
              </a:ext>
            </a:extLst>
          </p:cNvPr>
          <p:cNvSpPr txBox="1"/>
          <p:nvPr/>
        </p:nvSpPr>
        <p:spPr>
          <a:xfrm>
            <a:off x="1571947" y="4897029"/>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43" name="object 14">
            <a:extLst>
              <a:ext uri="{FF2B5EF4-FFF2-40B4-BE49-F238E27FC236}">
                <a16:creationId xmlns:a16="http://schemas.microsoft.com/office/drawing/2014/main" id="{7A7C9259-9179-4DDE-A6ED-C3FAE6A84E93}"/>
              </a:ext>
            </a:extLst>
          </p:cNvPr>
          <p:cNvSpPr/>
          <p:nvPr/>
        </p:nvSpPr>
        <p:spPr>
          <a:xfrm>
            <a:off x="290510" y="330255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4" name="object 15">
            <a:extLst>
              <a:ext uri="{FF2B5EF4-FFF2-40B4-BE49-F238E27FC236}">
                <a16:creationId xmlns:a16="http://schemas.microsoft.com/office/drawing/2014/main" id="{86279BE1-5BA3-47D8-BE3F-AED365515A24}"/>
              </a:ext>
            </a:extLst>
          </p:cNvPr>
          <p:cNvSpPr/>
          <p:nvPr/>
        </p:nvSpPr>
        <p:spPr>
          <a:xfrm>
            <a:off x="290510" y="4080029"/>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5" name="object 16">
            <a:extLst>
              <a:ext uri="{FF2B5EF4-FFF2-40B4-BE49-F238E27FC236}">
                <a16:creationId xmlns:a16="http://schemas.microsoft.com/office/drawing/2014/main" id="{58D2903E-03F8-4AF2-8BDD-008DCD1509FE}"/>
              </a:ext>
            </a:extLst>
          </p:cNvPr>
          <p:cNvSpPr/>
          <p:nvPr/>
        </p:nvSpPr>
        <p:spPr>
          <a:xfrm>
            <a:off x="290510" y="4910300"/>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6" name="object 17">
            <a:extLst>
              <a:ext uri="{FF2B5EF4-FFF2-40B4-BE49-F238E27FC236}">
                <a16:creationId xmlns:a16="http://schemas.microsoft.com/office/drawing/2014/main" id="{A58E53B4-988E-4D0B-A996-25B7CF205112}"/>
              </a:ext>
            </a:extLst>
          </p:cNvPr>
          <p:cNvSpPr txBox="1"/>
          <p:nvPr/>
        </p:nvSpPr>
        <p:spPr>
          <a:xfrm>
            <a:off x="970880" y="1900555"/>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47" name="object 18">
            <a:extLst>
              <a:ext uri="{FF2B5EF4-FFF2-40B4-BE49-F238E27FC236}">
                <a16:creationId xmlns:a16="http://schemas.microsoft.com/office/drawing/2014/main" id="{4175BB9B-4F90-475F-8F1F-E96630E78F61}"/>
              </a:ext>
            </a:extLst>
          </p:cNvPr>
          <p:cNvSpPr/>
          <p:nvPr/>
        </p:nvSpPr>
        <p:spPr>
          <a:xfrm>
            <a:off x="4443652" y="1445193"/>
            <a:ext cx="3452717" cy="4269748"/>
          </a:xfrm>
          <a:prstGeom prst="rect">
            <a:avLst/>
          </a:prstGeom>
          <a:blipFill>
            <a:blip r:embed="rId3" cstate="print"/>
            <a:stretch>
              <a:fillRect/>
            </a:stretch>
          </a:blipFill>
        </p:spPr>
        <p:txBody>
          <a:bodyPr wrap="square" lIns="0" tIns="0" rIns="0" bIns="0" rtlCol="0"/>
          <a:lstStyle/>
          <a:p>
            <a:endParaRPr/>
          </a:p>
        </p:txBody>
      </p:sp>
      <p:sp>
        <p:nvSpPr>
          <p:cNvPr id="48" name="object 19">
            <a:extLst>
              <a:ext uri="{FF2B5EF4-FFF2-40B4-BE49-F238E27FC236}">
                <a16:creationId xmlns:a16="http://schemas.microsoft.com/office/drawing/2014/main" id="{F7534F04-8F6D-45C7-A479-3005B35A6CA2}"/>
              </a:ext>
            </a:extLst>
          </p:cNvPr>
          <p:cNvSpPr/>
          <p:nvPr/>
        </p:nvSpPr>
        <p:spPr>
          <a:xfrm>
            <a:off x="7896371" y="1691590"/>
            <a:ext cx="653123" cy="3776967"/>
          </a:xfrm>
          <a:prstGeom prst="rect">
            <a:avLst/>
          </a:prstGeom>
          <a:blipFill>
            <a:blip r:embed="rId4" cstate="print"/>
            <a:stretch>
              <a:fillRect/>
            </a:stretch>
          </a:blipFill>
        </p:spPr>
        <p:txBody>
          <a:bodyPr wrap="square" lIns="0" tIns="0" rIns="0" bIns="0" rtlCol="0"/>
          <a:lstStyle/>
          <a:p>
            <a:endParaRPr/>
          </a:p>
        </p:txBody>
      </p:sp>
      <p:sp>
        <p:nvSpPr>
          <p:cNvPr id="49" name="object 20">
            <a:extLst>
              <a:ext uri="{FF2B5EF4-FFF2-40B4-BE49-F238E27FC236}">
                <a16:creationId xmlns:a16="http://schemas.microsoft.com/office/drawing/2014/main" id="{B0A3BE80-F7F6-4E45-A6A4-E0CAA37A9052}"/>
              </a:ext>
            </a:extLst>
          </p:cNvPr>
          <p:cNvSpPr/>
          <p:nvPr/>
        </p:nvSpPr>
        <p:spPr>
          <a:xfrm>
            <a:off x="3067880" y="2787173"/>
            <a:ext cx="1261330" cy="567598"/>
          </a:xfrm>
          <a:prstGeom prst="rect">
            <a:avLst/>
          </a:prstGeom>
          <a:blipFill>
            <a:blip r:embed="rId5" cstate="print"/>
            <a:stretch>
              <a:fillRect/>
            </a:stretch>
          </a:blipFill>
        </p:spPr>
        <p:txBody>
          <a:bodyPr wrap="square" lIns="0" tIns="0" rIns="0" bIns="0" rtlCol="0"/>
          <a:lstStyle/>
          <a:p>
            <a:endParaRPr/>
          </a:p>
        </p:txBody>
      </p:sp>
      <p:sp>
        <p:nvSpPr>
          <p:cNvPr id="50" name="object 21">
            <a:extLst>
              <a:ext uri="{FF2B5EF4-FFF2-40B4-BE49-F238E27FC236}">
                <a16:creationId xmlns:a16="http://schemas.microsoft.com/office/drawing/2014/main" id="{9013676D-17F5-4476-83DB-9FE24B43E4BF}"/>
              </a:ext>
            </a:extLst>
          </p:cNvPr>
          <p:cNvSpPr txBox="1"/>
          <p:nvPr/>
        </p:nvSpPr>
        <p:spPr>
          <a:xfrm>
            <a:off x="8451572" y="1631085"/>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1" name="object 22">
            <a:extLst>
              <a:ext uri="{FF2B5EF4-FFF2-40B4-BE49-F238E27FC236}">
                <a16:creationId xmlns:a16="http://schemas.microsoft.com/office/drawing/2014/main" id="{2E5C25A6-CDCB-40D8-A593-6CBC4207342A}"/>
              </a:ext>
            </a:extLst>
          </p:cNvPr>
          <p:cNvSpPr/>
          <p:nvPr/>
        </p:nvSpPr>
        <p:spPr>
          <a:xfrm>
            <a:off x="7988804" y="1541839"/>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37693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21" name="矩形 20">
            <a:extLst>
              <a:ext uri="{FF2B5EF4-FFF2-40B4-BE49-F238E27FC236}">
                <a16:creationId xmlns:a16="http://schemas.microsoft.com/office/drawing/2014/main" id="{F9E677E9-1C2A-4DB4-B760-80B830EF35E3}"/>
              </a:ext>
            </a:extLst>
          </p:cNvPr>
          <p:cNvSpPr/>
          <p:nvPr/>
        </p:nvSpPr>
        <p:spPr>
          <a:xfrm>
            <a:off x="35496" y="1268760"/>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22" name="object 5">
            <a:extLst>
              <a:ext uri="{FF2B5EF4-FFF2-40B4-BE49-F238E27FC236}">
                <a16:creationId xmlns:a16="http://schemas.microsoft.com/office/drawing/2014/main" id="{7D1CADF5-CD36-4E22-8D3A-1D85B3FB25E4}"/>
              </a:ext>
            </a:extLst>
          </p:cNvPr>
          <p:cNvSpPr/>
          <p:nvPr/>
        </p:nvSpPr>
        <p:spPr>
          <a:xfrm>
            <a:off x="4417236" y="1517214"/>
            <a:ext cx="3452717" cy="4269716"/>
          </a:xfrm>
          <a:prstGeom prst="rect">
            <a:avLst/>
          </a:prstGeom>
          <a:blipFill>
            <a:blip r:embed="rId3" cstate="print"/>
            <a:stretch>
              <a:fillRect/>
            </a:stretch>
          </a:blipFill>
        </p:spPr>
        <p:txBody>
          <a:bodyPr wrap="square" lIns="0" tIns="0" rIns="0" bIns="0" rtlCol="0"/>
          <a:lstStyle/>
          <a:p>
            <a:endParaRPr/>
          </a:p>
        </p:txBody>
      </p:sp>
      <p:sp>
        <p:nvSpPr>
          <p:cNvPr id="23" name="object 7">
            <a:extLst>
              <a:ext uri="{FF2B5EF4-FFF2-40B4-BE49-F238E27FC236}">
                <a16:creationId xmlns:a16="http://schemas.microsoft.com/office/drawing/2014/main" id="{08B9F07C-46EB-4A66-B461-B018EFE54203}"/>
              </a:ext>
            </a:extLst>
          </p:cNvPr>
          <p:cNvSpPr txBox="1"/>
          <p:nvPr/>
        </p:nvSpPr>
        <p:spPr>
          <a:xfrm>
            <a:off x="1545531" y="2540162"/>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24" name="object 8">
            <a:extLst>
              <a:ext uri="{FF2B5EF4-FFF2-40B4-BE49-F238E27FC236}">
                <a16:creationId xmlns:a16="http://schemas.microsoft.com/office/drawing/2014/main" id="{D8CB532B-B018-42F0-B1FC-EC179576F5EB}"/>
              </a:ext>
            </a:extLst>
          </p:cNvPr>
          <p:cNvSpPr txBox="1"/>
          <p:nvPr/>
        </p:nvSpPr>
        <p:spPr>
          <a:xfrm>
            <a:off x="372470" y="2540162"/>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5" name="object 9">
            <a:extLst>
              <a:ext uri="{FF2B5EF4-FFF2-40B4-BE49-F238E27FC236}">
                <a16:creationId xmlns:a16="http://schemas.microsoft.com/office/drawing/2014/main" id="{B1737068-9881-4D96-9AFD-BE5F0F39B6A0}"/>
              </a:ext>
            </a:extLst>
          </p:cNvPr>
          <p:cNvSpPr txBox="1"/>
          <p:nvPr/>
        </p:nvSpPr>
        <p:spPr>
          <a:xfrm>
            <a:off x="1545531" y="3349787"/>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26" name="object 10">
            <a:extLst>
              <a:ext uri="{FF2B5EF4-FFF2-40B4-BE49-F238E27FC236}">
                <a16:creationId xmlns:a16="http://schemas.microsoft.com/office/drawing/2014/main" id="{5576ADAC-4790-4AE4-A8D1-3DECDFAC9FCE}"/>
              </a:ext>
            </a:extLst>
          </p:cNvPr>
          <p:cNvSpPr txBox="1"/>
          <p:nvPr/>
        </p:nvSpPr>
        <p:spPr>
          <a:xfrm>
            <a:off x="372470" y="3349787"/>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7" name="object 11">
            <a:extLst>
              <a:ext uri="{FF2B5EF4-FFF2-40B4-BE49-F238E27FC236}">
                <a16:creationId xmlns:a16="http://schemas.microsoft.com/office/drawing/2014/main" id="{54C194BC-8389-4ECB-984F-E1DCCA72D988}"/>
              </a:ext>
            </a:extLst>
          </p:cNvPr>
          <p:cNvSpPr txBox="1"/>
          <p:nvPr/>
        </p:nvSpPr>
        <p:spPr>
          <a:xfrm>
            <a:off x="1545531" y="4159412"/>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28" name="object 12">
            <a:extLst>
              <a:ext uri="{FF2B5EF4-FFF2-40B4-BE49-F238E27FC236}">
                <a16:creationId xmlns:a16="http://schemas.microsoft.com/office/drawing/2014/main" id="{72DD2D1E-AD38-4E01-ADDF-C8BBF1D09005}"/>
              </a:ext>
            </a:extLst>
          </p:cNvPr>
          <p:cNvSpPr txBox="1"/>
          <p:nvPr/>
        </p:nvSpPr>
        <p:spPr>
          <a:xfrm>
            <a:off x="372470" y="4159412"/>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29" name="object 13">
            <a:extLst>
              <a:ext uri="{FF2B5EF4-FFF2-40B4-BE49-F238E27FC236}">
                <a16:creationId xmlns:a16="http://schemas.microsoft.com/office/drawing/2014/main" id="{81949C1C-B569-4F87-9E49-545552B26260}"/>
              </a:ext>
            </a:extLst>
          </p:cNvPr>
          <p:cNvSpPr txBox="1"/>
          <p:nvPr/>
        </p:nvSpPr>
        <p:spPr>
          <a:xfrm>
            <a:off x="372470" y="4969037"/>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30" name="object 14">
            <a:extLst>
              <a:ext uri="{FF2B5EF4-FFF2-40B4-BE49-F238E27FC236}">
                <a16:creationId xmlns:a16="http://schemas.microsoft.com/office/drawing/2014/main" id="{8CB7FA0D-0572-435C-95B7-ED67FCC477F0}"/>
              </a:ext>
            </a:extLst>
          </p:cNvPr>
          <p:cNvSpPr txBox="1"/>
          <p:nvPr/>
        </p:nvSpPr>
        <p:spPr>
          <a:xfrm>
            <a:off x="1545531" y="4969037"/>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31" name="object 15">
            <a:extLst>
              <a:ext uri="{FF2B5EF4-FFF2-40B4-BE49-F238E27FC236}">
                <a16:creationId xmlns:a16="http://schemas.microsoft.com/office/drawing/2014/main" id="{069F581E-6D46-453C-A841-0156589CC0AD}"/>
              </a:ext>
            </a:extLst>
          </p:cNvPr>
          <p:cNvSpPr/>
          <p:nvPr/>
        </p:nvSpPr>
        <p:spPr>
          <a:xfrm>
            <a:off x="264094" y="3374565"/>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2" name="object 16">
            <a:extLst>
              <a:ext uri="{FF2B5EF4-FFF2-40B4-BE49-F238E27FC236}">
                <a16:creationId xmlns:a16="http://schemas.microsoft.com/office/drawing/2014/main" id="{510C2E4C-B655-4A68-8041-49E74B9130AF}"/>
              </a:ext>
            </a:extLst>
          </p:cNvPr>
          <p:cNvSpPr/>
          <p:nvPr/>
        </p:nvSpPr>
        <p:spPr>
          <a:xfrm>
            <a:off x="264094" y="415203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3" name="object 17">
            <a:extLst>
              <a:ext uri="{FF2B5EF4-FFF2-40B4-BE49-F238E27FC236}">
                <a16:creationId xmlns:a16="http://schemas.microsoft.com/office/drawing/2014/main" id="{F80B778B-8E3B-488A-8380-8C6720EC0A47}"/>
              </a:ext>
            </a:extLst>
          </p:cNvPr>
          <p:cNvSpPr/>
          <p:nvPr/>
        </p:nvSpPr>
        <p:spPr>
          <a:xfrm>
            <a:off x="264094" y="4982308"/>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52" name="object 18">
            <a:extLst>
              <a:ext uri="{FF2B5EF4-FFF2-40B4-BE49-F238E27FC236}">
                <a16:creationId xmlns:a16="http://schemas.microsoft.com/office/drawing/2014/main" id="{42E3504D-02AB-44DF-AAC4-03E92FC17ABF}"/>
              </a:ext>
            </a:extLst>
          </p:cNvPr>
          <p:cNvSpPr txBox="1"/>
          <p:nvPr/>
        </p:nvSpPr>
        <p:spPr>
          <a:xfrm>
            <a:off x="944464" y="1972563"/>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dirty="0">
              <a:latin typeface="Calibri"/>
              <a:cs typeface="Calibri"/>
            </a:endParaRPr>
          </a:p>
        </p:txBody>
      </p:sp>
      <p:sp>
        <p:nvSpPr>
          <p:cNvPr id="53" name="object 19">
            <a:extLst>
              <a:ext uri="{FF2B5EF4-FFF2-40B4-BE49-F238E27FC236}">
                <a16:creationId xmlns:a16="http://schemas.microsoft.com/office/drawing/2014/main" id="{02BA54FE-6CF2-4FFF-8B17-5C12FB6CC9C6}"/>
              </a:ext>
            </a:extLst>
          </p:cNvPr>
          <p:cNvSpPr/>
          <p:nvPr/>
        </p:nvSpPr>
        <p:spPr>
          <a:xfrm>
            <a:off x="7869955" y="1763598"/>
            <a:ext cx="653123" cy="3776967"/>
          </a:xfrm>
          <a:prstGeom prst="rect">
            <a:avLst/>
          </a:prstGeom>
          <a:blipFill>
            <a:blip r:embed="rId4" cstate="print"/>
            <a:stretch>
              <a:fillRect/>
            </a:stretch>
          </a:blipFill>
        </p:spPr>
        <p:txBody>
          <a:bodyPr wrap="square" lIns="0" tIns="0" rIns="0" bIns="0" rtlCol="0"/>
          <a:lstStyle/>
          <a:p>
            <a:endParaRPr/>
          </a:p>
        </p:txBody>
      </p:sp>
      <p:sp>
        <p:nvSpPr>
          <p:cNvPr id="54" name="object 20">
            <a:extLst>
              <a:ext uri="{FF2B5EF4-FFF2-40B4-BE49-F238E27FC236}">
                <a16:creationId xmlns:a16="http://schemas.microsoft.com/office/drawing/2014/main" id="{EBEE3101-17BF-4127-8CE3-1EDFEECA2AAD}"/>
              </a:ext>
            </a:extLst>
          </p:cNvPr>
          <p:cNvSpPr/>
          <p:nvPr/>
        </p:nvSpPr>
        <p:spPr>
          <a:xfrm>
            <a:off x="3041464" y="3333044"/>
            <a:ext cx="1261330" cy="567598"/>
          </a:xfrm>
          <a:prstGeom prst="rect">
            <a:avLst/>
          </a:prstGeom>
          <a:blipFill>
            <a:blip r:embed="rId5" cstate="print"/>
            <a:stretch>
              <a:fillRect/>
            </a:stretch>
          </a:blipFill>
        </p:spPr>
        <p:txBody>
          <a:bodyPr wrap="square" lIns="0" tIns="0" rIns="0" bIns="0" rtlCol="0"/>
          <a:lstStyle/>
          <a:p>
            <a:endParaRPr/>
          </a:p>
        </p:txBody>
      </p:sp>
      <p:sp>
        <p:nvSpPr>
          <p:cNvPr id="55" name="object 21">
            <a:extLst>
              <a:ext uri="{FF2B5EF4-FFF2-40B4-BE49-F238E27FC236}">
                <a16:creationId xmlns:a16="http://schemas.microsoft.com/office/drawing/2014/main" id="{7517446B-76A9-4187-8356-2CEB841E9F69}"/>
              </a:ext>
            </a:extLst>
          </p:cNvPr>
          <p:cNvSpPr txBox="1"/>
          <p:nvPr/>
        </p:nvSpPr>
        <p:spPr>
          <a:xfrm>
            <a:off x="8425156" y="1703093"/>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6" name="object 22">
            <a:extLst>
              <a:ext uri="{FF2B5EF4-FFF2-40B4-BE49-F238E27FC236}">
                <a16:creationId xmlns:a16="http://schemas.microsoft.com/office/drawing/2014/main" id="{E9711458-A807-4073-91AF-D2ECE6A7BF72}"/>
              </a:ext>
            </a:extLst>
          </p:cNvPr>
          <p:cNvSpPr/>
          <p:nvPr/>
        </p:nvSpPr>
        <p:spPr>
          <a:xfrm>
            <a:off x="7962388" y="1613847"/>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74455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34" name="矩形 33">
            <a:extLst>
              <a:ext uri="{FF2B5EF4-FFF2-40B4-BE49-F238E27FC236}">
                <a16:creationId xmlns:a16="http://schemas.microsoft.com/office/drawing/2014/main" id="{E3DDCEA4-C498-497C-AC74-0CCA79F65C75}"/>
              </a:ext>
            </a:extLst>
          </p:cNvPr>
          <p:cNvSpPr/>
          <p:nvPr/>
        </p:nvSpPr>
        <p:spPr>
          <a:xfrm>
            <a:off x="-10096" y="1340768"/>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35" name="object 5">
            <a:extLst>
              <a:ext uri="{FF2B5EF4-FFF2-40B4-BE49-F238E27FC236}">
                <a16:creationId xmlns:a16="http://schemas.microsoft.com/office/drawing/2014/main" id="{CD10E216-1669-483B-B5D0-FFDD1DB8194B}"/>
              </a:ext>
            </a:extLst>
          </p:cNvPr>
          <p:cNvSpPr/>
          <p:nvPr/>
        </p:nvSpPr>
        <p:spPr>
          <a:xfrm>
            <a:off x="4371644" y="1589222"/>
            <a:ext cx="3452717" cy="4269716"/>
          </a:xfrm>
          <a:prstGeom prst="rect">
            <a:avLst/>
          </a:prstGeom>
          <a:blipFill>
            <a:blip r:embed="rId3" cstate="print"/>
            <a:stretch>
              <a:fillRect/>
            </a:stretch>
          </a:blipFill>
        </p:spPr>
        <p:txBody>
          <a:bodyPr wrap="square" lIns="0" tIns="0" rIns="0" bIns="0" rtlCol="0"/>
          <a:lstStyle/>
          <a:p>
            <a:endParaRPr/>
          </a:p>
        </p:txBody>
      </p:sp>
      <p:sp>
        <p:nvSpPr>
          <p:cNvPr id="36" name="object 7">
            <a:extLst>
              <a:ext uri="{FF2B5EF4-FFF2-40B4-BE49-F238E27FC236}">
                <a16:creationId xmlns:a16="http://schemas.microsoft.com/office/drawing/2014/main" id="{1CE1164C-61E9-45BB-810C-B16E4594D7CC}"/>
              </a:ext>
            </a:extLst>
          </p:cNvPr>
          <p:cNvSpPr txBox="1"/>
          <p:nvPr/>
        </p:nvSpPr>
        <p:spPr>
          <a:xfrm>
            <a:off x="1499939" y="2612170"/>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37" name="object 8">
            <a:extLst>
              <a:ext uri="{FF2B5EF4-FFF2-40B4-BE49-F238E27FC236}">
                <a16:creationId xmlns:a16="http://schemas.microsoft.com/office/drawing/2014/main" id="{8886F9C4-D98F-49CE-8C1A-9D551A574ADE}"/>
              </a:ext>
            </a:extLst>
          </p:cNvPr>
          <p:cNvSpPr txBox="1"/>
          <p:nvPr/>
        </p:nvSpPr>
        <p:spPr>
          <a:xfrm>
            <a:off x="326878" y="2612170"/>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8" name="object 9">
            <a:extLst>
              <a:ext uri="{FF2B5EF4-FFF2-40B4-BE49-F238E27FC236}">
                <a16:creationId xmlns:a16="http://schemas.microsoft.com/office/drawing/2014/main" id="{2F116E16-74D4-4A1E-9579-CEE384F89E49}"/>
              </a:ext>
            </a:extLst>
          </p:cNvPr>
          <p:cNvSpPr txBox="1"/>
          <p:nvPr/>
        </p:nvSpPr>
        <p:spPr>
          <a:xfrm>
            <a:off x="1499939" y="3421795"/>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39" name="object 10">
            <a:extLst>
              <a:ext uri="{FF2B5EF4-FFF2-40B4-BE49-F238E27FC236}">
                <a16:creationId xmlns:a16="http://schemas.microsoft.com/office/drawing/2014/main" id="{3D1F3FEA-D2FC-4374-A96C-5F25E71E5E68}"/>
              </a:ext>
            </a:extLst>
          </p:cNvPr>
          <p:cNvSpPr txBox="1"/>
          <p:nvPr/>
        </p:nvSpPr>
        <p:spPr>
          <a:xfrm>
            <a:off x="326878" y="3421795"/>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40" name="object 11">
            <a:extLst>
              <a:ext uri="{FF2B5EF4-FFF2-40B4-BE49-F238E27FC236}">
                <a16:creationId xmlns:a16="http://schemas.microsoft.com/office/drawing/2014/main" id="{3DD418B0-F601-4009-BF1D-0839D11C64A1}"/>
              </a:ext>
            </a:extLst>
          </p:cNvPr>
          <p:cNvSpPr txBox="1"/>
          <p:nvPr/>
        </p:nvSpPr>
        <p:spPr>
          <a:xfrm>
            <a:off x="1499939" y="4231420"/>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41" name="object 12">
            <a:extLst>
              <a:ext uri="{FF2B5EF4-FFF2-40B4-BE49-F238E27FC236}">
                <a16:creationId xmlns:a16="http://schemas.microsoft.com/office/drawing/2014/main" id="{26B47CFA-47E5-4264-BF2B-9DD8F14D4DAC}"/>
              </a:ext>
            </a:extLst>
          </p:cNvPr>
          <p:cNvSpPr txBox="1"/>
          <p:nvPr/>
        </p:nvSpPr>
        <p:spPr>
          <a:xfrm>
            <a:off x="326878" y="4231420"/>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42" name="object 13">
            <a:extLst>
              <a:ext uri="{FF2B5EF4-FFF2-40B4-BE49-F238E27FC236}">
                <a16:creationId xmlns:a16="http://schemas.microsoft.com/office/drawing/2014/main" id="{26A7D6B4-DAC0-45AB-8AD1-166EDEAFFA4B}"/>
              </a:ext>
            </a:extLst>
          </p:cNvPr>
          <p:cNvSpPr txBox="1"/>
          <p:nvPr/>
        </p:nvSpPr>
        <p:spPr>
          <a:xfrm>
            <a:off x="326878" y="5041045"/>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43" name="object 14">
            <a:extLst>
              <a:ext uri="{FF2B5EF4-FFF2-40B4-BE49-F238E27FC236}">
                <a16:creationId xmlns:a16="http://schemas.microsoft.com/office/drawing/2014/main" id="{189AD49D-7431-42D6-94C9-C7E140F6D8E5}"/>
              </a:ext>
            </a:extLst>
          </p:cNvPr>
          <p:cNvSpPr txBox="1"/>
          <p:nvPr/>
        </p:nvSpPr>
        <p:spPr>
          <a:xfrm>
            <a:off x="1499939" y="5041045"/>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44" name="object 15">
            <a:extLst>
              <a:ext uri="{FF2B5EF4-FFF2-40B4-BE49-F238E27FC236}">
                <a16:creationId xmlns:a16="http://schemas.microsoft.com/office/drawing/2014/main" id="{C9CE0598-6CAC-4433-8505-78E2754F55E0}"/>
              </a:ext>
            </a:extLst>
          </p:cNvPr>
          <p:cNvSpPr/>
          <p:nvPr/>
        </p:nvSpPr>
        <p:spPr>
          <a:xfrm>
            <a:off x="218502" y="3446573"/>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5" name="object 16">
            <a:extLst>
              <a:ext uri="{FF2B5EF4-FFF2-40B4-BE49-F238E27FC236}">
                <a16:creationId xmlns:a16="http://schemas.microsoft.com/office/drawing/2014/main" id="{7D1D7828-0E75-495C-A0F3-EF94A60530B1}"/>
              </a:ext>
            </a:extLst>
          </p:cNvPr>
          <p:cNvSpPr/>
          <p:nvPr/>
        </p:nvSpPr>
        <p:spPr>
          <a:xfrm>
            <a:off x="218502" y="4224045"/>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6" name="object 17">
            <a:extLst>
              <a:ext uri="{FF2B5EF4-FFF2-40B4-BE49-F238E27FC236}">
                <a16:creationId xmlns:a16="http://schemas.microsoft.com/office/drawing/2014/main" id="{90960448-9402-437A-838E-EA9367E8AB13}"/>
              </a:ext>
            </a:extLst>
          </p:cNvPr>
          <p:cNvSpPr/>
          <p:nvPr/>
        </p:nvSpPr>
        <p:spPr>
          <a:xfrm>
            <a:off x="218502" y="5054316"/>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7" name="object 18">
            <a:extLst>
              <a:ext uri="{FF2B5EF4-FFF2-40B4-BE49-F238E27FC236}">
                <a16:creationId xmlns:a16="http://schemas.microsoft.com/office/drawing/2014/main" id="{9D2B9921-7CDB-40F0-82B4-94FFF02BCDDC}"/>
              </a:ext>
            </a:extLst>
          </p:cNvPr>
          <p:cNvSpPr txBox="1"/>
          <p:nvPr/>
        </p:nvSpPr>
        <p:spPr>
          <a:xfrm>
            <a:off x="898872" y="2044571"/>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dirty="0">
              <a:latin typeface="Calibri"/>
              <a:cs typeface="Calibri"/>
            </a:endParaRPr>
          </a:p>
        </p:txBody>
      </p:sp>
      <p:sp>
        <p:nvSpPr>
          <p:cNvPr id="48" name="object 19">
            <a:extLst>
              <a:ext uri="{FF2B5EF4-FFF2-40B4-BE49-F238E27FC236}">
                <a16:creationId xmlns:a16="http://schemas.microsoft.com/office/drawing/2014/main" id="{26120111-1B2F-4C7E-AC3B-1C0EF479AF05}"/>
              </a:ext>
            </a:extLst>
          </p:cNvPr>
          <p:cNvSpPr/>
          <p:nvPr/>
        </p:nvSpPr>
        <p:spPr>
          <a:xfrm>
            <a:off x="7824363" y="1835606"/>
            <a:ext cx="653123" cy="3776967"/>
          </a:xfrm>
          <a:prstGeom prst="rect">
            <a:avLst/>
          </a:prstGeom>
          <a:blipFill>
            <a:blip r:embed="rId4" cstate="print"/>
            <a:stretch>
              <a:fillRect/>
            </a:stretch>
          </a:blipFill>
        </p:spPr>
        <p:txBody>
          <a:bodyPr wrap="square" lIns="0" tIns="0" rIns="0" bIns="0" rtlCol="0"/>
          <a:lstStyle/>
          <a:p>
            <a:endParaRPr/>
          </a:p>
        </p:txBody>
      </p:sp>
      <p:sp>
        <p:nvSpPr>
          <p:cNvPr id="49" name="object 20">
            <a:extLst>
              <a:ext uri="{FF2B5EF4-FFF2-40B4-BE49-F238E27FC236}">
                <a16:creationId xmlns:a16="http://schemas.microsoft.com/office/drawing/2014/main" id="{BD271983-757F-4FD1-964D-5AECB5086DD8}"/>
              </a:ext>
            </a:extLst>
          </p:cNvPr>
          <p:cNvSpPr/>
          <p:nvPr/>
        </p:nvSpPr>
        <p:spPr>
          <a:xfrm>
            <a:off x="2995872" y="3750492"/>
            <a:ext cx="1261330" cy="567598"/>
          </a:xfrm>
          <a:prstGeom prst="rect">
            <a:avLst/>
          </a:prstGeom>
          <a:blipFill>
            <a:blip r:embed="rId5" cstate="print"/>
            <a:stretch>
              <a:fillRect/>
            </a:stretch>
          </a:blipFill>
        </p:spPr>
        <p:txBody>
          <a:bodyPr wrap="square" lIns="0" tIns="0" rIns="0" bIns="0" rtlCol="0"/>
          <a:lstStyle/>
          <a:p>
            <a:endParaRPr/>
          </a:p>
        </p:txBody>
      </p:sp>
      <p:sp>
        <p:nvSpPr>
          <p:cNvPr id="50" name="object 21">
            <a:extLst>
              <a:ext uri="{FF2B5EF4-FFF2-40B4-BE49-F238E27FC236}">
                <a16:creationId xmlns:a16="http://schemas.microsoft.com/office/drawing/2014/main" id="{92C959B9-3760-4619-97DA-BDA7EDB3714D}"/>
              </a:ext>
            </a:extLst>
          </p:cNvPr>
          <p:cNvSpPr txBox="1"/>
          <p:nvPr/>
        </p:nvSpPr>
        <p:spPr>
          <a:xfrm>
            <a:off x="8379564" y="1775101"/>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1" name="object 22">
            <a:extLst>
              <a:ext uri="{FF2B5EF4-FFF2-40B4-BE49-F238E27FC236}">
                <a16:creationId xmlns:a16="http://schemas.microsoft.com/office/drawing/2014/main" id="{9C0C5239-1613-408E-B1DC-DDF4052E5C29}"/>
              </a:ext>
            </a:extLst>
          </p:cNvPr>
          <p:cNvSpPr/>
          <p:nvPr/>
        </p:nvSpPr>
        <p:spPr>
          <a:xfrm>
            <a:off x="7916796" y="1685855"/>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821505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21" name="矩形 20">
            <a:extLst>
              <a:ext uri="{FF2B5EF4-FFF2-40B4-BE49-F238E27FC236}">
                <a16:creationId xmlns:a16="http://schemas.microsoft.com/office/drawing/2014/main" id="{A4E902D0-8EDE-4B41-98A3-EEB0D91A1660}"/>
              </a:ext>
            </a:extLst>
          </p:cNvPr>
          <p:cNvSpPr/>
          <p:nvPr/>
        </p:nvSpPr>
        <p:spPr>
          <a:xfrm>
            <a:off x="-10096" y="1268760"/>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22" name="object 5">
            <a:extLst>
              <a:ext uri="{FF2B5EF4-FFF2-40B4-BE49-F238E27FC236}">
                <a16:creationId xmlns:a16="http://schemas.microsoft.com/office/drawing/2014/main" id="{B02E3D76-DC22-4DE0-A525-444F4788D8D7}"/>
              </a:ext>
            </a:extLst>
          </p:cNvPr>
          <p:cNvSpPr/>
          <p:nvPr/>
        </p:nvSpPr>
        <p:spPr>
          <a:xfrm>
            <a:off x="4371644" y="1517183"/>
            <a:ext cx="3452716" cy="4269771"/>
          </a:xfrm>
          <a:prstGeom prst="rect">
            <a:avLst/>
          </a:prstGeom>
          <a:blipFill>
            <a:blip r:embed="rId3" cstate="print"/>
            <a:stretch>
              <a:fillRect/>
            </a:stretch>
          </a:blipFill>
        </p:spPr>
        <p:txBody>
          <a:bodyPr wrap="square" lIns="0" tIns="0" rIns="0" bIns="0" rtlCol="0"/>
          <a:lstStyle/>
          <a:p>
            <a:endParaRPr/>
          </a:p>
        </p:txBody>
      </p:sp>
      <p:sp>
        <p:nvSpPr>
          <p:cNvPr id="23" name="object 7">
            <a:extLst>
              <a:ext uri="{FF2B5EF4-FFF2-40B4-BE49-F238E27FC236}">
                <a16:creationId xmlns:a16="http://schemas.microsoft.com/office/drawing/2014/main" id="{2235A10D-71AB-4094-B86C-C8E69F44BD0A}"/>
              </a:ext>
            </a:extLst>
          </p:cNvPr>
          <p:cNvSpPr txBox="1"/>
          <p:nvPr/>
        </p:nvSpPr>
        <p:spPr>
          <a:xfrm>
            <a:off x="1499939" y="2540162"/>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24" name="object 8">
            <a:extLst>
              <a:ext uri="{FF2B5EF4-FFF2-40B4-BE49-F238E27FC236}">
                <a16:creationId xmlns:a16="http://schemas.microsoft.com/office/drawing/2014/main" id="{A4CD1B8D-EA6F-4675-B3FE-5DF2911CC13D}"/>
              </a:ext>
            </a:extLst>
          </p:cNvPr>
          <p:cNvSpPr txBox="1"/>
          <p:nvPr/>
        </p:nvSpPr>
        <p:spPr>
          <a:xfrm>
            <a:off x="326878" y="2540162"/>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5" name="object 9">
            <a:extLst>
              <a:ext uri="{FF2B5EF4-FFF2-40B4-BE49-F238E27FC236}">
                <a16:creationId xmlns:a16="http://schemas.microsoft.com/office/drawing/2014/main" id="{6CA0A5AC-C6E0-43F6-A375-F8A22578CD55}"/>
              </a:ext>
            </a:extLst>
          </p:cNvPr>
          <p:cNvSpPr txBox="1"/>
          <p:nvPr/>
        </p:nvSpPr>
        <p:spPr>
          <a:xfrm>
            <a:off x="1499939" y="3349787"/>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26" name="object 10">
            <a:extLst>
              <a:ext uri="{FF2B5EF4-FFF2-40B4-BE49-F238E27FC236}">
                <a16:creationId xmlns:a16="http://schemas.microsoft.com/office/drawing/2014/main" id="{694F2193-2AE9-426F-B972-184E97129697}"/>
              </a:ext>
            </a:extLst>
          </p:cNvPr>
          <p:cNvSpPr txBox="1"/>
          <p:nvPr/>
        </p:nvSpPr>
        <p:spPr>
          <a:xfrm>
            <a:off x="326878" y="3349787"/>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7" name="object 11">
            <a:extLst>
              <a:ext uri="{FF2B5EF4-FFF2-40B4-BE49-F238E27FC236}">
                <a16:creationId xmlns:a16="http://schemas.microsoft.com/office/drawing/2014/main" id="{C59C4FA3-7A63-42DA-896B-4E385701B2C8}"/>
              </a:ext>
            </a:extLst>
          </p:cNvPr>
          <p:cNvSpPr txBox="1"/>
          <p:nvPr/>
        </p:nvSpPr>
        <p:spPr>
          <a:xfrm>
            <a:off x="1499939" y="4159412"/>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28" name="object 12">
            <a:extLst>
              <a:ext uri="{FF2B5EF4-FFF2-40B4-BE49-F238E27FC236}">
                <a16:creationId xmlns:a16="http://schemas.microsoft.com/office/drawing/2014/main" id="{4AA83F21-2DE2-4BE9-8557-CCBD2AD3E4E4}"/>
              </a:ext>
            </a:extLst>
          </p:cNvPr>
          <p:cNvSpPr txBox="1"/>
          <p:nvPr/>
        </p:nvSpPr>
        <p:spPr>
          <a:xfrm>
            <a:off x="326878" y="4159412"/>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29" name="object 13">
            <a:extLst>
              <a:ext uri="{FF2B5EF4-FFF2-40B4-BE49-F238E27FC236}">
                <a16:creationId xmlns:a16="http://schemas.microsoft.com/office/drawing/2014/main" id="{B6EACF9E-1116-42B5-BE6F-4D5A52D9B83E}"/>
              </a:ext>
            </a:extLst>
          </p:cNvPr>
          <p:cNvSpPr txBox="1"/>
          <p:nvPr/>
        </p:nvSpPr>
        <p:spPr>
          <a:xfrm>
            <a:off x="326878" y="4969037"/>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30" name="object 14">
            <a:extLst>
              <a:ext uri="{FF2B5EF4-FFF2-40B4-BE49-F238E27FC236}">
                <a16:creationId xmlns:a16="http://schemas.microsoft.com/office/drawing/2014/main" id="{49B114F4-04F1-477A-819A-D5052C2CD840}"/>
              </a:ext>
            </a:extLst>
          </p:cNvPr>
          <p:cNvSpPr txBox="1"/>
          <p:nvPr/>
        </p:nvSpPr>
        <p:spPr>
          <a:xfrm>
            <a:off x="1499939" y="4969037"/>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31" name="object 15">
            <a:extLst>
              <a:ext uri="{FF2B5EF4-FFF2-40B4-BE49-F238E27FC236}">
                <a16:creationId xmlns:a16="http://schemas.microsoft.com/office/drawing/2014/main" id="{E8CC7FD0-FB57-42E2-8C61-9671B46BD40E}"/>
              </a:ext>
            </a:extLst>
          </p:cNvPr>
          <p:cNvSpPr/>
          <p:nvPr/>
        </p:nvSpPr>
        <p:spPr>
          <a:xfrm>
            <a:off x="218502" y="3374565"/>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2" name="object 16">
            <a:extLst>
              <a:ext uri="{FF2B5EF4-FFF2-40B4-BE49-F238E27FC236}">
                <a16:creationId xmlns:a16="http://schemas.microsoft.com/office/drawing/2014/main" id="{324FCAD0-9F15-4903-9087-EA4A4BAB21EA}"/>
              </a:ext>
            </a:extLst>
          </p:cNvPr>
          <p:cNvSpPr/>
          <p:nvPr/>
        </p:nvSpPr>
        <p:spPr>
          <a:xfrm>
            <a:off x="218502" y="415203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3" name="object 17">
            <a:extLst>
              <a:ext uri="{FF2B5EF4-FFF2-40B4-BE49-F238E27FC236}">
                <a16:creationId xmlns:a16="http://schemas.microsoft.com/office/drawing/2014/main" id="{BBEEBF5D-4689-4DB9-A440-308E18D336CC}"/>
              </a:ext>
            </a:extLst>
          </p:cNvPr>
          <p:cNvSpPr/>
          <p:nvPr/>
        </p:nvSpPr>
        <p:spPr>
          <a:xfrm>
            <a:off x="218502" y="4982308"/>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52" name="object 18">
            <a:extLst>
              <a:ext uri="{FF2B5EF4-FFF2-40B4-BE49-F238E27FC236}">
                <a16:creationId xmlns:a16="http://schemas.microsoft.com/office/drawing/2014/main" id="{412FEE2D-C28D-4375-BD51-EA199C4FCBEF}"/>
              </a:ext>
            </a:extLst>
          </p:cNvPr>
          <p:cNvSpPr txBox="1"/>
          <p:nvPr/>
        </p:nvSpPr>
        <p:spPr>
          <a:xfrm>
            <a:off x="898872" y="1972563"/>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3" name="object 19">
            <a:extLst>
              <a:ext uri="{FF2B5EF4-FFF2-40B4-BE49-F238E27FC236}">
                <a16:creationId xmlns:a16="http://schemas.microsoft.com/office/drawing/2014/main" id="{DEC88B96-3D13-4C87-97C0-6D71A315790E}"/>
              </a:ext>
            </a:extLst>
          </p:cNvPr>
          <p:cNvSpPr/>
          <p:nvPr/>
        </p:nvSpPr>
        <p:spPr>
          <a:xfrm>
            <a:off x="7824363" y="1763598"/>
            <a:ext cx="653123" cy="3776967"/>
          </a:xfrm>
          <a:prstGeom prst="rect">
            <a:avLst/>
          </a:prstGeom>
          <a:blipFill>
            <a:blip r:embed="rId4" cstate="print"/>
            <a:stretch>
              <a:fillRect/>
            </a:stretch>
          </a:blipFill>
        </p:spPr>
        <p:txBody>
          <a:bodyPr wrap="square" lIns="0" tIns="0" rIns="0" bIns="0" rtlCol="0"/>
          <a:lstStyle/>
          <a:p>
            <a:endParaRPr/>
          </a:p>
        </p:txBody>
      </p:sp>
      <p:sp>
        <p:nvSpPr>
          <p:cNvPr id="54" name="object 20">
            <a:extLst>
              <a:ext uri="{FF2B5EF4-FFF2-40B4-BE49-F238E27FC236}">
                <a16:creationId xmlns:a16="http://schemas.microsoft.com/office/drawing/2014/main" id="{78624D92-AB55-402F-A932-B22BE2B30E74}"/>
              </a:ext>
            </a:extLst>
          </p:cNvPr>
          <p:cNvSpPr/>
          <p:nvPr/>
        </p:nvSpPr>
        <p:spPr>
          <a:xfrm>
            <a:off x="2995872" y="4152042"/>
            <a:ext cx="1261330" cy="567598"/>
          </a:xfrm>
          <a:prstGeom prst="rect">
            <a:avLst/>
          </a:prstGeom>
          <a:blipFill>
            <a:blip r:embed="rId5" cstate="print"/>
            <a:stretch>
              <a:fillRect/>
            </a:stretch>
          </a:blipFill>
        </p:spPr>
        <p:txBody>
          <a:bodyPr wrap="square" lIns="0" tIns="0" rIns="0" bIns="0" rtlCol="0"/>
          <a:lstStyle/>
          <a:p>
            <a:endParaRPr/>
          </a:p>
        </p:txBody>
      </p:sp>
      <p:sp>
        <p:nvSpPr>
          <p:cNvPr id="55" name="object 21">
            <a:extLst>
              <a:ext uri="{FF2B5EF4-FFF2-40B4-BE49-F238E27FC236}">
                <a16:creationId xmlns:a16="http://schemas.microsoft.com/office/drawing/2014/main" id="{B9094679-CEE2-44A0-94F5-C79544266805}"/>
              </a:ext>
            </a:extLst>
          </p:cNvPr>
          <p:cNvSpPr txBox="1"/>
          <p:nvPr/>
        </p:nvSpPr>
        <p:spPr>
          <a:xfrm>
            <a:off x="8379564" y="1703093"/>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6" name="object 22">
            <a:extLst>
              <a:ext uri="{FF2B5EF4-FFF2-40B4-BE49-F238E27FC236}">
                <a16:creationId xmlns:a16="http://schemas.microsoft.com/office/drawing/2014/main" id="{DFC67676-3EB4-4549-857A-69184509A460}"/>
              </a:ext>
            </a:extLst>
          </p:cNvPr>
          <p:cNvSpPr/>
          <p:nvPr/>
        </p:nvSpPr>
        <p:spPr>
          <a:xfrm>
            <a:off x="7916796" y="1613847"/>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309738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34" name="矩形 33">
            <a:extLst>
              <a:ext uri="{FF2B5EF4-FFF2-40B4-BE49-F238E27FC236}">
                <a16:creationId xmlns:a16="http://schemas.microsoft.com/office/drawing/2014/main" id="{E5FC5326-F908-4FA5-98A8-7D7944A9E9F5}"/>
              </a:ext>
            </a:extLst>
          </p:cNvPr>
          <p:cNvSpPr/>
          <p:nvPr/>
        </p:nvSpPr>
        <p:spPr>
          <a:xfrm>
            <a:off x="35496" y="1412776"/>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35" name="object 5">
            <a:extLst>
              <a:ext uri="{FF2B5EF4-FFF2-40B4-BE49-F238E27FC236}">
                <a16:creationId xmlns:a16="http://schemas.microsoft.com/office/drawing/2014/main" id="{E0F2F0CF-42FE-4CD3-976B-1D73757F8308}"/>
              </a:ext>
            </a:extLst>
          </p:cNvPr>
          <p:cNvSpPr/>
          <p:nvPr/>
        </p:nvSpPr>
        <p:spPr>
          <a:xfrm>
            <a:off x="4417236" y="1661199"/>
            <a:ext cx="3452716" cy="4269771"/>
          </a:xfrm>
          <a:prstGeom prst="rect">
            <a:avLst/>
          </a:prstGeom>
          <a:blipFill>
            <a:blip r:embed="rId3" cstate="print"/>
            <a:stretch>
              <a:fillRect/>
            </a:stretch>
          </a:blipFill>
        </p:spPr>
        <p:txBody>
          <a:bodyPr wrap="square" lIns="0" tIns="0" rIns="0" bIns="0" rtlCol="0"/>
          <a:lstStyle/>
          <a:p>
            <a:endParaRPr/>
          </a:p>
        </p:txBody>
      </p:sp>
      <p:sp>
        <p:nvSpPr>
          <p:cNvPr id="36" name="object 7">
            <a:extLst>
              <a:ext uri="{FF2B5EF4-FFF2-40B4-BE49-F238E27FC236}">
                <a16:creationId xmlns:a16="http://schemas.microsoft.com/office/drawing/2014/main" id="{6D810F2B-304B-4372-BB03-A9C3D577617E}"/>
              </a:ext>
            </a:extLst>
          </p:cNvPr>
          <p:cNvSpPr txBox="1"/>
          <p:nvPr/>
        </p:nvSpPr>
        <p:spPr>
          <a:xfrm>
            <a:off x="1545531" y="2684178"/>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37" name="object 8">
            <a:extLst>
              <a:ext uri="{FF2B5EF4-FFF2-40B4-BE49-F238E27FC236}">
                <a16:creationId xmlns:a16="http://schemas.microsoft.com/office/drawing/2014/main" id="{CCEAE24C-1FEB-4E03-8008-273078185203}"/>
              </a:ext>
            </a:extLst>
          </p:cNvPr>
          <p:cNvSpPr txBox="1"/>
          <p:nvPr/>
        </p:nvSpPr>
        <p:spPr>
          <a:xfrm>
            <a:off x="372470" y="2684178"/>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8" name="object 9">
            <a:extLst>
              <a:ext uri="{FF2B5EF4-FFF2-40B4-BE49-F238E27FC236}">
                <a16:creationId xmlns:a16="http://schemas.microsoft.com/office/drawing/2014/main" id="{D8DB7B95-2322-473C-9188-DD24ADF33114}"/>
              </a:ext>
            </a:extLst>
          </p:cNvPr>
          <p:cNvSpPr txBox="1"/>
          <p:nvPr/>
        </p:nvSpPr>
        <p:spPr>
          <a:xfrm>
            <a:off x="1545531" y="3493803"/>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39" name="object 10">
            <a:extLst>
              <a:ext uri="{FF2B5EF4-FFF2-40B4-BE49-F238E27FC236}">
                <a16:creationId xmlns:a16="http://schemas.microsoft.com/office/drawing/2014/main" id="{E0FD13AA-A193-4D17-8AD6-4D09F9091A4F}"/>
              </a:ext>
            </a:extLst>
          </p:cNvPr>
          <p:cNvSpPr txBox="1"/>
          <p:nvPr/>
        </p:nvSpPr>
        <p:spPr>
          <a:xfrm>
            <a:off x="372470" y="3493803"/>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40" name="object 11">
            <a:extLst>
              <a:ext uri="{FF2B5EF4-FFF2-40B4-BE49-F238E27FC236}">
                <a16:creationId xmlns:a16="http://schemas.microsoft.com/office/drawing/2014/main" id="{D96FD2B1-973A-49BF-B148-AD66FF133339}"/>
              </a:ext>
            </a:extLst>
          </p:cNvPr>
          <p:cNvSpPr txBox="1"/>
          <p:nvPr/>
        </p:nvSpPr>
        <p:spPr>
          <a:xfrm>
            <a:off x="1545531" y="4303428"/>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41" name="object 12">
            <a:extLst>
              <a:ext uri="{FF2B5EF4-FFF2-40B4-BE49-F238E27FC236}">
                <a16:creationId xmlns:a16="http://schemas.microsoft.com/office/drawing/2014/main" id="{052D382B-3351-4574-9A07-902B66D18F12}"/>
              </a:ext>
            </a:extLst>
          </p:cNvPr>
          <p:cNvSpPr txBox="1"/>
          <p:nvPr/>
        </p:nvSpPr>
        <p:spPr>
          <a:xfrm>
            <a:off x="372470" y="4303428"/>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42" name="object 13">
            <a:extLst>
              <a:ext uri="{FF2B5EF4-FFF2-40B4-BE49-F238E27FC236}">
                <a16:creationId xmlns:a16="http://schemas.microsoft.com/office/drawing/2014/main" id="{09438926-9064-4397-B5E1-2227655E8A23}"/>
              </a:ext>
            </a:extLst>
          </p:cNvPr>
          <p:cNvSpPr txBox="1"/>
          <p:nvPr/>
        </p:nvSpPr>
        <p:spPr>
          <a:xfrm>
            <a:off x="372470" y="5113053"/>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43" name="object 14">
            <a:extLst>
              <a:ext uri="{FF2B5EF4-FFF2-40B4-BE49-F238E27FC236}">
                <a16:creationId xmlns:a16="http://schemas.microsoft.com/office/drawing/2014/main" id="{3E6237E3-8941-4C41-A788-1590A9F3684E}"/>
              </a:ext>
            </a:extLst>
          </p:cNvPr>
          <p:cNvSpPr txBox="1"/>
          <p:nvPr/>
        </p:nvSpPr>
        <p:spPr>
          <a:xfrm>
            <a:off x="1545531" y="5113053"/>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44" name="object 15">
            <a:extLst>
              <a:ext uri="{FF2B5EF4-FFF2-40B4-BE49-F238E27FC236}">
                <a16:creationId xmlns:a16="http://schemas.microsoft.com/office/drawing/2014/main" id="{2F89D695-95F8-4450-8611-921FD3A8B275}"/>
              </a:ext>
            </a:extLst>
          </p:cNvPr>
          <p:cNvSpPr/>
          <p:nvPr/>
        </p:nvSpPr>
        <p:spPr>
          <a:xfrm>
            <a:off x="264094" y="3518581"/>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5" name="object 16">
            <a:extLst>
              <a:ext uri="{FF2B5EF4-FFF2-40B4-BE49-F238E27FC236}">
                <a16:creationId xmlns:a16="http://schemas.microsoft.com/office/drawing/2014/main" id="{3935D88F-E267-4EB3-8AF8-D339C7E22293}"/>
              </a:ext>
            </a:extLst>
          </p:cNvPr>
          <p:cNvSpPr/>
          <p:nvPr/>
        </p:nvSpPr>
        <p:spPr>
          <a:xfrm>
            <a:off x="264094" y="4296053"/>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6" name="object 17">
            <a:extLst>
              <a:ext uri="{FF2B5EF4-FFF2-40B4-BE49-F238E27FC236}">
                <a16:creationId xmlns:a16="http://schemas.microsoft.com/office/drawing/2014/main" id="{09ECD643-9394-40E4-B1DE-7AAC92C6D0E5}"/>
              </a:ext>
            </a:extLst>
          </p:cNvPr>
          <p:cNvSpPr/>
          <p:nvPr/>
        </p:nvSpPr>
        <p:spPr>
          <a:xfrm>
            <a:off x="264094" y="5126324"/>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7" name="object 18">
            <a:extLst>
              <a:ext uri="{FF2B5EF4-FFF2-40B4-BE49-F238E27FC236}">
                <a16:creationId xmlns:a16="http://schemas.microsoft.com/office/drawing/2014/main" id="{82349B11-30C3-4E1E-B292-B37DDD7CE8D5}"/>
              </a:ext>
            </a:extLst>
          </p:cNvPr>
          <p:cNvSpPr txBox="1"/>
          <p:nvPr/>
        </p:nvSpPr>
        <p:spPr>
          <a:xfrm>
            <a:off x="944464" y="2116579"/>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48" name="object 19">
            <a:extLst>
              <a:ext uri="{FF2B5EF4-FFF2-40B4-BE49-F238E27FC236}">
                <a16:creationId xmlns:a16="http://schemas.microsoft.com/office/drawing/2014/main" id="{52F107C1-74B8-4B4C-805D-137412C15EA4}"/>
              </a:ext>
            </a:extLst>
          </p:cNvPr>
          <p:cNvSpPr/>
          <p:nvPr/>
        </p:nvSpPr>
        <p:spPr>
          <a:xfrm>
            <a:off x="7869955" y="1907614"/>
            <a:ext cx="653123" cy="3776967"/>
          </a:xfrm>
          <a:prstGeom prst="rect">
            <a:avLst/>
          </a:prstGeom>
          <a:blipFill>
            <a:blip r:embed="rId4" cstate="print"/>
            <a:stretch>
              <a:fillRect/>
            </a:stretch>
          </a:blipFill>
        </p:spPr>
        <p:txBody>
          <a:bodyPr wrap="square" lIns="0" tIns="0" rIns="0" bIns="0" rtlCol="0"/>
          <a:lstStyle/>
          <a:p>
            <a:endParaRPr/>
          </a:p>
        </p:txBody>
      </p:sp>
      <p:sp>
        <p:nvSpPr>
          <p:cNvPr id="49" name="object 20">
            <a:extLst>
              <a:ext uri="{FF2B5EF4-FFF2-40B4-BE49-F238E27FC236}">
                <a16:creationId xmlns:a16="http://schemas.microsoft.com/office/drawing/2014/main" id="{2E135F50-504C-468D-AE09-761AD3C0458D}"/>
              </a:ext>
            </a:extLst>
          </p:cNvPr>
          <p:cNvSpPr/>
          <p:nvPr/>
        </p:nvSpPr>
        <p:spPr>
          <a:xfrm>
            <a:off x="3041464" y="4651658"/>
            <a:ext cx="1261330" cy="567598"/>
          </a:xfrm>
          <a:prstGeom prst="rect">
            <a:avLst/>
          </a:prstGeom>
          <a:blipFill>
            <a:blip r:embed="rId5" cstate="print"/>
            <a:stretch>
              <a:fillRect/>
            </a:stretch>
          </a:blipFill>
        </p:spPr>
        <p:txBody>
          <a:bodyPr wrap="square" lIns="0" tIns="0" rIns="0" bIns="0" rtlCol="0"/>
          <a:lstStyle/>
          <a:p>
            <a:endParaRPr/>
          </a:p>
        </p:txBody>
      </p:sp>
      <p:sp>
        <p:nvSpPr>
          <p:cNvPr id="50" name="object 21">
            <a:extLst>
              <a:ext uri="{FF2B5EF4-FFF2-40B4-BE49-F238E27FC236}">
                <a16:creationId xmlns:a16="http://schemas.microsoft.com/office/drawing/2014/main" id="{6FAE9493-99E4-4E36-9ED4-CD6853A6A98D}"/>
              </a:ext>
            </a:extLst>
          </p:cNvPr>
          <p:cNvSpPr txBox="1"/>
          <p:nvPr/>
        </p:nvSpPr>
        <p:spPr>
          <a:xfrm>
            <a:off x="8425156" y="1847109"/>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1" name="object 22">
            <a:extLst>
              <a:ext uri="{FF2B5EF4-FFF2-40B4-BE49-F238E27FC236}">
                <a16:creationId xmlns:a16="http://schemas.microsoft.com/office/drawing/2014/main" id="{88A91D14-5268-4B04-A80E-1B4703F89857}"/>
              </a:ext>
            </a:extLst>
          </p:cNvPr>
          <p:cNvSpPr/>
          <p:nvPr/>
        </p:nvSpPr>
        <p:spPr>
          <a:xfrm>
            <a:off x="7962388" y="1757863"/>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2528926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21" name="矩形 20">
            <a:extLst>
              <a:ext uri="{FF2B5EF4-FFF2-40B4-BE49-F238E27FC236}">
                <a16:creationId xmlns:a16="http://schemas.microsoft.com/office/drawing/2014/main" id="{B7ED0474-BA8D-434D-B274-60DFC7C9A5CA}"/>
              </a:ext>
            </a:extLst>
          </p:cNvPr>
          <p:cNvSpPr/>
          <p:nvPr/>
        </p:nvSpPr>
        <p:spPr>
          <a:xfrm>
            <a:off x="-36512" y="1340768"/>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22" name="object 6">
            <a:extLst>
              <a:ext uri="{FF2B5EF4-FFF2-40B4-BE49-F238E27FC236}">
                <a16:creationId xmlns:a16="http://schemas.microsoft.com/office/drawing/2014/main" id="{1F218D38-4576-44EB-A1E0-E402FA8AF998}"/>
              </a:ext>
            </a:extLst>
          </p:cNvPr>
          <p:cNvSpPr txBox="1"/>
          <p:nvPr/>
        </p:nvSpPr>
        <p:spPr>
          <a:xfrm>
            <a:off x="1473523" y="2612170"/>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23" name="object 7">
            <a:extLst>
              <a:ext uri="{FF2B5EF4-FFF2-40B4-BE49-F238E27FC236}">
                <a16:creationId xmlns:a16="http://schemas.microsoft.com/office/drawing/2014/main" id="{D2774A33-C192-4EF8-A8FA-F42BE91D67D6}"/>
              </a:ext>
            </a:extLst>
          </p:cNvPr>
          <p:cNvSpPr txBox="1"/>
          <p:nvPr/>
        </p:nvSpPr>
        <p:spPr>
          <a:xfrm>
            <a:off x="300462" y="2612170"/>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4" name="object 8">
            <a:extLst>
              <a:ext uri="{FF2B5EF4-FFF2-40B4-BE49-F238E27FC236}">
                <a16:creationId xmlns:a16="http://schemas.microsoft.com/office/drawing/2014/main" id="{D4856C82-5279-476D-BC0E-86EAF5B66217}"/>
              </a:ext>
            </a:extLst>
          </p:cNvPr>
          <p:cNvSpPr txBox="1"/>
          <p:nvPr/>
        </p:nvSpPr>
        <p:spPr>
          <a:xfrm>
            <a:off x="1473523" y="3421795"/>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25" name="object 9">
            <a:extLst>
              <a:ext uri="{FF2B5EF4-FFF2-40B4-BE49-F238E27FC236}">
                <a16:creationId xmlns:a16="http://schemas.microsoft.com/office/drawing/2014/main" id="{3A9C33B5-5691-445C-9BA9-33D9F8E45806}"/>
              </a:ext>
            </a:extLst>
          </p:cNvPr>
          <p:cNvSpPr txBox="1"/>
          <p:nvPr/>
        </p:nvSpPr>
        <p:spPr>
          <a:xfrm>
            <a:off x="300462" y="3421795"/>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26" name="object 10">
            <a:extLst>
              <a:ext uri="{FF2B5EF4-FFF2-40B4-BE49-F238E27FC236}">
                <a16:creationId xmlns:a16="http://schemas.microsoft.com/office/drawing/2014/main" id="{EEE7EB56-D7BC-492F-8823-588E1CCA51A9}"/>
              </a:ext>
            </a:extLst>
          </p:cNvPr>
          <p:cNvSpPr txBox="1"/>
          <p:nvPr/>
        </p:nvSpPr>
        <p:spPr>
          <a:xfrm>
            <a:off x="1473523" y="4231420"/>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27" name="object 11">
            <a:extLst>
              <a:ext uri="{FF2B5EF4-FFF2-40B4-BE49-F238E27FC236}">
                <a16:creationId xmlns:a16="http://schemas.microsoft.com/office/drawing/2014/main" id="{2E9847FB-0BCE-4C51-B4CA-E01640FD042F}"/>
              </a:ext>
            </a:extLst>
          </p:cNvPr>
          <p:cNvSpPr txBox="1"/>
          <p:nvPr/>
        </p:nvSpPr>
        <p:spPr>
          <a:xfrm>
            <a:off x="300462" y="4231420"/>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28" name="object 12">
            <a:extLst>
              <a:ext uri="{FF2B5EF4-FFF2-40B4-BE49-F238E27FC236}">
                <a16:creationId xmlns:a16="http://schemas.microsoft.com/office/drawing/2014/main" id="{98BBDE19-FD0E-42B2-9592-2A7E536B6219}"/>
              </a:ext>
            </a:extLst>
          </p:cNvPr>
          <p:cNvSpPr txBox="1"/>
          <p:nvPr/>
        </p:nvSpPr>
        <p:spPr>
          <a:xfrm>
            <a:off x="300462" y="5041045"/>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a:latin typeface="Consolas"/>
              <a:cs typeface="Consolas"/>
            </a:endParaRPr>
          </a:p>
        </p:txBody>
      </p:sp>
      <p:sp>
        <p:nvSpPr>
          <p:cNvPr id="29" name="object 13">
            <a:extLst>
              <a:ext uri="{FF2B5EF4-FFF2-40B4-BE49-F238E27FC236}">
                <a16:creationId xmlns:a16="http://schemas.microsoft.com/office/drawing/2014/main" id="{F77BD1F2-75BF-41DD-ACD0-269BB6B1D998}"/>
              </a:ext>
            </a:extLst>
          </p:cNvPr>
          <p:cNvSpPr txBox="1"/>
          <p:nvPr/>
        </p:nvSpPr>
        <p:spPr>
          <a:xfrm>
            <a:off x="1473523" y="5041045"/>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a:latin typeface="Consolas"/>
              <a:cs typeface="Consolas"/>
            </a:endParaRPr>
          </a:p>
        </p:txBody>
      </p:sp>
      <p:sp>
        <p:nvSpPr>
          <p:cNvPr id="30" name="object 14">
            <a:extLst>
              <a:ext uri="{FF2B5EF4-FFF2-40B4-BE49-F238E27FC236}">
                <a16:creationId xmlns:a16="http://schemas.microsoft.com/office/drawing/2014/main" id="{9E15023F-5869-41B1-8179-30080DEAEBF2}"/>
              </a:ext>
            </a:extLst>
          </p:cNvPr>
          <p:cNvSpPr/>
          <p:nvPr/>
        </p:nvSpPr>
        <p:spPr>
          <a:xfrm>
            <a:off x="192086" y="3446573"/>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1" name="object 15">
            <a:extLst>
              <a:ext uri="{FF2B5EF4-FFF2-40B4-BE49-F238E27FC236}">
                <a16:creationId xmlns:a16="http://schemas.microsoft.com/office/drawing/2014/main" id="{BC4388DF-356A-4BD1-8C28-EE22CC688F1A}"/>
              </a:ext>
            </a:extLst>
          </p:cNvPr>
          <p:cNvSpPr/>
          <p:nvPr/>
        </p:nvSpPr>
        <p:spPr>
          <a:xfrm>
            <a:off x="192086" y="4224045"/>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2" name="object 16">
            <a:extLst>
              <a:ext uri="{FF2B5EF4-FFF2-40B4-BE49-F238E27FC236}">
                <a16:creationId xmlns:a16="http://schemas.microsoft.com/office/drawing/2014/main" id="{19881861-4000-4FB3-BCC1-9C3C9C78EC92}"/>
              </a:ext>
            </a:extLst>
          </p:cNvPr>
          <p:cNvSpPr/>
          <p:nvPr/>
        </p:nvSpPr>
        <p:spPr>
          <a:xfrm>
            <a:off x="192086" y="5054316"/>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3" name="object 17">
            <a:extLst>
              <a:ext uri="{FF2B5EF4-FFF2-40B4-BE49-F238E27FC236}">
                <a16:creationId xmlns:a16="http://schemas.microsoft.com/office/drawing/2014/main" id="{224A4F3E-29FF-416B-9D1C-A85780C8939E}"/>
              </a:ext>
            </a:extLst>
          </p:cNvPr>
          <p:cNvSpPr txBox="1"/>
          <p:nvPr/>
        </p:nvSpPr>
        <p:spPr>
          <a:xfrm>
            <a:off x="872456" y="2044571"/>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2" name="object 18">
            <a:extLst>
              <a:ext uri="{FF2B5EF4-FFF2-40B4-BE49-F238E27FC236}">
                <a16:creationId xmlns:a16="http://schemas.microsoft.com/office/drawing/2014/main" id="{A76A80E7-BB03-45DF-B593-8D69344B011A}"/>
              </a:ext>
            </a:extLst>
          </p:cNvPr>
          <p:cNvSpPr/>
          <p:nvPr/>
        </p:nvSpPr>
        <p:spPr>
          <a:xfrm>
            <a:off x="7797947" y="1835606"/>
            <a:ext cx="653123" cy="3776967"/>
          </a:xfrm>
          <a:prstGeom prst="rect">
            <a:avLst/>
          </a:prstGeom>
          <a:blipFill>
            <a:blip r:embed="rId3" cstate="print"/>
            <a:stretch>
              <a:fillRect/>
            </a:stretch>
          </a:blipFill>
        </p:spPr>
        <p:txBody>
          <a:bodyPr wrap="square" lIns="0" tIns="0" rIns="0" bIns="0" rtlCol="0"/>
          <a:lstStyle/>
          <a:p>
            <a:endParaRPr/>
          </a:p>
        </p:txBody>
      </p:sp>
      <p:sp>
        <p:nvSpPr>
          <p:cNvPr id="53" name="object 19">
            <a:extLst>
              <a:ext uri="{FF2B5EF4-FFF2-40B4-BE49-F238E27FC236}">
                <a16:creationId xmlns:a16="http://schemas.microsoft.com/office/drawing/2014/main" id="{3DBB7CE9-531F-477C-804C-964FEC766CAC}"/>
              </a:ext>
            </a:extLst>
          </p:cNvPr>
          <p:cNvSpPr/>
          <p:nvPr/>
        </p:nvSpPr>
        <p:spPr>
          <a:xfrm>
            <a:off x="2969456" y="5001524"/>
            <a:ext cx="1261330" cy="567598"/>
          </a:xfrm>
          <a:prstGeom prst="rect">
            <a:avLst/>
          </a:prstGeom>
          <a:blipFill>
            <a:blip r:embed="rId4" cstate="print"/>
            <a:stretch>
              <a:fillRect/>
            </a:stretch>
          </a:blipFill>
        </p:spPr>
        <p:txBody>
          <a:bodyPr wrap="square" lIns="0" tIns="0" rIns="0" bIns="0" rtlCol="0"/>
          <a:lstStyle/>
          <a:p>
            <a:endParaRPr/>
          </a:p>
        </p:txBody>
      </p:sp>
      <p:sp>
        <p:nvSpPr>
          <p:cNvPr id="54" name="object 20">
            <a:extLst>
              <a:ext uri="{FF2B5EF4-FFF2-40B4-BE49-F238E27FC236}">
                <a16:creationId xmlns:a16="http://schemas.microsoft.com/office/drawing/2014/main" id="{8ED7D503-5759-4E86-8608-0EF1C6065445}"/>
              </a:ext>
            </a:extLst>
          </p:cNvPr>
          <p:cNvSpPr/>
          <p:nvPr/>
        </p:nvSpPr>
        <p:spPr>
          <a:xfrm>
            <a:off x="4345232" y="1589203"/>
            <a:ext cx="3452716" cy="4269746"/>
          </a:xfrm>
          <a:prstGeom prst="rect">
            <a:avLst/>
          </a:prstGeom>
          <a:blipFill>
            <a:blip r:embed="rId5" cstate="print"/>
            <a:stretch>
              <a:fillRect/>
            </a:stretch>
          </a:blipFill>
        </p:spPr>
        <p:txBody>
          <a:bodyPr wrap="square" lIns="0" tIns="0" rIns="0" bIns="0" rtlCol="0"/>
          <a:lstStyle/>
          <a:p>
            <a:endParaRPr/>
          </a:p>
        </p:txBody>
      </p:sp>
      <p:sp>
        <p:nvSpPr>
          <p:cNvPr id="55" name="object 21">
            <a:extLst>
              <a:ext uri="{FF2B5EF4-FFF2-40B4-BE49-F238E27FC236}">
                <a16:creationId xmlns:a16="http://schemas.microsoft.com/office/drawing/2014/main" id="{278BB3A7-1BFB-4C46-9B40-C32E6AFA837F}"/>
              </a:ext>
            </a:extLst>
          </p:cNvPr>
          <p:cNvSpPr txBox="1"/>
          <p:nvPr/>
        </p:nvSpPr>
        <p:spPr>
          <a:xfrm>
            <a:off x="8353148" y="1775101"/>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6" name="object 22">
            <a:extLst>
              <a:ext uri="{FF2B5EF4-FFF2-40B4-BE49-F238E27FC236}">
                <a16:creationId xmlns:a16="http://schemas.microsoft.com/office/drawing/2014/main" id="{112C6DA6-2202-4039-81F0-F93A56EC11C3}"/>
              </a:ext>
            </a:extLst>
          </p:cNvPr>
          <p:cNvSpPr/>
          <p:nvPr/>
        </p:nvSpPr>
        <p:spPr>
          <a:xfrm>
            <a:off x="7890380" y="1685855"/>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2410069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34" name="矩形 33">
            <a:extLst>
              <a:ext uri="{FF2B5EF4-FFF2-40B4-BE49-F238E27FC236}">
                <a16:creationId xmlns:a16="http://schemas.microsoft.com/office/drawing/2014/main" id="{BAD27E6C-FCE6-47AA-B971-CD490B9C9310}"/>
              </a:ext>
            </a:extLst>
          </p:cNvPr>
          <p:cNvSpPr/>
          <p:nvPr/>
        </p:nvSpPr>
        <p:spPr>
          <a:xfrm>
            <a:off x="-10096" y="1282792"/>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35" name="object 6">
            <a:extLst>
              <a:ext uri="{FF2B5EF4-FFF2-40B4-BE49-F238E27FC236}">
                <a16:creationId xmlns:a16="http://schemas.microsoft.com/office/drawing/2014/main" id="{FF605CFD-FFC9-4544-ADD6-9FD30ABBD428}"/>
              </a:ext>
            </a:extLst>
          </p:cNvPr>
          <p:cNvSpPr txBox="1"/>
          <p:nvPr/>
        </p:nvSpPr>
        <p:spPr>
          <a:xfrm>
            <a:off x="1499939" y="2554194"/>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ea</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eax</a:t>
            </a:r>
            <a:endParaRPr sz="2400">
              <a:latin typeface="Consolas"/>
              <a:cs typeface="Consolas"/>
            </a:endParaRPr>
          </a:p>
        </p:txBody>
      </p:sp>
      <p:sp>
        <p:nvSpPr>
          <p:cNvPr id="36" name="object 7">
            <a:extLst>
              <a:ext uri="{FF2B5EF4-FFF2-40B4-BE49-F238E27FC236}">
                <a16:creationId xmlns:a16="http://schemas.microsoft.com/office/drawing/2014/main" id="{7F5807F4-9913-4F66-90C4-0E032C4B34A4}"/>
              </a:ext>
            </a:extLst>
          </p:cNvPr>
          <p:cNvSpPr txBox="1"/>
          <p:nvPr/>
        </p:nvSpPr>
        <p:spPr>
          <a:xfrm>
            <a:off x="326878" y="2554194"/>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7" name="object 8">
            <a:extLst>
              <a:ext uri="{FF2B5EF4-FFF2-40B4-BE49-F238E27FC236}">
                <a16:creationId xmlns:a16="http://schemas.microsoft.com/office/drawing/2014/main" id="{381ECF00-7F19-469E-9521-09225516EDDE}"/>
              </a:ext>
            </a:extLst>
          </p:cNvPr>
          <p:cNvSpPr txBox="1"/>
          <p:nvPr/>
        </p:nvSpPr>
        <p:spPr>
          <a:xfrm>
            <a:off x="1499939" y="3363819"/>
            <a:ext cx="1365885" cy="391160"/>
          </a:xfrm>
          <a:prstGeom prst="rect">
            <a:avLst/>
          </a:prstGeom>
        </p:spPr>
        <p:txBody>
          <a:bodyPr vert="horz" wrap="square" lIns="0" tIns="12700" rIns="0" bIns="0" rtlCol="0">
            <a:spAutoFit/>
          </a:bodyPr>
          <a:lstStyle/>
          <a:p>
            <a:pPr marL="12700">
              <a:lnSpc>
                <a:spcPct val="100000"/>
              </a:lnSpc>
              <a:spcBef>
                <a:spcPts val="100"/>
              </a:spcBef>
              <a:tabLst>
                <a:tab pos="850265" algn="l"/>
              </a:tabLst>
            </a:pPr>
            <a:r>
              <a:rPr sz="2400" spc="-5" dirty="0">
                <a:solidFill>
                  <a:srgbClr val="00FFFF"/>
                </a:solidFill>
                <a:latin typeface="Consolas"/>
                <a:cs typeface="Consolas"/>
              </a:rPr>
              <a:t>eb</a:t>
            </a:r>
            <a:r>
              <a:rPr sz="2400" dirty="0">
                <a:solidFill>
                  <a:srgbClr val="00FFFF"/>
                </a:solidFill>
                <a:latin typeface="Consolas"/>
                <a:cs typeface="Consolas"/>
              </a:rPr>
              <a:t>x</a:t>
            </a:r>
            <a:r>
              <a:rPr sz="2400" dirty="0">
                <a:solidFill>
                  <a:srgbClr val="FFFFFF"/>
                </a:solidFill>
                <a:latin typeface="Consolas"/>
                <a:cs typeface="Consolas"/>
              </a:rPr>
              <a:t>,	</a:t>
            </a:r>
            <a:r>
              <a:rPr sz="2400" spc="-5" dirty="0">
                <a:solidFill>
                  <a:srgbClr val="00FFFF"/>
                </a:solidFill>
                <a:latin typeface="Consolas"/>
                <a:cs typeface="Consolas"/>
              </a:rPr>
              <a:t>ebx</a:t>
            </a:r>
            <a:endParaRPr sz="2400">
              <a:latin typeface="Consolas"/>
              <a:cs typeface="Consolas"/>
            </a:endParaRPr>
          </a:p>
        </p:txBody>
      </p:sp>
      <p:sp>
        <p:nvSpPr>
          <p:cNvPr id="38" name="object 9">
            <a:extLst>
              <a:ext uri="{FF2B5EF4-FFF2-40B4-BE49-F238E27FC236}">
                <a16:creationId xmlns:a16="http://schemas.microsoft.com/office/drawing/2014/main" id="{A825EE88-A07A-4259-B373-BC2AAFBEBAC4}"/>
              </a:ext>
            </a:extLst>
          </p:cNvPr>
          <p:cNvSpPr txBox="1"/>
          <p:nvPr/>
        </p:nvSpPr>
        <p:spPr>
          <a:xfrm>
            <a:off x="326878" y="3363819"/>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xor  ret</a:t>
            </a:r>
            <a:endParaRPr sz="2400">
              <a:latin typeface="Consolas"/>
              <a:cs typeface="Consolas"/>
            </a:endParaRPr>
          </a:p>
        </p:txBody>
      </p:sp>
      <p:sp>
        <p:nvSpPr>
          <p:cNvPr id="39" name="object 10">
            <a:extLst>
              <a:ext uri="{FF2B5EF4-FFF2-40B4-BE49-F238E27FC236}">
                <a16:creationId xmlns:a16="http://schemas.microsoft.com/office/drawing/2014/main" id="{A3B76300-6D65-4983-9FD4-A0C077CCBF12}"/>
              </a:ext>
            </a:extLst>
          </p:cNvPr>
          <p:cNvSpPr txBox="1"/>
          <p:nvPr/>
        </p:nvSpPr>
        <p:spPr>
          <a:xfrm>
            <a:off x="1499939" y="4173444"/>
            <a:ext cx="5276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FFFF"/>
                </a:solidFill>
                <a:latin typeface="Consolas"/>
                <a:cs typeface="Consolas"/>
              </a:rPr>
              <a:t>eax</a:t>
            </a:r>
            <a:endParaRPr sz="2400">
              <a:latin typeface="Consolas"/>
              <a:cs typeface="Consolas"/>
            </a:endParaRPr>
          </a:p>
        </p:txBody>
      </p:sp>
      <p:sp>
        <p:nvSpPr>
          <p:cNvPr id="40" name="object 11">
            <a:extLst>
              <a:ext uri="{FF2B5EF4-FFF2-40B4-BE49-F238E27FC236}">
                <a16:creationId xmlns:a16="http://schemas.microsoft.com/office/drawing/2014/main" id="{BB957FFA-FD80-446B-B0DD-7FDE1E63EA9A}"/>
              </a:ext>
            </a:extLst>
          </p:cNvPr>
          <p:cNvSpPr txBox="1"/>
          <p:nvPr/>
        </p:nvSpPr>
        <p:spPr>
          <a:xfrm>
            <a:off x="326878" y="4173444"/>
            <a:ext cx="527685" cy="75755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9900"/>
                </a:solidFill>
                <a:latin typeface="Consolas"/>
                <a:cs typeface="Consolas"/>
              </a:rPr>
              <a:t>inc  ret</a:t>
            </a:r>
            <a:endParaRPr sz="2400">
              <a:latin typeface="Consolas"/>
              <a:cs typeface="Consolas"/>
            </a:endParaRPr>
          </a:p>
        </p:txBody>
      </p:sp>
      <p:sp>
        <p:nvSpPr>
          <p:cNvPr id="41" name="object 12">
            <a:extLst>
              <a:ext uri="{FF2B5EF4-FFF2-40B4-BE49-F238E27FC236}">
                <a16:creationId xmlns:a16="http://schemas.microsoft.com/office/drawing/2014/main" id="{88D8038B-376F-4A14-89AB-AB2DA4FDAFDD}"/>
              </a:ext>
            </a:extLst>
          </p:cNvPr>
          <p:cNvSpPr txBox="1"/>
          <p:nvPr/>
        </p:nvSpPr>
        <p:spPr>
          <a:xfrm>
            <a:off x="326878" y="4983069"/>
            <a:ext cx="5270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9900"/>
                </a:solidFill>
                <a:latin typeface="Consolas"/>
                <a:cs typeface="Consolas"/>
              </a:rPr>
              <a:t>int</a:t>
            </a:r>
            <a:endParaRPr sz="2400" dirty="0">
              <a:latin typeface="Consolas"/>
              <a:cs typeface="Consolas"/>
            </a:endParaRPr>
          </a:p>
        </p:txBody>
      </p:sp>
      <p:sp>
        <p:nvSpPr>
          <p:cNvPr id="42" name="object 13">
            <a:extLst>
              <a:ext uri="{FF2B5EF4-FFF2-40B4-BE49-F238E27FC236}">
                <a16:creationId xmlns:a16="http://schemas.microsoft.com/office/drawing/2014/main" id="{62B9B4CA-FDFE-4084-8C25-71309642742F}"/>
              </a:ext>
            </a:extLst>
          </p:cNvPr>
          <p:cNvSpPr txBox="1"/>
          <p:nvPr/>
        </p:nvSpPr>
        <p:spPr>
          <a:xfrm>
            <a:off x="1499939" y="4983069"/>
            <a:ext cx="6953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Consolas"/>
                <a:cs typeface="Consolas"/>
              </a:rPr>
              <a:t>0x80</a:t>
            </a:r>
            <a:endParaRPr sz="2400" dirty="0">
              <a:latin typeface="Consolas"/>
              <a:cs typeface="Consolas"/>
            </a:endParaRPr>
          </a:p>
        </p:txBody>
      </p:sp>
      <p:sp>
        <p:nvSpPr>
          <p:cNvPr id="43" name="object 14">
            <a:extLst>
              <a:ext uri="{FF2B5EF4-FFF2-40B4-BE49-F238E27FC236}">
                <a16:creationId xmlns:a16="http://schemas.microsoft.com/office/drawing/2014/main" id="{F33E0CCA-D62D-4C0B-9015-8A25A0A81F37}"/>
              </a:ext>
            </a:extLst>
          </p:cNvPr>
          <p:cNvSpPr/>
          <p:nvPr/>
        </p:nvSpPr>
        <p:spPr>
          <a:xfrm>
            <a:off x="218502" y="338859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4" name="object 15">
            <a:extLst>
              <a:ext uri="{FF2B5EF4-FFF2-40B4-BE49-F238E27FC236}">
                <a16:creationId xmlns:a16="http://schemas.microsoft.com/office/drawing/2014/main" id="{B50212D9-4BDA-4162-97A4-98BC660E19A9}"/>
              </a:ext>
            </a:extLst>
          </p:cNvPr>
          <p:cNvSpPr/>
          <p:nvPr/>
        </p:nvSpPr>
        <p:spPr>
          <a:xfrm>
            <a:off x="218502" y="4166069"/>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5" name="object 16">
            <a:extLst>
              <a:ext uri="{FF2B5EF4-FFF2-40B4-BE49-F238E27FC236}">
                <a16:creationId xmlns:a16="http://schemas.microsoft.com/office/drawing/2014/main" id="{221BFE6F-DC78-4298-A8F4-52813EF2BB74}"/>
              </a:ext>
            </a:extLst>
          </p:cNvPr>
          <p:cNvSpPr/>
          <p:nvPr/>
        </p:nvSpPr>
        <p:spPr>
          <a:xfrm>
            <a:off x="218502" y="4996340"/>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46" name="object 17">
            <a:extLst>
              <a:ext uri="{FF2B5EF4-FFF2-40B4-BE49-F238E27FC236}">
                <a16:creationId xmlns:a16="http://schemas.microsoft.com/office/drawing/2014/main" id="{6C58495B-5BED-4144-90FF-01341FDD7B56}"/>
              </a:ext>
            </a:extLst>
          </p:cNvPr>
          <p:cNvSpPr txBox="1"/>
          <p:nvPr/>
        </p:nvSpPr>
        <p:spPr>
          <a:xfrm>
            <a:off x="898872" y="1986595"/>
            <a:ext cx="23075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exit(</a:t>
            </a:r>
            <a:r>
              <a:rPr sz="2400" spc="-5" dirty="0">
                <a:solidFill>
                  <a:srgbClr val="FF0000"/>
                </a:solidFill>
                <a:latin typeface="Calibri"/>
                <a:cs typeface="Calibri"/>
              </a:rPr>
              <a:t>0</a:t>
            </a:r>
            <a:r>
              <a:rPr sz="2400" spc="-5" dirty="0">
                <a:solidFill>
                  <a:srgbClr val="FFFFFF"/>
                </a:solidFill>
                <a:latin typeface="Calibri"/>
                <a:cs typeface="Calibri"/>
              </a:rPr>
              <a:t>) </a:t>
            </a:r>
            <a:r>
              <a:rPr sz="2400" dirty="0">
                <a:solidFill>
                  <a:srgbClr val="FFFFFF"/>
                </a:solidFill>
                <a:latin typeface="Calibri"/>
                <a:cs typeface="Calibri"/>
              </a:rPr>
              <a:t>- </a:t>
            </a:r>
            <a:r>
              <a:rPr sz="2400" spc="-5" dirty="0">
                <a:solidFill>
                  <a:srgbClr val="FF00FF"/>
                </a:solidFill>
                <a:latin typeface="Calibri"/>
                <a:cs typeface="Calibri"/>
              </a:rPr>
              <a:t>ROP</a:t>
            </a:r>
            <a:r>
              <a:rPr sz="2400" spc="-7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47" name="object 18">
            <a:extLst>
              <a:ext uri="{FF2B5EF4-FFF2-40B4-BE49-F238E27FC236}">
                <a16:creationId xmlns:a16="http://schemas.microsoft.com/office/drawing/2014/main" id="{3AE4ECB6-A68A-4798-8111-1847869447F7}"/>
              </a:ext>
            </a:extLst>
          </p:cNvPr>
          <p:cNvSpPr/>
          <p:nvPr/>
        </p:nvSpPr>
        <p:spPr>
          <a:xfrm>
            <a:off x="7824363" y="1777630"/>
            <a:ext cx="653123" cy="3776967"/>
          </a:xfrm>
          <a:prstGeom prst="rect">
            <a:avLst/>
          </a:prstGeom>
          <a:blipFill>
            <a:blip r:embed="rId3" cstate="print"/>
            <a:stretch>
              <a:fillRect/>
            </a:stretch>
          </a:blipFill>
        </p:spPr>
        <p:txBody>
          <a:bodyPr wrap="square" lIns="0" tIns="0" rIns="0" bIns="0" rtlCol="0"/>
          <a:lstStyle/>
          <a:p>
            <a:endParaRPr/>
          </a:p>
        </p:txBody>
      </p:sp>
      <p:sp>
        <p:nvSpPr>
          <p:cNvPr id="48" name="object 19">
            <a:extLst>
              <a:ext uri="{FF2B5EF4-FFF2-40B4-BE49-F238E27FC236}">
                <a16:creationId xmlns:a16="http://schemas.microsoft.com/office/drawing/2014/main" id="{5AF8AEDF-FF8B-4064-BB19-3311DCE742DB}"/>
              </a:ext>
            </a:extLst>
          </p:cNvPr>
          <p:cNvSpPr/>
          <p:nvPr/>
        </p:nvSpPr>
        <p:spPr>
          <a:xfrm>
            <a:off x="2995872" y="4943548"/>
            <a:ext cx="1261330" cy="567598"/>
          </a:xfrm>
          <a:prstGeom prst="rect">
            <a:avLst/>
          </a:prstGeom>
          <a:blipFill>
            <a:blip r:embed="rId4" cstate="print"/>
            <a:stretch>
              <a:fillRect/>
            </a:stretch>
          </a:blipFill>
        </p:spPr>
        <p:txBody>
          <a:bodyPr wrap="square" lIns="0" tIns="0" rIns="0" bIns="0" rtlCol="0"/>
          <a:lstStyle/>
          <a:p>
            <a:endParaRPr/>
          </a:p>
        </p:txBody>
      </p:sp>
      <p:sp>
        <p:nvSpPr>
          <p:cNvPr id="49" name="object 20">
            <a:extLst>
              <a:ext uri="{FF2B5EF4-FFF2-40B4-BE49-F238E27FC236}">
                <a16:creationId xmlns:a16="http://schemas.microsoft.com/office/drawing/2014/main" id="{D7E44D27-1A3F-4DBC-AA1C-E2A1F6F2979B}"/>
              </a:ext>
            </a:extLst>
          </p:cNvPr>
          <p:cNvSpPr/>
          <p:nvPr/>
        </p:nvSpPr>
        <p:spPr>
          <a:xfrm>
            <a:off x="4371648" y="1531227"/>
            <a:ext cx="3452716" cy="4269746"/>
          </a:xfrm>
          <a:prstGeom prst="rect">
            <a:avLst/>
          </a:prstGeom>
          <a:blipFill>
            <a:blip r:embed="rId5" cstate="print"/>
            <a:stretch>
              <a:fillRect/>
            </a:stretch>
          </a:blipFill>
        </p:spPr>
        <p:txBody>
          <a:bodyPr wrap="square" lIns="0" tIns="0" rIns="0" bIns="0" rtlCol="0"/>
          <a:lstStyle/>
          <a:p>
            <a:endParaRPr/>
          </a:p>
        </p:txBody>
      </p:sp>
      <p:sp>
        <p:nvSpPr>
          <p:cNvPr id="50" name="object 21">
            <a:extLst>
              <a:ext uri="{FF2B5EF4-FFF2-40B4-BE49-F238E27FC236}">
                <a16:creationId xmlns:a16="http://schemas.microsoft.com/office/drawing/2014/main" id="{1C323E05-D774-4785-9990-932C36CE596A}"/>
              </a:ext>
            </a:extLst>
          </p:cNvPr>
          <p:cNvSpPr txBox="1"/>
          <p:nvPr/>
        </p:nvSpPr>
        <p:spPr>
          <a:xfrm>
            <a:off x="8379564" y="1717125"/>
            <a:ext cx="330200" cy="1281430"/>
          </a:xfrm>
          <a:prstGeom prst="rect">
            <a:avLst/>
          </a:prstGeom>
        </p:spPr>
        <p:txBody>
          <a:bodyPr vert="vert" wrap="square" lIns="0" tIns="0" rIns="0" bIns="0" rtlCol="0">
            <a:spAutoFit/>
          </a:bodyPr>
          <a:lstStyle/>
          <a:p>
            <a:pPr marL="12700">
              <a:lnSpc>
                <a:spcPts val="2380"/>
              </a:lnSpc>
            </a:pPr>
            <a:r>
              <a:rPr sz="2400" spc="-5" dirty="0">
                <a:solidFill>
                  <a:srgbClr val="FF00FF"/>
                </a:solidFill>
                <a:latin typeface="Calibri"/>
                <a:cs typeface="Calibri"/>
              </a:rPr>
              <a:t>ROP</a:t>
            </a:r>
            <a:r>
              <a:rPr sz="2400" spc="-85" dirty="0">
                <a:solidFill>
                  <a:srgbClr val="FF00FF"/>
                </a:solidFill>
                <a:latin typeface="Calibri"/>
                <a:cs typeface="Calibri"/>
              </a:rPr>
              <a:t> </a:t>
            </a:r>
            <a:r>
              <a:rPr sz="2400" spc="-5" dirty="0">
                <a:solidFill>
                  <a:srgbClr val="FF00FF"/>
                </a:solidFill>
                <a:latin typeface="Calibri"/>
                <a:cs typeface="Calibri"/>
              </a:rPr>
              <a:t>chain</a:t>
            </a:r>
            <a:endParaRPr sz="2400">
              <a:latin typeface="Calibri"/>
              <a:cs typeface="Calibri"/>
            </a:endParaRPr>
          </a:p>
        </p:txBody>
      </p:sp>
      <p:sp>
        <p:nvSpPr>
          <p:cNvPr id="51" name="object 22">
            <a:extLst>
              <a:ext uri="{FF2B5EF4-FFF2-40B4-BE49-F238E27FC236}">
                <a16:creationId xmlns:a16="http://schemas.microsoft.com/office/drawing/2014/main" id="{09C8F041-0E0D-470B-A317-9632F278AA36}"/>
              </a:ext>
            </a:extLst>
          </p:cNvPr>
          <p:cNvSpPr/>
          <p:nvPr/>
        </p:nvSpPr>
        <p:spPr>
          <a:xfrm>
            <a:off x="7916796" y="1627879"/>
            <a:ext cx="466725" cy="1611630"/>
          </a:xfrm>
          <a:custGeom>
            <a:avLst/>
            <a:gdLst/>
            <a:ahLst/>
            <a:cxnLst/>
            <a:rect l="l" t="t" r="r" b="b"/>
            <a:pathLst>
              <a:path w="466725" h="1611629">
                <a:moveTo>
                  <a:pt x="79224" y="0"/>
                </a:moveTo>
                <a:lnTo>
                  <a:pt x="109946" y="53799"/>
                </a:lnTo>
                <a:lnTo>
                  <a:pt x="131250" y="87057"/>
                </a:lnTo>
                <a:lnTo>
                  <a:pt x="155665" y="124010"/>
                </a:lnTo>
                <a:lnTo>
                  <a:pt x="182553" y="164251"/>
                </a:lnTo>
                <a:lnTo>
                  <a:pt x="211275" y="207372"/>
                </a:lnTo>
                <a:lnTo>
                  <a:pt x="241192" y="252966"/>
                </a:lnTo>
                <a:lnTo>
                  <a:pt x="271667" y="300625"/>
                </a:lnTo>
                <a:lnTo>
                  <a:pt x="302060" y="349941"/>
                </a:lnTo>
                <a:lnTo>
                  <a:pt x="331733" y="400507"/>
                </a:lnTo>
                <a:lnTo>
                  <a:pt x="360047" y="451916"/>
                </a:lnTo>
                <a:lnTo>
                  <a:pt x="386364" y="503759"/>
                </a:lnTo>
                <a:lnTo>
                  <a:pt x="410046" y="555629"/>
                </a:lnTo>
                <a:lnTo>
                  <a:pt x="430454" y="607119"/>
                </a:lnTo>
                <a:lnTo>
                  <a:pt x="446949" y="657821"/>
                </a:lnTo>
                <a:lnTo>
                  <a:pt x="458893" y="707327"/>
                </a:lnTo>
                <a:lnTo>
                  <a:pt x="465647" y="755230"/>
                </a:lnTo>
                <a:lnTo>
                  <a:pt x="466574" y="801123"/>
                </a:lnTo>
                <a:lnTo>
                  <a:pt x="461573" y="844605"/>
                </a:lnTo>
                <a:lnTo>
                  <a:pt x="451127" y="890022"/>
                </a:lnTo>
                <a:lnTo>
                  <a:pt x="435813" y="937015"/>
                </a:lnTo>
                <a:lnTo>
                  <a:pt x="416208" y="985226"/>
                </a:lnTo>
                <a:lnTo>
                  <a:pt x="392890" y="1034296"/>
                </a:lnTo>
                <a:lnTo>
                  <a:pt x="366437" y="1083869"/>
                </a:lnTo>
                <a:lnTo>
                  <a:pt x="337425" y="1133585"/>
                </a:lnTo>
                <a:lnTo>
                  <a:pt x="306434" y="1183087"/>
                </a:lnTo>
                <a:lnTo>
                  <a:pt x="274039" y="1232017"/>
                </a:lnTo>
                <a:lnTo>
                  <a:pt x="240819" y="1280016"/>
                </a:lnTo>
                <a:lnTo>
                  <a:pt x="207351" y="1326726"/>
                </a:lnTo>
                <a:lnTo>
                  <a:pt x="174213" y="1371790"/>
                </a:lnTo>
                <a:lnTo>
                  <a:pt x="141983" y="1414848"/>
                </a:lnTo>
                <a:lnTo>
                  <a:pt x="111238" y="1455544"/>
                </a:lnTo>
                <a:lnTo>
                  <a:pt x="82555" y="1493519"/>
                </a:lnTo>
                <a:lnTo>
                  <a:pt x="56512" y="1528415"/>
                </a:lnTo>
                <a:lnTo>
                  <a:pt x="33687" y="1559873"/>
                </a:lnTo>
                <a:lnTo>
                  <a:pt x="14657" y="1587536"/>
                </a:lnTo>
                <a:lnTo>
                  <a:pt x="0" y="1611046"/>
                </a:lnTo>
              </a:path>
            </a:pathLst>
          </a:custGeom>
          <a:ln w="19049">
            <a:solidFill>
              <a:srgbClr val="FF0000"/>
            </a:solidFill>
          </a:ln>
        </p:spPr>
        <p:txBody>
          <a:bodyPr wrap="square" lIns="0" tIns="0" rIns="0" bIns="0" rtlCol="0"/>
          <a:lstStyle/>
          <a:p>
            <a:endParaRPr/>
          </a:p>
        </p:txBody>
      </p:sp>
      <p:sp>
        <p:nvSpPr>
          <p:cNvPr id="57" name="文本框 56">
            <a:extLst>
              <a:ext uri="{FF2B5EF4-FFF2-40B4-BE49-F238E27FC236}">
                <a16:creationId xmlns:a16="http://schemas.microsoft.com/office/drawing/2014/main" id="{0B3537D9-B5BF-49BE-B7D8-6851C5734FD8}"/>
              </a:ext>
            </a:extLst>
          </p:cNvPr>
          <p:cNvSpPr txBox="1"/>
          <p:nvPr/>
        </p:nvSpPr>
        <p:spPr>
          <a:xfrm>
            <a:off x="248060" y="5396212"/>
            <a:ext cx="2760630" cy="461665"/>
          </a:xfrm>
          <a:prstGeom prst="rect">
            <a:avLst/>
          </a:prstGeom>
          <a:noFill/>
        </p:spPr>
        <p:txBody>
          <a:bodyPr wrap="square" rtlCol="0">
            <a:spAutoFit/>
          </a:bodyPr>
          <a:lstStyle/>
          <a:p>
            <a:pPr algn="l"/>
            <a:r>
              <a:rPr lang="en-US" altLang="zh-CN" sz="2400" dirty="0">
                <a:solidFill>
                  <a:srgbClr val="FF0000"/>
                </a:solidFill>
                <a:latin typeface="Consolas" panose="020B0609020204030204" pitchFamily="49" charset="0"/>
                <a:ea typeface="宋体" panose="02010600030101010101" pitchFamily="2" charset="-122"/>
                <a:cs typeface="Calibri" panose="020F0502020204030204" pitchFamily="34" charset="0"/>
              </a:rPr>
              <a:t>exists…</a:t>
            </a:r>
            <a:endParaRPr lang="zh-CN" altLang="en-US" sz="2400" dirty="0">
              <a:solidFill>
                <a:srgbClr val="FF0000"/>
              </a:solidFill>
              <a:latin typeface="Consolas" panose="020B0609020204030204" pitchFamily="49"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970467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zh-CN" altLang="en-US" sz="2400" b="1" dirty="0"/>
              <a:t>实现了调用了</a:t>
            </a:r>
            <a:r>
              <a:rPr lang="en-US" altLang="zh-CN" sz="2400" b="1" dirty="0">
                <a:solidFill>
                  <a:srgbClr val="FF0000"/>
                </a:solidFill>
              </a:rPr>
              <a:t>exit(0)</a:t>
            </a:r>
            <a:r>
              <a:rPr lang="zh-CN" altLang="en-US" sz="2400" b="1" dirty="0"/>
              <a:t>而不使用</a:t>
            </a:r>
            <a:r>
              <a:rPr lang="en-US" altLang="zh-CN" sz="2400" b="1" dirty="0">
                <a:solidFill>
                  <a:srgbClr val="0070C0"/>
                </a:solidFill>
              </a:rPr>
              <a:t>shellcode</a:t>
            </a:r>
          </a:p>
          <a:p>
            <a:r>
              <a:rPr lang="zh-CN" altLang="en-US" sz="2400" b="1" dirty="0"/>
              <a:t>手动编写</a:t>
            </a:r>
            <a:r>
              <a:rPr lang="en-US" altLang="zh-CN" sz="2400" b="1" dirty="0"/>
              <a:t>ROP</a:t>
            </a:r>
            <a:r>
              <a:rPr lang="zh-CN" altLang="en-US" sz="2400" b="1" dirty="0"/>
              <a:t>可能会比较困难，需要富有创造性地使用你所找到的</a:t>
            </a:r>
            <a:r>
              <a:rPr lang="en-US" altLang="zh-CN" sz="2400" b="1" dirty="0">
                <a:solidFill>
                  <a:srgbClr val="00B050"/>
                </a:solidFill>
              </a:rPr>
              <a:t>gadgets</a:t>
            </a:r>
            <a:endParaRPr lang="en-US" altLang="zh-CN" sz="2400" b="1" dirty="0"/>
          </a:p>
        </p:txBody>
      </p:sp>
      <p:sp>
        <p:nvSpPr>
          <p:cNvPr id="4" name="object 6">
            <a:extLst>
              <a:ext uri="{FF2B5EF4-FFF2-40B4-BE49-F238E27FC236}">
                <a16:creationId xmlns:a16="http://schemas.microsoft.com/office/drawing/2014/main" id="{E8D3A078-7CDC-4E29-8765-A81AC558E53A}"/>
              </a:ext>
            </a:extLst>
          </p:cNvPr>
          <p:cNvSpPr txBox="1"/>
          <p:nvPr/>
        </p:nvSpPr>
        <p:spPr>
          <a:xfrm>
            <a:off x="747712" y="2355532"/>
            <a:ext cx="7648575" cy="2146935"/>
          </a:xfrm>
          <a:prstGeom prst="rect">
            <a:avLst/>
          </a:prstGeom>
          <a:solidFill>
            <a:schemeClr val="tx1"/>
          </a:solidFill>
        </p:spPr>
        <p:txBody>
          <a:bodyPr vert="horz" wrap="square" lIns="0" tIns="12700" rIns="0" bIns="0" rtlCol="0">
            <a:spAutoFit/>
          </a:bodyPr>
          <a:lstStyle/>
          <a:p>
            <a:pPr marL="393065" marR="358775" indent="-381000">
              <a:lnSpc>
                <a:spcPct val="100000"/>
              </a:lnSpc>
              <a:spcBef>
                <a:spcPts val="100"/>
              </a:spcBef>
              <a:buChar char="•"/>
              <a:tabLst>
                <a:tab pos="392430" algn="l"/>
                <a:tab pos="393700" algn="l"/>
              </a:tabLst>
            </a:pPr>
            <a:r>
              <a:rPr sz="2400" spc="-5" dirty="0">
                <a:solidFill>
                  <a:srgbClr val="FFFFFF"/>
                </a:solidFill>
                <a:latin typeface="Calibri"/>
                <a:cs typeface="Calibri"/>
              </a:rPr>
              <a:t>Typically in modern </a:t>
            </a:r>
            <a:r>
              <a:rPr sz="2400" spc="-5" dirty="0">
                <a:solidFill>
                  <a:srgbClr val="C0504D"/>
                </a:solidFill>
                <a:latin typeface="Calibri"/>
                <a:cs typeface="Calibri"/>
              </a:rPr>
              <a:t>exploitation </a:t>
            </a:r>
            <a:r>
              <a:rPr sz="2400" spc="-5" dirty="0">
                <a:solidFill>
                  <a:srgbClr val="FFFFFF"/>
                </a:solidFill>
                <a:latin typeface="Calibri"/>
                <a:cs typeface="Calibri"/>
              </a:rPr>
              <a:t>you might only get one  targeted overwrite rather than </a:t>
            </a:r>
            <a:r>
              <a:rPr sz="2400" dirty="0">
                <a:solidFill>
                  <a:srgbClr val="FFFFFF"/>
                </a:solidFill>
                <a:latin typeface="Calibri"/>
                <a:cs typeface="Calibri"/>
              </a:rPr>
              <a:t>a </a:t>
            </a:r>
            <a:r>
              <a:rPr sz="2400" spc="-5" dirty="0">
                <a:solidFill>
                  <a:srgbClr val="FFFFFF"/>
                </a:solidFill>
                <a:latin typeface="Calibri"/>
                <a:cs typeface="Calibri"/>
              </a:rPr>
              <a:t>straight stack</a:t>
            </a:r>
            <a:r>
              <a:rPr sz="2400" spc="-55" dirty="0">
                <a:solidFill>
                  <a:srgbClr val="FFFFFF"/>
                </a:solidFill>
                <a:latin typeface="Calibri"/>
                <a:cs typeface="Calibri"/>
              </a:rPr>
              <a:t> </a:t>
            </a:r>
            <a:r>
              <a:rPr sz="2400" spc="-5" dirty="0">
                <a:solidFill>
                  <a:srgbClr val="FFFFFF"/>
                </a:solidFill>
                <a:latin typeface="Calibri"/>
                <a:cs typeface="Calibri"/>
              </a:rPr>
              <a:t>smash</a:t>
            </a:r>
            <a:endParaRPr sz="2400" dirty="0">
              <a:latin typeface="Calibri"/>
              <a:cs typeface="Calibri"/>
            </a:endParaRPr>
          </a:p>
          <a:p>
            <a:pPr>
              <a:lnSpc>
                <a:spcPct val="100000"/>
              </a:lnSpc>
              <a:spcBef>
                <a:spcPts val="15"/>
              </a:spcBef>
              <a:buClr>
                <a:srgbClr val="FFFFFF"/>
              </a:buClr>
              <a:buFont typeface="Calibri"/>
              <a:buChar char="•"/>
            </a:pPr>
            <a:endParaRPr sz="2400" dirty="0">
              <a:latin typeface="Calibri"/>
              <a:cs typeface="Calibri"/>
            </a:endParaRPr>
          </a:p>
          <a:p>
            <a:pPr marL="393065" marR="5080" indent="-381000">
              <a:lnSpc>
                <a:spcPts val="2850"/>
              </a:lnSpc>
              <a:buChar char="•"/>
              <a:tabLst>
                <a:tab pos="392430" algn="l"/>
                <a:tab pos="393700" algn="l"/>
              </a:tabLst>
            </a:pPr>
            <a:r>
              <a:rPr sz="2400" spc="-5" dirty="0">
                <a:solidFill>
                  <a:srgbClr val="FFFFFF"/>
                </a:solidFill>
                <a:latin typeface="Calibri"/>
                <a:cs typeface="Calibri"/>
              </a:rPr>
              <a:t>What can you do when you only have one </a:t>
            </a:r>
            <a:r>
              <a:rPr sz="2400" spc="-5" dirty="0">
                <a:solidFill>
                  <a:srgbClr val="00FFFF"/>
                </a:solidFill>
                <a:latin typeface="Calibri"/>
                <a:cs typeface="Calibri"/>
              </a:rPr>
              <a:t>gadget </a:t>
            </a:r>
            <a:r>
              <a:rPr sz="2400" spc="-5" dirty="0">
                <a:solidFill>
                  <a:srgbClr val="FFFFFF"/>
                </a:solidFill>
                <a:latin typeface="Calibri"/>
                <a:cs typeface="Calibri"/>
              </a:rPr>
              <a:t>worth of  execution?</a:t>
            </a:r>
            <a:endParaRPr sz="2400" dirty="0">
              <a:latin typeface="Calibri"/>
              <a:cs typeface="Calibri"/>
            </a:endParaRPr>
          </a:p>
          <a:p>
            <a:pPr marL="850265" lvl="1" indent="-356235">
              <a:lnSpc>
                <a:spcPts val="2295"/>
              </a:lnSpc>
              <a:buChar char="•"/>
              <a:tabLst>
                <a:tab pos="849630" algn="l"/>
                <a:tab pos="850900" algn="l"/>
              </a:tabLst>
            </a:pPr>
            <a:r>
              <a:rPr sz="2000" spc="-5" dirty="0">
                <a:solidFill>
                  <a:srgbClr val="FFFFFF"/>
                </a:solidFill>
                <a:latin typeface="Calibri"/>
                <a:cs typeface="Calibri"/>
              </a:rPr>
              <a:t>Answer: </a:t>
            </a:r>
            <a:r>
              <a:rPr sz="2000" spc="-5" dirty="0">
                <a:solidFill>
                  <a:srgbClr val="00FF00"/>
                </a:solidFill>
                <a:latin typeface="Calibri"/>
                <a:cs typeface="Calibri"/>
              </a:rPr>
              <a:t>Stack</a:t>
            </a:r>
            <a:r>
              <a:rPr sz="2000" spc="5" dirty="0">
                <a:solidFill>
                  <a:srgbClr val="00FF00"/>
                </a:solidFill>
                <a:latin typeface="Calibri"/>
                <a:cs typeface="Calibri"/>
              </a:rPr>
              <a:t> </a:t>
            </a:r>
            <a:r>
              <a:rPr sz="2000" spc="-5" dirty="0">
                <a:solidFill>
                  <a:srgbClr val="00FF00"/>
                </a:solidFill>
                <a:latin typeface="Calibri"/>
                <a:cs typeface="Calibri"/>
              </a:rPr>
              <a:t>Pivoting</a:t>
            </a:r>
            <a:endParaRPr sz="2000" dirty="0">
              <a:latin typeface="Calibri"/>
              <a:cs typeface="Calibri"/>
            </a:endParaRPr>
          </a:p>
        </p:txBody>
      </p:sp>
      <p:sp>
        <p:nvSpPr>
          <p:cNvPr id="5" name="文本框 4">
            <a:extLst>
              <a:ext uri="{FF2B5EF4-FFF2-40B4-BE49-F238E27FC236}">
                <a16:creationId xmlns:a16="http://schemas.microsoft.com/office/drawing/2014/main" id="{E0F8ECEF-1419-4023-AFE9-DFE597EAAF65}"/>
              </a:ext>
            </a:extLst>
          </p:cNvPr>
          <p:cNvSpPr txBox="1"/>
          <p:nvPr/>
        </p:nvSpPr>
        <p:spPr>
          <a:xfrm>
            <a:off x="1131887" y="4725144"/>
            <a:ext cx="7264400" cy="1200329"/>
          </a:xfrm>
          <a:prstGeom prst="rect">
            <a:avLst/>
          </a:prstGeom>
          <a:noFill/>
        </p:spPr>
        <p:txBody>
          <a:bodyPr wrap="square" rtlCol="0">
            <a:spAutoFit/>
          </a:bodyPr>
          <a:lstStyle/>
          <a:p>
            <a:r>
              <a:rPr lang="en-US" altLang="zh-CN" sz="2400" b="1" dirty="0">
                <a:solidFill>
                  <a:srgbClr val="00B050"/>
                </a:solidFill>
                <a:latin typeface="Calibri" panose="020F0502020204030204" pitchFamily="34" charset="0"/>
                <a:ea typeface="宋体" panose="02010600030101010101" pitchFamily="2" charset="-122"/>
                <a:cs typeface="Calibri" panose="020F0502020204030204" pitchFamily="34" charset="0"/>
              </a:rPr>
              <a:t>Stack Pivoting</a:t>
            </a:r>
            <a:r>
              <a:rPr lang="zh-CN" altLang="en-US" sz="2400" b="1" dirty="0">
                <a:latin typeface="Calibri" panose="020F0502020204030204" pitchFamily="34" charset="0"/>
                <a:ea typeface="宋体" panose="02010600030101010101" pitchFamily="2" charset="-122"/>
                <a:cs typeface="Calibri" panose="020F0502020204030204" pitchFamily="34" charset="0"/>
              </a:rPr>
              <a:t>（栈指针劫持，栈转轴）的提出：</a:t>
            </a:r>
            <a:r>
              <a:rPr lang="it-IT" altLang="zh-CN" sz="2400" b="1" dirty="0">
                <a:latin typeface="Calibri" panose="020F0502020204030204" pitchFamily="34" charset="0"/>
                <a:ea typeface="宋体" panose="02010600030101010101" pitchFamily="2" charset="-122"/>
                <a:cs typeface="Calibri" panose="020F0502020204030204" pitchFamily="34" charset="0"/>
              </a:rPr>
              <a:t>Dino Dai Zovi, Practical return-oriented programming, RSA 2010</a:t>
            </a:r>
            <a:endParaRPr lang="zh-CN" altLang="en-US" sz="2400" b="1"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817186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22" name="矩形 21">
            <a:extLst>
              <a:ext uri="{FF2B5EF4-FFF2-40B4-BE49-F238E27FC236}">
                <a16:creationId xmlns:a16="http://schemas.microsoft.com/office/drawing/2014/main" id="{031FE330-3BCC-4897-83ED-3F48585F43B6}"/>
              </a:ext>
            </a:extLst>
          </p:cNvPr>
          <p:cNvSpPr/>
          <p:nvPr/>
        </p:nvSpPr>
        <p:spPr>
          <a:xfrm>
            <a:off x="-36512" y="1196752"/>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23" name="object 6">
            <a:extLst>
              <a:ext uri="{FF2B5EF4-FFF2-40B4-BE49-F238E27FC236}">
                <a16:creationId xmlns:a16="http://schemas.microsoft.com/office/drawing/2014/main" id="{79B35022-1DAE-44D5-9C33-02229DB21A05}"/>
              </a:ext>
            </a:extLst>
          </p:cNvPr>
          <p:cNvSpPr txBox="1"/>
          <p:nvPr/>
        </p:nvSpPr>
        <p:spPr>
          <a:xfrm>
            <a:off x="363647" y="1890395"/>
            <a:ext cx="3302635" cy="1843405"/>
          </a:xfrm>
          <a:prstGeom prst="rect">
            <a:avLst/>
          </a:prstGeom>
        </p:spPr>
        <p:txBody>
          <a:bodyPr vert="horz" wrap="square" lIns="0" tIns="12700" rIns="0" bIns="0" rtlCol="0">
            <a:spAutoFit/>
          </a:bodyPr>
          <a:lstStyle/>
          <a:p>
            <a:pPr marL="1905" algn="ctr">
              <a:lnSpc>
                <a:spcPct val="100000"/>
              </a:lnSpc>
              <a:spcBef>
                <a:spcPts val="100"/>
              </a:spcBef>
            </a:pPr>
            <a:r>
              <a:rPr sz="2400" spc="-5" dirty="0">
                <a:solidFill>
                  <a:srgbClr val="FFFFFF"/>
                </a:solidFill>
                <a:latin typeface="Calibri"/>
                <a:cs typeface="Calibri"/>
              </a:rPr>
              <a:t>You control the </a:t>
            </a:r>
            <a:r>
              <a:rPr sz="2400" spc="-5" dirty="0">
                <a:solidFill>
                  <a:srgbClr val="FF9900"/>
                </a:solidFill>
                <a:latin typeface="Calibri"/>
                <a:cs typeface="Calibri"/>
              </a:rPr>
              <a:t>orange</a:t>
            </a:r>
            <a:endParaRPr sz="2400">
              <a:latin typeface="Calibri"/>
              <a:cs typeface="Calibri"/>
            </a:endParaRPr>
          </a:p>
          <a:p>
            <a:pPr>
              <a:lnSpc>
                <a:spcPct val="100000"/>
              </a:lnSpc>
              <a:spcBef>
                <a:spcPts val="45"/>
              </a:spcBef>
            </a:pPr>
            <a:endParaRPr sz="2400">
              <a:latin typeface="Calibri"/>
              <a:cs typeface="Calibri"/>
            </a:endParaRPr>
          </a:p>
          <a:p>
            <a:pPr marL="12700" marR="5080" indent="-1905" algn="ctr">
              <a:lnSpc>
                <a:spcPts val="2850"/>
              </a:lnSpc>
            </a:pPr>
            <a:r>
              <a:rPr sz="2400" spc="-5" dirty="0">
                <a:solidFill>
                  <a:srgbClr val="FFFFFF"/>
                </a:solidFill>
                <a:latin typeface="Calibri"/>
                <a:cs typeface="Calibri"/>
              </a:rPr>
              <a:t>You have one gadget  before you drop into  </a:t>
            </a:r>
            <a:r>
              <a:rPr sz="2400" dirty="0">
                <a:solidFill>
                  <a:srgbClr val="FFFFFF"/>
                </a:solidFill>
                <a:latin typeface="Calibri"/>
                <a:cs typeface="Calibri"/>
              </a:rPr>
              <a:t>arbitrary </a:t>
            </a:r>
            <a:r>
              <a:rPr sz="2400" spc="-5" dirty="0">
                <a:solidFill>
                  <a:srgbClr val="FFFFFF"/>
                </a:solidFill>
                <a:latin typeface="Calibri"/>
                <a:cs typeface="Calibri"/>
              </a:rPr>
              <a:t>data on the</a:t>
            </a:r>
            <a:r>
              <a:rPr sz="2400" spc="-95" dirty="0">
                <a:solidFill>
                  <a:srgbClr val="FFFFFF"/>
                </a:solidFill>
                <a:latin typeface="Calibri"/>
                <a:cs typeface="Calibri"/>
              </a:rPr>
              <a:t> </a:t>
            </a:r>
            <a:r>
              <a:rPr sz="2400" spc="-5" dirty="0">
                <a:solidFill>
                  <a:srgbClr val="FFFFFF"/>
                </a:solidFill>
                <a:latin typeface="Calibri"/>
                <a:cs typeface="Calibri"/>
              </a:rPr>
              <a:t>stack</a:t>
            </a:r>
            <a:endParaRPr sz="2400">
              <a:latin typeface="Calibri"/>
              <a:cs typeface="Calibri"/>
            </a:endParaRPr>
          </a:p>
        </p:txBody>
      </p:sp>
      <p:sp>
        <p:nvSpPr>
          <p:cNvPr id="24" name="object 7">
            <a:extLst>
              <a:ext uri="{FF2B5EF4-FFF2-40B4-BE49-F238E27FC236}">
                <a16:creationId xmlns:a16="http://schemas.microsoft.com/office/drawing/2014/main" id="{4FDF4A4E-2FAB-4FC4-BBF1-11B04495D217}"/>
              </a:ext>
            </a:extLst>
          </p:cNvPr>
          <p:cNvSpPr/>
          <p:nvPr/>
        </p:nvSpPr>
        <p:spPr>
          <a:xfrm>
            <a:off x="4047899" y="1356533"/>
            <a:ext cx="4426741" cy="44267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54627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）函数的栈帧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在程序设计中，栈通常指的是一种后进先出的数据结构。</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相对于广义的栈而言，栈帧是操作系统为进程中的每个函数调用划分的一个空间，每个栈帧都是一个独立的栈结构，而系统栈则是这些函数调用栈帧的集合。</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系统栈由系统自动维护，用于实现高级语言中函数的调用。</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solidFill>
                <a:srgbClr val="FF0000"/>
              </a:solidFill>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2883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6" name="矩形 5">
            <a:extLst>
              <a:ext uri="{FF2B5EF4-FFF2-40B4-BE49-F238E27FC236}">
                <a16:creationId xmlns:a16="http://schemas.microsoft.com/office/drawing/2014/main" id="{B2E2C03D-3F71-43BB-9124-C2CB9E54C043}"/>
              </a:ext>
            </a:extLst>
          </p:cNvPr>
          <p:cNvSpPr/>
          <p:nvPr/>
        </p:nvSpPr>
        <p:spPr>
          <a:xfrm>
            <a:off x="-36512" y="1268760"/>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7" name="object 6">
            <a:extLst>
              <a:ext uri="{FF2B5EF4-FFF2-40B4-BE49-F238E27FC236}">
                <a16:creationId xmlns:a16="http://schemas.microsoft.com/office/drawing/2014/main" id="{CA45DEC7-8385-40E7-BE4B-FDFB49993411}"/>
              </a:ext>
            </a:extLst>
          </p:cNvPr>
          <p:cNvSpPr txBox="1"/>
          <p:nvPr/>
        </p:nvSpPr>
        <p:spPr>
          <a:xfrm>
            <a:off x="363647" y="1962403"/>
            <a:ext cx="3302635" cy="1843405"/>
          </a:xfrm>
          <a:prstGeom prst="rect">
            <a:avLst/>
          </a:prstGeom>
        </p:spPr>
        <p:txBody>
          <a:bodyPr vert="horz" wrap="square" lIns="0" tIns="12700" rIns="0" bIns="0" rtlCol="0">
            <a:spAutoFit/>
          </a:bodyPr>
          <a:lstStyle/>
          <a:p>
            <a:pPr marL="1905" algn="ctr">
              <a:lnSpc>
                <a:spcPct val="100000"/>
              </a:lnSpc>
              <a:spcBef>
                <a:spcPts val="100"/>
              </a:spcBef>
            </a:pPr>
            <a:r>
              <a:rPr sz="2400" spc="-5" dirty="0">
                <a:solidFill>
                  <a:srgbClr val="FFFFFF"/>
                </a:solidFill>
                <a:latin typeface="Calibri"/>
                <a:cs typeface="Calibri"/>
              </a:rPr>
              <a:t>You control the </a:t>
            </a:r>
            <a:r>
              <a:rPr sz="2400" spc="-5" dirty="0">
                <a:solidFill>
                  <a:srgbClr val="FF9900"/>
                </a:solidFill>
                <a:latin typeface="Calibri"/>
                <a:cs typeface="Calibri"/>
              </a:rPr>
              <a:t>orange</a:t>
            </a:r>
            <a:endParaRPr sz="2400">
              <a:latin typeface="Calibri"/>
              <a:cs typeface="Calibri"/>
            </a:endParaRPr>
          </a:p>
          <a:p>
            <a:pPr>
              <a:lnSpc>
                <a:spcPct val="100000"/>
              </a:lnSpc>
              <a:spcBef>
                <a:spcPts val="45"/>
              </a:spcBef>
            </a:pPr>
            <a:endParaRPr sz="2400">
              <a:latin typeface="Calibri"/>
              <a:cs typeface="Calibri"/>
            </a:endParaRPr>
          </a:p>
          <a:p>
            <a:pPr marL="12700" marR="5080" indent="-1905" algn="ctr">
              <a:lnSpc>
                <a:spcPts val="2850"/>
              </a:lnSpc>
            </a:pPr>
            <a:r>
              <a:rPr sz="2400" spc="-5" dirty="0">
                <a:solidFill>
                  <a:srgbClr val="FFFFFF"/>
                </a:solidFill>
                <a:latin typeface="Calibri"/>
                <a:cs typeface="Calibri"/>
              </a:rPr>
              <a:t>You have one gadget  before you drop into  </a:t>
            </a:r>
            <a:r>
              <a:rPr sz="2400" dirty="0">
                <a:solidFill>
                  <a:srgbClr val="FFFFFF"/>
                </a:solidFill>
                <a:latin typeface="Calibri"/>
                <a:cs typeface="Calibri"/>
              </a:rPr>
              <a:t>arbitrary </a:t>
            </a:r>
            <a:r>
              <a:rPr sz="2400" spc="-5" dirty="0">
                <a:solidFill>
                  <a:srgbClr val="FFFFFF"/>
                </a:solidFill>
                <a:latin typeface="Calibri"/>
                <a:cs typeface="Calibri"/>
              </a:rPr>
              <a:t>data on the</a:t>
            </a:r>
            <a:r>
              <a:rPr sz="2400" spc="-95" dirty="0">
                <a:solidFill>
                  <a:srgbClr val="FFFFFF"/>
                </a:solidFill>
                <a:latin typeface="Calibri"/>
                <a:cs typeface="Calibri"/>
              </a:rPr>
              <a:t> </a:t>
            </a:r>
            <a:r>
              <a:rPr sz="2400" spc="-5" dirty="0">
                <a:solidFill>
                  <a:srgbClr val="FFFFFF"/>
                </a:solidFill>
                <a:latin typeface="Calibri"/>
                <a:cs typeface="Calibri"/>
              </a:rPr>
              <a:t>stack</a:t>
            </a:r>
            <a:endParaRPr sz="2400">
              <a:latin typeface="Calibri"/>
              <a:cs typeface="Calibri"/>
            </a:endParaRPr>
          </a:p>
        </p:txBody>
      </p:sp>
      <p:sp>
        <p:nvSpPr>
          <p:cNvPr id="8" name="object 7">
            <a:extLst>
              <a:ext uri="{FF2B5EF4-FFF2-40B4-BE49-F238E27FC236}">
                <a16:creationId xmlns:a16="http://schemas.microsoft.com/office/drawing/2014/main" id="{50343B46-9158-4681-9902-78FFE27460A6}"/>
              </a:ext>
            </a:extLst>
          </p:cNvPr>
          <p:cNvSpPr/>
          <p:nvPr/>
        </p:nvSpPr>
        <p:spPr>
          <a:xfrm>
            <a:off x="4047899" y="1428541"/>
            <a:ext cx="4426741" cy="4426741"/>
          </a:xfrm>
          <a:prstGeom prst="rect">
            <a:avLst/>
          </a:prstGeom>
          <a:blipFill>
            <a:blip r:embed="rId3"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8DE9EEE7-6ABC-4C40-A87E-6506E5AC6942}"/>
              </a:ext>
            </a:extLst>
          </p:cNvPr>
          <p:cNvSpPr/>
          <p:nvPr/>
        </p:nvSpPr>
        <p:spPr>
          <a:xfrm>
            <a:off x="2772946" y="1790997"/>
            <a:ext cx="2586990" cy="930275"/>
          </a:xfrm>
          <a:custGeom>
            <a:avLst/>
            <a:gdLst/>
            <a:ahLst/>
            <a:cxnLst/>
            <a:rect l="l" t="t" r="r" b="b"/>
            <a:pathLst>
              <a:path w="2586990" h="930275">
                <a:moveTo>
                  <a:pt x="0" y="929733"/>
                </a:moveTo>
                <a:lnTo>
                  <a:pt x="2586433" y="0"/>
                </a:lnTo>
              </a:path>
            </a:pathLst>
          </a:custGeom>
          <a:ln w="19049">
            <a:solidFill>
              <a:srgbClr val="FF0000"/>
            </a:solidFill>
            <a:tailEnd type="triangle" w="lg" len="lg"/>
          </a:ln>
        </p:spPr>
        <p:txBody>
          <a:bodyPr wrap="square" lIns="0" tIns="0" rIns="0" bIns="0" rtlCol="0"/>
          <a:lstStyle/>
          <a:p>
            <a:endParaRPr/>
          </a:p>
        </p:txBody>
      </p:sp>
    </p:spTree>
    <p:extLst>
      <p:ext uri="{BB962C8B-B14F-4D97-AF65-F5344CB8AC3E}">
        <p14:creationId xmlns:p14="http://schemas.microsoft.com/office/powerpoint/2010/main" val="250443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0" name="矩形 9">
            <a:extLst>
              <a:ext uri="{FF2B5EF4-FFF2-40B4-BE49-F238E27FC236}">
                <a16:creationId xmlns:a16="http://schemas.microsoft.com/office/drawing/2014/main" id="{F7B7EEE1-B36A-4105-A3D9-CE94B4B9B858}"/>
              </a:ext>
            </a:extLst>
          </p:cNvPr>
          <p:cNvSpPr/>
          <p:nvPr/>
        </p:nvSpPr>
        <p:spPr>
          <a:xfrm>
            <a:off x="35496" y="1196752"/>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1" name="object 5">
            <a:extLst>
              <a:ext uri="{FF2B5EF4-FFF2-40B4-BE49-F238E27FC236}">
                <a16:creationId xmlns:a16="http://schemas.microsoft.com/office/drawing/2014/main" id="{63A7F278-00CE-40FC-9A50-EA8DF67ED21F}"/>
              </a:ext>
            </a:extLst>
          </p:cNvPr>
          <p:cNvSpPr/>
          <p:nvPr/>
        </p:nvSpPr>
        <p:spPr>
          <a:xfrm>
            <a:off x="4119907" y="1356533"/>
            <a:ext cx="4426741" cy="4426741"/>
          </a:xfrm>
          <a:prstGeom prst="rect">
            <a:avLst/>
          </a:prstGeom>
          <a:blipFill>
            <a:blip r:embed="rId3" cstate="print"/>
            <a:stretch>
              <a:fillRect/>
            </a:stretch>
          </a:blipFill>
        </p:spPr>
        <p:txBody>
          <a:bodyPr wrap="square" lIns="0" tIns="0" rIns="0" bIns="0" rtlCol="0"/>
          <a:lstStyle/>
          <a:p>
            <a:endParaRPr/>
          </a:p>
        </p:txBody>
      </p:sp>
      <p:sp>
        <p:nvSpPr>
          <p:cNvPr id="12" name="object 7">
            <a:extLst>
              <a:ext uri="{FF2B5EF4-FFF2-40B4-BE49-F238E27FC236}">
                <a16:creationId xmlns:a16="http://schemas.microsoft.com/office/drawing/2014/main" id="{44F0153B-FF2D-41A0-8EFE-B4588B3CC9CA}"/>
              </a:ext>
            </a:extLst>
          </p:cNvPr>
          <p:cNvSpPr txBox="1"/>
          <p:nvPr/>
        </p:nvSpPr>
        <p:spPr>
          <a:xfrm>
            <a:off x="435655" y="1890395"/>
            <a:ext cx="3302635" cy="3653154"/>
          </a:xfrm>
          <a:prstGeom prst="rect">
            <a:avLst/>
          </a:prstGeom>
        </p:spPr>
        <p:txBody>
          <a:bodyPr vert="horz" wrap="square" lIns="0" tIns="12700" rIns="0" bIns="0" rtlCol="0">
            <a:spAutoFit/>
          </a:bodyPr>
          <a:lstStyle/>
          <a:p>
            <a:pPr marL="1905" algn="ctr">
              <a:lnSpc>
                <a:spcPct val="100000"/>
              </a:lnSpc>
              <a:spcBef>
                <a:spcPts val="100"/>
              </a:spcBef>
            </a:pPr>
            <a:r>
              <a:rPr sz="2400" spc="-5" dirty="0">
                <a:solidFill>
                  <a:srgbClr val="FFFFFF"/>
                </a:solidFill>
                <a:latin typeface="Calibri"/>
                <a:cs typeface="Calibri"/>
              </a:rPr>
              <a:t>You control the </a:t>
            </a:r>
            <a:r>
              <a:rPr sz="2400" spc="-5" dirty="0">
                <a:solidFill>
                  <a:srgbClr val="FF9900"/>
                </a:solidFill>
                <a:latin typeface="Calibri"/>
                <a:cs typeface="Calibri"/>
              </a:rPr>
              <a:t>orange</a:t>
            </a:r>
            <a:endParaRPr sz="2400" dirty="0">
              <a:latin typeface="Calibri"/>
              <a:cs typeface="Calibri"/>
            </a:endParaRPr>
          </a:p>
          <a:p>
            <a:pPr>
              <a:lnSpc>
                <a:spcPct val="100000"/>
              </a:lnSpc>
              <a:spcBef>
                <a:spcPts val="45"/>
              </a:spcBef>
            </a:pPr>
            <a:endParaRPr sz="2400" dirty="0">
              <a:latin typeface="Calibri"/>
              <a:cs typeface="Calibri"/>
            </a:endParaRPr>
          </a:p>
          <a:p>
            <a:pPr marL="12700" marR="5080" indent="-1905" algn="ctr">
              <a:lnSpc>
                <a:spcPts val="2850"/>
              </a:lnSpc>
            </a:pPr>
            <a:r>
              <a:rPr sz="2400" spc="-5" dirty="0">
                <a:solidFill>
                  <a:srgbClr val="FFFFFF"/>
                </a:solidFill>
                <a:latin typeface="Calibri"/>
                <a:cs typeface="Calibri"/>
              </a:rPr>
              <a:t>You have one gadget  before you drop into  </a:t>
            </a:r>
            <a:r>
              <a:rPr sz="2400" dirty="0">
                <a:solidFill>
                  <a:srgbClr val="FFFFFF"/>
                </a:solidFill>
                <a:latin typeface="Calibri"/>
                <a:cs typeface="Calibri"/>
              </a:rPr>
              <a:t>arbitrary </a:t>
            </a:r>
            <a:r>
              <a:rPr sz="2400" spc="-5" dirty="0">
                <a:solidFill>
                  <a:srgbClr val="FFFFFF"/>
                </a:solidFill>
                <a:latin typeface="Calibri"/>
                <a:cs typeface="Calibri"/>
              </a:rPr>
              <a:t>data on the</a:t>
            </a:r>
            <a:r>
              <a:rPr sz="2400" spc="-95" dirty="0">
                <a:solidFill>
                  <a:srgbClr val="FFFFFF"/>
                </a:solidFill>
                <a:latin typeface="Calibri"/>
                <a:cs typeface="Calibri"/>
              </a:rPr>
              <a:t> </a:t>
            </a:r>
            <a:r>
              <a:rPr sz="2400" spc="-5" dirty="0">
                <a:solidFill>
                  <a:srgbClr val="FFFFFF"/>
                </a:solidFill>
                <a:latin typeface="Calibri"/>
                <a:cs typeface="Calibri"/>
              </a:rPr>
              <a:t>stack</a:t>
            </a:r>
            <a:endParaRPr sz="2400" dirty="0">
              <a:latin typeface="Calibri"/>
              <a:cs typeface="Calibri"/>
            </a:endParaRPr>
          </a:p>
          <a:p>
            <a:pPr>
              <a:lnSpc>
                <a:spcPct val="100000"/>
              </a:lnSpc>
              <a:spcBef>
                <a:spcPts val="40"/>
              </a:spcBef>
            </a:pPr>
            <a:endParaRPr sz="2300" dirty="0">
              <a:latin typeface="Calibri"/>
              <a:cs typeface="Calibri"/>
            </a:endParaRPr>
          </a:p>
          <a:p>
            <a:pPr marL="207645" marR="203835" algn="ctr">
              <a:lnSpc>
                <a:spcPts val="2850"/>
              </a:lnSpc>
            </a:pPr>
            <a:r>
              <a:rPr sz="2400" spc="-5" dirty="0">
                <a:solidFill>
                  <a:srgbClr val="FFFFFF"/>
                </a:solidFill>
                <a:latin typeface="Calibri"/>
                <a:cs typeface="Calibri"/>
              </a:rPr>
              <a:t>Use your one gadget</a:t>
            </a:r>
            <a:r>
              <a:rPr sz="2400" spc="-85" dirty="0">
                <a:solidFill>
                  <a:srgbClr val="FFFFFF"/>
                </a:solidFill>
                <a:latin typeface="Calibri"/>
                <a:cs typeface="Calibri"/>
              </a:rPr>
              <a:t> </a:t>
            </a:r>
            <a:r>
              <a:rPr sz="2400" spc="-5" dirty="0">
                <a:solidFill>
                  <a:srgbClr val="FFFFFF"/>
                </a:solidFill>
                <a:latin typeface="Calibri"/>
                <a:cs typeface="Calibri"/>
              </a:rPr>
              <a:t>to  move ESP into </a:t>
            </a:r>
            <a:r>
              <a:rPr sz="2400" dirty="0">
                <a:solidFill>
                  <a:srgbClr val="FFFFFF"/>
                </a:solidFill>
                <a:latin typeface="Calibri"/>
                <a:cs typeface="Calibri"/>
              </a:rPr>
              <a:t>a </a:t>
            </a:r>
            <a:r>
              <a:rPr sz="2400" spc="-5" dirty="0">
                <a:solidFill>
                  <a:srgbClr val="FFFFFF"/>
                </a:solidFill>
                <a:latin typeface="Calibri"/>
                <a:cs typeface="Calibri"/>
              </a:rPr>
              <a:t>more  favorable location  (</a:t>
            </a:r>
            <a:r>
              <a:rPr sz="2400" spc="-5" dirty="0">
                <a:solidFill>
                  <a:srgbClr val="00FF00"/>
                </a:solidFill>
                <a:latin typeface="Calibri"/>
                <a:cs typeface="Calibri"/>
              </a:rPr>
              <a:t>Stack</a:t>
            </a:r>
            <a:r>
              <a:rPr sz="2400" spc="-15" dirty="0">
                <a:solidFill>
                  <a:srgbClr val="00FF00"/>
                </a:solidFill>
                <a:latin typeface="Calibri"/>
                <a:cs typeface="Calibri"/>
              </a:rPr>
              <a:t> </a:t>
            </a:r>
            <a:r>
              <a:rPr sz="2400" spc="-5" dirty="0">
                <a:solidFill>
                  <a:srgbClr val="00FF00"/>
                </a:solidFill>
                <a:latin typeface="Calibri"/>
                <a:cs typeface="Calibri"/>
              </a:rPr>
              <a:t>Pivot</a:t>
            </a:r>
            <a:r>
              <a:rPr sz="2400" spc="-5" dirty="0">
                <a:solidFill>
                  <a:srgbClr val="FFFFFF"/>
                </a:solidFill>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536996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6" name="矩形 5">
            <a:extLst>
              <a:ext uri="{FF2B5EF4-FFF2-40B4-BE49-F238E27FC236}">
                <a16:creationId xmlns:a16="http://schemas.microsoft.com/office/drawing/2014/main" id="{659136DB-CE36-454A-9566-A000052169BA}"/>
              </a:ext>
            </a:extLst>
          </p:cNvPr>
          <p:cNvSpPr/>
          <p:nvPr/>
        </p:nvSpPr>
        <p:spPr>
          <a:xfrm>
            <a:off x="35496" y="1340768"/>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7" name="object 5">
            <a:extLst>
              <a:ext uri="{FF2B5EF4-FFF2-40B4-BE49-F238E27FC236}">
                <a16:creationId xmlns:a16="http://schemas.microsoft.com/office/drawing/2014/main" id="{4C712048-CAFB-4A9E-A598-FBB5DE5E595E}"/>
              </a:ext>
            </a:extLst>
          </p:cNvPr>
          <p:cNvSpPr/>
          <p:nvPr/>
        </p:nvSpPr>
        <p:spPr>
          <a:xfrm>
            <a:off x="4119907" y="1500549"/>
            <a:ext cx="4426741" cy="4426741"/>
          </a:xfrm>
          <a:prstGeom prst="rect">
            <a:avLst/>
          </a:prstGeom>
          <a:blipFill>
            <a:blip r:embed="rId3"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3A605879-F340-4A8E-834E-F66BE68B169B}"/>
              </a:ext>
            </a:extLst>
          </p:cNvPr>
          <p:cNvSpPr txBox="1"/>
          <p:nvPr/>
        </p:nvSpPr>
        <p:spPr>
          <a:xfrm>
            <a:off x="652272" y="2034411"/>
            <a:ext cx="287147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You control the</a:t>
            </a:r>
            <a:r>
              <a:rPr sz="2400" spc="-40" dirty="0">
                <a:solidFill>
                  <a:srgbClr val="FFFFFF"/>
                </a:solidFill>
                <a:latin typeface="Calibri"/>
                <a:cs typeface="Calibri"/>
              </a:rPr>
              <a:t> </a:t>
            </a:r>
            <a:r>
              <a:rPr sz="2400" spc="-5" dirty="0">
                <a:solidFill>
                  <a:srgbClr val="FF9900"/>
                </a:solidFill>
                <a:latin typeface="Calibri"/>
                <a:cs typeface="Calibri"/>
              </a:rPr>
              <a:t>orange</a:t>
            </a:r>
            <a:endParaRPr sz="2400">
              <a:latin typeface="Calibri"/>
              <a:cs typeface="Calibri"/>
            </a:endParaRPr>
          </a:p>
        </p:txBody>
      </p:sp>
      <p:sp>
        <p:nvSpPr>
          <p:cNvPr id="9" name="object 8">
            <a:extLst>
              <a:ext uri="{FF2B5EF4-FFF2-40B4-BE49-F238E27FC236}">
                <a16:creationId xmlns:a16="http://schemas.microsoft.com/office/drawing/2014/main" id="{0195E6D2-1D4B-4347-8254-9A75985C151E}"/>
              </a:ext>
            </a:extLst>
          </p:cNvPr>
          <p:cNvSpPr txBox="1"/>
          <p:nvPr/>
        </p:nvSpPr>
        <p:spPr>
          <a:xfrm>
            <a:off x="435655" y="2762759"/>
            <a:ext cx="3302635" cy="2924810"/>
          </a:xfrm>
          <a:prstGeom prst="rect">
            <a:avLst/>
          </a:prstGeom>
        </p:spPr>
        <p:txBody>
          <a:bodyPr vert="horz" wrap="square" lIns="0" tIns="27939" rIns="0" bIns="0" rtlCol="0">
            <a:spAutoFit/>
          </a:bodyPr>
          <a:lstStyle/>
          <a:p>
            <a:pPr marL="12700" marR="5080" indent="-1905" algn="ctr">
              <a:lnSpc>
                <a:spcPts val="2850"/>
              </a:lnSpc>
              <a:spcBef>
                <a:spcPts val="219"/>
              </a:spcBef>
            </a:pPr>
            <a:r>
              <a:rPr sz="2400" spc="-5" dirty="0">
                <a:solidFill>
                  <a:srgbClr val="FFFFFF"/>
                </a:solidFill>
                <a:latin typeface="Calibri"/>
                <a:cs typeface="Calibri"/>
              </a:rPr>
              <a:t>You have one gadget  before you drop into  </a:t>
            </a:r>
            <a:r>
              <a:rPr sz="2400" dirty="0">
                <a:solidFill>
                  <a:srgbClr val="FFFFFF"/>
                </a:solidFill>
                <a:latin typeface="Calibri"/>
                <a:cs typeface="Calibri"/>
              </a:rPr>
              <a:t>arbitrary </a:t>
            </a:r>
            <a:r>
              <a:rPr sz="2400" spc="-5" dirty="0">
                <a:solidFill>
                  <a:srgbClr val="FFFFFF"/>
                </a:solidFill>
                <a:latin typeface="Calibri"/>
                <a:cs typeface="Calibri"/>
              </a:rPr>
              <a:t>data on the</a:t>
            </a:r>
            <a:r>
              <a:rPr sz="2400" spc="-95" dirty="0">
                <a:solidFill>
                  <a:srgbClr val="FFFFFF"/>
                </a:solidFill>
                <a:latin typeface="Calibri"/>
                <a:cs typeface="Calibri"/>
              </a:rPr>
              <a:t> </a:t>
            </a:r>
            <a:r>
              <a:rPr sz="2400" spc="-5" dirty="0">
                <a:solidFill>
                  <a:srgbClr val="FFFFFF"/>
                </a:solidFill>
                <a:latin typeface="Calibri"/>
                <a:cs typeface="Calibri"/>
              </a:rPr>
              <a:t>stack</a:t>
            </a:r>
            <a:endParaRPr sz="2400">
              <a:latin typeface="Calibri"/>
              <a:cs typeface="Calibri"/>
            </a:endParaRPr>
          </a:p>
          <a:p>
            <a:pPr>
              <a:lnSpc>
                <a:spcPct val="100000"/>
              </a:lnSpc>
              <a:spcBef>
                <a:spcPts val="40"/>
              </a:spcBef>
            </a:pPr>
            <a:endParaRPr sz="2300">
              <a:latin typeface="Calibri"/>
              <a:cs typeface="Calibri"/>
            </a:endParaRPr>
          </a:p>
          <a:p>
            <a:pPr marL="207645" marR="203835" algn="ctr">
              <a:lnSpc>
                <a:spcPts val="2850"/>
              </a:lnSpc>
            </a:pPr>
            <a:r>
              <a:rPr sz="2400" spc="-5" dirty="0">
                <a:solidFill>
                  <a:srgbClr val="FFFFFF"/>
                </a:solidFill>
                <a:latin typeface="Calibri"/>
                <a:cs typeface="Calibri"/>
              </a:rPr>
              <a:t>Use your one gadget</a:t>
            </a:r>
            <a:r>
              <a:rPr sz="2400" spc="-85" dirty="0">
                <a:solidFill>
                  <a:srgbClr val="FFFFFF"/>
                </a:solidFill>
                <a:latin typeface="Calibri"/>
                <a:cs typeface="Calibri"/>
              </a:rPr>
              <a:t> </a:t>
            </a:r>
            <a:r>
              <a:rPr sz="2400" spc="-5" dirty="0">
                <a:solidFill>
                  <a:srgbClr val="FFFFFF"/>
                </a:solidFill>
                <a:latin typeface="Calibri"/>
                <a:cs typeface="Calibri"/>
              </a:rPr>
              <a:t>to  move ESP into </a:t>
            </a:r>
            <a:r>
              <a:rPr sz="2400" dirty="0">
                <a:solidFill>
                  <a:srgbClr val="FFFFFF"/>
                </a:solidFill>
                <a:latin typeface="Calibri"/>
                <a:cs typeface="Calibri"/>
              </a:rPr>
              <a:t>a </a:t>
            </a:r>
            <a:r>
              <a:rPr sz="2400" spc="-5" dirty="0">
                <a:solidFill>
                  <a:srgbClr val="FFFFFF"/>
                </a:solidFill>
                <a:latin typeface="Calibri"/>
                <a:cs typeface="Calibri"/>
              </a:rPr>
              <a:t>more  favorable location  (</a:t>
            </a:r>
            <a:r>
              <a:rPr sz="2400" spc="-5" dirty="0">
                <a:solidFill>
                  <a:srgbClr val="00FF00"/>
                </a:solidFill>
                <a:latin typeface="Calibri"/>
                <a:cs typeface="Calibri"/>
              </a:rPr>
              <a:t>Stack</a:t>
            </a:r>
            <a:r>
              <a:rPr sz="2400" spc="-15" dirty="0">
                <a:solidFill>
                  <a:srgbClr val="00FF00"/>
                </a:solidFill>
                <a:latin typeface="Calibri"/>
                <a:cs typeface="Calibri"/>
              </a:rPr>
              <a:t> </a:t>
            </a:r>
            <a:r>
              <a:rPr sz="2400" spc="-5" dirty="0">
                <a:solidFill>
                  <a:srgbClr val="00FF00"/>
                </a:solidFill>
                <a:latin typeface="Calibri"/>
                <a:cs typeface="Calibri"/>
              </a:rPr>
              <a:t>Pivot</a:t>
            </a:r>
            <a:r>
              <a:rPr sz="2400" spc="-5" dirty="0">
                <a:solidFill>
                  <a:srgbClr val="FFFFFF"/>
                </a:solidFill>
                <a:latin typeface="Calibri"/>
                <a:cs typeface="Calibri"/>
              </a:rPr>
              <a:t>)</a:t>
            </a:r>
            <a:endParaRPr sz="2400">
              <a:latin typeface="Calibri"/>
              <a:cs typeface="Calibri"/>
            </a:endParaRPr>
          </a:p>
        </p:txBody>
      </p:sp>
      <p:sp>
        <p:nvSpPr>
          <p:cNvPr id="13" name="object 9">
            <a:extLst>
              <a:ext uri="{FF2B5EF4-FFF2-40B4-BE49-F238E27FC236}">
                <a16:creationId xmlns:a16="http://schemas.microsoft.com/office/drawing/2014/main" id="{B814D887-9C43-4CF9-83B4-E57B47DF684F}"/>
              </a:ext>
            </a:extLst>
          </p:cNvPr>
          <p:cNvSpPr/>
          <p:nvPr/>
        </p:nvSpPr>
        <p:spPr>
          <a:xfrm>
            <a:off x="4633243" y="1754895"/>
            <a:ext cx="819150" cy="2288540"/>
          </a:xfrm>
          <a:custGeom>
            <a:avLst/>
            <a:gdLst/>
            <a:ahLst/>
            <a:cxnLst/>
            <a:rect l="l" t="t" r="r" b="b"/>
            <a:pathLst>
              <a:path w="819150" h="2288540">
                <a:moveTo>
                  <a:pt x="818723" y="0"/>
                </a:moveTo>
                <a:lnTo>
                  <a:pt x="779981" y="37338"/>
                </a:lnTo>
                <a:lnTo>
                  <a:pt x="726378" y="81241"/>
                </a:lnTo>
                <a:lnTo>
                  <a:pt x="694929" y="105517"/>
                </a:lnTo>
                <a:lnTo>
                  <a:pt x="660876" y="131268"/>
                </a:lnTo>
                <a:lnTo>
                  <a:pt x="624588" y="158441"/>
                </a:lnTo>
                <a:lnTo>
                  <a:pt x="586437" y="186979"/>
                </a:lnTo>
                <a:lnTo>
                  <a:pt x="546793" y="216829"/>
                </a:lnTo>
                <a:lnTo>
                  <a:pt x="506025" y="247934"/>
                </a:lnTo>
                <a:lnTo>
                  <a:pt x="464505" y="280240"/>
                </a:lnTo>
                <a:lnTo>
                  <a:pt x="422602" y="313692"/>
                </a:lnTo>
                <a:lnTo>
                  <a:pt x="380687" y="348235"/>
                </a:lnTo>
                <a:lnTo>
                  <a:pt x="339131" y="383814"/>
                </a:lnTo>
                <a:lnTo>
                  <a:pt x="298303" y="420374"/>
                </a:lnTo>
                <a:lnTo>
                  <a:pt x="258574" y="457860"/>
                </a:lnTo>
                <a:lnTo>
                  <a:pt x="220314" y="496216"/>
                </a:lnTo>
                <a:lnTo>
                  <a:pt x="183894" y="535388"/>
                </a:lnTo>
                <a:lnTo>
                  <a:pt x="149683" y="575321"/>
                </a:lnTo>
                <a:lnTo>
                  <a:pt x="118053" y="615960"/>
                </a:lnTo>
                <a:lnTo>
                  <a:pt x="89374" y="657250"/>
                </a:lnTo>
                <a:lnTo>
                  <a:pt x="64016" y="699135"/>
                </a:lnTo>
                <a:lnTo>
                  <a:pt x="42348" y="741561"/>
                </a:lnTo>
                <a:lnTo>
                  <a:pt x="24743" y="784473"/>
                </a:lnTo>
                <a:lnTo>
                  <a:pt x="11569" y="827816"/>
                </a:lnTo>
                <a:lnTo>
                  <a:pt x="3198" y="871534"/>
                </a:lnTo>
                <a:lnTo>
                  <a:pt x="0" y="915573"/>
                </a:lnTo>
                <a:lnTo>
                  <a:pt x="1317" y="951747"/>
                </a:lnTo>
                <a:lnTo>
                  <a:pt x="5924" y="989999"/>
                </a:lnTo>
                <a:lnTo>
                  <a:pt x="13636" y="1030173"/>
                </a:lnTo>
                <a:lnTo>
                  <a:pt x="24271" y="1072114"/>
                </a:lnTo>
                <a:lnTo>
                  <a:pt x="37645" y="1115669"/>
                </a:lnTo>
                <a:lnTo>
                  <a:pt x="53574" y="1160682"/>
                </a:lnTo>
                <a:lnTo>
                  <a:pt x="71876" y="1207000"/>
                </a:lnTo>
                <a:lnTo>
                  <a:pt x="92365" y="1254466"/>
                </a:lnTo>
                <a:lnTo>
                  <a:pt x="114860" y="1302928"/>
                </a:lnTo>
                <a:lnTo>
                  <a:pt x="139177" y="1352230"/>
                </a:lnTo>
                <a:lnTo>
                  <a:pt x="165132" y="1402218"/>
                </a:lnTo>
                <a:lnTo>
                  <a:pt x="192541" y="1452738"/>
                </a:lnTo>
                <a:lnTo>
                  <a:pt x="221222" y="1503634"/>
                </a:lnTo>
                <a:lnTo>
                  <a:pt x="250991" y="1554752"/>
                </a:lnTo>
                <a:lnTo>
                  <a:pt x="281665" y="1605938"/>
                </a:lnTo>
                <a:lnTo>
                  <a:pt x="313059" y="1657037"/>
                </a:lnTo>
                <a:lnTo>
                  <a:pt x="344991" y="1707894"/>
                </a:lnTo>
                <a:lnTo>
                  <a:pt x="375477" y="1755566"/>
                </a:lnTo>
                <a:lnTo>
                  <a:pt x="406125" y="1802753"/>
                </a:lnTo>
                <a:lnTo>
                  <a:pt x="436779" y="1849327"/>
                </a:lnTo>
                <a:lnTo>
                  <a:pt x="467286" y="1895158"/>
                </a:lnTo>
                <a:lnTo>
                  <a:pt x="497490" y="1940114"/>
                </a:lnTo>
                <a:lnTo>
                  <a:pt x="527237" y="1984066"/>
                </a:lnTo>
                <a:lnTo>
                  <a:pt x="556373" y="2026884"/>
                </a:lnTo>
                <a:lnTo>
                  <a:pt x="584743" y="2068437"/>
                </a:lnTo>
                <a:lnTo>
                  <a:pt x="612193" y="2108595"/>
                </a:lnTo>
                <a:lnTo>
                  <a:pt x="641782" y="2151943"/>
                </a:lnTo>
                <a:lnTo>
                  <a:pt x="669790" y="2193177"/>
                </a:lnTo>
                <a:lnTo>
                  <a:pt x="695997" y="2232109"/>
                </a:lnTo>
                <a:lnTo>
                  <a:pt x="720183" y="2268555"/>
                </a:lnTo>
                <a:lnTo>
                  <a:pt x="731450" y="2285788"/>
                </a:lnTo>
                <a:lnTo>
                  <a:pt x="732945" y="2288103"/>
                </a:lnTo>
              </a:path>
            </a:pathLst>
          </a:custGeom>
          <a:ln w="19049">
            <a:solidFill>
              <a:srgbClr val="FF0000"/>
            </a:solidFill>
          </a:ln>
        </p:spPr>
        <p:txBody>
          <a:bodyPr wrap="square" lIns="0" tIns="0" rIns="0" bIns="0" rtlCol="0"/>
          <a:lstStyle/>
          <a:p>
            <a:endParaRPr/>
          </a:p>
        </p:txBody>
      </p:sp>
      <p:sp>
        <p:nvSpPr>
          <p:cNvPr id="14" name="object 10">
            <a:extLst>
              <a:ext uri="{FF2B5EF4-FFF2-40B4-BE49-F238E27FC236}">
                <a16:creationId xmlns:a16="http://schemas.microsoft.com/office/drawing/2014/main" id="{A7CBC160-00D4-44C9-9194-00564D8BD307}"/>
              </a:ext>
            </a:extLst>
          </p:cNvPr>
          <p:cNvSpPr/>
          <p:nvPr/>
        </p:nvSpPr>
        <p:spPr>
          <a:xfrm>
            <a:off x="5329778" y="4017123"/>
            <a:ext cx="90846" cy="109265"/>
          </a:xfrm>
          <a:prstGeom prst="rect">
            <a:avLst/>
          </a:prstGeom>
          <a:blipFill>
            <a:blip r:embed="rId4" cstate="print"/>
            <a:stretch>
              <a:fillRect/>
            </a:stretch>
          </a:blipFill>
        </p:spPr>
        <p:txBody>
          <a:bodyPr wrap="square" lIns="0" tIns="0" rIns="0" bIns="0" rtlCol="0"/>
          <a:lstStyle/>
          <a:p>
            <a:endParaRPr/>
          </a:p>
        </p:txBody>
      </p:sp>
      <p:sp>
        <p:nvSpPr>
          <p:cNvPr id="15" name="object 11">
            <a:extLst>
              <a:ext uri="{FF2B5EF4-FFF2-40B4-BE49-F238E27FC236}">
                <a16:creationId xmlns:a16="http://schemas.microsoft.com/office/drawing/2014/main" id="{711F5C17-AA72-4DE2-84C7-84131DB21DE2}"/>
              </a:ext>
            </a:extLst>
          </p:cNvPr>
          <p:cNvSpPr txBox="1"/>
          <p:nvPr/>
        </p:nvSpPr>
        <p:spPr>
          <a:xfrm>
            <a:off x="3620274" y="1500546"/>
            <a:ext cx="1717675" cy="729615"/>
          </a:xfrm>
          <a:prstGeom prst="rect">
            <a:avLst/>
          </a:prstGeom>
          <a:solidFill>
            <a:srgbClr val="000000"/>
          </a:solidFill>
          <a:ln w="9524">
            <a:solidFill>
              <a:srgbClr val="00FF00"/>
            </a:solidFill>
          </a:ln>
        </p:spPr>
        <p:txBody>
          <a:bodyPr vert="horz" wrap="square" lIns="0" tIns="160020" rIns="0" bIns="0" rtlCol="0">
            <a:spAutoFit/>
          </a:bodyPr>
          <a:lstStyle/>
          <a:p>
            <a:pPr marL="85725" marR="158750">
              <a:lnSpc>
                <a:spcPct val="100000"/>
              </a:lnSpc>
              <a:spcBef>
                <a:spcPts val="1260"/>
              </a:spcBef>
              <a:tabLst>
                <a:tab pos="574040" algn="l"/>
              </a:tabLst>
            </a:pPr>
            <a:r>
              <a:rPr sz="1400" spc="-5" dirty="0">
                <a:solidFill>
                  <a:srgbClr val="FF9900"/>
                </a:solidFill>
                <a:latin typeface="Consolas"/>
                <a:cs typeface="Consolas"/>
              </a:rPr>
              <a:t>add	</a:t>
            </a:r>
            <a:r>
              <a:rPr sz="1400" spc="-5" dirty="0">
                <a:solidFill>
                  <a:srgbClr val="00FFFF"/>
                </a:solidFill>
                <a:latin typeface="Consolas"/>
                <a:cs typeface="Consolas"/>
              </a:rPr>
              <a:t>esp</a:t>
            </a:r>
            <a:r>
              <a:rPr sz="1400" spc="-5" dirty="0">
                <a:solidFill>
                  <a:srgbClr val="FFFFFF"/>
                </a:solidFill>
                <a:latin typeface="Consolas"/>
                <a:cs typeface="Consolas"/>
              </a:rPr>
              <a:t>,</a:t>
            </a:r>
            <a:r>
              <a:rPr sz="1400" spc="-90" dirty="0">
                <a:solidFill>
                  <a:srgbClr val="FFFFFF"/>
                </a:solidFill>
                <a:latin typeface="Consolas"/>
                <a:cs typeface="Consolas"/>
              </a:rPr>
              <a:t> </a:t>
            </a:r>
            <a:r>
              <a:rPr sz="1400" spc="-5" dirty="0">
                <a:solidFill>
                  <a:srgbClr val="00FFFF"/>
                </a:solidFill>
                <a:latin typeface="Consolas"/>
                <a:cs typeface="Consolas"/>
              </a:rPr>
              <a:t>0x40c  </a:t>
            </a:r>
            <a:r>
              <a:rPr sz="1400" spc="-5" dirty="0">
                <a:solidFill>
                  <a:srgbClr val="FF9900"/>
                </a:solidFill>
                <a:latin typeface="Consolas"/>
                <a:cs typeface="Consolas"/>
              </a:rPr>
              <a:t>ret</a:t>
            </a:r>
            <a:endParaRPr sz="1400">
              <a:latin typeface="Consolas"/>
              <a:cs typeface="Consolas"/>
            </a:endParaRPr>
          </a:p>
        </p:txBody>
      </p:sp>
    </p:spTree>
    <p:extLst>
      <p:ext uri="{BB962C8B-B14F-4D97-AF65-F5344CB8AC3E}">
        <p14:creationId xmlns:p14="http://schemas.microsoft.com/office/powerpoint/2010/main" val="2167908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0" name="矩形 9">
            <a:extLst>
              <a:ext uri="{FF2B5EF4-FFF2-40B4-BE49-F238E27FC236}">
                <a16:creationId xmlns:a16="http://schemas.microsoft.com/office/drawing/2014/main" id="{A20C5EF1-CDC9-4622-8146-68F378AF76C3}"/>
              </a:ext>
            </a:extLst>
          </p:cNvPr>
          <p:cNvSpPr/>
          <p:nvPr/>
        </p:nvSpPr>
        <p:spPr>
          <a:xfrm>
            <a:off x="-36512" y="1282792"/>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1" name="object 5">
            <a:extLst>
              <a:ext uri="{FF2B5EF4-FFF2-40B4-BE49-F238E27FC236}">
                <a16:creationId xmlns:a16="http://schemas.microsoft.com/office/drawing/2014/main" id="{FDF3570D-F232-41BC-AC84-2E188E5ACF9C}"/>
              </a:ext>
            </a:extLst>
          </p:cNvPr>
          <p:cNvSpPr/>
          <p:nvPr/>
        </p:nvSpPr>
        <p:spPr>
          <a:xfrm>
            <a:off x="4047899" y="1442573"/>
            <a:ext cx="4426741" cy="4426741"/>
          </a:xfrm>
          <a:prstGeom prst="rect">
            <a:avLst/>
          </a:prstGeom>
          <a:blipFill>
            <a:blip r:embed="rId3" cstate="print"/>
            <a:stretch>
              <a:fillRect/>
            </a:stretch>
          </a:blipFill>
        </p:spPr>
        <p:txBody>
          <a:bodyPr wrap="square" lIns="0" tIns="0" rIns="0" bIns="0" rtlCol="0"/>
          <a:lstStyle/>
          <a:p>
            <a:endParaRPr/>
          </a:p>
        </p:txBody>
      </p:sp>
      <p:sp>
        <p:nvSpPr>
          <p:cNvPr id="12" name="object 7">
            <a:extLst>
              <a:ext uri="{FF2B5EF4-FFF2-40B4-BE49-F238E27FC236}">
                <a16:creationId xmlns:a16="http://schemas.microsoft.com/office/drawing/2014/main" id="{F989BE93-9960-4A36-B0C6-4BAA6CE4BA2E}"/>
              </a:ext>
            </a:extLst>
          </p:cNvPr>
          <p:cNvSpPr txBox="1"/>
          <p:nvPr/>
        </p:nvSpPr>
        <p:spPr>
          <a:xfrm>
            <a:off x="580264" y="1976435"/>
            <a:ext cx="287147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Calibri"/>
                <a:cs typeface="Calibri"/>
              </a:rPr>
              <a:t>You control the</a:t>
            </a:r>
            <a:r>
              <a:rPr sz="2400" spc="-40" dirty="0">
                <a:solidFill>
                  <a:srgbClr val="FFFFFF"/>
                </a:solidFill>
                <a:latin typeface="Calibri"/>
                <a:cs typeface="Calibri"/>
              </a:rPr>
              <a:t> </a:t>
            </a:r>
            <a:r>
              <a:rPr sz="2400" spc="-5" dirty="0">
                <a:solidFill>
                  <a:srgbClr val="FF9900"/>
                </a:solidFill>
                <a:latin typeface="Calibri"/>
                <a:cs typeface="Calibri"/>
              </a:rPr>
              <a:t>orange</a:t>
            </a:r>
            <a:endParaRPr sz="2400">
              <a:latin typeface="Calibri"/>
              <a:cs typeface="Calibri"/>
            </a:endParaRPr>
          </a:p>
        </p:txBody>
      </p:sp>
      <p:sp>
        <p:nvSpPr>
          <p:cNvPr id="16" name="object 8">
            <a:extLst>
              <a:ext uri="{FF2B5EF4-FFF2-40B4-BE49-F238E27FC236}">
                <a16:creationId xmlns:a16="http://schemas.microsoft.com/office/drawing/2014/main" id="{A5A8DA8A-0314-4A19-B03C-B9E2BE35C935}"/>
              </a:ext>
            </a:extLst>
          </p:cNvPr>
          <p:cNvSpPr txBox="1"/>
          <p:nvPr/>
        </p:nvSpPr>
        <p:spPr>
          <a:xfrm>
            <a:off x="363647" y="2704783"/>
            <a:ext cx="3302635" cy="2924810"/>
          </a:xfrm>
          <a:prstGeom prst="rect">
            <a:avLst/>
          </a:prstGeom>
        </p:spPr>
        <p:txBody>
          <a:bodyPr vert="horz" wrap="square" lIns="0" tIns="27939" rIns="0" bIns="0" rtlCol="0">
            <a:spAutoFit/>
          </a:bodyPr>
          <a:lstStyle/>
          <a:p>
            <a:pPr marL="12700" marR="5080" indent="-1905" algn="ctr">
              <a:lnSpc>
                <a:spcPts val="2850"/>
              </a:lnSpc>
              <a:spcBef>
                <a:spcPts val="219"/>
              </a:spcBef>
            </a:pPr>
            <a:r>
              <a:rPr sz="2400" spc="-5" dirty="0">
                <a:solidFill>
                  <a:srgbClr val="FFFFFF"/>
                </a:solidFill>
                <a:latin typeface="Calibri"/>
                <a:cs typeface="Calibri"/>
              </a:rPr>
              <a:t>You have one gadget  before you drop into  </a:t>
            </a:r>
            <a:r>
              <a:rPr sz="2400" dirty="0">
                <a:solidFill>
                  <a:srgbClr val="FFFFFF"/>
                </a:solidFill>
                <a:latin typeface="Calibri"/>
                <a:cs typeface="Calibri"/>
              </a:rPr>
              <a:t>arbitrary </a:t>
            </a:r>
            <a:r>
              <a:rPr sz="2400" spc="-5" dirty="0">
                <a:solidFill>
                  <a:srgbClr val="FFFFFF"/>
                </a:solidFill>
                <a:latin typeface="Calibri"/>
                <a:cs typeface="Calibri"/>
              </a:rPr>
              <a:t>data on the</a:t>
            </a:r>
            <a:r>
              <a:rPr sz="2400" spc="-95" dirty="0">
                <a:solidFill>
                  <a:srgbClr val="FFFFFF"/>
                </a:solidFill>
                <a:latin typeface="Calibri"/>
                <a:cs typeface="Calibri"/>
              </a:rPr>
              <a:t> </a:t>
            </a:r>
            <a:r>
              <a:rPr sz="2400" spc="-5" dirty="0">
                <a:solidFill>
                  <a:srgbClr val="FFFFFF"/>
                </a:solidFill>
                <a:latin typeface="Calibri"/>
                <a:cs typeface="Calibri"/>
              </a:rPr>
              <a:t>stack</a:t>
            </a:r>
            <a:endParaRPr sz="2400">
              <a:latin typeface="Calibri"/>
              <a:cs typeface="Calibri"/>
            </a:endParaRPr>
          </a:p>
          <a:p>
            <a:pPr>
              <a:lnSpc>
                <a:spcPct val="100000"/>
              </a:lnSpc>
              <a:spcBef>
                <a:spcPts val="40"/>
              </a:spcBef>
            </a:pPr>
            <a:endParaRPr sz="2300">
              <a:latin typeface="Calibri"/>
              <a:cs typeface="Calibri"/>
            </a:endParaRPr>
          </a:p>
          <a:p>
            <a:pPr marL="207645" marR="203835" algn="ctr">
              <a:lnSpc>
                <a:spcPts val="2850"/>
              </a:lnSpc>
            </a:pPr>
            <a:r>
              <a:rPr sz="2400" spc="-5" dirty="0">
                <a:solidFill>
                  <a:srgbClr val="FFFFFF"/>
                </a:solidFill>
                <a:latin typeface="Calibri"/>
                <a:cs typeface="Calibri"/>
              </a:rPr>
              <a:t>Use your one gadget</a:t>
            </a:r>
            <a:r>
              <a:rPr sz="2400" spc="-85" dirty="0">
                <a:solidFill>
                  <a:srgbClr val="FFFFFF"/>
                </a:solidFill>
                <a:latin typeface="Calibri"/>
                <a:cs typeface="Calibri"/>
              </a:rPr>
              <a:t> </a:t>
            </a:r>
            <a:r>
              <a:rPr sz="2400" spc="-5" dirty="0">
                <a:solidFill>
                  <a:srgbClr val="FFFFFF"/>
                </a:solidFill>
                <a:latin typeface="Calibri"/>
                <a:cs typeface="Calibri"/>
              </a:rPr>
              <a:t>to  move ESP into </a:t>
            </a:r>
            <a:r>
              <a:rPr sz="2400" dirty="0">
                <a:solidFill>
                  <a:srgbClr val="FFFFFF"/>
                </a:solidFill>
                <a:latin typeface="Calibri"/>
                <a:cs typeface="Calibri"/>
              </a:rPr>
              <a:t>a </a:t>
            </a:r>
            <a:r>
              <a:rPr sz="2400" spc="-5" dirty="0">
                <a:solidFill>
                  <a:srgbClr val="FFFFFF"/>
                </a:solidFill>
                <a:latin typeface="Calibri"/>
                <a:cs typeface="Calibri"/>
              </a:rPr>
              <a:t>more  favorable location  (</a:t>
            </a:r>
            <a:r>
              <a:rPr sz="2400" spc="-5" dirty="0">
                <a:solidFill>
                  <a:srgbClr val="00FF00"/>
                </a:solidFill>
                <a:latin typeface="Calibri"/>
                <a:cs typeface="Calibri"/>
              </a:rPr>
              <a:t>Stack</a:t>
            </a:r>
            <a:r>
              <a:rPr sz="2400" spc="-15" dirty="0">
                <a:solidFill>
                  <a:srgbClr val="00FF00"/>
                </a:solidFill>
                <a:latin typeface="Calibri"/>
                <a:cs typeface="Calibri"/>
              </a:rPr>
              <a:t> </a:t>
            </a:r>
            <a:r>
              <a:rPr sz="2400" spc="-5" dirty="0">
                <a:solidFill>
                  <a:srgbClr val="00FF00"/>
                </a:solidFill>
                <a:latin typeface="Calibri"/>
                <a:cs typeface="Calibri"/>
              </a:rPr>
              <a:t>Pivot</a:t>
            </a:r>
            <a:r>
              <a:rPr sz="2400" spc="-5" dirty="0">
                <a:solidFill>
                  <a:srgbClr val="FFFFFF"/>
                </a:solidFill>
                <a:latin typeface="Calibri"/>
                <a:cs typeface="Calibri"/>
              </a:rPr>
              <a:t>)</a:t>
            </a:r>
            <a:endParaRPr sz="2400">
              <a:latin typeface="Calibri"/>
              <a:cs typeface="Calibri"/>
            </a:endParaRPr>
          </a:p>
        </p:txBody>
      </p:sp>
      <p:sp>
        <p:nvSpPr>
          <p:cNvPr id="17" name="object 9">
            <a:extLst>
              <a:ext uri="{FF2B5EF4-FFF2-40B4-BE49-F238E27FC236}">
                <a16:creationId xmlns:a16="http://schemas.microsoft.com/office/drawing/2014/main" id="{77403DD4-A380-4371-9EC2-8A7D0586A596}"/>
              </a:ext>
            </a:extLst>
          </p:cNvPr>
          <p:cNvSpPr/>
          <p:nvPr/>
        </p:nvSpPr>
        <p:spPr>
          <a:xfrm>
            <a:off x="4561235" y="1696919"/>
            <a:ext cx="819150" cy="2288540"/>
          </a:xfrm>
          <a:custGeom>
            <a:avLst/>
            <a:gdLst/>
            <a:ahLst/>
            <a:cxnLst/>
            <a:rect l="l" t="t" r="r" b="b"/>
            <a:pathLst>
              <a:path w="819150" h="2288540">
                <a:moveTo>
                  <a:pt x="818723" y="0"/>
                </a:moveTo>
                <a:lnTo>
                  <a:pt x="779981" y="37338"/>
                </a:lnTo>
                <a:lnTo>
                  <a:pt x="726378" y="81241"/>
                </a:lnTo>
                <a:lnTo>
                  <a:pt x="694929" y="105517"/>
                </a:lnTo>
                <a:lnTo>
                  <a:pt x="660876" y="131268"/>
                </a:lnTo>
                <a:lnTo>
                  <a:pt x="624588" y="158441"/>
                </a:lnTo>
                <a:lnTo>
                  <a:pt x="586437" y="186979"/>
                </a:lnTo>
                <a:lnTo>
                  <a:pt x="546793" y="216829"/>
                </a:lnTo>
                <a:lnTo>
                  <a:pt x="506025" y="247934"/>
                </a:lnTo>
                <a:lnTo>
                  <a:pt x="464505" y="280240"/>
                </a:lnTo>
                <a:lnTo>
                  <a:pt x="422602" y="313692"/>
                </a:lnTo>
                <a:lnTo>
                  <a:pt x="380687" y="348235"/>
                </a:lnTo>
                <a:lnTo>
                  <a:pt x="339131" y="383814"/>
                </a:lnTo>
                <a:lnTo>
                  <a:pt x="298303" y="420374"/>
                </a:lnTo>
                <a:lnTo>
                  <a:pt x="258574" y="457860"/>
                </a:lnTo>
                <a:lnTo>
                  <a:pt x="220314" y="496216"/>
                </a:lnTo>
                <a:lnTo>
                  <a:pt x="183894" y="535388"/>
                </a:lnTo>
                <a:lnTo>
                  <a:pt x="149683" y="575321"/>
                </a:lnTo>
                <a:lnTo>
                  <a:pt x="118053" y="615960"/>
                </a:lnTo>
                <a:lnTo>
                  <a:pt x="89374" y="657250"/>
                </a:lnTo>
                <a:lnTo>
                  <a:pt x="64016" y="699135"/>
                </a:lnTo>
                <a:lnTo>
                  <a:pt x="42348" y="741561"/>
                </a:lnTo>
                <a:lnTo>
                  <a:pt x="24743" y="784473"/>
                </a:lnTo>
                <a:lnTo>
                  <a:pt x="11569" y="827816"/>
                </a:lnTo>
                <a:lnTo>
                  <a:pt x="3198" y="871534"/>
                </a:lnTo>
                <a:lnTo>
                  <a:pt x="0" y="915573"/>
                </a:lnTo>
                <a:lnTo>
                  <a:pt x="1317" y="951747"/>
                </a:lnTo>
                <a:lnTo>
                  <a:pt x="5924" y="989999"/>
                </a:lnTo>
                <a:lnTo>
                  <a:pt x="13636" y="1030173"/>
                </a:lnTo>
                <a:lnTo>
                  <a:pt x="24271" y="1072114"/>
                </a:lnTo>
                <a:lnTo>
                  <a:pt x="37645" y="1115669"/>
                </a:lnTo>
                <a:lnTo>
                  <a:pt x="53574" y="1160682"/>
                </a:lnTo>
                <a:lnTo>
                  <a:pt x="71876" y="1207000"/>
                </a:lnTo>
                <a:lnTo>
                  <a:pt x="92365" y="1254466"/>
                </a:lnTo>
                <a:lnTo>
                  <a:pt x="114860" y="1302928"/>
                </a:lnTo>
                <a:lnTo>
                  <a:pt x="139177" y="1352230"/>
                </a:lnTo>
                <a:lnTo>
                  <a:pt x="165132" y="1402218"/>
                </a:lnTo>
                <a:lnTo>
                  <a:pt x="192541" y="1452738"/>
                </a:lnTo>
                <a:lnTo>
                  <a:pt x="221222" y="1503634"/>
                </a:lnTo>
                <a:lnTo>
                  <a:pt x="250991" y="1554752"/>
                </a:lnTo>
                <a:lnTo>
                  <a:pt x="281665" y="1605938"/>
                </a:lnTo>
                <a:lnTo>
                  <a:pt x="313059" y="1657037"/>
                </a:lnTo>
                <a:lnTo>
                  <a:pt x="344991" y="1707894"/>
                </a:lnTo>
                <a:lnTo>
                  <a:pt x="375477" y="1755566"/>
                </a:lnTo>
                <a:lnTo>
                  <a:pt x="406125" y="1802753"/>
                </a:lnTo>
                <a:lnTo>
                  <a:pt x="436779" y="1849327"/>
                </a:lnTo>
                <a:lnTo>
                  <a:pt x="467286" y="1895158"/>
                </a:lnTo>
                <a:lnTo>
                  <a:pt x="497490" y="1940114"/>
                </a:lnTo>
                <a:lnTo>
                  <a:pt x="527237" y="1984066"/>
                </a:lnTo>
                <a:lnTo>
                  <a:pt x="556373" y="2026884"/>
                </a:lnTo>
                <a:lnTo>
                  <a:pt x="584743" y="2068437"/>
                </a:lnTo>
                <a:lnTo>
                  <a:pt x="612193" y="2108595"/>
                </a:lnTo>
                <a:lnTo>
                  <a:pt x="641782" y="2151943"/>
                </a:lnTo>
                <a:lnTo>
                  <a:pt x="669790" y="2193177"/>
                </a:lnTo>
                <a:lnTo>
                  <a:pt x="695997" y="2232109"/>
                </a:lnTo>
                <a:lnTo>
                  <a:pt x="720183" y="2268555"/>
                </a:lnTo>
                <a:lnTo>
                  <a:pt x="731450" y="2285788"/>
                </a:lnTo>
                <a:lnTo>
                  <a:pt x="732945" y="2288103"/>
                </a:lnTo>
              </a:path>
            </a:pathLst>
          </a:custGeom>
          <a:ln w="19049">
            <a:solidFill>
              <a:srgbClr val="FF0000"/>
            </a:solidFill>
          </a:ln>
        </p:spPr>
        <p:txBody>
          <a:bodyPr wrap="square" lIns="0" tIns="0" rIns="0" bIns="0" rtlCol="0"/>
          <a:lstStyle/>
          <a:p>
            <a:endParaRPr/>
          </a:p>
        </p:txBody>
      </p:sp>
      <p:sp>
        <p:nvSpPr>
          <p:cNvPr id="18" name="object 10">
            <a:extLst>
              <a:ext uri="{FF2B5EF4-FFF2-40B4-BE49-F238E27FC236}">
                <a16:creationId xmlns:a16="http://schemas.microsoft.com/office/drawing/2014/main" id="{507A35B8-832C-43B1-BC93-FD4F29BFD1AF}"/>
              </a:ext>
            </a:extLst>
          </p:cNvPr>
          <p:cNvSpPr/>
          <p:nvPr/>
        </p:nvSpPr>
        <p:spPr>
          <a:xfrm>
            <a:off x="5257770" y="3959147"/>
            <a:ext cx="90846" cy="109265"/>
          </a:xfrm>
          <a:prstGeom prst="rect">
            <a:avLst/>
          </a:prstGeom>
          <a:blipFill>
            <a:blip r:embed="rId4" cstate="print"/>
            <a:stretch>
              <a:fillRect/>
            </a:stretch>
          </a:blipFill>
        </p:spPr>
        <p:txBody>
          <a:bodyPr wrap="square" lIns="0" tIns="0" rIns="0" bIns="0" rtlCol="0"/>
          <a:lstStyle/>
          <a:p>
            <a:endParaRPr/>
          </a:p>
        </p:txBody>
      </p:sp>
      <p:sp>
        <p:nvSpPr>
          <p:cNvPr id="19" name="object 11">
            <a:extLst>
              <a:ext uri="{FF2B5EF4-FFF2-40B4-BE49-F238E27FC236}">
                <a16:creationId xmlns:a16="http://schemas.microsoft.com/office/drawing/2014/main" id="{AAF2869D-8AE3-4501-8F91-A6D21BBD7B04}"/>
              </a:ext>
            </a:extLst>
          </p:cNvPr>
          <p:cNvSpPr txBox="1"/>
          <p:nvPr/>
        </p:nvSpPr>
        <p:spPr>
          <a:xfrm>
            <a:off x="3548266" y="1442570"/>
            <a:ext cx="1717675" cy="729615"/>
          </a:xfrm>
          <a:prstGeom prst="rect">
            <a:avLst/>
          </a:prstGeom>
          <a:solidFill>
            <a:srgbClr val="000000"/>
          </a:solidFill>
          <a:ln w="9524">
            <a:solidFill>
              <a:srgbClr val="00FF00"/>
            </a:solidFill>
          </a:ln>
        </p:spPr>
        <p:txBody>
          <a:bodyPr vert="horz" wrap="square" lIns="0" tIns="160020" rIns="0" bIns="0" rtlCol="0">
            <a:spAutoFit/>
          </a:bodyPr>
          <a:lstStyle/>
          <a:p>
            <a:pPr marL="85725" marR="158750">
              <a:lnSpc>
                <a:spcPct val="100000"/>
              </a:lnSpc>
              <a:spcBef>
                <a:spcPts val="1260"/>
              </a:spcBef>
              <a:tabLst>
                <a:tab pos="574040" algn="l"/>
              </a:tabLst>
            </a:pPr>
            <a:r>
              <a:rPr sz="1400" spc="-5" dirty="0">
                <a:solidFill>
                  <a:srgbClr val="FF9900"/>
                </a:solidFill>
                <a:latin typeface="Consolas"/>
                <a:cs typeface="Consolas"/>
              </a:rPr>
              <a:t>add	</a:t>
            </a:r>
            <a:r>
              <a:rPr sz="1400" spc="-5" dirty="0">
                <a:solidFill>
                  <a:srgbClr val="00FFFF"/>
                </a:solidFill>
                <a:latin typeface="Consolas"/>
                <a:cs typeface="Consolas"/>
              </a:rPr>
              <a:t>esp</a:t>
            </a:r>
            <a:r>
              <a:rPr sz="1400" spc="-5" dirty="0">
                <a:solidFill>
                  <a:srgbClr val="FFFFFF"/>
                </a:solidFill>
                <a:latin typeface="Consolas"/>
                <a:cs typeface="Consolas"/>
              </a:rPr>
              <a:t>,</a:t>
            </a:r>
            <a:r>
              <a:rPr sz="1400" spc="-90" dirty="0">
                <a:solidFill>
                  <a:srgbClr val="FFFFFF"/>
                </a:solidFill>
                <a:latin typeface="Consolas"/>
                <a:cs typeface="Consolas"/>
              </a:rPr>
              <a:t> </a:t>
            </a:r>
            <a:r>
              <a:rPr sz="1400" spc="-5" dirty="0">
                <a:solidFill>
                  <a:srgbClr val="00FFFF"/>
                </a:solidFill>
                <a:latin typeface="Consolas"/>
                <a:cs typeface="Consolas"/>
              </a:rPr>
              <a:t>0x40c  </a:t>
            </a:r>
            <a:r>
              <a:rPr sz="1400" spc="-5" dirty="0">
                <a:solidFill>
                  <a:srgbClr val="FF9900"/>
                </a:solidFill>
                <a:latin typeface="Consolas"/>
                <a:cs typeface="Consolas"/>
              </a:rPr>
              <a:t>ret</a:t>
            </a:r>
            <a:endParaRPr sz="1400">
              <a:latin typeface="Consolas"/>
              <a:cs typeface="Consolas"/>
            </a:endParaRPr>
          </a:p>
        </p:txBody>
      </p:sp>
    </p:spTree>
    <p:extLst>
      <p:ext uri="{BB962C8B-B14F-4D97-AF65-F5344CB8AC3E}">
        <p14:creationId xmlns:p14="http://schemas.microsoft.com/office/powerpoint/2010/main" val="174298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3" name="矩形 12">
            <a:extLst>
              <a:ext uri="{FF2B5EF4-FFF2-40B4-BE49-F238E27FC236}">
                <a16:creationId xmlns:a16="http://schemas.microsoft.com/office/drawing/2014/main" id="{573A2117-7123-44C2-A9F6-D8C68F025DEB}"/>
              </a:ext>
            </a:extLst>
          </p:cNvPr>
          <p:cNvSpPr/>
          <p:nvPr/>
        </p:nvSpPr>
        <p:spPr>
          <a:xfrm>
            <a:off x="-10096" y="1340768"/>
            <a:ext cx="9118600" cy="4666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4" name="object 6">
            <a:extLst>
              <a:ext uri="{FF2B5EF4-FFF2-40B4-BE49-F238E27FC236}">
                <a16:creationId xmlns:a16="http://schemas.microsoft.com/office/drawing/2014/main" id="{0E47D9E6-B0A6-47CA-9A82-8207175F6C4B}"/>
              </a:ext>
            </a:extLst>
          </p:cNvPr>
          <p:cNvSpPr txBox="1"/>
          <p:nvPr/>
        </p:nvSpPr>
        <p:spPr>
          <a:xfrm>
            <a:off x="1410937" y="1642386"/>
            <a:ext cx="15601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FFFF"/>
                </a:solidFill>
                <a:latin typeface="Consolas"/>
                <a:cs typeface="Consolas"/>
              </a:rPr>
              <a:t>esp</a:t>
            </a:r>
            <a:r>
              <a:rPr sz="2000" spc="-5" dirty="0">
                <a:solidFill>
                  <a:srgbClr val="FFFFFF"/>
                </a:solidFill>
                <a:latin typeface="Consolas"/>
                <a:cs typeface="Consolas"/>
              </a:rPr>
              <a:t>,</a:t>
            </a:r>
            <a:r>
              <a:rPr sz="2000" spc="-90" dirty="0">
                <a:solidFill>
                  <a:srgbClr val="FFFFFF"/>
                </a:solidFill>
                <a:latin typeface="Consolas"/>
                <a:cs typeface="Consolas"/>
              </a:rPr>
              <a:t> </a:t>
            </a:r>
            <a:r>
              <a:rPr sz="2000" spc="-5" dirty="0">
                <a:solidFill>
                  <a:srgbClr val="FF0000"/>
                </a:solidFill>
                <a:latin typeface="Consolas"/>
                <a:cs typeface="Consolas"/>
              </a:rPr>
              <a:t>0xXXXX</a:t>
            </a:r>
            <a:endParaRPr sz="2000">
              <a:latin typeface="Consolas"/>
              <a:cs typeface="Consolas"/>
            </a:endParaRPr>
          </a:p>
        </p:txBody>
      </p:sp>
      <p:sp>
        <p:nvSpPr>
          <p:cNvPr id="15" name="object 7">
            <a:extLst>
              <a:ext uri="{FF2B5EF4-FFF2-40B4-BE49-F238E27FC236}">
                <a16:creationId xmlns:a16="http://schemas.microsoft.com/office/drawing/2014/main" id="{9BD08382-2B5B-4875-BD67-B88B41F50DD4}"/>
              </a:ext>
            </a:extLst>
          </p:cNvPr>
          <p:cNvSpPr txBox="1"/>
          <p:nvPr/>
        </p:nvSpPr>
        <p:spPr>
          <a:xfrm>
            <a:off x="433758" y="1642386"/>
            <a:ext cx="443865" cy="640080"/>
          </a:xfrm>
          <a:prstGeom prst="rect">
            <a:avLst/>
          </a:prstGeom>
        </p:spPr>
        <p:txBody>
          <a:bodyPr vert="horz" wrap="square" lIns="0" tIns="8255" rIns="0" bIns="0" rtlCol="0">
            <a:spAutoFit/>
          </a:bodyPr>
          <a:lstStyle/>
          <a:p>
            <a:pPr marL="12700" marR="5080">
              <a:lnSpc>
                <a:spcPct val="101499"/>
              </a:lnSpc>
              <a:spcBef>
                <a:spcPts val="65"/>
              </a:spcBef>
            </a:pPr>
            <a:r>
              <a:rPr sz="2000" spc="-5" dirty="0">
                <a:solidFill>
                  <a:srgbClr val="FF9900"/>
                </a:solidFill>
                <a:latin typeface="Consolas"/>
                <a:cs typeface="Consolas"/>
              </a:rPr>
              <a:t>add  ret</a:t>
            </a:r>
            <a:endParaRPr sz="2000">
              <a:latin typeface="Consolas"/>
              <a:cs typeface="Consolas"/>
            </a:endParaRPr>
          </a:p>
        </p:txBody>
      </p:sp>
      <p:sp>
        <p:nvSpPr>
          <p:cNvPr id="20" name="object 8">
            <a:extLst>
              <a:ext uri="{FF2B5EF4-FFF2-40B4-BE49-F238E27FC236}">
                <a16:creationId xmlns:a16="http://schemas.microsoft.com/office/drawing/2014/main" id="{94D02300-FB17-479F-AB03-A54BA21FED83}"/>
              </a:ext>
            </a:extLst>
          </p:cNvPr>
          <p:cNvSpPr txBox="1"/>
          <p:nvPr/>
        </p:nvSpPr>
        <p:spPr>
          <a:xfrm>
            <a:off x="1410927" y="2561234"/>
            <a:ext cx="15601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FFFF"/>
                </a:solidFill>
                <a:latin typeface="Consolas"/>
                <a:cs typeface="Consolas"/>
              </a:rPr>
              <a:t>esp</a:t>
            </a:r>
            <a:r>
              <a:rPr sz="2000" spc="-5" dirty="0">
                <a:solidFill>
                  <a:srgbClr val="FFFFFF"/>
                </a:solidFill>
                <a:latin typeface="Consolas"/>
                <a:cs typeface="Consolas"/>
              </a:rPr>
              <a:t>,</a:t>
            </a:r>
            <a:r>
              <a:rPr sz="2000" spc="-90" dirty="0">
                <a:solidFill>
                  <a:srgbClr val="FFFFFF"/>
                </a:solidFill>
                <a:latin typeface="Consolas"/>
                <a:cs typeface="Consolas"/>
              </a:rPr>
              <a:t> </a:t>
            </a:r>
            <a:r>
              <a:rPr sz="2000" spc="-5" dirty="0">
                <a:solidFill>
                  <a:srgbClr val="FF0000"/>
                </a:solidFill>
                <a:latin typeface="Consolas"/>
                <a:cs typeface="Consolas"/>
              </a:rPr>
              <a:t>0xXXXX</a:t>
            </a:r>
            <a:endParaRPr sz="2000">
              <a:latin typeface="Consolas"/>
              <a:cs typeface="Consolas"/>
            </a:endParaRPr>
          </a:p>
        </p:txBody>
      </p:sp>
      <p:sp>
        <p:nvSpPr>
          <p:cNvPr id="21" name="object 9">
            <a:extLst>
              <a:ext uri="{FF2B5EF4-FFF2-40B4-BE49-F238E27FC236}">
                <a16:creationId xmlns:a16="http://schemas.microsoft.com/office/drawing/2014/main" id="{30D5FD1F-C877-4216-A9CA-4F2736078E56}"/>
              </a:ext>
            </a:extLst>
          </p:cNvPr>
          <p:cNvSpPr txBox="1"/>
          <p:nvPr/>
        </p:nvSpPr>
        <p:spPr>
          <a:xfrm>
            <a:off x="433748" y="2561234"/>
            <a:ext cx="44386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FF9900"/>
                </a:solidFill>
                <a:latin typeface="Consolas"/>
                <a:cs typeface="Consolas"/>
              </a:rPr>
              <a:t>sub  ret</a:t>
            </a:r>
            <a:endParaRPr sz="2000">
              <a:latin typeface="Consolas"/>
              <a:cs typeface="Consolas"/>
            </a:endParaRPr>
          </a:p>
        </p:txBody>
      </p:sp>
      <p:sp>
        <p:nvSpPr>
          <p:cNvPr id="22" name="object 10">
            <a:extLst>
              <a:ext uri="{FF2B5EF4-FFF2-40B4-BE49-F238E27FC236}">
                <a16:creationId xmlns:a16="http://schemas.microsoft.com/office/drawing/2014/main" id="{48BF3AD6-87AE-40AA-9D8C-4DD91A08BD2F}"/>
              </a:ext>
            </a:extLst>
          </p:cNvPr>
          <p:cNvSpPr txBox="1"/>
          <p:nvPr/>
        </p:nvSpPr>
        <p:spPr>
          <a:xfrm>
            <a:off x="433748" y="3475634"/>
            <a:ext cx="142049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9900"/>
                </a:solidFill>
                <a:latin typeface="Consolas"/>
                <a:cs typeface="Consolas"/>
              </a:rPr>
              <a:t>ret</a:t>
            </a:r>
            <a:r>
              <a:rPr sz="2000" spc="-85" dirty="0">
                <a:solidFill>
                  <a:srgbClr val="FF9900"/>
                </a:solidFill>
                <a:latin typeface="Consolas"/>
                <a:cs typeface="Consolas"/>
              </a:rPr>
              <a:t> </a:t>
            </a:r>
            <a:r>
              <a:rPr sz="2000" spc="-5" dirty="0">
                <a:solidFill>
                  <a:srgbClr val="FF0000"/>
                </a:solidFill>
                <a:latin typeface="Consolas"/>
                <a:cs typeface="Consolas"/>
              </a:rPr>
              <a:t>0xXXXX</a:t>
            </a:r>
            <a:endParaRPr sz="2000">
              <a:latin typeface="Consolas"/>
              <a:cs typeface="Consolas"/>
            </a:endParaRPr>
          </a:p>
        </p:txBody>
      </p:sp>
      <p:sp>
        <p:nvSpPr>
          <p:cNvPr id="23" name="object 11">
            <a:extLst>
              <a:ext uri="{FF2B5EF4-FFF2-40B4-BE49-F238E27FC236}">
                <a16:creationId xmlns:a16="http://schemas.microsoft.com/office/drawing/2014/main" id="{254C754F-63B6-4DB6-87BB-2890A309FA96}"/>
              </a:ext>
            </a:extLst>
          </p:cNvPr>
          <p:cNvSpPr txBox="1"/>
          <p:nvPr/>
        </p:nvSpPr>
        <p:spPr>
          <a:xfrm>
            <a:off x="1805348" y="4085234"/>
            <a:ext cx="225488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FF00"/>
                </a:solidFill>
                <a:latin typeface="Consolas"/>
                <a:cs typeface="Consolas"/>
              </a:rPr>
              <a:t>; </a:t>
            </a:r>
            <a:r>
              <a:rPr sz="2000" spc="-5" dirty="0">
                <a:solidFill>
                  <a:srgbClr val="00FF00"/>
                </a:solidFill>
                <a:latin typeface="Consolas"/>
                <a:cs typeface="Consolas"/>
              </a:rPr>
              <a:t>(mov esp,</a:t>
            </a:r>
            <a:r>
              <a:rPr sz="2000" spc="-100" dirty="0">
                <a:solidFill>
                  <a:srgbClr val="00FF00"/>
                </a:solidFill>
                <a:latin typeface="Consolas"/>
                <a:cs typeface="Consolas"/>
              </a:rPr>
              <a:t> </a:t>
            </a:r>
            <a:r>
              <a:rPr sz="2000" spc="-5" dirty="0">
                <a:solidFill>
                  <a:srgbClr val="00FF00"/>
                </a:solidFill>
                <a:latin typeface="Consolas"/>
                <a:cs typeface="Consolas"/>
              </a:rPr>
              <a:t>ebp)</a:t>
            </a:r>
            <a:endParaRPr sz="2000">
              <a:latin typeface="Consolas"/>
              <a:cs typeface="Consolas"/>
            </a:endParaRPr>
          </a:p>
        </p:txBody>
      </p:sp>
      <p:sp>
        <p:nvSpPr>
          <p:cNvPr id="24" name="object 12">
            <a:extLst>
              <a:ext uri="{FF2B5EF4-FFF2-40B4-BE49-F238E27FC236}">
                <a16:creationId xmlns:a16="http://schemas.microsoft.com/office/drawing/2014/main" id="{F8515F0E-70FC-48E0-B519-909F4B239310}"/>
              </a:ext>
            </a:extLst>
          </p:cNvPr>
          <p:cNvSpPr txBox="1"/>
          <p:nvPr/>
        </p:nvSpPr>
        <p:spPr>
          <a:xfrm>
            <a:off x="433748" y="4085234"/>
            <a:ext cx="723265"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FF9900"/>
                </a:solidFill>
                <a:latin typeface="Consolas"/>
                <a:cs typeface="Consolas"/>
              </a:rPr>
              <a:t>leave  ret</a:t>
            </a:r>
            <a:endParaRPr sz="2000">
              <a:latin typeface="Consolas"/>
              <a:cs typeface="Consolas"/>
            </a:endParaRPr>
          </a:p>
        </p:txBody>
      </p:sp>
      <p:sp>
        <p:nvSpPr>
          <p:cNvPr id="25" name="object 13">
            <a:extLst>
              <a:ext uri="{FF2B5EF4-FFF2-40B4-BE49-F238E27FC236}">
                <a16:creationId xmlns:a16="http://schemas.microsoft.com/office/drawing/2014/main" id="{2E4AA328-FFBE-4A92-BC5D-41E338BF7F93}"/>
              </a:ext>
            </a:extLst>
          </p:cNvPr>
          <p:cNvSpPr txBox="1"/>
          <p:nvPr/>
        </p:nvSpPr>
        <p:spPr>
          <a:xfrm>
            <a:off x="433748" y="4999634"/>
            <a:ext cx="1840230" cy="63500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FF9900"/>
                </a:solidFill>
                <a:latin typeface="Consolas"/>
                <a:cs typeface="Consolas"/>
              </a:rPr>
              <a:t>xchg </a:t>
            </a:r>
            <a:r>
              <a:rPr sz="2000" spc="-5" dirty="0">
                <a:solidFill>
                  <a:srgbClr val="00FFFF"/>
                </a:solidFill>
                <a:latin typeface="Consolas"/>
                <a:cs typeface="Consolas"/>
              </a:rPr>
              <a:t>eXX</a:t>
            </a:r>
            <a:r>
              <a:rPr sz="2000" spc="-5" dirty="0">
                <a:solidFill>
                  <a:srgbClr val="FFFFFF"/>
                </a:solidFill>
                <a:latin typeface="Consolas"/>
                <a:cs typeface="Consolas"/>
              </a:rPr>
              <a:t>,</a:t>
            </a:r>
            <a:r>
              <a:rPr sz="2000" spc="-80" dirty="0">
                <a:solidFill>
                  <a:srgbClr val="FFFFFF"/>
                </a:solidFill>
                <a:latin typeface="Consolas"/>
                <a:cs typeface="Consolas"/>
              </a:rPr>
              <a:t> </a:t>
            </a:r>
            <a:r>
              <a:rPr sz="2000" spc="-5" dirty="0">
                <a:solidFill>
                  <a:srgbClr val="00FFFF"/>
                </a:solidFill>
                <a:latin typeface="Consolas"/>
                <a:cs typeface="Consolas"/>
              </a:rPr>
              <a:t>esp  </a:t>
            </a:r>
            <a:r>
              <a:rPr sz="2000" spc="-5" dirty="0">
                <a:solidFill>
                  <a:srgbClr val="FF9900"/>
                </a:solidFill>
                <a:latin typeface="Consolas"/>
                <a:cs typeface="Consolas"/>
              </a:rPr>
              <a:t>ret</a:t>
            </a:r>
            <a:endParaRPr sz="2000">
              <a:latin typeface="Consolas"/>
              <a:cs typeface="Consolas"/>
            </a:endParaRPr>
          </a:p>
        </p:txBody>
      </p:sp>
      <p:sp>
        <p:nvSpPr>
          <p:cNvPr id="26" name="object 14">
            <a:extLst>
              <a:ext uri="{FF2B5EF4-FFF2-40B4-BE49-F238E27FC236}">
                <a16:creationId xmlns:a16="http://schemas.microsoft.com/office/drawing/2014/main" id="{B1BB8272-E5AE-4B43-AE7F-CF97E08807B8}"/>
              </a:ext>
            </a:extLst>
          </p:cNvPr>
          <p:cNvSpPr/>
          <p:nvPr/>
        </p:nvSpPr>
        <p:spPr>
          <a:xfrm>
            <a:off x="360742" y="246868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7" name="object 15">
            <a:extLst>
              <a:ext uri="{FF2B5EF4-FFF2-40B4-BE49-F238E27FC236}">
                <a16:creationId xmlns:a16="http://schemas.microsoft.com/office/drawing/2014/main" id="{C19C5056-83E6-4A6B-8DC6-B32907B1D50C}"/>
              </a:ext>
            </a:extLst>
          </p:cNvPr>
          <p:cNvSpPr/>
          <p:nvPr/>
        </p:nvSpPr>
        <p:spPr>
          <a:xfrm>
            <a:off x="360742" y="3312284"/>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8" name="object 16">
            <a:extLst>
              <a:ext uri="{FF2B5EF4-FFF2-40B4-BE49-F238E27FC236}">
                <a16:creationId xmlns:a16="http://schemas.microsoft.com/office/drawing/2014/main" id="{FDBC2722-567D-4C3D-A119-7F64035096F9}"/>
              </a:ext>
            </a:extLst>
          </p:cNvPr>
          <p:cNvSpPr/>
          <p:nvPr/>
        </p:nvSpPr>
        <p:spPr>
          <a:xfrm>
            <a:off x="360742" y="4014781"/>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29" name="object 17">
            <a:extLst>
              <a:ext uri="{FF2B5EF4-FFF2-40B4-BE49-F238E27FC236}">
                <a16:creationId xmlns:a16="http://schemas.microsoft.com/office/drawing/2014/main" id="{1A69162C-E3FB-41CA-873D-C39B6B22449C}"/>
              </a:ext>
            </a:extLst>
          </p:cNvPr>
          <p:cNvSpPr/>
          <p:nvPr/>
        </p:nvSpPr>
        <p:spPr>
          <a:xfrm>
            <a:off x="360742" y="4889077"/>
            <a:ext cx="3671570" cy="0"/>
          </a:xfrm>
          <a:custGeom>
            <a:avLst/>
            <a:gdLst/>
            <a:ahLst/>
            <a:cxnLst/>
            <a:rect l="l" t="t" r="r" b="b"/>
            <a:pathLst>
              <a:path w="3671570">
                <a:moveTo>
                  <a:pt x="0" y="0"/>
                </a:moveTo>
                <a:lnTo>
                  <a:pt x="3671092" y="0"/>
                </a:lnTo>
              </a:path>
            </a:pathLst>
          </a:custGeom>
          <a:ln w="19049">
            <a:solidFill>
              <a:srgbClr val="00FF00"/>
            </a:solidFill>
          </a:ln>
        </p:spPr>
        <p:txBody>
          <a:bodyPr wrap="square" lIns="0" tIns="0" rIns="0" bIns="0" rtlCol="0"/>
          <a:lstStyle/>
          <a:p>
            <a:endParaRPr/>
          </a:p>
        </p:txBody>
      </p:sp>
      <p:sp>
        <p:nvSpPr>
          <p:cNvPr id="30" name="object 18">
            <a:extLst>
              <a:ext uri="{FF2B5EF4-FFF2-40B4-BE49-F238E27FC236}">
                <a16:creationId xmlns:a16="http://schemas.microsoft.com/office/drawing/2014/main" id="{CAA3EBAF-2B36-4FF3-B241-62BBE747D6B2}"/>
              </a:ext>
            </a:extLst>
          </p:cNvPr>
          <p:cNvSpPr txBox="1"/>
          <p:nvPr/>
        </p:nvSpPr>
        <p:spPr>
          <a:xfrm>
            <a:off x="4680189" y="2841733"/>
            <a:ext cx="3925570" cy="944880"/>
          </a:xfrm>
          <a:prstGeom prst="rect">
            <a:avLst/>
          </a:prstGeom>
        </p:spPr>
        <p:txBody>
          <a:bodyPr vert="horz" wrap="square" lIns="0" tIns="10160" rIns="0" bIns="0" rtlCol="0">
            <a:spAutoFit/>
          </a:bodyPr>
          <a:lstStyle/>
          <a:p>
            <a:pPr marL="12700" marR="5080" indent="7620" algn="ctr">
              <a:lnSpc>
                <a:spcPct val="100699"/>
              </a:lnSpc>
              <a:spcBef>
                <a:spcPts val="80"/>
              </a:spcBef>
            </a:pPr>
            <a:r>
              <a:rPr sz="2000" spc="-5" dirty="0">
                <a:solidFill>
                  <a:srgbClr val="FFFFFF"/>
                </a:solidFill>
                <a:latin typeface="Consolas"/>
                <a:cs typeface="Consolas"/>
              </a:rPr>
              <a:t>any gadgets that touch </a:t>
            </a:r>
            <a:r>
              <a:rPr sz="2000" spc="-5" dirty="0">
                <a:solidFill>
                  <a:srgbClr val="00FFFF"/>
                </a:solidFill>
                <a:latin typeface="Consolas"/>
                <a:cs typeface="Consolas"/>
              </a:rPr>
              <a:t>esp  </a:t>
            </a:r>
            <a:r>
              <a:rPr sz="2000" spc="-5" dirty="0">
                <a:solidFill>
                  <a:srgbClr val="FFFFFF"/>
                </a:solidFill>
                <a:latin typeface="Consolas"/>
                <a:cs typeface="Consolas"/>
              </a:rPr>
              <a:t>will probably be of</a:t>
            </a:r>
            <a:r>
              <a:rPr sz="2000" spc="-85" dirty="0">
                <a:solidFill>
                  <a:srgbClr val="FFFFFF"/>
                </a:solidFill>
                <a:latin typeface="Consolas"/>
                <a:cs typeface="Consolas"/>
              </a:rPr>
              <a:t> </a:t>
            </a:r>
            <a:r>
              <a:rPr sz="2000" spc="-5" dirty="0">
                <a:solidFill>
                  <a:srgbClr val="FFFFFF"/>
                </a:solidFill>
                <a:latin typeface="Consolas"/>
                <a:cs typeface="Consolas"/>
              </a:rPr>
              <a:t>interest  for </a:t>
            </a:r>
            <a:r>
              <a:rPr sz="2000" dirty="0">
                <a:solidFill>
                  <a:srgbClr val="FFFFFF"/>
                </a:solidFill>
                <a:latin typeface="Consolas"/>
                <a:cs typeface="Consolas"/>
              </a:rPr>
              <a:t>a </a:t>
            </a:r>
            <a:r>
              <a:rPr sz="2000" spc="-5" dirty="0">
                <a:solidFill>
                  <a:srgbClr val="FFFFFF"/>
                </a:solidFill>
                <a:latin typeface="Consolas"/>
                <a:cs typeface="Consolas"/>
              </a:rPr>
              <a:t>pivot</a:t>
            </a:r>
            <a:r>
              <a:rPr sz="2000" spc="-50" dirty="0">
                <a:solidFill>
                  <a:srgbClr val="FFFFFF"/>
                </a:solidFill>
                <a:latin typeface="Consolas"/>
                <a:cs typeface="Consolas"/>
              </a:rPr>
              <a:t> </a:t>
            </a:r>
            <a:r>
              <a:rPr sz="2000" spc="-5" dirty="0">
                <a:solidFill>
                  <a:srgbClr val="FFFFFF"/>
                </a:solidFill>
                <a:latin typeface="Consolas"/>
                <a:cs typeface="Consolas"/>
              </a:rPr>
              <a:t>scenario</a:t>
            </a:r>
            <a:endParaRPr sz="2000">
              <a:latin typeface="Consolas"/>
              <a:cs typeface="Consolas"/>
            </a:endParaRPr>
          </a:p>
        </p:txBody>
      </p:sp>
    </p:spTree>
    <p:extLst>
      <p:ext uri="{BB962C8B-B14F-4D97-AF65-F5344CB8AC3E}">
        <p14:creationId xmlns:p14="http://schemas.microsoft.com/office/powerpoint/2010/main" val="1625468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7" name="object 6">
            <a:extLst>
              <a:ext uri="{FF2B5EF4-FFF2-40B4-BE49-F238E27FC236}">
                <a16:creationId xmlns:a16="http://schemas.microsoft.com/office/drawing/2014/main" id="{4867BB4B-5C1E-41AC-AF6A-B83E695CCDD2}"/>
              </a:ext>
            </a:extLst>
          </p:cNvPr>
          <p:cNvSpPr txBox="1"/>
          <p:nvPr/>
        </p:nvSpPr>
        <p:spPr>
          <a:xfrm>
            <a:off x="755576" y="1926209"/>
            <a:ext cx="7693659" cy="2205355"/>
          </a:xfrm>
          <a:prstGeom prst="rect">
            <a:avLst/>
          </a:prstGeom>
          <a:solidFill>
            <a:schemeClr val="tx1"/>
          </a:solidFill>
        </p:spPr>
        <p:txBody>
          <a:bodyPr vert="horz" wrap="square" lIns="0" tIns="12700" rIns="0" bIns="0" rtlCol="0">
            <a:spAutoFit/>
          </a:bodyPr>
          <a:lstStyle/>
          <a:p>
            <a:pPr marL="393065" marR="132080" indent="-381000">
              <a:lnSpc>
                <a:spcPct val="100000"/>
              </a:lnSpc>
              <a:spcBef>
                <a:spcPts val="100"/>
              </a:spcBef>
              <a:buChar char="•"/>
              <a:tabLst>
                <a:tab pos="392430" algn="l"/>
                <a:tab pos="393700" algn="l"/>
              </a:tabLst>
            </a:pPr>
            <a:r>
              <a:rPr sz="2400" spc="-5" dirty="0">
                <a:solidFill>
                  <a:srgbClr val="FFFFFF"/>
                </a:solidFill>
                <a:latin typeface="Calibri"/>
                <a:cs typeface="Calibri"/>
              </a:rPr>
              <a:t>You may not find </a:t>
            </a:r>
            <a:r>
              <a:rPr sz="2400" dirty="0">
                <a:solidFill>
                  <a:srgbClr val="FFFFFF"/>
                </a:solidFill>
                <a:latin typeface="Calibri"/>
                <a:cs typeface="Calibri"/>
              </a:rPr>
              <a:t>an </a:t>
            </a:r>
            <a:r>
              <a:rPr sz="2400" spc="-5" dirty="0">
                <a:solidFill>
                  <a:srgbClr val="FFFFFF"/>
                </a:solidFill>
                <a:latin typeface="Calibri"/>
                <a:cs typeface="Calibri"/>
              </a:rPr>
              <a:t>exact pivot, or you may need to pivot  multiple</a:t>
            </a:r>
            <a:r>
              <a:rPr sz="2400" spc="-10" dirty="0">
                <a:solidFill>
                  <a:srgbClr val="FFFFFF"/>
                </a:solidFill>
                <a:latin typeface="Calibri"/>
                <a:cs typeface="Calibri"/>
              </a:rPr>
              <a:t> </a:t>
            </a:r>
            <a:r>
              <a:rPr sz="2400" spc="-5" dirty="0">
                <a:solidFill>
                  <a:srgbClr val="FFFFFF"/>
                </a:solidFill>
                <a:latin typeface="Calibri"/>
                <a:cs typeface="Calibri"/>
              </a:rPr>
              <a:t>times!</a:t>
            </a:r>
            <a:endParaRPr sz="2400" dirty="0">
              <a:latin typeface="Calibri"/>
              <a:cs typeface="Calibri"/>
            </a:endParaRPr>
          </a:p>
          <a:p>
            <a:pPr>
              <a:lnSpc>
                <a:spcPct val="100000"/>
              </a:lnSpc>
              <a:buClr>
                <a:srgbClr val="FFFFFF"/>
              </a:buClr>
              <a:buFont typeface="Calibri"/>
              <a:buChar char="•"/>
            </a:pPr>
            <a:endParaRPr sz="2400" dirty="0">
              <a:latin typeface="Calibri"/>
              <a:cs typeface="Calibri"/>
            </a:endParaRPr>
          </a:p>
          <a:p>
            <a:pPr>
              <a:lnSpc>
                <a:spcPct val="100000"/>
              </a:lnSpc>
              <a:spcBef>
                <a:spcPts val="55"/>
              </a:spcBef>
              <a:buClr>
                <a:srgbClr val="FFFFFF"/>
              </a:buClr>
              <a:buFont typeface="Calibri"/>
              <a:buChar char="•"/>
            </a:pPr>
            <a:endParaRPr sz="2300" dirty="0">
              <a:latin typeface="Calibri"/>
              <a:cs typeface="Calibri"/>
            </a:endParaRPr>
          </a:p>
          <a:p>
            <a:pPr marL="393065" marR="5080" indent="-381000">
              <a:lnSpc>
                <a:spcPts val="2850"/>
              </a:lnSpc>
              <a:buChar char="•"/>
              <a:tabLst>
                <a:tab pos="392430" algn="l"/>
                <a:tab pos="393700" algn="l"/>
              </a:tabLst>
            </a:pPr>
            <a:r>
              <a:rPr sz="2400" spc="-5" dirty="0">
                <a:solidFill>
                  <a:srgbClr val="FFFFFF"/>
                </a:solidFill>
                <a:latin typeface="Calibri"/>
                <a:cs typeface="Calibri"/>
              </a:rPr>
              <a:t>You can </a:t>
            </a:r>
            <a:r>
              <a:rPr sz="2400" dirty="0">
                <a:solidFill>
                  <a:srgbClr val="FFFFFF"/>
                </a:solidFill>
                <a:latin typeface="Calibri"/>
                <a:cs typeface="Calibri"/>
              </a:rPr>
              <a:t>always </a:t>
            </a:r>
            <a:r>
              <a:rPr sz="2400" spc="-5" dirty="0">
                <a:solidFill>
                  <a:srgbClr val="FFFFFF"/>
                </a:solidFill>
                <a:latin typeface="Calibri"/>
                <a:cs typeface="Calibri"/>
              </a:rPr>
              <a:t>pad your </a:t>
            </a:r>
            <a:r>
              <a:rPr sz="2400" spc="-5" dirty="0">
                <a:solidFill>
                  <a:srgbClr val="FF00FF"/>
                </a:solidFill>
                <a:latin typeface="Calibri"/>
                <a:cs typeface="Calibri"/>
              </a:rPr>
              <a:t>ROP Chains </a:t>
            </a:r>
            <a:r>
              <a:rPr sz="2400" spc="-5" dirty="0">
                <a:solidFill>
                  <a:srgbClr val="FFFFFF"/>
                </a:solidFill>
                <a:latin typeface="Calibri"/>
                <a:cs typeface="Calibri"/>
              </a:rPr>
              <a:t>with </a:t>
            </a:r>
            <a:r>
              <a:rPr sz="2400" spc="-5" dirty="0">
                <a:solidFill>
                  <a:srgbClr val="FF00FF"/>
                </a:solidFill>
                <a:latin typeface="Calibri"/>
                <a:cs typeface="Calibri"/>
              </a:rPr>
              <a:t>ROP </a:t>
            </a:r>
            <a:r>
              <a:rPr sz="2400" spc="-5" dirty="0">
                <a:solidFill>
                  <a:srgbClr val="FFFFFF"/>
                </a:solidFill>
                <a:latin typeface="Calibri"/>
                <a:cs typeface="Calibri"/>
              </a:rPr>
              <a:t>NOPs which  </a:t>
            </a:r>
            <a:r>
              <a:rPr sz="2400" dirty="0">
                <a:solidFill>
                  <a:srgbClr val="FFFFFF"/>
                </a:solidFill>
                <a:latin typeface="Calibri"/>
                <a:cs typeface="Calibri"/>
              </a:rPr>
              <a:t>are </a:t>
            </a:r>
            <a:r>
              <a:rPr sz="2400" spc="-5" dirty="0">
                <a:solidFill>
                  <a:srgbClr val="FFFFFF"/>
                </a:solidFill>
                <a:latin typeface="Calibri"/>
                <a:cs typeface="Calibri"/>
              </a:rPr>
              <a:t>simply </a:t>
            </a:r>
            <a:r>
              <a:rPr sz="2400" spc="-5" dirty="0">
                <a:solidFill>
                  <a:srgbClr val="00FFFF"/>
                </a:solidFill>
                <a:latin typeface="Calibri"/>
                <a:cs typeface="Calibri"/>
              </a:rPr>
              <a:t>gadgets </a:t>
            </a:r>
            <a:r>
              <a:rPr sz="2400" spc="-5" dirty="0">
                <a:solidFill>
                  <a:srgbClr val="FFFFFF"/>
                </a:solidFill>
                <a:latin typeface="Calibri"/>
                <a:cs typeface="Calibri"/>
              </a:rPr>
              <a:t>that point to</a:t>
            </a:r>
            <a:r>
              <a:rPr sz="2400" spc="45" dirty="0">
                <a:solidFill>
                  <a:srgbClr val="FFFFFF"/>
                </a:solidFill>
                <a:latin typeface="Calibri"/>
                <a:cs typeface="Calibri"/>
              </a:rPr>
              <a:t> </a:t>
            </a:r>
            <a:r>
              <a:rPr sz="2400" spc="-5" dirty="0">
                <a:solidFill>
                  <a:srgbClr val="F79546"/>
                </a:solidFill>
                <a:latin typeface="Calibri"/>
                <a:cs typeface="Calibri"/>
              </a:rPr>
              <a:t>ret</a:t>
            </a:r>
            <a:r>
              <a:rPr sz="2400" spc="-5" dirty="0">
                <a:solidFill>
                  <a:srgbClr val="FFFFFF"/>
                </a:solidFill>
                <a:latin typeface="Calibri"/>
                <a:cs typeface="Calibri"/>
              </a:rPr>
              <a:t>’s</a:t>
            </a:r>
            <a:endParaRPr sz="2400" dirty="0">
              <a:latin typeface="Calibri"/>
              <a:cs typeface="Calibri"/>
            </a:endParaRPr>
          </a:p>
        </p:txBody>
      </p:sp>
    </p:spTree>
    <p:extLst>
      <p:ext uri="{BB962C8B-B14F-4D97-AF65-F5344CB8AC3E}">
        <p14:creationId xmlns:p14="http://schemas.microsoft.com/office/powerpoint/2010/main" val="4213411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J</a:t>
            </a:r>
            <a:r>
              <a:rPr lang="en-US" altLang="zh-CN" b="1" dirty="0"/>
              <a:t>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zh-CN" altLang="en-US" sz="2000" b="1" dirty="0"/>
              <a:t>仅使用</a:t>
            </a:r>
            <a:r>
              <a:rPr lang="en-US" altLang="zh-CN" sz="2000" b="1" dirty="0"/>
              <a:t>RET</a:t>
            </a:r>
            <a:r>
              <a:rPr lang="zh-CN" altLang="en-US" sz="2000" b="1" dirty="0"/>
              <a:t>结尾的</a:t>
            </a:r>
            <a:r>
              <a:rPr lang="en-US" altLang="zh-CN" sz="2000" b="1" dirty="0"/>
              <a:t>Gadget</a:t>
            </a:r>
            <a:r>
              <a:rPr lang="zh-CN" altLang="en-US" sz="2000" b="1" dirty="0"/>
              <a:t>有时候有一些限制</a:t>
            </a:r>
            <a:endParaRPr lang="en-US" altLang="zh-CN" sz="2000" b="1" dirty="0"/>
          </a:p>
          <a:p>
            <a:pPr lvl="1"/>
            <a:r>
              <a:rPr lang="zh-CN" altLang="en-US" sz="2000" b="1" dirty="0"/>
              <a:t>选择不够多</a:t>
            </a:r>
            <a:endParaRPr lang="en-US" altLang="zh-CN" sz="2000" b="1" dirty="0"/>
          </a:p>
          <a:p>
            <a:pPr lvl="1"/>
            <a:r>
              <a:rPr lang="zh-CN" altLang="en-US" sz="2000" b="1" dirty="0"/>
              <a:t>有针对性的防御和检测措施提出（检测频繁使用栈上地址、移除</a:t>
            </a:r>
            <a:r>
              <a:rPr lang="en-US" altLang="zh-CN" sz="2000" b="1" dirty="0"/>
              <a:t>ret</a:t>
            </a:r>
            <a:r>
              <a:rPr lang="zh-CN" altLang="en-US" sz="2000" b="1" dirty="0"/>
              <a:t>、避免</a:t>
            </a:r>
            <a:r>
              <a:rPr lang="en-US" altLang="zh-CN" sz="2000" b="1" dirty="0"/>
              <a:t>c3</a:t>
            </a:r>
            <a:r>
              <a:rPr lang="zh-CN" altLang="en-US" sz="2000" b="1" dirty="0"/>
              <a:t>字节）</a:t>
            </a:r>
            <a:endParaRPr lang="en-US" altLang="zh-CN" sz="2000" b="1" dirty="0"/>
          </a:p>
          <a:p>
            <a:pPr lvl="1"/>
            <a:endParaRPr lang="en-US" altLang="zh-CN" sz="2000" b="1" dirty="0"/>
          </a:p>
          <a:p>
            <a:r>
              <a:rPr lang="zh-CN" altLang="en-US" sz="2000" b="1" dirty="0"/>
              <a:t>两篇论文提出采用</a:t>
            </a:r>
            <a:r>
              <a:rPr lang="en-US" altLang="zh-CN" sz="2000" b="1" dirty="0"/>
              <a:t>JMP</a:t>
            </a:r>
            <a:r>
              <a:rPr lang="zh-CN" altLang="en-US" sz="2000" b="1" dirty="0"/>
              <a:t>指令作为替代（虽然</a:t>
            </a:r>
            <a:r>
              <a:rPr lang="en-US" altLang="zh-CN" sz="2000" b="1" dirty="0"/>
              <a:t>CCS</a:t>
            </a:r>
            <a:r>
              <a:rPr lang="zh-CN" altLang="en-US" sz="2000" b="1" dirty="0"/>
              <a:t>‘</a:t>
            </a:r>
            <a:r>
              <a:rPr lang="en-US" altLang="zh-CN" sz="2000" b="1" dirty="0"/>
              <a:t>07</a:t>
            </a:r>
            <a:r>
              <a:rPr lang="zh-CN" altLang="en-US" sz="2000" b="1" dirty="0"/>
              <a:t>论文中也提到可使用</a:t>
            </a:r>
            <a:r>
              <a:rPr lang="en-US" altLang="zh-CN" sz="2000" b="1" dirty="0"/>
              <a:t>JMP</a:t>
            </a:r>
            <a:r>
              <a:rPr lang="zh-CN" altLang="en-US" sz="2000" b="1" dirty="0"/>
              <a:t>指令但未深入）</a:t>
            </a:r>
            <a:endParaRPr lang="en-US" altLang="zh-CN" sz="2000" b="1" dirty="0"/>
          </a:p>
          <a:p>
            <a:pPr lvl="1"/>
            <a:r>
              <a:rPr lang="en-US" altLang="zh-CN" sz="2000" b="1" dirty="0"/>
              <a:t>Tyler </a:t>
            </a:r>
            <a:r>
              <a:rPr lang="en-US" altLang="zh-CN" sz="2000" b="1" dirty="0" err="1"/>
              <a:t>Bletsch</a:t>
            </a:r>
            <a:r>
              <a:rPr lang="en-US" altLang="zh-CN" sz="2000" b="1" dirty="0"/>
              <a:t>, </a:t>
            </a:r>
            <a:r>
              <a:rPr lang="en-US" altLang="zh-CN" sz="2000" b="1" dirty="0" err="1"/>
              <a:t>Xuxian</a:t>
            </a:r>
            <a:r>
              <a:rPr lang="en-US" altLang="zh-CN" sz="2000" b="1" dirty="0"/>
              <a:t> Jiang, Vince W. Freeh, and </a:t>
            </a:r>
            <a:r>
              <a:rPr lang="en-US" altLang="zh-CN" sz="2000" b="1" dirty="0" err="1"/>
              <a:t>Zhenkai</a:t>
            </a:r>
            <a:r>
              <a:rPr lang="en-US" altLang="zh-CN" sz="2000" b="1" dirty="0"/>
              <a:t> Liang. Jump-oriented programming: a new class of code-reuse attack. In 6th ACM </a:t>
            </a:r>
            <a:r>
              <a:rPr lang="en-US" altLang="zh-CN" sz="2000" b="1" dirty="0">
                <a:solidFill>
                  <a:srgbClr val="0070C0"/>
                </a:solidFill>
              </a:rPr>
              <a:t>ASIACCS</a:t>
            </a:r>
            <a:r>
              <a:rPr lang="en-US" altLang="zh-CN" sz="2000" b="1" dirty="0"/>
              <a:t>,</a:t>
            </a:r>
            <a:r>
              <a:rPr lang="en-US" altLang="zh-CN" sz="2000" b="1" dirty="0">
                <a:solidFill>
                  <a:srgbClr val="0070C0"/>
                </a:solidFill>
              </a:rPr>
              <a:t> 2011</a:t>
            </a:r>
            <a:endParaRPr lang="en-US" altLang="zh-CN" sz="2000" b="1" dirty="0"/>
          </a:p>
          <a:p>
            <a:pPr lvl="1"/>
            <a:endParaRPr lang="en-US" altLang="zh-CN" sz="2000" b="1" dirty="0"/>
          </a:p>
          <a:p>
            <a:pPr lvl="1"/>
            <a:r>
              <a:rPr lang="en-US" altLang="zh-CN" sz="2000" b="1" dirty="0"/>
              <a:t>S. </a:t>
            </a:r>
            <a:r>
              <a:rPr lang="en-US" altLang="zh-CN" sz="2000" b="1" dirty="0" err="1"/>
              <a:t>Checkoway</a:t>
            </a:r>
            <a:r>
              <a:rPr lang="en-US" altLang="zh-CN" sz="2000" b="1" dirty="0"/>
              <a:t>, L. </a:t>
            </a:r>
            <a:r>
              <a:rPr lang="en-US" altLang="zh-CN" sz="2000" b="1" dirty="0" err="1"/>
              <a:t>Davi</a:t>
            </a:r>
            <a:r>
              <a:rPr lang="en-US" altLang="zh-CN" sz="2000" b="1" dirty="0"/>
              <a:t>, A. </a:t>
            </a:r>
            <a:r>
              <a:rPr lang="en-US" altLang="zh-CN" sz="2000" b="1" dirty="0" err="1"/>
              <a:t>Dmitrienko</a:t>
            </a:r>
            <a:r>
              <a:rPr lang="en-US" altLang="zh-CN" sz="2000" b="1" dirty="0"/>
              <a:t>, A.-R. Sadeghi, H. </a:t>
            </a:r>
            <a:r>
              <a:rPr lang="en-US" altLang="zh-CN" sz="2000" b="1" dirty="0" err="1"/>
              <a:t>Shacham</a:t>
            </a:r>
            <a:r>
              <a:rPr lang="en-US" altLang="zh-CN" sz="2000" b="1" dirty="0"/>
              <a:t>, and M. </a:t>
            </a:r>
            <a:r>
              <a:rPr lang="en-US" altLang="zh-CN" sz="2000" b="1" dirty="0" err="1"/>
              <a:t>Winandy</a:t>
            </a:r>
            <a:r>
              <a:rPr lang="en-US" altLang="zh-CN" sz="2000" b="1" dirty="0"/>
              <a:t>. Return-oriented programming without returns. In 17th ACM </a:t>
            </a:r>
            <a:r>
              <a:rPr lang="en-US" altLang="zh-CN" sz="2000" b="1" dirty="0">
                <a:solidFill>
                  <a:srgbClr val="0070C0"/>
                </a:solidFill>
              </a:rPr>
              <a:t>CCS</a:t>
            </a:r>
            <a:r>
              <a:rPr lang="en-US" altLang="zh-CN" sz="2000" b="1" dirty="0"/>
              <a:t>, </a:t>
            </a:r>
            <a:r>
              <a:rPr lang="en-US" altLang="zh-CN" sz="2000" b="1" dirty="0">
                <a:solidFill>
                  <a:srgbClr val="0070C0"/>
                </a:solidFill>
              </a:rPr>
              <a:t>2010</a:t>
            </a:r>
            <a:r>
              <a:rPr lang="en-US" altLang="zh-CN" sz="2000" b="1" dirty="0"/>
              <a:t>.</a:t>
            </a:r>
            <a:endParaRPr lang="zh-CN" altLang="en-US" sz="2000" b="1" dirty="0"/>
          </a:p>
        </p:txBody>
      </p:sp>
    </p:spTree>
    <p:extLst>
      <p:ext uri="{BB962C8B-B14F-4D97-AF65-F5344CB8AC3E}">
        <p14:creationId xmlns:p14="http://schemas.microsoft.com/office/powerpoint/2010/main" val="141728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J</a:t>
            </a:r>
            <a:r>
              <a:rPr lang="en-US" altLang="zh-CN" b="1" dirty="0"/>
              <a:t>OP</a:t>
            </a:r>
            <a:r>
              <a:rPr lang="zh-CN" altLang="en-US" b="1" dirty="0">
                <a:effectLst>
                  <a:outerShdw blurRad="38100" dist="38100" dir="2700000" algn="tl">
                    <a:srgbClr val="000000">
                      <a:alpha val="43137"/>
                    </a:srgbClr>
                  </a:outerShdw>
                </a:effectLst>
                <a:ea typeface="微软雅黑" pitchFamily="34" charset="-122"/>
              </a:rPr>
              <a:t>原理</a:t>
            </a:r>
          </a:p>
        </p:txBody>
      </p:sp>
      <p:pic>
        <p:nvPicPr>
          <p:cNvPr id="4" name="图片 3">
            <a:extLst>
              <a:ext uri="{FF2B5EF4-FFF2-40B4-BE49-F238E27FC236}">
                <a16:creationId xmlns:a16="http://schemas.microsoft.com/office/drawing/2014/main" id="{14FBDEE1-828A-4024-BA4C-BFD9B97BD489}"/>
              </a:ext>
            </a:extLst>
          </p:cNvPr>
          <p:cNvPicPr>
            <a:picLocks noChangeAspect="1"/>
          </p:cNvPicPr>
          <p:nvPr/>
        </p:nvPicPr>
        <p:blipFill>
          <a:blip r:embed="rId3"/>
          <a:stretch>
            <a:fillRect/>
          </a:stretch>
        </p:blipFill>
        <p:spPr>
          <a:xfrm>
            <a:off x="736856" y="1916832"/>
            <a:ext cx="7760776" cy="3583420"/>
          </a:xfrm>
          <a:prstGeom prst="rect">
            <a:avLst/>
          </a:prstGeom>
        </p:spPr>
      </p:pic>
    </p:spTree>
    <p:extLst>
      <p:ext uri="{BB962C8B-B14F-4D97-AF65-F5344CB8AC3E}">
        <p14:creationId xmlns:p14="http://schemas.microsoft.com/office/powerpoint/2010/main" val="361248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J</a:t>
            </a:r>
            <a:r>
              <a:rPr lang="en-US" altLang="zh-CN" b="1" dirty="0"/>
              <a:t>OP</a:t>
            </a:r>
            <a:r>
              <a:rPr lang="zh-CN" altLang="en-US" b="1" dirty="0">
                <a:effectLst>
                  <a:outerShdw blurRad="38100" dist="38100" dir="2700000" algn="tl">
                    <a:srgbClr val="000000">
                      <a:alpha val="43137"/>
                    </a:srgbClr>
                  </a:outerShdw>
                </a:effectLst>
                <a:ea typeface="微软雅黑" pitchFamily="34" charset="-122"/>
              </a:rPr>
              <a:t>原理</a:t>
            </a:r>
          </a:p>
        </p:txBody>
      </p:sp>
      <p:pic>
        <p:nvPicPr>
          <p:cNvPr id="5" name="图片 4">
            <a:extLst>
              <a:ext uri="{FF2B5EF4-FFF2-40B4-BE49-F238E27FC236}">
                <a16:creationId xmlns:a16="http://schemas.microsoft.com/office/drawing/2014/main" id="{ED649C8F-D195-4F6C-8A1E-635079793B38}"/>
              </a:ext>
            </a:extLst>
          </p:cNvPr>
          <p:cNvPicPr>
            <a:picLocks noChangeAspect="1"/>
          </p:cNvPicPr>
          <p:nvPr/>
        </p:nvPicPr>
        <p:blipFill>
          <a:blip r:embed="rId3"/>
          <a:stretch>
            <a:fillRect/>
          </a:stretch>
        </p:blipFill>
        <p:spPr>
          <a:xfrm>
            <a:off x="679888" y="1700808"/>
            <a:ext cx="7992888" cy="3138052"/>
          </a:xfrm>
          <a:prstGeom prst="rect">
            <a:avLst/>
          </a:prstGeom>
        </p:spPr>
      </p:pic>
    </p:spTree>
    <p:extLst>
      <p:ext uri="{BB962C8B-B14F-4D97-AF65-F5344CB8AC3E}">
        <p14:creationId xmlns:p14="http://schemas.microsoft.com/office/powerpoint/2010/main" val="314983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effectLst>
                  <a:outerShdw blurRad="38100" dist="38100" dir="2700000" algn="tl">
                    <a:srgbClr val="000000">
                      <a:alpha val="43137"/>
                    </a:srgbClr>
                  </a:outerShdw>
                </a:effectLst>
                <a:ea typeface="微软雅黑" pitchFamily="34" charset="-122"/>
              </a:rPr>
              <a:t>J</a:t>
            </a:r>
            <a:r>
              <a:rPr lang="en-US" altLang="zh-CN" b="1" dirty="0"/>
              <a:t>OP</a:t>
            </a:r>
            <a:r>
              <a:rPr lang="zh-CN" altLang="en-US" b="1" dirty="0">
                <a:effectLst>
                  <a:outerShdw blurRad="38100" dist="38100" dir="2700000" algn="tl">
                    <a:srgbClr val="000000">
                      <a:alpha val="43137"/>
                    </a:srgbClr>
                  </a:outerShdw>
                </a:effectLst>
                <a:ea typeface="微软雅黑" pitchFamily="34" charset="-122"/>
              </a:rPr>
              <a:t>原理</a:t>
            </a:r>
          </a:p>
        </p:txBody>
      </p:sp>
      <p:sp>
        <p:nvSpPr>
          <p:cNvPr id="151555" name="Rectangle 3"/>
          <p:cNvSpPr>
            <a:spLocks noGrp="1" noChangeArrowheads="1"/>
          </p:cNvSpPr>
          <p:nvPr>
            <p:ph type="body" idx="1"/>
          </p:nvPr>
        </p:nvSpPr>
        <p:spPr>
          <a:xfrm>
            <a:off x="467544" y="1052736"/>
            <a:ext cx="8139112" cy="4551784"/>
          </a:xfrm>
        </p:spPr>
        <p:txBody>
          <a:bodyPr/>
          <a:lstStyle/>
          <a:p>
            <a:r>
              <a:rPr lang="en-US" altLang="zh-CN" b="1" dirty="0"/>
              <a:t>JOP</a:t>
            </a:r>
            <a:r>
              <a:rPr lang="zh-CN" altLang="en-US" b="1" dirty="0"/>
              <a:t>关键</a:t>
            </a:r>
            <a:endParaRPr lang="en-US" altLang="zh-CN" b="1" dirty="0"/>
          </a:p>
          <a:p>
            <a:pPr lvl="1"/>
            <a:r>
              <a:rPr lang="en-US" altLang="zh-CN" b="1" dirty="0"/>
              <a:t>Dispatcher Gadget</a:t>
            </a:r>
          </a:p>
          <a:p>
            <a:pPr lvl="2"/>
            <a:r>
              <a:rPr lang="zh-CN" altLang="en-US" b="1" dirty="0"/>
              <a:t>实现一个虚拟</a:t>
            </a:r>
            <a:r>
              <a:rPr lang="en-US" altLang="zh-CN" b="1" dirty="0"/>
              <a:t>PC</a:t>
            </a:r>
            <a:r>
              <a:rPr lang="zh-CN" altLang="en-US" b="1" dirty="0"/>
              <a:t>，来对不同的</a:t>
            </a:r>
            <a:r>
              <a:rPr lang="en-US" altLang="zh-CN" b="1" dirty="0"/>
              <a:t>Functional </a:t>
            </a:r>
            <a:r>
              <a:rPr lang="en-US" altLang="zh-CN" b="1" dirty="0" err="1"/>
              <a:t>Gadagets</a:t>
            </a:r>
            <a:r>
              <a:rPr lang="zh-CN" altLang="en-US" b="1" dirty="0"/>
              <a:t>进行调度</a:t>
            </a:r>
            <a:endParaRPr lang="en-US" altLang="zh-CN" b="1" dirty="0"/>
          </a:p>
          <a:p>
            <a:pPr lvl="1"/>
            <a:endParaRPr lang="en-US" altLang="zh-CN" b="1" dirty="0"/>
          </a:p>
          <a:p>
            <a:pPr lvl="2"/>
            <a:r>
              <a:rPr lang="zh-CN" altLang="en-US" b="1" dirty="0"/>
              <a:t>类似于</a:t>
            </a:r>
            <a:r>
              <a:rPr lang="en-US" altLang="zh-CN" b="1" dirty="0"/>
              <a:t>CCS’10</a:t>
            </a:r>
            <a:r>
              <a:rPr lang="zh-CN" altLang="en-US" b="1" dirty="0"/>
              <a:t>文章中的</a:t>
            </a:r>
            <a:r>
              <a:rPr lang="en-US" altLang="zh-CN" b="1" dirty="0"/>
              <a:t>Trampoline</a:t>
            </a:r>
            <a:r>
              <a:rPr lang="zh-CN" altLang="en-US" b="1" dirty="0"/>
              <a:t>（蹦床）</a:t>
            </a:r>
            <a:endParaRPr lang="en-US" altLang="zh-CN" b="1" dirty="0"/>
          </a:p>
          <a:p>
            <a:pPr lvl="1"/>
            <a:endParaRPr lang="zh-CN" altLang="en-US" dirty="0"/>
          </a:p>
        </p:txBody>
      </p:sp>
    </p:spTree>
    <p:extLst>
      <p:ext uri="{BB962C8B-B14F-4D97-AF65-F5344CB8AC3E}">
        <p14:creationId xmlns:p14="http://schemas.microsoft.com/office/powerpoint/2010/main" val="325731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）函数的栈帧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sz="2400" b="1" dirty="0">
                <a:effectLst>
                  <a:outerShdw blurRad="38100" dist="38100" dir="2700000" algn="tl">
                    <a:srgbClr val="C0C0C0"/>
                  </a:outerShdw>
                </a:effectLst>
                <a:ea typeface="微软雅黑" pitchFamily="34" charset="-122"/>
              </a:rPr>
              <a:t>当函数被调用时，系统会为这个函数开辟一个新的栈帧，并把它压入栈区中，所以正在运行的函数总是在系统栈区的栈顶（本书称为：当前栈帧）。当函数返回时，系统会弹出该函数所对应的栈帧空间。</a:t>
            </a:r>
            <a:endParaRPr lang="en-US" altLang="zh-CN" sz="2400" b="1" dirty="0">
              <a:effectLst>
                <a:outerShdw blurRad="38100" dist="38100" dir="2700000" algn="tl">
                  <a:srgbClr val="C0C0C0"/>
                </a:outerShdw>
              </a:effectLst>
              <a:ea typeface="微软雅黑" pitchFamily="34" charset="-122"/>
            </a:endParaRPr>
          </a:p>
          <a:p>
            <a:pPr eaLnBrk="1" hangingPunct="1">
              <a:defRPr/>
            </a:pPr>
            <a:r>
              <a:rPr lang="zh-CN" altLang="en-US" sz="2400" b="1" dirty="0">
                <a:effectLst>
                  <a:outerShdw blurRad="38100" dist="38100" dir="2700000" algn="tl">
                    <a:srgbClr val="C0C0C0"/>
                  </a:outerShdw>
                </a:effectLst>
                <a:ea typeface="微软雅黑" pitchFamily="34" charset="-122"/>
              </a:rPr>
              <a:t>栈帧的生长方向是从高地址向低地址增长的。</a:t>
            </a:r>
          </a:p>
        </p:txBody>
      </p:sp>
      <p:pic>
        <p:nvPicPr>
          <p:cNvPr id="4" name="图片 3">
            <a:extLst>
              <a:ext uri="{FF2B5EF4-FFF2-40B4-BE49-F238E27FC236}">
                <a16:creationId xmlns:a16="http://schemas.microsoft.com/office/drawing/2014/main" id="{97DC12F2-2215-407F-8760-FAFB245390DE}"/>
              </a:ext>
            </a:extLst>
          </p:cNvPr>
          <p:cNvPicPr>
            <a:picLocks noChangeAspect="1"/>
          </p:cNvPicPr>
          <p:nvPr/>
        </p:nvPicPr>
        <p:blipFill>
          <a:blip r:embed="rId2"/>
          <a:stretch>
            <a:fillRect/>
          </a:stretch>
        </p:blipFill>
        <p:spPr>
          <a:xfrm>
            <a:off x="611559" y="4293096"/>
            <a:ext cx="3014049" cy="1656184"/>
          </a:xfrm>
          <a:prstGeom prst="rect">
            <a:avLst/>
          </a:prstGeom>
        </p:spPr>
      </p:pic>
      <p:grpSp>
        <p:nvGrpSpPr>
          <p:cNvPr id="5" name="画布 6005">
            <a:extLst>
              <a:ext uri="{FF2B5EF4-FFF2-40B4-BE49-F238E27FC236}">
                <a16:creationId xmlns:a16="http://schemas.microsoft.com/office/drawing/2014/main" id="{EBB83AD9-C442-4A43-8AC1-497E49071836}"/>
              </a:ext>
            </a:extLst>
          </p:cNvPr>
          <p:cNvGrpSpPr/>
          <p:nvPr/>
        </p:nvGrpSpPr>
        <p:grpSpPr>
          <a:xfrm>
            <a:off x="3563888" y="3789040"/>
            <a:ext cx="5122912" cy="2430266"/>
            <a:chOff x="0" y="0"/>
            <a:chExt cx="3305810" cy="1760220"/>
          </a:xfrm>
        </p:grpSpPr>
        <p:sp>
          <p:nvSpPr>
            <p:cNvPr id="6" name="矩形 5">
              <a:extLst>
                <a:ext uri="{FF2B5EF4-FFF2-40B4-BE49-F238E27FC236}">
                  <a16:creationId xmlns:a16="http://schemas.microsoft.com/office/drawing/2014/main" id="{23E7DBDF-870F-40F5-BEF0-6DCC49AC6935}"/>
                </a:ext>
              </a:extLst>
            </p:cNvPr>
            <p:cNvSpPr/>
            <p:nvPr/>
          </p:nvSpPr>
          <p:spPr>
            <a:xfrm>
              <a:off x="0" y="0"/>
              <a:ext cx="3305810" cy="1760220"/>
            </a:xfrm>
            <a:prstGeom prst="rect">
              <a:avLst/>
            </a:prstGeom>
          </p:spPr>
        </p:sp>
        <p:sp>
          <p:nvSpPr>
            <p:cNvPr id="7" name="矩形 6">
              <a:extLst>
                <a:ext uri="{FF2B5EF4-FFF2-40B4-BE49-F238E27FC236}">
                  <a16:creationId xmlns:a16="http://schemas.microsoft.com/office/drawing/2014/main" id="{82E4AE29-2A1C-4459-8D9A-F6F0CF5B9B0E}"/>
                </a:ext>
              </a:extLst>
            </p:cNvPr>
            <p:cNvSpPr/>
            <p:nvPr/>
          </p:nvSpPr>
          <p:spPr>
            <a:xfrm>
              <a:off x="1804472" y="1306453"/>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main</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8FA475C3-A068-44B7-B6C1-C5A7F8EA5FD2}"/>
                </a:ext>
              </a:extLst>
            </p:cNvPr>
            <p:cNvSpPr/>
            <p:nvPr/>
          </p:nvSpPr>
          <p:spPr>
            <a:xfrm>
              <a:off x="365798" y="22"/>
              <a:ext cx="744971" cy="17242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main()</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7FCC926C-B167-433B-B9F4-5790332BC5D7}"/>
                </a:ext>
              </a:extLst>
            </p:cNvPr>
            <p:cNvSpPr/>
            <p:nvPr/>
          </p:nvSpPr>
          <p:spPr>
            <a:xfrm>
              <a:off x="2962987" y="780781"/>
              <a:ext cx="306768"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EBP</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0C4D1D28-F6A1-4F39-9440-94A7A3F2AD83}"/>
                </a:ext>
              </a:extLst>
            </p:cNvPr>
            <p:cNvSpPr/>
            <p:nvPr/>
          </p:nvSpPr>
          <p:spPr>
            <a:xfrm>
              <a:off x="1804472" y="886999"/>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397EDDEF-82F4-466B-A135-907BE8CAC1E2}"/>
                </a:ext>
              </a:extLst>
            </p:cNvPr>
            <p:cNvSpPr/>
            <p:nvPr/>
          </p:nvSpPr>
          <p:spPr>
            <a:xfrm>
              <a:off x="1804472" y="470222"/>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9465B31B-DDF2-41F3-975F-481B3F485DF0}"/>
                </a:ext>
              </a:extLst>
            </p:cNvPr>
            <p:cNvSpPr/>
            <p:nvPr/>
          </p:nvSpPr>
          <p:spPr>
            <a:xfrm>
              <a:off x="1804472" y="48510"/>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未使用的栈区</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D73A8DEA-8E60-4838-BBBE-5A26C487A6A4}"/>
                </a:ext>
              </a:extLst>
            </p:cNvPr>
            <p:cNvSpPr/>
            <p:nvPr/>
          </p:nvSpPr>
          <p:spPr>
            <a:xfrm>
              <a:off x="2962987" y="364094"/>
              <a:ext cx="306768"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ESP</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73C59AE6-5FE8-41E5-9234-AE01A6CFC373}"/>
                </a:ext>
              </a:extLst>
            </p:cNvPr>
            <p:cNvCxnSpPr/>
            <p:nvPr/>
          </p:nvCxnSpPr>
          <p:spPr>
            <a:xfrm flipH="1">
              <a:off x="2817925" y="887073"/>
              <a:ext cx="19098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0D9872C-A67E-4904-B620-408FC4CC4A6C}"/>
                </a:ext>
              </a:extLst>
            </p:cNvPr>
            <p:cNvCxnSpPr/>
            <p:nvPr/>
          </p:nvCxnSpPr>
          <p:spPr>
            <a:xfrm flipH="1">
              <a:off x="2817880" y="466522"/>
              <a:ext cx="19098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16" name="上箭头 234">
              <a:extLst>
                <a:ext uri="{FF2B5EF4-FFF2-40B4-BE49-F238E27FC236}">
                  <a16:creationId xmlns:a16="http://schemas.microsoft.com/office/drawing/2014/main" id="{70CA2F58-B91D-46FB-BB22-011DFAA7B835}"/>
                </a:ext>
              </a:extLst>
            </p:cNvPr>
            <p:cNvSpPr/>
            <p:nvPr/>
          </p:nvSpPr>
          <p:spPr>
            <a:xfrm>
              <a:off x="1699179" y="780781"/>
              <a:ext cx="45720" cy="20193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4E6375D9-3938-4EB0-AB33-9F06A3165CD6}"/>
                </a:ext>
              </a:extLst>
            </p:cNvPr>
            <p:cNvSpPr/>
            <p:nvPr/>
          </p:nvSpPr>
          <p:spPr>
            <a:xfrm>
              <a:off x="1018513" y="785596"/>
              <a:ext cx="699135" cy="2184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栈增长方向</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CCEBA0-AE7F-4899-A894-E3AA8A8FD088}"/>
                </a:ext>
              </a:extLst>
            </p:cNvPr>
            <p:cNvSpPr/>
            <p:nvPr/>
          </p:nvSpPr>
          <p:spPr>
            <a:xfrm>
              <a:off x="1445901" y="1496963"/>
              <a:ext cx="352696"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高地址</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46A39A-FA5B-4453-B1BC-5CDFEB4E8BCC}"/>
                </a:ext>
              </a:extLst>
            </p:cNvPr>
            <p:cNvSpPr/>
            <p:nvPr/>
          </p:nvSpPr>
          <p:spPr>
            <a:xfrm>
              <a:off x="1445901" y="62922"/>
              <a:ext cx="352696"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低地址</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矩形: 圆角 1">
            <a:extLst>
              <a:ext uri="{FF2B5EF4-FFF2-40B4-BE49-F238E27FC236}">
                <a16:creationId xmlns:a16="http://schemas.microsoft.com/office/drawing/2014/main" id="{11071A1A-E150-4C7E-8594-642078A8234F}"/>
              </a:ext>
            </a:extLst>
          </p:cNvPr>
          <p:cNvSpPr/>
          <p:nvPr/>
        </p:nvSpPr>
        <p:spPr bwMode="auto">
          <a:xfrm>
            <a:off x="1873165" y="4291730"/>
            <a:ext cx="1853292" cy="505422"/>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21" name="矩形: 圆角 20">
            <a:extLst>
              <a:ext uri="{FF2B5EF4-FFF2-40B4-BE49-F238E27FC236}">
                <a16:creationId xmlns:a16="http://schemas.microsoft.com/office/drawing/2014/main" id="{FA75A7D0-DE8E-4FE9-B20F-87DAAD7023E3}"/>
              </a:ext>
            </a:extLst>
          </p:cNvPr>
          <p:cNvSpPr/>
          <p:nvPr/>
        </p:nvSpPr>
        <p:spPr bwMode="auto">
          <a:xfrm>
            <a:off x="3922578" y="3645024"/>
            <a:ext cx="4825885" cy="2664296"/>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237723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Return2libc</a:t>
            </a:r>
            <a:r>
              <a:rPr lang="zh-CN" altLang="en-US" b="1" dirty="0"/>
              <a:t>及</a:t>
            </a:r>
            <a:r>
              <a:rPr lang="en-US" altLang="zh-CN" b="1" dirty="0"/>
              <a:t>ROP</a:t>
            </a:r>
            <a:r>
              <a:rPr lang="zh-CN" altLang="en-US" b="1" dirty="0"/>
              <a:t>的防护</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67544" y="1052736"/>
            <a:ext cx="8139112" cy="4551784"/>
          </a:xfrm>
        </p:spPr>
        <p:txBody>
          <a:bodyPr/>
          <a:lstStyle/>
          <a:p>
            <a:r>
              <a:rPr lang="zh-CN" altLang="en-US" b="1" dirty="0"/>
              <a:t>各种</a:t>
            </a:r>
            <a:r>
              <a:rPr lang="zh-CN" altLang="en-US" b="1" dirty="0">
                <a:solidFill>
                  <a:srgbClr val="00B050"/>
                </a:solidFill>
              </a:rPr>
              <a:t>针对性</a:t>
            </a:r>
            <a:r>
              <a:rPr lang="zh-CN" altLang="en-US" b="1" dirty="0"/>
              <a:t>措施</a:t>
            </a:r>
            <a:endParaRPr lang="en-US" altLang="zh-CN" b="1" dirty="0"/>
          </a:p>
          <a:p>
            <a:pPr lvl="1"/>
            <a:r>
              <a:rPr lang="zh-CN" altLang="en-US" b="1" dirty="0"/>
              <a:t>去除</a:t>
            </a:r>
            <a:r>
              <a:rPr lang="en-US" altLang="zh-CN" b="1" dirty="0"/>
              <a:t>system()</a:t>
            </a:r>
            <a:r>
              <a:rPr lang="zh-CN" altLang="en-US" b="1" dirty="0"/>
              <a:t>函数</a:t>
            </a:r>
            <a:endParaRPr lang="en-US" altLang="zh-CN" b="1" dirty="0"/>
          </a:p>
          <a:p>
            <a:pPr lvl="1"/>
            <a:r>
              <a:rPr lang="zh-CN" altLang="en-US" b="1" dirty="0"/>
              <a:t>减少代码中的</a:t>
            </a:r>
            <a:r>
              <a:rPr lang="en-US" altLang="zh-CN" b="1" dirty="0"/>
              <a:t>gadget</a:t>
            </a:r>
          </a:p>
          <a:p>
            <a:pPr lvl="1"/>
            <a:r>
              <a:rPr lang="zh-CN" altLang="en-US" b="1" dirty="0"/>
              <a:t>检测</a:t>
            </a:r>
            <a:r>
              <a:rPr lang="en-US" altLang="zh-CN" b="1" dirty="0"/>
              <a:t>ret</a:t>
            </a:r>
            <a:r>
              <a:rPr lang="zh-CN" altLang="en-US" b="1" dirty="0"/>
              <a:t>等短序列调用</a:t>
            </a:r>
            <a:endParaRPr lang="en-US" altLang="zh-CN" b="1" dirty="0"/>
          </a:p>
          <a:p>
            <a:pPr lvl="1"/>
            <a:r>
              <a:rPr lang="en-US" altLang="zh-CN" b="1" dirty="0"/>
              <a:t>...</a:t>
            </a:r>
          </a:p>
          <a:p>
            <a:pPr lvl="1"/>
            <a:endParaRPr lang="zh-CN" altLang="en-US" dirty="0"/>
          </a:p>
        </p:txBody>
      </p:sp>
    </p:spTree>
    <p:extLst>
      <p:ext uri="{BB962C8B-B14F-4D97-AF65-F5344CB8AC3E}">
        <p14:creationId xmlns:p14="http://schemas.microsoft.com/office/powerpoint/2010/main" val="3010496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补充：</a:t>
            </a:r>
            <a:r>
              <a:rPr lang="en-US" altLang="zh-CN" b="1" dirty="0"/>
              <a:t> Return2libc</a:t>
            </a:r>
            <a:r>
              <a:rPr lang="zh-CN" altLang="en-US" b="1" dirty="0"/>
              <a:t>及</a:t>
            </a:r>
            <a:r>
              <a:rPr lang="en-US" altLang="zh-CN" b="1" dirty="0"/>
              <a:t>ROP</a:t>
            </a:r>
            <a:r>
              <a:rPr lang="zh-CN" altLang="en-US" b="1" dirty="0"/>
              <a:t>的防护</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67544" y="1052736"/>
            <a:ext cx="8139112" cy="4551784"/>
          </a:xfrm>
        </p:spPr>
        <p:txBody>
          <a:bodyPr/>
          <a:lstStyle/>
          <a:p>
            <a:r>
              <a:rPr lang="zh-CN" altLang="en-US" sz="2000" b="1" dirty="0"/>
              <a:t>更</a:t>
            </a:r>
            <a:r>
              <a:rPr lang="zh-CN" altLang="en-US" sz="2000" b="1" dirty="0">
                <a:solidFill>
                  <a:srgbClr val="7030A0"/>
                </a:solidFill>
              </a:rPr>
              <a:t>高级</a:t>
            </a:r>
            <a:r>
              <a:rPr lang="zh-CN" altLang="en-US" sz="2000" b="1" dirty="0"/>
              <a:t>措施</a:t>
            </a:r>
            <a:endParaRPr lang="en-US" altLang="zh-CN" sz="2000" b="1" dirty="0"/>
          </a:p>
          <a:p>
            <a:pPr lvl="1"/>
            <a:r>
              <a:rPr lang="en-US" altLang="zh-CN" sz="2000" b="1" dirty="0"/>
              <a:t>Control Flow Integrity/Guard</a:t>
            </a:r>
            <a:r>
              <a:rPr lang="zh-CN" altLang="en-US" sz="2000" b="1" dirty="0"/>
              <a:t>（控制流完整性）</a:t>
            </a:r>
            <a:r>
              <a:rPr lang="en-US" altLang="zh-CN" sz="2000" b="1" dirty="0"/>
              <a:t> </a:t>
            </a:r>
            <a:r>
              <a:rPr lang="en-US" altLang="zh-CN" sz="2000" b="1" dirty="0">
                <a:solidFill>
                  <a:srgbClr val="0070C0"/>
                </a:solidFill>
              </a:rPr>
              <a:t>[Abadi:CFI:CCS05][CFIGccLLVM:Security14]</a:t>
            </a:r>
          </a:p>
          <a:p>
            <a:pPr lvl="2"/>
            <a:r>
              <a:rPr lang="zh-CN" altLang="en-US" sz="2000" b="1" dirty="0"/>
              <a:t>编译器如</a:t>
            </a:r>
            <a:r>
              <a:rPr lang="en-US" altLang="zh-CN" sz="2000" b="1" dirty="0">
                <a:solidFill>
                  <a:srgbClr val="C00000"/>
                </a:solidFill>
              </a:rPr>
              <a:t>LLVM</a:t>
            </a:r>
            <a:r>
              <a:rPr lang="en-US" altLang="zh-CN" sz="2000" b="1" dirty="0"/>
              <a:t>/</a:t>
            </a:r>
            <a:r>
              <a:rPr lang="en-US" altLang="zh-CN" sz="2000" b="1" dirty="0">
                <a:solidFill>
                  <a:srgbClr val="7030A0"/>
                </a:solidFill>
              </a:rPr>
              <a:t>VisualStudio2015</a:t>
            </a:r>
            <a:r>
              <a:rPr lang="zh-CN" altLang="en-US" sz="2000" b="1" dirty="0"/>
              <a:t>已正式支持</a:t>
            </a:r>
            <a:endParaRPr lang="en-US" altLang="zh-CN" sz="2000" b="1" dirty="0"/>
          </a:p>
          <a:p>
            <a:pPr lvl="3"/>
            <a:r>
              <a:rPr lang="en-US" altLang="zh-CN" b="1" dirty="0"/>
              <a:t>LLVM Clang </a:t>
            </a:r>
            <a:r>
              <a:rPr lang="en-US" altLang="zh-CN" b="1" dirty="0">
                <a:solidFill>
                  <a:srgbClr val="C00000"/>
                </a:solidFill>
              </a:rPr>
              <a:t>-</a:t>
            </a:r>
            <a:r>
              <a:rPr lang="en-US" altLang="zh-CN" b="1" dirty="0" err="1">
                <a:solidFill>
                  <a:srgbClr val="C00000"/>
                </a:solidFill>
              </a:rPr>
              <a:t>fsanitize</a:t>
            </a:r>
            <a:r>
              <a:rPr lang="en-US" altLang="zh-CN" b="1" dirty="0">
                <a:solidFill>
                  <a:srgbClr val="C00000"/>
                </a:solidFill>
              </a:rPr>
              <a:t>=</a:t>
            </a:r>
            <a:r>
              <a:rPr lang="en-US" altLang="zh-CN" b="1" dirty="0" err="1">
                <a:solidFill>
                  <a:srgbClr val="C00000"/>
                </a:solidFill>
              </a:rPr>
              <a:t>cfi</a:t>
            </a:r>
            <a:r>
              <a:rPr lang="en-US" altLang="zh-CN" b="1" dirty="0">
                <a:solidFill>
                  <a:srgbClr val="C00000"/>
                </a:solidFill>
              </a:rPr>
              <a:t> </a:t>
            </a:r>
          </a:p>
          <a:p>
            <a:pPr lvl="3"/>
            <a:r>
              <a:rPr lang="en-US" altLang="zh-CN" b="1" dirty="0"/>
              <a:t>VS flag </a:t>
            </a:r>
            <a:r>
              <a:rPr lang="en-US" altLang="zh-CN" b="1" dirty="0">
                <a:solidFill>
                  <a:srgbClr val="7030A0"/>
                </a:solidFill>
              </a:rPr>
              <a:t>/</a:t>
            </a:r>
            <a:r>
              <a:rPr lang="en-US" altLang="zh-CN" b="1" dirty="0" err="1">
                <a:solidFill>
                  <a:srgbClr val="7030A0"/>
                </a:solidFill>
              </a:rPr>
              <a:t>guard:cf</a:t>
            </a:r>
            <a:endParaRPr lang="en-US" altLang="zh-CN" b="1" dirty="0">
              <a:solidFill>
                <a:srgbClr val="7030A0"/>
              </a:solidFill>
            </a:endParaRPr>
          </a:p>
          <a:p>
            <a:pPr lvl="2"/>
            <a:r>
              <a:rPr lang="en-US" altLang="zh-CN" sz="2000" b="1" dirty="0"/>
              <a:t>Windows</a:t>
            </a:r>
            <a:r>
              <a:rPr lang="zh-CN" altLang="en-US" sz="2000" b="1" dirty="0"/>
              <a:t>上同时需编译器与操作系统支持</a:t>
            </a:r>
            <a:endParaRPr lang="en-US" altLang="zh-CN" sz="2000" b="1" dirty="0"/>
          </a:p>
          <a:p>
            <a:pPr lvl="3"/>
            <a:r>
              <a:rPr lang="en-US" altLang="zh-CN" b="1" dirty="0"/>
              <a:t>Window 8.1</a:t>
            </a:r>
            <a:r>
              <a:rPr lang="zh-CN" altLang="en-US" b="1" dirty="0"/>
              <a:t>起引入支持</a:t>
            </a:r>
            <a:endParaRPr lang="en-US" altLang="zh-CN" b="1" dirty="0"/>
          </a:p>
          <a:p>
            <a:pPr lvl="3"/>
            <a:r>
              <a:rPr lang="en-US" altLang="zh-CN" b="1" dirty="0">
                <a:solidFill>
                  <a:srgbClr val="C00000"/>
                </a:solidFill>
              </a:rPr>
              <a:t>Windows 10 </a:t>
            </a:r>
            <a:r>
              <a:rPr lang="en-US" altLang="zh-CN" b="1" dirty="0"/>
              <a:t>1703</a:t>
            </a:r>
            <a:r>
              <a:rPr lang="zh-CN" altLang="en-US" b="1" dirty="0"/>
              <a:t>起内核采用</a:t>
            </a:r>
            <a:r>
              <a:rPr lang="en-US" altLang="zh-CN" b="1" dirty="0"/>
              <a:t>CFG</a:t>
            </a:r>
            <a:r>
              <a:rPr lang="zh-CN" altLang="en-US" b="1" dirty="0"/>
              <a:t>编译</a:t>
            </a:r>
            <a:endParaRPr lang="en-US" altLang="zh-CN" b="1" dirty="0"/>
          </a:p>
          <a:p>
            <a:pPr lvl="2"/>
            <a:r>
              <a:rPr lang="en-US" altLang="zh-CN" sz="2000" b="1" dirty="0">
                <a:solidFill>
                  <a:srgbClr val="00B050"/>
                </a:solidFill>
              </a:rPr>
              <a:t>Android 8.1</a:t>
            </a:r>
            <a:r>
              <a:rPr lang="zh-CN" altLang="en-US" sz="2000" b="1" dirty="0"/>
              <a:t>起部分启用</a:t>
            </a:r>
            <a:r>
              <a:rPr lang="en-US" altLang="zh-CN" sz="2000" b="1" dirty="0"/>
              <a:t>CFI</a:t>
            </a:r>
            <a:r>
              <a:rPr lang="zh-CN" altLang="en-US" sz="2000" b="1" dirty="0"/>
              <a:t>，</a:t>
            </a:r>
            <a:r>
              <a:rPr lang="en-US" altLang="zh-CN" sz="2000" b="1" dirty="0">
                <a:solidFill>
                  <a:srgbClr val="00B050"/>
                </a:solidFill>
              </a:rPr>
              <a:t>9</a:t>
            </a:r>
            <a:r>
              <a:rPr lang="zh-CN" altLang="en-US" sz="2000" b="1" dirty="0"/>
              <a:t>的内核中应用了</a:t>
            </a:r>
            <a:r>
              <a:rPr lang="en-US" altLang="zh-CN" sz="2000" b="1" dirty="0"/>
              <a:t>CFI</a:t>
            </a:r>
            <a:r>
              <a:rPr lang="zh-CN" altLang="en-US" sz="2000" b="1" dirty="0"/>
              <a:t>，</a:t>
            </a:r>
            <a:r>
              <a:rPr lang="en-US" altLang="zh-CN" sz="2000" b="1" dirty="0">
                <a:solidFill>
                  <a:srgbClr val="ACA004"/>
                </a:solidFill>
              </a:rPr>
              <a:t>Linux</a:t>
            </a:r>
            <a:r>
              <a:rPr lang="zh-CN" altLang="en-US" sz="2000" b="1" dirty="0"/>
              <a:t>内核的</a:t>
            </a:r>
            <a:r>
              <a:rPr lang="en-US" altLang="zh-CN" sz="2000" b="1" dirty="0"/>
              <a:t>CFI</a:t>
            </a:r>
            <a:r>
              <a:rPr lang="zh-CN" altLang="en-US" sz="2000" b="1" dirty="0"/>
              <a:t>编译正在准备</a:t>
            </a:r>
            <a:endParaRPr lang="en-US" altLang="zh-CN" sz="2000" b="1" dirty="0"/>
          </a:p>
          <a:p>
            <a:pPr lvl="1"/>
            <a:r>
              <a:rPr lang="en-US" altLang="zh-CN" sz="2000" b="1" dirty="0"/>
              <a:t>Data Flow Integrity </a:t>
            </a:r>
            <a:r>
              <a:rPr lang="en-US" altLang="zh-CN" sz="2000" b="1" dirty="0">
                <a:solidFill>
                  <a:srgbClr val="0070C0"/>
                </a:solidFill>
              </a:rPr>
              <a:t>[Castro:DFI:OSDI06]</a:t>
            </a:r>
          </a:p>
          <a:p>
            <a:pPr lvl="1"/>
            <a:endParaRPr lang="zh-CN" altLang="en-US" dirty="0"/>
          </a:p>
        </p:txBody>
      </p:sp>
    </p:spTree>
    <p:extLst>
      <p:ext uri="{BB962C8B-B14F-4D97-AF65-F5344CB8AC3E}">
        <p14:creationId xmlns:p14="http://schemas.microsoft.com/office/powerpoint/2010/main" val="127776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）地址空间布局随机化</a:t>
            </a:r>
            <a:r>
              <a:rPr lang="en-US" altLang="zh-CN" b="1" dirty="0">
                <a:effectLst>
                  <a:outerShdw blurRad="38100" dist="38100" dir="2700000" algn="tl">
                    <a:srgbClr val="C0C0C0"/>
                  </a:outerShdw>
                </a:effectLst>
                <a:ea typeface="微软雅黑" pitchFamily="34" charset="-122"/>
              </a:rPr>
              <a:t>ASLR</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通过对堆、栈、共享库映射等线性区域布局的随机化，增加攻击者预测目的地址的难度，防止攻击者直接定位攻击代码位置，达到阻止漏洞利用的目的。</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在目前的</a:t>
            </a:r>
            <a:r>
              <a:rPr lang="en-US" altLang="zh-CN" b="1" dirty="0">
                <a:effectLst>
                  <a:outerShdw blurRad="38100" dist="38100" dir="2700000" algn="tl">
                    <a:srgbClr val="C0C0C0"/>
                  </a:outerShdw>
                </a:effectLst>
                <a:ea typeface="微软雅黑" pitchFamily="34" charset="-122"/>
              </a:rPr>
              <a:t>VS</a:t>
            </a:r>
            <a:r>
              <a:rPr lang="zh-CN" altLang="en-US" b="1" dirty="0">
                <a:effectLst>
                  <a:outerShdw blurRad="38100" dist="38100" dir="2700000" algn="tl">
                    <a:srgbClr val="C0C0C0"/>
                  </a:outerShdw>
                </a:effectLst>
                <a:ea typeface="微软雅黑" pitchFamily="34" charset="-122"/>
              </a:rPr>
              <a:t>编译器中，均提供了连接选项</a:t>
            </a:r>
            <a:r>
              <a:rPr lang="en-US" altLang="zh-CN" b="1" dirty="0">
                <a:effectLst>
                  <a:outerShdw blurRad="38100" dist="38100" dir="2700000" algn="tl">
                    <a:srgbClr val="C0C0C0"/>
                  </a:outerShdw>
                </a:effectLst>
                <a:ea typeface="微软雅黑" pitchFamily="34" charset="-122"/>
              </a:rPr>
              <a:t>/DYNAMICBASE</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p:txBody>
      </p:sp>
      <p:pic>
        <p:nvPicPr>
          <p:cNvPr id="5" name="图片 4" descr="C:\Users\YLavender\Desktop\ASLR ONOFF.PNG">
            <a:extLst>
              <a:ext uri="{FF2B5EF4-FFF2-40B4-BE49-F238E27FC236}">
                <a16:creationId xmlns:a16="http://schemas.microsoft.com/office/drawing/2014/main" id="{E6A4A062-6DE7-401D-BFFA-8907180D7D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933056"/>
            <a:ext cx="3456384" cy="2376264"/>
          </a:xfrm>
          <a:prstGeom prst="rect">
            <a:avLst/>
          </a:prstGeom>
          <a:noFill/>
          <a:ln>
            <a:noFill/>
          </a:ln>
        </p:spPr>
      </p:pic>
    </p:spTree>
    <p:extLst>
      <p:ext uri="{BB962C8B-B14F-4D97-AF65-F5344CB8AC3E}">
        <p14:creationId xmlns:p14="http://schemas.microsoft.com/office/powerpoint/2010/main" val="1050575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）地址空间布局随机化</a:t>
            </a:r>
            <a:r>
              <a:rPr lang="en-US" altLang="zh-CN" b="1" dirty="0">
                <a:effectLst>
                  <a:outerShdw blurRad="38100" dist="38100" dir="2700000" algn="tl">
                    <a:srgbClr val="C0C0C0"/>
                  </a:outerShdw>
                </a:effectLst>
                <a:ea typeface="微软雅黑" pitchFamily="34" charset="-122"/>
              </a:rPr>
              <a:t>ASLR</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ASLR</a:t>
            </a:r>
            <a:r>
              <a:rPr lang="zh-CN" altLang="en-US" b="1" dirty="0">
                <a:effectLst>
                  <a:outerShdw blurRad="38100" dist="38100" dir="2700000" algn="tl">
                    <a:srgbClr val="C0C0C0"/>
                  </a:outerShdw>
                </a:effectLst>
                <a:ea typeface="微软雅黑" pitchFamily="34" charset="-122"/>
              </a:rPr>
              <a:t>机制的缺陷和绕过方法</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对本地攻击者无能为力</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造成内存碎片的增多</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利用没有采用</a:t>
            </a:r>
            <a:r>
              <a:rPr lang="en-US" altLang="zh-CN" b="1" dirty="0">
                <a:effectLst>
                  <a:outerShdw blurRad="38100" dist="38100" dir="2700000" algn="tl">
                    <a:srgbClr val="C0C0C0"/>
                  </a:outerShdw>
                </a:effectLst>
                <a:ea typeface="微软雅黑" pitchFamily="34" charset="-122"/>
              </a:rPr>
              <a:t>/DYNAMICBASE</a:t>
            </a:r>
            <a:r>
              <a:rPr lang="zh-CN" altLang="en-US" b="1" dirty="0">
                <a:effectLst>
                  <a:outerShdw blurRad="38100" dist="38100" dir="2700000" algn="tl">
                    <a:srgbClr val="C0C0C0"/>
                  </a:outerShdw>
                </a:effectLst>
                <a:ea typeface="微软雅黑" pitchFamily="34" charset="-122"/>
              </a:rPr>
              <a:t>选项保护的模块做跳板</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982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）安全结构化异常处理</a:t>
            </a:r>
            <a:r>
              <a:rPr lang="en-US" altLang="zh-CN" b="1" dirty="0" err="1">
                <a:effectLst>
                  <a:outerShdw blurRad="38100" dist="38100" dir="2700000" algn="tl">
                    <a:srgbClr val="C0C0C0"/>
                  </a:outerShdw>
                </a:effectLst>
                <a:ea typeface="微软雅黑" pitchFamily="34" charset="-122"/>
              </a:rPr>
              <a:t>SafeSEH</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en-US" altLang="zh-CN" b="1" dirty="0" err="1">
                <a:effectLst>
                  <a:outerShdw blurRad="38100" dist="38100" dir="2700000" algn="tl">
                    <a:srgbClr val="C0C0C0"/>
                  </a:outerShdw>
                </a:effectLst>
                <a:ea typeface="微软雅黑" pitchFamily="34" charset="-122"/>
              </a:rPr>
              <a:t>SafeSEH</a:t>
            </a:r>
            <a:r>
              <a:rPr lang="zh-CN" altLang="en-US" b="1" dirty="0">
                <a:effectLst>
                  <a:outerShdw blurRad="38100" dist="38100" dir="2700000" algn="tl">
                    <a:srgbClr val="C0C0C0"/>
                  </a:outerShdw>
                </a:effectLst>
                <a:ea typeface="微软雅黑" pitchFamily="34" charset="-122"/>
              </a:rPr>
              <a:t>保护机制的作用是防止覆盖和使用存储栈上的</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结构。</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其实现原理是，编译器在链接生成二进制</a:t>
            </a:r>
            <a:r>
              <a:rPr lang="en-US" altLang="zh-CN" b="1" dirty="0">
                <a:effectLst>
                  <a:outerShdw blurRad="38100" dist="38100" dir="2700000" algn="tl">
                    <a:srgbClr val="C0C0C0"/>
                  </a:outerShdw>
                </a:effectLst>
                <a:ea typeface="微软雅黑" pitchFamily="34" charset="-122"/>
              </a:rPr>
              <a:t>IMAGE</a:t>
            </a:r>
            <a:r>
              <a:rPr lang="zh-CN" altLang="en-US" b="1" dirty="0">
                <a:effectLst>
                  <a:outerShdw blurRad="38100" dist="38100" dir="2700000" algn="tl">
                    <a:srgbClr val="C0C0C0"/>
                  </a:outerShdw>
                </a:effectLst>
                <a:ea typeface="微软雅黑" pitchFamily="34" charset="-122"/>
              </a:rPr>
              <a:t>时，把所有合法的异常处理函数的地址解析出来制成一张安全的</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表，保存在程序的</a:t>
            </a:r>
            <a:r>
              <a:rPr lang="en-US" altLang="zh-CN" b="1" dirty="0">
                <a:effectLst>
                  <a:outerShdw blurRad="38100" dist="38100" dir="2700000" algn="tl">
                    <a:srgbClr val="C0C0C0"/>
                  </a:outerShdw>
                </a:effectLst>
                <a:ea typeface="微软雅黑" pitchFamily="34" charset="-122"/>
              </a:rPr>
              <a:t>IMAGE</a:t>
            </a:r>
            <a:r>
              <a:rPr lang="zh-CN" altLang="en-US" b="1" dirty="0">
                <a:effectLst>
                  <a:outerShdw blurRad="38100" dist="38100" dir="2700000" algn="tl">
                    <a:srgbClr val="C0C0C0"/>
                  </a:outerShdw>
                </a:effectLst>
                <a:ea typeface="微软雅黑" pitchFamily="34" charset="-122"/>
              </a:rPr>
              <a:t>数据块里面，当程序调用异常处理函数时会将函数地址与安全</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表中的地址进行匹配，检查调用的异常处理函数是否位于该表中。</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微软在</a:t>
            </a:r>
            <a:r>
              <a:rPr lang="en-US" altLang="zh-CN" b="1" dirty="0" err="1">
                <a:effectLst>
                  <a:outerShdw blurRad="38100" dist="38100" dir="2700000" algn="tl">
                    <a:srgbClr val="C0C0C0"/>
                  </a:outerShdw>
                </a:effectLst>
                <a:ea typeface="微软雅黑" pitchFamily="34" charset="-122"/>
              </a:rPr>
              <a:t>.Net</a:t>
            </a:r>
            <a:r>
              <a:rPr lang="zh-CN" altLang="en-US" b="1" dirty="0">
                <a:effectLst>
                  <a:outerShdw blurRad="38100" dist="38100" dir="2700000" algn="tl">
                    <a:srgbClr val="C0C0C0"/>
                  </a:outerShdw>
                </a:effectLst>
                <a:ea typeface="微软雅黑" pitchFamily="34" charset="-122"/>
              </a:rPr>
              <a:t>编译器中加入了</a:t>
            </a:r>
            <a:r>
              <a:rPr lang="en-US" altLang="zh-CN" b="1" dirty="0">
                <a:effectLst>
                  <a:outerShdw blurRad="38100" dist="38100" dir="2700000" algn="tl">
                    <a:srgbClr val="C0C0C0"/>
                  </a:outerShdw>
                </a:effectLst>
                <a:ea typeface="微软雅黑" pitchFamily="34" charset="-122"/>
              </a:rPr>
              <a:t>/</a:t>
            </a:r>
            <a:r>
              <a:rPr lang="en-US" altLang="zh-CN" b="1" dirty="0" err="1">
                <a:effectLst>
                  <a:outerShdw blurRad="38100" dist="38100" dir="2700000" algn="tl">
                    <a:srgbClr val="C0C0C0"/>
                  </a:outerShdw>
                </a:effectLst>
                <a:ea typeface="微软雅黑" pitchFamily="34" charset="-122"/>
              </a:rPr>
              <a:t>safeSEH</a:t>
            </a:r>
            <a:r>
              <a:rPr lang="zh-CN" altLang="en-US" b="1" dirty="0">
                <a:effectLst>
                  <a:outerShdw blurRad="38100" dist="38100" dir="2700000" algn="tl">
                    <a:srgbClr val="C0C0C0"/>
                  </a:outerShdw>
                </a:effectLst>
                <a:ea typeface="微软雅黑" pitchFamily="34" charset="-122"/>
              </a:rPr>
              <a:t>连接选项。</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04055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）安全结构化异常处理</a:t>
            </a:r>
            <a:r>
              <a:rPr lang="en-US" altLang="zh-CN" b="1" dirty="0" err="1">
                <a:effectLst>
                  <a:outerShdw blurRad="38100" dist="38100" dir="2700000" algn="tl">
                    <a:srgbClr val="C0C0C0"/>
                  </a:outerShdw>
                </a:effectLst>
                <a:ea typeface="微软雅黑" pitchFamily="34" charset="-122"/>
              </a:rPr>
              <a:t>SafeSEH</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对抗</a:t>
            </a:r>
            <a:r>
              <a:rPr lang="en-US" altLang="zh-CN" b="1" dirty="0" err="1">
                <a:effectLst>
                  <a:outerShdw blurRad="38100" dist="38100" dir="2700000" algn="tl">
                    <a:srgbClr val="C0C0C0"/>
                  </a:outerShdw>
                </a:effectLst>
                <a:ea typeface="微软雅黑" pitchFamily="34" charset="-122"/>
              </a:rPr>
              <a:t>SafeSEH</a:t>
            </a:r>
            <a:r>
              <a:rPr lang="zh-CN" altLang="en-US" b="1" dirty="0">
                <a:effectLst>
                  <a:outerShdw blurRad="38100" dist="38100" dir="2700000" algn="tl">
                    <a:srgbClr val="C0C0C0"/>
                  </a:outerShdw>
                </a:effectLst>
                <a:ea typeface="微软雅黑" pitchFamily="34" charset="-122"/>
              </a:rPr>
              <a:t>机制的方法</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利用未启用</a:t>
            </a:r>
            <a:r>
              <a:rPr lang="en-US" altLang="zh-CN" b="1" dirty="0" err="1">
                <a:effectLst>
                  <a:outerShdw blurRad="38100" dist="38100" dir="2700000" algn="tl">
                    <a:srgbClr val="C0C0C0"/>
                  </a:outerShdw>
                </a:effectLst>
                <a:ea typeface="微软雅黑" pitchFamily="34" charset="-122"/>
              </a:rPr>
              <a:t>SafeSEH</a:t>
            </a:r>
            <a:r>
              <a:rPr lang="zh-CN" altLang="en-US" b="1" dirty="0">
                <a:effectLst>
                  <a:outerShdw blurRad="38100" dist="38100" dir="2700000" algn="tl">
                    <a:srgbClr val="C0C0C0"/>
                  </a:outerShdw>
                </a:effectLst>
                <a:ea typeface="微软雅黑" pitchFamily="34" charset="-122"/>
              </a:rPr>
              <a:t>的模块作为跳板进行绕过</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b="1" dirty="0">
                <a:effectLst>
                  <a:outerShdw blurRad="38100" dist="38100" dir="2700000" algn="tl">
                    <a:srgbClr val="C0C0C0"/>
                  </a:outerShdw>
                </a:effectLst>
                <a:ea typeface="微软雅黑" pitchFamily="34" charset="-122"/>
              </a:rPr>
              <a:t>利用加载模块之外的地址进行绕过</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388460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Windows</a:t>
            </a:r>
            <a:r>
              <a:rPr lang="zh-CN" altLang="en-US" b="1" dirty="0">
                <a:effectLst>
                  <a:outerShdw blurRad="38100" dist="38100" dir="2700000" algn="tl">
                    <a:srgbClr val="000000">
                      <a:alpha val="43137"/>
                    </a:srgbClr>
                  </a:outerShdw>
                </a:effectLst>
                <a:ea typeface="微软雅黑" pitchFamily="34" charset="-122"/>
              </a:rPr>
              <a:t>平台溢出漏洞保护机制</a:t>
            </a:r>
          </a:p>
        </p:txBody>
      </p:sp>
      <p:sp>
        <p:nvSpPr>
          <p:cNvPr id="151555" name="Rectangle 3"/>
          <p:cNvSpPr>
            <a:spLocks noGrp="1" noChangeArrowheads="1"/>
          </p:cNvSpPr>
          <p:nvPr>
            <p:ph type="body" idx="1"/>
          </p:nvPr>
        </p:nvSpPr>
        <p:spPr>
          <a:xfrm>
            <a:off x="467544" y="980728"/>
            <a:ext cx="8139112"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）增强缓解体验工具包</a:t>
            </a:r>
            <a:r>
              <a:rPr lang="en-US" altLang="zh-CN" b="1" dirty="0">
                <a:effectLst>
                  <a:outerShdw blurRad="38100" dist="38100" dir="2700000" algn="tl">
                    <a:srgbClr val="C0C0C0"/>
                  </a:outerShdw>
                </a:effectLst>
                <a:ea typeface="微软雅黑" pitchFamily="34" charset="-122"/>
              </a:rPr>
              <a:t>EMET</a:t>
            </a:r>
            <a:endParaRPr lang="zh-CN" altLang="en-US"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EMET</a:t>
            </a:r>
            <a:r>
              <a:rPr lang="zh-CN" altLang="en-US" b="1" dirty="0">
                <a:effectLst>
                  <a:outerShdw blurRad="38100" dist="38100" dir="2700000" algn="tl">
                    <a:srgbClr val="C0C0C0"/>
                  </a:outerShdw>
                </a:effectLst>
                <a:ea typeface="微软雅黑" pitchFamily="34" charset="-122"/>
              </a:rPr>
              <a:t>的基本保护功能介绍如下。</a:t>
            </a:r>
          </a:p>
          <a:p>
            <a:pPr lvl="1" algn="just" eaLnBrk="1" hangingPunct="1">
              <a:defRPr/>
            </a:pPr>
            <a:r>
              <a:rPr lang="zh-CN" altLang="en-US" b="1" dirty="0">
                <a:effectLst>
                  <a:outerShdw blurRad="38100" dist="38100" dir="2700000" algn="tl">
                    <a:srgbClr val="C0C0C0"/>
                  </a:outerShdw>
                </a:effectLst>
                <a:ea typeface="微软雅黑" pitchFamily="34" charset="-122"/>
              </a:rPr>
              <a:t>增强型</a:t>
            </a:r>
            <a:r>
              <a:rPr lang="en-US" altLang="zh-CN" b="1" dirty="0">
                <a:effectLst>
                  <a:outerShdw blurRad="38100" dist="38100" dir="2700000" algn="tl">
                    <a:srgbClr val="C0C0C0"/>
                  </a:outerShdw>
                </a:effectLst>
                <a:ea typeface="微软雅黑" pitchFamily="34" charset="-122"/>
              </a:rPr>
              <a:t>DEP</a:t>
            </a:r>
          </a:p>
          <a:p>
            <a:pPr lvl="1" algn="just" eaLnBrk="1" hangingPunct="1">
              <a:defRPr/>
            </a:pPr>
            <a:r>
              <a:rPr lang="en-US" altLang="zh-CN" b="1" dirty="0" err="1">
                <a:effectLst>
                  <a:outerShdw blurRad="38100" dist="38100" dir="2700000" algn="tl">
                    <a:srgbClr val="C0C0C0"/>
                  </a:outerShdw>
                </a:effectLst>
                <a:ea typeface="微软雅黑" pitchFamily="34" charset="-122"/>
              </a:rPr>
              <a:t>SafeSEH</a:t>
            </a:r>
            <a:r>
              <a:rPr lang="zh-CN" altLang="en-US" b="1" dirty="0">
                <a:effectLst>
                  <a:outerShdw blurRad="38100" dist="38100" dir="2700000" algn="tl">
                    <a:srgbClr val="C0C0C0"/>
                  </a:outerShdw>
                </a:effectLst>
                <a:ea typeface="微软雅黑" pitchFamily="34" charset="-122"/>
              </a:rPr>
              <a:t>的升级版</a:t>
            </a:r>
            <a:r>
              <a:rPr lang="en-US" altLang="zh-CN" b="1" dirty="0">
                <a:effectLst>
                  <a:outerShdw blurRad="38100" dist="38100" dir="2700000" algn="tl">
                    <a:srgbClr val="C0C0C0"/>
                  </a:outerShdw>
                </a:effectLst>
                <a:ea typeface="微软雅黑" pitchFamily="34" charset="-122"/>
              </a:rPr>
              <a:t>——SEHOP</a:t>
            </a:r>
          </a:p>
          <a:p>
            <a:pPr lvl="1" algn="just" eaLnBrk="1" hangingPunct="1">
              <a:defRPr/>
            </a:pPr>
            <a:r>
              <a:rPr lang="zh-CN" altLang="en-US" b="1" dirty="0">
                <a:effectLst>
                  <a:outerShdw blurRad="38100" dist="38100" dir="2700000" algn="tl">
                    <a:srgbClr val="C0C0C0"/>
                  </a:outerShdw>
                </a:effectLst>
                <a:ea typeface="微软雅黑" pitchFamily="34" charset="-122"/>
              </a:rPr>
              <a:t>强制性</a:t>
            </a:r>
            <a:r>
              <a:rPr lang="en-US" altLang="zh-CN" b="1" dirty="0">
                <a:effectLst>
                  <a:outerShdw blurRad="38100" dist="38100" dir="2700000" algn="tl">
                    <a:srgbClr val="C0C0C0"/>
                  </a:outerShdw>
                </a:effectLst>
                <a:ea typeface="微软雅黑" pitchFamily="34" charset="-122"/>
              </a:rPr>
              <a:t>ASLR</a:t>
            </a:r>
          </a:p>
          <a:p>
            <a:pPr lvl="1" algn="just" eaLnBrk="1" hangingPunct="1">
              <a:defRPr/>
            </a:pPr>
            <a:r>
              <a:rPr lang="en-US" altLang="zh-CN" b="1" dirty="0" err="1">
                <a:effectLst>
                  <a:outerShdw blurRad="38100" dist="38100" dir="2700000" algn="tl">
                    <a:srgbClr val="C0C0C0"/>
                  </a:outerShdw>
                </a:effectLst>
                <a:ea typeface="微软雅黑" pitchFamily="34" charset="-122"/>
              </a:rPr>
              <a:t>HeapSpray</a:t>
            </a:r>
            <a:r>
              <a:rPr lang="zh-CN" altLang="en-US" b="1" dirty="0">
                <a:effectLst>
                  <a:outerShdw blurRad="38100" dist="38100" dir="2700000" algn="tl">
                    <a:srgbClr val="C0C0C0"/>
                  </a:outerShdw>
                </a:effectLst>
                <a:ea typeface="微软雅黑" pitchFamily="34" charset="-122"/>
              </a:rPr>
              <a:t>防护</a:t>
            </a:r>
          </a:p>
        </p:txBody>
      </p:sp>
    </p:spTree>
    <p:extLst>
      <p:ext uri="{BB962C8B-B14F-4D97-AF65-F5344CB8AC3E}">
        <p14:creationId xmlns:p14="http://schemas.microsoft.com/office/powerpoint/2010/main" val="1169282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什么是缓冲区溢出漏洞？</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什么是栈溢出？栈溢出漏洞如何利用？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什么是堆溢出？堆溢出漏洞如何利用？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什么是格式化字符串漏洞？该漏洞如何利用？</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dirty="0">
                <a:effectLst>
                  <a:outerShdw blurRad="38100" dist="38100" dir="2700000" algn="tl">
                    <a:srgbClr val="C0C0C0"/>
                  </a:outerShdw>
                </a:effectLst>
                <a:ea typeface="微软雅黑" pitchFamily="34" charset="-122"/>
              </a:rPr>
              <a:t>针对缓冲区溢出漏洞，</a:t>
            </a:r>
            <a:r>
              <a:rPr lang="en-US" altLang="zh-CN" b="1" dirty="0">
                <a:effectLst>
                  <a:outerShdw blurRad="38100" dist="38100" dir="2700000" algn="tl">
                    <a:srgbClr val="C0C0C0"/>
                  </a:outerShdw>
                </a:effectLst>
                <a:ea typeface="微软雅黑" pitchFamily="34" charset="-122"/>
              </a:rPr>
              <a:t>Windows</a:t>
            </a:r>
            <a:r>
              <a:rPr lang="zh-CN" altLang="en-US" b="1" dirty="0">
                <a:effectLst>
                  <a:outerShdw blurRad="38100" dist="38100" dir="2700000" algn="tl">
                    <a:srgbClr val="C0C0C0"/>
                  </a:outerShdw>
                </a:effectLst>
                <a:ea typeface="微软雅黑" pitchFamily="34" charset="-122"/>
              </a:rPr>
              <a:t>平台设置了哪些保护机制？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20760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）函数的栈帧</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sz="2400" b="1" dirty="0">
                <a:effectLst>
                  <a:outerShdw blurRad="38100" dist="38100" dir="2700000" algn="tl">
                    <a:srgbClr val="C0C0C0"/>
                  </a:outerShdw>
                </a:effectLst>
                <a:ea typeface="微软雅黑" pitchFamily="34" charset="-122"/>
              </a:rPr>
              <a:t>ESP</a:t>
            </a:r>
            <a:r>
              <a:rPr lang="zh-CN" altLang="en-US" sz="2400" b="1" dirty="0">
                <a:effectLst>
                  <a:outerShdw blurRad="38100" dist="38100" dir="2700000" algn="tl">
                    <a:srgbClr val="C0C0C0"/>
                  </a:outerShdw>
                </a:effectLst>
                <a:ea typeface="微软雅黑" pitchFamily="34" charset="-122"/>
              </a:rPr>
              <a:t>：扩展栈指针（</a:t>
            </a:r>
            <a:r>
              <a:rPr lang="en-US" altLang="zh-CN" sz="2400" b="1" dirty="0">
                <a:effectLst>
                  <a:outerShdw blurRad="38100" dist="38100" dir="2700000" algn="tl">
                    <a:srgbClr val="C0C0C0"/>
                  </a:outerShdw>
                </a:effectLst>
                <a:ea typeface="微软雅黑" pitchFamily="34" charset="-122"/>
              </a:rPr>
              <a:t>Extended Stack Pointer</a:t>
            </a:r>
            <a:r>
              <a:rPr lang="zh-CN" altLang="en-US" sz="2400" b="1" dirty="0">
                <a:effectLst>
                  <a:outerShdw blurRad="38100" dist="38100" dir="2700000" algn="tl">
                    <a:srgbClr val="C0C0C0"/>
                  </a:outerShdw>
                </a:effectLst>
                <a:ea typeface="微软雅黑" pitchFamily="34" charset="-122"/>
              </a:rPr>
              <a:t>）寄存器，其存放的指针指向当前栈帧的栈顶。</a:t>
            </a:r>
          </a:p>
          <a:p>
            <a:pPr eaLnBrk="1" hangingPunct="1">
              <a:defRPr/>
            </a:pPr>
            <a:r>
              <a:rPr lang="en-US" altLang="zh-CN" sz="2400" b="1" dirty="0">
                <a:effectLst>
                  <a:outerShdw blurRad="38100" dist="38100" dir="2700000" algn="tl">
                    <a:srgbClr val="C0C0C0"/>
                  </a:outerShdw>
                </a:effectLst>
                <a:ea typeface="微软雅黑" pitchFamily="34" charset="-122"/>
              </a:rPr>
              <a:t>EBP</a:t>
            </a:r>
            <a:r>
              <a:rPr lang="zh-CN" altLang="en-US" sz="2400" b="1" dirty="0">
                <a:effectLst>
                  <a:outerShdw blurRad="38100" dist="38100" dir="2700000" algn="tl">
                    <a:srgbClr val="C0C0C0"/>
                  </a:outerShdw>
                </a:effectLst>
                <a:ea typeface="微软雅黑" pitchFamily="34" charset="-122"/>
              </a:rPr>
              <a:t>：扩展基址指针（</a:t>
            </a:r>
            <a:r>
              <a:rPr lang="en-US" altLang="zh-CN" sz="2400" b="1" dirty="0">
                <a:effectLst>
                  <a:outerShdw blurRad="38100" dist="38100" dir="2700000" algn="tl">
                    <a:srgbClr val="C0C0C0"/>
                  </a:outerShdw>
                </a:effectLst>
                <a:ea typeface="微软雅黑" pitchFamily="34" charset="-122"/>
              </a:rPr>
              <a:t>Extended Base Pointer</a:t>
            </a:r>
            <a:r>
              <a:rPr lang="zh-CN" altLang="en-US" sz="2400" b="1" dirty="0">
                <a:effectLst>
                  <a:outerShdw blurRad="38100" dist="38100" dir="2700000" algn="tl">
                    <a:srgbClr val="C0C0C0"/>
                  </a:outerShdw>
                </a:effectLst>
                <a:ea typeface="微软雅黑" pitchFamily="34" charset="-122"/>
              </a:rPr>
              <a:t>）寄存器，其存放的指针指向当前栈帧的栈底。</a:t>
            </a:r>
          </a:p>
          <a:p>
            <a:pPr eaLnBrk="1" hangingPunct="1">
              <a:defRPr/>
            </a:pPr>
            <a:r>
              <a:rPr lang="zh-CN" altLang="en-US" sz="2400" b="1" dirty="0">
                <a:effectLst>
                  <a:outerShdw blurRad="38100" dist="38100" dir="2700000" algn="tl">
                    <a:srgbClr val="C0C0C0"/>
                  </a:outerShdw>
                </a:effectLst>
                <a:ea typeface="微软雅黑" pitchFamily="34" charset="-122"/>
              </a:rPr>
              <a:t>显然，</a:t>
            </a:r>
            <a:r>
              <a:rPr lang="en-US" altLang="zh-CN" sz="2400" b="1" dirty="0">
                <a:effectLst>
                  <a:outerShdw blurRad="38100" dist="38100" dir="2700000" algn="tl">
                    <a:srgbClr val="C0C0C0"/>
                  </a:outerShdw>
                </a:effectLst>
                <a:ea typeface="微软雅黑" pitchFamily="34" charset="-122"/>
              </a:rPr>
              <a:t>ESP</a:t>
            </a:r>
            <a:r>
              <a:rPr lang="zh-CN" altLang="en-US" sz="2400" b="1" dirty="0">
                <a:effectLst>
                  <a:outerShdw blurRad="38100" dist="38100" dir="2700000" algn="tl">
                    <a:srgbClr val="C0C0C0"/>
                  </a:outerShdw>
                </a:effectLst>
                <a:ea typeface="微软雅黑" pitchFamily="34" charset="-122"/>
              </a:rPr>
              <a:t>与</a:t>
            </a:r>
            <a:r>
              <a:rPr lang="en-US" altLang="zh-CN" sz="2400" b="1" dirty="0">
                <a:effectLst>
                  <a:outerShdw blurRad="38100" dist="38100" dir="2700000" algn="tl">
                    <a:srgbClr val="C0C0C0"/>
                  </a:outerShdw>
                </a:effectLst>
                <a:ea typeface="微软雅黑" pitchFamily="34" charset="-122"/>
              </a:rPr>
              <a:t>EBP</a:t>
            </a:r>
            <a:r>
              <a:rPr lang="zh-CN" altLang="en-US" sz="2400" b="1" dirty="0">
                <a:effectLst>
                  <a:outerShdw blurRad="38100" dist="38100" dir="2700000" algn="tl">
                    <a:srgbClr val="C0C0C0"/>
                  </a:outerShdw>
                </a:effectLst>
                <a:ea typeface="微软雅黑" pitchFamily="34" charset="-122"/>
              </a:rPr>
              <a:t>之间的空间即为当前栈帧空间。</a:t>
            </a:r>
          </a:p>
        </p:txBody>
      </p:sp>
      <p:pic>
        <p:nvPicPr>
          <p:cNvPr id="4" name="图片 3">
            <a:extLst>
              <a:ext uri="{FF2B5EF4-FFF2-40B4-BE49-F238E27FC236}">
                <a16:creationId xmlns:a16="http://schemas.microsoft.com/office/drawing/2014/main" id="{97DC12F2-2215-407F-8760-FAFB245390DE}"/>
              </a:ext>
            </a:extLst>
          </p:cNvPr>
          <p:cNvPicPr>
            <a:picLocks noChangeAspect="1"/>
          </p:cNvPicPr>
          <p:nvPr/>
        </p:nvPicPr>
        <p:blipFill>
          <a:blip r:embed="rId2"/>
          <a:stretch>
            <a:fillRect/>
          </a:stretch>
        </p:blipFill>
        <p:spPr>
          <a:xfrm>
            <a:off x="611559" y="4293096"/>
            <a:ext cx="3014049" cy="1656184"/>
          </a:xfrm>
          <a:prstGeom prst="rect">
            <a:avLst/>
          </a:prstGeom>
        </p:spPr>
      </p:pic>
      <p:grpSp>
        <p:nvGrpSpPr>
          <p:cNvPr id="5" name="画布 6005">
            <a:extLst>
              <a:ext uri="{FF2B5EF4-FFF2-40B4-BE49-F238E27FC236}">
                <a16:creationId xmlns:a16="http://schemas.microsoft.com/office/drawing/2014/main" id="{EBB83AD9-C442-4A43-8AC1-497E49071836}"/>
              </a:ext>
            </a:extLst>
          </p:cNvPr>
          <p:cNvGrpSpPr/>
          <p:nvPr/>
        </p:nvGrpSpPr>
        <p:grpSpPr>
          <a:xfrm>
            <a:off x="3563888" y="3789040"/>
            <a:ext cx="5122912" cy="2430266"/>
            <a:chOff x="0" y="0"/>
            <a:chExt cx="3305810" cy="1760220"/>
          </a:xfrm>
        </p:grpSpPr>
        <p:sp>
          <p:nvSpPr>
            <p:cNvPr id="6" name="矩形 5">
              <a:extLst>
                <a:ext uri="{FF2B5EF4-FFF2-40B4-BE49-F238E27FC236}">
                  <a16:creationId xmlns:a16="http://schemas.microsoft.com/office/drawing/2014/main" id="{23E7DBDF-870F-40F5-BEF0-6DCC49AC6935}"/>
                </a:ext>
              </a:extLst>
            </p:cNvPr>
            <p:cNvSpPr/>
            <p:nvPr/>
          </p:nvSpPr>
          <p:spPr>
            <a:xfrm>
              <a:off x="0" y="0"/>
              <a:ext cx="3305810" cy="1760220"/>
            </a:xfrm>
            <a:prstGeom prst="rect">
              <a:avLst/>
            </a:prstGeom>
          </p:spPr>
        </p:sp>
        <p:sp>
          <p:nvSpPr>
            <p:cNvPr id="7" name="矩形 6">
              <a:extLst>
                <a:ext uri="{FF2B5EF4-FFF2-40B4-BE49-F238E27FC236}">
                  <a16:creationId xmlns:a16="http://schemas.microsoft.com/office/drawing/2014/main" id="{82E4AE29-2A1C-4459-8D9A-F6F0CF5B9B0E}"/>
                </a:ext>
              </a:extLst>
            </p:cNvPr>
            <p:cNvSpPr/>
            <p:nvPr/>
          </p:nvSpPr>
          <p:spPr>
            <a:xfrm>
              <a:off x="1804472" y="1306453"/>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main</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8FA475C3-A068-44B7-B6C1-C5A7F8EA5FD2}"/>
                </a:ext>
              </a:extLst>
            </p:cNvPr>
            <p:cNvSpPr/>
            <p:nvPr/>
          </p:nvSpPr>
          <p:spPr>
            <a:xfrm>
              <a:off x="365798" y="22"/>
              <a:ext cx="744971" cy="172422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int main()</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1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7FCC926C-B167-433B-B9F4-5790332BC5D7}"/>
                </a:ext>
              </a:extLst>
            </p:cNvPr>
            <p:cNvSpPr/>
            <p:nvPr/>
          </p:nvSpPr>
          <p:spPr>
            <a:xfrm>
              <a:off x="2962987" y="780781"/>
              <a:ext cx="306768"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EBP</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0C4D1D28-F6A1-4F39-9440-94A7A3F2AD83}"/>
                </a:ext>
              </a:extLst>
            </p:cNvPr>
            <p:cNvSpPr/>
            <p:nvPr/>
          </p:nvSpPr>
          <p:spPr>
            <a:xfrm>
              <a:off x="1804472" y="886999"/>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func_A</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397EDDEF-82F4-466B-A135-907BE8CAC1E2}"/>
                </a:ext>
              </a:extLst>
            </p:cNvPr>
            <p:cNvSpPr/>
            <p:nvPr/>
          </p:nvSpPr>
          <p:spPr>
            <a:xfrm>
              <a:off x="1804472" y="470222"/>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func_B</a:t>
              </a: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函数栈帧</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9465B31B-DDF2-41F3-975F-481B3F485DF0}"/>
                </a:ext>
              </a:extLst>
            </p:cNvPr>
            <p:cNvSpPr/>
            <p:nvPr/>
          </p:nvSpPr>
          <p:spPr>
            <a:xfrm>
              <a:off x="1804472" y="48510"/>
              <a:ext cx="1013407" cy="4179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未使用的栈区</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D73A8DEA-8E60-4838-BBBE-5A26C487A6A4}"/>
                </a:ext>
              </a:extLst>
            </p:cNvPr>
            <p:cNvSpPr/>
            <p:nvPr/>
          </p:nvSpPr>
          <p:spPr>
            <a:xfrm>
              <a:off x="2962987" y="364094"/>
              <a:ext cx="306768"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ESP</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73C59AE6-5FE8-41E5-9234-AE01A6CFC373}"/>
                </a:ext>
              </a:extLst>
            </p:cNvPr>
            <p:cNvCxnSpPr/>
            <p:nvPr/>
          </p:nvCxnSpPr>
          <p:spPr>
            <a:xfrm flipH="1">
              <a:off x="2817925" y="887073"/>
              <a:ext cx="19098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0D9872C-A67E-4904-B620-408FC4CC4A6C}"/>
                </a:ext>
              </a:extLst>
            </p:cNvPr>
            <p:cNvCxnSpPr/>
            <p:nvPr/>
          </p:nvCxnSpPr>
          <p:spPr>
            <a:xfrm flipH="1">
              <a:off x="2817880" y="466522"/>
              <a:ext cx="190983" cy="0"/>
            </a:xfrm>
            <a:prstGeom prst="straightConnector1">
              <a:avLst/>
            </a:prstGeom>
            <a:ln w="63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16" name="上箭头 234">
              <a:extLst>
                <a:ext uri="{FF2B5EF4-FFF2-40B4-BE49-F238E27FC236}">
                  <a16:creationId xmlns:a16="http://schemas.microsoft.com/office/drawing/2014/main" id="{70CA2F58-B91D-46FB-BB22-011DFAA7B835}"/>
                </a:ext>
              </a:extLst>
            </p:cNvPr>
            <p:cNvSpPr/>
            <p:nvPr/>
          </p:nvSpPr>
          <p:spPr>
            <a:xfrm>
              <a:off x="1699179" y="780781"/>
              <a:ext cx="45720" cy="20193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400" kern="10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4E6375D9-3938-4EB0-AB33-9F06A3165CD6}"/>
                </a:ext>
              </a:extLst>
            </p:cNvPr>
            <p:cNvSpPr/>
            <p:nvPr/>
          </p:nvSpPr>
          <p:spPr>
            <a:xfrm>
              <a:off x="1018513" y="785596"/>
              <a:ext cx="699135" cy="2184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栈增长方向</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05CCEBA0-AE7F-4899-A894-E3AA8A8FD088}"/>
                </a:ext>
              </a:extLst>
            </p:cNvPr>
            <p:cNvSpPr/>
            <p:nvPr/>
          </p:nvSpPr>
          <p:spPr>
            <a:xfrm>
              <a:off x="1445901" y="1496963"/>
              <a:ext cx="352696"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高地址</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A346A39A-FA5B-4453-B1BC-5CDFEB4E8BCC}"/>
                </a:ext>
              </a:extLst>
            </p:cNvPr>
            <p:cNvSpPr/>
            <p:nvPr/>
          </p:nvSpPr>
          <p:spPr>
            <a:xfrm>
              <a:off x="1445901" y="62922"/>
              <a:ext cx="352696" cy="2197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1100" kern="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低地址</a:t>
              </a:r>
              <a:endParaRPr lang="zh-CN">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矩形: 圆角 1">
            <a:extLst>
              <a:ext uri="{FF2B5EF4-FFF2-40B4-BE49-F238E27FC236}">
                <a16:creationId xmlns:a16="http://schemas.microsoft.com/office/drawing/2014/main" id="{11071A1A-E150-4C7E-8594-642078A8234F}"/>
              </a:ext>
            </a:extLst>
          </p:cNvPr>
          <p:cNvSpPr/>
          <p:nvPr/>
        </p:nvSpPr>
        <p:spPr bwMode="auto">
          <a:xfrm>
            <a:off x="1873165" y="4291730"/>
            <a:ext cx="1853292" cy="505422"/>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21" name="矩形: 圆角 20">
            <a:extLst>
              <a:ext uri="{FF2B5EF4-FFF2-40B4-BE49-F238E27FC236}">
                <a16:creationId xmlns:a16="http://schemas.microsoft.com/office/drawing/2014/main" id="{FA75A7D0-DE8E-4FE9-B20F-87DAAD7023E3}"/>
              </a:ext>
            </a:extLst>
          </p:cNvPr>
          <p:cNvSpPr/>
          <p:nvPr/>
        </p:nvSpPr>
        <p:spPr bwMode="auto">
          <a:xfrm>
            <a:off x="3922578" y="3645024"/>
            <a:ext cx="4825885" cy="2664296"/>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
        <p:nvSpPr>
          <p:cNvPr id="22" name="矩形: 圆角 21">
            <a:extLst>
              <a:ext uri="{FF2B5EF4-FFF2-40B4-BE49-F238E27FC236}">
                <a16:creationId xmlns:a16="http://schemas.microsoft.com/office/drawing/2014/main" id="{2E7FA208-0E72-433A-BE09-0C36495C6C17}"/>
              </a:ext>
            </a:extLst>
          </p:cNvPr>
          <p:cNvSpPr/>
          <p:nvPr/>
        </p:nvSpPr>
        <p:spPr bwMode="auto">
          <a:xfrm>
            <a:off x="6302245" y="4293096"/>
            <a:ext cx="2328681" cy="877282"/>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376716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什么是栈溢出？栈溢出漏洞如何利用？</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）函数的栈帧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sz="2400" b="1" dirty="0">
                <a:effectLst>
                  <a:outerShdw blurRad="38100" dist="38100" dir="2700000" algn="tl">
                    <a:srgbClr val="C0C0C0"/>
                  </a:outerShdw>
                </a:effectLst>
                <a:ea typeface="微软雅黑" pitchFamily="34" charset="-122"/>
              </a:rPr>
              <a:t>一个函数栈帧中主要包含如下信息。</a:t>
            </a:r>
          </a:p>
          <a:p>
            <a:pPr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）前一个栈帧的栈底位置，即前栈帧</a:t>
            </a:r>
            <a:r>
              <a:rPr lang="en-US" altLang="zh-CN" sz="2400" b="1" dirty="0">
                <a:effectLst>
                  <a:outerShdw blurRad="38100" dist="38100" dir="2700000" algn="tl">
                    <a:srgbClr val="C0C0C0"/>
                  </a:outerShdw>
                </a:effectLst>
                <a:ea typeface="微软雅黑" pitchFamily="34" charset="-122"/>
              </a:rPr>
              <a:t>EBP</a:t>
            </a:r>
            <a:r>
              <a:rPr lang="zh-CN" altLang="en-US" sz="2400" b="1" dirty="0">
                <a:effectLst>
                  <a:outerShdw blurRad="38100" dist="38100" dir="2700000" algn="tl">
                    <a:srgbClr val="C0C0C0"/>
                  </a:outerShdw>
                </a:effectLst>
                <a:ea typeface="微软雅黑" pitchFamily="34" charset="-122"/>
              </a:rPr>
              <a:t>，用于在函数调用结束后恢复主调函数的栈帧（前栈帧的栈顶可计算得到）。</a:t>
            </a:r>
          </a:p>
          <a:p>
            <a:pPr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）该函数的局部变量。</a:t>
            </a:r>
          </a:p>
          <a:p>
            <a:pPr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）函数调用的参数。</a:t>
            </a:r>
          </a:p>
          <a:p>
            <a:pPr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）函数的返回地址</a:t>
            </a:r>
            <a:r>
              <a:rPr lang="en-US" altLang="zh-CN" sz="2400" b="1" dirty="0">
                <a:effectLst>
                  <a:outerShdw blurRad="38100" dist="38100" dir="2700000" algn="tl">
                    <a:srgbClr val="C0C0C0"/>
                  </a:outerShdw>
                </a:effectLst>
                <a:ea typeface="微软雅黑" pitchFamily="34" charset="-122"/>
              </a:rPr>
              <a:t>RET</a:t>
            </a:r>
            <a:r>
              <a:rPr lang="zh-CN" altLang="en-US" sz="2400" b="1" dirty="0">
                <a:effectLst>
                  <a:outerShdw blurRad="38100" dist="38100" dir="2700000" algn="tl">
                    <a:srgbClr val="C0C0C0"/>
                  </a:outerShdw>
                </a:effectLst>
                <a:ea typeface="微软雅黑" pitchFamily="34" charset="-122"/>
              </a:rPr>
              <a:t>，用于保存函数调用前指令的位置，以便函数返回时能恢复到调用前的代码区中继续执行指令。</a:t>
            </a:r>
          </a:p>
        </p:txBody>
      </p:sp>
      <p:pic>
        <p:nvPicPr>
          <p:cNvPr id="3" name="图片 2">
            <a:extLst>
              <a:ext uri="{FF2B5EF4-FFF2-40B4-BE49-F238E27FC236}">
                <a16:creationId xmlns:a16="http://schemas.microsoft.com/office/drawing/2014/main" id="{13D6B44C-7220-455D-98F8-5B5D77330E0B}"/>
              </a:ext>
            </a:extLst>
          </p:cNvPr>
          <p:cNvPicPr>
            <a:picLocks noChangeAspect="1"/>
          </p:cNvPicPr>
          <p:nvPr/>
        </p:nvPicPr>
        <p:blipFill>
          <a:blip r:embed="rId2"/>
          <a:stretch>
            <a:fillRect/>
          </a:stretch>
        </p:blipFill>
        <p:spPr>
          <a:xfrm>
            <a:off x="4067945" y="4869160"/>
            <a:ext cx="1944216" cy="1434567"/>
          </a:xfrm>
          <a:prstGeom prst="rect">
            <a:avLst/>
          </a:prstGeom>
        </p:spPr>
      </p:pic>
      <p:sp>
        <p:nvSpPr>
          <p:cNvPr id="22" name="矩形: 圆角 21">
            <a:extLst>
              <a:ext uri="{FF2B5EF4-FFF2-40B4-BE49-F238E27FC236}">
                <a16:creationId xmlns:a16="http://schemas.microsoft.com/office/drawing/2014/main" id="{2E7FA208-0E72-433A-BE09-0C36495C6C17}"/>
              </a:ext>
            </a:extLst>
          </p:cNvPr>
          <p:cNvSpPr/>
          <p:nvPr/>
        </p:nvSpPr>
        <p:spPr bwMode="auto">
          <a:xfrm>
            <a:off x="4623003" y="5176849"/>
            <a:ext cx="1533173" cy="504056"/>
          </a:xfrm>
          <a:prstGeom prst="roundRect">
            <a:avLst/>
          </a:prstGeom>
          <a:noFill/>
          <a:ln w="25400" cap="flat" cmpd="sng" algn="ctr">
            <a:solidFill>
              <a:srgbClr val="FF0000"/>
            </a:solidFill>
            <a:prstDash val="solid"/>
            <a:round/>
            <a:headEnd type="none" w="med" len="med"/>
            <a:tailEnd type="none" w="med" len="med"/>
          </a:ln>
          <a:effectLst>
            <a:outerShdw dist="35921" dir="2700000" algn="ctr" rotWithShape="0">
              <a:schemeClr val="bg2"/>
            </a:outerShdw>
          </a:effectLst>
        </p:spPr>
        <p:txBody>
          <a:bodyPr vert="horz" wrap="square" lIns="91440" tIns="45720" rIns="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62099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4676</TotalTime>
  <Words>5932</Words>
  <Application>Microsoft Office PowerPoint</Application>
  <PresentationFormat>全屏显示(4:3)</PresentationFormat>
  <Paragraphs>690</Paragraphs>
  <Slides>77</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Times New Roman</vt:lpstr>
      <vt:lpstr>Calibri</vt:lpstr>
      <vt:lpstr>迷你简启体</vt:lpstr>
      <vt:lpstr>华文新魏</vt:lpstr>
      <vt:lpstr>Consolas</vt:lpstr>
      <vt:lpstr>仿宋_GB2312</vt:lpstr>
      <vt:lpstr>Arial</vt:lpstr>
      <vt:lpstr>Verdana</vt:lpstr>
      <vt:lpstr>微软雅黑</vt:lpstr>
      <vt:lpstr>Wingdings</vt:lpstr>
      <vt:lpstr>宋体</vt:lpstr>
      <vt:lpstr>134TGp_report_diagram_v2</vt:lpstr>
      <vt:lpstr>第3章  典型软件漏洞分析</vt:lpstr>
      <vt:lpstr>本讲要点</vt:lpstr>
      <vt:lpstr>1. 什么是缓冲区溢出漏洞？</vt:lpstr>
      <vt:lpstr>1. 什么是缓冲区溢出漏洞？</vt:lpstr>
      <vt:lpstr>1. 什么是缓冲区溢出漏洞？</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2. 什么是栈溢出？栈溢出漏洞如何利用？</vt:lpstr>
      <vt:lpstr>3. 什么是堆溢出？堆溢出漏洞如何利用？</vt:lpstr>
      <vt:lpstr>3. 什么是堆溢出？堆溢出漏洞如何利用？</vt:lpstr>
      <vt:lpstr>3. 什么是堆溢出？堆溢出漏洞如何利用？</vt:lpstr>
      <vt:lpstr>3. 什么是堆溢出？堆溢出漏洞如何利用？</vt:lpstr>
      <vt:lpstr>3. 什么是堆溢出？堆溢出漏洞如何利用？</vt:lpstr>
      <vt:lpstr>4. 什么是格式化字符串漏洞？如何利用？</vt:lpstr>
      <vt:lpstr>4. 什么是格式化字符串漏洞？如何利用？</vt:lpstr>
      <vt:lpstr>4. 什么是格式化字符串漏洞？如何利用？</vt:lpstr>
      <vt:lpstr>4. 什么是格式化字符串漏洞？如何利用？</vt:lpstr>
      <vt:lpstr>5. Windows平台溢出漏洞保护机制</vt:lpstr>
      <vt:lpstr>5. Windows平台溢出漏洞保护机制</vt:lpstr>
      <vt:lpstr>5. Windows平台溢出漏洞保护机制</vt:lpstr>
      <vt:lpstr>5. Windows平台溢出漏洞保护机制</vt:lpstr>
      <vt:lpstr>5. Windows平台溢出漏洞保护机制</vt:lpstr>
      <vt:lpstr>补充：Ret2libc原理</vt:lpstr>
      <vt:lpstr>补充：Ret2libc原理</vt:lpstr>
      <vt:lpstr>补充：Ret2libc原理</vt:lpstr>
      <vt:lpstr>补充：Ret2libc原理</vt:lpstr>
      <vt:lpstr>补充：Ret2libc原理</vt:lpstr>
      <vt:lpstr>补充：Ret2libc原理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补充：ROP原理</vt:lpstr>
      <vt:lpstr>补充：JOP原理</vt:lpstr>
      <vt:lpstr>补充：JOP原理</vt:lpstr>
      <vt:lpstr>补充：JOP原理</vt:lpstr>
      <vt:lpstr>补充：JOP原理</vt:lpstr>
      <vt:lpstr>补充：Return2libc及ROP的防护</vt:lpstr>
      <vt:lpstr>补充： Return2libc及ROP的防护</vt:lpstr>
      <vt:lpstr>5. Windows平台溢出漏洞保护机制</vt:lpstr>
      <vt:lpstr>5. Windows平台溢出漏洞保护机制</vt:lpstr>
      <vt:lpstr>5. Windows平台溢出漏洞保护机制</vt:lpstr>
      <vt:lpstr>5. Windows平台溢出漏洞保护机制</vt:lpstr>
      <vt:lpstr>5. Windows平台溢出漏洞保护机制</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791</cp:revision>
  <cp:lastPrinted>2013-05-16T08:35:08Z</cp:lastPrinted>
  <dcterms:created xsi:type="dcterms:W3CDTF">2003-12-15T08:35:50Z</dcterms:created>
  <dcterms:modified xsi:type="dcterms:W3CDTF">2024-08-22T10:25:22Z</dcterms:modified>
</cp:coreProperties>
</file>