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2" r:id="rId1"/>
  </p:sldMasterIdLst>
  <p:sldIdLst>
    <p:sldId id="256" r:id="rId2"/>
    <p:sldId id="257" r:id="rId3"/>
    <p:sldId id="262" r:id="rId4"/>
    <p:sldId id="259" r:id="rId5"/>
    <p:sldId id="264" r:id="rId6"/>
    <p:sldId id="271" r:id="rId7"/>
    <p:sldId id="260" r:id="rId8"/>
    <p:sldId id="265" r:id="rId9"/>
    <p:sldId id="266" r:id="rId10"/>
    <p:sldId id="267" r:id="rId11"/>
    <p:sldId id="268" r:id="rId12"/>
    <p:sldId id="270" r:id="rId13"/>
    <p:sldId id="273" r:id="rId14"/>
    <p:sldId id="274" r:id="rId15"/>
    <p:sldId id="275" r:id="rId16"/>
    <p:sldId id="277" r:id="rId17"/>
    <p:sldId id="276" r:id="rId18"/>
    <p:sldId id="269" r:id="rId19"/>
    <p:sldId id="263" r:id="rId20"/>
    <p:sldId id="272" r:id="rId21"/>
    <p:sldId id="280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>
        <p:scale>
          <a:sx n="122" d="100"/>
          <a:sy n="122" d="100"/>
        </p:scale>
        <p:origin x="20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0F6E3D-EAC5-EE45-96B0-106C736C0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86114A8-508F-914D-8B62-70C0216AE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8EB897-89A1-1548-B9A8-06E2BEB4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FC3F-0B6F-114D-8FCC-B15EE7F37953}" type="datetimeFigureOut">
              <a:rPr lang="it-IT" smtClean="0"/>
              <a:t>21/02/24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22A53B-7ED7-D643-B4B4-1B41515D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594018-20DA-D347-93A2-13838AFA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3BB-A484-4F4A-B3F0-5F118E3387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61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22230E-27B1-1648-A535-A6336E26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AD2DD0F-7E77-E449-B56F-A649C9502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F27ADE-D8E3-3B46-A119-1D7A9AA5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FC3F-0B6F-114D-8FCC-B15EE7F37953}" type="datetimeFigureOut">
              <a:rPr lang="it-IT" smtClean="0"/>
              <a:t>21/02/24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114B9F-632F-4242-9A19-C091226E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BE1441-220A-B044-B980-2DB82D8B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3BB-A484-4F4A-B3F0-5F118E3387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883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D1905F5-CF86-C942-BD05-221FD7B4B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11B0AB1-0957-D14C-A50B-AEB1C7F39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39754E-1D77-F747-A1D5-E50BF736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FC3F-0B6F-114D-8FCC-B15EE7F37953}" type="datetimeFigureOut">
              <a:rPr lang="it-IT" smtClean="0"/>
              <a:t>21/02/24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511150-3D23-AC4F-9865-7E1E0F76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690118-D82D-1C4C-802F-5E6BE439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3BB-A484-4F4A-B3F0-5F118E3387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529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6A9213-D4DF-DC40-9BB7-24039DCB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337401-5382-3243-99F8-7EC3FD0D7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899E46-D907-6247-9662-A8AC611D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FC3F-0B6F-114D-8FCC-B15EE7F37953}" type="datetimeFigureOut">
              <a:rPr lang="it-IT" smtClean="0"/>
              <a:t>21/02/24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6462C6-ACC8-934A-BE5F-42E1712A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58A1A1-5776-C24D-ABF3-9D6A7F2C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3BB-A484-4F4A-B3F0-5F118E3387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544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67DC37-3DB8-BA41-94E3-52CA67E4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2599EF-4297-7041-8A0B-76E28D44D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5D5BDE-C8AB-534A-8CD9-EE86101F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FC3F-0B6F-114D-8FCC-B15EE7F37953}" type="datetimeFigureOut">
              <a:rPr lang="it-IT" smtClean="0"/>
              <a:t>21/02/24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6A4C0B-9252-9245-B0FA-C35239A5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A9BC08-E1BF-6C4F-8301-87968647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3BB-A484-4F4A-B3F0-5F118E3387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7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A48F79-7FD0-7448-A106-86B182E4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4BE2DE-1F61-B845-A211-8034149DA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5DD5001-8E39-2B4C-AAAC-B8C16E556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DA8353C-6691-6C41-8299-4D8500F0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FC3F-0B6F-114D-8FCC-B15EE7F37953}" type="datetimeFigureOut">
              <a:rPr lang="it-IT" smtClean="0"/>
              <a:t>21/02/24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48D5BE-6905-B246-AD23-DFCB80CC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7D83B1-BBBB-934D-86B6-A3C63A6A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3BB-A484-4F4A-B3F0-5F118E3387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343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16106D-1255-6E44-B537-13E876E32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BF97BF6-9B5D-0343-B436-0C77B7E1A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F0F2185-15A6-9E4A-8E2C-704CD069F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DA66906-7E45-3F45-976D-269F7A4AE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98A38DB-6D4A-0E4A-9D80-2470C157C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70F9D9B-CAB7-824E-977D-A0432488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FC3F-0B6F-114D-8FCC-B15EE7F37953}" type="datetimeFigureOut">
              <a:rPr lang="it-IT" smtClean="0"/>
              <a:t>21/02/24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A9574E5-C3F1-EC4F-9019-719C5435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FE55346-EB3F-C74A-8E8D-B39456DD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3BB-A484-4F4A-B3F0-5F118E3387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592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069E28-70EA-2A4C-BA16-1B78EDAE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4DA82E6-3CE0-4942-9559-E6CB777C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FC3F-0B6F-114D-8FCC-B15EE7F37953}" type="datetimeFigureOut">
              <a:rPr lang="it-IT" smtClean="0"/>
              <a:t>21/02/24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ED6A4FE-89C1-8E41-AED5-70FFE802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081183F-5E20-D344-8785-D0C9C0F0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3BB-A484-4F4A-B3F0-5F118E3387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301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12A4E69-D6FE-7C46-A29C-E14D39A4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FC3F-0B6F-114D-8FCC-B15EE7F37953}" type="datetimeFigureOut">
              <a:rPr lang="it-IT" smtClean="0"/>
              <a:t>21/02/24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4A2465-6D98-C44E-8E45-74BD2490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14D71C5-CE15-5C4B-BB7F-42C49A86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3BB-A484-4F4A-B3F0-5F118E3387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389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B79ED3-8510-BE48-BFC7-8DE663E0D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5AD1E5-C5F0-8F4C-9CDB-DD87BE738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DB12BC-C585-9447-9BB6-B61BF9843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BD5F3D1-31EE-FD4A-AE0B-0A9B3902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FC3F-0B6F-114D-8FCC-B15EE7F37953}" type="datetimeFigureOut">
              <a:rPr lang="it-IT" smtClean="0"/>
              <a:t>21/02/24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B287A7-A9EB-094C-8E15-DF670B5D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BFBC67-C4F3-8840-B5E2-777E05C7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3BB-A484-4F4A-B3F0-5F118E3387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25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57E8CF-E4A1-5942-8AA1-A53F90EA6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AEB2A53-5FA9-4245-9B1F-9AD12A3F7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7544D7-273C-9141-9CE1-7825482D3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E3533F-AC71-CF45-8132-E9E0C83A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FC3F-0B6F-114D-8FCC-B15EE7F37953}" type="datetimeFigureOut">
              <a:rPr lang="it-IT" smtClean="0"/>
              <a:t>21/02/24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94ECD01-C770-4646-A70B-AB2F548A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FE93CB-CDD2-FC4F-8EE8-6ED4BB97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3BB-A484-4F4A-B3F0-5F118E3387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835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153DDE1-2828-8640-AB6B-321E16DF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2D6FB3-7961-6845-AE1C-A4414B8DC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42B6E5-5278-0F4B-9B6E-BD7C21575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4FC3F-0B6F-114D-8FCC-B15EE7F37953}" type="datetimeFigureOut">
              <a:rPr lang="it-IT" smtClean="0"/>
              <a:t>21/02/24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F21B15-9ADF-2840-9C1C-BA9BCB1FA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3DFD1C-CB4D-7440-A640-F61F4C6A1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A73BB-A484-4F4A-B3F0-5F118E3387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731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622C8C-9A17-0748-A600-895FEB3D6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7245" y="1566503"/>
            <a:ext cx="10071536" cy="929750"/>
          </a:xfrm>
        </p:spPr>
        <p:txBody>
          <a:bodyPr anchor="b">
            <a:noAutofit/>
          </a:bodyPr>
          <a:lstStyle/>
          <a:p>
            <a:r>
              <a:rPr lang="it-IT" sz="5400" dirty="0">
                <a:effectLst/>
                <a:latin typeface="Arial" panose="020B0604020202020204" pitchFamily="34" charset="0"/>
              </a:rPr>
              <a:t>Group 24 Project Presentation</a:t>
            </a:r>
            <a:endParaRPr lang="it-IT" sz="5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16E9BC-A9DF-AB4E-8282-937EAA0C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9032" y="3891603"/>
            <a:ext cx="2998872" cy="1480222"/>
          </a:xfrm>
        </p:spPr>
        <p:txBody>
          <a:bodyPr anchor="t">
            <a:noAutofit/>
          </a:bodyPr>
          <a:lstStyle/>
          <a:p>
            <a:pPr algn="l"/>
            <a:r>
              <a:rPr lang="it-IT" sz="1600" dirty="0"/>
              <a:t>Rollo Francesco s328739</a:t>
            </a:r>
          </a:p>
          <a:p>
            <a:pPr algn="l"/>
            <a:r>
              <a:rPr lang="it-IT" sz="1600" dirty="0"/>
              <a:t>Goffredo Filippo s322435</a:t>
            </a:r>
          </a:p>
          <a:p>
            <a:pPr algn="l"/>
            <a:r>
              <a:rPr lang="it-IT" sz="1600" dirty="0"/>
              <a:t>Pizzenti Giovanni s332941</a:t>
            </a:r>
          </a:p>
          <a:p>
            <a:pPr algn="l"/>
            <a:r>
              <a:rPr lang="it-IT" sz="1600" dirty="0"/>
              <a:t>Anna Alexandra Antonini s332218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EBA84AA-9886-1848-8695-BFCAEC9C9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039" y="4319462"/>
            <a:ext cx="908239" cy="90369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2DC7D42-3070-BA4C-B589-2D06B65FE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07" y="4372586"/>
            <a:ext cx="2336833" cy="9036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E561FE1-06E3-DBA4-7790-E2B786A1C014}"/>
              </a:ext>
            </a:extLst>
          </p:cNvPr>
          <p:cNvSpPr txBox="1"/>
          <p:nvPr/>
        </p:nvSpPr>
        <p:spPr>
          <a:xfrm>
            <a:off x="856037" y="2961128"/>
            <a:ext cx="102139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dirty="0"/>
              <a:t> </a:t>
            </a:r>
            <a:r>
              <a:rPr lang="it-IT" sz="3500" dirty="0" err="1">
                <a:effectLst/>
                <a:latin typeface="Arial" panose="020B0604020202020204" pitchFamily="34" charset="0"/>
              </a:rPr>
              <a:t>HaclOSsim</a:t>
            </a:r>
            <a:r>
              <a:rPr lang="it-IT" sz="3500" dirty="0">
                <a:effectLst/>
                <a:latin typeface="Arial" panose="020B0604020202020204" pitchFamily="34" charset="0"/>
              </a:rPr>
              <a:t> </a:t>
            </a:r>
            <a:endParaRPr lang="it-IT" sz="3500" dirty="0">
              <a:latin typeface="Arial" panose="020B0604020202020204" pitchFamily="34" charset="0"/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EDA28B67-66FB-F54A-6054-D2EF0BBCE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257" y="4132613"/>
            <a:ext cx="1242356" cy="124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23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16E9BC-A9DF-AB4E-8282-937EAA0C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660" y="815074"/>
            <a:ext cx="9609528" cy="703429"/>
          </a:xfrm>
        </p:spPr>
        <p:txBody>
          <a:bodyPr anchor="t">
            <a:noAutofit/>
          </a:bodyPr>
          <a:lstStyle/>
          <a:p>
            <a:pPr algn="l"/>
            <a:r>
              <a:rPr lang="it-IT" sz="4400" dirty="0">
                <a:effectLst/>
                <a:latin typeface="Arial" panose="020B0604020202020204" pitchFamily="34" charset="0"/>
              </a:rPr>
              <a:t>Polling </a:t>
            </a:r>
            <a:r>
              <a:rPr lang="it-IT" sz="4400" dirty="0">
                <a:latin typeface="Arial" panose="020B0604020202020204" pitchFamily="34" charset="0"/>
              </a:rPr>
              <a:t>Server</a:t>
            </a:r>
            <a:endParaRPr lang="it-IT" sz="4400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83BB35F-E086-4DF6-794C-C01DBCFEC4C3}"/>
              </a:ext>
            </a:extLst>
          </p:cNvPr>
          <p:cNvSpPr txBox="1"/>
          <p:nvPr/>
        </p:nvSpPr>
        <p:spPr>
          <a:xfrm>
            <a:off x="1007870" y="1887067"/>
            <a:ext cx="908810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/>
              <a:t>Polling server </a:t>
            </a:r>
            <a:r>
              <a:rPr lang="it-IT" sz="2500" dirty="0" err="1"/>
              <a:t>implementation</a:t>
            </a:r>
            <a:r>
              <a:rPr lang="it-IT" sz="2500" dirty="0"/>
              <a:t>:</a:t>
            </a:r>
          </a:p>
          <a:p>
            <a:endParaRPr lang="it-IT" sz="2500" dirty="0"/>
          </a:p>
          <a:p>
            <a:r>
              <a:rPr lang="it-IT" sz="2500" dirty="0"/>
              <a:t>  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4FD59072-0520-E553-C109-3EBCAE3244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55532A-906C-4719-D775-A54AB14865C6}"/>
              </a:ext>
            </a:extLst>
          </p:cNvPr>
          <p:cNvSpPr txBox="1"/>
          <p:nvPr/>
        </p:nvSpPr>
        <p:spPr>
          <a:xfrm>
            <a:off x="915774" y="2510314"/>
            <a:ext cx="362195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AP &amp; </a:t>
            </a:r>
            <a:r>
              <a:rPr lang="it-IT" sz="2500" dirty="0" err="1"/>
              <a:t>P</a:t>
            </a:r>
            <a:r>
              <a:rPr lang="it-IT" sz="2500" dirty="0"/>
              <a:t> task </a:t>
            </a:r>
            <a:r>
              <a:rPr lang="it-IT" sz="2500" dirty="0" err="1"/>
              <a:t>creation</a:t>
            </a:r>
            <a:endParaRPr lang="it-IT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RMS for </a:t>
            </a:r>
            <a:r>
              <a:rPr lang="it-IT" sz="2500" dirty="0" err="1"/>
              <a:t>periodic</a:t>
            </a:r>
            <a:r>
              <a:rPr lang="it-IT" sz="2500" dirty="0"/>
              <a:t>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PS task handles AP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Budget </a:t>
            </a:r>
            <a:r>
              <a:rPr lang="it-IT" sz="2500" dirty="0" err="1"/>
              <a:t>constraint</a:t>
            </a:r>
            <a:endParaRPr lang="it-IT" sz="2500" dirty="0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C1307D49-BA38-2695-8263-1628F8F04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038" y="2556209"/>
            <a:ext cx="6748434" cy="144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18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16E9BC-A9DF-AB4E-8282-937EAA0C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660" y="815074"/>
            <a:ext cx="9609528" cy="703429"/>
          </a:xfrm>
        </p:spPr>
        <p:txBody>
          <a:bodyPr anchor="t">
            <a:noAutofit/>
          </a:bodyPr>
          <a:lstStyle/>
          <a:p>
            <a:pPr algn="l"/>
            <a:r>
              <a:rPr lang="it-IT" sz="3600" dirty="0" err="1">
                <a:effectLst/>
                <a:latin typeface="Arial" panose="020B0604020202020204" pitchFamily="34" charset="0"/>
              </a:rPr>
              <a:t>Worst</a:t>
            </a:r>
            <a:r>
              <a:rPr lang="it-IT" sz="3600" dirty="0">
                <a:latin typeface="Arial" panose="020B0604020202020204" pitchFamily="34" charset="0"/>
              </a:rPr>
              <a:t> </a:t>
            </a:r>
            <a:r>
              <a:rPr lang="it-IT" sz="3600" dirty="0">
                <a:effectLst/>
                <a:latin typeface="Arial" panose="020B0604020202020204" pitchFamily="34" charset="0"/>
              </a:rPr>
              <a:t>Case </a:t>
            </a:r>
            <a:r>
              <a:rPr lang="it-IT" sz="3600" dirty="0" err="1">
                <a:effectLst/>
                <a:latin typeface="Arial" panose="020B0604020202020204" pitchFamily="34" charset="0"/>
              </a:rPr>
              <a:t>Response</a:t>
            </a:r>
            <a:r>
              <a:rPr lang="it-IT" sz="3600" dirty="0">
                <a:effectLst/>
                <a:latin typeface="Arial" panose="020B0604020202020204" pitchFamily="34" charset="0"/>
              </a:rPr>
              <a:t> Time </a:t>
            </a:r>
            <a:endParaRPr lang="it-IT" sz="4400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83BB35F-E086-4DF6-794C-C01DBCFEC4C3}"/>
              </a:ext>
            </a:extLst>
          </p:cNvPr>
          <p:cNvSpPr txBox="1"/>
          <p:nvPr/>
        </p:nvSpPr>
        <p:spPr>
          <a:xfrm>
            <a:off x="985400" y="1703080"/>
            <a:ext cx="908810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500" dirty="0"/>
              <a:t>More accurate </a:t>
            </a:r>
            <a:r>
              <a:rPr lang="it-IT" sz="2500" dirty="0" err="1"/>
              <a:t>Feasibility</a:t>
            </a:r>
            <a:r>
              <a:rPr lang="it-IT" sz="2500" dirty="0"/>
              <a:t>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500" dirty="0"/>
              <a:t>WCRT: </a:t>
            </a:r>
            <a:r>
              <a:rPr lang="it-IT" sz="2500" dirty="0" err="1"/>
              <a:t>length</a:t>
            </a:r>
            <a:r>
              <a:rPr lang="it-IT" sz="2500" dirty="0"/>
              <a:t> of the </a:t>
            </a:r>
            <a:r>
              <a:rPr lang="it-IT" sz="2500" dirty="0" err="1"/>
              <a:t>longest</a:t>
            </a:r>
            <a:r>
              <a:rPr lang="it-IT" sz="2500" dirty="0"/>
              <a:t> </a:t>
            </a:r>
            <a:r>
              <a:rPr lang="it-IT" sz="2500" dirty="0" err="1"/>
              <a:t>interval</a:t>
            </a:r>
            <a:r>
              <a:rPr lang="it-IT" sz="2500" dirty="0"/>
              <a:t> from a task release </a:t>
            </a:r>
            <a:r>
              <a:rPr lang="it-IT" sz="2500" dirty="0" err="1"/>
              <a:t>until</a:t>
            </a:r>
            <a:r>
              <a:rPr lang="it-IT" sz="2500" dirty="0"/>
              <a:t> </a:t>
            </a:r>
            <a:r>
              <a:rPr lang="it-IT" sz="2500" dirty="0" err="1"/>
              <a:t>its</a:t>
            </a:r>
            <a:r>
              <a:rPr lang="it-IT" sz="2500" dirty="0"/>
              <a:t> </a:t>
            </a:r>
            <a:r>
              <a:rPr lang="it-IT" sz="2500" dirty="0" err="1"/>
              <a:t>completion</a:t>
            </a:r>
            <a:r>
              <a:rPr lang="it-IT" sz="2500" dirty="0"/>
              <a:t>. 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4FD59072-0520-E553-C109-3EBCAE3244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9" name="Immagine 18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40347ADF-D1EB-16DD-F899-D55BF6146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802449"/>
            <a:ext cx="4357340" cy="2772143"/>
          </a:xfrm>
          <a:prstGeom prst="rect">
            <a:avLst/>
          </a:prstGeom>
        </p:spPr>
      </p:pic>
      <p:pic>
        <p:nvPicPr>
          <p:cNvPr id="27" name="Immagine 26" descr="Immagine che contiene testo, ricevuta, Carattere, bianco&#10;&#10;Descrizione generata automaticamente">
            <a:extLst>
              <a:ext uri="{FF2B5EF4-FFF2-40B4-BE49-F238E27FC236}">
                <a16:creationId xmlns:a16="http://schemas.microsoft.com/office/drawing/2014/main" id="{33278961-9DFC-408A-5ABC-0D07C8457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00" y="3097636"/>
            <a:ext cx="4914832" cy="202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46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16E9BC-A9DF-AB4E-8282-937EAA0C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660" y="815074"/>
            <a:ext cx="9609528" cy="703429"/>
          </a:xfrm>
        </p:spPr>
        <p:txBody>
          <a:bodyPr anchor="t">
            <a:noAutofit/>
          </a:bodyPr>
          <a:lstStyle/>
          <a:p>
            <a:pPr algn="l"/>
            <a:r>
              <a:rPr lang="it-IT" sz="4400" dirty="0">
                <a:effectLst/>
                <a:latin typeface="Arial" panose="020B0604020202020204" pitchFamily="34" charset="0"/>
              </a:rPr>
              <a:t>Evaluation</a:t>
            </a:r>
            <a:endParaRPr lang="it-IT" sz="4400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4FD59072-0520-E553-C109-3EBCAE3244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CE7DD18-84BF-5EED-7359-170F8C967F76}"/>
              </a:ext>
            </a:extLst>
          </p:cNvPr>
          <p:cNvSpPr txBox="1"/>
          <p:nvPr/>
        </p:nvSpPr>
        <p:spPr>
          <a:xfrm>
            <a:off x="894459" y="3938594"/>
            <a:ext cx="9847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Native </a:t>
            </a:r>
            <a:r>
              <a:rPr lang="it-IT" sz="2400" dirty="0" err="1"/>
              <a:t>priority</a:t>
            </a:r>
            <a:r>
              <a:rPr lang="it-IT" sz="2400" dirty="0"/>
              <a:t> scheduling </a:t>
            </a:r>
            <a:r>
              <a:rPr lang="it-IT" sz="2400" dirty="0" err="1"/>
              <a:t>without</a:t>
            </a:r>
            <a:r>
              <a:rPr lang="it-IT" sz="2400" dirty="0"/>
              <a:t> </a:t>
            </a:r>
            <a:r>
              <a:rPr lang="it-IT" sz="2400" dirty="0" err="1"/>
              <a:t>preemption</a:t>
            </a: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Native </a:t>
            </a:r>
            <a:r>
              <a:rPr lang="it-IT" sz="2400" dirty="0" err="1"/>
              <a:t>priority</a:t>
            </a:r>
            <a:r>
              <a:rPr lang="it-IT" sz="2400" dirty="0"/>
              <a:t> scheduling with </a:t>
            </a:r>
            <a:r>
              <a:rPr lang="it-IT" sz="2400" dirty="0" err="1"/>
              <a:t>preemption</a:t>
            </a:r>
            <a:r>
              <a:rPr lang="it-IT" sz="2400" dirty="0"/>
              <a:t> </a:t>
            </a:r>
          </a:p>
        </p:txBody>
      </p:sp>
      <p:pic>
        <p:nvPicPr>
          <p:cNvPr id="11" name="Immagine 10" descr="Immagine che contiene testo, Carattere, numero, schermata&#10;&#10;Descrizione generata automaticamente">
            <a:extLst>
              <a:ext uri="{FF2B5EF4-FFF2-40B4-BE49-F238E27FC236}">
                <a16:creationId xmlns:a16="http://schemas.microsoft.com/office/drawing/2014/main" id="{0B894104-F50B-A74E-2AF8-D7999C582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60" y="2346716"/>
            <a:ext cx="5384240" cy="1242517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72FADBB-6A9F-801A-AE31-0C5FBEE2B828}"/>
              </a:ext>
            </a:extLst>
          </p:cNvPr>
          <p:cNvSpPr txBox="1"/>
          <p:nvPr/>
        </p:nvSpPr>
        <p:spPr>
          <a:xfrm>
            <a:off x="1013660" y="1795904"/>
            <a:ext cx="6769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effectLst/>
                <a:latin typeface="Arial" panose="020B0604020202020204" pitchFamily="34" charset="0"/>
              </a:rPr>
              <a:t>All</a:t>
            </a:r>
            <a:r>
              <a:rPr lang="it-IT" sz="2400" dirty="0">
                <a:effectLst/>
                <a:latin typeface="Arial" panose="020B0604020202020204" pitchFamily="34" charset="0"/>
              </a:rPr>
              <a:t> the </a:t>
            </a:r>
            <a:r>
              <a:rPr lang="it-IT" sz="2400" dirty="0" err="1">
                <a:effectLst/>
                <a:latin typeface="Arial" panose="020B0604020202020204" pitchFamily="34" charset="0"/>
              </a:rPr>
              <a:t>tests</a:t>
            </a:r>
            <a:r>
              <a:rPr lang="it-IT" sz="2400" dirty="0">
                <a:effectLst/>
                <a:latin typeface="Arial" panose="020B0604020202020204" pitchFamily="34" charset="0"/>
              </a:rPr>
              <a:t> </a:t>
            </a:r>
            <a:r>
              <a:rPr lang="it-IT" sz="2400" dirty="0" err="1">
                <a:effectLst/>
                <a:latin typeface="Arial" panose="020B0604020202020204" pitchFamily="34" charset="0"/>
              </a:rPr>
              <a:t>below</a:t>
            </a:r>
            <a:r>
              <a:rPr lang="it-IT" sz="2400" dirty="0">
                <a:effectLst/>
                <a:latin typeface="Arial" panose="020B0604020202020204" pitchFamily="34" charset="0"/>
              </a:rPr>
              <a:t> are </a:t>
            </a:r>
            <a:r>
              <a:rPr lang="it-IT" sz="2400" dirty="0" err="1">
                <a:effectLst/>
                <a:latin typeface="Arial" panose="020B0604020202020204" pitchFamily="34" charset="0"/>
              </a:rPr>
              <a:t>related</a:t>
            </a:r>
            <a:r>
              <a:rPr lang="it-IT" sz="2400" dirty="0">
                <a:effectLst/>
                <a:latin typeface="Arial" panose="020B0604020202020204" pitchFamily="34" charset="0"/>
              </a:rPr>
              <a:t> to </a:t>
            </a:r>
            <a:r>
              <a:rPr lang="it-IT" sz="2400" dirty="0" err="1">
                <a:effectLst/>
                <a:latin typeface="Arial" panose="020B0604020202020204" pitchFamily="34" charset="0"/>
              </a:rPr>
              <a:t>this</a:t>
            </a:r>
            <a:r>
              <a:rPr lang="it-IT" sz="2400" dirty="0">
                <a:effectLst/>
                <a:latin typeface="Arial" panose="020B0604020202020204" pitchFamily="34" charset="0"/>
              </a:rPr>
              <a:t> set of tasks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240453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16E9BC-A9DF-AB4E-8282-937EAA0C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660" y="815074"/>
            <a:ext cx="9609528" cy="703429"/>
          </a:xfrm>
        </p:spPr>
        <p:txBody>
          <a:bodyPr anchor="t">
            <a:noAutofit/>
          </a:bodyPr>
          <a:lstStyle/>
          <a:p>
            <a:pPr algn="l"/>
            <a:r>
              <a:rPr lang="it-IT" sz="4400" dirty="0">
                <a:latin typeface="Arial" panose="020B0604020202020204" pitchFamily="34" charset="0"/>
              </a:rPr>
              <a:t>Round Robin</a:t>
            </a:r>
            <a:endParaRPr lang="it-IT" sz="4400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4FD59072-0520-E553-C109-3EBCAE3244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C55E996-9D00-FDD5-8E00-83BC39800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59" y="1445997"/>
            <a:ext cx="7049546" cy="3867408"/>
          </a:xfrm>
          <a:prstGeom prst="rect">
            <a:avLst/>
          </a:prstGeom>
        </p:spPr>
      </p:pic>
      <p:pic>
        <p:nvPicPr>
          <p:cNvPr id="15" name="Immagine 14" descr="Immagine che contiene testo, Carattere, numero, schermata&#10;&#10;Descrizione generata automaticamente">
            <a:extLst>
              <a:ext uri="{FF2B5EF4-FFF2-40B4-BE49-F238E27FC236}">
                <a16:creationId xmlns:a16="http://schemas.microsoft.com/office/drawing/2014/main" id="{83D795BC-9F91-B7FC-4165-7F31A704C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157" y="2844611"/>
            <a:ext cx="3636313" cy="1168142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35B3A1EE-3FB9-078A-F6E9-51D5FB016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157" y="4045069"/>
            <a:ext cx="3636313" cy="40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49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16E9BC-A9DF-AB4E-8282-937EAA0C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660" y="815074"/>
            <a:ext cx="9609528" cy="703429"/>
          </a:xfrm>
        </p:spPr>
        <p:txBody>
          <a:bodyPr anchor="t">
            <a:noAutofit/>
          </a:bodyPr>
          <a:lstStyle/>
          <a:p>
            <a:pPr algn="l"/>
            <a:r>
              <a:rPr lang="it-IT" sz="4400" dirty="0">
                <a:latin typeface="Arial" panose="020B0604020202020204" pitchFamily="34" charset="0"/>
              </a:rPr>
              <a:t>Rate </a:t>
            </a:r>
            <a:r>
              <a:rPr lang="it-IT" sz="4400" dirty="0" err="1">
                <a:latin typeface="Arial" panose="020B0604020202020204" pitchFamily="34" charset="0"/>
              </a:rPr>
              <a:t>Monotonic</a:t>
            </a:r>
            <a:r>
              <a:rPr lang="it-IT" sz="4400" dirty="0">
                <a:latin typeface="Arial" panose="020B0604020202020204" pitchFamily="34" charset="0"/>
              </a:rPr>
              <a:t> Scheduling</a:t>
            </a:r>
            <a:endParaRPr lang="it-IT" sz="4400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4FD59072-0520-E553-C109-3EBCAE3244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8E40579-9AF0-E66C-EAF0-E194D35B9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18" y="1535073"/>
            <a:ext cx="6651132" cy="3741261"/>
          </a:xfrm>
          <a:prstGeom prst="rect">
            <a:avLst/>
          </a:prstGeom>
        </p:spPr>
      </p:pic>
      <p:pic>
        <p:nvPicPr>
          <p:cNvPr id="7" name="Immagine 6" descr="Immagine che contiene testo, Carattere, numero, schermata&#10;&#10;Descrizione generata automaticamente">
            <a:extLst>
              <a:ext uri="{FF2B5EF4-FFF2-40B4-BE49-F238E27FC236}">
                <a16:creationId xmlns:a16="http://schemas.microsoft.com/office/drawing/2014/main" id="{B2EB13E3-37AF-E1B7-43BA-9CE5AF143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997" y="2004105"/>
            <a:ext cx="3925850" cy="129491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A35EC05-D7C0-F4EF-B5DB-23E38F960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899" y="3328848"/>
            <a:ext cx="3880948" cy="40495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BFC0639-B213-CA18-D963-ABE9882B9E95}"/>
              </a:ext>
            </a:extLst>
          </p:cNvPr>
          <p:cNvSpPr txBox="1"/>
          <p:nvPr/>
        </p:nvSpPr>
        <p:spPr>
          <a:xfrm>
            <a:off x="7492721" y="3850975"/>
            <a:ext cx="3880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</a:rPr>
              <a:t>RMS </a:t>
            </a:r>
            <a:r>
              <a:rPr lang="it-IT" dirty="0" err="1">
                <a:latin typeface="Arial" panose="020B0604020202020204" pitchFamily="34" charset="0"/>
              </a:rPr>
              <a:t>i</a:t>
            </a:r>
            <a:r>
              <a:rPr lang="it-IT" dirty="0" err="1">
                <a:effectLst/>
                <a:latin typeface="Arial" panose="020B0604020202020204" pitchFamily="34" charset="0"/>
              </a:rPr>
              <a:t>mprovement</a:t>
            </a:r>
            <a:r>
              <a:rPr lang="it-IT" dirty="0">
                <a:effectLst/>
                <a:latin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effectLst/>
                <a:latin typeface="Arial" panose="020B0604020202020204" pitchFamily="34" charset="0"/>
              </a:rPr>
              <a:t>Automatic</a:t>
            </a:r>
            <a:r>
              <a:rPr lang="it-IT" dirty="0">
                <a:effectLst/>
                <a:latin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</a:rPr>
              <a:t>priority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</a:rPr>
              <a:t>assignment</a:t>
            </a:r>
            <a:endParaRPr lang="it-IT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Arial" panose="020B0604020202020204" pitchFamily="34" charset="0"/>
              </a:rPr>
              <a:t>14% on </a:t>
            </a:r>
            <a:r>
              <a:rPr lang="it-IT" dirty="0" err="1">
                <a:effectLst/>
                <a:latin typeface="Arial" panose="020B0604020202020204" pitchFamily="34" charset="0"/>
              </a:rPr>
              <a:t>average</a:t>
            </a:r>
            <a:r>
              <a:rPr lang="it-IT" dirty="0">
                <a:effectLst/>
                <a:latin typeface="Arial" panose="020B0604020202020204" pitchFamily="34" charset="0"/>
              </a:rPr>
              <a:t> turnaround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Arial" panose="020B0604020202020204" pitchFamily="34" charset="0"/>
              </a:rPr>
              <a:t>27% on </a:t>
            </a:r>
            <a:r>
              <a:rPr lang="it-IT" dirty="0" err="1">
                <a:effectLst/>
                <a:latin typeface="Arial" panose="020B0604020202020204" pitchFamily="34" charset="0"/>
              </a:rPr>
              <a:t>average</a:t>
            </a:r>
            <a:r>
              <a:rPr lang="it-IT" dirty="0">
                <a:effectLst/>
                <a:latin typeface="Arial" panose="020B0604020202020204" pitchFamily="34" charset="0"/>
              </a:rPr>
              <a:t> </a:t>
            </a:r>
            <a:r>
              <a:rPr lang="it-IT" dirty="0" err="1">
                <a:effectLst/>
                <a:latin typeface="Arial" panose="020B0604020202020204" pitchFamily="34" charset="0"/>
              </a:rPr>
              <a:t>waiting</a:t>
            </a:r>
            <a:r>
              <a:rPr lang="it-IT" dirty="0">
                <a:effectLst/>
                <a:latin typeface="Arial" panose="020B0604020202020204" pitchFamily="34" charset="0"/>
              </a:rPr>
              <a:t> time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4299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16E9BC-A9DF-AB4E-8282-937EAA0C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660" y="815074"/>
            <a:ext cx="9609528" cy="703429"/>
          </a:xfrm>
        </p:spPr>
        <p:txBody>
          <a:bodyPr anchor="t">
            <a:noAutofit/>
          </a:bodyPr>
          <a:lstStyle/>
          <a:p>
            <a:pPr algn="l"/>
            <a:r>
              <a:rPr lang="it-IT" sz="4400" dirty="0" err="1">
                <a:latin typeface="Arial" panose="020B0604020202020204" pitchFamily="34" charset="0"/>
              </a:rPr>
              <a:t>Earliest</a:t>
            </a:r>
            <a:r>
              <a:rPr lang="it-IT" sz="4400" dirty="0">
                <a:latin typeface="Arial" panose="020B0604020202020204" pitchFamily="34" charset="0"/>
              </a:rPr>
              <a:t> Deadline First</a:t>
            </a:r>
            <a:endParaRPr lang="it-IT" sz="4400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4FD59072-0520-E553-C109-3EBCAE3244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BFC0639-B213-CA18-D963-ABE9882B9E95}"/>
              </a:ext>
            </a:extLst>
          </p:cNvPr>
          <p:cNvSpPr txBox="1"/>
          <p:nvPr/>
        </p:nvSpPr>
        <p:spPr>
          <a:xfrm>
            <a:off x="7481047" y="3115875"/>
            <a:ext cx="38809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</a:rPr>
              <a:t>EDF </a:t>
            </a:r>
            <a:r>
              <a:rPr lang="it-IT" dirty="0" err="1">
                <a:latin typeface="Arial" panose="020B0604020202020204" pitchFamily="34" charset="0"/>
              </a:rPr>
              <a:t>i</a:t>
            </a:r>
            <a:r>
              <a:rPr lang="it-IT" dirty="0" err="1">
                <a:effectLst/>
                <a:latin typeface="Arial" panose="020B0604020202020204" pitchFamily="34" charset="0"/>
              </a:rPr>
              <a:t>mprovement</a:t>
            </a:r>
            <a:r>
              <a:rPr lang="it-IT" dirty="0">
                <a:effectLst/>
                <a:latin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</a:rPr>
              <a:t>Dynamic </a:t>
            </a:r>
            <a:r>
              <a:rPr lang="it-IT" dirty="0" err="1">
                <a:latin typeface="Arial" panose="020B0604020202020204" pitchFamily="34" charset="0"/>
              </a:rPr>
              <a:t>priority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</a:rPr>
              <a:t>assignment</a:t>
            </a:r>
            <a:endParaRPr lang="it-IT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</a:rPr>
              <a:t>RMS </a:t>
            </a:r>
            <a:r>
              <a:rPr lang="it-IT" dirty="0" err="1">
                <a:latin typeface="Arial" panose="020B0604020202020204" pitchFamily="34" charset="0"/>
              </a:rPr>
              <a:t>not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</a:rPr>
              <a:t>feasible</a:t>
            </a:r>
            <a:endParaRPr lang="it-IT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Arial" panose="020B0604020202020204" pitchFamily="34" charset="0"/>
              </a:rPr>
              <a:t>More </a:t>
            </a:r>
            <a:r>
              <a:rPr lang="it-IT" dirty="0" err="1">
                <a:effectLst/>
                <a:latin typeface="Arial" panose="020B0604020202020204" pitchFamily="34" charset="0"/>
              </a:rPr>
              <a:t>Flexibility</a:t>
            </a:r>
            <a:endParaRPr lang="it-IT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Arial" panose="020B0604020202020204" pitchFamily="34" charset="0"/>
              </a:rPr>
              <a:t>Less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</a:rPr>
              <a:t>idle</a:t>
            </a:r>
            <a:r>
              <a:rPr lang="it-IT" dirty="0">
                <a:latin typeface="Arial" panose="020B0604020202020204" pitchFamily="34" charset="0"/>
              </a:rPr>
              <a:t> time</a:t>
            </a:r>
            <a:endParaRPr lang="it-IT" dirty="0">
              <a:effectLst/>
              <a:latin typeface="Arial" panose="020B0604020202020204" pitchFamily="34" charset="0"/>
            </a:endParaRPr>
          </a:p>
        </p:txBody>
      </p:sp>
      <p:pic>
        <p:nvPicPr>
          <p:cNvPr id="6" name="Immagine 5" descr="Immagine che contiene testo, Carattere, schermata, numero&#10;&#10;Descrizione generata automaticamente">
            <a:extLst>
              <a:ext uri="{FF2B5EF4-FFF2-40B4-BE49-F238E27FC236}">
                <a16:creationId xmlns:a16="http://schemas.microsoft.com/office/drawing/2014/main" id="{C6CABC65-D677-5EAB-8CEE-08C3AF8D3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047" y="2176960"/>
            <a:ext cx="4035494" cy="93244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02B5E84-FBA4-F70A-A7AE-88D14E0B7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65" y="1557648"/>
            <a:ext cx="6157741" cy="357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65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16E9BC-A9DF-AB4E-8282-937EAA0C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660" y="815074"/>
            <a:ext cx="9609528" cy="703429"/>
          </a:xfrm>
        </p:spPr>
        <p:txBody>
          <a:bodyPr anchor="t">
            <a:noAutofit/>
          </a:bodyPr>
          <a:lstStyle/>
          <a:p>
            <a:pPr algn="l"/>
            <a:r>
              <a:rPr lang="it-IT" sz="4400" dirty="0">
                <a:latin typeface="Arial" panose="020B0604020202020204" pitchFamily="34" charset="0"/>
              </a:rPr>
              <a:t>RMS with Polling Server</a:t>
            </a:r>
            <a:endParaRPr lang="it-IT" sz="4400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4FD59072-0520-E553-C109-3EBCAE3244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B409170-3AB0-BF1E-D34E-4355A3A604B8}"/>
              </a:ext>
            </a:extLst>
          </p:cNvPr>
          <p:cNvSpPr txBox="1"/>
          <p:nvPr/>
        </p:nvSpPr>
        <p:spPr>
          <a:xfrm>
            <a:off x="1087395" y="1692876"/>
            <a:ext cx="521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Polling Server Task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added</a:t>
            </a:r>
            <a:r>
              <a:rPr lang="it-IT" dirty="0"/>
              <a:t> to handle </a:t>
            </a:r>
            <a:r>
              <a:rPr lang="it-IT" dirty="0" err="1"/>
              <a:t>aperiodic</a:t>
            </a:r>
            <a:r>
              <a:rPr lang="it-IT" dirty="0"/>
              <a:t> tasks: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A104006C-5115-39C2-6670-EC145C39A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953" y="1996688"/>
            <a:ext cx="6403651" cy="3570950"/>
          </a:xfrm>
          <a:prstGeom prst="rect">
            <a:avLst/>
          </a:prstGeom>
        </p:spPr>
      </p:pic>
      <p:pic>
        <p:nvPicPr>
          <p:cNvPr id="7" name="Immagine 6" descr="Immagine che contiene testo, Carattere, schermata, numero&#10;&#10;Descrizione generata automaticamente">
            <a:extLst>
              <a:ext uri="{FF2B5EF4-FFF2-40B4-BE49-F238E27FC236}">
                <a16:creationId xmlns:a16="http://schemas.microsoft.com/office/drawing/2014/main" id="{BB964621-08ED-55AC-51F5-722075463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660" y="2204828"/>
            <a:ext cx="3615589" cy="104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75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16E9BC-A9DF-AB4E-8282-937EAA0C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660" y="815074"/>
            <a:ext cx="9609528" cy="703429"/>
          </a:xfrm>
        </p:spPr>
        <p:txBody>
          <a:bodyPr anchor="t">
            <a:noAutofit/>
          </a:bodyPr>
          <a:lstStyle/>
          <a:p>
            <a:pPr algn="l"/>
            <a:r>
              <a:rPr lang="it-IT" sz="4400" dirty="0">
                <a:latin typeface="Arial" panose="020B0604020202020204" pitchFamily="34" charset="0"/>
              </a:rPr>
              <a:t>RMS with Polling Server</a:t>
            </a:r>
            <a:endParaRPr lang="it-IT" sz="4400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4FD59072-0520-E553-C109-3EBCAE3244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5" name="Immagine 14" descr="Immagine che contiene testo, numero, Carattere, schermata&#10;&#10;Descrizione generata automaticamente">
            <a:extLst>
              <a:ext uri="{FF2B5EF4-FFF2-40B4-BE49-F238E27FC236}">
                <a16:creationId xmlns:a16="http://schemas.microsoft.com/office/drawing/2014/main" id="{4BE7EDBB-5533-C8D7-15F5-FA47DF1F0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076" y="1746854"/>
            <a:ext cx="4220049" cy="1647399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45E2119A-F5B1-C0A6-AB47-7EA68E019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076" y="3483832"/>
            <a:ext cx="6028479" cy="669831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3817623-CD46-3688-F979-48F528874B06}"/>
              </a:ext>
            </a:extLst>
          </p:cNvPr>
          <p:cNvSpPr txBox="1"/>
          <p:nvPr/>
        </p:nvSpPr>
        <p:spPr>
          <a:xfrm>
            <a:off x="1167076" y="4256614"/>
            <a:ext cx="83199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</a:rPr>
              <a:t>T</a:t>
            </a:r>
            <a:r>
              <a:rPr lang="it-IT" sz="2200" dirty="0">
                <a:effectLst/>
                <a:latin typeface="Arial" panose="020B0604020202020204" pitchFamily="34" charset="0"/>
              </a:rPr>
              <a:t>he </a:t>
            </a:r>
            <a:r>
              <a:rPr lang="it-IT" sz="2200" dirty="0" err="1">
                <a:effectLst/>
                <a:latin typeface="Arial" panose="020B0604020202020204" pitchFamily="34" charset="0"/>
              </a:rPr>
              <a:t>introduction</a:t>
            </a:r>
            <a:r>
              <a:rPr lang="it-IT" sz="2200" dirty="0">
                <a:effectLst/>
                <a:latin typeface="Arial" panose="020B0604020202020204" pitchFamily="34" charset="0"/>
              </a:rPr>
              <a:t> of the polling server </a:t>
            </a:r>
            <a:r>
              <a:rPr lang="it-IT" sz="2200" dirty="0" err="1">
                <a:effectLst/>
                <a:latin typeface="Arial" panose="020B0604020202020204" pitchFamily="34" charset="0"/>
              </a:rPr>
              <a:t>lowers</a:t>
            </a:r>
            <a:r>
              <a:rPr lang="it-IT" sz="2200" dirty="0">
                <a:effectLst/>
                <a:latin typeface="Arial" panose="020B0604020202020204" pitchFamily="34" charset="0"/>
              </a:rPr>
              <a:t> the performances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>
                <a:effectLst/>
                <a:latin typeface="Arial" panose="020B0604020202020204" pitchFamily="34" charset="0"/>
              </a:rPr>
              <a:t>17% on turnaround time </a:t>
            </a:r>
            <a:r>
              <a:rPr lang="it-IT" sz="2200" dirty="0" err="1">
                <a:effectLst/>
                <a:latin typeface="Arial" panose="020B0604020202020204" pitchFamily="34" charset="0"/>
              </a:rPr>
              <a:t>average</a:t>
            </a:r>
            <a:endParaRPr lang="it-IT" sz="220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>
                <a:effectLst/>
                <a:latin typeface="Arial" panose="020B0604020202020204" pitchFamily="34" charset="0"/>
              </a:rPr>
              <a:t>46% on </a:t>
            </a:r>
            <a:r>
              <a:rPr lang="it-IT" sz="2200" dirty="0" err="1">
                <a:effectLst/>
                <a:latin typeface="Arial" panose="020B0604020202020204" pitchFamily="34" charset="0"/>
              </a:rPr>
              <a:t>waiting</a:t>
            </a:r>
            <a:r>
              <a:rPr lang="it-IT" sz="2200" dirty="0">
                <a:effectLst/>
                <a:latin typeface="Arial" panose="020B0604020202020204" pitchFamily="34" charset="0"/>
              </a:rPr>
              <a:t> time </a:t>
            </a:r>
            <a:r>
              <a:rPr lang="it-IT" sz="2200" dirty="0" err="1">
                <a:effectLst/>
                <a:latin typeface="Arial" panose="020B0604020202020204" pitchFamily="34" charset="0"/>
              </a:rPr>
              <a:t>average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610705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5A4A15C9-92D5-C8FF-DC0A-25F5B2C70C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3" name="Immagine 2" descr="Immagine che contiene testo, Carattere, numero, schermata&#10;&#10;Descrizione generata automaticamente">
            <a:extLst>
              <a:ext uri="{FF2B5EF4-FFF2-40B4-BE49-F238E27FC236}">
                <a16:creationId xmlns:a16="http://schemas.microsoft.com/office/drawing/2014/main" id="{2813E687-4574-1F02-3470-A451CC020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82" y="1863926"/>
            <a:ext cx="4049823" cy="1349941"/>
          </a:xfrm>
          <a:prstGeom prst="rect">
            <a:avLst/>
          </a:prstGeom>
        </p:spPr>
      </p:pic>
      <p:pic>
        <p:nvPicPr>
          <p:cNvPr id="6" name="Immagine 5" descr="Immagine che contiene Carattere, bianco, tipografia, design&#10;&#10;Descrizione generata automaticamente">
            <a:extLst>
              <a:ext uri="{FF2B5EF4-FFF2-40B4-BE49-F238E27FC236}">
                <a16:creationId xmlns:a16="http://schemas.microsoft.com/office/drawing/2014/main" id="{F3CDD6C8-5F4A-0AEF-2211-4018B7148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078" y="2187327"/>
            <a:ext cx="3961079" cy="929993"/>
          </a:xfrm>
          <a:prstGeom prst="rect">
            <a:avLst/>
          </a:prstGeom>
        </p:spPr>
      </p:pic>
      <p:pic>
        <p:nvPicPr>
          <p:cNvPr id="7" name="Immagine 6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302868E5-B1E6-5792-52B2-3F003E894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82" y="3852016"/>
            <a:ext cx="5394068" cy="160804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844B12B-6434-C0D8-B175-224979922883}"/>
              </a:ext>
            </a:extLst>
          </p:cNvPr>
          <p:cNvSpPr txBox="1"/>
          <p:nvPr/>
        </p:nvSpPr>
        <p:spPr>
          <a:xfrm>
            <a:off x="1068682" y="3256341"/>
            <a:ext cx="12025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Output: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2794990-7800-B658-984A-E94C3DC4395E}"/>
              </a:ext>
            </a:extLst>
          </p:cNvPr>
          <p:cNvSpPr txBox="1"/>
          <p:nvPr/>
        </p:nvSpPr>
        <p:spPr>
          <a:xfrm>
            <a:off x="878327" y="907407"/>
            <a:ext cx="44368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z="4400" dirty="0">
                <a:effectLst/>
                <a:latin typeface="Arial" panose="020B0604020202020204" pitchFamily="34" charset="0"/>
              </a:rPr>
              <a:t>RMS with WCRT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526547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5A4A15C9-92D5-C8FF-DC0A-25F5B2C70C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1A24A2B-4BF6-6DDA-55D1-54C46D143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648" y="1123814"/>
            <a:ext cx="7772400" cy="437197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9E64CFE-4584-680F-4F99-55688F1763D5}"/>
              </a:ext>
            </a:extLst>
          </p:cNvPr>
          <p:cNvSpPr txBox="1"/>
          <p:nvPr/>
        </p:nvSpPr>
        <p:spPr>
          <a:xfrm>
            <a:off x="2764156" y="318044"/>
            <a:ext cx="59179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/>
              <a:t>RMS with WCRT - GANTT</a:t>
            </a:r>
          </a:p>
        </p:txBody>
      </p:sp>
    </p:spTree>
    <p:extLst>
      <p:ext uri="{BB962C8B-B14F-4D97-AF65-F5344CB8AC3E}">
        <p14:creationId xmlns:p14="http://schemas.microsoft.com/office/powerpoint/2010/main" val="346109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16E9BC-A9DF-AB4E-8282-937EAA0C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8084" y="926284"/>
            <a:ext cx="9609528" cy="703429"/>
          </a:xfrm>
        </p:spPr>
        <p:txBody>
          <a:bodyPr anchor="t">
            <a:noAutofit/>
          </a:bodyPr>
          <a:lstStyle/>
          <a:p>
            <a:pPr algn="l"/>
            <a:r>
              <a:rPr lang="it-IT" sz="5000" dirty="0"/>
              <a:t>Tutorial </a:t>
            </a:r>
            <a:r>
              <a:rPr lang="it-IT" sz="3000" dirty="0"/>
              <a:t> </a:t>
            </a: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8794CA2-D4A3-9C83-3499-5CD238DB2711}"/>
              </a:ext>
            </a:extLst>
          </p:cNvPr>
          <p:cNvSpPr txBox="1"/>
          <p:nvPr/>
        </p:nvSpPr>
        <p:spPr>
          <a:xfrm>
            <a:off x="1174917" y="2539070"/>
            <a:ext cx="7806245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 err="1"/>
              <a:t>Install</a:t>
            </a:r>
            <a:r>
              <a:rPr lang="it-IT" sz="2500" dirty="0"/>
              <a:t> QEMU and </a:t>
            </a:r>
            <a:r>
              <a:rPr lang="it-IT" sz="2500" dirty="0" err="1"/>
              <a:t>FreeRTOS</a:t>
            </a:r>
            <a:r>
              <a:rPr lang="it-IT" sz="2500" dirty="0"/>
              <a:t> on Ubuntu 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Set up GDB </a:t>
            </a:r>
            <a:r>
              <a:rPr lang="it-IT" sz="2500" dirty="0" err="1"/>
              <a:t>as</a:t>
            </a:r>
            <a:r>
              <a:rPr lang="it-IT" sz="2500" dirty="0"/>
              <a:t> debugger;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>
                <a:effectLst/>
              </a:rPr>
              <a:t>AN385 </a:t>
            </a:r>
            <a:r>
              <a:rPr lang="it-IT" sz="2500" dirty="0" err="1">
                <a:effectLst/>
              </a:rPr>
              <a:t>platform</a:t>
            </a:r>
            <a:r>
              <a:rPr lang="it-IT" sz="2500" dirty="0">
                <a:effectLst/>
              </a:rPr>
              <a:t> on the MPS2 board; </a:t>
            </a:r>
            <a:endParaRPr lang="it-IT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 err="1"/>
              <a:t>Configure</a:t>
            </a:r>
            <a:r>
              <a:rPr lang="it-IT" sz="2500" dirty="0"/>
              <a:t> CLION </a:t>
            </a:r>
            <a:r>
              <a:rPr lang="it-IT" sz="2500" dirty="0" err="1"/>
              <a:t>as</a:t>
            </a:r>
            <a:r>
              <a:rPr lang="it-IT" sz="2500" dirty="0"/>
              <a:t> IDE </a:t>
            </a:r>
            <a:r>
              <a:rPr lang="it-IT" sz="2500" dirty="0" err="1"/>
              <a:t>facilitating</a:t>
            </a:r>
            <a:r>
              <a:rPr lang="it-IT" sz="2500" dirty="0"/>
              <a:t> debugging;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8756B59-14E7-EAAD-72AF-B5884A42B6CF}"/>
              </a:ext>
            </a:extLst>
          </p:cNvPr>
          <p:cNvSpPr txBox="1"/>
          <p:nvPr/>
        </p:nvSpPr>
        <p:spPr>
          <a:xfrm>
            <a:off x="1119432" y="1743971"/>
            <a:ext cx="8040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In order to set up </a:t>
            </a:r>
            <a:r>
              <a:rPr lang="it-IT" sz="2500" dirty="0" err="1"/>
              <a:t>our</a:t>
            </a:r>
            <a:r>
              <a:rPr lang="it-IT" sz="2500" dirty="0"/>
              <a:t> </a:t>
            </a:r>
            <a:r>
              <a:rPr lang="it-IT" sz="2500" dirty="0" err="1"/>
              <a:t>configuration</a:t>
            </a:r>
            <a:r>
              <a:rPr lang="it-IT" sz="2500" dirty="0"/>
              <a:t> </a:t>
            </a:r>
            <a:r>
              <a:rPr lang="it-IT" sz="2500" dirty="0" err="1"/>
              <a:t>we</a:t>
            </a:r>
            <a:r>
              <a:rPr lang="it-IT" sz="2500" dirty="0"/>
              <a:t> </a:t>
            </a:r>
            <a:r>
              <a:rPr lang="it-IT" sz="2500" dirty="0" err="1"/>
              <a:t>followed</a:t>
            </a:r>
            <a:r>
              <a:rPr lang="it-IT" sz="2500" dirty="0"/>
              <a:t> </a:t>
            </a:r>
            <a:r>
              <a:rPr lang="it-IT" sz="2500" dirty="0" err="1"/>
              <a:t>these</a:t>
            </a:r>
            <a:r>
              <a:rPr lang="it-IT" sz="2500" dirty="0"/>
              <a:t> steps:</a:t>
            </a:r>
          </a:p>
        </p:txBody>
      </p:sp>
    </p:spTree>
    <p:extLst>
      <p:ext uri="{BB962C8B-B14F-4D97-AF65-F5344CB8AC3E}">
        <p14:creationId xmlns:p14="http://schemas.microsoft.com/office/powerpoint/2010/main" val="3660583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599"/>
            <a:ext cx="1775254" cy="392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5A4A15C9-92D5-C8FF-DC0A-25F5B2C70C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8999"/>
            <a:ext cx="1775254" cy="392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7C9C646-018E-4121-7D85-257885D6E0F7}"/>
              </a:ext>
            </a:extLst>
          </p:cNvPr>
          <p:cNvSpPr txBox="1"/>
          <p:nvPr/>
        </p:nvSpPr>
        <p:spPr>
          <a:xfrm>
            <a:off x="11269362" y="12851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1E696B-782E-5C47-BF0B-92B396FD6690}"/>
              </a:ext>
            </a:extLst>
          </p:cNvPr>
          <p:cNvSpPr txBox="1"/>
          <p:nvPr/>
        </p:nvSpPr>
        <p:spPr>
          <a:xfrm>
            <a:off x="2271255" y="2084673"/>
            <a:ext cx="79433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500" b="1" dirty="0">
                <a:solidFill>
                  <a:srgbClr val="FFC100"/>
                </a:solidFill>
              </a:rPr>
              <a:t>THANKS FOR YOUR </a:t>
            </a:r>
          </a:p>
          <a:p>
            <a:pPr algn="ctr"/>
            <a:r>
              <a:rPr lang="it-IT" sz="7500" b="1" dirty="0">
                <a:solidFill>
                  <a:srgbClr val="FFC100"/>
                </a:solidFill>
              </a:rPr>
              <a:t>ATTENTION!</a:t>
            </a:r>
          </a:p>
        </p:txBody>
      </p:sp>
    </p:spTree>
    <p:extLst>
      <p:ext uri="{BB962C8B-B14F-4D97-AF65-F5344CB8AC3E}">
        <p14:creationId xmlns:p14="http://schemas.microsoft.com/office/powerpoint/2010/main" val="3340642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4FD59072-0520-E553-C109-3EBCAE3244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4E93DE2-3A64-317C-C95F-07CB5D93E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9" y="428503"/>
            <a:ext cx="5629276" cy="508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8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5A4A15C9-92D5-C8FF-DC0A-25F5B2C70C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6068FCA3-E393-7299-C65C-34F0DA153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234" y="389350"/>
            <a:ext cx="5620925" cy="222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1B541058-B278-FCD9-911B-540493DD1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29" y="2582295"/>
            <a:ext cx="7649490" cy="272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23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16E9BC-A9DF-AB4E-8282-937EAA0C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660" y="798705"/>
            <a:ext cx="9609528" cy="703429"/>
          </a:xfrm>
        </p:spPr>
        <p:txBody>
          <a:bodyPr anchor="t">
            <a:noAutofit/>
          </a:bodyPr>
          <a:lstStyle/>
          <a:p>
            <a:pPr algn="l"/>
            <a:r>
              <a:rPr lang="it-IT" sz="4400" dirty="0" err="1">
                <a:effectLst/>
                <a:latin typeface="Arial" panose="020B0604020202020204" pitchFamily="34" charset="0"/>
              </a:rPr>
              <a:t>FreeRTOS</a:t>
            </a:r>
            <a:r>
              <a:rPr lang="it-IT" sz="4400" dirty="0">
                <a:effectLst/>
                <a:latin typeface="Arial" panose="020B0604020202020204" pitchFamily="34" charset="0"/>
              </a:rPr>
              <a:t> Demo</a:t>
            </a:r>
            <a:r>
              <a:rPr lang="it-IT" sz="5000" dirty="0"/>
              <a:t> </a:t>
            </a:r>
            <a:r>
              <a:rPr lang="it-IT" sz="3000" dirty="0"/>
              <a:t> </a:t>
            </a: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8794CA2-D4A3-9C83-3499-5CD238DB2711}"/>
              </a:ext>
            </a:extLst>
          </p:cNvPr>
          <p:cNvSpPr txBox="1"/>
          <p:nvPr/>
        </p:nvSpPr>
        <p:spPr>
          <a:xfrm>
            <a:off x="1013660" y="2460992"/>
            <a:ext cx="57730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Client – Server demo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IP </a:t>
            </a:r>
            <a:r>
              <a:rPr lang="it-IT" sz="2500" dirty="0" err="1"/>
              <a:t>assignment</a:t>
            </a:r>
            <a:r>
              <a:rPr lang="it-IT" sz="2500" dirty="0"/>
              <a:t>  </a:t>
            </a:r>
            <a:r>
              <a:rPr lang="it-IT" sz="2500" dirty="0" err="1"/>
              <a:t>using</a:t>
            </a:r>
            <a:r>
              <a:rPr lang="it-IT" sz="2500" dirty="0"/>
              <a:t>  </a:t>
            </a:r>
            <a:r>
              <a:rPr lang="it-IT" sz="2500" dirty="0" err="1"/>
              <a:t>two</a:t>
            </a:r>
            <a:r>
              <a:rPr lang="it-IT" sz="2500" dirty="0"/>
              <a:t> </a:t>
            </a:r>
            <a:r>
              <a:rPr lang="it-IT" sz="2500" dirty="0" err="1"/>
              <a:t>queues</a:t>
            </a:r>
            <a:endParaRPr lang="it-IT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ICMP </a:t>
            </a:r>
            <a:r>
              <a:rPr lang="it-IT" sz="2500" dirty="0" err="1"/>
              <a:t>ping</a:t>
            </a:r>
            <a:r>
              <a:rPr lang="it-IT" sz="2500" dirty="0"/>
              <a:t> </a:t>
            </a:r>
            <a:r>
              <a:rPr lang="it-IT" sz="2500" dirty="0" err="1"/>
              <a:t>showing</a:t>
            </a:r>
            <a:r>
              <a:rPr lang="it-IT" sz="2500" dirty="0"/>
              <a:t> </a:t>
            </a:r>
            <a:r>
              <a:rPr lang="it-IT" sz="2500" dirty="0" err="1"/>
              <a:t>priority</a:t>
            </a:r>
            <a:r>
              <a:rPr lang="it-IT" sz="2500" dirty="0"/>
              <a:t> </a:t>
            </a:r>
            <a:r>
              <a:rPr lang="it-IT" sz="2500" dirty="0" err="1"/>
              <a:t>functionality</a:t>
            </a:r>
            <a:r>
              <a:rPr lang="it-IT" sz="25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500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8756B59-14E7-EAAD-72AF-B5884A42B6CF}"/>
              </a:ext>
            </a:extLst>
          </p:cNvPr>
          <p:cNvSpPr txBox="1"/>
          <p:nvPr/>
        </p:nvSpPr>
        <p:spPr>
          <a:xfrm>
            <a:off x="1013660" y="1841995"/>
            <a:ext cx="101583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 err="1">
                <a:effectLst/>
                <a:latin typeface="Arial" panose="020B0604020202020204" pitchFamily="34" charset="0"/>
              </a:rPr>
              <a:t>FreeRTOS</a:t>
            </a:r>
            <a:r>
              <a:rPr lang="it-IT" sz="2500" dirty="0">
                <a:effectLst/>
                <a:latin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</a:rPr>
              <a:t>queues</a:t>
            </a:r>
            <a:r>
              <a:rPr lang="it-IT" sz="2500" dirty="0">
                <a:latin typeface="Arial" panose="020B0604020202020204" pitchFamily="34" charset="0"/>
              </a:rPr>
              <a:t> and native scheduling showcase</a:t>
            </a:r>
            <a:r>
              <a:rPr lang="it-IT" sz="2500" dirty="0">
                <a:effectLst/>
                <a:latin typeface="Arial" panose="020B0604020202020204" pitchFamily="34" charset="0"/>
              </a:rPr>
              <a:t>:</a:t>
            </a:r>
            <a:endParaRPr lang="it-IT" sz="2500" dirty="0"/>
          </a:p>
        </p:txBody>
      </p:sp>
      <p:pic>
        <p:nvPicPr>
          <p:cNvPr id="6" name="Immagine 5" descr="Immagine che contiene testo, schermata, Carattere, bianco e nero&#10;&#10;Descrizione generata automaticamente">
            <a:extLst>
              <a:ext uri="{FF2B5EF4-FFF2-40B4-BE49-F238E27FC236}">
                <a16:creationId xmlns:a16="http://schemas.microsoft.com/office/drawing/2014/main" id="{ECD7C43C-5B7B-5F51-BC56-ED58D5ACE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485" y="2432463"/>
            <a:ext cx="4087029" cy="293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1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16E9BC-A9DF-AB4E-8282-937EAA0C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660" y="815074"/>
            <a:ext cx="9609528" cy="703429"/>
          </a:xfrm>
        </p:spPr>
        <p:txBody>
          <a:bodyPr anchor="t">
            <a:noAutofit/>
          </a:bodyPr>
          <a:lstStyle/>
          <a:p>
            <a:pPr algn="l"/>
            <a:r>
              <a:rPr lang="it-IT" sz="4400" dirty="0" err="1">
                <a:effectLst/>
                <a:latin typeface="Arial" panose="020B0604020202020204" pitchFamily="34" charset="0"/>
              </a:rPr>
              <a:t>RealTimeScheduler</a:t>
            </a:r>
            <a:r>
              <a:rPr lang="it-IT" sz="4400" dirty="0">
                <a:effectLst/>
                <a:latin typeface="Arial" panose="020B0604020202020204" pitchFamily="34" charset="0"/>
              </a:rPr>
              <a:t> library</a:t>
            </a:r>
            <a:endParaRPr lang="it-IT" sz="3000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8794CA2-D4A3-9C83-3499-5CD238DB2711}"/>
              </a:ext>
            </a:extLst>
          </p:cNvPr>
          <p:cNvSpPr txBox="1"/>
          <p:nvPr/>
        </p:nvSpPr>
        <p:spPr>
          <a:xfrm>
            <a:off x="882695" y="3424904"/>
            <a:ext cx="987145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 err="1"/>
              <a:t>Static</a:t>
            </a:r>
            <a:r>
              <a:rPr lang="it-IT" sz="2500" dirty="0"/>
              <a:t> and </a:t>
            </a:r>
            <a:r>
              <a:rPr lang="it-IT" sz="2500" dirty="0" err="1"/>
              <a:t>dynamic</a:t>
            </a:r>
            <a:r>
              <a:rPr lang="it-IT" sz="2500" dirty="0"/>
              <a:t> </a:t>
            </a:r>
            <a:r>
              <a:rPr lang="it-IT" sz="2500" dirty="0" err="1"/>
              <a:t>priority</a:t>
            </a:r>
            <a:r>
              <a:rPr lang="it-IT" sz="2500" dirty="0"/>
              <a:t> scheduling: RMS &amp; EDF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 err="1"/>
              <a:t>Periodic</a:t>
            </a:r>
            <a:r>
              <a:rPr lang="it-IT" sz="2500" dirty="0"/>
              <a:t> and </a:t>
            </a:r>
            <a:r>
              <a:rPr lang="it-IT" sz="2500" dirty="0" err="1"/>
              <a:t>aperiodic</a:t>
            </a:r>
            <a:r>
              <a:rPr lang="it-IT" sz="2500" dirty="0"/>
              <a:t>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Polling Server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 err="1"/>
              <a:t>Feasibility</a:t>
            </a:r>
            <a:r>
              <a:rPr lang="it-IT" sz="2500" dirty="0"/>
              <a:t> Test and WCRT </a:t>
            </a:r>
            <a:r>
              <a:rPr lang="it-IT" sz="2500" dirty="0" err="1"/>
              <a:t>analysis</a:t>
            </a:r>
            <a:endParaRPr lang="it-IT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 err="1"/>
              <a:t>Execution</a:t>
            </a:r>
            <a:r>
              <a:rPr lang="it-IT" sz="2500" dirty="0"/>
              <a:t> time </a:t>
            </a:r>
            <a:r>
              <a:rPr lang="it-IT" sz="2500" dirty="0" err="1"/>
              <a:t>statistics</a:t>
            </a:r>
            <a:endParaRPr lang="it-IT" sz="2500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8756B59-14E7-EAAD-72AF-B5884A42B6CF}"/>
              </a:ext>
            </a:extLst>
          </p:cNvPr>
          <p:cNvSpPr txBox="1"/>
          <p:nvPr/>
        </p:nvSpPr>
        <p:spPr>
          <a:xfrm>
            <a:off x="1013660" y="1841995"/>
            <a:ext cx="101583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 err="1">
                <a:latin typeface="Arial" panose="020B0604020202020204" pitchFamily="34" charset="0"/>
              </a:rPr>
              <a:t>RealTimeScheduler</a:t>
            </a:r>
            <a:r>
              <a:rPr lang="it-IT" sz="2500" dirty="0">
                <a:effectLst/>
                <a:latin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</a:rPr>
              <a:t>enables</a:t>
            </a:r>
            <a:r>
              <a:rPr lang="it-IT" sz="2500" dirty="0">
                <a:effectLst/>
                <a:latin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</a:rPr>
              <a:t>advanced</a:t>
            </a:r>
            <a:r>
              <a:rPr lang="it-IT" sz="2500" dirty="0">
                <a:effectLst/>
                <a:latin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</a:rPr>
              <a:t>functionalities</a:t>
            </a:r>
            <a:r>
              <a:rPr lang="it-IT" sz="2500" dirty="0">
                <a:effectLst/>
                <a:latin typeface="Arial" panose="020B0604020202020204" pitchFamily="34" charset="0"/>
              </a:rPr>
              <a:t> for Real-Time scheduling. </a:t>
            </a:r>
          </a:p>
          <a:p>
            <a:endParaRPr lang="it-IT" sz="2500" dirty="0">
              <a:effectLst/>
              <a:latin typeface="Arial" panose="020B0604020202020204" pitchFamily="34" charset="0"/>
            </a:endParaRPr>
          </a:p>
          <a:p>
            <a:r>
              <a:rPr lang="it-IT" sz="2500" dirty="0">
                <a:effectLst/>
                <a:latin typeface="Arial" panose="020B0604020202020204" pitchFamily="34" charset="0"/>
              </a:rPr>
              <a:t>Features:</a:t>
            </a:r>
            <a:endParaRPr lang="it-IT" sz="2500" dirty="0"/>
          </a:p>
        </p:txBody>
      </p:sp>
    </p:spTree>
    <p:extLst>
      <p:ext uri="{BB962C8B-B14F-4D97-AF65-F5344CB8AC3E}">
        <p14:creationId xmlns:p14="http://schemas.microsoft.com/office/powerpoint/2010/main" val="54980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16E9BC-A9DF-AB4E-8282-937EAA0C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660" y="815074"/>
            <a:ext cx="9609528" cy="703429"/>
          </a:xfrm>
        </p:spPr>
        <p:txBody>
          <a:bodyPr anchor="t">
            <a:noAutofit/>
          </a:bodyPr>
          <a:lstStyle/>
          <a:p>
            <a:pPr algn="l"/>
            <a:r>
              <a:rPr lang="it-IT" sz="4400" dirty="0">
                <a:effectLst/>
                <a:latin typeface="Arial" panose="020B0604020202020204" pitchFamily="34" charset="0"/>
              </a:rPr>
              <a:t>Code </a:t>
            </a:r>
            <a:r>
              <a:rPr lang="it-IT" sz="4400" dirty="0" err="1">
                <a:effectLst/>
                <a:latin typeface="Arial" panose="020B0604020202020204" pitchFamily="34" charset="0"/>
              </a:rPr>
              <a:t>Structure</a:t>
            </a:r>
            <a:endParaRPr lang="it-IT" sz="3000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8794CA2-D4A3-9C83-3499-5CD238DB2711}"/>
              </a:ext>
            </a:extLst>
          </p:cNvPr>
          <p:cNvSpPr txBox="1"/>
          <p:nvPr/>
        </p:nvSpPr>
        <p:spPr>
          <a:xfrm>
            <a:off x="1007871" y="2075031"/>
            <a:ext cx="987145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Custom TCB for </a:t>
            </a:r>
            <a:r>
              <a:rPr lang="it-IT" sz="2500" dirty="0" err="1"/>
              <a:t>periodic</a:t>
            </a:r>
            <a:r>
              <a:rPr lang="it-IT" sz="2500" dirty="0"/>
              <a:t> and </a:t>
            </a:r>
            <a:r>
              <a:rPr lang="it-IT" sz="2500" dirty="0" err="1"/>
              <a:t>aperiodic</a:t>
            </a:r>
            <a:r>
              <a:rPr lang="it-IT" sz="2500" dirty="0"/>
              <a:t>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 err="1"/>
              <a:t>Linked</a:t>
            </a:r>
            <a:r>
              <a:rPr lang="it-IT" sz="2500" dirty="0"/>
              <a:t> list for </a:t>
            </a:r>
            <a:r>
              <a:rPr lang="it-IT" sz="2500" dirty="0" err="1"/>
              <a:t>periodic</a:t>
            </a:r>
            <a:r>
              <a:rPr lang="it-IT" sz="2500" dirty="0"/>
              <a:t>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FIFO </a:t>
            </a:r>
            <a:r>
              <a:rPr lang="it-IT" sz="2500" dirty="0" err="1"/>
              <a:t>queue</a:t>
            </a:r>
            <a:r>
              <a:rPr lang="it-IT" sz="2500" dirty="0"/>
              <a:t> (list) for </a:t>
            </a:r>
            <a:r>
              <a:rPr lang="it-IT" sz="2500" dirty="0" err="1"/>
              <a:t>aperiodic</a:t>
            </a:r>
            <a:r>
              <a:rPr lang="it-IT" sz="2500" dirty="0"/>
              <a:t>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500" dirty="0"/>
          </a:p>
        </p:txBody>
      </p:sp>
      <p:pic>
        <p:nvPicPr>
          <p:cNvPr id="2" name="Immagine 1" descr="Immagine che contiene testo, ricevuta, Carattere, bianco&#10;&#10;Descrizione generata automaticamente">
            <a:extLst>
              <a:ext uri="{FF2B5EF4-FFF2-40B4-BE49-F238E27FC236}">
                <a16:creationId xmlns:a16="http://schemas.microsoft.com/office/drawing/2014/main" id="{63778B93-E362-AC76-6A16-4A17BBE50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81" y="3429000"/>
            <a:ext cx="4062769" cy="1758071"/>
          </a:xfrm>
          <a:prstGeom prst="rect">
            <a:avLst/>
          </a:prstGeom>
        </p:spPr>
      </p:pic>
      <p:pic>
        <p:nvPicPr>
          <p:cNvPr id="5" name="Immagine 4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6695A9FC-84B1-CB05-FA80-B5858064D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665" y="3401869"/>
            <a:ext cx="3096235" cy="2203456"/>
          </a:xfrm>
          <a:prstGeom prst="rect">
            <a:avLst/>
          </a:prstGeom>
        </p:spPr>
      </p:pic>
      <p:pic>
        <p:nvPicPr>
          <p:cNvPr id="7" name="Immagine 6" descr="Immagine che contiene testo, Carattere, bianco, algebra&#10;&#10;Descrizione generata automaticamente">
            <a:extLst>
              <a:ext uri="{FF2B5EF4-FFF2-40B4-BE49-F238E27FC236}">
                <a16:creationId xmlns:a16="http://schemas.microsoft.com/office/drawing/2014/main" id="{54838321-DA4E-6DEF-E687-C8BED678D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7015" y="3429000"/>
            <a:ext cx="3043299" cy="119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1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16E9BC-A9DF-AB4E-8282-937EAA0C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660" y="798705"/>
            <a:ext cx="9609528" cy="703429"/>
          </a:xfrm>
        </p:spPr>
        <p:txBody>
          <a:bodyPr anchor="t">
            <a:noAutofit/>
          </a:bodyPr>
          <a:lstStyle/>
          <a:p>
            <a:pPr algn="l"/>
            <a:r>
              <a:rPr lang="it-IT" sz="4400" dirty="0" err="1">
                <a:effectLst/>
                <a:latin typeface="Arial" panose="020B0604020202020204" pitchFamily="34" charset="0"/>
              </a:rPr>
              <a:t>RealTimeScheduler</a:t>
            </a:r>
            <a:r>
              <a:rPr lang="it-IT" sz="4400" dirty="0">
                <a:effectLst/>
                <a:latin typeface="Arial" panose="020B0604020202020204" pitchFamily="34" charset="0"/>
              </a:rPr>
              <a:t> library</a:t>
            </a:r>
            <a:endParaRPr lang="it-IT" sz="3000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8794CA2-D4A3-9C83-3499-5CD238DB2711}"/>
              </a:ext>
            </a:extLst>
          </p:cNvPr>
          <p:cNvSpPr txBox="1"/>
          <p:nvPr/>
        </p:nvSpPr>
        <p:spPr>
          <a:xfrm>
            <a:off x="1013660" y="2765792"/>
            <a:ext cx="371338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Ping, FTP, WGET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Round Robin </a:t>
            </a:r>
            <a:r>
              <a:rPr lang="it-IT" sz="2500" dirty="0" err="1"/>
              <a:t>algorithm</a:t>
            </a:r>
            <a:r>
              <a:rPr lang="it-IT" sz="25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Time Quantum = 50 </a:t>
            </a:r>
            <a:r>
              <a:rPr lang="it-IT" sz="2500" dirty="0" err="1"/>
              <a:t>ticks</a:t>
            </a:r>
            <a:endParaRPr lang="it-IT" sz="2500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8756B59-14E7-EAAD-72AF-B5884A42B6CF}"/>
              </a:ext>
            </a:extLst>
          </p:cNvPr>
          <p:cNvSpPr txBox="1"/>
          <p:nvPr/>
        </p:nvSpPr>
        <p:spPr>
          <a:xfrm>
            <a:off x="1013660" y="1841995"/>
            <a:ext cx="101583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 err="1">
                <a:effectLst/>
                <a:latin typeface="Arial" panose="020B0604020202020204" pitchFamily="34" charset="0"/>
              </a:rPr>
              <a:t>FreeRTOS</a:t>
            </a:r>
            <a:r>
              <a:rPr lang="it-IT" sz="2500" dirty="0">
                <a:effectLst/>
                <a:latin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</a:rPr>
              <a:t>preemptive</a:t>
            </a:r>
            <a:r>
              <a:rPr lang="it-IT" sz="2500" dirty="0">
                <a:effectLst/>
                <a:latin typeface="Arial" panose="020B0604020202020204" pitchFamily="34" charset="0"/>
              </a:rPr>
              <a:t> </a:t>
            </a:r>
            <a:r>
              <a:rPr lang="it-IT" sz="2500" dirty="0">
                <a:latin typeface="Arial" panose="020B0604020202020204" pitchFamily="34" charset="0"/>
              </a:rPr>
              <a:t>scheduling showcase</a:t>
            </a:r>
            <a:r>
              <a:rPr lang="it-IT" sz="2500" dirty="0">
                <a:effectLst/>
                <a:latin typeface="Arial" panose="020B0604020202020204" pitchFamily="34" charset="0"/>
              </a:rPr>
              <a:t>:</a:t>
            </a:r>
            <a:endParaRPr lang="it-IT" sz="2500" dirty="0"/>
          </a:p>
        </p:txBody>
      </p:sp>
      <p:pic>
        <p:nvPicPr>
          <p:cNvPr id="22" name="Immagine 21" descr="Immagine che contiene testo, Carattere, numero, schermata&#10;&#10;Descrizione generata automaticamente">
            <a:extLst>
              <a:ext uri="{FF2B5EF4-FFF2-40B4-BE49-F238E27FC236}">
                <a16:creationId xmlns:a16="http://schemas.microsoft.com/office/drawing/2014/main" id="{8D148D37-B2ED-E60B-0314-A1157C9D8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796" y="2738599"/>
            <a:ext cx="5384240" cy="124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1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16E9BC-A9DF-AB4E-8282-937EAA0C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660" y="815074"/>
            <a:ext cx="9609528" cy="703429"/>
          </a:xfrm>
        </p:spPr>
        <p:txBody>
          <a:bodyPr anchor="t">
            <a:noAutofit/>
          </a:bodyPr>
          <a:lstStyle/>
          <a:p>
            <a:pPr algn="l"/>
            <a:r>
              <a:rPr lang="it-IT" sz="4400" dirty="0">
                <a:effectLst/>
                <a:latin typeface="Arial" panose="020B0604020202020204" pitchFamily="34" charset="0"/>
              </a:rPr>
              <a:t>Rate </a:t>
            </a:r>
            <a:r>
              <a:rPr lang="it-IT" sz="4400" dirty="0" err="1">
                <a:effectLst/>
                <a:latin typeface="Arial" panose="020B0604020202020204" pitchFamily="34" charset="0"/>
              </a:rPr>
              <a:t>Monotonic</a:t>
            </a:r>
            <a:r>
              <a:rPr lang="it-IT" sz="4400" dirty="0">
                <a:effectLst/>
                <a:latin typeface="Arial" panose="020B0604020202020204" pitchFamily="34" charset="0"/>
              </a:rPr>
              <a:t> Scheduling </a:t>
            </a:r>
            <a:endParaRPr lang="it-IT" sz="4400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8794CA2-D4A3-9C83-3499-5CD238DB2711}"/>
              </a:ext>
            </a:extLst>
          </p:cNvPr>
          <p:cNvSpPr txBox="1"/>
          <p:nvPr/>
        </p:nvSpPr>
        <p:spPr>
          <a:xfrm>
            <a:off x="1007871" y="2788717"/>
            <a:ext cx="35184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Task </a:t>
            </a:r>
            <a:r>
              <a:rPr lang="it-IT" sz="2500" dirty="0" err="1"/>
              <a:t>creation</a:t>
            </a:r>
            <a:endParaRPr lang="it-IT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Dynamic </a:t>
            </a:r>
            <a:r>
              <a:rPr lang="it-IT" sz="2500" dirty="0" err="1"/>
              <a:t>sorting</a:t>
            </a:r>
            <a:r>
              <a:rPr lang="it-IT" sz="2500" dirty="0"/>
              <a:t>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 err="1"/>
              <a:t>Priority</a:t>
            </a:r>
            <a:r>
              <a:rPr lang="it-IT" sz="2500" dirty="0"/>
              <a:t> </a:t>
            </a:r>
            <a:r>
              <a:rPr lang="it-IT" sz="2500" dirty="0" err="1"/>
              <a:t>assignment</a:t>
            </a:r>
            <a:r>
              <a:rPr lang="it-IT" sz="25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Start </a:t>
            </a:r>
            <a:r>
              <a:rPr lang="it-IT" sz="2500" dirty="0" err="1"/>
              <a:t>scheduler</a:t>
            </a:r>
            <a:endParaRPr lang="it-IT" sz="25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83BB35F-E086-4DF6-794C-C01DBCFEC4C3}"/>
              </a:ext>
            </a:extLst>
          </p:cNvPr>
          <p:cNvSpPr txBox="1"/>
          <p:nvPr/>
        </p:nvSpPr>
        <p:spPr>
          <a:xfrm>
            <a:off x="1007871" y="1887066"/>
            <a:ext cx="31708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RMS </a:t>
            </a:r>
            <a:r>
              <a:rPr lang="it-IT" sz="2500" dirty="0" err="1"/>
              <a:t>implementation</a:t>
            </a:r>
            <a:r>
              <a:rPr lang="it-IT" sz="2500" dirty="0"/>
              <a:t>: 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1723FF4-019F-E205-89DD-35E527EAD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059" y="1793145"/>
            <a:ext cx="6358241" cy="357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2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16E9BC-A9DF-AB4E-8282-937EAA0C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660" y="815074"/>
            <a:ext cx="9609528" cy="703429"/>
          </a:xfrm>
        </p:spPr>
        <p:txBody>
          <a:bodyPr anchor="t">
            <a:noAutofit/>
          </a:bodyPr>
          <a:lstStyle/>
          <a:p>
            <a:pPr algn="l"/>
            <a:r>
              <a:rPr lang="it-IT" sz="4400" dirty="0" err="1">
                <a:effectLst/>
                <a:latin typeface="Arial" panose="020B0604020202020204" pitchFamily="34" charset="0"/>
              </a:rPr>
              <a:t>Earliest</a:t>
            </a:r>
            <a:r>
              <a:rPr lang="it-IT" sz="4400" dirty="0">
                <a:effectLst/>
                <a:latin typeface="Arial" panose="020B0604020202020204" pitchFamily="34" charset="0"/>
              </a:rPr>
              <a:t> Deadline First </a:t>
            </a:r>
            <a:endParaRPr lang="it-IT" sz="4400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4B6877-6E67-3685-F4E0-C8D853F57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83BB35F-E086-4DF6-794C-C01DBCFEC4C3}"/>
              </a:ext>
            </a:extLst>
          </p:cNvPr>
          <p:cNvSpPr txBox="1"/>
          <p:nvPr/>
        </p:nvSpPr>
        <p:spPr>
          <a:xfrm>
            <a:off x="1007871" y="1887067"/>
            <a:ext cx="4127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/>
              <a:t>EDF </a:t>
            </a:r>
            <a:r>
              <a:rPr lang="it-IT" sz="2500" dirty="0" err="1"/>
              <a:t>implementation</a:t>
            </a:r>
            <a:r>
              <a:rPr lang="it-IT" sz="2500" dirty="0"/>
              <a:t>:</a:t>
            </a:r>
          </a:p>
          <a:p>
            <a:endParaRPr lang="it-IT" sz="2500" dirty="0"/>
          </a:p>
          <a:p>
            <a:r>
              <a:rPr lang="it-IT" sz="2500" dirty="0"/>
              <a:t>  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4FD59072-0520-E553-C109-3EBCAE3244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55532A-906C-4719-D775-A54AB14865C6}"/>
              </a:ext>
            </a:extLst>
          </p:cNvPr>
          <p:cNvSpPr txBox="1"/>
          <p:nvPr/>
        </p:nvSpPr>
        <p:spPr>
          <a:xfrm>
            <a:off x="969618" y="2613074"/>
            <a:ext cx="41972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Task </a:t>
            </a:r>
            <a:r>
              <a:rPr lang="it-IT" sz="2500" dirty="0" err="1"/>
              <a:t>creation</a:t>
            </a:r>
            <a:endParaRPr lang="it-IT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Dynamic </a:t>
            </a:r>
            <a:r>
              <a:rPr lang="it-IT" sz="2500" dirty="0" err="1"/>
              <a:t>sorting</a:t>
            </a:r>
            <a:r>
              <a:rPr lang="it-IT" sz="2500" dirty="0"/>
              <a:t>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EDF </a:t>
            </a:r>
            <a:r>
              <a:rPr lang="it-IT" sz="2500" dirty="0" err="1"/>
              <a:t>Scheduler</a:t>
            </a:r>
            <a:r>
              <a:rPr lang="it-IT" sz="2500" dirty="0"/>
              <a:t> </a:t>
            </a:r>
            <a:r>
              <a:rPr lang="it-IT" sz="2500" dirty="0" err="1"/>
              <a:t>init</a:t>
            </a:r>
            <a:endParaRPr lang="it-IT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Dynamic </a:t>
            </a:r>
            <a:r>
              <a:rPr lang="it-IT" sz="2500" dirty="0" err="1"/>
              <a:t>priority</a:t>
            </a:r>
            <a:r>
              <a:rPr lang="it-IT" sz="2500" dirty="0"/>
              <a:t> </a:t>
            </a:r>
            <a:r>
              <a:rPr lang="it-IT" sz="2500" dirty="0" err="1"/>
              <a:t>assignment</a:t>
            </a:r>
            <a:endParaRPr lang="it-IT" sz="25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274283A-8994-676F-56BB-F795242F2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671" y="1753005"/>
            <a:ext cx="6407209" cy="280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985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1756</TotalTime>
  <Words>357</Words>
  <Application>Microsoft Macintosh PowerPoint</Application>
  <PresentationFormat>Widescreen</PresentationFormat>
  <Paragraphs>87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di Office</vt:lpstr>
      <vt:lpstr>Group 24 Project Presentation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Goffredo  Filippo</dc:creator>
  <cp:lastModifiedBy>Goffredo  Filippo</cp:lastModifiedBy>
  <cp:revision>22</cp:revision>
  <dcterms:created xsi:type="dcterms:W3CDTF">2024-02-12T08:23:55Z</dcterms:created>
  <dcterms:modified xsi:type="dcterms:W3CDTF">2024-02-21T14:50:37Z</dcterms:modified>
</cp:coreProperties>
</file>