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7" r:id="rId4"/>
    <p:sldId id="259" r:id="rId5"/>
    <p:sldId id="261" r:id="rId6"/>
    <p:sldId id="285" r:id="rId7"/>
    <p:sldId id="286" r:id="rId8"/>
    <p:sldId id="287" r:id="rId9"/>
    <p:sldId id="288" r:id="rId10"/>
    <p:sldId id="289" r:id="rId11"/>
    <p:sldId id="272" r:id="rId12"/>
    <p:sldId id="273" r:id="rId13"/>
    <p:sldId id="274" r:id="rId14"/>
    <p:sldId id="294" r:id="rId15"/>
    <p:sldId id="295" r:id="rId16"/>
    <p:sldId id="275" r:id="rId17"/>
    <p:sldId id="291" r:id="rId18"/>
    <p:sldId id="292" r:id="rId19"/>
    <p:sldId id="281" r:id="rId20"/>
    <p:sldId id="282" r:id="rId21"/>
    <p:sldId id="279" r:id="rId22"/>
    <p:sldId id="280" r:id="rId23"/>
    <p:sldId id="296" r:id="rId24"/>
    <p:sldId id="29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84DFA-2876-4638-A85D-A7A8CBE2FD39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E0D69A-9D09-4FDE-94AE-DD2954BD5C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4423" y="0"/>
            <a:ext cx="10703859" cy="6350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Mining Brain Network of Alzheimer’s Disease </a:t>
            </a:r>
            <a:r>
              <a:rPr lang="en-US" b="1" dirty="0" smtClean="0"/>
              <a:t>Patients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By</a:t>
            </a:r>
          </a:p>
          <a:p>
            <a:r>
              <a:rPr lang="en-US" sz="8000" dirty="0"/>
              <a:t>A'aeshah Alhakamy, </a:t>
            </a:r>
            <a:r>
              <a:rPr lang="en-US" sz="8000" dirty="0" err="1"/>
              <a:t>Kumud</a:t>
            </a:r>
            <a:r>
              <a:rPr lang="en-US" sz="8000" dirty="0"/>
              <a:t> Bhat, </a:t>
            </a:r>
            <a:r>
              <a:rPr lang="en-US" sz="8000" dirty="0" err="1" smtClean="0"/>
              <a:t>KHan</a:t>
            </a:r>
            <a:r>
              <a:rPr lang="en-US" sz="8000" dirty="0" smtClean="0"/>
              <a:t> </a:t>
            </a:r>
            <a:r>
              <a:rPr lang="en-US" sz="8000" dirty="0"/>
              <a:t>Al </a:t>
            </a:r>
            <a:r>
              <a:rPr lang="en-US" sz="8000" dirty="0" err="1"/>
              <a:t>Farabi</a:t>
            </a:r>
            <a:r>
              <a:rPr lang="en-US" sz="8000" dirty="0"/>
              <a:t>, </a:t>
            </a:r>
            <a:r>
              <a:rPr lang="en-US" sz="8000" dirty="0" err="1"/>
              <a:t>Jiachen</a:t>
            </a:r>
            <a:r>
              <a:rPr lang="en-US" sz="8000" dirty="0"/>
              <a:t> </a:t>
            </a:r>
            <a:r>
              <a:rPr lang="en-US" sz="8000" dirty="0" smtClean="0"/>
              <a:t>Wang</a:t>
            </a:r>
          </a:p>
          <a:p>
            <a:endParaRPr lang="en-US" sz="8000" dirty="0"/>
          </a:p>
          <a:p>
            <a:r>
              <a:rPr lang="en-US" sz="8000" dirty="0"/>
              <a:t>Prof. </a:t>
            </a:r>
            <a:r>
              <a:rPr lang="en-US" sz="8000" dirty="0" err="1"/>
              <a:t>Yuni</a:t>
            </a:r>
            <a:r>
              <a:rPr lang="en-US" sz="8000" dirty="0"/>
              <a:t> Xia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Feature Extraction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60" y="1584025"/>
            <a:ext cx="3068186" cy="4708603"/>
          </a:xfrm>
        </p:spPr>
      </p:pic>
    </p:spTree>
    <p:extLst>
      <p:ext uri="{BB962C8B-B14F-4D97-AF65-F5344CB8AC3E}">
        <p14:creationId xmlns:p14="http://schemas.microsoft.com/office/powerpoint/2010/main" val="39055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Take the whole dataset consisting of d-dimensional samples ignoring the class labels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the d-dimensional mean vector (i.e., the means for every dimension of the whole dataset)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the scatter matrix (alternatively, the covariance matrix) of the whole data set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eigenvectors (e1,e2,...,</a:t>
            </a:r>
            <a:r>
              <a:rPr lang="en-US" dirty="0" err="1"/>
              <a:t>ed</a:t>
            </a:r>
            <a:r>
              <a:rPr lang="en-US" dirty="0"/>
              <a:t>) and corresponding eigenvalues (λ1,λ2,...,</a:t>
            </a:r>
            <a:r>
              <a:rPr lang="en-US" dirty="0" err="1"/>
              <a:t>λd</a:t>
            </a:r>
            <a:r>
              <a:rPr lang="en-US" dirty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Sort the eigenvectors by decreasing eigenvalues and choose k eigenvectors with the largest eigenvalues to form a </a:t>
            </a:r>
            <a:r>
              <a:rPr lang="en-US" dirty="0" err="1"/>
              <a:t>d×k</a:t>
            </a:r>
            <a:r>
              <a:rPr lang="en-US" dirty="0"/>
              <a:t> dimensional matrix W(where every column represents an eigenvector)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Use this </a:t>
            </a:r>
            <a:r>
              <a:rPr lang="en-US" dirty="0" err="1"/>
              <a:t>d×k</a:t>
            </a:r>
            <a:r>
              <a:rPr lang="en-US" dirty="0"/>
              <a:t> eigenvector matrix to transform the samples onto the new subspace. This can be summarized by the mathematical equation: y=</a:t>
            </a:r>
            <a:r>
              <a:rPr lang="en-US" dirty="0" err="1"/>
              <a:t>WT×x</a:t>
            </a:r>
            <a:r>
              <a:rPr lang="en-US" dirty="0"/>
              <a:t> (where x is a d×1-dimensional vector representing one sample, and y is the transformed k×1-dimensional sample in the new subspace.)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the first features, for all three data sets (AD,HC,MCI)the original dimension is 520x51 matrix . After applying PCA it is reduced to 51x 51.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the second features, for all three data sets (AD,HC,MCI)the original dimension is 190x17 matrix . After applying PCA it is reduced to 17x 17. </a:t>
            </a:r>
          </a:p>
        </p:txBody>
      </p:sp>
    </p:spTree>
    <p:extLst>
      <p:ext uri="{BB962C8B-B14F-4D97-AF65-F5344CB8AC3E}">
        <p14:creationId xmlns:p14="http://schemas.microsoft.com/office/powerpoint/2010/main" val="31952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6173"/>
            <a:ext cx="10058400" cy="3363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3369450"/>
            <a:ext cx="10058400" cy="33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Discriminant Analysis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provides the final transformation where between class </a:t>
            </a:r>
            <a:r>
              <a:rPr lang="en-US" dirty="0" smtClean="0"/>
              <a:t>scatter is </a:t>
            </a:r>
            <a:r>
              <a:rPr lang="en-US" dirty="0" smtClean="0"/>
              <a:t>maximized and within class </a:t>
            </a:r>
            <a:r>
              <a:rPr lang="en-US" dirty="0" smtClean="0"/>
              <a:t>scatter is </a:t>
            </a:r>
            <a:r>
              <a:rPr lang="en-US" dirty="0" smtClean="0"/>
              <a:t>minimized. </a:t>
            </a:r>
          </a:p>
          <a:p>
            <a:r>
              <a:rPr lang="en-US" dirty="0" smtClean="0"/>
              <a:t>LDA attempts to provide linear combination of the features to separate two or more classes.</a:t>
            </a:r>
          </a:p>
          <a:p>
            <a:r>
              <a:rPr lang="en-US" dirty="0" smtClean="0"/>
              <a:t>LDA like PCA also reduce the dimension of the data sets. </a:t>
            </a:r>
          </a:p>
          <a:p>
            <a:r>
              <a:rPr lang="en-US" dirty="0" smtClean="0"/>
              <a:t>In our implementation we have used LDA to reduce the dimension and for better visualization of the separated classes.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Discriminant Analysis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the </a:t>
            </a:r>
            <a:r>
              <a:rPr lang="en-US" i="1" dirty="0"/>
              <a:t>d</a:t>
            </a:r>
            <a:r>
              <a:rPr lang="en-US" dirty="0"/>
              <a:t>-dimensional mean vectors for the different classes from the dataset.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the scatter matrices (between-class and within-class scatter matrix).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the eigenvectors (</a:t>
            </a:r>
            <a:r>
              <a:rPr lang="en-US" b="1" dirty="0"/>
              <a:t>e</a:t>
            </a:r>
            <a:r>
              <a:rPr lang="en-US" b="1" baseline="-25000" dirty="0"/>
              <a:t>1</a:t>
            </a:r>
            <a:r>
              <a:rPr lang="en-US" b="1" dirty="0"/>
              <a:t>, e</a:t>
            </a:r>
            <a:r>
              <a:rPr lang="en-US" b="1" baseline="-25000" dirty="0"/>
              <a:t>2</a:t>
            </a:r>
            <a:r>
              <a:rPr lang="en-US" b="1" dirty="0"/>
              <a:t>, ..., </a:t>
            </a:r>
            <a:r>
              <a:rPr lang="en-US" b="1" dirty="0" err="1"/>
              <a:t>e</a:t>
            </a:r>
            <a:r>
              <a:rPr lang="en-US" b="1" baseline="-25000" dirty="0" err="1"/>
              <a:t>d</a:t>
            </a:r>
            <a:r>
              <a:rPr lang="en-US" dirty="0"/>
              <a:t>) and corresponding eigenvalues (</a:t>
            </a:r>
            <a:r>
              <a:rPr lang="en-US" b="1" dirty="0"/>
              <a:t>λ</a:t>
            </a:r>
            <a:r>
              <a:rPr lang="en-US" b="1" baseline="-25000" dirty="0"/>
              <a:t>1</a:t>
            </a:r>
            <a:r>
              <a:rPr lang="en-US" b="1" dirty="0"/>
              <a:t>, λ</a:t>
            </a:r>
            <a:r>
              <a:rPr lang="en-US" b="1" baseline="-25000" dirty="0"/>
              <a:t>2</a:t>
            </a:r>
            <a:r>
              <a:rPr lang="en-US" b="1" dirty="0"/>
              <a:t>, ..., </a:t>
            </a:r>
            <a:r>
              <a:rPr lang="en-US" b="1" dirty="0" err="1"/>
              <a:t>λ</a:t>
            </a:r>
            <a:r>
              <a:rPr lang="en-US" b="1" baseline="-25000" dirty="0" err="1"/>
              <a:t>d</a:t>
            </a:r>
            <a:r>
              <a:rPr lang="en-US" dirty="0"/>
              <a:t>) for the scatter matrices.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Sort the eigenvectors by decreasing eigenvalues and choose </a:t>
            </a:r>
            <a:r>
              <a:rPr lang="en-US" b="1" dirty="0"/>
              <a:t>k</a:t>
            </a:r>
            <a:r>
              <a:rPr lang="en-US" dirty="0"/>
              <a:t> eigenvectors with the largest eigenvalues to form a </a:t>
            </a:r>
            <a:r>
              <a:rPr lang="en-US" i="1" dirty="0" err="1"/>
              <a:t>d</a:t>
            </a:r>
            <a:r>
              <a:rPr lang="en-US" dirty="0" err="1"/>
              <a:t>×</a:t>
            </a:r>
            <a:r>
              <a:rPr lang="en-US" i="1" dirty="0" err="1"/>
              <a:t>k</a:t>
            </a:r>
            <a:r>
              <a:rPr lang="en-US" dirty="0" err="1"/>
              <a:t>-dimensional</a:t>
            </a:r>
            <a:r>
              <a:rPr lang="en-US" dirty="0"/>
              <a:t> matrix </a:t>
            </a:r>
            <a:r>
              <a:rPr lang="en-US" b="1" dirty="0"/>
              <a:t>W</a:t>
            </a:r>
            <a:r>
              <a:rPr lang="en-US" dirty="0"/>
              <a:t> (where every column represents an eigenvector).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Use this </a:t>
            </a:r>
            <a:r>
              <a:rPr lang="en-US" i="1" dirty="0" err="1"/>
              <a:t>d</a:t>
            </a:r>
            <a:r>
              <a:rPr lang="en-US" dirty="0" err="1"/>
              <a:t>×</a:t>
            </a:r>
            <a:r>
              <a:rPr lang="en-US" i="1" dirty="0" err="1"/>
              <a:t>k</a:t>
            </a:r>
            <a:r>
              <a:rPr lang="en-US" dirty="0"/>
              <a:t> eigenvector matrix to transform the samples onto the new subspace. This can be summarized by the equation </a:t>
            </a:r>
            <a:r>
              <a:rPr lang="en-US" b="1" i="1" dirty="0"/>
              <a:t>Y = X</a:t>
            </a:r>
            <a:r>
              <a:rPr lang="en-US" dirty="0"/>
              <a:t> × </a:t>
            </a:r>
            <a:r>
              <a:rPr lang="en-US" b="1" i="1" dirty="0"/>
              <a:t>W</a:t>
            </a:r>
            <a:r>
              <a:rPr lang="en-US" dirty="0"/>
              <a:t> (where </a:t>
            </a:r>
            <a:r>
              <a:rPr lang="en-US" b="1" i="1" dirty="0"/>
              <a:t>X</a:t>
            </a:r>
            <a:r>
              <a:rPr lang="en-US" dirty="0"/>
              <a:t> is an </a:t>
            </a:r>
            <a:r>
              <a:rPr lang="en-US" i="1" dirty="0" err="1"/>
              <a:t>n×d</a:t>
            </a:r>
            <a:r>
              <a:rPr lang="en-US" dirty="0" err="1"/>
              <a:t>-dimensional</a:t>
            </a:r>
            <a:r>
              <a:rPr lang="en-US" dirty="0"/>
              <a:t> matrix; the 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row represents the 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sample, and </a:t>
            </a:r>
            <a:r>
              <a:rPr lang="en-US" b="1" i="1" dirty="0"/>
              <a:t>Y</a:t>
            </a:r>
            <a:r>
              <a:rPr lang="en-US" dirty="0"/>
              <a:t> is the transformed </a:t>
            </a:r>
            <a:r>
              <a:rPr lang="en-US" i="1" dirty="0" err="1"/>
              <a:t>n</a:t>
            </a:r>
            <a:r>
              <a:rPr lang="en-US" dirty="0" err="1"/>
              <a:t>×</a:t>
            </a:r>
            <a:r>
              <a:rPr lang="en-US" i="1" dirty="0" err="1"/>
              <a:t>k</a:t>
            </a:r>
            <a:r>
              <a:rPr lang="en-US" dirty="0" err="1"/>
              <a:t>-dimensional</a:t>
            </a:r>
            <a:r>
              <a:rPr lang="en-US" dirty="0"/>
              <a:t> matrix with the </a:t>
            </a:r>
            <a:r>
              <a:rPr lang="en-US" i="1" dirty="0"/>
              <a:t>n</a:t>
            </a:r>
            <a:r>
              <a:rPr lang="en-US" dirty="0"/>
              <a:t> samples projected into the new subspace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the First feature Y is </a:t>
            </a:r>
            <a:r>
              <a:rPr lang="en-US" dirty="0" smtClean="0"/>
              <a:t>520x2 </a:t>
            </a:r>
            <a:r>
              <a:rPr lang="en-US" dirty="0"/>
              <a:t>and for the second feature Y is </a:t>
            </a:r>
            <a:r>
              <a:rPr lang="en-US" dirty="0" smtClean="0"/>
              <a:t>190x2 </a:t>
            </a:r>
            <a:r>
              <a:rPr lang="en-US" dirty="0"/>
              <a:t>in LDA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" y="90768"/>
            <a:ext cx="10058400" cy="3363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" y="3369450"/>
            <a:ext cx="10058400" cy="33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a linearly separable dataset, a linear classification function  compares to an isolating hyperplane f (x) that goes through the center of the two classes, separating the two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When this function is resolved, new data case </a:t>
            </a:r>
            <a:r>
              <a:rPr lang="en-US" dirty="0" err="1"/>
              <a:t>xn</a:t>
            </a:r>
            <a:r>
              <a:rPr lang="en-US" dirty="0"/>
              <a:t> can be classified by basically testing the indication of the function f (</a:t>
            </a:r>
            <a:r>
              <a:rPr lang="en-US" dirty="0" err="1"/>
              <a:t>xn</a:t>
            </a:r>
            <a:r>
              <a:rPr lang="en-US" dirty="0"/>
              <a:t>); </a:t>
            </a:r>
            <a:r>
              <a:rPr lang="en-US" dirty="0" err="1"/>
              <a:t>xn</a:t>
            </a:r>
            <a:r>
              <a:rPr lang="en-US" dirty="0"/>
              <a:t> fits in with the positive class if f (</a:t>
            </a:r>
            <a:r>
              <a:rPr lang="en-US" dirty="0" err="1"/>
              <a:t>xn</a:t>
            </a:r>
            <a:r>
              <a:rPr lang="en-US" dirty="0"/>
              <a:t>) &gt; 0.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Since </a:t>
            </a:r>
            <a:r>
              <a:rPr lang="en-US" dirty="0"/>
              <a:t>there are numerous such linear hyperplanes, what SVM further guarantee is that the best such function is found by boosting the margin between the two classes.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Instinctively</a:t>
            </a:r>
            <a:r>
              <a:rPr lang="en-US" dirty="0"/>
              <a:t>, the margin is characterized as the measure of space, or separation between the two classes as characterized by the hyperplane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margin compares to the most limited separation between the nearest data points to a point on the hyperplane.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1" y="286602"/>
            <a:ext cx="6301687" cy="598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97149" y="286604"/>
          <a:ext cx="5022574" cy="5981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2574"/>
              </a:tblGrid>
              <a:tr h="1022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/>
                </a:tc>
              </a:tr>
              <a:tr h="965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all">
                          <a:effectLst/>
                        </a:rPr>
                        <a:t>Three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/>
                </a:tc>
              </a:tr>
              <a:tr h="160038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 cap="all" dirty="0">
                          <a:effectLst/>
                        </a:rPr>
                        <a:t>AD_HC without </a:t>
                      </a:r>
                      <a:r>
                        <a:rPr lang="en-US" sz="1100" cap="all" dirty="0" err="1">
                          <a:effectLst/>
                        </a:rPr>
                        <a:t>pca</a:t>
                      </a:r>
                      <a:r>
                        <a:rPr lang="en-US" sz="1100" cap="all" dirty="0">
                          <a:effectLst/>
                        </a:rPr>
                        <a:t>               </a:t>
                      </a:r>
                      <a:r>
                        <a:rPr lang="en-US" sz="1100" cap="all" dirty="0" smtClean="0">
                          <a:effectLst/>
                        </a:rPr>
                        <a:t>-&gt;                   </a:t>
                      </a:r>
                      <a:r>
                        <a:rPr lang="en-US" sz="1100" cap="all" dirty="0">
                          <a:effectLst/>
                        </a:rPr>
                        <a:t>misclassification error: 0.48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                                                                           </a:t>
                      </a:r>
                      <a:r>
                        <a:rPr lang="en-US" sz="1100" cap="all" dirty="0" smtClean="0">
                          <a:effectLst/>
                        </a:rPr>
                        <a:t>accuracy</a:t>
                      </a:r>
                      <a:r>
                        <a:rPr lang="en-US" sz="1100" cap="all" dirty="0">
                          <a:effectLst/>
                        </a:rPr>
                        <a:t>: 52</a:t>
                      </a:r>
                      <a:r>
                        <a:rPr lang="en-US" sz="1100" cap="all" dirty="0" smtClean="0">
                          <a:effectLst/>
                        </a:rPr>
                        <a:t>%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cap="all" dirty="0" smtClean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100" cap="all" dirty="0" smtClean="0">
                          <a:effectLst/>
                        </a:rPr>
                        <a:t>AD_HC </a:t>
                      </a:r>
                      <a:r>
                        <a:rPr lang="en-US" sz="1100" cap="all" dirty="0">
                          <a:effectLst/>
                        </a:rPr>
                        <a:t>with </a:t>
                      </a:r>
                      <a:r>
                        <a:rPr lang="en-US" sz="1100" cap="all" dirty="0" err="1">
                          <a:effectLst/>
                        </a:rPr>
                        <a:t>pca</a:t>
                      </a:r>
                      <a:r>
                        <a:rPr lang="en-US" sz="1100" cap="all" dirty="0">
                          <a:effectLst/>
                        </a:rPr>
                        <a:t>                      </a:t>
                      </a:r>
                      <a:r>
                        <a:rPr lang="en-US" sz="1100" cap="all" dirty="0" smtClean="0">
                          <a:effectLst/>
                        </a:rPr>
                        <a:t> </a:t>
                      </a:r>
                      <a:r>
                        <a:rPr lang="en-US" sz="1100" cap="all" dirty="0">
                          <a:effectLst/>
                        </a:rPr>
                        <a:t>-&gt;                   Misclassification error: 0.039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                                                                           </a:t>
                      </a:r>
                      <a:r>
                        <a:rPr lang="en-US" sz="1100" cap="all" dirty="0" smtClean="0">
                          <a:effectLst/>
                        </a:rPr>
                        <a:t>accuracy</a:t>
                      </a:r>
                      <a:r>
                        <a:rPr lang="en-US" sz="1100" cap="all" dirty="0">
                          <a:effectLst/>
                        </a:rPr>
                        <a:t>: 96.1%</a:t>
                      </a:r>
                      <a:endParaRPr lang="en-US" sz="1100" dirty="0">
                        <a:effectLst/>
                      </a:endParaRP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                   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/>
                </a:tc>
              </a:tr>
              <a:tr h="1371759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cap="all" dirty="0" smtClean="0">
                          <a:effectLst/>
                        </a:rPr>
                        <a:t> 2)       HC_MCI </a:t>
                      </a:r>
                      <a:r>
                        <a:rPr lang="en-US" sz="1100" cap="all" dirty="0">
                          <a:effectLst/>
                        </a:rPr>
                        <a:t>without </a:t>
                      </a:r>
                      <a:r>
                        <a:rPr lang="en-US" sz="1100" cap="all" dirty="0" err="1">
                          <a:effectLst/>
                        </a:rPr>
                        <a:t>pca</a:t>
                      </a:r>
                      <a:r>
                        <a:rPr lang="en-US" sz="1100" cap="all" dirty="0">
                          <a:effectLst/>
                        </a:rPr>
                        <a:t>            </a:t>
                      </a:r>
                      <a:r>
                        <a:rPr lang="en-US" sz="1100" cap="all" dirty="0" smtClean="0">
                          <a:effectLst/>
                        </a:rPr>
                        <a:t> </a:t>
                      </a:r>
                      <a:r>
                        <a:rPr lang="en-US" sz="1100" cap="all" dirty="0">
                          <a:effectLst/>
                        </a:rPr>
                        <a:t>-&gt;                   misclassification error: 0.48</a:t>
                      </a:r>
                      <a:endParaRPr lang="en-US" sz="1100" dirty="0">
                        <a:effectLst/>
                      </a:endParaRPr>
                    </a:p>
                    <a:p>
                      <a:pPr marL="4857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                                                                         </a:t>
                      </a:r>
                      <a:r>
                        <a:rPr lang="en-US" sz="1100" cap="all" dirty="0" smtClean="0">
                          <a:effectLst/>
                        </a:rPr>
                        <a:t>accuracy</a:t>
                      </a:r>
                      <a:r>
                        <a:rPr lang="en-US" sz="1100" cap="all" dirty="0">
                          <a:effectLst/>
                        </a:rPr>
                        <a:t>: 52%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cap="all" dirty="0" smtClean="0">
                        <a:effectLst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cap="all" dirty="0" smtClean="0">
                          <a:effectLst/>
                        </a:rPr>
                        <a:t>2)        HC_MCI </a:t>
                      </a:r>
                      <a:r>
                        <a:rPr lang="en-US" sz="1100" cap="all" dirty="0">
                          <a:effectLst/>
                        </a:rPr>
                        <a:t>with </a:t>
                      </a:r>
                      <a:r>
                        <a:rPr lang="en-US" sz="1100" cap="all" dirty="0" err="1">
                          <a:effectLst/>
                        </a:rPr>
                        <a:t>pca</a:t>
                      </a:r>
                      <a:r>
                        <a:rPr lang="en-US" sz="1100" cap="all" dirty="0">
                          <a:effectLst/>
                        </a:rPr>
                        <a:t>                   </a:t>
                      </a:r>
                      <a:r>
                        <a:rPr lang="en-US" sz="1100" cap="all" baseline="0" dirty="0" smtClean="0">
                          <a:effectLst/>
                        </a:rPr>
                        <a:t> </a:t>
                      </a:r>
                      <a:r>
                        <a:rPr lang="en-US" sz="1100" cap="all" dirty="0" smtClean="0">
                          <a:effectLst/>
                        </a:rPr>
                        <a:t>-&gt;                    </a:t>
                      </a:r>
                      <a:r>
                        <a:rPr lang="en-US" sz="1100" cap="all" dirty="0">
                          <a:effectLst/>
                        </a:rPr>
                        <a:t>misclassification error: 0.039</a:t>
                      </a:r>
                      <a:endParaRPr lang="en-US" sz="1100" dirty="0">
                        <a:effectLst/>
                      </a:endParaRPr>
                    </a:p>
                    <a:p>
                      <a:pPr marL="4857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                                                                         </a:t>
                      </a:r>
                      <a:r>
                        <a:rPr lang="en-US" sz="1100" cap="all" dirty="0" smtClean="0">
                          <a:effectLst/>
                        </a:rPr>
                        <a:t>accuracy</a:t>
                      </a:r>
                      <a:r>
                        <a:rPr lang="en-US" sz="1100" cap="all" dirty="0">
                          <a:effectLst/>
                        </a:rPr>
                        <a:t>: 96.1%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/>
                </a:tc>
              </a:tr>
              <a:tr h="10220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sz="1100" cap="all" dirty="0" smtClean="0">
                        <a:effectLst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cap="all" dirty="0" smtClean="0">
                          <a:effectLst/>
                        </a:rPr>
                        <a:t>3)        MCI_AD  </a:t>
                      </a:r>
                      <a:r>
                        <a:rPr lang="en-US" sz="1100" cap="all" dirty="0">
                          <a:effectLst/>
                        </a:rPr>
                        <a:t>with </a:t>
                      </a:r>
                      <a:r>
                        <a:rPr lang="en-US" sz="1100" cap="all" dirty="0" err="1">
                          <a:effectLst/>
                        </a:rPr>
                        <a:t>pca</a:t>
                      </a:r>
                      <a:r>
                        <a:rPr lang="en-US" sz="1100" cap="all" dirty="0">
                          <a:effectLst/>
                        </a:rPr>
                        <a:t>                   </a:t>
                      </a:r>
                      <a:r>
                        <a:rPr lang="en-US" sz="1100" cap="all" dirty="0" smtClean="0">
                          <a:effectLst/>
                        </a:rPr>
                        <a:t>-&gt;                    </a:t>
                      </a:r>
                      <a:r>
                        <a:rPr lang="en-US" sz="1100" cap="all" dirty="0">
                          <a:effectLst/>
                        </a:rPr>
                        <a:t>misclassification error: 0.044</a:t>
                      </a:r>
                      <a:endParaRPr lang="en-US" sz="1100" dirty="0">
                        <a:effectLst/>
                      </a:endParaRPr>
                    </a:p>
                    <a:p>
                      <a:pPr marL="4857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                                                                         </a:t>
                      </a:r>
                      <a:r>
                        <a:rPr lang="en-US" sz="1100" cap="all" dirty="0" smtClean="0">
                          <a:effectLst/>
                        </a:rPr>
                        <a:t> </a:t>
                      </a:r>
                      <a:r>
                        <a:rPr lang="en-US" sz="1100" cap="all" dirty="0">
                          <a:effectLst/>
                        </a:rPr>
                        <a:t>accuracy: 95.53%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17875" y="1827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Density-based clustering (DBSCAN)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algoritm</a:t>
            </a:r>
            <a:r>
              <a:rPr lang="en-US" dirty="0"/>
              <a:t> steps are as follows,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Select an arbitrary point p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Retrieve all points density-reachable from p w.r.t. Eps and </a:t>
            </a:r>
            <a:r>
              <a:rPr lang="en-US" dirty="0" err="1"/>
              <a:t>Minpts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p is a core point, a cluster is formed.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 If p is a border point, no points are density reachable from p and DBSCAN visits the next point of the database.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 Continue the process until all the points have been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Alzheimer's disease (AD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Dynamically </a:t>
            </a:r>
            <a:r>
              <a:rPr lang="en-US" dirty="0"/>
              <a:t>neurodegenerative disease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is the most widely recognized kind of dementia in elderly patients.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5 </a:t>
            </a:r>
            <a:r>
              <a:rPr lang="en-US" dirty="0"/>
              <a:t>million </a:t>
            </a:r>
            <a:r>
              <a:rPr lang="en-US" dirty="0" smtClean="0"/>
              <a:t>in </a:t>
            </a:r>
            <a:r>
              <a:rPr lang="en-US" dirty="0"/>
              <a:t>the U.S.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Mild Cognitive Impaired (MCI) 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Transitional </a:t>
            </a:r>
            <a:r>
              <a:rPr lang="en-US" dirty="0"/>
              <a:t>stage between the expected cognitive decay of ordinary aging and the most </a:t>
            </a:r>
            <a:r>
              <a:rPr lang="en-US" dirty="0" smtClean="0"/>
              <a:t>genuine </a:t>
            </a:r>
            <a:r>
              <a:rPr lang="en-US" dirty="0"/>
              <a:t>decrease of </a:t>
            </a:r>
            <a:r>
              <a:rPr lang="en-US" dirty="0" smtClean="0"/>
              <a:t>dementia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people with mild cognitive impairment </a:t>
            </a:r>
            <a:r>
              <a:rPr lang="en-US" dirty="0" smtClean="0"/>
              <a:t>get </a:t>
            </a:r>
            <a:r>
              <a:rPr lang="en-US" dirty="0"/>
              <a:t>worse, and a few ultimately get better.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://media.trb.com/media/photo/2010-11/182585500-151430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r="1"/>
          <a:stretch/>
        </p:blipFill>
        <p:spPr bwMode="auto">
          <a:xfrm>
            <a:off x="763427" y="4395277"/>
            <a:ext cx="4455556" cy="183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4" y="79438"/>
            <a:ext cx="10058400" cy="3363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4" y="3442967"/>
            <a:ext cx="10058400" cy="33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Here are the main steps to accomplish this algorithm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Randomly select </a:t>
            </a:r>
            <a:r>
              <a:rPr lang="en-US" i="1" dirty="0"/>
              <a:t>‘c’</a:t>
            </a:r>
            <a:r>
              <a:rPr lang="en-US" dirty="0"/>
              <a:t> cluster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Calculate the distance between each data point and cluster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Assign the data point to the cluster center whose distance from the cluster center is a minimum of all the cluster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Recalculate the new cluster center using: 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Recalculate the distance between each data point and newly obtained cluster centers.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If no data point was reassigned then stop, otherwise repeat from step 3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For </a:t>
            </a:r>
            <a:r>
              <a:rPr lang="en-US" dirty="0"/>
              <a:t>both k-means and DBSCAN, in the first feature the input matrix of AD, HC, MCI is 520x52 and for the second feature is 190x18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 descr="https://sites.google.com/site/dataclusteringalgorithms/_/rsrc/1273048565389/k-means-clustering-algorithm/kmeans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56" y="3857414"/>
            <a:ext cx="1211580" cy="39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7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1" y="55086"/>
            <a:ext cx="10058400" cy="33639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1" y="3418998"/>
            <a:ext cx="10058400" cy="33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059" y="876150"/>
            <a:ext cx="10058400" cy="84436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Summary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311" y="1857766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studied the brain networks of Alzheimer's </a:t>
            </a:r>
            <a:r>
              <a:rPr lang="en-US" dirty="0"/>
              <a:t>disease </a:t>
            </a:r>
            <a:r>
              <a:rPr lang="en-US" dirty="0" smtClean="0"/>
              <a:t>patients, </a:t>
            </a:r>
            <a:r>
              <a:rPr lang="en-US" dirty="0"/>
              <a:t>Mild Cognitive Impaired </a:t>
            </a:r>
            <a:r>
              <a:rPr lang="en-US" dirty="0" smtClean="0"/>
              <a:t>and healthy people. </a:t>
            </a:r>
          </a:p>
          <a:p>
            <a:pPr marL="0" indent="0">
              <a:buNone/>
            </a:pPr>
            <a:r>
              <a:rPr lang="en-US" dirty="0" smtClean="0"/>
              <a:t>We visualized the brain networks and extracted the features which represent the differences among those three groups. </a:t>
            </a:r>
          </a:p>
          <a:p>
            <a:pPr marL="0" indent="0">
              <a:buNone/>
            </a:pPr>
            <a:r>
              <a:rPr lang="en-US" dirty="0" smtClean="0"/>
              <a:t>We applied different algorithms to process and analyze the features.</a:t>
            </a:r>
          </a:p>
          <a:p>
            <a:pPr marL="0" indent="0">
              <a:buNone/>
            </a:pPr>
            <a:r>
              <a:rPr lang="en-US" dirty="0" smtClean="0"/>
              <a:t>We generated a </a:t>
            </a:r>
            <a:r>
              <a:rPr lang="en-US" dirty="0" err="1" smtClean="0"/>
              <a:t>svm</a:t>
            </a:r>
            <a:r>
              <a:rPr lang="en-US" dirty="0" smtClean="0"/>
              <a:t> model, which we can use to predict Alzheimer’s disease. For the features we tested, we are able to achieve a relatively high 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 LDA result with SVM and compare the results that we got from PCA.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Attempt to use </a:t>
            </a:r>
            <a:r>
              <a:rPr lang="en-US" dirty="0" smtClean="0"/>
              <a:t>Support Vector Clustering (SVC) </a:t>
            </a:r>
            <a:r>
              <a:rPr lang="en-US" dirty="0" smtClean="0"/>
              <a:t>instead of SVM which not required labeling.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 smtClean="0"/>
              <a:t>to extract more features and apply the algorithms on them.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643" y="2520845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Efficient diagnosis of Alzheimer's disease (</a:t>
            </a:r>
            <a:r>
              <a:rPr lang="en-US" dirty="0" smtClean="0"/>
              <a:t>AD)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Identified the </a:t>
            </a:r>
            <a:r>
              <a:rPr lang="en-US" dirty="0"/>
              <a:t>structure change of the brain network, i.e., the connectivity among different brain regions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brain region of interest (ROIs) and neural connections among them will provide useful pattern-based biomarkers to </a:t>
            </a:r>
            <a:r>
              <a:rPr lang="en-US" dirty="0" smtClean="0"/>
              <a:t>recognize: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healthy control (HC</a:t>
            </a:r>
            <a:r>
              <a:rPr lang="en-US" dirty="0" smtClean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Mild Cognitive Impairment (MCI</a:t>
            </a:r>
            <a:r>
              <a:rPr lang="en-US" dirty="0" smtClean="0"/>
              <a:t>),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AD</a:t>
            </a:r>
            <a:r>
              <a:rPr lang="en-US" dirty="0"/>
              <a:t>.</a:t>
            </a:r>
          </a:p>
        </p:txBody>
      </p:sp>
      <p:pic>
        <p:nvPicPr>
          <p:cNvPr id="1026" name="Picture 2" descr="http://thumbs.dreamstime.com/z/alzheimer-s-disease-illustration-white-background-348031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2"/>
          <a:stretch/>
        </p:blipFill>
        <p:spPr bwMode="auto">
          <a:xfrm>
            <a:off x="6078071" y="3955569"/>
            <a:ext cx="5804893" cy="228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achieve this goal we use state of the art machine learning </a:t>
            </a:r>
            <a:r>
              <a:rPr lang="en-US" dirty="0" smtClean="0"/>
              <a:t>techniques.</a:t>
            </a:r>
          </a:p>
          <a:p>
            <a:r>
              <a:rPr lang="en-US" dirty="0" smtClean="0"/>
              <a:t>We </a:t>
            </a:r>
            <a:r>
              <a:rPr lang="en-US" dirty="0"/>
              <a:t>used </a:t>
            </a:r>
            <a:r>
              <a:rPr lang="en-US" dirty="0">
                <a:solidFill>
                  <a:schemeClr val="accent1"/>
                </a:solidFill>
              </a:rPr>
              <a:t>GNU </a:t>
            </a:r>
            <a:r>
              <a:rPr lang="en-US" dirty="0" smtClean="0">
                <a:solidFill>
                  <a:schemeClr val="accent1"/>
                </a:solidFill>
              </a:rPr>
              <a:t>Octave, MATLAB and C++ </a:t>
            </a:r>
            <a:r>
              <a:rPr lang="en-US" dirty="0" smtClean="0"/>
              <a:t>(VTK, QT):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Dimensionality Reduction 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Principal Component Analysis (PCA)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Linear Discriminant Analysis (LDA)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Clustering Algorithms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k-Means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Density-based clustering (DBSCAN)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Classification Algorithms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8163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 and Preprocessing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original datasets were provided by radiology department, IU School of Medicine.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</a:t>
            </a:r>
            <a:r>
              <a:rPr lang="en-US" dirty="0"/>
              <a:t>are three files of original data: AD </a:t>
            </a:r>
            <a:r>
              <a:rPr lang="en-US" dirty="0" smtClean="0"/>
              <a:t>,MCI ,HC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data were collected from a total of 104 subjects: </a:t>
            </a:r>
            <a:r>
              <a:rPr lang="en-US" dirty="0" smtClean="0"/>
              <a:t>43 for </a:t>
            </a:r>
            <a:r>
              <a:rPr lang="en-US" dirty="0"/>
              <a:t>HC, 42 for MCI and 19 for AD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For each subject, 234 ROIs were segmented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For each person, the brain network data is presented in 234 X 234 matrix.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brain is divided into 234 regions of interests (ROI),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each number shows the weighted connection between two ROIs.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Some are 0, which means there is no talk between those two regions.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AD file there </a:t>
            </a:r>
            <a:r>
              <a:rPr lang="en-US" dirty="0"/>
              <a:t>are 4446 X 234, that’s because we listed the matrices from all the 19 patients </a:t>
            </a:r>
            <a:r>
              <a:rPr lang="en-US" dirty="0" smtClean="0"/>
              <a:t>together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864" t="22833" r="60528" b="34825"/>
          <a:stretch/>
        </p:blipFill>
        <p:spPr>
          <a:xfrm>
            <a:off x="6217920" y="1845734"/>
            <a:ext cx="5265868" cy="33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1" y="228600"/>
            <a:ext cx="10515600" cy="1004888"/>
          </a:xfrm>
        </p:spPr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Data Visualization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411" y="125674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Datasets and visualization tools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C++ and visualization toolkit(VTK)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19 subjects for each group(AD, HC).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234 region of interest(ROI) per each subject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Structure points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Volume rendering: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color function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opacity function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Gaussian splatter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36" y="2158395"/>
            <a:ext cx="3629930" cy="36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Visualization of average data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17124" y="1409739"/>
            <a:ext cx="643128" cy="37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HC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95222" y="1428027"/>
            <a:ext cx="643128" cy="394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AD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5" y="1822450"/>
            <a:ext cx="3572374" cy="3429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19" y="1822449"/>
            <a:ext cx="356284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187"/>
          </a:xfrm>
        </p:spPr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Visualization Results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20" y="1817370"/>
            <a:ext cx="3208020" cy="32080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30" y="1817371"/>
            <a:ext cx="3341878" cy="32232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723632" y="2095881"/>
            <a:ext cx="377825" cy="1257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55010" y="2917825"/>
            <a:ext cx="744855" cy="5454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84620" y="3022600"/>
            <a:ext cx="744855" cy="54546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22445" y="2885440"/>
            <a:ext cx="659765" cy="4368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55535" y="2918460"/>
            <a:ext cx="659765" cy="4368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03623" y="2158746"/>
            <a:ext cx="377825" cy="1257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917124" y="1409739"/>
            <a:ext cx="643128" cy="37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HC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495222" y="1428027"/>
            <a:ext cx="643128" cy="394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AD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097915"/>
          </a:xfrm>
        </p:spPr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Visualization Results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124" y="1409739"/>
            <a:ext cx="643128" cy="376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HC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17" y="1822450"/>
            <a:ext cx="3211830" cy="32131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17" y="1822450"/>
            <a:ext cx="3212465" cy="32042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297487" y="2694305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454072" y="2712085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24997" y="4387850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01622" y="3978275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672647" y="3940175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1500400">
            <a:off x="4101782" y="3217545"/>
            <a:ext cx="916940" cy="3613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 rot="1500400">
            <a:off x="7283132" y="3303270"/>
            <a:ext cx="916940" cy="3613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698422" y="4373245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rot="1500400">
            <a:off x="3582987" y="4300855"/>
            <a:ext cx="916940" cy="3613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 rot="1500400">
            <a:off x="6812597" y="4299585"/>
            <a:ext cx="916940" cy="3613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415597" y="2473325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553767" y="2507615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246427" y="3143250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06987" y="3079750"/>
            <a:ext cx="271145" cy="1403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7495222" y="1428027"/>
            <a:ext cx="643128" cy="394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AD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2173</TotalTime>
  <Words>822</Words>
  <Application>Microsoft Office PowerPoint</Application>
  <PresentationFormat>Widescreen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Courier New</vt:lpstr>
      <vt:lpstr>Times New Roman</vt:lpstr>
      <vt:lpstr>Wingdings</vt:lpstr>
      <vt:lpstr>Retrospect</vt:lpstr>
      <vt:lpstr>Mining Brain Network of Alzheimer’s Disease Patients</vt:lpstr>
      <vt:lpstr>Introduction</vt:lpstr>
      <vt:lpstr>Introduction </vt:lpstr>
      <vt:lpstr>Introduction</vt:lpstr>
      <vt:lpstr>Data Acquisition and Preprocessing</vt:lpstr>
      <vt:lpstr>Data Visualization</vt:lpstr>
      <vt:lpstr>Visualization of average data</vt:lpstr>
      <vt:lpstr>Visualization Results</vt:lpstr>
      <vt:lpstr>Visualization Results</vt:lpstr>
      <vt:lpstr>Feature Extraction</vt:lpstr>
      <vt:lpstr>Principal Component Analysis (PCA)</vt:lpstr>
      <vt:lpstr>Principal Component Analysis (PCA)</vt:lpstr>
      <vt:lpstr>PowerPoint Presentation</vt:lpstr>
      <vt:lpstr>Linear Discriminant Analysis (LDA)</vt:lpstr>
      <vt:lpstr>Linear Discriminant Analysis (LDA)</vt:lpstr>
      <vt:lpstr>PowerPoint Presentation</vt:lpstr>
      <vt:lpstr>Support Vector Machine (SVM)</vt:lpstr>
      <vt:lpstr>PowerPoint Presentation</vt:lpstr>
      <vt:lpstr>Density-based clustering (DBSCAN) </vt:lpstr>
      <vt:lpstr>PowerPoint Presentation</vt:lpstr>
      <vt:lpstr>K-means</vt:lpstr>
      <vt:lpstr>PowerPoint Presentation</vt:lpstr>
      <vt:lpstr>Summary</vt:lpstr>
      <vt:lpstr>Future work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 Brain Network of Alzheimer’s Disease Patients</dc:title>
  <dc:creator>A'aeshah A. Alhakamy</dc:creator>
  <cp:lastModifiedBy>A'aeshah A. Alhakamy</cp:lastModifiedBy>
  <cp:revision>41</cp:revision>
  <dcterms:created xsi:type="dcterms:W3CDTF">2015-12-03T17:05:48Z</dcterms:created>
  <dcterms:modified xsi:type="dcterms:W3CDTF">2015-12-08T19:45:28Z</dcterms:modified>
</cp:coreProperties>
</file>