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cf1c9c9d3_0_1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2cf1c9c9d3_0_1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2d814403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2d814403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cf1c9c9d3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cf1c9c9d3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cf1c9c9d3_0_1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cf1c9c9d3_0_1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cf1c9c9d3_0_1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cf1c9c9d3_0_1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cf1c9c9d3_0_1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cf1c9c9d3_0_1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2cf1c9c9d3_0_1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2cf1c9c9d3_0_1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cf1c9c9d3_0_1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cf1c9c9d3_0_1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d814403b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d814403b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2cf1c9c9d3_0_1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2cf1c9c9d3_0_1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038600" y="318225"/>
            <a:ext cx="7816200" cy="1609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a:solidFill>
                  <a:srgbClr val="FFFFFF"/>
                </a:solidFill>
                <a:latin typeface="Arial"/>
                <a:ea typeface="Arial"/>
                <a:cs typeface="Arial"/>
                <a:sym typeface="Arial"/>
              </a:rPr>
              <a:t>Home Credit Default Risk    Prediction</a:t>
            </a:r>
            <a:endParaRPr>
              <a:latin typeface="Arial"/>
              <a:ea typeface="Arial"/>
              <a:cs typeface="Arial"/>
              <a:sym typeface="Arial"/>
            </a:endParaRPr>
          </a:p>
        </p:txBody>
      </p:sp>
      <p:sp>
        <p:nvSpPr>
          <p:cNvPr id="278" name="Google Shape;278;p13"/>
          <p:cNvSpPr txBox="1"/>
          <p:nvPr>
            <p:ph idx="1" type="subTitle"/>
          </p:nvPr>
        </p:nvSpPr>
        <p:spPr>
          <a:xfrm>
            <a:off x="5027700" y="2280638"/>
            <a:ext cx="4255500" cy="28815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None/>
            </a:pPr>
            <a:r>
              <a:rPr b="1" lang="en">
                <a:latin typeface="Arial"/>
                <a:ea typeface="Arial"/>
                <a:cs typeface="Arial"/>
                <a:sym typeface="Arial"/>
              </a:rPr>
              <a:t>GROUP 11 - Phase 2</a:t>
            </a:r>
            <a:endParaRPr b="1">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marR="0" rtl="0" algn="l">
              <a:spcBef>
                <a:spcPts val="0"/>
              </a:spcBef>
              <a:spcAft>
                <a:spcPts val="0"/>
              </a:spcAft>
              <a:buNone/>
            </a:pPr>
            <a:r>
              <a:t/>
            </a:r>
            <a:endParaRPr b="1" sz="1200">
              <a:latin typeface="Arial"/>
              <a:ea typeface="Arial"/>
              <a:cs typeface="Arial"/>
              <a:sym typeface="Arial"/>
            </a:endParaRPr>
          </a:p>
          <a:p>
            <a:pPr indent="0" lvl="0" marL="0" marR="0" rtl="0" algn="l">
              <a:spcBef>
                <a:spcPts val="0"/>
              </a:spcBef>
              <a:spcAft>
                <a:spcPts val="0"/>
              </a:spcAft>
              <a:buNone/>
            </a:pPr>
            <a:r>
              <a:rPr b="1" lang="en" sz="1200">
                <a:latin typeface="Arial"/>
                <a:ea typeface="Arial"/>
                <a:cs typeface="Arial"/>
                <a:sym typeface="Arial"/>
              </a:rPr>
              <a:t>Kumud Sharma (kumsharm@iu.edu)</a:t>
            </a:r>
            <a:endParaRPr b="1" sz="1200">
              <a:latin typeface="Arial"/>
              <a:ea typeface="Arial"/>
              <a:cs typeface="Arial"/>
              <a:sym typeface="Arial"/>
            </a:endParaRPr>
          </a:p>
          <a:p>
            <a:pPr indent="0" lvl="0" marL="0" rtl="0" algn="l">
              <a:spcBef>
                <a:spcPts val="0"/>
              </a:spcBef>
              <a:spcAft>
                <a:spcPts val="0"/>
              </a:spcAft>
              <a:buNone/>
            </a:pPr>
            <a:r>
              <a:t/>
            </a:r>
            <a:endParaRPr b="1" sz="1200">
              <a:latin typeface="Arial"/>
              <a:ea typeface="Arial"/>
              <a:cs typeface="Arial"/>
              <a:sym typeface="Arial"/>
            </a:endParaRPr>
          </a:p>
          <a:p>
            <a:pPr indent="0" lvl="0" marL="0" marR="0" rtl="0" algn="l">
              <a:spcBef>
                <a:spcPts val="0"/>
              </a:spcBef>
              <a:spcAft>
                <a:spcPts val="0"/>
              </a:spcAft>
              <a:buNone/>
            </a:pPr>
            <a:r>
              <a:rPr b="1" lang="en" sz="1200">
                <a:latin typeface="Arial"/>
                <a:ea typeface="Arial"/>
                <a:cs typeface="Arial"/>
                <a:sym typeface="Arial"/>
              </a:rPr>
              <a:t>Kamna Chaudhary (kamchau@iu.edu)</a:t>
            </a:r>
            <a:endParaRPr b="1" sz="1200">
              <a:latin typeface="Arial"/>
              <a:ea typeface="Arial"/>
              <a:cs typeface="Arial"/>
              <a:sym typeface="Arial"/>
            </a:endParaRPr>
          </a:p>
          <a:p>
            <a:pPr indent="0" lvl="0" marL="0" rtl="0" algn="l">
              <a:spcBef>
                <a:spcPts val="0"/>
              </a:spcBef>
              <a:spcAft>
                <a:spcPts val="0"/>
              </a:spcAft>
              <a:buNone/>
            </a:pPr>
            <a:r>
              <a:t/>
            </a:r>
            <a:endParaRPr b="1" sz="1200">
              <a:latin typeface="Arial"/>
              <a:ea typeface="Arial"/>
              <a:cs typeface="Arial"/>
              <a:sym typeface="Arial"/>
            </a:endParaRPr>
          </a:p>
          <a:p>
            <a:pPr indent="0" lvl="0" marL="0" marR="0" rtl="0" algn="l">
              <a:spcBef>
                <a:spcPts val="0"/>
              </a:spcBef>
              <a:spcAft>
                <a:spcPts val="0"/>
              </a:spcAft>
              <a:buNone/>
            </a:pPr>
            <a:r>
              <a:rPr b="1" lang="en" sz="1200">
                <a:latin typeface="Arial"/>
                <a:ea typeface="Arial"/>
                <a:cs typeface="Arial"/>
                <a:sym typeface="Arial"/>
              </a:rPr>
              <a:t>Bhavya Mistry (brmistry@iu.edu)</a:t>
            </a:r>
            <a:endParaRPr b="1" sz="1200">
              <a:latin typeface="Arial"/>
              <a:ea typeface="Arial"/>
              <a:cs typeface="Arial"/>
              <a:sym typeface="Arial"/>
            </a:endParaRPr>
          </a:p>
          <a:p>
            <a:pPr indent="0" lvl="0" marL="0" rtl="0" algn="l">
              <a:spcBef>
                <a:spcPts val="0"/>
              </a:spcBef>
              <a:spcAft>
                <a:spcPts val="0"/>
              </a:spcAft>
              <a:buNone/>
            </a:pPr>
            <a:r>
              <a:t/>
            </a:r>
            <a:endParaRPr b="1" sz="1200">
              <a:latin typeface="Arial"/>
              <a:ea typeface="Arial"/>
              <a:cs typeface="Arial"/>
              <a:sym typeface="Arial"/>
            </a:endParaRPr>
          </a:p>
          <a:p>
            <a:pPr indent="0" lvl="0" marL="0" marR="0" rtl="0" algn="l">
              <a:spcBef>
                <a:spcPts val="0"/>
              </a:spcBef>
              <a:spcAft>
                <a:spcPts val="0"/>
              </a:spcAft>
              <a:buNone/>
            </a:pPr>
            <a:r>
              <a:rPr b="1" lang="en" sz="1200">
                <a:latin typeface="Arial"/>
                <a:ea typeface="Arial"/>
                <a:cs typeface="Arial"/>
                <a:sym typeface="Arial"/>
              </a:rPr>
              <a:t>Jaydeep Patel (jp157@iu.edu)</a:t>
            </a:r>
            <a:endParaRPr b="1" sz="1200">
              <a:latin typeface="Arial"/>
              <a:ea typeface="Arial"/>
              <a:cs typeface="Arial"/>
              <a:sym typeface="Arial"/>
            </a:endParaRPr>
          </a:p>
          <a:p>
            <a:pPr indent="0" lvl="0" marL="0" rtl="0" algn="l">
              <a:spcBef>
                <a:spcPts val="0"/>
              </a:spcBef>
              <a:spcAft>
                <a:spcPts val="0"/>
              </a:spcAft>
              <a:buNone/>
            </a:pPr>
            <a:r>
              <a:t/>
            </a:r>
            <a:endParaRPr b="1" sz="1200"/>
          </a:p>
        </p:txBody>
      </p:sp>
      <p:pic>
        <p:nvPicPr>
          <p:cNvPr id="279" name="Google Shape;279;p13"/>
          <p:cNvPicPr preferRelativeResize="0"/>
          <p:nvPr/>
        </p:nvPicPr>
        <p:blipFill>
          <a:blip r:embed="rId3">
            <a:alphaModFix/>
          </a:blip>
          <a:stretch>
            <a:fillRect/>
          </a:stretch>
        </p:blipFill>
        <p:spPr>
          <a:xfrm>
            <a:off x="730600" y="2280650"/>
            <a:ext cx="3777151" cy="2462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350" name="Shape 350"/>
        <p:cNvGrpSpPr/>
        <p:nvPr/>
      </p:nvGrpSpPr>
      <p:grpSpPr>
        <a:xfrm>
          <a:off x="0" y="0"/>
          <a:ext cx="0" cy="0"/>
          <a:chOff x="0" y="0"/>
          <a:chExt cx="0" cy="0"/>
        </a:xfrm>
      </p:grpSpPr>
      <p:sp>
        <p:nvSpPr>
          <p:cNvPr id="351" name="Google Shape;35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solidFill>
                  <a:srgbClr val="202729"/>
                </a:solidFill>
                <a:latin typeface="Arial"/>
                <a:ea typeface="Arial"/>
                <a:cs typeface="Arial"/>
                <a:sym typeface="Arial"/>
              </a:rPr>
              <a:t>Conclusion</a:t>
            </a:r>
            <a:endParaRPr sz="2500">
              <a:latin typeface="Arial"/>
              <a:ea typeface="Arial"/>
              <a:cs typeface="Arial"/>
              <a:sym typeface="Arial"/>
            </a:endParaRPr>
          </a:p>
        </p:txBody>
      </p:sp>
      <p:sp>
        <p:nvSpPr>
          <p:cNvPr id="352" name="Google Shape;352;p22"/>
          <p:cNvSpPr txBox="1"/>
          <p:nvPr>
            <p:ph idx="1" type="body"/>
          </p:nvPr>
        </p:nvSpPr>
        <p:spPr>
          <a:xfrm>
            <a:off x="880800" y="1797625"/>
            <a:ext cx="7299000" cy="3145500"/>
          </a:xfrm>
          <a:prstGeom prst="rect">
            <a:avLst/>
          </a:prstGeom>
        </p:spPr>
        <p:txBody>
          <a:bodyPr anchorCtr="0" anchor="t" bIns="91425" lIns="91425" spcFirstLastPara="1" rIns="91425" wrap="square" tIns="91425">
            <a:normAutofit/>
          </a:bodyPr>
          <a:lstStyle/>
          <a:p>
            <a:pPr indent="-304800" lvl="0" marL="457200" rtl="0" algn="l">
              <a:lnSpc>
                <a:spcPct val="115000"/>
              </a:lnSpc>
              <a:spcBef>
                <a:spcPts val="1000"/>
              </a:spcBef>
              <a:spcAft>
                <a:spcPts val="0"/>
              </a:spcAft>
              <a:buClr>
                <a:srgbClr val="1A1A1A"/>
              </a:buClr>
              <a:buSzPts val="1200"/>
              <a:buFont typeface="Arial"/>
              <a:buChar char="●"/>
            </a:pPr>
            <a:r>
              <a:rPr lang="en" sz="1200">
                <a:solidFill>
                  <a:srgbClr val="1A1A1A"/>
                </a:solidFill>
                <a:latin typeface="Arial"/>
                <a:ea typeface="Arial"/>
                <a:cs typeface="Arial"/>
                <a:sym typeface="Arial"/>
              </a:rPr>
              <a:t>Processed raw HCDR data using EDA and data preprocessing and built baseline pipeline.</a:t>
            </a:r>
            <a:endParaRPr sz="1200">
              <a:solidFill>
                <a:srgbClr val="1A1A1A"/>
              </a:solidFill>
              <a:latin typeface="Arial"/>
              <a:ea typeface="Arial"/>
              <a:cs typeface="Arial"/>
              <a:sym typeface="Arial"/>
            </a:endParaRPr>
          </a:p>
          <a:p>
            <a:pPr indent="-304800" lvl="0" marL="457200" rtl="0" algn="l">
              <a:lnSpc>
                <a:spcPct val="115000"/>
              </a:lnSpc>
              <a:spcBef>
                <a:spcPts val="1000"/>
              </a:spcBef>
              <a:spcAft>
                <a:spcPts val="0"/>
              </a:spcAft>
              <a:buClr>
                <a:srgbClr val="1A1A1A"/>
              </a:buClr>
              <a:buSzPts val="1200"/>
              <a:buFont typeface="Arial"/>
              <a:buChar char="●"/>
            </a:pPr>
            <a:r>
              <a:rPr lang="en" sz="1200">
                <a:solidFill>
                  <a:srgbClr val="1A1A1A"/>
                </a:solidFill>
                <a:latin typeface="Arial"/>
                <a:ea typeface="Arial"/>
                <a:cs typeface="Arial"/>
                <a:sym typeface="Arial"/>
              </a:rPr>
              <a:t>When submitted to Kaggle, the baseline Ridge Logistic Regression model generated private scores of 71.54% and roughly 71.49% for public.Constructed and examined baseline models -  Random Forest Logistic Regression.</a:t>
            </a:r>
            <a:endParaRPr sz="1200">
              <a:solidFill>
                <a:srgbClr val="1A1A1A"/>
              </a:solidFill>
              <a:latin typeface="Arial"/>
              <a:ea typeface="Arial"/>
              <a:cs typeface="Arial"/>
              <a:sym typeface="Arial"/>
            </a:endParaRPr>
          </a:p>
          <a:p>
            <a:pPr indent="-304800" lvl="0" marL="457200" rtl="0" algn="l">
              <a:lnSpc>
                <a:spcPct val="115000"/>
              </a:lnSpc>
              <a:spcBef>
                <a:spcPts val="1000"/>
              </a:spcBef>
              <a:spcAft>
                <a:spcPts val="0"/>
              </a:spcAft>
              <a:buClr>
                <a:srgbClr val="1A1A1A"/>
              </a:buClr>
              <a:buSzPts val="1200"/>
              <a:buFont typeface="Arial"/>
              <a:buChar char="●"/>
            </a:pPr>
            <a:r>
              <a:rPr lang="en" sz="1200">
                <a:solidFill>
                  <a:srgbClr val="1A1A1A"/>
                </a:solidFill>
                <a:latin typeface="Arial"/>
                <a:ea typeface="Arial"/>
                <a:cs typeface="Arial"/>
                <a:sym typeface="Arial"/>
              </a:rPr>
              <a:t>We have concluded that our best baseline model is Logistic Regression and XGBoost.</a:t>
            </a:r>
            <a:endParaRPr sz="1200">
              <a:solidFill>
                <a:srgbClr val="1A1A1A"/>
              </a:solidFill>
              <a:latin typeface="Arial"/>
              <a:ea typeface="Arial"/>
              <a:cs typeface="Arial"/>
              <a:sym typeface="Arial"/>
            </a:endParaRPr>
          </a:p>
          <a:p>
            <a:pPr indent="0" lvl="0" marL="457200" rtl="0" algn="l">
              <a:lnSpc>
                <a:spcPct val="115000"/>
              </a:lnSpc>
              <a:spcBef>
                <a:spcPts val="1000"/>
              </a:spcBef>
              <a:spcAft>
                <a:spcPts val="0"/>
              </a:spcAft>
              <a:buNone/>
            </a:pPr>
            <a:r>
              <a:t/>
            </a:r>
            <a:endParaRPr sz="1200">
              <a:solidFill>
                <a:srgbClr val="1A1A1A"/>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Further feature engineering and the incorporation of new features through other tables are suggested. adding more neural network-based classifiers. tweaking hyper-parameters to enhance performance.</a:t>
            </a:r>
            <a:endParaRPr sz="12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t/>
            </a:r>
            <a:endParaRPr sz="1200">
              <a:solidFill>
                <a:srgbClr val="1A1A1A"/>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356" name="Shape 356"/>
        <p:cNvGrpSpPr/>
        <p:nvPr/>
      </p:nvGrpSpPr>
      <p:grpSpPr>
        <a:xfrm>
          <a:off x="0" y="0"/>
          <a:ext cx="0" cy="0"/>
          <a:chOff x="0" y="0"/>
          <a:chExt cx="0" cy="0"/>
        </a:xfrm>
      </p:grpSpPr>
      <p:sp>
        <p:nvSpPr>
          <p:cNvPr id="357" name="Google Shape;35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solidFill>
                  <a:srgbClr val="202729"/>
                </a:solidFill>
                <a:latin typeface="Arial"/>
                <a:ea typeface="Arial"/>
                <a:cs typeface="Arial"/>
                <a:sym typeface="Arial"/>
              </a:rPr>
              <a:t>Summary of this Phase and next Steps</a:t>
            </a:r>
            <a:endParaRPr/>
          </a:p>
        </p:txBody>
      </p:sp>
      <p:sp>
        <p:nvSpPr>
          <p:cNvPr id="358" name="Google Shape;358;p23"/>
          <p:cNvSpPr txBox="1"/>
          <p:nvPr>
            <p:ph idx="1" type="body"/>
          </p:nvPr>
        </p:nvSpPr>
        <p:spPr>
          <a:xfrm>
            <a:off x="1193950" y="1597875"/>
            <a:ext cx="7030500" cy="27738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Past : Understood the project requirements in the past and Built Project plan.</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Present : Exploratory Data Analysis, comprehending the relationships between features, developing new features, and creating foundational models are currently being done.</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Planned : Further feature engineering and the incorporation of new features through other tables are suggested. adding more neural network-based classifiers. tweaking hyper-parameters to enhance performance.</a:t>
            </a:r>
            <a:endParaRPr sz="12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latin typeface="Arial"/>
              <a:ea typeface="Arial"/>
              <a:cs typeface="Arial"/>
              <a:sym typeface="Arial"/>
            </a:endParaRPr>
          </a:p>
          <a:p>
            <a:pPr indent="-304800" lvl="0" marL="457200" rtl="0" algn="l">
              <a:lnSpc>
                <a:spcPct val="100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Problems: Training our models necessitates a significant amount of computational power and RAM. We also had some docker issues with training our model on Macbook M1 chip so for now our models were trained on windows platform.</a:t>
            </a:r>
            <a:endParaRPr sz="1200">
              <a:solidFill>
                <a:srgbClr val="000000"/>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600">
                <a:solidFill>
                  <a:srgbClr val="202729"/>
                </a:solidFill>
                <a:latin typeface="Arial"/>
                <a:ea typeface="Arial"/>
                <a:cs typeface="Arial"/>
                <a:sym typeface="Arial"/>
              </a:rPr>
              <a:t>Project Phase 2 - Outline</a:t>
            </a:r>
            <a:endParaRPr b="0" sz="2600">
              <a:latin typeface="Arial"/>
              <a:ea typeface="Arial"/>
              <a:cs typeface="Arial"/>
              <a:sym typeface="Arial"/>
            </a:endParaRPr>
          </a:p>
        </p:txBody>
      </p:sp>
      <p:sp>
        <p:nvSpPr>
          <p:cNvPr id="285" name="Google Shape;285;p14"/>
          <p:cNvSpPr txBox="1"/>
          <p:nvPr>
            <p:ph idx="1" type="body"/>
          </p:nvPr>
        </p:nvSpPr>
        <p:spPr>
          <a:xfrm>
            <a:off x="1303800" y="1818750"/>
            <a:ext cx="7030500" cy="2742600"/>
          </a:xfrm>
          <a:prstGeom prst="rect">
            <a:avLst/>
          </a:prstGeom>
          <a:ln cap="flat" cmpd="sng" w="9525">
            <a:solidFill>
              <a:srgbClr val="202729"/>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rgbClr val="1A1A1A"/>
              </a:buClr>
              <a:buSzPts val="1400"/>
              <a:buFont typeface="Arial"/>
              <a:buChar char="●"/>
            </a:pPr>
            <a:r>
              <a:rPr lang="en" sz="1400">
                <a:solidFill>
                  <a:srgbClr val="1A1A1A"/>
                </a:solidFill>
                <a:latin typeface="Arial"/>
                <a:ea typeface="Arial"/>
                <a:cs typeface="Arial"/>
                <a:sym typeface="Arial"/>
              </a:rPr>
              <a:t>Project </a:t>
            </a:r>
            <a:r>
              <a:rPr lang="en" sz="1400">
                <a:solidFill>
                  <a:srgbClr val="1A1A1A"/>
                </a:solidFill>
                <a:latin typeface="Arial"/>
                <a:ea typeface="Arial"/>
                <a:cs typeface="Arial"/>
                <a:sym typeface="Arial"/>
              </a:rPr>
              <a:t>Goal and Description</a:t>
            </a:r>
            <a:endParaRPr sz="1400">
              <a:solidFill>
                <a:srgbClr val="1A1A1A"/>
              </a:solidFill>
              <a:latin typeface="Arial"/>
              <a:ea typeface="Arial"/>
              <a:cs typeface="Arial"/>
              <a:sym typeface="Arial"/>
            </a:endParaRPr>
          </a:p>
          <a:p>
            <a:pPr indent="-317500" lvl="0" marL="457200" rtl="0" algn="l">
              <a:lnSpc>
                <a:spcPct val="115000"/>
              </a:lnSpc>
              <a:spcBef>
                <a:spcPts val="1000"/>
              </a:spcBef>
              <a:spcAft>
                <a:spcPts val="0"/>
              </a:spcAft>
              <a:buClr>
                <a:srgbClr val="1A1A1A"/>
              </a:buClr>
              <a:buSzPts val="1400"/>
              <a:buFont typeface="Arial"/>
              <a:buChar char="●"/>
            </a:pPr>
            <a:r>
              <a:rPr lang="en" sz="1400">
                <a:solidFill>
                  <a:srgbClr val="1A1A1A"/>
                </a:solidFill>
                <a:latin typeface="Arial"/>
                <a:ea typeface="Arial"/>
                <a:cs typeface="Arial"/>
                <a:sym typeface="Arial"/>
              </a:rPr>
              <a:t>Visual Exploratory Data Analysis</a:t>
            </a:r>
            <a:endParaRPr sz="1400">
              <a:solidFill>
                <a:srgbClr val="1A1A1A"/>
              </a:solidFill>
              <a:latin typeface="Arial"/>
              <a:ea typeface="Arial"/>
              <a:cs typeface="Arial"/>
              <a:sym typeface="Arial"/>
            </a:endParaRPr>
          </a:p>
          <a:p>
            <a:pPr indent="-317500" lvl="0" marL="457200" rtl="0" algn="l">
              <a:lnSpc>
                <a:spcPct val="115000"/>
              </a:lnSpc>
              <a:spcBef>
                <a:spcPts val="1000"/>
              </a:spcBef>
              <a:spcAft>
                <a:spcPts val="0"/>
              </a:spcAft>
              <a:buClr>
                <a:srgbClr val="1A1A1A"/>
              </a:buClr>
              <a:buSzPts val="1400"/>
              <a:buFont typeface="Arial"/>
              <a:buChar char="●"/>
            </a:pPr>
            <a:r>
              <a:rPr lang="en" sz="1400">
                <a:solidFill>
                  <a:srgbClr val="1A1A1A"/>
                </a:solidFill>
                <a:latin typeface="Arial"/>
                <a:ea typeface="Arial"/>
                <a:cs typeface="Arial"/>
                <a:sym typeface="Arial"/>
              </a:rPr>
              <a:t>Modeling Pipeline</a:t>
            </a:r>
            <a:endParaRPr sz="1400">
              <a:solidFill>
                <a:srgbClr val="1A1A1A"/>
              </a:solidFill>
              <a:latin typeface="Arial"/>
              <a:ea typeface="Arial"/>
              <a:cs typeface="Arial"/>
              <a:sym typeface="Arial"/>
            </a:endParaRPr>
          </a:p>
          <a:p>
            <a:pPr indent="-317500" lvl="0" marL="457200" rtl="0" algn="l">
              <a:lnSpc>
                <a:spcPct val="100000"/>
              </a:lnSpc>
              <a:spcBef>
                <a:spcPts val="1000"/>
              </a:spcBef>
              <a:spcAft>
                <a:spcPts val="0"/>
              </a:spcAft>
              <a:buClr>
                <a:srgbClr val="1A1A1A"/>
              </a:buClr>
              <a:buSzPts val="1400"/>
              <a:buFont typeface="Arial"/>
              <a:buChar char="●"/>
            </a:pPr>
            <a:r>
              <a:rPr lang="en" sz="1400">
                <a:solidFill>
                  <a:srgbClr val="1A1A1A"/>
                </a:solidFill>
                <a:latin typeface="Arial"/>
                <a:ea typeface="Arial"/>
                <a:cs typeface="Arial"/>
                <a:sym typeface="Arial"/>
              </a:rPr>
              <a:t>Performance metrics for baseline models</a:t>
            </a:r>
            <a:endParaRPr sz="1400">
              <a:solidFill>
                <a:srgbClr val="1A1A1A"/>
              </a:solidFill>
              <a:latin typeface="Arial"/>
              <a:ea typeface="Arial"/>
              <a:cs typeface="Arial"/>
              <a:sym typeface="Arial"/>
            </a:endParaRPr>
          </a:p>
          <a:p>
            <a:pPr indent="-317500" lvl="0" marL="457200" rtl="0" algn="l">
              <a:lnSpc>
                <a:spcPct val="115000"/>
              </a:lnSpc>
              <a:spcBef>
                <a:spcPts val="1000"/>
              </a:spcBef>
              <a:spcAft>
                <a:spcPts val="0"/>
              </a:spcAft>
              <a:buClr>
                <a:srgbClr val="1A1A1A"/>
              </a:buClr>
              <a:buSzPts val="1400"/>
              <a:buFont typeface="Arial"/>
              <a:buChar char="●"/>
            </a:pPr>
            <a:r>
              <a:rPr lang="en" sz="1400">
                <a:solidFill>
                  <a:srgbClr val="1A1A1A"/>
                </a:solidFill>
                <a:latin typeface="Arial"/>
                <a:ea typeface="Arial"/>
                <a:cs typeface="Arial"/>
                <a:sym typeface="Arial"/>
              </a:rPr>
              <a:t>Kaggle submissions </a:t>
            </a:r>
            <a:r>
              <a:rPr lang="en" sz="1400">
                <a:solidFill>
                  <a:srgbClr val="1A1A1A"/>
                </a:solidFill>
                <a:latin typeface="Arial"/>
                <a:ea typeface="Arial"/>
                <a:cs typeface="Arial"/>
                <a:sym typeface="Arial"/>
              </a:rPr>
              <a:t>and score</a:t>
            </a:r>
            <a:endParaRPr sz="1400">
              <a:solidFill>
                <a:srgbClr val="1A1A1A"/>
              </a:solidFill>
              <a:latin typeface="Arial"/>
              <a:ea typeface="Arial"/>
              <a:cs typeface="Arial"/>
              <a:sym typeface="Arial"/>
            </a:endParaRPr>
          </a:p>
          <a:p>
            <a:pPr indent="-317500" lvl="0" marL="457200" rtl="0" algn="l">
              <a:lnSpc>
                <a:spcPct val="115000"/>
              </a:lnSpc>
              <a:spcBef>
                <a:spcPts val="1000"/>
              </a:spcBef>
              <a:spcAft>
                <a:spcPts val="1000"/>
              </a:spcAft>
              <a:buClr>
                <a:srgbClr val="1A1A1A"/>
              </a:buClr>
              <a:buSzPts val="1400"/>
              <a:buFont typeface="Arial"/>
              <a:buChar char="●"/>
            </a:pPr>
            <a:r>
              <a:rPr lang="en" sz="1400">
                <a:solidFill>
                  <a:srgbClr val="1A1A1A"/>
                </a:solidFill>
                <a:latin typeface="Arial"/>
                <a:ea typeface="Arial"/>
                <a:cs typeface="Arial"/>
                <a:sym typeface="Arial"/>
              </a:rPr>
              <a:t>Conclusion and Next Steps</a:t>
            </a:r>
            <a:endParaRPr sz="1400">
              <a:solidFill>
                <a:srgbClr val="1A1A1A"/>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600">
                <a:solidFill>
                  <a:srgbClr val="202729"/>
                </a:solidFill>
                <a:latin typeface="Arial"/>
                <a:ea typeface="Arial"/>
                <a:cs typeface="Arial"/>
                <a:sym typeface="Arial"/>
              </a:rPr>
              <a:t>Project Goal and Description</a:t>
            </a:r>
            <a:r>
              <a:rPr lang="en" sz="2600">
                <a:solidFill>
                  <a:srgbClr val="FFFFFF"/>
                </a:solidFill>
                <a:latin typeface="Arial"/>
                <a:ea typeface="Arial"/>
                <a:cs typeface="Arial"/>
                <a:sym typeface="Arial"/>
              </a:rPr>
              <a:t>: </a:t>
            </a:r>
            <a:endParaRPr sz="2600">
              <a:latin typeface="Arial"/>
              <a:ea typeface="Arial"/>
              <a:cs typeface="Arial"/>
              <a:sym typeface="Arial"/>
            </a:endParaRPr>
          </a:p>
        </p:txBody>
      </p:sp>
      <p:sp>
        <p:nvSpPr>
          <p:cNvPr id="291" name="Google Shape;291;p15"/>
          <p:cNvSpPr txBox="1"/>
          <p:nvPr>
            <p:ph idx="1" type="body"/>
          </p:nvPr>
        </p:nvSpPr>
        <p:spPr>
          <a:xfrm>
            <a:off x="1303800" y="1424075"/>
            <a:ext cx="7030500" cy="3139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The goal of our project is to create a model that can forecast if a potential borrower of a new mortgage will be a "default risk" or not.</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en">
                <a:latin typeface="Arial"/>
                <a:ea typeface="Arial"/>
                <a:cs typeface="Arial"/>
                <a:sym typeface="Arial"/>
              </a:rPr>
              <a:t>Home Credit uses extensive transactional and demographic data analysis to offer the unbanked population a secure borrowing environment.</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en">
                <a:latin typeface="Arial"/>
                <a:ea typeface="Arial"/>
                <a:cs typeface="Arial"/>
                <a:sym typeface="Arial"/>
              </a:rPr>
              <a:t>Loan acceptance based solely on credit score is frequently not a practical choice. </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en">
                <a:latin typeface="Arial"/>
                <a:ea typeface="Arial"/>
                <a:cs typeface="Arial"/>
                <a:sym typeface="Arial"/>
              </a:rPr>
              <a:t>Thus, our model seeks to take into account a number of other variables, including monthly income, prior loan applications, financial issues, etc.</a:t>
            </a:r>
            <a:endParaRPr>
              <a:latin typeface="Arial"/>
              <a:ea typeface="Arial"/>
              <a:cs typeface="Arial"/>
              <a:sym typeface="Arial"/>
            </a:endParaRPr>
          </a:p>
          <a:p>
            <a:pPr indent="-311150" lvl="0" marL="457200" rtl="0" algn="l">
              <a:spcBef>
                <a:spcPts val="1000"/>
              </a:spcBef>
              <a:spcAft>
                <a:spcPts val="0"/>
              </a:spcAft>
              <a:buSzPts val="1300"/>
              <a:buFont typeface="Arial"/>
              <a:buChar char="●"/>
            </a:pPr>
            <a:r>
              <a:rPr lang="en">
                <a:latin typeface="Arial"/>
                <a:ea typeface="Arial"/>
                <a:cs typeface="Arial"/>
                <a:sym typeface="Arial"/>
              </a:rPr>
              <a:t>In this phase 2, we have examined the HCDR data and conducted the exploratory data analysis and built baseline pipeline.</a:t>
            </a:r>
            <a:endParaRPr>
              <a:latin typeface="Arial"/>
              <a:ea typeface="Arial"/>
              <a:cs typeface="Arial"/>
              <a:sym typeface="Arial"/>
            </a:endParaRPr>
          </a:p>
          <a:p>
            <a:pPr indent="-311150" lvl="0" marL="457200" rtl="0" algn="l">
              <a:spcBef>
                <a:spcPts val="1000"/>
              </a:spcBef>
              <a:spcAft>
                <a:spcPts val="1000"/>
              </a:spcAft>
              <a:buSzPts val="1300"/>
              <a:buFont typeface="Arial"/>
              <a:buChar char="●"/>
            </a:pPr>
            <a:r>
              <a:rPr lang="en">
                <a:latin typeface="Arial"/>
                <a:ea typeface="Arial"/>
                <a:cs typeface="Arial"/>
                <a:sym typeface="Arial"/>
              </a:rPr>
              <a:t>Also, we are attempting to preprocess the data and establish baseline results for several models.</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293100" y="403350"/>
            <a:ext cx="70305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en" sz="2300">
                <a:solidFill>
                  <a:srgbClr val="1A1A1A"/>
                </a:solidFill>
                <a:latin typeface="Arial"/>
                <a:ea typeface="Arial"/>
                <a:cs typeface="Arial"/>
                <a:sym typeface="Arial"/>
              </a:rPr>
              <a:t>Visual Exploratory Data Analysis</a:t>
            </a:r>
            <a:endParaRPr b="0">
              <a:latin typeface="Arial"/>
              <a:ea typeface="Arial"/>
              <a:cs typeface="Arial"/>
              <a:sym typeface="Arial"/>
            </a:endParaRPr>
          </a:p>
        </p:txBody>
      </p:sp>
      <p:pic>
        <p:nvPicPr>
          <p:cNvPr id="297" name="Google Shape;297;p16"/>
          <p:cNvPicPr preferRelativeResize="0"/>
          <p:nvPr/>
        </p:nvPicPr>
        <p:blipFill>
          <a:blip r:embed="rId3">
            <a:alphaModFix/>
          </a:blip>
          <a:stretch>
            <a:fillRect/>
          </a:stretch>
        </p:blipFill>
        <p:spPr>
          <a:xfrm>
            <a:off x="1448150" y="1156375"/>
            <a:ext cx="3252325" cy="1926700"/>
          </a:xfrm>
          <a:prstGeom prst="rect">
            <a:avLst/>
          </a:prstGeom>
          <a:noFill/>
          <a:ln>
            <a:noFill/>
          </a:ln>
        </p:spPr>
      </p:pic>
      <p:sp>
        <p:nvSpPr>
          <p:cNvPr id="298" name="Google Shape;298;p16"/>
          <p:cNvSpPr txBox="1"/>
          <p:nvPr/>
        </p:nvSpPr>
        <p:spPr>
          <a:xfrm>
            <a:off x="7313050" y="4432800"/>
            <a:ext cx="18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299" name="Google Shape;299;p16"/>
          <p:cNvPicPr preferRelativeResize="0"/>
          <p:nvPr/>
        </p:nvPicPr>
        <p:blipFill>
          <a:blip r:embed="rId4">
            <a:alphaModFix/>
          </a:blip>
          <a:stretch>
            <a:fillRect/>
          </a:stretch>
        </p:blipFill>
        <p:spPr>
          <a:xfrm>
            <a:off x="4915100" y="1156375"/>
            <a:ext cx="3179599" cy="1926700"/>
          </a:xfrm>
          <a:prstGeom prst="rect">
            <a:avLst/>
          </a:prstGeom>
          <a:noFill/>
          <a:ln>
            <a:noFill/>
          </a:ln>
        </p:spPr>
      </p:pic>
      <p:pic>
        <p:nvPicPr>
          <p:cNvPr id="300" name="Google Shape;300;p16"/>
          <p:cNvPicPr preferRelativeResize="0"/>
          <p:nvPr/>
        </p:nvPicPr>
        <p:blipFill>
          <a:blip r:embed="rId5">
            <a:alphaModFix/>
          </a:blip>
          <a:stretch>
            <a:fillRect/>
          </a:stretch>
        </p:blipFill>
        <p:spPr>
          <a:xfrm>
            <a:off x="1747800" y="3301115"/>
            <a:ext cx="2010450" cy="1677760"/>
          </a:xfrm>
          <a:prstGeom prst="rect">
            <a:avLst/>
          </a:prstGeom>
          <a:noFill/>
          <a:ln>
            <a:noFill/>
          </a:ln>
        </p:spPr>
      </p:pic>
      <p:pic>
        <p:nvPicPr>
          <p:cNvPr id="301" name="Google Shape;301;p16"/>
          <p:cNvPicPr preferRelativeResize="0"/>
          <p:nvPr/>
        </p:nvPicPr>
        <p:blipFill>
          <a:blip r:embed="rId6">
            <a:alphaModFix/>
          </a:blip>
          <a:stretch>
            <a:fillRect/>
          </a:stretch>
        </p:blipFill>
        <p:spPr>
          <a:xfrm>
            <a:off x="5004800" y="3278676"/>
            <a:ext cx="3179599" cy="15543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293100" y="352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1A1A1A"/>
                </a:solidFill>
                <a:latin typeface="Raleway"/>
                <a:ea typeface="Raleway"/>
                <a:cs typeface="Raleway"/>
                <a:sym typeface="Raleway"/>
              </a:rPr>
              <a:t>Correlation with the TARGET column</a:t>
            </a:r>
            <a:endParaRPr/>
          </a:p>
        </p:txBody>
      </p:sp>
      <p:pic>
        <p:nvPicPr>
          <p:cNvPr id="307" name="Google Shape;307;p17"/>
          <p:cNvPicPr preferRelativeResize="0"/>
          <p:nvPr/>
        </p:nvPicPr>
        <p:blipFill>
          <a:blip r:embed="rId3">
            <a:alphaModFix/>
          </a:blip>
          <a:stretch>
            <a:fillRect/>
          </a:stretch>
        </p:blipFill>
        <p:spPr>
          <a:xfrm>
            <a:off x="387950" y="1439775"/>
            <a:ext cx="4001250" cy="3121525"/>
          </a:xfrm>
          <a:prstGeom prst="rect">
            <a:avLst/>
          </a:prstGeom>
          <a:noFill/>
          <a:ln>
            <a:noFill/>
          </a:ln>
        </p:spPr>
      </p:pic>
      <p:pic>
        <p:nvPicPr>
          <p:cNvPr id="308" name="Google Shape;308;p17"/>
          <p:cNvPicPr preferRelativeResize="0"/>
          <p:nvPr/>
        </p:nvPicPr>
        <p:blipFill>
          <a:blip r:embed="rId4">
            <a:alphaModFix/>
          </a:blip>
          <a:stretch>
            <a:fillRect/>
          </a:stretch>
        </p:blipFill>
        <p:spPr>
          <a:xfrm>
            <a:off x="4742400" y="1439775"/>
            <a:ext cx="3470076" cy="3046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038800" y="598575"/>
            <a:ext cx="7281600" cy="13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solidFill>
                  <a:srgbClr val="202729"/>
                </a:solidFill>
                <a:latin typeface="Arial"/>
                <a:ea typeface="Arial"/>
                <a:cs typeface="Arial"/>
                <a:sym typeface="Arial"/>
              </a:rPr>
              <a:t>Modeling Pipeline</a:t>
            </a:r>
            <a:endParaRPr>
              <a:latin typeface="Arial"/>
              <a:ea typeface="Arial"/>
              <a:cs typeface="Arial"/>
              <a:sym typeface="Arial"/>
            </a:endParaRPr>
          </a:p>
        </p:txBody>
      </p:sp>
      <p:sp>
        <p:nvSpPr>
          <p:cNvPr id="314" name="Google Shape;314;p18"/>
          <p:cNvSpPr/>
          <p:nvPr/>
        </p:nvSpPr>
        <p:spPr>
          <a:xfrm>
            <a:off x="1330175" y="1717601"/>
            <a:ext cx="1188900" cy="1118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Feature</a:t>
            </a:r>
            <a:endParaRPr b="1" sz="1300"/>
          </a:p>
          <a:p>
            <a:pPr indent="0" lvl="0" marL="0" rtl="0" algn="l">
              <a:spcBef>
                <a:spcPts val="0"/>
              </a:spcBef>
              <a:spcAft>
                <a:spcPts val="0"/>
              </a:spcAft>
              <a:buNone/>
            </a:pPr>
            <a:r>
              <a:rPr b="1" lang="en" sz="1300"/>
              <a:t>Scaling</a:t>
            </a:r>
            <a:endParaRPr b="1" sz="1300"/>
          </a:p>
        </p:txBody>
      </p:sp>
      <p:sp>
        <p:nvSpPr>
          <p:cNvPr id="315" name="Google Shape;315;p18"/>
          <p:cNvSpPr/>
          <p:nvPr/>
        </p:nvSpPr>
        <p:spPr>
          <a:xfrm>
            <a:off x="2737190" y="1717601"/>
            <a:ext cx="1188900" cy="111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Train-Test Validation Split</a:t>
            </a:r>
            <a:endParaRPr b="1" sz="1300"/>
          </a:p>
        </p:txBody>
      </p:sp>
      <p:sp>
        <p:nvSpPr>
          <p:cNvPr id="316" name="Google Shape;316;p18"/>
          <p:cNvSpPr/>
          <p:nvPr/>
        </p:nvSpPr>
        <p:spPr>
          <a:xfrm>
            <a:off x="4144230" y="1717601"/>
            <a:ext cx="1415100" cy="1118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Imputation of missing values</a:t>
            </a:r>
            <a:endParaRPr b="1" sz="1300"/>
          </a:p>
        </p:txBody>
      </p:sp>
      <p:sp>
        <p:nvSpPr>
          <p:cNvPr id="317" name="Google Shape;317;p18"/>
          <p:cNvSpPr/>
          <p:nvPr/>
        </p:nvSpPr>
        <p:spPr>
          <a:xfrm>
            <a:off x="5777435" y="1717601"/>
            <a:ext cx="1415100" cy="111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Baseline model training</a:t>
            </a:r>
            <a:endParaRPr b="1" sz="1300"/>
          </a:p>
        </p:txBody>
      </p:sp>
      <p:sp>
        <p:nvSpPr>
          <p:cNvPr id="318" name="Google Shape;318;p18"/>
          <p:cNvSpPr/>
          <p:nvPr/>
        </p:nvSpPr>
        <p:spPr>
          <a:xfrm>
            <a:off x="7426666" y="1717601"/>
            <a:ext cx="1295700" cy="11184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t>Model </a:t>
            </a:r>
            <a:r>
              <a:rPr b="1" lang="en" sz="1300"/>
              <a:t>evaluation</a:t>
            </a:r>
            <a:r>
              <a:rPr b="1" lang="en" sz="1300"/>
              <a:t> and </a:t>
            </a:r>
            <a:r>
              <a:rPr b="1" lang="en" sz="1300"/>
              <a:t>comparison</a:t>
            </a:r>
            <a:endParaRPr b="1" sz="1300"/>
          </a:p>
        </p:txBody>
      </p:sp>
      <p:cxnSp>
        <p:nvCxnSpPr>
          <p:cNvPr id="319" name="Google Shape;319;p18"/>
          <p:cNvCxnSpPr>
            <a:endCxn id="315" idx="1"/>
          </p:cNvCxnSpPr>
          <p:nvPr/>
        </p:nvCxnSpPr>
        <p:spPr>
          <a:xfrm>
            <a:off x="2519090" y="2276801"/>
            <a:ext cx="218100" cy="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18"/>
          <p:cNvCxnSpPr>
            <a:endCxn id="316" idx="1"/>
          </p:cNvCxnSpPr>
          <p:nvPr/>
        </p:nvCxnSpPr>
        <p:spPr>
          <a:xfrm>
            <a:off x="3926130" y="2276801"/>
            <a:ext cx="218100" cy="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18"/>
          <p:cNvCxnSpPr>
            <a:stCxn id="316" idx="3"/>
            <a:endCxn id="317" idx="1"/>
          </p:cNvCxnSpPr>
          <p:nvPr/>
        </p:nvCxnSpPr>
        <p:spPr>
          <a:xfrm>
            <a:off x="5559330" y="2276801"/>
            <a:ext cx="218100" cy="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18"/>
          <p:cNvCxnSpPr>
            <a:endCxn id="318" idx="1"/>
          </p:cNvCxnSpPr>
          <p:nvPr/>
        </p:nvCxnSpPr>
        <p:spPr>
          <a:xfrm>
            <a:off x="7192366" y="2276801"/>
            <a:ext cx="234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type="title"/>
          </p:nvPr>
        </p:nvSpPr>
        <p:spPr>
          <a:xfrm>
            <a:off x="1207450" y="6092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solidFill>
                  <a:srgbClr val="1A1A1A"/>
                </a:solidFill>
                <a:latin typeface="Arial"/>
                <a:ea typeface="Arial"/>
                <a:cs typeface="Arial"/>
                <a:sym typeface="Arial"/>
              </a:rPr>
              <a:t>Performance metrics for baseline models</a:t>
            </a:r>
            <a:endParaRPr b="0" sz="2500">
              <a:latin typeface="Arial"/>
              <a:ea typeface="Arial"/>
              <a:cs typeface="Arial"/>
              <a:sym typeface="Arial"/>
            </a:endParaRPr>
          </a:p>
        </p:txBody>
      </p:sp>
      <p:pic>
        <p:nvPicPr>
          <p:cNvPr id="328" name="Google Shape;328;p19"/>
          <p:cNvPicPr preferRelativeResize="0"/>
          <p:nvPr/>
        </p:nvPicPr>
        <p:blipFill>
          <a:blip r:embed="rId3">
            <a:alphaModFix/>
          </a:blip>
          <a:stretch>
            <a:fillRect/>
          </a:stretch>
        </p:blipFill>
        <p:spPr>
          <a:xfrm>
            <a:off x="689300" y="1608563"/>
            <a:ext cx="7936548" cy="23119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1101800" y="674275"/>
            <a:ext cx="7692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solidFill>
                  <a:srgbClr val="1A1A1A"/>
                </a:solidFill>
                <a:latin typeface="Arial"/>
                <a:ea typeface="Arial"/>
                <a:cs typeface="Arial"/>
                <a:sym typeface="Arial"/>
              </a:rPr>
              <a:t>Performance metrics comparison for different models</a:t>
            </a:r>
            <a:endParaRPr b="0" sz="2500">
              <a:latin typeface="Arial"/>
              <a:ea typeface="Arial"/>
              <a:cs typeface="Arial"/>
              <a:sym typeface="Arial"/>
            </a:endParaRPr>
          </a:p>
        </p:txBody>
      </p:sp>
      <p:sp>
        <p:nvSpPr>
          <p:cNvPr id="334" name="Google Shape;334;p20"/>
          <p:cNvSpPr txBox="1"/>
          <p:nvPr>
            <p:ph type="title"/>
          </p:nvPr>
        </p:nvSpPr>
        <p:spPr>
          <a:xfrm>
            <a:off x="616500" y="1606450"/>
            <a:ext cx="2278200" cy="4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1800">
                <a:solidFill>
                  <a:srgbClr val="1A1A1A"/>
                </a:solidFill>
                <a:latin typeface="Arial"/>
                <a:ea typeface="Arial"/>
                <a:cs typeface="Arial"/>
                <a:sym typeface="Arial"/>
              </a:rPr>
              <a:t>Logistic Regression</a:t>
            </a:r>
            <a:endParaRPr b="0" sz="1800">
              <a:latin typeface="Arial"/>
              <a:ea typeface="Arial"/>
              <a:cs typeface="Arial"/>
              <a:sym typeface="Arial"/>
            </a:endParaRPr>
          </a:p>
        </p:txBody>
      </p:sp>
      <p:sp>
        <p:nvSpPr>
          <p:cNvPr id="335" name="Google Shape;335;p20"/>
          <p:cNvSpPr txBox="1"/>
          <p:nvPr>
            <p:ph type="title"/>
          </p:nvPr>
        </p:nvSpPr>
        <p:spPr>
          <a:xfrm>
            <a:off x="3530613" y="1606450"/>
            <a:ext cx="2278200" cy="4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1800">
                <a:solidFill>
                  <a:srgbClr val="1A1A1A"/>
                </a:solidFill>
                <a:latin typeface="Arial"/>
                <a:ea typeface="Arial"/>
                <a:cs typeface="Arial"/>
                <a:sym typeface="Arial"/>
              </a:rPr>
              <a:t>Gaussian NB</a:t>
            </a:r>
            <a:endParaRPr b="0" sz="1800">
              <a:latin typeface="Arial"/>
              <a:ea typeface="Arial"/>
              <a:cs typeface="Arial"/>
              <a:sym typeface="Arial"/>
            </a:endParaRPr>
          </a:p>
        </p:txBody>
      </p:sp>
      <p:pic>
        <p:nvPicPr>
          <p:cNvPr id="336" name="Google Shape;336;p20"/>
          <p:cNvPicPr preferRelativeResize="0"/>
          <p:nvPr/>
        </p:nvPicPr>
        <p:blipFill>
          <a:blip r:embed="rId3">
            <a:alphaModFix/>
          </a:blip>
          <a:stretch>
            <a:fillRect/>
          </a:stretch>
        </p:blipFill>
        <p:spPr>
          <a:xfrm>
            <a:off x="537524" y="2179501"/>
            <a:ext cx="2557850" cy="1735840"/>
          </a:xfrm>
          <a:prstGeom prst="rect">
            <a:avLst/>
          </a:prstGeom>
          <a:noFill/>
          <a:ln>
            <a:noFill/>
          </a:ln>
        </p:spPr>
      </p:pic>
      <p:pic>
        <p:nvPicPr>
          <p:cNvPr id="337" name="Google Shape;337;p20"/>
          <p:cNvPicPr preferRelativeResize="0"/>
          <p:nvPr/>
        </p:nvPicPr>
        <p:blipFill>
          <a:blip r:embed="rId4">
            <a:alphaModFix/>
          </a:blip>
          <a:stretch>
            <a:fillRect/>
          </a:stretch>
        </p:blipFill>
        <p:spPr>
          <a:xfrm>
            <a:off x="3496751" y="2140174"/>
            <a:ext cx="2557850" cy="1731876"/>
          </a:xfrm>
          <a:prstGeom prst="rect">
            <a:avLst/>
          </a:prstGeom>
          <a:noFill/>
          <a:ln>
            <a:noFill/>
          </a:ln>
        </p:spPr>
      </p:pic>
      <p:sp>
        <p:nvSpPr>
          <p:cNvPr id="338" name="Google Shape;338;p20"/>
          <p:cNvSpPr txBox="1"/>
          <p:nvPr>
            <p:ph type="title"/>
          </p:nvPr>
        </p:nvSpPr>
        <p:spPr>
          <a:xfrm>
            <a:off x="6595788" y="1673575"/>
            <a:ext cx="2278200" cy="4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1800">
                <a:solidFill>
                  <a:srgbClr val="1A1A1A"/>
                </a:solidFill>
                <a:latin typeface="Arial"/>
                <a:ea typeface="Arial"/>
                <a:cs typeface="Arial"/>
                <a:sym typeface="Arial"/>
              </a:rPr>
              <a:t>XGBoost</a:t>
            </a:r>
            <a:endParaRPr b="0" sz="1800">
              <a:latin typeface="Arial"/>
              <a:ea typeface="Arial"/>
              <a:cs typeface="Arial"/>
              <a:sym typeface="Arial"/>
            </a:endParaRPr>
          </a:p>
        </p:txBody>
      </p:sp>
      <p:pic>
        <p:nvPicPr>
          <p:cNvPr id="339" name="Google Shape;339;p20"/>
          <p:cNvPicPr preferRelativeResize="0"/>
          <p:nvPr/>
        </p:nvPicPr>
        <p:blipFill>
          <a:blip r:embed="rId5">
            <a:alphaModFix/>
          </a:blip>
          <a:stretch>
            <a:fillRect/>
          </a:stretch>
        </p:blipFill>
        <p:spPr>
          <a:xfrm>
            <a:off x="6455976" y="2140188"/>
            <a:ext cx="2557850" cy="173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500">
                <a:solidFill>
                  <a:srgbClr val="1A1A1A"/>
                </a:solidFill>
                <a:latin typeface="Arial"/>
                <a:ea typeface="Arial"/>
                <a:cs typeface="Arial"/>
                <a:sym typeface="Arial"/>
              </a:rPr>
              <a:t>Kaggle submission and score</a:t>
            </a:r>
            <a:endParaRPr b="0" sz="2500">
              <a:latin typeface="Arial"/>
              <a:ea typeface="Arial"/>
              <a:cs typeface="Arial"/>
              <a:sym typeface="Arial"/>
            </a:endParaRPr>
          </a:p>
        </p:txBody>
      </p:sp>
      <p:pic>
        <p:nvPicPr>
          <p:cNvPr id="345" name="Google Shape;345;p21"/>
          <p:cNvPicPr preferRelativeResize="0"/>
          <p:nvPr/>
        </p:nvPicPr>
        <p:blipFill rotWithShape="1">
          <a:blip r:embed="rId3">
            <a:alphaModFix/>
          </a:blip>
          <a:srcRect b="0" l="0" r="0" t="4589"/>
          <a:stretch/>
        </p:blipFill>
        <p:spPr>
          <a:xfrm>
            <a:off x="1664125" y="1871025"/>
            <a:ext cx="5438918" cy="2913699"/>
          </a:xfrm>
          <a:prstGeom prst="rect">
            <a:avLst/>
          </a:prstGeom>
          <a:noFill/>
          <a:ln cap="flat" cmpd="sng" w="9525">
            <a:solidFill>
              <a:srgbClr val="202729"/>
            </a:solidFill>
            <a:prstDash val="solid"/>
            <a:round/>
            <a:headEnd len="sm" w="sm" type="none"/>
            <a:tailEnd len="sm" w="sm" type="none"/>
          </a:ln>
        </p:spPr>
      </p:pic>
      <p:sp>
        <p:nvSpPr>
          <p:cNvPr id="346" name="Google Shape;346;p21"/>
          <p:cNvSpPr txBox="1"/>
          <p:nvPr/>
        </p:nvSpPr>
        <p:spPr>
          <a:xfrm>
            <a:off x="641700" y="1357275"/>
            <a:ext cx="786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After submitting to Kaggle, we received an AUC private score of 71.54% and a public score of 71.49%.</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