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5A159-9433-4312-9282-BE7FF60985A6}" v="10" dt="2024-10-23T12:55:59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ud dhabhai" userId="0633135f8e0da04c" providerId="LiveId" clId="{1B15A159-9433-4312-9282-BE7FF60985A6}"/>
    <pc:docChg chg="modSld">
      <pc:chgData name="kumud dhabhai" userId="0633135f8e0da04c" providerId="LiveId" clId="{1B15A159-9433-4312-9282-BE7FF60985A6}" dt="2024-10-23T12:55:59.425" v="99"/>
      <pc:docMkLst>
        <pc:docMk/>
      </pc:docMkLst>
      <pc:sldChg chg="modTransition">
        <pc:chgData name="kumud dhabhai" userId="0633135f8e0da04c" providerId="LiveId" clId="{1B15A159-9433-4312-9282-BE7FF60985A6}" dt="2024-10-23T12:52:39.479" v="0"/>
        <pc:sldMkLst>
          <pc:docMk/>
          <pc:sldMk cId="1832110461" sldId="256"/>
        </pc:sldMkLst>
      </pc:sldChg>
      <pc:sldChg chg="modTransition">
        <pc:chgData name="kumud dhabhai" userId="0633135f8e0da04c" providerId="LiveId" clId="{1B15A159-9433-4312-9282-BE7FF60985A6}" dt="2024-10-23T12:52:42.434" v="1"/>
        <pc:sldMkLst>
          <pc:docMk/>
          <pc:sldMk cId="588248218" sldId="257"/>
        </pc:sldMkLst>
      </pc:sldChg>
      <pc:sldChg chg="modTransition">
        <pc:chgData name="kumud dhabhai" userId="0633135f8e0da04c" providerId="LiveId" clId="{1B15A159-9433-4312-9282-BE7FF60985A6}" dt="2024-10-23T12:52:46.340" v="2"/>
        <pc:sldMkLst>
          <pc:docMk/>
          <pc:sldMk cId="1010712513" sldId="258"/>
        </pc:sldMkLst>
      </pc:sldChg>
      <pc:sldChg chg="modTransition">
        <pc:chgData name="kumud dhabhai" userId="0633135f8e0da04c" providerId="LiveId" clId="{1B15A159-9433-4312-9282-BE7FF60985A6}" dt="2024-10-23T12:52:50.359" v="3"/>
        <pc:sldMkLst>
          <pc:docMk/>
          <pc:sldMk cId="2666780298" sldId="259"/>
        </pc:sldMkLst>
      </pc:sldChg>
      <pc:sldChg chg="modSp mod modTransition">
        <pc:chgData name="kumud dhabhai" userId="0633135f8e0da04c" providerId="LiveId" clId="{1B15A159-9433-4312-9282-BE7FF60985A6}" dt="2024-10-23T12:55:30.447" v="67" actId="1076"/>
        <pc:sldMkLst>
          <pc:docMk/>
          <pc:sldMk cId="4036507429" sldId="260"/>
        </pc:sldMkLst>
        <pc:spChg chg="mod">
          <ac:chgData name="kumud dhabhai" userId="0633135f8e0da04c" providerId="LiveId" clId="{1B15A159-9433-4312-9282-BE7FF60985A6}" dt="2024-10-23T12:55:30.447" v="67" actId="1076"/>
          <ac:spMkLst>
            <pc:docMk/>
            <pc:sldMk cId="4036507429" sldId="260"/>
            <ac:spMk id="5" creationId="{BE927D77-0667-BEBD-437A-1EFA3C4077BB}"/>
          </ac:spMkLst>
        </pc:spChg>
      </pc:sldChg>
      <pc:sldChg chg="addSp modSp mod modTransition">
        <pc:chgData name="kumud dhabhai" userId="0633135f8e0da04c" providerId="LiveId" clId="{1B15A159-9433-4312-9282-BE7FF60985A6}" dt="2024-10-23T12:55:59.425" v="99"/>
        <pc:sldMkLst>
          <pc:docMk/>
          <pc:sldMk cId="242269305" sldId="261"/>
        </pc:sldMkLst>
        <pc:spChg chg="add mod">
          <ac:chgData name="kumud dhabhai" userId="0633135f8e0da04c" providerId="LiveId" clId="{1B15A159-9433-4312-9282-BE7FF60985A6}" dt="2024-10-23T12:55:59.425" v="99"/>
          <ac:spMkLst>
            <pc:docMk/>
            <pc:sldMk cId="242269305" sldId="261"/>
            <ac:spMk id="2" creationId="{8D7DFC46-E523-CE43-73E6-7117FE1D3ECB}"/>
          </ac:spMkLst>
        </pc:spChg>
        <pc:spChg chg="mod">
          <ac:chgData name="kumud dhabhai" userId="0633135f8e0da04c" providerId="LiveId" clId="{1B15A159-9433-4312-9282-BE7FF60985A6}" dt="2024-10-23T12:55:55.752" v="97" actId="1076"/>
          <ac:spMkLst>
            <pc:docMk/>
            <pc:sldMk cId="242269305" sldId="261"/>
            <ac:spMk id="5" creationId="{C9DA7BB1-592F-19F6-BB38-F2D82F0B40EC}"/>
          </ac:spMkLst>
        </pc:spChg>
      </pc:sldChg>
      <pc:sldChg chg="modTransition">
        <pc:chgData name="kumud dhabhai" userId="0633135f8e0da04c" providerId="LiveId" clId="{1B15A159-9433-4312-9282-BE7FF60985A6}" dt="2024-10-23T12:53:01.383" v="6"/>
        <pc:sldMkLst>
          <pc:docMk/>
          <pc:sldMk cId="951979192" sldId="262"/>
        </pc:sldMkLst>
      </pc:sldChg>
      <pc:sldChg chg="modTransition">
        <pc:chgData name="kumud dhabhai" userId="0633135f8e0da04c" providerId="LiveId" clId="{1B15A159-9433-4312-9282-BE7FF60985A6}" dt="2024-10-23T12:53:10.217" v="7"/>
        <pc:sldMkLst>
          <pc:docMk/>
          <pc:sldMk cId="364443835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1161E2-92D6-685E-E4FF-4AD6BDCC83C6}"/>
              </a:ext>
            </a:extLst>
          </p:cNvPr>
          <p:cNvSpPr txBox="1"/>
          <p:nvPr/>
        </p:nvSpPr>
        <p:spPr>
          <a:xfrm>
            <a:off x="2826774" y="2136338"/>
            <a:ext cx="6263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and welcome. In this presentation, I will take you through</a:t>
            </a:r>
          </a:p>
          <a:p>
            <a:r>
              <a:rPr lang="en-US" dirty="0"/>
              <a:t>Our company’s sales performance for the years 2010 and 2011.</a:t>
            </a:r>
          </a:p>
          <a:p>
            <a:endParaRPr lang="en-US" dirty="0"/>
          </a:p>
          <a:p>
            <a:r>
              <a:rPr lang="en-US" dirty="0"/>
              <a:t>I appreciate the opportunity you gave me to dive into this data to</a:t>
            </a:r>
          </a:p>
          <a:p>
            <a:r>
              <a:rPr lang="en-US" dirty="0"/>
              <a:t>gain insightful information about the store’s performance.</a:t>
            </a:r>
          </a:p>
          <a:p>
            <a:endParaRPr lang="en-US" dirty="0"/>
          </a:p>
          <a:p>
            <a:r>
              <a:rPr lang="en-US" dirty="0"/>
              <a:t>Thank you also for the questions you asked since they provided</a:t>
            </a:r>
          </a:p>
          <a:p>
            <a:r>
              <a:rPr lang="en-US" dirty="0"/>
              <a:t>a general direction for the kind of insights you are looking to get</a:t>
            </a:r>
          </a:p>
          <a:p>
            <a:r>
              <a:rPr lang="en-US" dirty="0"/>
              <a:t>from this analysis.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EF1B2-E4AB-A427-A006-6BA33ADF124C}"/>
              </a:ext>
            </a:extLst>
          </p:cNvPr>
          <p:cNvSpPr txBox="1"/>
          <p:nvPr/>
        </p:nvSpPr>
        <p:spPr>
          <a:xfrm>
            <a:off x="4493342" y="1268361"/>
            <a:ext cx="2930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highlight>
                  <a:srgbClr val="008080"/>
                </a:highlight>
              </a:rPr>
              <a:t>Introduction</a:t>
            </a:r>
            <a:endParaRPr lang="en-IN" sz="4000" b="1" dirty="0">
              <a:solidFill>
                <a:srgbClr val="FFC000"/>
              </a:solidFill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32110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FD83F2-DE91-3D87-C8CB-CCAAF327BDCC}"/>
              </a:ext>
            </a:extLst>
          </p:cNvPr>
          <p:cNvSpPr txBox="1"/>
          <p:nvPr/>
        </p:nvSpPr>
        <p:spPr>
          <a:xfrm>
            <a:off x="4542504" y="1339335"/>
            <a:ext cx="2517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highlight>
                  <a:srgbClr val="008080"/>
                </a:highlight>
              </a:rPr>
              <a:t>Thought Process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F9C45-9220-9253-D5EB-519F44AB7553}"/>
              </a:ext>
            </a:extLst>
          </p:cNvPr>
          <p:cNvSpPr txBox="1"/>
          <p:nvPr/>
        </p:nvSpPr>
        <p:spPr>
          <a:xfrm>
            <a:off x="1573162" y="2143432"/>
            <a:ext cx="8062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assure you that I took all the necessary steps to ensure that this analysis is accurate</a:t>
            </a:r>
          </a:p>
          <a:p>
            <a:r>
              <a:rPr lang="en-US" dirty="0"/>
              <a:t>and correct.</a:t>
            </a:r>
          </a:p>
          <a:p>
            <a:endParaRPr lang="en-US" dirty="0"/>
          </a:p>
          <a:p>
            <a:r>
              <a:rPr lang="en-US" dirty="0"/>
              <a:t>I cleaned up the data you provided by removing all the negative values in the Unit</a:t>
            </a:r>
          </a:p>
          <a:p>
            <a:r>
              <a:rPr lang="en-US" dirty="0"/>
              <a:t>Price  and  Quantity  columns  and  also  filtered  the  data  as  required  for  all the</a:t>
            </a:r>
          </a:p>
          <a:p>
            <a:r>
              <a:rPr lang="en-US" dirty="0"/>
              <a:t>visualizations.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248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C23726-E3BD-8F1B-76ED-21B43A64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26" y="623497"/>
            <a:ext cx="9891251" cy="4666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3B2E79-DB32-E271-E0BF-EEA2BB125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2" y="830925"/>
            <a:ext cx="1573161" cy="378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DE3DF-3C36-DD20-D06D-73527A55068D}"/>
              </a:ext>
            </a:extLst>
          </p:cNvPr>
          <p:cNvSpPr txBox="1"/>
          <p:nvPr/>
        </p:nvSpPr>
        <p:spPr>
          <a:xfrm>
            <a:off x="4350774" y="128216"/>
            <a:ext cx="349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/>
                </a:solidFill>
                <a:highlight>
                  <a:srgbClr val="0000FF"/>
                </a:highlight>
              </a:defRPr>
            </a:lvl1pPr>
          </a:lstStyle>
          <a:p>
            <a:r>
              <a:rPr lang="en-US" b="1" dirty="0"/>
              <a:t>Revenue by Month, 2011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88AC2-4DA7-F9B1-C929-6366D5BCBD82}"/>
              </a:ext>
            </a:extLst>
          </p:cNvPr>
          <p:cNvSpPr txBox="1"/>
          <p:nvPr/>
        </p:nvSpPr>
        <p:spPr>
          <a:xfrm>
            <a:off x="265471" y="5529455"/>
            <a:ext cx="1166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FF"/>
                </a:highlight>
              </a:rPr>
              <a:t>The first 8 months had stable monthly revenues with an average of $685,000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FF"/>
                </a:highlight>
              </a:rPr>
              <a:t>We had a significant increase in revenue from September with the revenue peaking at $1.51 Million in November and an average of 21.18% increase in revenue from August to November.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00FF"/>
                </a:highlight>
              </a:rPr>
              <a:t>The revenue trend from August to December demonstrations how seasonality affects retail store sales.</a:t>
            </a:r>
          </a:p>
        </p:txBody>
      </p:sp>
    </p:spTree>
    <p:extLst>
      <p:ext uri="{BB962C8B-B14F-4D97-AF65-F5344CB8AC3E}">
        <p14:creationId xmlns:p14="http://schemas.microsoft.com/office/powerpoint/2010/main" val="1010712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043E45-5584-7BCD-8D4E-3C00EF39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737419"/>
            <a:ext cx="10507541" cy="44146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1169F3-CF61-4BA3-9F62-A941BE4477E0}"/>
              </a:ext>
            </a:extLst>
          </p:cNvPr>
          <p:cNvSpPr txBox="1"/>
          <p:nvPr/>
        </p:nvSpPr>
        <p:spPr>
          <a:xfrm>
            <a:off x="3136490" y="172581"/>
            <a:ext cx="6440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highlight>
                  <a:srgbClr val="0000FF"/>
                </a:highlight>
              </a:rPr>
              <a:t>Top 10 Countries by Revenue and their Quantity</a:t>
            </a:r>
            <a:endParaRPr lang="en-IN" sz="2400" b="1" dirty="0">
              <a:solidFill>
                <a:schemeClr val="accent6"/>
              </a:solidFill>
              <a:highlight>
                <a:srgbClr val="0000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7B33F-3CD1-DA0D-B37D-BA683AF58F9A}"/>
              </a:ext>
            </a:extLst>
          </p:cNvPr>
          <p:cNvSpPr txBox="1"/>
          <p:nvPr/>
        </p:nvSpPr>
        <p:spPr>
          <a:xfrm>
            <a:off x="117987" y="5413787"/>
            <a:ext cx="1197569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00FF"/>
                </a:highlight>
              </a:rPr>
              <a:t>This chart represents the top 10 countries in revenue and the quantities bought in these countries except The United Kingdom.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00FF"/>
                </a:highlight>
              </a:rPr>
              <a:t>There is no major difference between the revenue and the quantity of goods sold in these countries, showing a high purchasing</a:t>
            </a:r>
          </a:p>
          <a:p>
            <a:r>
              <a:rPr lang="en-US" sz="1700" dirty="0"/>
              <a:t>      </a:t>
            </a:r>
            <a:r>
              <a:rPr lang="en-US" sz="1700" dirty="0">
                <a:highlight>
                  <a:srgbClr val="FF00FF"/>
                </a:highlight>
              </a:rPr>
              <a:t>power in these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highlight>
                  <a:srgbClr val="FF00FF"/>
                </a:highlight>
              </a:rPr>
              <a:t>These countries represent regions with the highest potential to generate more revenue that management needs to focus more on</a:t>
            </a:r>
          </a:p>
          <a:p>
            <a:r>
              <a:rPr lang="en-IN" sz="1700" dirty="0"/>
              <a:t>      </a:t>
            </a:r>
            <a:r>
              <a:rPr lang="en-IN" sz="1700" dirty="0">
                <a:highlight>
                  <a:srgbClr val="FF00FF"/>
                </a:highlight>
              </a:rPr>
              <a:t>in terms of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2666780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4A2D5-2CF1-7C18-8C18-D82B27CD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" y="406460"/>
            <a:ext cx="10766322" cy="5023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927D77-0667-BEBD-437A-1EFA3C4077BB}"/>
              </a:ext>
            </a:extLst>
          </p:cNvPr>
          <p:cNvSpPr txBox="1"/>
          <p:nvPr/>
        </p:nvSpPr>
        <p:spPr>
          <a:xfrm>
            <a:off x="4404852" y="0"/>
            <a:ext cx="633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highlight>
                  <a:srgbClr val="0000FF"/>
                </a:highlight>
              </a:rPr>
              <a:t>Top 10 Customers by Revenue</a:t>
            </a:r>
            <a:endParaRPr lang="en-IN" sz="2000" b="1" dirty="0">
              <a:solidFill>
                <a:schemeClr val="accent6"/>
              </a:solidFill>
              <a:highlight>
                <a:srgbClr val="0000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7135-A6E5-04C9-9CEF-A7C03D5C0799}"/>
              </a:ext>
            </a:extLst>
          </p:cNvPr>
          <p:cNvSpPr txBox="1"/>
          <p:nvPr/>
        </p:nvSpPr>
        <p:spPr>
          <a:xfrm>
            <a:off x="452284" y="5568387"/>
            <a:ext cx="106286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00FF"/>
                </a:highlight>
              </a:rPr>
              <a:t>The chart shows that there is no major difference between the top 10 customers in terms of revenue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00FF"/>
                </a:highlight>
              </a:rPr>
              <a:t>The average difference in revenue between the top 10 customers is 15.8%.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00FF"/>
                </a:highlight>
              </a:rPr>
              <a:t>The company can aim to strengthen the relationship with these customers to increase customer loyalty and retention, and</a:t>
            </a:r>
          </a:p>
          <a:p>
            <a:r>
              <a:rPr lang="en-IN" sz="1600" dirty="0"/>
              <a:t>      </a:t>
            </a:r>
            <a:r>
              <a:rPr lang="en-IN" sz="1600" dirty="0">
                <a:highlight>
                  <a:srgbClr val="FF00FF"/>
                </a:highlight>
              </a:rPr>
              <a:t>ultimately drive more sales and revenue for the company.</a:t>
            </a:r>
          </a:p>
        </p:txBody>
      </p:sp>
    </p:spTree>
    <p:extLst>
      <p:ext uri="{BB962C8B-B14F-4D97-AF65-F5344CB8AC3E}">
        <p14:creationId xmlns:p14="http://schemas.microsoft.com/office/powerpoint/2010/main" val="4036507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EBA7CD-32EF-B8FF-B667-F93C5BE7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0" y="629266"/>
            <a:ext cx="10255045" cy="4513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A7BB1-592F-19F6-BB38-F2D82F0B40EC}"/>
              </a:ext>
            </a:extLst>
          </p:cNvPr>
          <p:cNvSpPr txBox="1"/>
          <p:nvPr/>
        </p:nvSpPr>
        <p:spPr>
          <a:xfrm>
            <a:off x="4753895" y="184771"/>
            <a:ext cx="2625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highlight>
                  <a:srgbClr val="0000FF"/>
                </a:highlight>
              </a:rPr>
              <a:t>Countries by Revenue</a:t>
            </a:r>
            <a:endParaRPr lang="en-IN" sz="2000" b="1" dirty="0">
              <a:solidFill>
                <a:schemeClr val="accent6"/>
              </a:solidFill>
              <a:highlight>
                <a:srgbClr val="0000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A6737-5DB1-655C-9EA0-4382B4163FCD}"/>
              </a:ext>
            </a:extLst>
          </p:cNvPr>
          <p:cNvSpPr txBox="1"/>
          <p:nvPr/>
        </p:nvSpPr>
        <p:spPr>
          <a:xfrm>
            <a:off x="157316" y="5231042"/>
            <a:ext cx="118183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00FF"/>
                </a:highlight>
              </a:rPr>
              <a:t>The map chart concludes by comparing the places that have produced the greatest revenue to those that have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00FF"/>
                </a:highlight>
              </a:rPr>
              <a:t>The map also reveals that the majority of sales occur only in the European zone, with only a small number in the American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00FF"/>
                </a:highlight>
              </a:rPr>
              <a:t>Along with Russia, there is no market for the items in Africa or Asia.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00FF"/>
                </a:highlight>
              </a:rPr>
              <a:t>The company can concentrate on the European market more and dive deeper into countries in the region to come up with</a:t>
            </a:r>
          </a:p>
          <a:p>
            <a:r>
              <a:rPr lang="en-IN" sz="1600" dirty="0"/>
              <a:t>      </a:t>
            </a:r>
            <a:r>
              <a:rPr lang="en-IN" sz="1600" dirty="0">
                <a:highlight>
                  <a:srgbClr val="FF00FF"/>
                </a:highlight>
              </a:rPr>
              <a:t>strategies that will maximize sales from each country in the region alongside Australia and Japan.</a:t>
            </a:r>
          </a:p>
        </p:txBody>
      </p:sp>
    </p:spTree>
    <p:extLst>
      <p:ext uri="{BB962C8B-B14F-4D97-AF65-F5344CB8AC3E}">
        <p14:creationId xmlns:p14="http://schemas.microsoft.com/office/powerpoint/2010/main" val="242269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D8AFA3-0CCE-F875-FF96-28AAB10B82BE}"/>
              </a:ext>
            </a:extLst>
          </p:cNvPr>
          <p:cNvSpPr txBox="1"/>
          <p:nvPr/>
        </p:nvSpPr>
        <p:spPr>
          <a:xfrm>
            <a:off x="4621159" y="80805"/>
            <a:ext cx="2949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highlight>
                  <a:srgbClr val="008080"/>
                </a:highlight>
              </a:rPr>
              <a:t>Recommendations</a:t>
            </a:r>
            <a:endParaRPr lang="en-IN" sz="2800" b="1" dirty="0">
              <a:solidFill>
                <a:srgbClr val="FFC000"/>
              </a:solidFill>
              <a:highlight>
                <a:srgbClr val="00808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EB3EB-BAC2-1436-6EB0-6B252BD73695}"/>
              </a:ext>
            </a:extLst>
          </p:cNvPr>
          <p:cNvSpPr txBox="1"/>
          <p:nvPr/>
        </p:nvSpPr>
        <p:spPr>
          <a:xfrm>
            <a:off x="2637498" y="889843"/>
            <a:ext cx="69169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FF"/>
                </a:highlight>
              </a:rPr>
              <a:t>The company should come up with strategies that aim at stocking</a:t>
            </a:r>
          </a:p>
          <a:p>
            <a:r>
              <a:rPr lang="en-US" dirty="0"/>
              <a:t>      </a:t>
            </a:r>
            <a:r>
              <a:rPr lang="en-US" dirty="0">
                <a:highlight>
                  <a:srgbClr val="FF00FF"/>
                </a:highlight>
              </a:rPr>
              <a:t>and advertising seasonal products to maximize sales when the</a:t>
            </a:r>
          </a:p>
          <a:p>
            <a:r>
              <a:rPr lang="en-US" dirty="0"/>
              <a:t>      </a:t>
            </a:r>
            <a:r>
              <a:rPr lang="en-US" dirty="0">
                <a:highlight>
                  <a:srgbClr val="FF00FF"/>
                </a:highlight>
              </a:rPr>
              <a:t>demand for these goods goes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00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00FF"/>
                </a:highlight>
              </a:rPr>
              <a:t>The company should do a deeper analysis of products that are</a:t>
            </a:r>
          </a:p>
          <a:p>
            <a:r>
              <a:rPr lang="en-IN" dirty="0"/>
              <a:t>      </a:t>
            </a:r>
            <a:r>
              <a:rPr lang="en-IN" dirty="0">
                <a:highlight>
                  <a:srgbClr val="FF00FF"/>
                </a:highlight>
              </a:rPr>
              <a:t>usually in high demand during low-sales months to come up with</a:t>
            </a:r>
          </a:p>
          <a:p>
            <a:r>
              <a:rPr lang="en-IN" dirty="0"/>
              <a:t>      </a:t>
            </a:r>
            <a:r>
              <a:rPr lang="en-IN" dirty="0">
                <a:highlight>
                  <a:srgbClr val="FF00FF"/>
                </a:highlight>
              </a:rPr>
              <a:t>strategies for marketing these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highlight>
                <a:srgbClr val="FF00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00FF"/>
                </a:highlight>
              </a:rPr>
              <a:t>A deeper dive into the type of products and the revenue generated</a:t>
            </a:r>
          </a:p>
          <a:p>
            <a:r>
              <a:rPr lang="en-IN" dirty="0"/>
              <a:t>      </a:t>
            </a:r>
            <a:r>
              <a:rPr lang="en-IN" dirty="0">
                <a:highlight>
                  <a:srgbClr val="FF00FF"/>
                </a:highlight>
              </a:rPr>
              <a:t>from these products for each region would be key in guiding region-</a:t>
            </a:r>
          </a:p>
          <a:p>
            <a:r>
              <a:rPr lang="en-IN" dirty="0"/>
              <a:t>      </a:t>
            </a:r>
            <a:r>
              <a:rPr lang="en-IN" dirty="0">
                <a:highlight>
                  <a:srgbClr val="FF00FF"/>
                </a:highlight>
              </a:rPr>
              <a:t>specific marketing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highlight>
                <a:srgbClr val="FF00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00FF"/>
                </a:highlight>
              </a:rPr>
              <a:t>The company should consider incentivizing top revenue-generating</a:t>
            </a:r>
          </a:p>
          <a:p>
            <a:r>
              <a:rPr lang="en-IN" dirty="0"/>
              <a:t>      </a:t>
            </a:r>
            <a:r>
              <a:rPr lang="en-IN" dirty="0">
                <a:highlight>
                  <a:srgbClr val="FF00FF"/>
                </a:highlight>
              </a:rPr>
              <a:t>customers to strengthen the relationship with these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highlight>
                <a:srgbClr val="FF00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00FF"/>
                </a:highlight>
              </a:rPr>
              <a:t>The European Market has more potential for growth and the</a:t>
            </a:r>
          </a:p>
          <a:p>
            <a:r>
              <a:rPr lang="en-IN" dirty="0"/>
              <a:t>      </a:t>
            </a:r>
            <a:r>
              <a:rPr lang="en-IN" dirty="0">
                <a:highlight>
                  <a:srgbClr val="FF00FF"/>
                </a:highlight>
              </a:rPr>
              <a:t>company should aim at strategies that will increase its market</a:t>
            </a:r>
          </a:p>
          <a:p>
            <a:r>
              <a:rPr lang="en-IN" dirty="0"/>
              <a:t>      </a:t>
            </a:r>
            <a:r>
              <a:rPr lang="en-IN" dirty="0">
                <a:highlight>
                  <a:srgbClr val="FF00FF"/>
                </a:highlight>
              </a:rPr>
              <a:t>positioning in the region.</a:t>
            </a:r>
          </a:p>
        </p:txBody>
      </p:sp>
    </p:spTree>
    <p:extLst>
      <p:ext uri="{BB962C8B-B14F-4D97-AF65-F5344CB8AC3E}">
        <p14:creationId xmlns:p14="http://schemas.microsoft.com/office/powerpoint/2010/main" val="951979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A8A29B-2100-F44C-0D7A-D5F6FEB593BB}"/>
              </a:ext>
            </a:extLst>
          </p:cNvPr>
          <p:cNvSpPr txBox="1"/>
          <p:nvPr/>
        </p:nvSpPr>
        <p:spPr>
          <a:xfrm>
            <a:off x="3392128" y="2105561"/>
            <a:ext cx="56142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rgbClr val="FFC000"/>
                </a:solidFill>
                <a:highlight>
                  <a:srgbClr val="008080"/>
                </a:highlight>
              </a:rPr>
              <a:t>THANK YOU!</a:t>
            </a:r>
            <a:endParaRPr lang="en-IN" sz="8000" dirty="0">
              <a:solidFill>
                <a:srgbClr val="FFC000"/>
              </a:solidFill>
              <a:highlight>
                <a:srgbClr val="00808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FC0E5-099C-D993-1400-25D577B698A9}"/>
              </a:ext>
            </a:extLst>
          </p:cNvPr>
          <p:cNvSpPr txBox="1"/>
          <p:nvPr/>
        </p:nvSpPr>
        <p:spPr>
          <a:xfrm>
            <a:off x="3608439" y="3549445"/>
            <a:ext cx="256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ANY QUESTIONS?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38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152</TotalTime>
  <Words>588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kumud dhabhai</dc:creator>
  <cp:lastModifiedBy>kumud dhabhai</cp:lastModifiedBy>
  <cp:revision>1</cp:revision>
  <dcterms:created xsi:type="dcterms:W3CDTF">2024-10-23T08:30:06Z</dcterms:created>
  <dcterms:modified xsi:type="dcterms:W3CDTF">2024-10-23T12:56:00Z</dcterms:modified>
</cp:coreProperties>
</file>