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658" r:id="rId3"/>
    <p:sldId id="659" r:id="rId4"/>
    <p:sldId id="660" r:id="rId5"/>
    <p:sldId id="661" r:id="rId6"/>
    <p:sldId id="662" r:id="rId7"/>
    <p:sldId id="663" r:id="rId8"/>
    <p:sldId id="664" r:id="rId9"/>
    <p:sldId id="665" r:id="rId10"/>
    <p:sldId id="666" r:id="rId11"/>
    <p:sldId id="667" r:id="rId12"/>
    <p:sldId id="668" r:id="rId13"/>
    <p:sldId id="669" r:id="rId14"/>
    <p:sldId id="672" r:id="rId15"/>
    <p:sldId id="260" r:id="rId16"/>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FFCC66"/>
    <a:srgbClr val="0000FF"/>
    <a:srgbClr val="FF9900"/>
    <a:srgbClr val="CCFFFF"/>
    <a:srgbClr val="33CC33"/>
    <a:srgbClr val="CC0066"/>
    <a:srgbClr val="FF99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45" autoAdjust="0"/>
    <p:restoredTop sz="58516" autoAdjust="0"/>
  </p:normalViewPr>
  <p:slideViewPr>
    <p:cSldViewPr snapToGrid="0" snapToObjects="1">
      <p:cViewPr varScale="1">
        <p:scale>
          <a:sx n="77" d="100"/>
          <a:sy n="77" d="100"/>
        </p:scale>
        <p:origin x="592" y="176"/>
      </p:cViewPr>
      <p:guideLst/>
    </p:cSldViewPr>
  </p:slideViewPr>
  <p:notesTextViewPr>
    <p:cViewPr>
      <p:scale>
        <a:sx n="100" d="100"/>
        <a:sy n="100" d="100"/>
      </p:scale>
      <p:origin x="0" y="0"/>
    </p:cViewPr>
  </p:notesTextViewPr>
  <p:notesViewPr>
    <p:cSldViewPr snapToGrid="0" snapToObjects="1">
      <p:cViewPr varScale="1">
        <p:scale>
          <a:sx n="71" d="100"/>
          <a:sy n="71" d="100"/>
        </p:scale>
        <p:origin x="33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9/24/19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9/24/19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aws.amazon.com/documenta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goal of this discussion is to summarize what has been covered and apply those concepts to the architecture for </a:t>
            </a:r>
            <a:r>
              <a:rPr lang="en-US" sz="1100" kern="1200" dirty="0" err="1">
                <a:solidFill>
                  <a:schemeClr val="tx1"/>
                </a:solidFill>
                <a:effectLst/>
                <a:latin typeface="+mn-lt"/>
                <a:ea typeface="+mn-ea"/>
                <a:cs typeface="+mn-cs"/>
              </a:rPr>
              <a:t>GoGreen</a:t>
            </a:r>
            <a:r>
              <a:rPr lang="en-US" sz="1100" kern="1200" dirty="0">
                <a:solidFill>
                  <a:schemeClr val="tx1"/>
                </a:solidFill>
                <a:effectLst/>
                <a:latin typeface="+mn-lt"/>
                <a:ea typeface="+mn-ea"/>
                <a:cs typeface="+mn-cs"/>
              </a:rPr>
              <a:t>.</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You should approach this activity from an architectural perspective. Participants should engage in questioning the architecture changes and not just on changing the services being used.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Some suggestions for this activity that will encourage the discussion:</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Appoint one member of the team as the Chief Architect and tell them to question the suggestions being made to determine WHY the change is being made.</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Slide 7 has some example questions with the last 4 question categories matching the pillars of the Well-Architected Framework.</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Allow teams 20 minutes to have their discussions and whiteboard a solution.  </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Have the Chief Architect explain their diagrams and question their decisions to ensure that they are able to justify their solution.</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An example solution is provided in slides 9 – 14 to give the Instructor the opportunity to walk through the questions/answers that would go into the architecture.</a:t>
            </a:r>
          </a:p>
          <a:p>
            <a:endParaRPr lang="en-US" sz="1100" dirty="0"/>
          </a:p>
        </p:txBody>
      </p:sp>
    </p:spTree>
    <p:extLst>
      <p:ext uri="{BB962C8B-B14F-4D97-AF65-F5344CB8AC3E}">
        <p14:creationId xmlns:p14="http://schemas.microsoft.com/office/powerpoint/2010/main" val="12851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aseline="0" dirty="0"/>
              <a:t>Some of the VPC questions you should be asking:</a:t>
            </a:r>
          </a:p>
          <a:p>
            <a:pPr marL="171450" indent="-171450">
              <a:buFont typeface="Arial" panose="020B0604020202020204" pitchFamily="34" charset="0"/>
              <a:buChar char="•"/>
            </a:pPr>
            <a:r>
              <a:rPr lang="en-US" sz="1100" baseline="0" dirty="0"/>
              <a:t>Should the solution have a single or multiple VPCs? </a:t>
            </a:r>
          </a:p>
          <a:p>
            <a:pPr marL="171450" indent="-171450">
              <a:buFont typeface="Arial" panose="020B0604020202020204" pitchFamily="34" charset="0"/>
              <a:buChar char="•"/>
            </a:pPr>
            <a:r>
              <a:rPr lang="en-US" sz="1100" baseline="0" dirty="0"/>
              <a:t>How many availability zones do we need to achieve high availability?</a:t>
            </a:r>
          </a:p>
          <a:p>
            <a:pPr marL="171450" indent="-171450">
              <a:buFont typeface="Arial" panose="020B0604020202020204" pitchFamily="34" charset="0"/>
              <a:buChar char="•"/>
            </a:pPr>
            <a:r>
              <a:rPr lang="en-US" sz="1100" baseline="0" dirty="0"/>
              <a:t>Should subnets be used? If subnets are used, should they be public or private?</a:t>
            </a:r>
          </a:p>
          <a:p>
            <a:pPr marL="171450" indent="-171450">
              <a:buFont typeface="Arial" panose="020B0604020202020204" pitchFamily="34" charset="0"/>
              <a:buChar char="•"/>
            </a:pPr>
            <a:r>
              <a:rPr lang="en-US" sz="1100" baseline="0" dirty="0"/>
              <a:t>How do you plan to accommodate development, quality assurance and production environment?</a:t>
            </a:r>
          </a:p>
          <a:p>
            <a:pPr marL="171450" indent="-171450">
              <a:buFont typeface="Arial" panose="020B0604020202020204" pitchFamily="34" charset="0"/>
              <a:buChar char="•"/>
            </a:pPr>
            <a:r>
              <a:rPr lang="en-US" sz="1100" baseline="0" dirty="0"/>
              <a:t>How big should the CIDR block be?</a:t>
            </a:r>
          </a:p>
          <a:p>
            <a:endParaRPr lang="en-US" sz="1100" baseline="0" dirty="0"/>
          </a:p>
          <a:p>
            <a:r>
              <a:rPr lang="en-US" sz="1100" baseline="0" dirty="0"/>
              <a:t>Single region would need at least one VPC.  Best Practice would be to have one VPC per environment (DEV/QA/PROD) for a total of three VPCs per region.  By architecting our solution in three VPCs we have the ability to have an active Dev, Test, and Prod environment at the same time.  Should these VPCs have the same IPs?  </a:t>
            </a:r>
          </a:p>
          <a:p>
            <a:r>
              <a:rPr lang="en-US" sz="1100" baseline="0" dirty="0"/>
              <a:t>At this point we are unable to determine the size of the CIDR blocks that are necessary because we must know our subnet pattern to know how many IPs we will be using.</a:t>
            </a:r>
          </a:p>
          <a:p>
            <a:endParaRPr lang="en-US" sz="1100" baseline="0" dirty="0"/>
          </a:p>
        </p:txBody>
      </p:sp>
    </p:spTree>
    <p:extLst>
      <p:ext uri="{BB962C8B-B14F-4D97-AF65-F5344CB8AC3E}">
        <p14:creationId xmlns:p14="http://schemas.microsoft.com/office/powerpoint/2010/main" val="3425465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100" dirty="0"/>
              <a:t>Per VPC we will need to achieve high availability which means we will need to utilize a minimum of two availability zones.  Within our Availability Zones we will need to define our subnets.  Each subnet is AZ scoped meaning we will need a subnet in each availability zone.  Best practices dictates that we only expose absolutely necessary equipment to the outside world so we know that we want at least one Private Subnet to ensure that we can launch servers in a protected manner.  Because we are designing an application that we want available over the Internet we will need to have a Public Subnet in each AZ as well.  For a properly designed HA solutions we will need 2 subnets in each AZ (4 total subnets for a security optimized HA application).</a:t>
            </a:r>
          </a:p>
          <a:p>
            <a:endParaRPr lang="en-US" sz="1100" dirty="0"/>
          </a:p>
          <a:p>
            <a:r>
              <a:rPr lang="en-US" sz="1100" dirty="0"/>
              <a:t>The size of each Subnet will be dependent on how many hosts we expect to have in each subnet plus additional room for growth.</a:t>
            </a:r>
          </a:p>
          <a:p>
            <a:r>
              <a:rPr lang="en-US" sz="1100" dirty="0"/>
              <a:t>Lets assume that we intend to initially deploy with only 1 servers in each tier (1 Web Server, 1 App Server, 1 Database Server).  We first need to decide which subnet each of these tiers will be in.  Our database servers do not need to be reached from the outside world so we can place them in the Private subnet.  Our App servers act as a middle tier between our Database and Web servers and do not need to be accessed directly either so we can place them in the private subnet.  </a:t>
            </a:r>
          </a:p>
          <a:p>
            <a:endParaRPr lang="en-US" sz="1100" dirty="0"/>
          </a:p>
          <a:p>
            <a:r>
              <a:rPr lang="en-US" sz="1100" dirty="0"/>
              <a:t>In your discussion did you determine whether the Web server should be in a Public or Private subnet?  It is true that we need to be able to reach the Web servers from the web, but we don’t need to access them directly.  If we put them in the Public subnet we expose the servers to the outside world which leaves them vulnerable.  Instead, we could put the Web servers in the Private Subnet and have an Elastic Load Balancer be our public facing endpoint.  The ELB will allow connections to come in from the Internet and distribute the requests across each of the web servers in the private subnet.</a:t>
            </a:r>
          </a:p>
          <a:p>
            <a:r>
              <a:rPr lang="en-US" sz="1100" dirty="0"/>
              <a:t>We will still need to reach out to the internet to perform updates on our private boxes so we will plan to have a NAT instance in each AZ as well which will provide NAT services to all servers in the private subnet.   We would also want to plan for adding additional resources in each tier for higher workloads.  </a:t>
            </a:r>
          </a:p>
          <a:p>
            <a:r>
              <a:rPr lang="en-US" sz="1100" dirty="0"/>
              <a:t>When doing our IP count we need to remember that each subnet will automatically reserve the first four (4) IPs and the last IP of each block.  This means that our Public IP count is a minimum of 7 and our private IP count is a minimum of 3 plus room for significant growth.  The public subnets should be a minimum of a /28 (16 IPs – 5 reserved = room for 11 hosts in the subnet).  The private subnets should be a minimum of a /28 as well but best practice says that our private subnets should be double the size of our public subnet which means we should provision a /27 (32 IPs – 5 reserved = 27 hosts in the subnet.</a:t>
            </a:r>
          </a:p>
          <a:p>
            <a:endParaRPr lang="en-US" sz="1100" dirty="0"/>
          </a:p>
          <a:p>
            <a:r>
              <a:rPr lang="en-US" sz="1100" dirty="0"/>
              <a:t>Now that we know our subnet sizes we can add them together – 2x /27s, 2x /28s is equal to 3x /27s which means our VPC should be a /25.</a:t>
            </a:r>
          </a:p>
          <a:p>
            <a:r>
              <a:rPr lang="en-US" sz="1100" dirty="0"/>
              <a:t>This is a typical structure, but not the only way. What did your group come up with? Did you put everything in the same subnet? Did you have granular subnets?</a:t>
            </a:r>
          </a:p>
          <a:p>
            <a:r>
              <a:rPr lang="en-US" sz="1100" dirty="0"/>
              <a:t>The suggested subnetting in this slide has:</a:t>
            </a:r>
          </a:p>
          <a:p>
            <a:pPr marL="171450" indent="-171450">
              <a:buFont typeface="Arial" panose="020B0604020202020204" pitchFamily="34" charset="0"/>
              <a:buChar char="•"/>
            </a:pPr>
            <a:r>
              <a:rPr lang="en-US" sz="1100" dirty="0"/>
              <a:t>Multi-AZ for high availability.</a:t>
            </a:r>
          </a:p>
          <a:p>
            <a:pPr marL="171450" indent="-171450">
              <a:buFont typeface="Arial" panose="020B0604020202020204" pitchFamily="34" charset="0"/>
              <a:buChar char="•"/>
            </a:pPr>
            <a:r>
              <a:rPr lang="en-US" sz="1100" dirty="0"/>
              <a:t>NAT instance—Internet gateway for connectivity.</a:t>
            </a:r>
          </a:p>
          <a:p>
            <a:pPr marL="171450" indent="-171450">
              <a:buFont typeface="Arial" panose="020B0604020202020204" pitchFamily="34" charset="0"/>
              <a:buChar char="•"/>
            </a:pPr>
            <a:r>
              <a:rPr lang="en-US" sz="1100" dirty="0"/>
              <a:t>Web-tier, app-tier and database-tier are in private subnets because end users do not need to connect directly to the servers. Often, companies have a specific IP range for those servers. You can set the CIDR block for each subnet. </a:t>
            </a:r>
          </a:p>
          <a:p>
            <a:endParaRPr lang="en-US" sz="1100" dirty="0"/>
          </a:p>
          <a:p>
            <a:endParaRPr lang="en-US" sz="1100" dirty="0"/>
          </a:p>
          <a:p>
            <a:endParaRPr lang="en-US" sz="1100"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1610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1"/>
            <a:ext cx="5852159" cy="4030273"/>
          </a:xfrm>
        </p:spPr>
        <p:txBody>
          <a:bodyPr/>
          <a:lstStyle/>
          <a:p>
            <a:r>
              <a:rPr lang="en-US" sz="1100" kern="1200" dirty="0">
                <a:solidFill>
                  <a:schemeClr val="tx1"/>
                </a:solidFill>
                <a:effectLst/>
                <a:latin typeface="+mn-lt"/>
                <a:cs typeface="Arial" panose="020B0604020202020204" pitchFamily="34" charset="0"/>
              </a:rPr>
              <a:t>Take a moment</a:t>
            </a:r>
            <a:r>
              <a:rPr lang="en-US" sz="1100" kern="1200" baseline="0" dirty="0">
                <a:solidFill>
                  <a:schemeClr val="tx1"/>
                </a:solidFill>
                <a:effectLst/>
                <a:latin typeface="+mn-lt"/>
                <a:cs typeface="Arial" panose="020B0604020202020204" pitchFamily="34" charset="0"/>
              </a:rPr>
              <a:t> to review this architecture. </a:t>
            </a:r>
            <a:endParaRPr lang="en-US" sz="1100" kern="1200" dirty="0">
              <a:solidFill>
                <a:schemeClr val="tx1"/>
              </a:solidFill>
              <a:effectLst/>
              <a:latin typeface="+mn-lt"/>
              <a:cs typeface="Arial" panose="020B0604020202020204" pitchFamily="34" charset="0"/>
            </a:endParaRPr>
          </a:p>
        </p:txBody>
      </p:sp>
    </p:spTree>
    <p:extLst>
      <p:ext uri="{BB962C8B-B14F-4D97-AF65-F5344CB8AC3E}">
        <p14:creationId xmlns:p14="http://schemas.microsoft.com/office/powerpoint/2010/main" val="1591479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Some additional design questions that should be asked are:</a:t>
            </a:r>
          </a:p>
          <a:p>
            <a:pPr marL="171450" indent="-171450">
              <a:buFont typeface="Arial" panose="020B0604020202020204" pitchFamily="34" charset="0"/>
              <a:buChar char="•"/>
            </a:pPr>
            <a:r>
              <a:rPr lang="en-US" sz="1100" dirty="0"/>
              <a:t>For load balancing, what ports should we configure on our Elastic Load Balancer?</a:t>
            </a:r>
          </a:p>
          <a:p>
            <a:pPr marL="171450" indent="-171450">
              <a:buFont typeface="Arial" panose="020B0604020202020204" pitchFamily="34" charset="0"/>
              <a:buChar char="•"/>
            </a:pPr>
            <a:r>
              <a:rPr lang="en-US" sz="1100" dirty="0"/>
              <a:t>For the database, should we use RDS or EC2 instances? How will our database scale?</a:t>
            </a:r>
          </a:p>
          <a:p>
            <a:pPr marL="171450" indent="-171450">
              <a:buFont typeface="Arial" panose="020B0604020202020204" pitchFamily="34" charset="0"/>
              <a:buChar char="•"/>
            </a:pPr>
            <a:r>
              <a:rPr lang="en-US" sz="1100" dirty="0"/>
              <a:t>For the web and application servers, where will our content be stored, and how will we secure our resources?</a:t>
            </a:r>
          </a:p>
        </p:txBody>
      </p:sp>
    </p:spTree>
    <p:extLst>
      <p:ext uri="{BB962C8B-B14F-4D97-AF65-F5344CB8AC3E}">
        <p14:creationId xmlns:p14="http://schemas.microsoft.com/office/powerpoint/2010/main" val="2435265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Have your Chief Architect explain your diagrams.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Other teams should review the diagrams to ensure that the proposed architecture meets the requirements specified by the customer. You should also question their decisions to ensure they are able to justify their solution.</a:t>
            </a:r>
          </a:p>
        </p:txBody>
      </p:sp>
    </p:spTree>
    <p:extLst>
      <p:ext uri="{BB962C8B-B14F-4D97-AF65-F5344CB8AC3E}">
        <p14:creationId xmlns:p14="http://schemas.microsoft.com/office/powerpoint/2010/main" val="3023527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Thanks for participating!</a:t>
            </a:r>
          </a:p>
          <a:p>
            <a:endParaRPr lang="en-US" sz="1100" dirty="0"/>
          </a:p>
        </p:txBody>
      </p:sp>
    </p:spTree>
    <p:extLst>
      <p:ext uri="{BB962C8B-B14F-4D97-AF65-F5344CB8AC3E}">
        <p14:creationId xmlns:p14="http://schemas.microsoft.com/office/powerpoint/2010/main" val="184657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100" dirty="0" err="1">
                <a:latin typeface="+mn-lt"/>
              </a:rPr>
              <a:t>GoGreen</a:t>
            </a:r>
            <a:r>
              <a:rPr lang="en-US" sz="1100" dirty="0">
                <a:latin typeface="+mn-lt"/>
              </a:rPr>
              <a:t> provides a hosted Customer Relationship Management (CRM) tool to it’s end users.  Customers access the web application to:</a:t>
            </a:r>
          </a:p>
          <a:p>
            <a:pPr marL="171450" indent="-171450">
              <a:buFont typeface="Arial" panose="020B0604020202020204" pitchFamily="34" charset="0"/>
              <a:buChar char="•"/>
            </a:pPr>
            <a:r>
              <a:rPr lang="en-US" sz="1100" b="1" dirty="0">
                <a:solidFill>
                  <a:srgbClr val="0070C0"/>
                </a:solidFill>
                <a:latin typeface="+mn-lt"/>
                <a:ea typeface="Amazon Ember" panose="020B0603020204020204" pitchFamily="34" charset="0"/>
                <a:cs typeface="Amazon Ember" panose="020B0603020204020204" pitchFamily="34" charset="0"/>
              </a:rPr>
              <a:t>View and log customer contact information.  </a:t>
            </a:r>
            <a:r>
              <a:rPr lang="en-US" sz="1100" dirty="0">
                <a:latin typeface="+mn-lt"/>
              </a:rPr>
              <a:t>They maintain a record of all customer information viewable on all platforms.</a:t>
            </a:r>
          </a:p>
          <a:p>
            <a:pPr marL="171450" indent="-171450">
              <a:buFont typeface="Arial" panose="020B0604020202020204" pitchFamily="34" charset="0"/>
              <a:buChar char="•"/>
            </a:pPr>
            <a:r>
              <a:rPr lang="en-US" sz="1100" b="1" dirty="0">
                <a:solidFill>
                  <a:srgbClr val="0070C0"/>
                </a:solidFill>
                <a:latin typeface="+mn-lt"/>
                <a:ea typeface="Amazon Ember" panose="020B0603020204020204" pitchFamily="34" charset="0"/>
                <a:cs typeface="Amazon Ember" panose="020B0603020204020204" pitchFamily="34" charset="0"/>
              </a:rPr>
              <a:t>Upload and access customer contract documents from anywhere.  </a:t>
            </a:r>
            <a:r>
              <a:rPr lang="en-US" sz="1100" dirty="0">
                <a:latin typeface="+mn-lt"/>
              </a:rPr>
              <a:t>Contract documents are capable of being viewed capable through browser and mobile apps.</a:t>
            </a:r>
          </a:p>
          <a:p>
            <a:pPr marL="171450" indent="-171450">
              <a:buFont typeface="Arial" panose="020B0604020202020204" pitchFamily="34" charset="0"/>
              <a:buChar char="•"/>
            </a:pPr>
            <a:r>
              <a:rPr lang="en-US" sz="1100" b="1" dirty="0">
                <a:solidFill>
                  <a:srgbClr val="0070C0"/>
                </a:solidFill>
                <a:latin typeface="+mn-lt"/>
                <a:ea typeface="Amazon Ember" panose="020B0603020204020204" pitchFamily="34" charset="0"/>
                <a:cs typeface="Amazon Ember" panose="020B0603020204020204" pitchFamily="34" charset="0"/>
              </a:rPr>
              <a:t>Track status of customer forms as they proceed through the sales process. </a:t>
            </a:r>
            <a:r>
              <a:rPr lang="en-US" sz="1100" dirty="0">
                <a:latin typeface="+mn-lt"/>
              </a:rPr>
              <a:t>The CRM offers the ability to view the workflow and provide feedback on next steps or delivery expectations.</a:t>
            </a:r>
          </a:p>
        </p:txBody>
      </p:sp>
    </p:spTree>
    <p:extLst>
      <p:ext uri="{BB962C8B-B14F-4D97-AF65-F5344CB8AC3E}">
        <p14:creationId xmlns:p14="http://schemas.microsoft.com/office/powerpoint/2010/main" val="2709682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100" dirty="0">
                <a:latin typeface="+mn-lt"/>
              </a:rPr>
              <a:t>As the business grows, </a:t>
            </a:r>
            <a:r>
              <a:rPr lang="en-US" sz="1100" b="1" i="1" dirty="0" err="1">
                <a:latin typeface="+mn-lt"/>
                <a:ea typeface="Amazon Ember" panose="020B0603020204020204" pitchFamily="34" charset="0"/>
                <a:cs typeface="Amazon Ember" panose="020B0603020204020204" pitchFamily="34" charset="0"/>
              </a:rPr>
              <a:t>GoGreen</a:t>
            </a:r>
            <a:r>
              <a:rPr lang="en-US" sz="1100" dirty="0">
                <a:latin typeface="+mn-lt"/>
              </a:rPr>
              <a:t> is getting more and more traffic. Since the contracts with the primary data center location is </a:t>
            </a:r>
            <a:r>
              <a:rPr lang="en-US" sz="1100" b="1" u="sng" dirty="0">
                <a:latin typeface="+mn-lt"/>
                <a:ea typeface="Amazon Ember" panose="020B0603020204020204" pitchFamily="34" charset="0"/>
                <a:cs typeface="Amazon Ember" panose="020B0603020204020204" pitchFamily="34" charset="0"/>
              </a:rPr>
              <a:t>expiring</a:t>
            </a:r>
            <a:r>
              <a:rPr lang="en-US" sz="1100" dirty="0">
                <a:latin typeface="+mn-lt"/>
              </a:rPr>
              <a:t> next year, </a:t>
            </a:r>
            <a:r>
              <a:rPr lang="en-US" sz="1100" b="1" i="1" dirty="0" err="1">
                <a:latin typeface="+mn-lt"/>
                <a:ea typeface="Amazon Ember" panose="020B0603020204020204" pitchFamily="34" charset="0"/>
                <a:cs typeface="Amazon Ember" panose="020B0603020204020204" pitchFamily="34" charset="0"/>
              </a:rPr>
              <a:t>GoGreen</a:t>
            </a:r>
            <a:r>
              <a:rPr lang="en-US" sz="1100" dirty="0">
                <a:latin typeface="+mn-lt"/>
              </a:rPr>
              <a:t> decided to migrate some or all of the components to the AWS cloud.</a:t>
            </a:r>
          </a:p>
        </p:txBody>
      </p:sp>
    </p:spTree>
    <p:extLst>
      <p:ext uri="{BB962C8B-B14F-4D97-AF65-F5344CB8AC3E}">
        <p14:creationId xmlns:p14="http://schemas.microsoft.com/office/powerpoint/2010/main" val="147678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This diagram illustrates the infrastructure of the current </a:t>
            </a:r>
            <a:r>
              <a:rPr lang="en-US" sz="1100" b="0" dirty="0" err="1"/>
              <a:t>GoGreen</a:t>
            </a:r>
            <a:r>
              <a:rPr lang="en-US" sz="1100" b="0" dirty="0"/>
              <a:t> on-premises data center. Users</a:t>
            </a:r>
            <a:r>
              <a:rPr lang="en-US" sz="1100" b="0" baseline="0" dirty="0"/>
              <a:t> connect to the </a:t>
            </a:r>
            <a:r>
              <a:rPr lang="en-US" sz="1100" dirty="0" err="1"/>
              <a:t>GoGreen</a:t>
            </a:r>
            <a:r>
              <a:rPr lang="en-US" sz="1100" dirty="0"/>
              <a:t> </a:t>
            </a:r>
            <a:r>
              <a:rPr lang="en-US" sz="1100" b="0" baseline="0" dirty="0"/>
              <a:t>application using their user ID and password. Active Directory authenticates </a:t>
            </a:r>
            <a:r>
              <a:rPr lang="en-US" sz="1100" dirty="0" err="1"/>
              <a:t>GoGreen</a:t>
            </a:r>
            <a:r>
              <a:rPr lang="en-US" sz="1100" baseline="0" dirty="0"/>
              <a:t> </a:t>
            </a:r>
            <a:r>
              <a:rPr lang="en-US" sz="1100" b="0" baseline="0" dirty="0"/>
              <a:t>employees who need to access the system (e.g</a:t>
            </a:r>
            <a:r>
              <a:rPr lang="en-US" sz="1100" dirty="0"/>
              <a:t>., </a:t>
            </a:r>
            <a:r>
              <a:rPr lang="en-US" sz="1100" b="0" baseline="0" dirty="0"/>
              <a:t>engineers and customer support personnel).</a:t>
            </a:r>
            <a:endParaRPr lang="en-US" sz="1100" b="0" dirty="0"/>
          </a:p>
          <a:p>
            <a:endParaRPr lang="en-US" sz="1100" b="0" dirty="0"/>
          </a:p>
        </p:txBody>
      </p:sp>
    </p:spTree>
    <p:extLst>
      <p:ext uri="{BB962C8B-B14F-4D97-AF65-F5344CB8AC3E}">
        <p14:creationId xmlns:p14="http://schemas.microsoft.com/office/powerpoint/2010/main" val="3016733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As part of the migration to AWS, </a:t>
            </a:r>
            <a:r>
              <a:rPr lang="en-US" sz="1100" dirty="0" err="1"/>
              <a:t>GoGreen</a:t>
            </a:r>
            <a:r>
              <a:rPr lang="en-US" sz="1100" dirty="0"/>
              <a:t> will require deployment in US West Coast and Southeast regions. Goals for the web applications include increased availability, increased durability of data, methods that lower recover time, and increased security of mobile connections.</a:t>
            </a:r>
          </a:p>
        </p:txBody>
      </p:sp>
    </p:spTree>
    <p:extLst>
      <p:ext uri="{BB962C8B-B14F-4D97-AF65-F5344CB8AC3E}">
        <p14:creationId xmlns:p14="http://schemas.microsoft.com/office/powerpoint/2010/main" val="208277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What will help to move this architecture to AWS?</a:t>
            </a:r>
          </a:p>
          <a:p>
            <a:endParaRPr lang="en-US" sz="1100" dirty="0"/>
          </a:p>
          <a:p>
            <a:r>
              <a:rPr lang="en-US" sz="1100" dirty="0"/>
              <a:t>Consider the following details as you plan for the migration:</a:t>
            </a:r>
          </a:p>
          <a:p>
            <a:endParaRPr lang="en-US" sz="1100" dirty="0"/>
          </a:p>
          <a:p>
            <a:pPr marL="171450" indent="-171450">
              <a:buFont typeface="Arial" panose="020B0604020202020204" pitchFamily="34" charset="0"/>
              <a:buChar char="•"/>
            </a:pPr>
            <a:r>
              <a:rPr lang="en-US" sz="1100" dirty="0"/>
              <a:t>The global infrastructure of AWS including regions, edge locations, and availability zones.</a:t>
            </a:r>
          </a:p>
          <a:p>
            <a:pPr marL="171450" indent="-171450">
              <a:buFont typeface="Arial" panose="020B0604020202020204" pitchFamily="34" charset="0"/>
              <a:buChar char="•"/>
            </a:pPr>
            <a:r>
              <a:rPr lang="en-US" sz="1100" dirty="0"/>
              <a:t>The Amazon Virtual Private Cloud (Amazon VPC) which includes VPC and public and private subnets. </a:t>
            </a:r>
          </a:p>
          <a:p>
            <a:pPr marL="171450" indent="-171450">
              <a:buFont typeface="Arial" panose="020B0604020202020204" pitchFamily="34" charset="0"/>
              <a:buChar char="•"/>
            </a:pPr>
            <a:r>
              <a:rPr lang="en-US" sz="1100" dirty="0"/>
              <a:t>Amazon EC2 including AMIs for templated instance creation and Elastic IP, the Elastic Network Interface.</a:t>
            </a:r>
          </a:p>
          <a:p>
            <a:pPr marL="171450" indent="-171450">
              <a:buFont typeface="Arial" panose="020B0604020202020204" pitchFamily="34" charset="0"/>
              <a:buChar char="•"/>
            </a:pPr>
            <a:r>
              <a:rPr lang="en-US" sz="1100" dirty="0"/>
              <a:t>Different types of Amazon data stores including EBS, S3 Glacier and database services like RDS and DynamoDB.</a:t>
            </a:r>
          </a:p>
        </p:txBody>
      </p:sp>
    </p:spTree>
    <p:extLst>
      <p:ext uri="{BB962C8B-B14F-4D97-AF65-F5344CB8AC3E}">
        <p14:creationId xmlns:p14="http://schemas.microsoft.com/office/powerpoint/2010/main" val="2007507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baseline="0" dirty="0">
                <a:latin typeface="+mn-lt"/>
              </a:rPr>
              <a:t>Work in groups to whiteboard architecture changes. Consider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baseline="0" dirty="0">
                <a:latin typeface="+mn-lt"/>
              </a:rPr>
              <a:t>For </a:t>
            </a:r>
            <a:r>
              <a:rPr lang="en-US" sz="1100" b="1" baseline="0" dirty="0">
                <a:latin typeface="+mn-lt"/>
              </a:rPr>
              <a:t>Administrative</a:t>
            </a:r>
            <a:r>
              <a:rPr lang="en-US" sz="1100" b="0" baseline="0" dirty="0">
                <a:latin typeface="+mn-lt"/>
              </a:rPr>
              <a:t> purposes, h</a:t>
            </a:r>
            <a:r>
              <a:rPr lang="en-US" sz="1100" dirty="0">
                <a:latin typeface="+mn-lt"/>
              </a:rPr>
              <a:t>ow many VPCs and / or Subnets do we need?  What size subnets and VPC CIDR? Should we use?  Should we use Groups and Roles? </a:t>
            </a:r>
            <a:r>
              <a:rPr lang="en-US" sz="1100" b="0" baseline="0" dirty="0">
                <a:latin typeface="+mn-lt"/>
              </a:rPr>
              <a:t>When you discuss VPC, be sure to talk about subnets.  If you need to, select the link to view online documentation. </a:t>
            </a:r>
            <a:r>
              <a:rPr lang="en-US" sz="1100" dirty="0">
                <a:latin typeface="+mn-lt"/>
              </a:rPr>
              <a:t> </a:t>
            </a:r>
            <a:r>
              <a:rPr lang="en-US" sz="1100" b="0" baseline="0" dirty="0">
                <a:latin typeface="+mn-lt"/>
                <a:sym typeface="Wingdings" panose="05000000000000000000" pitchFamily="2" charset="2"/>
                <a:hlinkClick r:id="rId3"/>
              </a:rPr>
              <a:t>http://aws.amazon.com/documentation</a:t>
            </a:r>
            <a:r>
              <a:rPr lang="en-US" sz="1100" dirty="0">
                <a:latin typeface="+mn-lt"/>
                <a:sym typeface="Wingdings" panose="05000000000000000000" pitchFamily="2" charset="2"/>
                <a:hlinkClick r:id="rId3"/>
              </a:rPr>
              <a:t>/</a:t>
            </a:r>
            <a:endParaRPr lang="en-US" sz="1100" dirty="0">
              <a:latin typeface="+mn-lt"/>
            </a:endParaRPr>
          </a:p>
          <a:p>
            <a:pPr marL="171450" indent="-171450">
              <a:buFont typeface="Arial" panose="020B0604020202020204" pitchFamily="34" charset="0"/>
              <a:buChar char="•"/>
            </a:pPr>
            <a:r>
              <a:rPr lang="en-US" sz="1100" b="0" dirty="0">
                <a:solidFill>
                  <a:srgbClr val="0070C0"/>
                </a:solidFill>
                <a:latin typeface="+mn-lt"/>
                <a:ea typeface="Amazon Ember" panose="020B0603020204020204" pitchFamily="34" charset="0"/>
                <a:cs typeface="Amazon Ember" panose="020B0603020204020204" pitchFamily="34" charset="0"/>
              </a:rPr>
              <a:t>In terms of </a:t>
            </a:r>
            <a:r>
              <a:rPr lang="en-US" sz="1100" b="1" dirty="0">
                <a:solidFill>
                  <a:srgbClr val="0070C0"/>
                </a:solidFill>
                <a:latin typeface="+mn-lt"/>
                <a:ea typeface="Amazon Ember" panose="020B0603020204020204" pitchFamily="34" charset="0"/>
                <a:cs typeface="Amazon Ember" panose="020B0603020204020204" pitchFamily="34" charset="0"/>
              </a:rPr>
              <a:t>Security,  h</a:t>
            </a:r>
            <a:r>
              <a:rPr lang="en-US" sz="1100" dirty="0">
                <a:latin typeface="+mn-lt"/>
              </a:rPr>
              <a:t>ow can we increase security of data at rest and data in transit?</a:t>
            </a:r>
          </a:p>
          <a:p>
            <a:pPr marL="171450" indent="-171450">
              <a:buFont typeface="Arial" panose="020B0604020202020204" pitchFamily="34" charset="0"/>
              <a:buChar char="•"/>
            </a:pPr>
            <a:r>
              <a:rPr lang="en-US" sz="1100" b="0" dirty="0">
                <a:solidFill>
                  <a:srgbClr val="0070C0"/>
                </a:solidFill>
                <a:latin typeface="+mn-lt"/>
                <a:ea typeface="Amazon Ember" panose="020B0603020204020204" pitchFamily="34" charset="0"/>
                <a:cs typeface="Amazon Ember" panose="020B0603020204020204" pitchFamily="34" charset="0"/>
              </a:rPr>
              <a:t>To increase </a:t>
            </a:r>
            <a:r>
              <a:rPr lang="en-US" sz="1100" b="1" dirty="0">
                <a:solidFill>
                  <a:srgbClr val="0070C0"/>
                </a:solidFill>
                <a:latin typeface="+mn-lt"/>
                <a:ea typeface="Amazon Ember" panose="020B0603020204020204" pitchFamily="34" charset="0"/>
                <a:cs typeface="Amazon Ember" panose="020B0603020204020204" pitchFamily="34" charset="0"/>
              </a:rPr>
              <a:t>Performance Efficiency, </a:t>
            </a:r>
            <a:r>
              <a:rPr lang="en-US" sz="1100" dirty="0">
                <a:latin typeface="+mn-lt"/>
              </a:rPr>
              <a:t>what Amazon EC2 instance types to should be used?</a:t>
            </a:r>
            <a:endParaRPr lang="en-US" sz="1100" b="0" dirty="0">
              <a:solidFill>
                <a:schemeClr val="tx1"/>
              </a:solidFill>
              <a:latin typeface="+mn-lt"/>
              <a:ea typeface="+mn-ea"/>
              <a:cs typeface="+mn-cs"/>
            </a:endParaRPr>
          </a:p>
          <a:p>
            <a:pPr marL="171450" indent="-171450">
              <a:buFont typeface="Arial" panose="020B0604020202020204" pitchFamily="34" charset="0"/>
              <a:buChar char="•"/>
            </a:pPr>
            <a:r>
              <a:rPr lang="en-US" sz="1100" b="0" dirty="0">
                <a:solidFill>
                  <a:schemeClr val="tx1"/>
                </a:solidFill>
                <a:latin typeface="+mn-lt"/>
                <a:ea typeface="+mn-ea"/>
                <a:cs typeface="+mn-cs"/>
              </a:rPr>
              <a:t>Are any topology changes necessary to improve </a:t>
            </a:r>
            <a:r>
              <a:rPr lang="en-US" sz="1100" b="1" dirty="0">
                <a:solidFill>
                  <a:srgbClr val="0070C0"/>
                </a:solidFill>
                <a:latin typeface="+mn-lt"/>
                <a:ea typeface="Amazon Ember" panose="020B0603020204020204" pitchFamily="34" charset="0"/>
                <a:cs typeface="Amazon Ember" panose="020B0603020204020204" pitchFamily="34" charset="0"/>
              </a:rPr>
              <a:t>Reliability?</a:t>
            </a:r>
          </a:p>
          <a:p>
            <a:pPr marL="171450" indent="-171450">
              <a:buFont typeface="Arial" panose="020B0604020202020204" pitchFamily="34" charset="0"/>
              <a:buChar char="•"/>
            </a:pPr>
            <a:r>
              <a:rPr lang="en-US" sz="1100" dirty="0">
                <a:latin typeface="+mn-lt"/>
              </a:rPr>
              <a:t>How can we scale this service effectively and in a </a:t>
            </a:r>
            <a:r>
              <a:rPr lang="en-US" sz="1100" b="1" dirty="0">
                <a:latin typeface="+mn-lt"/>
              </a:rPr>
              <a:t>Cost</a:t>
            </a:r>
            <a:r>
              <a:rPr lang="en-US" sz="1100" dirty="0">
                <a:latin typeface="+mn-lt"/>
              </a:rPr>
              <a:t> optimized fashion? </a:t>
            </a:r>
            <a:endParaRPr lang="en-US" sz="1100" b="0" baseline="0" dirty="0">
              <a:latin typeface="+mn-lt"/>
            </a:endParaRPr>
          </a:p>
        </p:txBody>
      </p:sp>
    </p:spTree>
    <p:extLst>
      <p:ext uri="{BB962C8B-B14F-4D97-AF65-F5344CB8AC3E}">
        <p14:creationId xmlns:p14="http://schemas.microsoft.com/office/powerpoint/2010/main" val="250463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Have your Chief Architect explain your diagrams. Other teams should question their decisions to ensure that they are able to justify their solution.</a:t>
            </a:r>
          </a:p>
        </p:txBody>
      </p:sp>
    </p:spTree>
    <p:extLst>
      <p:ext uri="{BB962C8B-B14F-4D97-AF65-F5344CB8AC3E}">
        <p14:creationId xmlns:p14="http://schemas.microsoft.com/office/powerpoint/2010/main" val="4231437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a:latin typeface="+mn-lt"/>
              </a:rPr>
              <a:t>In </a:t>
            </a:r>
            <a:r>
              <a:rPr lang="en-US" sz="1100" dirty="0">
                <a:latin typeface="+mn-lt"/>
              </a:rPr>
              <a:t>regard </a:t>
            </a:r>
            <a:r>
              <a:rPr lang="en-US" sz="1100" b="0" dirty="0">
                <a:latin typeface="+mn-lt"/>
              </a:rPr>
              <a:t>to </a:t>
            </a:r>
            <a:r>
              <a:rPr lang="en-US" sz="1100" dirty="0">
                <a:latin typeface="+mn-lt"/>
              </a:rPr>
              <a:t>the </a:t>
            </a:r>
            <a:r>
              <a:rPr lang="en-US" sz="1100" b="0" dirty="0">
                <a:latin typeface="+mn-lt"/>
              </a:rPr>
              <a:t>Active</a:t>
            </a:r>
            <a:r>
              <a:rPr lang="en-US" sz="1100" b="0" baseline="0" dirty="0">
                <a:latin typeface="+mn-lt"/>
              </a:rPr>
              <a:t> Directory or LDAP that you may have in the corporate </a:t>
            </a:r>
            <a:r>
              <a:rPr lang="en-US" sz="1100" dirty="0">
                <a:latin typeface="+mn-lt"/>
              </a:rPr>
              <a:t>data center</a:t>
            </a:r>
            <a:r>
              <a:rPr lang="en-US" sz="1100" b="0" baseline="0" dirty="0">
                <a:latin typeface="+mn-lt"/>
              </a:rPr>
              <a:t>, did you discuss access control using IAM?</a:t>
            </a:r>
            <a:endParaRPr lang="en-US" sz="1100" b="0" i="0" kern="1200" dirty="0">
              <a:solidFill>
                <a:schemeClr val="tx1"/>
              </a:solidFill>
              <a:effectLst/>
              <a:latin typeface="+mn-lt"/>
              <a:cs typeface="+mn-cs"/>
            </a:endParaRPr>
          </a:p>
          <a:p>
            <a:pPr marL="228600" indent="-228600">
              <a:buAutoNum type="arabicPeriod"/>
            </a:pPr>
            <a:endParaRPr lang="en-US" sz="1100" b="0" dirty="0">
              <a:latin typeface="+mn-lt"/>
            </a:endParaRPr>
          </a:p>
        </p:txBody>
      </p:sp>
    </p:spTree>
    <p:extLst>
      <p:ext uri="{BB962C8B-B14F-4D97-AF65-F5344CB8AC3E}">
        <p14:creationId xmlns:p14="http://schemas.microsoft.com/office/powerpoint/2010/main" val="2826448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E0CA49-4855-B843-B9A2-80BC94A15A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1557464044"/>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1849" name="Image" r:id="rId5" imgW="12600" imgH="9142560" progId="Photoshop.Image.17">
                  <p:embed/>
                </p:oleObj>
              </mc:Choice>
              <mc:Fallback>
                <p:oleObj name="Image" r:id="rId5" imgW="12600" imgH="9142560" progId="Photoshop.Image.17">
                  <p:embed/>
                  <p:pic>
                    <p:nvPicPr>
                      <p:cNvPr id="0" name=""/>
                      <p:cNvPicPr/>
                      <p:nvPr/>
                    </p:nvPicPr>
                    <p:blipFill>
                      <a:blip r:embed="rId6"/>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2681500795"/>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1850" name="Image" r:id="rId7" imgW="12600" imgH="9142560" progId="Photoshop.Image.17">
                  <p:embed/>
                </p:oleObj>
              </mc:Choice>
              <mc:Fallback>
                <p:oleObj name="Image" r:id="rId7" imgW="12600" imgH="9142560" progId="Photoshop.Image.17">
                  <p:embed/>
                  <p:pic>
                    <p:nvPicPr>
                      <p:cNvPr id="0" name=""/>
                      <p:cNvPicPr/>
                      <p:nvPr/>
                    </p:nvPicPr>
                    <p:blipFill>
                      <a:blip r:embed="rId6"/>
                      <a:stretch>
                        <a:fillRect/>
                      </a:stretch>
                    </p:blipFill>
                    <p:spPr>
                      <a:xfrm>
                        <a:off x="12186206" y="0"/>
                        <a:ext cx="9525" cy="6858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885C23-88DE-CB48-87AA-C93ECDCA296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EBD8F3-654C-224C-855E-082CAB995E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FD76D34-C760-C048-89B5-BB53ACDDE96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30" y="-2237"/>
            <a:ext cx="1219326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extLst>
              <p:ext uri="{D42A27DB-BD31-4B8C-83A1-F6EECF244321}">
                <p14:modId xmlns:p14="http://schemas.microsoft.com/office/powerpoint/2010/main" val="1976709438"/>
              </p:ext>
            </p:extLst>
          </p:nvPr>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2522" name="Image" r:id="rId6" imgW="12600" imgH="9142560" progId="Photoshop.Image.17">
                  <p:embed/>
                </p:oleObj>
              </mc:Choice>
              <mc:Fallback>
                <p:oleObj name="Image" r:id="rId6" imgW="12600" imgH="9142560" progId="Photoshop.Image.17">
                  <p:embed/>
                  <p:pic>
                    <p:nvPicPr>
                      <p:cNvPr id="0" name=""/>
                      <p:cNvPicPr/>
                      <p:nvPr/>
                    </p:nvPicPr>
                    <p:blipFill>
                      <a:blip r:embed="rId7"/>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p:cNvSpPr>
            <a:spLocks noGrp="1"/>
          </p:cNvSpPr>
          <p:nvPr>
            <p:ph idx="13"/>
          </p:nvPr>
        </p:nvSpPr>
        <p:spPr>
          <a:xfrm>
            <a:off x="238539" y="1440305"/>
            <a:ext cx="10515600"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2"/>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EC18429-0217-FF40-925C-214CBC9F80C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00" y="-2237"/>
            <a:ext cx="1219326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3434" name="Image" r:id="rId6" imgW="12600" imgH="9142560" progId="Photoshop.Image.17">
                  <p:embed/>
                </p:oleObj>
              </mc:Choice>
              <mc:Fallback>
                <p:oleObj name="Image" r:id="rId6" imgW="12600" imgH="9142560" progId="Photoshop.Image.17">
                  <p:embed/>
                  <p:pic>
                    <p:nvPicPr>
                      <p:cNvPr id="0" name=""/>
                      <p:cNvPicPr/>
                      <p:nvPr/>
                    </p:nvPicPr>
                    <p:blipFill>
                      <a:blip r:embed="rId7"/>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238539" y="1440305"/>
            <a:ext cx="10515600"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2"/>
    </p:custData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9/24/19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1.xml"/><Relationship Id="rId7" Type="http://schemas.openxmlformats.org/officeDocument/2006/relationships/image" Target="../media/image27.emf"/><Relationship Id="rId12"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emf"/><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2.xml"/><Relationship Id="rId7" Type="http://schemas.openxmlformats.org/officeDocument/2006/relationships/image" Target="../media/image27.emf"/><Relationship Id="rId12" Type="http://schemas.openxmlformats.org/officeDocument/2006/relationships/image" Target="../media/image30.pn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26.png"/><Relationship Id="rId11" Type="http://schemas.openxmlformats.org/officeDocument/2006/relationships/image" Target="../media/image32.png"/><Relationship Id="rId5" Type="http://schemas.openxmlformats.org/officeDocument/2006/relationships/image" Target="../media/image25.emf"/><Relationship Id="rId10" Type="http://schemas.openxmlformats.org/officeDocument/2006/relationships/image" Target="../media/image31.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4.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08133" y="1852786"/>
            <a:ext cx="6609494" cy="2301360"/>
          </a:xfrm>
        </p:spPr>
        <p:txBody>
          <a:bodyPr/>
          <a:lstStyle/>
          <a:p>
            <a:r>
              <a:rPr lang="en-US" sz="4700" dirty="0"/>
              <a:t>Group Discussion #1: </a:t>
            </a:r>
            <a:br>
              <a:rPr lang="en-US" sz="4700" dirty="0"/>
            </a:br>
            <a:r>
              <a:rPr lang="en-US" sz="4700" dirty="0"/>
              <a:t>Forklifting an Existing Application</a:t>
            </a:r>
          </a:p>
        </p:txBody>
      </p:sp>
    </p:spTree>
    <p:custDataLst>
      <p:tags r:id="rId1"/>
    </p:custDataLst>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VPCs?</a:t>
            </a:r>
          </a:p>
        </p:txBody>
      </p:sp>
      <p:sp>
        <p:nvSpPr>
          <p:cNvPr id="3" name="Content Placeholder 2"/>
          <p:cNvSpPr>
            <a:spLocks noGrp="1"/>
          </p:cNvSpPr>
          <p:nvPr>
            <p:ph idx="1"/>
          </p:nvPr>
        </p:nvSpPr>
        <p:spPr/>
        <p:txBody>
          <a:bodyPr/>
          <a:lstStyle/>
          <a:p>
            <a:pPr marL="0" indent="0">
              <a:buNone/>
            </a:pPr>
            <a:r>
              <a:rPr lang="en-US" dirty="0"/>
              <a:t>Multiple VPCs?</a:t>
            </a:r>
          </a:p>
          <a:p>
            <a:pPr marL="862013" lvl="1" indent="-476250">
              <a:spcBef>
                <a:spcPts val="2400"/>
              </a:spcBef>
            </a:pPr>
            <a:r>
              <a:rPr lang="en-US" sz="2667" dirty="0"/>
              <a:t>DEV, QA, and PROD?</a:t>
            </a:r>
          </a:p>
          <a:p>
            <a:pPr marL="862013" lvl="1" indent="-476250">
              <a:spcBef>
                <a:spcPts val="2400"/>
              </a:spcBef>
            </a:pPr>
            <a:r>
              <a:rPr lang="en-US" sz="2667" dirty="0"/>
              <a:t>How big of a CIDR block per VPC?</a:t>
            </a:r>
          </a:p>
        </p:txBody>
      </p:sp>
      <p:sp>
        <p:nvSpPr>
          <p:cNvPr id="9" name="Rounded Rectangle 8"/>
          <p:cNvSpPr/>
          <p:nvPr/>
        </p:nvSpPr>
        <p:spPr>
          <a:xfrm>
            <a:off x="7185294" y="1837874"/>
            <a:ext cx="4397105" cy="4536431"/>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0565" y="1327377"/>
            <a:ext cx="1564076" cy="1020994"/>
          </a:xfrm>
          <a:prstGeom prst="rect">
            <a:avLst/>
          </a:prstGeom>
        </p:spPr>
      </p:pic>
    </p:spTree>
    <p:custDataLst>
      <p:tags r:id="rId1"/>
    </p:custDataLst>
    <p:extLst>
      <p:ext uri="{BB962C8B-B14F-4D97-AF65-F5344CB8AC3E}">
        <p14:creationId xmlns:p14="http://schemas.microsoft.com/office/powerpoint/2010/main" val="31364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0" name="Title 1"/>
          <p:cNvSpPr>
            <a:spLocks noGrp="1"/>
          </p:cNvSpPr>
          <p:nvPr>
            <p:ph type="title"/>
          </p:nvPr>
        </p:nvSpPr>
        <p:spPr/>
        <p:txBody>
          <a:bodyPr vert="horz" lIns="91440" tIns="45720" rIns="91440" bIns="45720" rtlCol="0" anchor="ctr">
            <a:normAutofit/>
          </a:bodyPr>
          <a:lstStyle/>
          <a:p>
            <a:r>
              <a:rPr lang="en-US" dirty="0"/>
              <a:t>Subnets</a:t>
            </a:r>
          </a:p>
        </p:txBody>
      </p:sp>
      <p:grpSp>
        <p:nvGrpSpPr>
          <p:cNvPr id="89" name="Group 88"/>
          <p:cNvGrpSpPr/>
          <p:nvPr/>
        </p:nvGrpSpPr>
        <p:grpSpPr>
          <a:xfrm>
            <a:off x="3625018" y="2251619"/>
            <a:ext cx="2630137" cy="3269102"/>
            <a:chOff x="1786257" y="1084011"/>
            <a:chExt cx="2956621" cy="3269102"/>
          </a:xfrm>
        </p:grpSpPr>
        <p:sp>
          <p:nvSpPr>
            <p:cNvPr id="91" name="Rounded Rectangle 90"/>
            <p:cNvSpPr/>
            <p:nvPr/>
          </p:nvSpPr>
          <p:spPr>
            <a:xfrm>
              <a:off x="1786257" y="1084011"/>
              <a:ext cx="2956621" cy="3244441"/>
            </a:xfrm>
            <a:prstGeom prst="roundRect">
              <a:avLst>
                <a:gd name="adj" fmla="val 9818"/>
              </a:avLst>
            </a:prstGeom>
            <a:solidFill>
              <a:sysClr val="window" lastClr="FFFFFF"/>
            </a:solidFill>
            <a:ln w="19050"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474746"/>
                </a:solidFill>
                <a:effectLst/>
                <a:uLnTx/>
                <a:uFillTx/>
                <a:latin typeface="Arial"/>
                <a:ea typeface="+mn-ea"/>
                <a:cs typeface="+mn-cs"/>
              </a:endParaRPr>
            </a:p>
          </p:txBody>
        </p:sp>
        <p:sp>
          <p:nvSpPr>
            <p:cNvPr id="92" name="TextBox 32"/>
            <p:cNvSpPr txBox="1">
              <a:spLocks noChangeArrowheads="1"/>
            </p:cNvSpPr>
            <p:nvPr/>
          </p:nvSpPr>
          <p:spPr bwMode="auto">
            <a:xfrm>
              <a:off x="1852157" y="4122281"/>
              <a:ext cx="1409506" cy="230832"/>
            </a:xfrm>
            <a:prstGeom prst="rect">
              <a:avLst/>
            </a:prstGeom>
            <a:noFill/>
            <a:ln w="9525">
              <a:noFill/>
              <a:miter lim="800000"/>
              <a:headEnd/>
              <a:tailEnd/>
            </a:ln>
          </p:spPr>
          <p:txBody>
            <a:bodyPr>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7981F"/>
                  </a:solidFill>
                  <a:effectLst/>
                  <a:uLnTx/>
                  <a:uFillTx/>
                  <a:ea typeface="Verdana" pitchFamily="34" charset="0"/>
                  <a:cs typeface="Verdana" pitchFamily="34" charset="0"/>
                </a:rPr>
                <a:t>Availability Zone 1</a:t>
              </a:r>
            </a:p>
          </p:txBody>
        </p:sp>
      </p:grpSp>
      <p:grpSp>
        <p:nvGrpSpPr>
          <p:cNvPr id="93" name="Group 92"/>
          <p:cNvGrpSpPr/>
          <p:nvPr/>
        </p:nvGrpSpPr>
        <p:grpSpPr>
          <a:xfrm>
            <a:off x="6452272" y="2251619"/>
            <a:ext cx="2507940" cy="3290146"/>
            <a:chOff x="4939995" y="1084011"/>
            <a:chExt cx="2627084" cy="3290146"/>
          </a:xfrm>
        </p:grpSpPr>
        <p:sp>
          <p:nvSpPr>
            <p:cNvPr id="94" name="Rounded Rectangle 93"/>
            <p:cNvSpPr/>
            <p:nvPr/>
          </p:nvSpPr>
          <p:spPr>
            <a:xfrm>
              <a:off x="4939995" y="1084011"/>
              <a:ext cx="2627084" cy="3244440"/>
            </a:xfrm>
            <a:prstGeom prst="roundRect">
              <a:avLst>
                <a:gd name="adj" fmla="val 9818"/>
              </a:avLst>
            </a:prstGeom>
            <a:solidFill>
              <a:srgbClr val="FFFFFF"/>
            </a:solidFill>
            <a:ln w="19050"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474746"/>
                </a:solidFill>
                <a:effectLst/>
                <a:uLnTx/>
                <a:uFillTx/>
                <a:latin typeface="Arial"/>
                <a:ea typeface="+mn-ea"/>
                <a:cs typeface="+mn-cs"/>
              </a:endParaRPr>
            </a:p>
          </p:txBody>
        </p:sp>
        <p:sp>
          <p:nvSpPr>
            <p:cNvPr id="96" name="TextBox 32"/>
            <p:cNvSpPr txBox="1">
              <a:spLocks noChangeArrowheads="1"/>
            </p:cNvSpPr>
            <p:nvPr/>
          </p:nvSpPr>
          <p:spPr bwMode="auto">
            <a:xfrm>
              <a:off x="5122547" y="4143325"/>
              <a:ext cx="1409506" cy="230832"/>
            </a:xfrm>
            <a:prstGeom prst="rect">
              <a:avLst/>
            </a:prstGeom>
            <a:noFill/>
            <a:ln w="9525">
              <a:noFill/>
              <a:miter lim="800000"/>
              <a:headEnd/>
              <a:tailEnd/>
            </a:ln>
          </p:spPr>
          <p:txBody>
            <a:bodyPr>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7981F"/>
                  </a:solidFill>
                  <a:effectLst/>
                  <a:uLnTx/>
                  <a:uFillTx/>
                  <a:ea typeface="Verdana" pitchFamily="34" charset="0"/>
                  <a:cs typeface="Verdana" pitchFamily="34" charset="0"/>
                </a:rPr>
                <a:t>Availability Zone 2</a:t>
              </a:r>
            </a:p>
          </p:txBody>
        </p:sp>
      </p:grpSp>
      <p:sp>
        <p:nvSpPr>
          <p:cNvPr id="97" name="Rounded Rectangle 96"/>
          <p:cNvSpPr/>
          <p:nvPr/>
        </p:nvSpPr>
        <p:spPr>
          <a:xfrm>
            <a:off x="3053894" y="2050154"/>
            <a:ext cx="6264143" cy="3564147"/>
          </a:xfrm>
          <a:prstGeom prst="roundRect">
            <a:avLst>
              <a:gd name="adj" fmla="val 13531"/>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Arial"/>
            </a:endParaRPr>
          </a:p>
        </p:txBody>
      </p:sp>
      <p:grpSp>
        <p:nvGrpSpPr>
          <p:cNvPr id="98" name="Group 97"/>
          <p:cNvGrpSpPr/>
          <p:nvPr/>
        </p:nvGrpSpPr>
        <p:grpSpPr>
          <a:xfrm>
            <a:off x="4938977" y="1855368"/>
            <a:ext cx="1642662" cy="503819"/>
            <a:chOff x="3426700" y="687760"/>
            <a:chExt cx="1642662" cy="503819"/>
          </a:xfrm>
        </p:grpSpPr>
        <p:pic>
          <p:nvPicPr>
            <p:cNvPr id="99" name="Picture 98" descr="VPC-Internet-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458" y="732675"/>
              <a:ext cx="458904" cy="458904"/>
            </a:xfrm>
            <a:prstGeom prst="rect">
              <a:avLst/>
            </a:prstGeom>
          </p:spPr>
        </p:pic>
        <p:sp>
          <p:nvSpPr>
            <p:cNvPr id="100" name="TextBox 8"/>
            <p:cNvSpPr txBox="1">
              <a:spLocks noChangeArrowheads="1"/>
            </p:cNvSpPr>
            <p:nvPr/>
          </p:nvSpPr>
          <p:spPr bwMode="auto">
            <a:xfrm>
              <a:off x="3426700" y="687760"/>
              <a:ext cx="1388639" cy="246221"/>
            </a:xfrm>
            <a:prstGeom prst="rect">
              <a:avLst/>
            </a:prstGeom>
            <a:noFill/>
            <a:ln w="9525">
              <a:noFill/>
              <a:miter lim="800000"/>
              <a:headEnd/>
              <a:tailEnd/>
            </a:ln>
          </p:spPr>
          <p:txBody>
            <a:bodyPr wrap="square">
              <a:spAutoFit/>
            </a:bodyPr>
            <a:lstStyle/>
            <a:p>
              <a:pPr algn="ctr" defTabSz="457200"/>
              <a:r>
                <a:rPr lang="en-US" sz="1000" dirty="0">
                  <a:solidFill>
                    <a:srgbClr val="474746"/>
                  </a:solidFill>
                  <a:ea typeface="Verdana" pitchFamily="34" charset="0"/>
                  <a:cs typeface="Verdana" pitchFamily="34" charset="0"/>
                </a:rPr>
                <a:t>Internet Gateway</a:t>
              </a:r>
            </a:p>
          </p:txBody>
        </p:sp>
      </p:grpSp>
      <p:grpSp>
        <p:nvGrpSpPr>
          <p:cNvPr id="101" name="Group 100"/>
          <p:cNvGrpSpPr/>
          <p:nvPr/>
        </p:nvGrpSpPr>
        <p:grpSpPr>
          <a:xfrm>
            <a:off x="3719664" y="2424678"/>
            <a:ext cx="2395200" cy="683048"/>
            <a:chOff x="2207387" y="1257070"/>
            <a:chExt cx="2395200" cy="683048"/>
          </a:xfrm>
        </p:grpSpPr>
        <p:sp>
          <p:nvSpPr>
            <p:cNvPr id="102" name="Rounded Rectangle 101"/>
            <p:cNvSpPr/>
            <p:nvPr/>
          </p:nvSpPr>
          <p:spPr>
            <a:xfrm>
              <a:off x="2305419" y="1257070"/>
              <a:ext cx="2297168" cy="683048"/>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pic>
          <p:nvPicPr>
            <p:cNvPr id="103" name="Picture 102"/>
            <p:cNvPicPr>
              <a:picLocks noChangeAspect="1"/>
            </p:cNvPicPr>
            <p:nvPr/>
          </p:nvPicPr>
          <p:blipFill>
            <a:blip r:embed="rId5"/>
            <a:stretch>
              <a:fillRect/>
            </a:stretch>
          </p:blipFill>
          <p:spPr>
            <a:xfrm>
              <a:off x="2207387" y="1442302"/>
              <a:ext cx="215900" cy="241300"/>
            </a:xfrm>
            <a:prstGeom prst="rect">
              <a:avLst/>
            </a:prstGeom>
          </p:spPr>
        </p:pic>
      </p:grpSp>
      <p:sp>
        <p:nvSpPr>
          <p:cNvPr id="104" name="TextBox 8"/>
          <p:cNvSpPr txBox="1">
            <a:spLocks noChangeArrowheads="1"/>
          </p:cNvSpPr>
          <p:nvPr/>
        </p:nvSpPr>
        <p:spPr bwMode="auto">
          <a:xfrm>
            <a:off x="3810346" y="2884624"/>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Public Subnet</a:t>
            </a:r>
          </a:p>
        </p:txBody>
      </p:sp>
      <p:sp>
        <p:nvSpPr>
          <p:cNvPr id="105" name="Rounded Rectangle 104"/>
          <p:cNvSpPr/>
          <p:nvPr/>
        </p:nvSpPr>
        <p:spPr>
          <a:xfrm>
            <a:off x="1849065" y="1696996"/>
            <a:ext cx="7684605" cy="4076519"/>
          </a:xfrm>
          <a:prstGeom prst="roundRect">
            <a:avLst>
              <a:gd name="adj" fmla="val 9818"/>
            </a:avLst>
          </a:prstGeom>
          <a:noFill/>
          <a:ln w="19050" cap="flat" cmpd="sng" algn="ctr">
            <a:solidFill>
              <a:srgbClr val="474746"/>
            </a:solidFill>
            <a:prstDash val="sysDot"/>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106" name="TextBox 8"/>
          <p:cNvSpPr txBox="1">
            <a:spLocks noChangeArrowheads="1"/>
          </p:cNvSpPr>
          <p:nvPr/>
        </p:nvSpPr>
        <p:spPr bwMode="auto">
          <a:xfrm>
            <a:off x="2101514" y="5296004"/>
            <a:ext cx="919430" cy="400110"/>
          </a:xfrm>
          <a:prstGeom prst="rect">
            <a:avLst/>
          </a:prstGeom>
          <a:noFill/>
          <a:ln w="9525">
            <a:noFill/>
            <a:miter lim="800000"/>
            <a:headEnd/>
            <a:tailEnd/>
          </a:ln>
        </p:spPr>
        <p:txBody>
          <a:bodyPr wrap="square">
            <a:spAutoFit/>
          </a:bodyPr>
          <a:lstStyle/>
          <a:p>
            <a:pPr algn="ctr" defTabSz="457200"/>
            <a:r>
              <a:rPr lang="en-US" sz="1000" b="1" dirty="0">
                <a:solidFill>
                  <a:srgbClr val="474746"/>
                </a:solidFill>
                <a:ea typeface="Verdana" pitchFamily="34" charset="0"/>
                <a:cs typeface="Verdana" pitchFamily="34" charset="0"/>
              </a:rPr>
              <a:t>us-west-2 region</a:t>
            </a:r>
          </a:p>
        </p:txBody>
      </p:sp>
      <p:grpSp>
        <p:nvGrpSpPr>
          <p:cNvPr id="107" name="Group 106"/>
          <p:cNvGrpSpPr/>
          <p:nvPr/>
        </p:nvGrpSpPr>
        <p:grpSpPr>
          <a:xfrm>
            <a:off x="3817697" y="3151485"/>
            <a:ext cx="2305037" cy="2135017"/>
            <a:chOff x="2305420" y="1983877"/>
            <a:chExt cx="2305037" cy="692374"/>
          </a:xfrm>
        </p:grpSpPr>
        <p:sp>
          <p:nvSpPr>
            <p:cNvPr id="108" name="Rounded Rectangle 107"/>
            <p:cNvSpPr/>
            <p:nvPr/>
          </p:nvSpPr>
          <p:spPr>
            <a:xfrm>
              <a:off x="2305420" y="1983877"/>
              <a:ext cx="2305037" cy="682217"/>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109" name="TextBox 8"/>
            <p:cNvSpPr txBox="1">
              <a:spLocks noChangeArrowheads="1"/>
            </p:cNvSpPr>
            <p:nvPr/>
          </p:nvSpPr>
          <p:spPr bwMode="auto">
            <a:xfrm>
              <a:off x="2340596" y="2596403"/>
              <a:ext cx="1157696" cy="79848"/>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0000"/>
                  </a:solidFill>
                  <a:effectLst/>
                  <a:uLnTx/>
                  <a:uFillTx/>
                  <a:ea typeface="Verdana" pitchFamily="34" charset="0"/>
                  <a:cs typeface="Verdana" pitchFamily="34" charset="0"/>
                </a:rPr>
                <a:t>Private Subnet</a:t>
              </a:r>
            </a:p>
          </p:txBody>
        </p:sp>
      </p:grpSp>
      <p:grpSp>
        <p:nvGrpSpPr>
          <p:cNvPr id="110" name="Group 109"/>
          <p:cNvGrpSpPr/>
          <p:nvPr/>
        </p:nvGrpSpPr>
        <p:grpSpPr>
          <a:xfrm>
            <a:off x="6404585" y="1962503"/>
            <a:ext cx="4012183" cy="834470"/>
            <a:chOff x="4892308" y="794895"/>
            <a:chExt cx="4012183" cy="834470"/>
          </a:xfrm>
        </p:grpSpPr>
        <p:cxnSp>
          <p:nvCxnSpPr>
            <p:cNvPr id="111" name="Elbow Connector 110"/>
            <p:cNvCxnSpPr>
              <a:stCxn id="112" idx="0"/>
            </p:cNvCxnSpPr>
            <p:nvPr/>
          </p:nvCxnSpPr>
          <p:spPr>
            <a:xfrm rot="16200000" flipV="1">
              <a:off x="6664045" y="-976842"/>
              <a:ext cx="102950" cy="3646423"/>
            </a:xfrm>
            <a:prstGeom prst="bentConnector3">
              <a:avLst>
                <a:gd name="adj1" fmla="val 254467"/>
              </a:avLst>
            </a:prstGeom>
            <a:noFill/>
            <a:ln w="25400" cap="flat" cmpd="sng" algn="ctr">
              <a:solidFill>
                <a:srgbClr val="7BC233">
                  <a:lumMod val="75000"/>
                </a:srgbClr>
              </a:solidFill>
              <a:prstDash val="solid"/>
              <a:tailEnd type="triangle"/>
            </a:ln>
            <a:effectLst>
              <a:outerShdw blurRad="40000" dist="20000" dir="5400000" rotWithShape="0">
                <a:srgbClr val="000000">
                  <a:alpha val="38000"/>
                </a:srgbClr>
              </a:outerShdw>
            </a:effectLst>
          </p:spPr>
        </p:cxnSp>
        <p:pic>
          <p:nvPicPr>
            <p:cNvPr id="112" name="Picture 111" descr="Interne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2971" y="897845"/>
              <a:ext cx="731520" cy="731520"/>
            </a:xfrm>
            <a:prstGeom prst="rect">
              <a:avLst/>
            </a:prstGeom>
          </p:spPr>
        </p:pic>
      </p:grpSp>
      <p:grpSp>
        <p:nvGrpSpPr>
          <p:cNvPr id="113" name="Group 112"/>
          <p:cNvGrpSpPr/>
          <p:nvPr/>
        </p:nvGrpSpPr>
        <p:grpSpPr>
          <a:xfrm>
            <a:off x="6585261" y="3147721"/>
            <a:ext cx="2232325" cy="2132185"/>
            <a:chOff x="5072984" y="1980114"/>
            <a:chExt cx="2232325" cy="694008"/>
          </a:xfrm>
        </p:grpSpPr>
        <p:sp>
          <p:nvSpPr>
            <p:cNvPr id="114" name="TextBox 8"/>
            <p:cNvSpPr txBox="1">
              <a:spLocks noChangeArrowheads="1"/>
            </p:cNvSpPr>
            <p:nvPr/>
          </p:nvSpPr>
          <p:spPr bwMode="auto">
            <a:xfrm>
              <a:off x="5947824" y="2593979"/>
              <a:ext cx="1357485" cy="80143"/>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0000"/>
                  </a:solidFill>
                  <a:effectLst/>
                  <a:uLnTx/>
                  <a:uFillTx/>
                  <a:ea typeface="Verdana" pitchFamily="34" charset="0"/>
                  <a:cs typeface="Verdana" pitchFamily="34" charset="0"/>
                </a:rPr>
                <a:t>Private Subnet</a:t>
              </a:r>
            </a:p>
          </p:txBody>
        </p:sp>
        <p:sp>
          <p:nvSpPr>
            <p:cNvPr id="115" name="Rounded Rectangle 114"/>
            <p:cNvSpPr/>
            <p:nvPr/>
          </p:nvSpPr>
          <p:spPr>
            <a:xfrm>
              <a:off x="5072984" y="1980114"/>
              <a:ext cx="2135630" cy="682217"/>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grpSp>
      <p:pic>
        <p:nvPicPr>
          <p:cNvPr id="117" name="Picture 116"/>
          <p:cNvPicPr>
            <a:picLocks noChangeAspect="1"/>
          </p:cNvPicPr>
          <p:nvPr/>
        </p:nvPicPr>
        <p:blipFill>
          <a:blip r:embed="rId5"/>
          <a:stretch>
            <a:fillRect/>
          </a:stretch>
        </p:blipFill>
        <p:spPr>
          <a:xfrm>
            <a:off x="3719664" y="3997749"/>
            <a:ext cx="215900" cy="241300"/>
          </a:xfrm>
          <a:prstGeom prst="rect">
            <a:avLst/>
          </a:prstGeom>
        </p:spPr>
      </p:pic>
      <p:pic>
        <p:nvPicPr>
          <p:cNvPr id="118" name="Picture 117"/>
          <p:cNvPicPr>
            <a:picLocks noChangeAspect="1"/>
          </p:cNvPicPr>
          <p:nvPr/>
        </p:nvPicPr>
        <p:blipFill>
          <a:blip r:embed="rId5"/>
          <a:stretch>
            <a:fillRect/>
          </a:stretch>
        </p:blipFill>
        <p:spPr>
          <a:xfrm>
            <a:off x="8629970" y="3997749"/>
            <a:ext cx="215900" cy="241300"/>
          </a:xfrm>
          <a:prstGeom prst="rect">
            <a:avLst/>
          </a:prstGeom>
        </p:spPr>
      </p:pic>
      <p:grpSp>
        <p:nvGrpSpPr>
          <p:cNvPr id="119" name="Group 118"/>
          <p:cNvGrpSpPr/>
          <p:nvPr/>
        </p:nvGrpSpPr>
        <p:grpSpPr>
          <a:xfrm>
            <a:off x="6595210" y="2426436"/>
            <a:ext cx="2248121" cy="682217"/>
            <a:chOff x="2305419" y="1215710"/>
            <a:chExt cx="2248121" cy="682217"/>
          </a:xfrm>
        </p:grpSpPr>
        <p:sp>
          <p:nvSpPr>
            <p:cNvPr id="120" name="Rounded Rectangle 119"/>
            <p:cNvSpPr/>
            <p:nvPr/>
          </p:nvSpPr>
          <p:spPr>
            <a:xfrm>
              <a:off x="2305419" y="1215710"/>
              <a:ext cx="2125680" cy="682217"/>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pic>
          <p:nvPicPr>
            <p:cNvPr id="121" name="Picture 120"/>
            <p:cNvPicPr>
              <a:picLocks noChangeAspect="1"/>
            </p:cNvPicPr>
            <p:nvPr/>
          </p:nvPicPr>
          <p:blipFill>
            <a:blip r:embed="rId5"/>
            <a:stretch>
              <a:fillRect/>
            </a:stretch>
          </p:blipFill>
          <p:spPr>
            <a:xfrm>
              <a:off x="4337640" y="1430240"/>
              <a:ext cx="215900" cy="241300"/>
            </a:xfrm>
            <a:prstGeom prst="rect">
              <a:avLst/>
            </a:prstGeom>
          </p:spPr>
        </p:pic>
      </p:grpSp>
      <p:sp>
        <p:nvSpPr>
          <p:cNvPr id="122" name="TextBox 8"/>
          <p:cNvSpPr txBox="1">
            <a:spLocks noChangeArrowheads="1"/>
          </p:cNvSpPr>
          <p:nvPr/>
        </p:nvSpPr>
        <p:spPr bwMode="auto">
          <a:xfrm>
            <a:off x="7587809" y="2884624"/>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Public Subnet</a:t>
            </a:r>
          </a:p>
        </p:txBody>
      </p:sp>
      <p:pic>
        <p:nvPicPr>
          <p:cNvPr id="124" name="Picture 123" descr="Database_Amazon RDS Oracle DB Instance.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1349" y="4531679"/>
            <a:ext cx="664805" cy="664805"/>
          </a:xfrm>
          <a:prstGeom prst="rect">
            <a:avLst/>
          </a:prstGeom>
        </p:spPr>
      </p:pic>
      <p:sp>
        <p:nvSpPr>
          <p:cNvPr id="125" name="TextBox 8"/>
          <p:cNvSpPr txBox="1">
            <a:spLocks noChangeArrowheads="1"/>
          </p:cNvSpPr>
          <p:nvPr/>
        </p:nvSpPr>
        <p:spPr bwMode="auto">
          <a:xfrm>
            <a:off x="3904334" y="4689957"/>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DB Tier</a:t>
            </a:r>
          </a:p>
        </p:txBody>
      </p:sp>
      <p:sp>
        <p:nvSpPr>
          <p:cNvPr id="126" name="TextBox 8"/>
          <p:cNvSpPr txBox="1">
            <a:spLocks noChangeArrowheads="1"/>
          </p:cNvSpPr>
          <p:nvPr/>
        </p:nvSpPr>
        <p:spPr bwMode="auto">
          <a:xfrm>
            <a:off x="3904334" y="4067021"/>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App Tier</a:t>
            </a:r>
          </a:p>
        </p:txBody>
      </p:sp>
      <p:pic>
        <p:nvPicPr>
          <p:cNvPr id="127" name="Picture 126" descr="Database_Amazon RDS Oracle DB Instance.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6679" y="4523291"/>
            <a:ext cx="664805" cy="664805"/>
          </a:xfrm>
          <a:prstGeom prst="rect">
            <a:avLst/>
          </a:prstGeom>
        </p:spPr>
      </p:pic>
      <p:sp>
        <p:nvSpPr>
          <p:cNvPr id="128" name="TextBox 8"/>
          <p:cNvSpPr txBox="1">
            <a:spLocks noChangeArrowheads="1"/>
          </p:cNvSpPr>
          <p:nvPr/>
        </p:nvSpPr>
        <p:spPr bwMode="auto">
          <a:xfrm>
            <a:off x="7729500" y="4689958"/>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DB Tier</a:t>
            </a:r>
          </a:p>
        </p:txBody>
      </p:sp>
      <p:sp>
        <p:nvSpPr>
          <p:cNvPr id="130" name="TextBox 8"/>
          <p:cNvSpPr txBox="1">
            <a:spLocks noChangeArrowheads="1"/>
          </p:cNvSpPr>
          <p:nvPr/>
        </p:nvSpPr>
        <p:spPr bwMode="auto">
          <a:xfrm>
            <a:off x="7729500" y="4053053"/>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App Tier</a:t>
            </a:r>
          </a:p>
        </p:txBody>
      </p:sp>
      <p:pic>
        <p:nvPicPr>
          <p:cNvPr id="131" name="Picture 130"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8685" y="3976841"/>
            <a:ext cx="510133" cy="510133"/>
          </a:xfrm>
          <a:prstGeom prst="rect">
            <a:avLst/>
          </a:prstGeom>
        </p:spPr>
      </p:pic>
      <p:pic>
        <p:nvPicPr>
          <p:cNvPr id="132" name="Picture 131"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14015" y="3956069"/>
            <a:ext cx="510133" cy="510133"/>
          </a:xfrm>
          <a:prstGeom prst="rect">
            <a:avLst/>
          </a:prstGeom>
        </p:spPr>
      </p:pic>
      <p:sp>
        <p:nvSpPr>
          <p:cNvPr id="133" name="TextBox 8"/>
          <p:cNvSpPr txBox="1">
            <a:spLocks noChangeArrowheads="1"/>
          </p:cNvSpPr>
          <p:nvPr/>
        </p:nvSpPr>
        <p:spPr bwMode="auto">
          <a:xfrm>
            <a:off x="3872064" y="2536290"/>
            <a:ext cx="983971"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Web Tier</a:t>
            </a:r>
          </a:p>
        </p:txBody>
      </p:sp>
      <p:sp>
        <p:nvSpPr>
          <p:cNvPr id="134" name="TextBox 8"/>
          <p:cNvSpPr txBox="1">
            <a:spLocks noChangeArrowheads="1"/>
          </p:cNvSpPr>
          <p:nvPr/>
        </p:nvSpPr>
        <p:spPr bwMode="auto">
          <a:xfrm>
            <a:off x="7701484" y="2522322"/>
            <a:ext cx="975462"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Web Tier</a:t>
            </a:r>
          </a:p>
        </p:txBody>
      </p:sp>
      <p:pic>
        <p:nvPicPr>
          <p:cNvPr id="135" name="Picture 134"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8685" y="2424678"/>
            <a:ext cx="510133" cy="510133"/>
          </a:xfrm>
          <a:prstGeom prst="rect">
            <a:avLst/>
          </a:prstGeom>
        </p:spPr>
      </p:pic>
      <p:pic>
        <p:nvPicPr>
          <p:cNvPr id="136" name="Picture 135"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14015" y="2425338"/>
            <a:ext cx="510133" cy="510133"/>
          </a:xfrm>
          <a:prstGeom prst="rect">
            <a:avLst/>
          </a:prstGeom>
        </p:spPr>
      </p:pic>
      <p:sp>
        <p:nvSpPr>
          <p:cNvPr id="137" name="TextBox 8"/>
          <p:cNvSpPr txBox="1">
            <a:spLocks noChangeArrowheads="1"/>
          </p:cNvSpPr>
          <p:nvPr/>
        </p:nvSpPr>
        <p:spPr bwMode="auto">
          <a:xfrm>
            <a:off x="3872064" y="2532951"/>
            <a:ext cx="983971"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NAT</a:t>
            </a:r>
          </a:p>
        </p:txBody>
      </p:sp>
      <p:sp>
        <p:nvSpPr>
          <p:cNvPr id="138" name="TextBox 8"/>
          <p:cNvSpPr txBox="1">
            <a:spLocks noChangeArrowheads="1"/>
          </p:cNvSpPr>
          <p:nvPr/>
        </p:nvSpPr>
        <p:spPr bwMode="auto">
          <a:xfrm>
            <a:off x="7701484" y="2518983"/>
            <a:ext cx="975462"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NAT</a:t>
            </a:r>
          </a:p>
        </p:txBody>
      </p:sp>
      <p:pic>
        <p:nvPicPr>
          <p:cNvPr id="139" name="Picture 138"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8685" y="2421339"/>
            <a:ext cx="510133" cy="510133"/>
          </a:xfrm>
          <a:prstGeom prst="rect">
            <a:avLst/>
          </a:prstGeom>
        </p:spPr>
      </p:pic>
      <p:grpSp>
        <p:nvGrpSpPr>
          <p:cNvPr id="140" name="Group 139"/>
          <p:cNvGrpSpPr/>
          <p:nvPr/>
        </p:nvGrpSpPr>
        <p:grpSpPr>
          <a:xfrm>
            <a:off x="4803510" y="3976940"/>
            <a:ext cx="743014" cy="556097"/>
            <a:chOff x="2966411" y="2745897"/>
            <a:chExt cx="743014" cy="556097"/>
          </a:xfrm>
        </p:grpSpPr>
        <p:pic>
          <p:nvPicPr>
            <p:cNvPr id="141" name="Picture 140"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142" name="Picture 141" descr="EBS-Volum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pic>
        <p:nvPicPr>
          <p:cNvPr id="143" name="Picture 142"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14015" y="2421999"/>
            <a:ext cx="510133" cy="510133"/>
          </a:xfrm>
          <a:prstGeom prst="rect">
            <a:avLst/>
          </a:prstGeom>
        </p:spPr>
      </p:pic>
      <p:pic>
        <p:nvPicPr>
          <p:cNvPr id="144" name="Picture 143"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5969" y="3345382"/>
            <a:ext cx="626498" cy="501648"/>
          </a:xfrm>
          <a:prstGeom prst="rect">
            <a:avLst/>
          </a:prstGeom>
        </p:spPr>
      </p:pic>
      <p:grpSp>
        <p:nvGrpSpPr>
          <p:cNvPr id="145" name="Group 144"/>
          <p:cNvGrpSpPr/>
          <p:nvPr/>
        </p:nvGrpSpPr>
        <p:grpSpPr>
          <a:xfrm>
            <a:off x="7000168" y="3961000"/>
            <a:ext cx="743014" cy="556097"/>
            <a:chOff x="2966411" y="2745897"/>
            <a:chExt cx="743014" cy="556097"/>
          </a:xfrm>
        </p:grpSpPr>
        <p:pic>
          <p:nvPicPr>
            <p:cNvPr id="146" name="Picture 145"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147" name="Picture 146" descr="EBS-Volum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pic>
        <p:nvPicPr>
          <p:cNvPr id="148" name="Picture 147"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58426" y="3392877"/>
            <a:ext cx="626498" cy="501648"/>
          </a:xfrm>
          <a:prstGeom prst="rect">
            <a:avLst/>
          </a:prstGeom>
        </p:spPr>
      </p:pic>
      <p:sp>
        <p:nvSpPr>
          <p:cNvPr id="149" name="TextBox 8"/>
          <p:cNvSpPr txBox="1">
            <a:spLocks noChangeArrowheads="1"/>
          </p:cNvSpPr>
          <p:nvPr/>
        </p:nvSpPr>
        <p:spPr bwMode="auto">
          <a:xfrm>
            <a:off x="5252686" y="2884624"/>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/24</a:t>
            </a:r>
          </a:p>
        </p:txBody>
      </p:sp>
      <p:sp>
        <p:nvSpPr>
          <p:cNvPr id="150" name="TextBox 8"/>
          <p:cNvSpPr txBox="1">
            <a:spLocks noChangeArrowheads="1"/>
          </p:cNvSpPr>
          <p:nvPr/>
        </p:nvSpPr>
        <p:spPr bwMode="auto">
          <a:xfrm>
            <a:off x="6264863" y="2888182"/>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/24</a:t>
            </a:r>
          </a:p>
        </p:txBody>
      </p:sp>
      <p:sp>
        <p:nvSpPr>
          <p:cNvPr id="151" name="TextBox 8"/>
          <p:cNvSpPr txBox="1">
            <a:spLocks noChangeArrowheads="1"/>
          </p:cNvSpPr>
          <p:nvPr/>
        </p:nvSpPr>
        <p:spPr bwMode="auto">
          <a:xfrm>
            <a:off x="5295213" y="5033331"/>
            <a:ext cx="1157696" cy="246221"/>
          </a:xfrm>
          <a:prstGeom prst="rect">
            <a:avLst/>
          </a:prstGeom>
          <a:noFill/>
          <a:ln w="9525">
            <a:noFill/>
            <a:miter lim="800000"/>
            <a:headEnd/>
            <a:tailEnd/>
          </a:ln>
        </p:spPr>
        <p:txBody>
          <a:bodyPr wrap="square">
            <a:spAutoFit/>
          </a:bodyPr>
          <a:lstStyle/>
          <a:p>
            <a:pPr algn="ctr" defTabSz="457200"/>
            <a:r>
              <a:rPr lang="en-US" sz="1000" dirty="0">
                <a:solidFill>
                  <a:srgbClr val="FF0000"/>
                </a:solidFill>
                <a:ea typeface="Verdana" pitchFamily="34" charset="0"/>
                <a:cs typeface="Verdana" pitchFamily="34" charset="0"/>
              </a:rPr>
              <a:t>/23</a:t>
            </a:r>
          </a:p>
        </p:txBody>
      </p:sp>
      <p:sp>
        <p:nvSpPr>
          <p:cNvPr id="152" name="TextBox 8"/>
          <p:cNvSpPr txBox="1">
            <a:spLocks noChangeArrowheads="1"/>
          </p:cNvSpPr>
          <p:nvPr/>
        </p:nvSpPr>
        <p:spPr bwMode="auto">
          <a:xfrm>
            <a:off x="6307390" y="5033331"/>
            <a:ext cx="1157696" cy="246221"/>
          </a:xfrm>
          <a:prstGeom prst="rect">
            <a:avLst/>
          </a:prstGeom>
          <a:noFill/>
          <a:ln w="9525">
            <a:noFill/>
            <a:miter lim="800000"/>
            <a:headEnd/>
            <a:tailEnd/>
          </a:ln>
        </p:spPr>
        <p:txBody>
          <a:bodyPr wrap="square">
            <a:spAutoFit/>
          </a:bodyPr>
          <a:lstStyle/>
          <a:p>
            <a:pPr algn="ctr" defTabSz="457200"/>
            <a:r>
              <a:rPr lang="en-US" sz="1000" dirty="0">
                <a:solidFill>
                  <a:srgbClr val="FF0000"/>
                </a:solidFill>
                <a:ea typeface="Verdana" pitchFamily="34" charset="0"/>
                <a:cs typeface="Verdana" pitchFamily="34" charset="0"/>
              </a:rPr>
              <a:t>/23</a:t>
            </a:r>
          </a:p>
        </p:txBody>
      </p:sp>
      <p:sp>
        <p:nvSpPr>
          <p:cNvPr id="153" name="TextBox 8"/>
          <p:cNvSpPr txBox="1">
            <a:spLocks noChangeArrowheads="1"/>
          </p:cNvSpPr>
          <p:nvPr/>
        </p:nvSpPr>
        <p:spPr bwMode="auto">
          <a:xfrm>
            <a:off x="3521052" y="1828962"/>
            <a:ext cx="1157696" cy="246221"/>
          </a:xfrm>
          <a:prstGeom prst="rect">
            <a:avLst/>
          </a:prstGeom>
          <a:noFill/>
          <a:ln w="9525">
            <a:noFill/>
            <a:miter lim="800000"/>
            <a:headEnd/>
            <a:tailEnd/>
          </a:ln>
        </p:spPr>
        <p:txBody>
          <a:bodyPr wrap="square">
            <a:spAutoFit/>
          </a:bodyPr>
          <a:lstStyle/>
          <a:p>
            <a:pPr algn="ctr" defTabSz="457200"/>
            <a:r>
              <a:rPr lang="en-US" sz="1000" dirty="0">
                <a:solidFill>
                  <a:srgbClr val="474746"/>
                </a:solidFill>
                <a:ea typeface="Verdana" pitchFamily="34" charset="0"/>
                <a:cs typeface="Verdana" pitchFamily="34" charset="0"/>
              </a:rPr>
              <a:t>/20</a:t>
            </a:r>
          </a:p>
        </p:txBody>
      </p:sp>
      <p:pic>
        <p:nvPicPr>
          <p:cNvPr id="154" name="Picture 15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05146" y="1799280"/>
            <a:ext cx="625090" cy="408045"/>
          </a:xfrm>
          <a:prstGeom prst="rect">
            <a:avLst/>
          </a:prstGeom>
        </p:spPr>
      </p:pic>
      <p:pic>
        <p:nvPicPr>
          <p:cNvPr id="155" name="Picture 15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88888" y="2448990"/>
            <a:ext cx="544781" cy="653737"/>
          </a:xfrm>
          <a:prstGeom prst="rect">
            <a:avLst/>
          </a:prstGeom>
        </p:spPr>
      </p:pic>
    </p:spTree>
    <p:custDataLst>
      <p:tags r:id="rId1"/>
    </p:custDataLst>
    <p:extLst>
      <p:ext uri="{BB962C8B-B14F-4D97-AF65-F5344CB8AC3E}">
        <p14:creationId xmlns:p14="http://schemas.microsoft.com/office/powerpoint/2010/main" val="323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4.44444E-6 -1.23457E-6 L 0.00156 0.16605 " pathEditMode="relative" rAng="0" ptsTypes="AA">
                                      <p:cBhvr>
                                        <p:cTn id="60" dur="2000" fill="hold"/>
                                        <p:tgtEl>
                                          <p:spTgt spid="133"/>
                                        </p:tgtEl>
                                        <p:attrNameLst>
                                          <p:attrName>ppt_x</p:attrName>
                                          <p:attrName>ppt_y</p:attrName>
                                        </p:attrNameLst>
                                      </p:cBhvr>
                                      <p:rCtr x="69" y="8302"/>
                                    </p:animMotion>
                                  </p:childTnLst>
                                </p:cTn>
                              </p:par>
                              <p:par>
                                <p:cTn id="61" presetID="42" presetClass="path" presetSubtype="0" accel="50000" decel="50000" fill="hold" nodeType="withEffect">
                                  <p:stCondLst>
                                    <p:cond delay="0"/>
                                  </p:stCondLst>
                                  <p:childTnLst>
                                    <p:animMotion origin="layout" path="M -3.88889E-6 2.83951E-6 L 0.00035 0.16913 " pathEditMode="relative" rAng="0" ptsTypes="AA">
                                      <p:cBhvr>
                                        <p:cTn id="62" dur="2000" fill="hold"/>
                                        <p:tgtEl>
                                          <p:spTgt spid="135"/>
                                        </p:tgtEl>
                                        <p:attrNameLst>
                                          <p:attrName>ppt_x</p:attrName>
                                          <p:attrName>ppt_y</p:attrName>
                                        </p:attrNameLst>
                                      </p:cBhvr>
                                      <p:rCtr x="17" y="8457"/>
                                    </p:animMotion>
                                  </p:childTnLst>
                                </p:cTn>
                              </p:par>
                              <p:par>
                                <p:cTn id="63" presetID="42" presetClass="path" presetSubtype="0" accel="50000" decel="50000" fill="hold" nodeType="withEffect">
                                  <p:stCondLst>
                                    <p:cond delay="0"/>
                                  </p:stCondLst>
                                  <p:childTnLst>
                                    <p:animMotion origin="layout" path="M -1.38889E-6 4.19753E-6 L 0.00035 0.17592 " pathEditMode="relative" rAng="0" ptsTypes="AA">
                                      <p:cBhvr>
                                        <p:cTn id="64" dur="2000" fill="hold"/>
                                        <p:tgtEl>
                                          <p:spTgt spid="136"/>
                                        </p:tgtEl>
                                        <p:attrNameLst>
                                          <p:attrName>ppt_x</p:attrName>
                                          <p:attrName>ppt_y</p:attrName>
                                        </p:attrNameLst>
                                      </p:cBhvr>
                                      <p:rCtr x="17" y="8796"/>
                                    </p:animMotion>
                                  </p:childTnLst>
                                </p:cTn>
                              </p:par>
                              <p:par>
                                <p:cTn id="65" presetID="42" presetClass="path" presetSubtype="0" accel="50000" decel="50000" fill="hold" grpId="1" nodeType="withEffect">
                                  <p:stCondLst>
                                    <p:cond delay="0"/>
                                  </p:stCondLst>
                                  <p:childTnLst>
                                    <p:animMotion origin="layout" path="M 1.66667E-6 -3.45679E-6 L 0.00052 0.17408 " pathEditMode="relative" rAng="0" ptsTypes="AA">
                                      <p:cBhvr>
                                        <p:cTn id="66" dur="2000" fill="hold"/>
                                        <p:tgtEl>
                                          <p:spTgt spid="134"/>
                                        </p:tgtEl>
                                        <p:attrNameLst>
                                          <p:attrName>ppt_x</p:attrName>
                                          <p:attrName>ppt_y</p:attrName>
                                        </p:attrNameLst>
                                      </p:cBhvr>
                                      <p:rCtr x="17" y="8704"/>
                                    </p:animMotion>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55"/>
                                        </p:tgtEl>
                                        <p:attrNameLst>
                                          <p:attrName>style.visibility</p:attrName>
                                        </p:attrNameLst>
                                      </p:cBhvr>
                                      <p:to>
                                        <p:strVal val="visible"/>
                                      </p:to>
                                    </p:set>
                                    <p:animEffect transition="in" filter="fade">
                                      <p:cBhvr>
                                        <p:cTn id="71" dur="500"/>
                                        <p:tgtEl>
                                          <p:spTgt spid="155"/>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3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3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4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3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31"/>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32"/>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140"/>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44"/>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48"/>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45"/>
                                        </p:tgtEl>
                                        <p:attrNameLst>
                                          <p:attrName>style.visibility</p:attrName>
                                        </p:attrNameLst>
                                      </p:cBhvr>
                                      <p:to>
                                        <p:strVal val="visible"/>
                                      </p:to>
                                    </p:set>
                                  </p:childTnLst>
                                </p:cTn>
                              </p:par>
                              <p:par>
                                <p:cTn id="96" presetID="1" presetClass="exit" presetSubtype="0" fill="hold" nodeType="withEffect">
                                  <p:stCondLst>
                                    <p:cond delay="0"/>
                                  </p:stCondLst>
                                  <p:childTnLst>
                                    <p:set>
                                      <p:cBhvr>
                                        <p:cTn id="97" dur="1" fill="hold">
                                          <p:stCondLst>
                                            <p:cond delay="0"/>
                                          </p:stCondLst>
                                        </p:cTn>
                                        <p:tgtEl>
                                          <p:spTgt spid="135"/>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13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4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5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51"/>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52"/>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22" grpId="0"/>
      <p:bldP spid="125" grpId="0"/>
      <p:bldP spid="126" grpId="0"/>
      <p:bldP spid="128" grpId="0"/>
      <p:bldP spid="130" grpId="0"/>
      <p:bldP spid="133" grpId="0"/>
      <p:bldP spid="133" grpId="1"/>
      <p:bldP spid="134" grpId="0"/>
      <p:bldP spid="134" grpId="1"/>
      <p:bldP spid="137" grpId="0"/>
      <p:bldP spid="138" grpId="0"/>
      <p:bldP spid="149" grpId="0"/>
      <p:bldP spid="150" grpId="0"/>
      <p:bldP spid="151" grpId="0"/>
      <p:bldP spid="152" grpId="0"/>
      <p:bldP spid="1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itle 1"/>
          <p:cNvSpPr>
            <a:spLocks noGrp="1"/>
          </p:cNvSpPr>
          <p:nvPr>
            <p:ph type="title"/>
          </p:nvPr>
        </p:nvSpPr>
        <p:spPr/>
        <p:txBody>
          <a:bodyPr vert="horz" lIns="91440" tIns="45720" rIns="91440" bIns="45720" rtlCol="0" anchor="ctr">
            <a:normAutofit/>
          </a:bodyPr>
          <a:lstStyle/>
          <a:p>
            <a:r>
              <a:rPr lang="en-US" dirty="0"/>
              <a:t>Subnets</a:t>
            </a:r>
          </a:p>
        </p:txBody>
      </p:sp>
      <p:grpSp>
        <p:nvGrpSpPr>
          <p:cNvPr id="64" name="Group 63"/>
          <p:cNvGrpSpPr/>
          <p:nvPr/>
        </p:nvGrpSpPr>
        <p:grpSpPr>
          <a:xfrm>
            <a:off x="3616226" y="2335630"/>
            <a:ext cx="2630137" cy="3269102"/>
            <a:chOff x="1786257" y="1084011"/>
            <a:chExt cx="2956621" cy="3269102"/>
          </a:xfrm>
        </p:grpSpPr>
        <p:sp>
          <p:nvSpPr>
            <p:cNvPr id="68" name="Rounded Rectangle 67"/>
            <p:cNvSpPr/>
            <p:nvPr/>
          </p:nvSpPr>
          <p:spPr>
            <a:xfrm>
              <a:off x="1786257" y="1084011"/>
              <a:ext cx="2956621" cy="3244441"/>
            </a:xfrm>
            <a:prstGeom prst="roundRect">
              <a:avLst>
                <a:gd name="adj" fmla="val 9818"/>
              </a:avLst>
            </a:prstGeom>
            <a:solidFill>
              <a:sysClr val="window" lastClr="FFFFFF"/>
            </a:solidFill>
            <a:ln w="19050"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474746"/>
                </a:solidFill>
                <a:effectLst/>
                <a:uLnTx/>
                <a:uFillTx/>
                <a:latin typeface="Arial"/>
                <a:ea typeface="+mn-ea"/>
                <a:cs typeface="+mn-cs"/>
              </a:endParaRPr>
            </a:p>
          </p:txBody>
        </p:sp>
        <p:sp>
          <p:nvSpPr>
            <p:cNvPr id="73" name="TextBox 32"/>
            <p:cNvSpPr txBox="1">
              <a:spLocks noChangeArrowheads="1"/>
            </p:cNvSpPr>
            <p:nvPr/>
          </p:nvSpPr>
          <p:spPr bwMode="auto">
            <a:xfrm>
              <a:off x="1852157" y="4122281"/>
              <a:ext cx="1409506" cy="230832"/>
            </a:xfrm>
            <a:prstGeom prst="rect">
              <a:avLst/>
            </a:prstGeom>
            <a:noFill/>
            <a:ln w="9525">
              <a:noFill/>
              <a:miter lim="800000"/>
              <a:headEnd/>
              <a:tailEnd/>
            </a:ln>
          </p:spPr>
          <p:txBody>
            <a:bodyPr>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7981F"/>
                  </a:solidFill>
                  <a:effectLst/>
                  <a:uLnTx/>
                  <a:uFillTx/>
                  <a:ea typeface="Verdana" pitchFamily="34" charset="0"/>
                  <a:cs typeface="Verdana" pitchFamily="34" charset="0"/>
                </a:rPr>
                <a:t>Availability Zone 1</a:t>
              </a:r>
            </a:p>
          </p:txBody>
        </p:sp>
      </p:grpSp>
      <p:grpSp>
        <p:nvGrpSpPr>
          <p:cNvPr id="75" name="Group 74"/>
          <p:cNvGrpSpPr/>
          <p:nvPr/>
        </p:nvGrpSpPr>
        <p:grpSpPr>
          <a:xfrm>
            <a:off x="6443480" y="2335630"/>
            <a:ext cx="2507940" cy="3290146"/>
            <a:chOff x="4939995" y="1084011"/>
            <a:chExt cx="2627084" cy="3290146"/>
          </a:xfrm>
        </p:grpSpPr>
        <p:sp>
          <p:nvSpPr>
            <p:cNvPr id="77" name="Rounded Rectangle 76"/>
            <p:cNvSpPr/>
            <p:nvPr/>
          </p:nvSpPr>
          <p:spPr>
            <a:xfrm>
              <a:off x="4939995" y="1084011"/>
              <a:ext cx="2627084" cy="3244440"/>
            </a:xfrm>
            <a:prstGeom prst="roundRect">
              <a:avLst>
                <a:gd name="adj" fmla="val 9818"/>
              </a:avLst>
            </a:prstGeom>
            <a:solidFill>
              <a:srgbClr val="FFFFFF"/>
            </a:solidFill>
            <a:ln w="19050"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474746"/>
                </a:solidFill>
                <a:effectLst/>
                <a:uLnTx/>
                <a:uFillTx/>
                <a:latin typeface="Arial"/>
                <a:ea typeface="+mn-ea"/>
                <a:cs typeface="+mn-cs"/>
              </a:endParaRPr>
            </a:p>
          </p:txBody>
        </p:sp>
        <p:sp>
          <p:nvSpPr>
            <p:cNvPr id="78" name="TextBox 32"/>
            <p:cNvSpPr txBox="1">
              <a:spLocks noChangeArrowheads="1"/>
            </p:cNvSpPr>
            <p:nvPr/>
          </p:nvSpPr>
          <p:spPr bwMode="auto">
            <a:xfrm>
              <a:off x="5122547" y="4143325"/>
              <a:ext cx="1409506" cy="230832"/>
            </a:xfrm>
            <a:prstGeom prst="rect">
              <a:avLst/>
            </a:prstGeom>
            <a:noFill/>
            <a:ln w="9525">
              <a:noFill/>
              <a:miter lim="800000"/>
              <a:headEnd/>
              <a:tailEnd/>
            </a:ln>
          </p:spPr>
          <p:txBody>
            <a:bodyPr>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7981F"/>
                  </a:solidFill>
                  <a:effectLst/>
                  <a:uLnTx/>
                  <a:uFillTx/>
                  <a:ea typeface="Verdana" pitchFamily="34" charset="0"/>
                  <a:cs typeface="Verdana" pitchFamily="34" charset="0"/>
                </a:rPr>
                <a:t>Availability Zone 2</a:t>
              </a:r>
            </a:p>
          </p:txBody>
        </p:sp>
      </p:grpSp>
      <p:sp>
        <p:nvSpPr>
          <p:cNvPr id="79" name="Rounded Rectangle 78"/>
          <p:cNvSpPr/>
          <p:nvPr/>
        </p:nvSpPr>
        <p:spPr>
          <a:xfrm>
            <a:off x="3045102" y="2134165"/>
            <a:ext cx="6264143" cy="3564147"/>
          </a:xfrm>
          <a:prstGeom prst="roundRect">
            <a:avLst>
              <a:gd name="adj" fmla="val 13531"/>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Arial"/>
            </a:endParaRPr>
          </a:p>
        </p:txBody>
      </p:sp>
      <p:grpSp>
        <p:nvGrpSpPr>
          <p:cNvPr id="80" name="Group 79"/>
          <p:cNvGrpSpPr/>
          <p:nvPr/>
        </p:nvGrpSpPr>
        <p:grpSpPr>
          <a:xfrm>
            <a:off x="4930185" y="1939379"/>
            <a:ext cx="1642662" cy="503819"/>
            <a:chOff x="3426700" y="687760"/>
            <a:chExt cx="1642662" cy="503819"/>
          </a:xfrm>
        </p:grpSpPr>
        <p:pic>
          <p:nvPicPr>
            <p:cNvPr id="81" name="Picture 80" descr="VPC-Internet-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458" y="732675"/>
              <a:ext cx="458904" cy="458904"/>
            </a:xfrm>
            <a:prstGeom prst="rect">
              <a:avLst/>
            </a:prstGeom>
          </p:spPr>
        </p:pic>
        <p:sp>
          <p:nvSpPr>
            <p:cNvPr id="100" name="TextBox 8"/>
            <p:cNvSpPr txBox="1">
              <a:spLocks noChangeArrowheads="1"/>
            </p:cNvSpPr>
            <p:nvPr/>
          </p:nvSpPr>
          <p:spPr bwMode="auto">
            <a:xfrm>
              <a:off x="3426700" y="687760"/>
              <a:ext cx="1388639" cy="246221"/>
            </a:xfrm>
            <a:prstGeom prst="rect">
              <a:avLst/>
            </a:prstGeom>
            <a:noFill/>
            <a:ln w="9525">
              <a:noFill/>
              <a:miter lim="800000"/>
              <a:headEnd/>
              <a:tailEnd/>
            </a:ln>
          </p:spPr>
          <p:txBody>
            <a:bodyPr wrap="square">
              <a:spAutoFit/>
            </a:bodyPr>
            <a:lstStyle/>
            <a:p>
              <a:pPr algn="ctr" defTabSz="457200"/>
              <a:r>
                <a:rPr lang="en-US" sz="1000" dirty="0">
                  <a:solidFill>
                    <a:srgbClr val="474746"/>
                  </a:solidFill>
                  <a:ea typeface="Verdana" pitchFamily="34" charset="0"/>
                  <a:cs typeface="Verdana" pitchFamily="34" charset="0"/>
                </a:rPr>
                <a:t>Internet Gateway</a:t>
              </a:r>
            </a:p>
          </p:txBody>
        </p:sp>
      </p:grpSp>
      <p:grpSp>
        <p:nvGrpSpPr>
          <p:cNvPr id="101" name="Group 100"/>
          <p:cNvGrpSpPr/>
          <p:nvPr/>
        </p:nvGrpSpPr>
        <p:grpSpPr>
          <a:xfrm>
            <a:off x="3710872" y="2508689"/>
            <a:ext cx="2395200" cy="683048"/>
            <a:chOff x="2207387" y="1257070"/>
            <a:chExt cx="2395200" cy="683048"/>
          </a:xfrm>
        </p:grpSpPr>
        <p:sp>
          <p:nvSpPr>
            <p:cNvPr id="102" name="Rounded Rectangle 101"/>
            <p:cNvSpPr/>
            <p:nvPr/>
          </p:nvSpPr>
          <p:spPr>
            <a:xfrm>
              <a:off x="2305419" y="1257070"/>
              <a:ext cx="2297168" cy="683048"/>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pic>
          <p:nvPicPr>
            <p:cNvPr id="103" name="Picture 102"/>
            <p:cNvPicPr>
              <a:picLocks noChangeAspect="1"/>
            </p:cNvPicPr>
            <p:nvPr/>
          </p:nvPicPr>
          <p:blipFill>
            <a:blip r:embed="rId5"/>
            <a:stretch>
              <a:fillRect/>
            </a:stretch>
          </p:blipFill>
          <p:spPr>
            <a:xfrm>
              <a:off x="2207387" y="1442302"/>
              <a:ext cx="215900" cy="241300"/>
            </a:xfrm>
            <a:prstGeom prst="rect">
              <a:avLst/>
            </a:prstGeom>
          </p:spPr>
        </p:pic>
      </p:grpSp>
      <p:sp>
        <p:nvSpPr>
          <p:cNvPr id="104" name="TextBox 8"/>
          <p:cNvSpPr txBox="1">
            <a:spLocks noChangeArrowheads="1"/>
          </p:cNvSpPr>
          <p:nvPr/>
        </p:nvSpPr>
        <p:spPr bwMode="auto">
          <a:xfrm>
            <a:off x="3801554" y="2968635"/>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Public Subnet</a:t>
            </a:r>
          </a:p>
        </p:txBody>
      </p:sp>
      <p:sp>
        <p:nvSpPr>
          <p:cNvPr id="105" name="Rounded Rectangle 104"/>
          <p:cNvSpPr/>
          <p:nvPr/>
        </p:nvSpPr>
        <p:spPr>
          <a:xfrm>
            <a:off x="1840273" y="1781007"/>
            <a:ext cx="7684605" cy="4076519"/>
          </a:xfrm>
          <a:prstGeom prst="roundRect">
            <a:avLst>
              <a:gd name="adj" fmla="val 9818"/>
            </a:avLst>
          </a:prstGeom>
          <a:noFill/>
          <a:ln w="19050" cap="flat" cmpd="sng" algn="ctr">
            <a:solidFill>
              <a:srgbClr val="474746"/>
            </a:solidFill>
            <a:prstDash val="sysDot"/>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106" name="TextBox 8"/>
          <p:cNvSpPr txBox="1">
            <a:spLocks noChangeArrowheads="1"/>
          </p:cNvSpPr>
          <p:nvPr/>
        </p:nvSpPr>
        <p:spPr bwMode="auto">
          <a:xfrm>
            <a:off x="2092722" y="5380015"/>
            <a:ext cx="919430" cy="400110"/>
          </a:xfrm>
          <a:prstGeom prst="rect">
            <a:avLst/>
          </a:prstGeom>
          <a:noFill/>
          <a:ln w="9525">
            <a:noFill/>
            <a:miter lim="800000"/>
            <a:headEnd/>
            <a:tailEnd/>
          </a:ln>
        </p:spPr>
        <p:txBody>
          <a:bodyPr wrap="square">
            <a:spAutoFit/>
          </a:bodyPr>
          <a:lstStyle/>
          <a:p>
            <a:pPr algn="ctr" defTabSz="457200"/>
            <a:r>
              <a:rPr lang="en-US" sz="1000" b="1" dirty="0">
                <a:solidFill>
                  <a:srgbClr val="474746"/>
                </a:solidFill>
                <a:ea typeface="Verdana" pitchFamily="34" charset="0"/>
                <a:cs typeface="Verdana" pitchFamily="34" charset="0"/>
              </a:rPr>
              <a:t>us-west-2 region</a:t>
            </a:r>
          </a:p>
        </p:txBody>
      </p:sp>
      <p:grpSp>
        <p:nvGrpSpPr>
          <p:cNvPr id="107" name="Group 106"/>
          <p:cNvGrpSpPr/>
          <p:nvPr/>
        </p:nvGrpSpPr>
        <p:grpSpPr>
          <a:xfrm>
            <a:off x="3808905" y="3235496"/>
            <a:ext cx="2305037" cy="2135017"/>
            <a:chOff x="2305420" y="1983877"/>
            <a:chExt cx="2305037" cy="692374"/>
          </a:xfrm>
        </p:grpSpPr>
        <p:sp>
          <p:nvSpPr>
            <p:cNvPr id="108" name="Rounded Rectangle 107"/>
            <p:cNvSpPr/>
            <p:nvPr/>
          </p:nvSpPr>
          <p:spPr>
            <a:xfrm>
              <a:off x="2305420" y="1983877"/>
              <a:ext cx="2305037" cy="682217"/>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109" name="TextBox 8"/>
            <p:cNvSpPr txBox="1">
              <a:spLocks noChangeArrowheads="1"/>
            </p:cNvSpPr>
            <p:nvPr/>
          </p:nvSpPr>
          <p:spPr bwMode="auto">
            <a:xfrm>
              <a:off x="2340596" y="2596403"/>
              <a:ext cx="1157696" cy="79848"/>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0000"/>
                  </a:solidFill>
                  <a:effectLst/>
                  <a:uLnTx/>
                  <a:uFillTx/>
                  <a:ea typeface="Verdana" pitchFamily="34" charset="0"/>
                  <a:cs typeface="Verdana" pitchFamily="34" charset="0"/>
                </a:rPr>
                <a:t>Private Subnet</a:t>
              </a:r>
            </a:p>
          </p:txBody>
        </p:sp>
      </p:grpSp>
      <p:grpSp>
        <p:nvGrpSpPr>
          <p:cNvPr id="110" name="Group 109"/>
          <p:cNvGrpSpPr/>
          <p:nvPr/>
        </p:nvGrpSpPr>
        <p:grpSpPr>
          <a:xfrm>
            <a:off x="7846880" y="2149463"/>
            <a:ext cx="2561096" cy="731521"/>
            <a:chOff x="6343395" y="897844"/>
            <a:chExt cx="2561096" cy="731521"/>
          </a:xfrm>
        </p:grpSpPr>
        <p:cxnSp>
          <p:nvCxnSpPr>
            <p:cNvPr id="111" name="Elbow Connector 110"/>
            <p:cNvCxnSpPr>
              <a:stCxn id="112" idx="0"/>
              <a:endCxn id="81" idx="0"/>
            </p:cNvCxnSpPr>
            <p:nvPr/>
          </p:nvCxnSpPr>
          <p:spPr>
            <a:xfrm rot="16200000" flipH="1" flipV="1">
              <a:off x="7190038" y="51201"/>
              <a:ext cx="502049" cy="2195336"/>
            </a:xfrm>
            <a:prstGeom prst="bentConnector3">
              <a:avLst>
                <a:gd name="adj1" fmla="val -45533"/>
              </a:avLst>
            </a:prstGeom>
            <a:noFill/>
            <a:ln w="25400" cap="flat" cmpd="sng" algn="ctr">
              <a:solidFill>
                <a:srgbClr val="7BC233">
                  <a:lumMod val="75000"/>
                </a:srgbClr>
              </a:solidFill>
              <a:prstDash val="solid"/>
              <a:tailEnd type="triangle"/>
            </a:ln>
            <a:effectLst>
              <a:outerShdw blurRad="40000" dist="20000" dir="5400000" rotWithShape="0">
                <a:srgbClr val="000000">
                  <a:alpha val="38000"/>
                </a:srgbClr>
              </a:outerShdw>
            </a:effectLst>
          </p:spPr>
        </p:cxnSp>
        <p:pic>
          <p:nvPicPr>
            <p:cNvPr id="112" name="Picture 111" descr="Interne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2971" y="897845"/>
              <a:ext cx="731520" cy="731520"/>
            </a:xfrm>
            <a:prstGeom prst="rect">
              <a:avLst/>
            </a:prstGeom>
          </p:spPr>
        </p:pic>
      </p:grpSp>
      <p:grpSp>
        <p:nvGrpSpPr>
          <p:cNvPr id="113" name="Group 112"/>
          <p:cNvGrpSpPr/>
          <p:nvPr/>
        </p:nvGrpSpPr>
        <p:grpSpPr>
          <a:xfrm>
            <a:off x="6576469" y="3231732"/>
            <a:ext cx="2232325" cy="2132185"/>
            <a:chOff x="5072984" y="1980114"/>
            <a:chExt cx="2232325" cy="694008"/>
          </a:xfrm>
        </p:grpSpPr>
        <p:sp>
          <p:nvSpPr>
            <p:cNvPr id="114" name="TextBox 8"/>
            <p:cNvSpPr txBox="1">
              <a:spLocks noChangeArrowheads="1"/>
            </p:cNvSpPr>
            <p:nvPr/>
          </p:nvSpPr>
          <p:spPr bwMode="auto">
            <a:xfrm>
              <a:off x="5947824" y="2593979"/>
              <a:ext cx="1357485" cy="80143"/>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0000"/>
                  </a:solidFill>
                  <a:effectLst/>
                  <a:uLnTx/>
                  <a:uFillTx/>
                  <a:ea typeface="Verdana" pitchFamily="34" charset="0"/>
                  <a:cs typeface="Verdana" pitchFamily="34" charset="0"/>
                </a:rPr>
                <a:t>Private Subnet</a:t>
              </a:r>
            </a:p>
          </p:txBody>
        </p:sp>
        <p:sp>
          <p:nvSpPr>
            <p:cNvPr id="115" name="Rounded Rectangle 114"/>
            <p:cNvSpPr/>
            <p:nvPr/>
          </p:nvSpPr>
          <p:spPr>
            <a:xfrm>
              <a:off x="5072984" y="1980114"/>
              <a:ext cx="2135630" cy="682217"/>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grpSp>
      <p:pic>
        <p:nvPicPr>
          <p:cNvPr id="117" name="Picture 116"/>
          <p:cNvPicPr>
            <a:picLocks noChangeAspect="1"/>
          </p:cNvPicPr>
          <p:nvPr/>
        </p:nvPicPr>
        <p:blipFill>
          <a:blip r:embed="rId5"/>
          <a:stretch>
            <a:fillRect/>
          </a:stretch>
        </p:blipFill>
        <p:spPr>
          <a:xfrm>
            <a:off x="3710872" y="4081760"/>
            <a:ext cx="215900" cy="241300"/>
          </a:xfrm>
          <a:prstGeom prst="rect">
            <a:avLst/>
          </a:prstGeom>
        </p:spPr>
      </p:pic>
      <p:pic>
        <p:nvPicPr>
          <p:cNvPr id="118" name="Picture 117"/>
          <p:cNvPicPr>
            <a:picLocks noChangeAspect="1"/>
          </p:cNvPicPr>
          <p:nvPr/>
        </p:nvPicPr>
        <p:blipFill>
          <a:blip r:embed="rId5"/>
          <a:stretch>
            <a:fillRect/>
          </a:stretch>
        </p:blipFill>
        <p:spPr>
          <a:xfrm>
            <a:off x="8621178" y="4081760"/>
            <a:ext cx="215900" cy="241300"/>
          </a:xfrm>
          <a:prstGeom prst="rect">
            <a:avLst/>
          </a:prstGeom>
        </p:spPr>
      </p:pic>
      <p:grpSp>
        <p:nvGrpSpPr>
          <p:cNvPr id="119" name="Group 118"/>
          <p:cNvGrpSpPr/>
          <p:nvPr/>
        </p:nvGrpSpPr>
        <p:grpSpPr>
          <a:xfrm>
            <a:off x="6586418" y="2510447"/>
            <a:ext cx="2248121" cy="682217"/>
            <a:chOff x="2305419" y="1215710"/>
            <a:chExt cx="2248121" cy="682217"/>
          </a:xfrm>
        </p:grpSpPr>
        <p:sp>
          <p:nvSpPr>
            <p:cNvPr id="120" name="Rounded Rectangle 119"/>
            <p:cNvSpPr/>
            <p:nvPr/>
          </p:nvSpPr>
          <p:spPr>
            <a:xfrm>
              <a:off x="2305419" y="1215710"/>
              <a:ext cx="2125680" cy="682217"/>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pic>
          <p:nvPicPr>
            <p:cNvPr id="121" name="Picture 120"/>
            <p:cNvPicPr>
              <a:picLocks noChangeAspect="1"/>
            </p:cNvPicPr>
            <p:nvPr/>
          </p:nvPicPr>
          <p:blipFill>
            <a:blip r:embed="rId5"/>
            <a:stretch>
              <a:fillRect/>
            </a:stretch>
          </p:blipFill>
          <p:spPr>
            <a:xfrm>
              <a:off x="4337640" y="1430240"/>
              <a:ext cx="215900" cy="241300"/>
            </a:xfrm>
            <a:prstGeom prst="rect">
              <a:avLst/>
            </a:prstGeom>
          </p:spPr>
        </p:pic>
      </p:grpSp>
      <p:sp>
        <p:nvSpPr>
          <p:cNvPr id="122" name="TextBox 8"/>
          <p:cNvSpPr txBox="1">
            <a:spLocks noChangeArrowheads="1"/>
          </p:cNvSpPr>
          <p:nvPr/>
        </p:nvSpPr>
        <p:spPr bwMode="auto">
          <a:xfrm>
            <a:off x="7579017" y="2968635"/>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Public Subnet</a:t>
            </a:r>
          </a:p>
        </p:txBody>
      </p:sp>
      <p:pic>
        <p:nvPicPr>
          <p:cNvPr id="124" name="Picture 123" descr="Database_Amazon RDS Oracle DB Instance.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2557" y="4615690"/>
            <a:ext cx="664805" cy="664805"/>
          </a:xfrm>
          <a:prstGeom prst="rect">
            <a:avLst/>
          </a:prstGeom>
        </p:spPr>
      </p:pic>
      <p:sp>
        <p:nvSpPr>
          <p:cNvPr id="125" name="TextBox 8"/>
          <p:cNvSpPr txBox="1">
            <a:spLocks noChangeArrowheads="1"/>
          </p:cNvSpPr>
          <p:nvPr/>
        </p:nvSpPr>
        <p:spPr bwMode="auto">
          <a:xfrm>
            <a:off x="3895542" y="4773968"/>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DB Tier</a:t>
            </a:r>
          </a:p>
        </p:txBody>
      </p:sp>
      <p:sp>
        <p:nvSpPr>
          <p:cNvPr id="126" name="TextBox 8"/>
          <p:cNvSpPr txBox="1">
            <a:spLocks noChangeArrowheads="1"/>
          </p:cNvSpPr>
          <p:nvPr/>
        </p:nvSpPr>
        <p:spPr bwMode="auto">
          <a:xfrm>
            <a:off x="3895542" y="4151032"/>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App Tier</a:t>
            </a:r>
          </a:p>
        </p:txBody>
      </p:sp>
      <p:pic>
        <p:nvPicPr>
          <p:cNvPr id="127" name="Picture 126" descr="Database_Amazon RDS Oracle DB Instance.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7887" y="4607302"/>
            <a:ext cx="664805" cy="664805"/>
          </a:xfrm>
          <a:prstGeom prst="rect">
            <a:avLst/>
          </a:prstGeom>
        </p:spPr>
      </p:pic>
      <p:sp>
        <p:nvSpPr>
          <p:cNvPr id="128" name="TextBox 8"/>
          <p:cNvSpPr txBox="1">
            <a:spLocks noChangeArrowheads="1"/>
          </p:cNvSpPr>
          <p:nvPr/>
        </p:nvSpPr>
        <p:spPr bwMode="auto">
          <a:xfrm>
            <a:off x="7720708" y="4773969"/>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DB Tier</a:t>
            </a:r>
          </a:p>
        </p:txBody>
      </p:sp>
      <p:sp>
        <p:nvSpPr>
          <p:cNvPr id="130" name="TextBox 8"/>
          <p:cNvSpPr txBox="1">
            <a:spLocks noChangeArrowheads="1"/>
          </p:cNvSpPr>
          <p:nvPr/>
        </p:nvSpPr>
        <p:spPr bwMode="auto">
          <a:xfrm>
            <a:off x="7720708" y="4137064"/>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App Tier</a:t>
            </a:r>
          </a:p>
        </p:txBody>
      </p:sp>
      <p:pic>
        <p:nvPicPr>
          <p:cNvPr id="131" name="Picture 130"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89893" y="2508689"/>
            <a:ext cx="510133" cy="510133"/>
          </a:xfrm>
          <a:prstGeom prst="rect">
            <a:avLst/>
          </a:prstGeom>
        </p:spPr>
      </p:pic>
      <p:pic>
        <p:nvPicPr>
          <p:cNvPr id="132" name="Picture 131"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05223" y="2509349"/>
            <a:ext cx="510133" cy="510133"/>
          </a:xfrm>
          <a:prstGeom prst="rect">
            <a:avLst/>
          </a:prstGeom>
        </p:spPr>
      </p:pic>
      <p:pic>
        <p:nvPicPr>
          <p:cNvPr id="133" name="Picture 132"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57177" y="3429393"/>
            <a:ext cx="626498" cy="501648"/>
          </a:xfrm>
          <a:prstGeom prst="rect">
            <a:avLst/>
          </a:prstGeom>
        </p:spPr>
      </p:pic>
      <p:pic>
        <p:nvPicPr>
          <p:cNvPr id="134" name="Picture 133"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9634" y="3476888"/>
            <a:ext cx="626498" cy="501648"/>
          </a:xfrm>
          <a:prstGeom prst="rect">
            <a:avLst/>
          </a:prstGeom>
        </p:spPr>
      </p:pic>
      <p:sp>
        <p:nvSpPr>
          <p:cNvPr id="135" name="TextBox 8"/>
          <p:cNvSpPr txBox="1">
            <a:spLocks noChangeArrowheads="1"/>
          </p:cNvSpPr>
          <p:nvPr/>
        </p:nvSpPr>
        <p:spPr bwMode="auto">
          <a:xfrm>
            <a:off x="5243894" y="2968635"/>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/24</a:t>
            </a:r>
          </a:p>
        </p:txBody>
      </p:sp>
      <p:sp>
        <p:nvSpPr>
          <p:cNvPr id="136" name="TextBox 8"/>
          <p:cNvSpPr txBox="1">
            <a:spLocks noChangeArrowheads="1"/>
          </p:cNvSpPr>
          <p:nvPr/>
        </p:nvSpPr>
        <p:spPr bwMode="auto">
          <a:xfrm>
            <a:off x="6256071" y="2972193"/>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/24</a:t>
            </a:r>
          </a:p>
        </p:txBody>
      </p:sp>
      <p:sp>
        <p:nvSpPr>
          <p:cNvPr id="137" name="TextBox 8"/>
          <p:cNvSpPr txBox="1">
            <a:spLocks noChangeArrowheads="1"/>
          </p:cNvSpPr>
          <p:nvPr/>
        </p:nvSpPr>
        <p:spPr bwMode="auto">
          <a:xfrm>
            <a:off x="5286421" y="5117342"/>
            <a:ext cx="1157696" cy="246221"/>
          </a:xfrm>
          <a:prstGeom prst="rect">
            <a:avLst/>
          </a:prstGeom>
          <a:noFill/>
          <a:ln w="9525">
            <a:noFill/>
            <a:miter lim="800000"/>
            <a:headEnd/>
            <a:tailEnd/>
          </a:ln>
        </p:spPr>
        <p:txBody>
          <a:bodyPr wrap="square">
            <a:spAutoFit/>
          </a:bodyPr>
          <a:lstStyle/>
          <a:p>
            <a:pPr algn="ctr" defTabSz="457200"/>
            <a:r>
              <a:rPr lang="en-US" sz="1000" dirty="0">
                <a:solidFill>
                  <a:srgbClr val="FF0000"/>
                </a:solidFill>
                <a:ea typeface="Verdana" pitchFamily="34" charset="0"/>
                <a:cs typeface="Verdana" pitchFamily="34" charset="0"/>
              </a:rPr>
              <a:t>/23</a:t>
            </a:r>
          </a:p>
        </p:txBody>
      </p:sp>
      <p:sp>
        <p:nvSpPr>
          <p:cNvPr id="138" name="TextBox 8"/>
          <p:cNvSpPr txBox="1">
            <a:spLocks noChangeArrowheads="1"/>
          </p:cNvSpPr>
          <p:nvPr/>
        </p:nvSpPr>
        <p:spPr bwMode="auto">
          <a:xfrm>
            <a:off x="6298598" y="5117342"/>
            <a:ext cx="1157696" cy="246221"/>
          </a:xfrm>
          <a:prstGeom prst="rect">
            <a:avLst/>
          </a:prstGeom>
          <a:noFill/>
          <a:ln w="9525">
            <a:noFill/>
            <a:miter lim="800000"/>
            <a:headEnd/>
            <a:tailEnd/>
          </a:ln>
        </p:spPr>
        <p:txBody>
          <a:bodyPr wrap="square">
            <a:spAutoFit/>
          </a:bodyPr>
          <a:lstStyle/>
          <a:p>
            <a:pPr algn="ctr" defTabSz="457200"/>
            <a:r>
              <a:rPr lang="en-US" sz="1000" dirty="0">
                <a:solidFill>
                  <a:srgbClr val="FF0000"/>
                </a:solidFill>
                <a:ea typeface="Verdana" pitchFamily="34" charset="0"/>
                <a:cs typeface="Verdana" pitchFamily="34" charset="0"/>
              </a:rPr>
              <a:t>/23</a:t>
            </a:r>
          </a:p>
        </p:txBody>
      </p:sp>
      <p:sp>
        <p:nvSpPr>
          <p:cNvPr id="139" name="TextBox 8"/>
          <p:cNvSpPr txBox="1">
            <a:spLocks noChangeArrowheads="1"/>
          </p:cNvSpPr>
          <p:nvPr/>
        </p:nvSpPr>
        <p:spPr bwMode="auto">
          <a:xfrm>
            <a:off x="3512260" y="1912973"/>
            <a:ext cx="1157696" cy="246221"/>
          </a:xfrm>
          <a:prstGeom prst="rect">
            <a:avLst/>
          </a:prstGeom>
          <a:noFill/>
          <a:ln w="9525">
            <a:noFill/>
            <a:miter lim="800000"/>
            <a:headEnd/>
            <a:tailEnd/>
          </a:ln>
        </p:spPr>
        <p:txBody>
          <a:bodyPr wrap="square">
            <a:spAutoFit/>
          </a:bodyPr>
          <a:lstStyle/>
          <a:p>
            <a:pPr algn="ctr" defTabSz="457200"/>
            <a:r>
              <a:rPr lang="en-US" sz="1000" dirty="0">
                <a:solidFill>
                  <a:srgbClr val="474746"/>
                </a:solidFill>
                <a:ea typeface="Verdana" pitchFamily="34" charset="0"/>
                <a:cs typeface="Verdana" pitchFamily="34" charset="0"/>
              </a:rPr>
              <a:t>/20</a:t>
            </a:r>
          </a:p>
        </p:txBody>
      </p:sp>
      <p:pic>
        <p:nvPicPr>
          <p:cNvPr id="140" name="Picture 13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96354" y="1883291"/>
            <a:ext cx="625090" cy="408045"/>
          </a:xfrm>
          <a:prstGeom prst="rect">
            <a:avLst/>
          </a:prstGeom>
        </p:spPr>
      </p:pic>
      <p:pic>
        <p:nvPicPr>
          <p:cNvPr id="141" name="Picture 1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80096" y="2533001"/>
            <a:ext cx="544781" cy="653737"/>
          </a:xfrm>
          <a:prstGeom prst="rect">
            <a:avLst/>
          </a:prstGeom>
        </p:spPr>
      </p:pic>
      <p:sp>
        <p:nvSpPr>
          <p:cNvPr id="142" name="TextBox 8"/>
          <p:cNvSpPr txBox="1">
            <a:spLocks noChangeArrowheads="1"/>
          </p:cNvSpPr>
          <p:nvPr/>
        </p:nvSpPr>
        <p:spPr bwMode="auto">
          <a:xfrm>
            <a:off x="3863272" y="2616962"/>
            <a:ext cx="983971"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NAT</a:t>
            </a:r>
          </a:p>
        </p:txBody>
      </p:sp>
      <p:sp>
        <p:nvSpPr>
          <p:cNvPr id="143" name="TextBox 8"/>
          <p:cNvSpPr txBox="1">
            <a:spLocks noChangeArrowheads="1"/>
          </p:cNvSpPr>
          <p:nvPr/>
        </p:nvSpPr>
        <p:spPr bwMode="auto">
          <a:xfrm>
            <a:off x="7692692" y="2602994"/>
            <a:ext cx="975462"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NAT</a:t>
            </a:r>
          </a:p>
        </p:txBody>
      </p:sp>
      <p:grpSp>
        <p:nvGrpSpPr>
          <p:cNvPr id="144" name="Group 143"/>
          <p:cNvGrpSpPr/>
          <p:nvPr/>
        </p:nvGrpSpPr>
        <p:grpSpPr>
          <a:xfrm>
            <a:off x="4794718" y="4060951"/>
            <a:ext cx="743014" cy="556097"/>
            <a:chOff x="2966411" y="2745897"/>
            <a:chExt cx="743014" cy="556097"/>
          </a:xfrm>
        </p:grpSpPr>
        <p:pic>
          <p:nvPicPr>
            <p:cNvPr id="145" name="Picture 144"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146" name="Picture 145" descr="EBS-Volum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grpSp>
        <p:nvGrpSpPr>
          <p:cNvPr id="147" name="Group 146"/>
          <p:cNvGrpSpPr/>
          <p:nvPr/>
        </p:nvGrpSpPr>
        <p:grpSpPr>
          <a:xfrm>
            <a:off x="6991376" y="4045011"/>
            <a:ext cx="743014" cy="556097"/>
            <a:chOff x="2966411" y="2745897"/>
            <a:chExt cx="743014" cy="556097"/>
          </a:xfrm>
        </p:grpSpPr>
        <p:pic>
          <p:nvPicPr>
            <p:cNvPr id="148" name="Picture 147"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149" name="Picture 148" descr="EBS-Volum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sp>
        <p:nvSpPr>
          <p:cNvPr id="150" name="TextBox 8"/>
          <p:cNvSpPr txBox="1">
            <a:spLocks noChangeArrowheads="1"/>
          </p:cNvSpPr>
          <p:nvPr/>
        </p:nvSpPr>
        <p:spPr bwMode="auto">
          <a:xfrm>
            <a:off x="7734390" y="3611866"/>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Web Tier</a:t>
            </a:r>
          </a:p>
        </p:txBody>
      </p:sp>
      <p:sp>
        <p:nvSpPr>
          <p:cNvPr id="151" name="TextBox 8"/>
          <p:cNvSpPr txBox="1">
            <a:spLocks noChangeArrowheads="1"/>
          </p:cNvSpPr>
          <p:nvPr/>
        </p:nvSpPr>
        <p:spPr bwMode="auto">
          <a:xfrm>
            <a:off x="3908618" y="3605759"/>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Web Tier</a:t>
            </a:r>
          </a:p>
        </p:txBody>
      </p:sp>
    </p:spTree>
    <p:custDataLst>
      <p:tags r:id="rId1"/>
    </p:custDataLst>
    <p:extLst>
      <p:ext uri="{BB962C8B-B14F-4D97-AF65-F5344CB8AC3E}">
        <p14:creationId xmlns:p14="http://schemas.microsoft.com/office/powerpoint/2010/main" val="108475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42" presetClass="path" presetSubtype="0" accel="50000" decel="50000" fill="hold" nodeType="withEffect">
                                  <p:stCondLst>
                                    <p:cond delay="0"/>
                                  </p:stCondLst>
                                  <p:childTnLst>
                                    <p:animMotion origin="layout" path="M -3.88889E-6 2.83951E-6 L 0.00035 0.16913 " pathEditMode="relative" rAng="0" ptsTypes="AA">
                                      <p:cBhvr>
                                        <p:cTn id="48" dur="2000" fill="hold"/>
                                        <p:tgtEl>
                                          <p:spTgt spid="131"/>
                                        </p:tgtEl>
                                        <p:attrNameLst>
                                          <p:attrName>ppt_x</p:attrName>
                                          <p:attrName>ppt_y</p:attrName>
                                        </p:attrNameLst>
                                      </p:cBhvr>
                                      <p:rCtr x="17" y="8457"/>
                                    </p:animMotion>
                                  </p:childTnLst>
                                </p:cTn>
                              </p:par>
                              <p:par>
                                <p:cTn id="49" presetID="42" presetClass="path" presetSubtype="0" accel="50000" decel="50000" fill="hold" nodeType="withEffect">
                                  <p:stCondLst>
                                    <p:cond delay="0"/>
                                  </p:stCondLst>
                                  <p:childTnLst>
                                    <p:animMotion origin="layout" path="M -1.38889E-6 4.19753E-6 L 0.00035 0.17592 " pathEditMode="relative" rAng="0" ptsTypes="AA">
                                      <p:cBhvr>
                                        <p:cTn id="50" dur="2000" fill="hold"/>
                                        <p:tgtEl>
                                          <p:spTgt spid="132"/>
                                        </p:tgtEl>
                                        <p:attrNameLst>
                                          <p:attrName>ppt_x</p:attrName>
                                          <p:attrName>ppt_y</p:attrName>
                                        </p:attrNameLst>
                                      </p:cBhvr>
                                      <p:rCtr x="17" y="8796"/>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1"/>
                                        </p:tgtEl>
                                        <p:attrNameLst>
                                          <p:attrName>style.visibility</p:attrName>
                                        </p:attrNameLst>
                                      </p:cBhvr>
                                      <p:to>
                                        <p:strVal val="visible"/>
                                      </p:to>
                                    </p:set>
                                    <p:animEffect transition="in" filter="fade">
                                      <p:cBhvr>
                                        <p:cTn id="55" dur="500"/>
                                        <p:tgtEl>
                                          <p:spTgt spid="141"/>
                                        </p:tgtEl>
                                      </p:cBhvr>
                                    </p:animEffect>
                                  </p:childTnLst>
                                </p:cTn>
                              </p:par>
                              <p:par>
                                <p:cTn id="56" presetID="1" presetClass="entr" presetSubtype="0" fill="hold" nodeType="withEffect">
                                  <p:stCondLst>
                                    <p:cond delay="0"/>
                                  </p:stCondLst>
                                  <p:childTnLst>
                                    <p:set>
                                      <p:cBhvr>
                                        <p:cTn id="57" dur="1" fill="hold">
                                          <p:stCondLst>
                                            <p:cond delay="0"/>
                                          </p:stCondLst>
                                        </p:cTn>
                                        <p:tgtEl>
                                          <p:spTgt spid="133"/>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34"/>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131"/>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3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3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7"/>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42"/>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43"/>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4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4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50"/>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22" grpId="0"/>
      <p:bldP spid="125" grpId="0"/>
      <p:bldP spid="126" grpId="0"/>
      <p:bldP spid="128" grpId="0"/>
      <p:bldP spid="130" grpId="0"/>
      <p:bldP spid="135" grpId="0"/>
      <p:bldP spid="136" grpId="0"/>
      <p:bldP spid="137" grpId="0"/>
      <p:bldP spid="138" grpId="0"/>
      <p:bldP spid="139" grpId="0"/>
      <p:bldP spid="142" grpId="0"/>
      <p:bldP spid="143" grpId="0"/>
      <p:bldP spid="150" grpId="0"/>
      <p:bldP spid="1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Other Design Considerations? </a:t>
            </a:r>
          </a:p>
        </p:txBody>
      </p:sp>
      <p:sp>
        <p:nvSpPr>
          <p:cNvPr id="3" name="Content Placeholder 2"/>
          <p:cNvSpPr>
            <a:spLocks noGrp="1"/>
          </p:cNvSpPr>
          <p:nvPr>
            <p:ph idx="1"/>
          </p:nvPr>
        </p:nvSpPr>
        <p:spPr>
          <a:xfrm>
            <a:off x="238539" y="1440305"/>
            <a:ext cx="10515600" cy="5771378"/>
          </a:xfrm>
        </p:spPr>
        <p:txBody>
          <a:bodyPr>
            <a:normAutofit/>
          </a:bodyPr>
          <a:lstStyle/>
          <a:p>
            <a:pPr marL="0" indent="0">
              <a:buNone/>
            </a:pPr>
            <a:r>
              <a:rPr lang="en-US" dirty="0"/>
              <a:t>Load Balancer</a:t>
            </a:r>
          </a:p>
          <a:p>
            <a:pPr marL="800100" lvl="1" indent="-414338"/>
            <a:r>
              <a:rPr lang="en-US" dirty="0"/>
              <a:t>What ports should we configure on our Elastic Load Balancer?</a:t>
            </a:r>
          </a:p>
          <a:p>
            <a:pPr lvl="1"/>
            <a:endParaRPr lang="en-US" sz="1467" dirty="0"/>
          </a:p>
          <a:p>
            <a:pPr marL="0" indent="0">
              <a:buNone/>
            </a:pPr>
            <a:r>
              <a:rPr lang="en-US" dirty="0"/>
              <a:t>Database</a:t>
            </a:r>
          </a:p>
          <a:p>
            <a:pPr marL="800100" lvl="1" indent="-414338"/>
            <a:r>
              <a:rPr lang="en-US" dirty="0"/>
              <a:t>Should we use RDS or EC2 Instances?</a:t>
            </a:r>
          </a:p>
          <a:p>
            <a:pPr marL="800100" lvl="1" indent="-414338"/>
            <a:r>
              <a:rPr lang="en-US" dirty="0"/>
              <a:t>How will our Database scale?</a:t>
            </a:r>
          </a:p>
          <a:p>
            <a:pPr lvl="1"/>
            <a:endParaRPr lang="en-US" sz="1467" dirty="0"/>
          </a:p>
          <a:p>
            <a:pPr marL="0" indent="0">
              <a:buNone/>
            </a:pPr>
            <a:r>
              <a:rPr lang="en-US" dirty="0"/>
              <a:t>Web and application servers</a:t>
            </a:r>
          </a:p>
          <a:p>
            <a:pPr marL="800100" lvl="1" indent="-414338"/>
            <a:r>
              <a:rPr lang="en-US" dirty="0"/>
              <a:t>Where will our content be stored?</a:t>
            </a:r>
          </a:p>
          <a:p>
            <a:pPr marL="800100" lvl="1" indent="-414338"/>
            <a:r>
              <a:rPr lang="en-US" dirty="0"/>
              <a:t>How will we secure our resources?</a:t>
            </a:r>
          </a:p>
        </p:txBody>
      </p:sp>
    </p:spTree>
    <p:custDataLst>
      <p:tags r:id="rId1"/>
    </p:custDataLst>
    <p:extLst>
      <p:ext uri="{BB962C8B-B14F-4D97-AF65-F5344CB8AC3E}">
        <p14:creationId xmlns:p14="http://schemas.microsoft.com/office/powerpoint/2010/main" val="88674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67" dirty="0"/>
              <a:t>Share What Your Group Discussed</a:t>
            </a:r>
          </a:p>
        </p:txBody>
      </p:sp>
    </p:spTree>
    <p:custDataLst>
      <p:tags r:id="rId1"/>
    </p:custDataLst>
    <p:extLst>
      <p:ext uri="{BB962C8B-B14F-4D97-AF65-F5344CB8AC3E}">
        <p14:creationId xmlns:p14="http://schemas.microsoft.com/office/powerpoint/2010/main" val="1217240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4561" y="2672911"/>
            <a:ext cx="6056583" cy="834496"/>
          </a:xfrm>
        </p:spPr>
        <p:txBody>
          <a:bodyPr>
            <a:normAutofit/>
          </a:bodyPr>
          <a:lstStyle/>
          <a:p>
            <a:r>
              <a:rPr lang="en-US" sz="4200" dirty="0">
                <a:latin typeface="Amazon Ember Light" charset="0"/>
                <a:ea typeface="Amazon Ember Light" charset="0"/>
                <a:cs typeface="Amazon Ember Light" charset="0"/>
              </a:rPr>
              <a:t>Thanks for participating!</a:t>
            </a:r>
          </a:p>
        </p:txBody>
      </p:sp>
      <p:sp>
        <p:nvSpPr>
          <p:cNvPr id="5" name="TextBox 4"/>
          <p:cNvSpPr txBox="1"/>
          <p:nvPr/>
        </p:nvSpPr>
        <p:spPr>
          <a:xfrm>
            <a:off x="471576" y="4967115"/>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GoGreen</a:t>
            </a:r>
            <a:r>
              <a:rPr lang="en-US" dirty="0"/>
              <a:t> Background</a:t>
            </a:r>
          </a:p>
        </p:txBody>
      </p:sp>
      <p:sp>
        <p:nvSpPr>
          <p:cNvPr id="7" name="Content Placeholder 6"/>
          <p:cNvSpPr>
            <a:spLocks noGrp="1"/>
          </p:cNvSpPr>
          <p:nvPr>
            <p:ph idx="1"/>
          </p:nvPr>
        </p:nvSpPr>
        <p:spPr>
          <a:xfrm>
            <a:off x="238539" y="1440305"/>
            <a:ext cx="11437646" cy="4913308"/>
          </a:xfrm>
        </p:spPr>
        <p:txBody>
          <a:bodyPr>
            <a:normAutofit fontScale="85000" lnSpcReduction="10000"/>
          </a:bodyPr>
          <a:lstStyle/>
          <a:p>
            <a:pPr marL="0" indent="0">
              <a:buNone/>
            </a:pPr>
            <a:r>
              <a:rPr lang="en-US" sz="3300" dirty="0" err="1"/>
              <a:t>GoGreen</a:t>
            </a:r>
            <a:r>
              <a:rPr lang="en-US" sz="3300" dirty="0"/>
              <a:t> provides a hosted Customer Relationship Management (CRM) tool to it’s end users.  Customers access the web application to:</a:t>
            </a:r>
          </a:p>
          <a:p>
            <a:pPr marL="0" indent="0">
              <a:buNone/>
            </a:pPr>
            <a:endParaRPr lang="en-US" sz="1867" b="1" dirty="0"/>
          </a:p>
          <a:p>
            <a:pPr marL="519113" indent="-519113">
              <a:lnSpc>
                <a:spcPct val="120000"/>
              </a:lnSpc>
            </a:pP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View and log customer contact information </a:t>
            </a:r>
            <a:r>
              <a:rPr lang="en-US" dirty="0"/>
              <a:t>– maintaining a record of all customer information viewable on all platforms.</a:t>
            </a:r>
          </a:p>
          <a:p>
            <a:pPr marL="0" indent="0">
              <a:lnSpc>
                <a:spcPct val="120000"/>
              </a:lnSpc>
              <a:buNone/>
            </a:pPr>
            <a:endParaRPr lang="en-US" sz="1600" b="1" dirty="0"/>
          </a:p>
          <a:p>
            <a:pPr marL="519113" indent="-519113">
              <a:lnSpc>
                <a:spcPct val="120000"/>
              </a:lnSpc>
            </a:pP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Upload and access customer contract documents from anywhere </a:t>
            </a:r>
            <a:r>
              <a:rPr lang="en-US" b="1" dirty="0"/>
              <a:t>– </a:t>
            </a:r>
            <a:r>
              <a:rPr lang="en-US" dirty="0"/>
              <a:t>capable through browser and mobile apps.</a:t>
            </a:r>
          </a:p>
          <a:p>
            <a:pPr marL="519113" lvl="1" indent="-519113">
              <a:lnSpc>
                <a:spcPct val="120000"/>
              </a:lnSpc>
              <a:spcBef>
                <a:spcPts val="1000"/>
              </a:spcBef>
            </a:pPr>
            <a:endParaRPr lang="en-US" sz="2800" b="1" dirty="0"/>
          </a:p>
          <a:p>
            <a:pPr marL="519113" indent="-519113">
              <a:lnSpc>
                <a:spcPct val="120000"/>
              </a:lnSpc>
            </a:pP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Track status of customer forms as they proceed through the sales process </a:t>
            </a:r>
            <a:r>
              <a:rPr lang="en-US" b="1" dirty="0"/>
              <a:t>– </a:t>
            </a:r>
            <a:r>
              <a:rPr lang="en-US" dirty="0"/>
              <a:t>view the workflow and provide feedback on next steps or delivery expectations.</a:t>
            </a:r>
          </a:p>
        </p:txBody>
      </p:sp>
    </p:spTree>
    <p:custDataLst>
      <p:tags r:id="rId1"/>
    </p:custDataLst>
    <p:extLst>
      <p:ext uri="{BB962C8B-B14F-4D97-AF65-F5344CB8AC3E}">
        <p14:creationId xmlns:p14="http://schemas.microsoft.com/office/powerpoint/2010/main" val="114216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GoGreen Today</a:t>
            </a:r>
          </a:p>
        </p:txBody>
      </p:sp>
      <p:grpSp>
        <p:nvGrpSpPr>
          <p:cNvPr id="6" name="Group 5"/>
          <p:cNvGrpSpPr/>
          <p:nvPr/>
        </p:nvGrpSpPr>
        <p:grpSpPr>
          <a:xfrm>
            <a:off x="1813110" y="2475385"/>
            <a:ext cx="9062678" cy="4382615"/>
            <a:chOff x="732400" y="1047423"/>
            <a:chExt cx="7787387" cy="3680586"/>
          </a:xfrm>
        </p:grpSpPr>
        <p:grpSp>
          <p:nvGrpSpPr>
            <p:cNvPr id="7" name="Group 6"/>
            <p:cNvGrpSpPr/>
            <p:nvPr/>
          </p:nvGrpSpPr>
          <p:grpSpPr>
            <a:xfrm>
              <a:off x="732400" y="1047423"/>
              <a:ext cx="7787387" cy="3680586"/>
              <a:chOff x="758509" y="1032035"/>
              <a:chExt cx="7787387" cy="3680586"/>
            </a:xfrm>
          </p:grpSpPr>
          <p:pic>
            <p:nvPicPr>
              <p:cNvPr id="9" name="Picture 8" descr="AWS-Global-Infrastructur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8509" y="1032035"/>
                <a:ext cx="7787387" cy="3680586"/>
              </a:xfrm>
              <a:prstGeom prst="rect">
                <a:avLst/>
              </a:prstGeom>
            </p:spPr>
          </p:pic>
          <p:sp>
            <p:nvSpPr>
              <p:cNvPr id="10" name="5-Point Star 9"/>
              <p:cNvSpPr/>
              <p:nvPr/>
            </p:nvSpPr>
            <p:spPr>
              <a:xfrm>
                <a:off x="6378222" y="2578068"/>
                <a:ext cx="184154" cy="172322"/>
              </a:xfrm>
              <a:prstGeom prst="star5">
                <a:avLst/>
              </a:prstGeom>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sp>
          <p:nvSpPr>
            <p:cNvPr id="8" name="5-Point Star 7"/>
            <p:cNvSpPr/>
            <p:nvPr/>
          </p:nvSpPr>
          <p:spPr>
            <a:xfrm>
              <a:off x="4494011" y="2421134"/>
              <a:ext cx="184154" cy="172322"/>
            </a:xfrm>
            <a:prstGeom prst="star5">
              <a:avLst/>
            </a:prstGeom>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sp>
        <p:nvSpPr>
          <p:cNvPr id="5" name="Content Placeholder 4"/>
          <p:cNvSpPr>
            <a:spLocks noGrp="1"/>
          </p:cNvSpPr>
          <p:nvPr>
            <p:ph idx="1"/>
          </p:nvPr>
        </p:nvSpPr>
        <p:spPr>
          <a:xfrm>
            <a:off x="238539" y="1440305"/>
            <a:ext cx="11340930" cy="4913308"/>
          </a:xfrm>
        </p:spPr>
        <p:txBody>
          <a:bodyPr/>
          <a:lstStyle/>
          <a:p>
            <a:pPr marL="0" indent="0">
              <a:buNone/>
            </a:pPr>
            <a:r>
              <a:rPr lang="en-US" dirty="0"/>
              <a:t>As the business grows, </a:t>
            </a:r>
            <a:r>
              <a:rPr lang="en-US" b="1" i="1" dirty="0" err="1">
                <a:latin typeface="Amazon Ember" panose="020B0603020204020204" pitchFamily="34" charset="0"/>
                <a:ea typeface="Amazon Ember" panose="020B0603020204020204" pitchFamily="34" charset="0"/>
                <a:cs typeface="Amazon Ember" panose="020B0603020204020204" pitchFamily="34" charset="0"/>
              </a:rPr>
              <a:t>GoGreen</a:t>
            </a:r>
            <a:r>
              <a:rPr lang="en-US" dirty="0"/>
              <a:t> is getting more and more traffic. Since the contracts with the primary data center location is </a:t>
            </a:r>
            <a:r>
              <a:rPr lang="en-US" b="1" dirty="0">
                <a:latin typeface="Amazon Ember" panose="020B0603020204020204" pitchFamily="34" charset="0"/>
                <a:ea typeface="Amazon Ember" panose="020B0603020204020204" pitchFamily="34" charset="0"/>
                <a:cs typeface="Amazon Ember" panose="020B0603020204020204" pitchFamily="34" charset="0"/>
              </a:rPr>
              <a:t>expiring</a:t>
            </a:r>
            <a:r>
              <a:rPr lang="en-US" dirty="0"/>
              <a:t> next year, </a:t>
            </a:r>
            <a:r>
              <a:rPr lang="en-US" b="1" i="1" dirty="0" err="1">
                <a:latin typeface="Amazon Ember" panose="020B0603020204020204" pitchFamily="34" charset="0"/>
                <a:ea typeface="Amazon Ember" panose="020B0603020204020204" pitchFamily="34" charset="0"/>
                <a:cs typeface="Amazon Ember" panose="020B0603020204020204" pitchFamily="34" charset="0"/>
              </a:rPr>
              <a:t>GoGreen</a:t>
            </a:r>
            <a:r>
              <a:rPr lang="en-US" dirty="0"/>
              <a:t> decided to migrate some or all of the components to the AWS cloud.</a:t>
            </a:r>
          </a:p>
          <a:p>
            <a:pPr marL="0" indent="0">
              <a:buNone/>
            </a:pPr>
            <a:endParaRPr lang="en-US" dirty="0"/>
          </a:p>
        </p:txBody>
      </p:sp>
    </p:spTree>
    <p:custDataLst>
      <p:tags r:id="rId1"/>
    </p:custDataLst>
    <p:extLst>
      <p:ext uri="{BB962C8B-B14F-4D97-AF65-F5344CB8AC3E}">
        <p14:creationId xmlns:p14="http://schemas.microsoft.com/office/powerpoint/2010/main" val="187738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1918442" y="1627264"/>
            <a:ext cx="6110868" cy="475595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Title 1"/>
          <p:cNvSpPr>
            <a:spLocks noGrp="1"/>
          </p:cNvSpPr>
          <p:nvPr>
            <p:ph type="title"/>
          </p:nvPr>
        </p:nvSpPr>
        <p:spPr/>
        <p:txBody>
          <a:bodyPr/>
          <a:lstStyle/>
          <a:p>
            <a:r>
              <a:rPr lang="en-US" dirty="0"/>
              <a:t>GoGreen On-Premises Data Center</a:t>
            </a:r>
          </a:p>
        </p:txBody>
      </p:sp>
      <p:grpSp>
        <p:nvGrpSpPr>
          <p:cNvPr id="121" name="Group 120"/>
          <p:cNvGrpSpPr/>
          <p:nvPr/>
        </p:nvGrpSpPr>
        <p:grpSpPr>
          <a:xfrm>
            <a:off x="1981414" y="1416739"/>
            <a:ext cx="8836457" cy="4700431"/>
            <a:chOff x="1698001" y="815951"/>
            <a:chExt cx="6627343" cy="3525323"/>
          </a:xfrm>
        </p:grpSpPr>
        <p:cxnSp>
          <p:nvCxnSpPr>
            <p:cNvPr id="6" name="Straight Connector 5"/>
            <p:cNvCxnSpPr>
              <a:endCxn id="71" idx="2"/>
            </p:cNvCxnSpPr>
            <p:nvPr/>
          </p:nvCxnSpPr>
          <p:spPr>
            <a:xfrm flipV="1">
              <a:off x="3214695" y="1282891"/>
              <a:ext cx="1669060" cy="376459"/>
            </a:xfrm>
            <a:prstGeom prst="line">
              <a:avLst/>
            </a:prstGeom>
            <a:ln w="28575">
              <a:solidFill>
                <a:schemeClr val="accent1"/>
              </a:solidFill>
              <a:prstDash val="sys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a:endCxn id="71" idx="2"/>
            </p:cNvCxnSpPr>
            <p:nvPr/>
          </p:nvCxnSpPr>
          <p:spPr>
            <a:xfrm flipV="1">
              <a:off x="4390158" y="1282891"/>
              <a:ext cx="493597" cy="376459"/>
            </a:xfrm>
            <a:prstGeom prst="line">
              <a:avLst/>
            </a:prstGeom>
            <a:ln w="28575">
              <a:solidFill>
                <a:schemeClr val="accent1"/>
              </a:solidFill>
              <a:prstDash val="sys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07" idx="3"/>
              <a:endCxn id="62" idx="2"/>
            </p:cNvCxnSpPr>
            <p:nvPr/>
          </p:nvCxnSpPr>
          <p:spPr>
            <a:xfrm flipV="1">
              <a:off x="4678847" y="2787471"/>
              <a:ext cx="618455" cy="217144"/>
            </a:xfrm>
            <a:prstGeom prst="line">
              <a:avLst/>
            </a:prstGeom>
            <a:ln w="28575">
              <a:solidFill>
                <a:schemeClr val="accent1"/>
              </a:solidFill>
              <a:prstDash val="solid"/>
            </a:ln>
          </p:spPr>
          <p:style>
            <a:lnRef idx="2">
              <a:schemeClr val="accent1"/>
            </a:lnRef>
            <a:fillRef idx="0">
              <a:schemeClr val="accent1"/>
            </a:fillRef>
            <a:effectRef idx="1">
              <a:schemeClr val="accent1"/>
            </a:effectRef>
            <a:fontRef idx="minor">
              <a:schemeClr val="tx1"/>
            </a:fontRef>
          </p:style>
        </p:cxnSp>
        <p:pic>
          <p:nvPicPr>
            <p:cNvPr id="12" name="Picture 11" descr="Corporate-Data-Cente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033700" y="815951"/>
              <a:ext cx="446484" cy="446484"/>
            </a:xfrm>
            <a:prstGeom prst="rect">
              <a:avLst/>
            </a:prstGeom>
          </p:spPr>
        </p:pic>
        <p:sp>
          <p:nvSpPr>
            <p:cNvPr id="14" name="TextBox 37"/>
            <p:cNvSpPr txBox="1">
              <a:spLocks noChangeArrowheads="1"/>
            </p:cNvSpPr>
            <p:nvPr/>
          </p:nvSpPr>
          <p:spPr bwMode="auto">
            <a:xfrm>
              <a:off x="3165528" y="3933374"/>
              <a:ext cx="928855" cy="407900"/>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Oracle DB</a:t>
              </a:r>
            </a:p>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(Master)</a:t>
              </a:r>
            </a:p>
          </p:txBody>
        </p:sp>
        <p:sp>
          <p:nvSpPr>
            <p:cNvPr id="15" name="Can 14"/>
            <p:cNvSpPr/>
            <p:nvPr/>
          </p:nvSpPr>
          <p:spPr>
            <a:xfrm>
              <a:off x="4314531" y="3661140"/>
              <a:ext cx="304800" cy="304800"/>
            </a:xfrm>
            <a:prstGeom prst="can">
              <a:avLst/>
            </a:prstGeom>
            <a:solidFill>
              <a:schemeClr val="accent3">
                <a:lumMod val="20000"/>
                <a:lumOff val="8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TextBox 37"/>
            <p:cNvSpPr txBox="1">
              <a:spLocks noChangeArrowheads="1"/>
            </p:cNvSpPr>
            <p:nvPr/>
          </p:nvSpPr>
          <p:spPr bwMode="auto">
            <a:xfrm>
              <a:off x="4002442" y="3933374"/>
              <a:ext cx="928855" cy="407900"/>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Oracle DB</a:t>
              </a:r>
            </a:p>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(Slave)</a:t>
              </a:r>
            </a:p>
          </p:txBody>
        </p:sp>
        <p:pic>
          <p:nvPicPr>
            <p:cNvPr id="17" name="Picture 16" descr="Tape.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943152" y="3629549"/>
              <a:ext cx="367982" cy="367982"/>
            </a:xfrm>
            <a:prstGeom prst="rect">
              <a:avLst/>
            </a:prstGeom>
          </p:spPr>
        </p:pic>
        <p:sp>
          <p:nvSpPr>
            <p:cNvPr id="18" name="TextBox 37"/>
            <p:cNvSpPr txBox="1">
              <a:spLocks noChangeArrowheads="1"/>
            </p:cNvSpPr>
            <p:nvPr/>
          </p:nvSpPr>
          <p:spPr bwMode="auto">
            <a:xfrm>
              <a:off x="4839480" y="3924891"/>
              <a:ext cx="822238" cy="407900"/>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Back-ups on tapes</a:t>
              </a:r>
            </a:p>
          </p:txBody>
        </p:sp>
        <p:pic>
          <p:nvPicPr>
            <p:cNvPr id="19" name="Picture 2" descr="https://encrypted-tbn3.gstatic.com/images?q=tbn:ANd9GcRYOgtirRRsksq0StIBoWDBoHFDl8LsJ8ADWfty6c0jhVNGJspRQR5Hww"/>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565318" y="1067941"/>
              <a:ext cx="370483" cy="3704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Internet.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264510" y="1518701"/>
              <a:ext cx="575888" cy="575888"/>
            </a:xfrm>
            <a:prstGeom prst="rect">
              <a:avLst/>
            </a:prstGeom>
          </p:spPr>
        </p:pic>
        <p:cxnSp>
          <p:nvCxnSpPr>
            <p:cNvPr id="21" name="Straight Connector 20"/>
            <p:cNvCxnSpPr>
              <a:endCxn id="29" idx="0"/>
            </p:cNvCxnSpPr>
            <p:nvPr/>
          </p:nvCxnSpPr>
          <p:spPr>
            <a:xfrm flipH="1">
              <a:off x="2901373" y="1351283"/>
              <a:ext cx="736523" cy="177604"/>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28" idx="0"/>
            </p:cNvCxnSpPr>
            <p:nvPr/>
          </p:nvCxnSpPr>
          <p:spPr>
            <a:xfrm>
              <a:off x="3856506" y="1351283"/>
              <a:ext cx="621380" cy="124408"/>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3" name="TextBox 37"/>
            <p:cNvSpPr txBox="1">
              <a:spLocks noChangeArrowheads="1"/>
            </p:cNvSpPr>
            <p:nvPr/>
          </p:nvSpPr>
          <p:spPr bwMode="auto">
            <a:xfrm>
              <a:off x="3697855" y="1775022"/>
              <a:ext cx="928855" cy="407900"/>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Web </a:t>
              </a:r>
            </a:p>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Server</a:t>
              </a:r>
            </a:p>
          </p:txBody>
        </p:sp>
        <p:sp>
          <p:nvSpPr>
            <p:cNvPr id="24" name="TextBox 37"/>
            <p:cNvSpPr txBox="1">
              <a:spLocks noChangeArrowheads="1"/>
            </p:cNvSpPr>
            <p:nvPr/>
          </p:nvSpPr>
          <p:spPr bwMode="auto">
            <a:xfrm>
              <a:off x="2729084" y="1797893"/>
              <a:ext cx="928855" cy="407900"/>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Web</a:t>
              </a:r>
            </a:p>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Server</a:t>
              </a:r>
            </a:p>
          </p:txBody>
        </p:sp>
        <p:pic>
          <p:nvPicPr>
            <p:cNvPr id="28" name="Picture 27" descr="Traditional-Servers.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276924" y="1475691"/>
              <a:ext cx="401923" cy="401923"/>
            </a:xfrm>
            <a:prstGeom prst="rect">
              <a:avLst/>
            </a:prstGeom>
          </p:spPr>
        </p:pic>
        <p:pic>
          <p:nvPicPr>
            <p:cNvPr id="29" name="Picture 28" descr="Traditional-Servers.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700411" y="1528887"/>
              <a:ext cx="401923" cy="401923"/>
            </a:xfrm>
            <a:prstGeom prst="rect">
              <a:avLst/>
            </a:prstGeom>
          </p:spPr>
        </p:pic>
        <p:cxnSp>
          <p:nvCxnSpPr>
            <p:cNvPr id="30" name="Straight Connector 29"/>
            <p:cNvCxnSpPr>
              <a:stCxn id="29" idx="2"/>
              <a:endCxn id="109" idx="0"/>
            </p:cNvCxnSpPr>
            <p:nvPr/>
          </p:nvCxnSpPr>
          <p:spPr>
            <a:xfrm>
              <a:off x="2901373" y="1930810"/>
              <a:ext cx="0" cy="872843"/>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8" idx="2"/>
              <a:endCxn id="107" idx="0"/>
            </p:cNvCxnSpPr>
            <p:nvPr/>
          </p:nvCxnSpPr>
          <p:spPr>
            <a:xfrm>
              <a:off x="4477886" y="1877614"/>
              <a:ext cx="0" cy="926039"/>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10" idx="0"/>
              <a:endCxn id="110" idx="0"/>
            </p:cNvCxnSpPr>
            <p:nvPr/>
          </p:nvCxnSpPr>
          <p:spPr>
            <a:xfrm>
              <a:off x="2374380" y="2893074"/>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09" idx="2"/>
              <a:endCxn id="37" idx="1"/>
            </p:cNvCxnSpPr>
            <p:nvPr/>
          </p:nvCxnSpPr>
          <p:spPr>
            <a:xfrm>
              <a:off x="2901373" y="3205576"/>
              <a:ext cx="728644" cy="455564"/>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07" idx="2"/>
              <a:endCxn id="37" idx="1"/>
            </p:cNvCxnSpPr>
            <p:nvPr/>
          </p:nvCxnSpPr>
          <p:spPr>
            <a:xfrm flipH="1">
              <a:off x="3630017" y="3205576"/>
              <a:ext cx="847869" cy="455564"/>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7" name="Can 36"/>
            <p:cNvSpPr/>
            <p:nvPr/>
          </p:nvSpPr>
          <p:spPr>
            <a:xfrm>
              <a:off x="3477617" y="3661140"/>
              <a:ext cx="304800" cy="304800"/>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9" name="Group 38"/>
            <p:cNvGrpSpPr/>
            <p:nvPr/>
          </p:nvGrpSpPr>
          <p:grpSpPr>
            <a:xfrm>
              <a:off x="1909952" y="2803653"/>
              <a:ext cx="1192382" cy="401923"/>
              <a:chOff x="-49788" y="1538172"/>
              <a:chExt cx="1192382" cy="401923"/>
            </a:xfrm>
          </p:grpSpPr>
          <p:pic>
            <p:nvPicPr>
              <p:cNvPr id="109" name="Picture 108" descr="Traditional-Servers.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40671" y="1538172"/>
                <a:ext cx="401923" cy="401923"/>
              </a:xfrm>
              <a:prstGeom prst="rect">
                <a:avLst/>
              </a:prstGeom>
            </p:spPr>
          </p:pic>
          <p:sp>
            <p:nvSpPr>
              <p:cNvPr id="110" name="TextBox 37"/>
              <p:cNvSpPr txBox="1">
                <a:spLocks noChangeArrowheads="1"/>
              </p:cNvSpPr>
              <p:nvPr/>
            </p:nvSpPr>
            <p:spPr bwMode="auto">
              <a:xfrm>
                <a:off x="-49788" y="1627593"/>
                <a:ext cx="928855" cy="238575"/>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App Server</a:t>
                </a:r>
              </a:p>
            </p:txBody>
          </p:sp>
        </p:grpSp>
        <p:grpSp>
          <p:nvGrpSpPr>
            <p:cNvPr id="40" name="Group 39"/>
            <p:cNvGrpSpPr/>
            <p:nvPr/>
          </p:nvGrpSpPr>
          <p:grpSpPr>
            <a:xfrm>
              <a:off x="3514801" y="2803653"/>
              <a:ext cx="1164046" cy="401923"/>
              <a:chOff x="-126057" y="1538172"/>
              <a:chExt cx="1164046" cy="401923"/>
            </a:xfrm>
          </p:grpSpPr>
          <p:pic>
            <p:nvPicPr>
              <p:cNvPr id="107" name="Picture 106" descr="Traditional-Servers.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6066" y="1538172"/>
                <a:ext cx="401923" cy="401923"/>
              </a:xfrm>
              <a:prstGeom prst="rect">
                <a:avLst/>
              </a:prstGeom>
            </p:spPr>
          </p:pic>
          <p:sp>
            <p:nvSpPr>
              <p:cNvPr id="108" name="TextBox 37"/>
              <p:cNvSpPr txBox="1">
                <a:spLocks noChangeArrowheads="1"/>
              </p:cNvSpPr>
              <p:nvPr/>
            </p:nvSpPr>
            <p:spPr bwMode="auto">
              <a:xfrm>
                <a:off x="-126057" y="1586797"/>
                <a:ext cx="928855" cy="238575"/>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App Server</a:t>
                </a:r>
              </a:p>
            </p:txBody>
          </p:sp>
        </p:grpSp>
        <p:cxnSp>
          <p:nvCxnSpPr>
            <p:cNvPr id="41" name="Straight Connector 40"/>
            <p:cNvCxnSpPr>
              <a:stCxn id="37" idx="4"/>
              <a:endCxn id="15" idx="2"/>
            </p:cNvCxnSpPr>
            <p:nvPr/>
          </p:nvCxnSpPr>
          <p:spPr>
            <a:xfrm>
              <a:off x="3782417" y="3813540"/>
              <a:ext cx="532114" cy="0"/>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5" idx="4"/>
              <a:endCxn id="17" idx="1"/>
            </p:cNvCxnSpPr>
            <p:nvPr/>
          </p:nvCxnSpPr>
          <p:spPr>
            <a:xfrm>
              <a:off x="4619331" y="3813540"/>
              <a:ext cx="323821" cy="0"/>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pic>
          <p:nvPicPr>
            <p:cNvPr id="43" name="Picture 18"/>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3013450" y="3460973"/>
              <a:ext cx="513119" cy="43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cxnSp>
          <p:nvCxnSpPr>
            <p:cNvPr id="44" name="Elbow Connector 43"/>
            <p:cNvCxnSpPr>
              <a:stCxn id="20" idx="1"/>
              <a:endCxn id="19" idx="0"/>
            </p:cNvCxnSpPr>
            <p:nvPr/>
          </p:nvCxnSpPr>
          <p:spPr>
            <a:xfrm rot="10800000">
              <a:off x="3750560" y="1067941"/>
              <a:ext cx="3513950" cy="738704"/>
            </a:xfrm>
            <a:prstGeom prst="bentConnector4">
              <a:avLst>
                <a:gd name="adj1" fmla="val 25793"/>
                <a:gd name="adj2" fmla="val 130946"/>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6373890" y="1715359"/>
              <a:ext cx="1151279" cy="615106"/>
              <a:chOff x="6168801" y="1569800"/>
              <a:chExt cx="1151279" cy="615106"/>
            </a:xfrm>
          </p:grpSpPr>
          <p:pic>
            <p:nvPicPr>
              <p:cNvPr id="103" name="Picture 102" descr="Traditional-Servers.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501965" y="1569800"/>
                <a:ext cx="458697" cy="458697"/>
              </a:xfrm>
              <a:prstGeom prst="rect">
                <a:avLst/>
              </a:prstGeom>
            </p:spPr>
          </p:pic>
          <p:sp>
            <p:nvSpPr>
              <p:cNvPr id="104" name="TextBox 103"/>
              <p:cNvSpPr txBox="1"/>
              <p:nvPr/>
            </p:nvSpPr>
            <p:spPr>
              <a:xfrm>
                <a:off x="6168801" y="1946331"/>
                <a:ext cx="1151279" cy="238575"/>
              </a:xfrm>
              <a:prstGeom prst="rect">
                <a:avLst/>
              </a:prstGeom>
              <a:noFill/>
            </p:spPr>
            <p:txBody>
              <a:bodyPr wrap="square" rtlCol="0">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DNS Server</a:t>
                </a:r>
              </a:p>
            </p:txBody>
          </p:sp>
        </p:grpSp>
        <p:sp>
          <p:nvSpPr>
            <p:cNvPr id="62" name="Cube 61"/>
            <p:cNvSpPr/>
            <p:nvPr/>
          </p:nvSpPr>
          <p:spPr>
            <a:xfrm>
              <a:off x="5297302" y="2683454"/>
              <a:ext cx="568761" cy="166427"/>
            </a:xfrm>
            <a:prstGeom prst="cube">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Rectangle 62"/>
            <p:cNvSpPr/>
            <p:nvPr/>
          </p:nvSpPr>
          <p:spPr>
            <a:xfrm>
              <a:off x="5355448" y="2749837"/>
              <a:ext cx="119307" cy="4571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4" name="Can 63"/>
            <p:cNvSpPr/>
            <p:nvPr/>
          </p:nvSpPr>
          <p:spPr>
            <a:xfrm>
              <a:off x="5440514" y="3043526"/>
              <a:ext cx="208294" cy="279276"/>
            </a:xfrm>
            <a:prstGeom prst="can">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6" name="TextBox 37"/>
            <p:cNvSpPr txBox="1">
              <a:spLocks noChangeArrowheads="1"/>
            </p:cNvSpPr>
            <p:nvPr/>
          </p:nvSpPr>
          <p:spPr bwMode="auto">
            <a:xfrm>
              <a:off x="5062722" y="3277012"/>
              <a:ext cx="987886" cy="407900"/>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File System Disks</a:t>
              </a:r>
            </a:p>
          </p:txBody>
        </p:sp>
        <p:cxnSp>
          <p:nvCxnSpPr>
            <p:cNvPr id="67" name="Straight Connector 66"/>
            <p:cNvCxnSpPr>
              <a:stCxn id="62" idx="3"/>
              <a:endCxn id="64" idx="1"/>
            </p:cNvCxnSpPr>
            <p:nvPr/>
          </p:nvCxnSpPr>
          <p:spPr>
            <a:xfrm flipH="1">
              <a:off x="5544661" y="2849881"/>
              <a:ext cx="16218" cy="193645"/>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4883755" y="1071425"/>
              <a:ext cx="601509" cy="422932"/>
              <a:chOff x="4513863" y="1325083"/>
              <a:chExt cx="601509" cy="422932"/>
            </a:xfrm>
          </p:grpSpPr>
          <p:sp>
            <p:nvSpPr>
              <p:cNvPr id="71" name="Can 70"/>
              <p:cNvSpPr/>
              <p:nvPr/>
            </p:nvSpPr>
            <p:spPr>
              <a:xfrm>
                <a:off x="4513863" y="1325083"/>
                <a:ext cx="601509" cy="422932"/>
              </a:xfrm>
              <a:prstGeom prst="can">
                <a:avLst/>
              </a:prstGeom>
              <a:solidFill>
                <a:schemeClr val="accent4">
                  <a:lumMod val="20000"/>
                  <a:lumOff val="80000"/>
                </a:schemeClr>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2" name="Rectangle 71"/>
              <p:cNvSpPr/>
              <p:nvPr/>
            </p:nvSpPr>
            <p:spPr>
              <a:xfrm>
                <a:off x="4774930" y="1449081"/>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3" name="Rectangle 72"/>
              <p:cNvSpPr/>
              <p:nvPr/>
            </p:nvSpPr>
            <p:spPr>
              <a:xfrm>
                <a:off x="4924702"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4" name="Rectangle 73"/>
              <p:cNvSpPr/>
              <p:nvPr/>
            </p:nvSpPr>
            <p:spPr>
              <a:xfrm>
                <a:off x="4636198"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5" name="Rectangle 74"/>
              <p:cNvSpPr/>
              <p:nvPr/>
            </p:nvSpPr>
            <p:spPr>
              <a:xfrm>
                <a:off x="4780450"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6" name="Rectangle 75"/>
              <p:cNvSpPr/>
              <p:nvPr/>
            </p:nvSpPr>
            <p:spPr>
              <a:xfrm>
                <a:off x="4574482"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7" name="Rectangle 76"/>
              <p:cNvSpPr/>
              <p:nvPr/>
            </p:nvSpPr>
            <p:spPr>
              <a:xfrm>
                <a:off x="4999544"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8" name="Rectangle 77"/>
              <p:cNvSpPr/>
              <p:nvPr/>
            </p:nvSpPr>
            <p:spPr>
              <a:xfrm>
                <a:off x="4716169"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9" name="Rectangle 78"/>
              <p:cNvSpPr/>
              <p:nvPr/>
            </p:nvSpPr>
            <p:spPr>
              <a:xfrm>
                <a:off x="4857856"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80" name="Elbow Connector 79"/>
              <p:cNvCxnSpPr>
                <a:stCxn id="72" idx="2"/>
                <a:endCxn id="74" idx="0"/>
              </p:cNvCxnSpPr>
              <p:nvPr/>
            </p:nvCxnSpPr>
            <p:spPr>
              <a:xfrm rot="5400000">
                <a:off x="4710535" y="1452408"/>
                <a:ext cx="53949" cy="138732"/>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1" name="Elbow Connector 80"/>
              <p:cNvCxnSpPr>
                <a:stCxn id="72" idx="2"/>
                <a:endCxn id="73" idx="0"/>
              </p:cNvCxnSpPr>
              <p:nvPr/>
            </p:nvCxnSpPr>
            <p:spPr>
              <a:xfrm rot="16200000" flipH="1">
                <a:off x="4854787" y="1446888"/>
                <a:ext cx="53949" cy="149772"/>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Elbow Connector 81"/>
              <p:cNvCxnSpPr>
                <a:stCxn id="74" idx="2"/>
                <a:endCxn id="76" idx="0"/>
              </p:cNvCxnSpPr>
              <p:nvPr/>
            </p:nvCxnSpPr>
            <p:spPr>
              <a:xfrm rot="5400000">
                <a:off x="4619994" y="1580901"/>
                <a:ext cx="34582" cy="61716"/>
              </a:xfrm>
              <a:prstGeom prst="bentConnector3">
                <a:avLst>
                  <a:gd name="adj1" fmla="val 50000"/>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75" idx="2"/>
                <a:endCxn id="78" idx="0"/>
              </p:cNvCxnSpPr>
              <p:nvPr/>
            </p:nvCxnSpPr>
            <p:spPr>
              <a:xfrm rot="5400000">
                <a:off x="4762964" y="1579619"/>
                <a:ext cx="34582" cy="64281"/>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5" idx="2"/>
                <a:endCxn id="79" idx="0"/>
              </p:cNvCxnSpPr>
              <p:nvPr/>
            </p:nvCxnSpPr>
            <p:spPr>
              <a:xfrm rot="16200000" flipH="1">
                <a:off x="4833807" y="1573056"/>
                <a:ext cx="34582" cy="77406"/>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73" idx="2"/>
                <a:endCxn id="77" idx="0"/>
              </p:cNvCxnSpPr>
              <p:nvPr/>
            </p:nvCxnSpPr>
            <p:spPr>
              <a:xfrm rot="16200000" flipH="1">
                <a:off x="4976777" y="1574338"/>
                <a:ext cx="34582" cy="74842"/>
              </a:xfrm>
              <a:prstGeom prst="bentConnector3">
                <a:avLst>
                  <a:gd name="adj1" fmla="val 50000"/>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6" name="Elbow Connector 85"/>
              <p:cNvCxnSpPr>
                <a:stCxn id="72" idx="2"/>
                <a:endCxn id="75" idx="0"/>
              </p:cNvCxnSpPr>
              <p:nvPr/>
            </p:nvCxnSpPr>
            <p:spPr>
              <a:xfrm rot="16200000" flipH="1">
                <a:off x="4782661" y="1519014"/>
                <a:ext cx="53949" cy="5520"/>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69" name="TextBox 37"/>
            <p:cNvSpPr txBox="1">
              <a:spLocks noChangeArrowheads="1"/>
            </p:cNvSpPr>
            <p:nvPr/>
          </p:nvSpPr>
          <p:spPr bwMode="auto">
            <a:xfrm>
              <a:off x="4717026" y="1510872"/>
              <a:ext cx="928855" cy="407900"/>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Active Directory</a:t>
              </a:r>
            </a:p>
          </p:txBody>
        </p:sp>
        <p:cxnSp>
          <p:nvCxnSpPr>
            <p:cNvPr id="70" name="Straight Connector 69"/>
            <p:cNvCxnSpPr>
              <a:stCxn id="69" idx="2"/>
            </p:cNvCxnSpPr>
            <p:nvPr/>
          </p:nvCxnSpPr>
          <p:spPr>
            <a:xfrm flipH="1">
              <a:off x="4591119" y="1918772"/>
              <a:ext cx="590336" cy="831065"/>
            </a:xfrm>
            <a:prstGeom prst="line">
              <a:avLst/>
            </a:prstGeom>
            <a:ln w="28575">
              <a:solidFill>
                <a:schemeClr val="accent1"/>
              </a:solidFill>
              <a:prstDash val="sysDot"/>
            </a:ln>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1698001" y="1198035"/>
              <a:ext cx="1154530" cy="238575"/>
            </a:xfrm>
            <a:prstGeom prst="rect">
              <a:avLst/>
            </a:prstGeom>
            <a:noFill/>
          </p:spPr>
          <p:txBody>
            <a:bodyPr wrap="square" rtlCol="0">
              <a:spAutoFit/>
            </a:bodyPr>
            <a:lstStyle/>
            <a:p>
              <a:pPr algn="ctr"/>
              <a:r>
                <a:rPr lang="en-US" sz="1467" b="1" dirty="0">
                  <a:latin typeface="Amazon Ember" panose="020B0603020204020204" pitchFamily="34" charset="0"/>
                  <a:ea typeface="Amazon Ember" panose="020B0603020204020204" pitchFamily="34" charset="0"/>
                  <a:cs typeface="Amazon Ember" panose="020B0603020204020204" pitchFamily="34" charset="0"/>
                </a:rPr>
                <a:t>Datacenter</a:t>
              </a:r>
            </a:p>
          </p:txBody>
        </p:sp>
        <p:sp>
          <p:nvSpPr>
            <p:cNvPr id="116" name="TextBox 37"/>
            <p:cNvSpPr txBox="1">
              <a:spLocks noChangeArrowheads="1"/>
            </p:cNvSpPr>
            <p:nvPr/>
          </p:nvSpPr>
          <p:spPr bwMode="auto">
            <a:xfrm>
              <a:off x="2768312" y="1105399"/>
              <a:ext cx="928855" cy="238575"/>
            </a:xfrm>
            <a:prstGeom prst="rect">
              <a:avLst/>
            </a:prstGeom>
            <a:noFill/>
            <a:ln w="9525">
              <a:noFill/>
              <a:miter lim="800000"/>
              <a:headEnd/>
              <a:tailEnd/>
            </a:ln>
          </p:spPr>
          <p:txBody>
            <a:bodyPr wrap="square">
              <a:spAutoFit/>
            </a:bodyPr>
            <a:lstStyle/>
            <a:p>
              <a:pPr algn="ctr"/>
              <a:r>
                <a:rPr lang="en-US" sz="1467" b="1" dirty="0">
                  <a:latin typeface="Amazon Ember" panose="020B0603020204020204" pitchFamily="34" charset="0"/>
                  <a:ea typeface="Amazon Ember" panose="020B0603020204020204" pitchFamily="34" charset="0"/>
                  <a:cs typeface="Amazon Ember" panose="020B0603020204020204" pitchFamily="34" charset="0"/>
                </a:rPr>
                <a:t>NetScaler</a:t>
              </a:r>
            </a:p>
          </p:txBody>
        </p:sp>
        <p:pic>
          <p:nvPicPr>
            <p:cNvPr id="117" name="Picture 116" descr="Client.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1567" y="1173202"/>
              <a:ext cx="583777" cy="583777"/>
            </a:xfrm>
            <a:prstGeom prst="rect">
              <a:avLst/>
            </a:prstGeom>
          </p:spPr>
        </p:pic>
        <p:pic>
          <p:nvPicPr>
            <p:cNvPr id="118" name="Picture 117" descr="Mobile-Client.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726573" y="1833904"/>
              <a:ext cx="583777" cy="583777"/>
            </a:xfrm>
            <a:prstGeom prst="rect">
              <a:avLst/>
            </a:prstGeom>
          </p:spPr>
        </p:pic>
      </p:grpSp>
      <p:sp>
        <p:nvSpPr>
          <p:cNvPr id="122" name="TextBox 121"/>
          <p:cNvSpPr txBox="1"/>
          <p:nvPr/>
        </p:nvSpPr>
        <p:spPr>
          <a:xfrm>
            <a:off x="10496688" y="2555077"/>
            <a:ext cx="1091541" cy="338554"/>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Users</a:t>
            </a:r>
          </a:p>
        </p:txBody>
      </p:sp>
      <p:sp>
        <p:nvSpPr>
          <p:cNvPr id="3" name="TextBox 2"/>
          <p:cNvSpPr txBox="1"/>
          <p:nvPr/>
        </p:nvSpPr>
        <p:spPr>
          <a:xfrm>
            <a:off x="496741" y="3320066"/>
            <a:ext cx="1681321" cy="666977"/>
          </a:xfrm>
          <a:prstGeom prst="rect">
            <a:avLst/>
          </a:prstGeom>
          <a:solidFill>
            <a:schemeClr val="accent5">
              <a:lumMod val="20000"/>
              <a:lumOff val="80000"/>
            </a:schemeClr>
          </a:solidFill>
          <a:ln>
            <a:solidFill>
              <a:schemeClr val="accent1"/>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Three-tier architecture</a:t>
            </a:r>
          </a:p>
        </p:txBody>
      </p:sp>
    </p:spTree>
    <p:custDataLst>
      <p:tags r:id="rId1"/>
    </p:custDataLst>
    <p:extLst>
      <p:ext uri="{BB962C8B-B14F-4D97-AF65-F5344CB8AC3E}">
        <p14:creationId xmlns:p14="http://schemas.microsoft.com/office/powerpoint/2010/main" val="76838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err="1"/>
              <a:t>GoGreen</a:t>
            </a:r>
            <a:r>
              <a:rPr lang="en-US" sz="3800" dirty="0"/>
              <a:t> Migration Requirements</a:t>
            </a:r>
          </a:p>
        </p:txBody>
      </p:sp>
      <p:sp>
        <p:nvSpPr>
          <p:cNvPr id="3" name="Content Placeholder 2"/>
          <p:cNvSpPr>
            <a:spLocks noGrp="1"/>
          </p:cNvSpPr>
          <p:nvPr>
            <p:ph idx="1"/>
          </p:nvPr>
        </p:nvSpPr>
        <p:spPr>
          <a:xfrm>
            <a:off x="238539" y="1440304"/>
            <a:ext cx="10515600" cy="6047423"/>
          </a:xfrm>
        </p:spPr>
        <p:txBody>
          <a:bodyPr>
            <a:normAutofit/>
          </a:bodyPr>
          <a:lstStyle/>
          <a:p>
            <a:pPr marL="0" indent="0">
              <a:buNone/>
            </a:pPr>
            <a:r>
              <a:rPr lang="en-US" dirty="0"/>
              <a:t>Deployment</a:t>
            </a:r>
          </a:p>
          <a:p>
            <a:pPr marL="914400" lvl="1" indent="-457200">
              <a:spcBef>
                <a:spcPts val="1800"/>
              </a:spcBef>
            </a:pPr>
            <a:r>
              <a:rPr lang="en-US" dirty="0"/>
              <a:t>US West Coast and Southeast Asia</a:t>
            </a:r>
            <a:br>
              <a:rPr lang="en-US" dirty="0"/>
            </a:br>
            <a:endParaRPr lang="en-US" dirty="0"/>
          </a:p>
          <a:p>
            <a:pPr marL="0" indent="0">
              <a:buNone/>
            </a:pPr>
            <a:r>
              <a:rPr lang="en-US" dirty="0"/>
              <a:t>Web applications</a:t>
            </a:r>
          </a:p>
          <a:p>
            <a:pPr marL="914400" lvl="1" indent="-457200">
              <a:spcBef>
                <a:spcPts val="1800"/>
              </a:spcBef>
            </a:pPr>
            <a:r>
              <a:rPr lang="en-US" dirty="0"/>
              <a:t>Increase availability</a:t>
            </a:r>
          </a:p>
          <a:p>
            <a:pPr marL="914400" lvl="1" indent="-457200">
              <a:spcBef>
                <a:spcPts val="1800"/>
              </a:spcBef>
            </a:pPr>
            <a:r>
              <a:rPr lang="en-US" dirty="0"/>
              <a:t>Increase durability of data</a:t>
            </a:r>
          </a:p>
          <a:p>
            <a:pPr marL="914400" lvl="1" indent="-457200">
              <a:spcBef>
                <a:spcPts val="1800"/>
              </a:spcBef>
            </a:pPr>
            <a:r>
              <a:rPr lang="en-US" dirty="0"/>
              <a:t>Implement methods to lower recovery time</a:t>
            </a:r>
          </a:p>
          <a:p>
            <a:pPr marL="914400" lvl="1" indent="-457200">
              <a:spcBef>
                <a:spcPts val="1800"/>
              </a:spcBef>
            </a:pPr>
            <a:r>
              <a:rPr lang="en-US" dirty="0"/>
              <a:t>Increase security of mobile connections</a:t>
            </a:r>
          </a:p>
          <a:p>
            <a:pPr lvl="1"/>
            <a:endParaRPr lang="en-US" dirty="0"/>
          </a:p>
          <a:p>
            <a:pPr lvl="1"/>
            <a:endParaRPr lang="en-US" sz="1333" dirty="0"/>
          </a:p>
          <a:p>
            <a:pPr lvl="1"/>
            <a:endParaRPr lang="en-US" sz="1333" dirty="0"/>
          </a:p>
        </p:txBody>
      </p:sp>
    </p:spTree>
    <p:custDataLst>
      <p:tags r:id="rId1"/>
    </p:custDataLst>
    <p:extLst>
      <p:ext uri="{BB962C8B-B14F-4D97-AF65-F5344CB8AC3E}">
        <p14:creationId xmlns:p14="http://schemas.microsoft.com/office/powerpoint/2010/main" val="11513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40" y="263527"/>
            <a:ext cx="9104966" cy="779463"/>
          </a:xfrm>
        </p:spPr>
        <p:txBody>
          <a:bodyPr>
            <a:normAutofit fontScale="90000"/>
          </a:bodyPr>
          <a:lstStyle/>
          <a:p>
            <a:r>
              <a:rPr lang="en-US" sz="4000" dirty="0"/>
              <a:t>AWS services and features to keep in mind</a:t>
            </a:r>
          </a:p>
        </p:txBody>
      </p:sp>
      <p:sp>
        <p:nvSpPr>
          <p:cNvPr id="3" name="Content Placeholder 2"/>
          <p:cNvSpPr>
            <a:spLocks noGrp="1"/>
          </p:cNvSpPr>
          <p:nvPr>
            <p:ph idx="1"/>
          </p:nvPr>
        </p:nvSpPr>
        <p:spPr/>
        <p:txBody>
          <a:bodyPr>
            <a:normAutofit fontScale="92500" lnSpcReduction="20000"/>
          </a:bodyPr>
          <a:lstStyle/>
          <a:p>
            <a:pPr marL="0" indent="0">
              <a:lnSpc>
                <a:spcPct val="120000"/>
              </a:lnSpc>
              <a:buNone/>
            </a:pPr>
            <a:r>
              <a:rPr lang="en-US" dirty="0"/>
              <a:t>Global infrastructure of AWS</a:t>
            </a:r>
          </a:p>
          <a:p>
            <a:pPr marL="862013" lvl="1" indent="-457200">
              <a:lnSpc>
                <a:spcPct val="110000"/>
              </a:lnSpc>
              <a:spcBef>
                <a:spcPts val="600"/>
              </a:spcBef>
              <a:tabLst>
                <a:tab pos="914400" algn="l"/>
              </a:tabLst>
            </a:pPr>
            <a:r>
              <a:rPr lang="en-US" sz="2600" dirty="0"/>
              <a:t>Regions, edge locations, and Availability Zones</a:t>
            </a:r>
          </a:p>
          <a:p>
            <a:pPr marL="0" indent="0">
              <a:lnSpc>
                <a:spcPct val="120000"/>
              </a:lnSpc>
              <a:buNone/>
            </a:pPr>
            <a:r>
              <a:rPr lang="en-US" dirty="0"/>
              <a:t>Amazon Virtual Private Cloud (VPC)</a:t>
            </a:r>
          </a:p>
          <a:p>
            <a:pPr marL="862013" lvl="1" indent="-457200">
              <a:lnSpc>
                <a:spcPct val="110000"/>
              </a:lnSpc>
              <a:spcBef>
                <a:spcPts val="600"/>
              </a:spcBef>
              <a:tabLst>
                <a:tab pos="914400" algn="l"/>
              </a:tabLst>
            </a:pPr>
            <a:r>
              <a:rPr lang="en-US" sz="2600" dirty="0"/>
              <a:t>VPC, public and private subnets</a:t>
            </a:r>
          </a:p>
          <a:p>
            <a:pPr marL="862013" lvl="1" indent="-457200">
              <a:lnSpc>
                <a:spcPct val="110000"/>
              </a:lnSpc>
              <a:spcBef>
                <a:spcPts val="600"/>
              </a:spcBef>
              <a:tabLst>
                <a:tab pos="914400" algn="l"/>
              </a:tabLst>
            </a:pPr>
            <a:r>
              <a:rPr lang="en-US" sz="2600" dirty="0"/>
              <a:t>Security groups</a:t>
            </a:r>
          </a:p>
          <a:p>
            <a:pPr marL="0" indent="0">
              <a:lnSpc>
                <a:spcPct val="120000"/>
              </a:lnSpc>
              <a:buNone/>
            </a:pPr>
            <a:r>
              <a:rPr lang="en-US" dirty="0"/>
              <a:t>Amazon EC2</a:t>
            </a:r>
          </a:p>
          <a:p>
            <a:pPr marL="862013" lvl="1" indent="-457200">
              <a:lnSpc>
                <a:spcPct val="110000"/>
              </a:lnSpc>
              <a:spcBef>
                <a:spcPts val="600"/>
              </a:spcBef>
              <a:tabLst>
                <a:tab pos="914400" algn="l"/>
              </a:tabLst>
            </a:pPr>
            <a:r>
              <a:rPr lang="en-US" sz="2600" dirty="0"/>
              <a:t>AMI</a:t>
            </a:r>
          </a:p>
          <a:p>
            <a:pPr marL="862013" lvl="1" indent="-457200">
              <a:lnSpc>
                <a:spcPct val="110000"/>
              </a:lnSpc>
              <a:spcBef>
                <a:spcPts val="600"/>
              </a:spcBef>
              <a:tabLst>
                <a:tab pos="914400" algn="l"/>
              </a:tabLst>
            </a:pPr>
            <a:r>
              <a:rPr lang="en-US" sz="2600" dirty="0"/>
              <a:t>Elastic Network Interface, Elastic IP</a:t>
            </a:r>
          </a:p>
          <a:p>
            <a:pPr marL="0" indent="0">
              <a:lnSpc>
                <a:spcPct val="120000"/>
              </a:lnSpc>
              <a:buNone/>
            </a:pPr>
            <a:r>
              <a:rPr lang="en-US" dirty="0"/>
              <a:t>Amazon Data stores</a:t>
            </a:r>
          </a:p>
          <a:p>
            <a:pPr marL="862013" lvl="1" indent="-457200">
              <a:lnSpc>
                <a:spcPct val="110000"/>
              </a:lnSpc>
              <a:spcBef>
                <a:spcPts val="600"/>
              </a:spcBef>
              <a:tabLst>
                <a:tab pos="914400" algn="l"/>
              </a:tabLst>
            </a:pPr>
            <a:r>
              <a:rPr lang="en-US" sz="2600" dirty="0"/>
              <a:t>Instance Store, EBS, S3, Glacier</a:t>
            </a:r>
          </a:p>
          <a:p>
            <a:pPr marL="862013" lvl="1" indent="-457200">
              <a:lnSpc>
                <a:spcPct val="110000"/>
              </a:lnSpc>
              <a:spcBef>
                <a:spcPts val="600"/>
              </a:spcBef>
              <a:tabLst>
                <a:tab pos="914400" algn="l"/>
              </a:tabLst>
            </a:pPr>
            <a:r>
              <a:rPr lang="en-US" sz="2600" dirty="0"/>
              <a:t>RDS, DynamoDB</a:t>
            </a:r>
          </a:p>
          <a:p>
            <a:pPr lvl="1"/>
            <a:endParaRPr lang="en-US" dirty="0"/>
          </a:p>
        </p:txBody>
      </p:sp>
      <p:grpSp>
        <p:nvGrpSpPr>
          <p:cNvPr id="5" name="Group 4"/>
          <p:cNvGrpSpPr/>
          <p:nvPr/>
        </p:nvGrpSpPr>
        <p:grpSpPr>
          <a:xfrm>
            <a:off x="6272217" y="3027499"/>
            <a:ext cx="5763416" cy="2678893"/>
            <a:chOff x="732400" y="1047423"/>
            <a:chExt cx="7787387" cy="3680586"/>
          </a:xfrm>
        </p:grpSpPr>
        <p:grpSp>
          <p:nvGrpSpPr>
            <p:cNvPr id="7" name="Group 6"/>
            <p:cNvGrpSpPr/>
            <p:nvPr/>
          </p:nvGrpSpPr>
          <p:grpSpPr>
            <a:xfrm>
              <a:off x="732400" y="1047423"/>
              <a:ext cx="7787387" cy="3680586"/>
              <a:chOff x="758509" y="1032035"/>
              <a:chExt cx="7787387" cy="3680586"/>
            </a:xfrm>
          </p:grpSpPr>
          <p:pic>
            <p:nvPicPr>
              <p:cNvPr id="9" name="Picture 8" descr="AWS-Global-Infrastructur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8509" y="1032035"/>
                <a:ext cx="7787387" cy="3680586"/>
              </a:xfrm>
              <a:prstGeom prst="rect">
                <a:avLst/>
              </a:prstGeom>
            </p:spPr>
          </p:pic>
          <p:sp>
            <p:nvSpPr>
              <p:cNvPr id="10" name="5-Point Star 9"/>
              <p:cNvSpPr/>
              <p:nvPr/>
            </p:nvSpPr>
            <p:spPr>
              <a:xfrm>
                <a:off x="6378222" y="2578068"/>
                <a:ext cx="184154" cy="172322"/>
              </a:xfrm>
              <a:prstGeom prst="star5">
                <a:avLst/>
              </a:prstGeom>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sp>
          <p:nvSpPr>
            <p:cNvPr id="8" name="5-Point Star 7"/>
            <p:cNvSpPr/>
            <p:nvPr/>
          </p:nvSpPr>
          <p:spPr>
            <a:xfrm>
              <a:off x="4494011" y="2421134"/>
              <a:ext cx="184154" cy="172322"/>
            </a:xfrm>
            <a:prstGeom prst="star5">
              <a:avLst/>
            </a:prstGeom>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spTree>
    <p:custDataLst>
      <p:tags r:id="rId1"/>
    </p:custDataLst>
    <p:extLst>
      <p:ext uri="{BB962C8B-B14F-4D97-AF65-F5344CB8AC3E}">
        <p14:creationId xmlns:p14="http://schemas.microsoft.com/office/powerpoint/2010/main" val="275889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p:cNvCxnSpPr>
            <a:endCxn id="111" idx="2"/>
          </p:cNvCxnSpPr>
          <p:nvPr/>
        </p:nvCxnSpPr>
        <p:spPr>
          <a:xfrm flipV="1">
            <a:off x="8713140" y="2116000"/>
            <a:ext cx="1857040" cy="461856"/>
          </a:xfrm>
          <a:prstGeom prst="line">
            <a:avLst/>
          </a:prstGeom>
          <a:ln w="28575">
            <a:solidFill>
              <a:schemeClr val="accent1"/>
            </a:solidFill>
            <a:prstDash val="sys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endCxn id="111" idx="2"/>
          </p:cNvCxnSpPr>
          <p:nvPr/>
        </p:nvCxnSpPr>
        <p:spPr>
          <a:xfrm flipV="1">
            <a:off x="10020991" y="2116000"/>
            <a:ext cx="549189" cy="461856"/>
          </a:xfrm>
          <a:prstGeom prst="line">
            <a:avLst/>
          </a:prstGeom>
          <a:ln w="28575">
            <a:solidFill>
              <a:schemeClr val="accent1"/>
            </a:solidFill>
            <a:prstDash val="sys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129" idx="3"/>
            <a:endCxn id="99" idx="2"/>
          </p:cNvCxnSpPr>
          <p:nvPr/>
        </p:nvCxnSpPr>
        <p:spPr>
          <a:xfrm flipV="1">
            <a:off x="10342194" y="3792551"/>
            <a:ext cx="1026775" cy="435735"/>
          </a:xfrm>
          <a:prstGeom prst="line">
            <a:avLst/>
          </a:prstGeom>
          <a:ln w="28575">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73" name="TextBox 37"/>
          <p:cNvSpPr txBox="1">
            <a:spLocks noChangeArrowheads="1"/>
          </p:cNvSpPr>
          <p:nvPr/>
        </p:nvSpPr>
        <p:spPr bwMode="auto">
          <a:xfrm>
            <a:off x="8658437" y="5367729"/>
            <a:ext cx="1033468" cy="543867"/>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Oracle DB</a:t>
            </a:r>
          </a:p>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(Master)</a:t>
            </a:r>
          </a:p>
        </p:txBody>
      </p:sp>
      <p:sp>
        <p:nvSpPr>
          <p:cNvPr id="74" name="Can 73"/>
          <p:cNvSpPr/>
          <p:nvPr/>
        </p:nvSpPr>
        <p:spPr>
          <a:xfrm>
            <a:off x="9936847" y="5033739"/>
            <a:ext cx="339128" cy="373941"/>
          </a:xfrm>
          <a:prstGeom prst="can">
            <a:avLst/>
          </a:prstGeom>
          <a:solidFill>
            <a:schemeClr val="accent3">
              <a:lumMod val="20000"/>
              <a:lumOff val="8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5" name="TextBox 37"/>
          <p:cNvSpPr txBox="1">
            <a:spLocks noChangeArrowheads="1"/>
          </p:cNvSpPr>
          <p:nvPr/>
        </p:nvSpPr>
        <p:spPr bwMode="auto">
          <a:xfrm>
            <a:off x="9589609" y="5367728"/>
            <a:ext cx="1033468" cy="543867"/>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Oracle DB</a:t>
            </a:r>
          </a:p>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(Slave)</a:t>
            </a:r>
          </a:p>
        </p:txBody>
      </p:sp>
      <p:pic>
        <p:nvPicPr>
          <p:cNvPr id="76" name="Picture 75" descr="Tap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5600" y="4994981"/>
            <a:ext cx="409427" cy="451456"/>
          </a:xfrm>
          <a:prstGeom prst="rect">
            <a:avLst/>
          </a:prstGeom>
        </p:spPr>
      </p:pic>
      <p:sp>
        <p:nvSpPr>
          <p:cNvPr id="77" name="TextBox 37"/>
          <p:cNvSpPr txBox="1">
            <a:spLocks noChangeArrowheads="1"/>
          </p:cNvSpPr>
          <p:nvPr/>
        </p:nvSpPr>
        <p:spPr bwMode="auto">
          <a:xfrm>
            <a:off x="10520918" y="5357320"/>
            <a:ext cx="1033329" cy="543867"/>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Back-ups on tapes</a:t>
            </a:r>
          </a:p>
        </p:txBody>
      </p:sp>
      <p:pic>
        <p:nvPicPr>
          <p:cNvPr id="78" name="Picture 2" descr="https://encrypted-tbn3.gstatic.com/images?q=tbn:ANd9GcRYOgtirRRsksq0StIBoWDBoHFDl8LsJ8ADWfty6c0jhVNGJspRQR5Hw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3253" y="1852291"/>
            <a:ext cx="412209" cy="454525"/>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p:cNvCxnSpPr>
            <a:endCxn id="85" idx="0"/>
          </p:cNvCxnSpPr>
          <p:nvPr/>
        </p:nvCxnSpPr>
        <p:spPr>
          <a:xfrm flipH="1">
            <a:off x="8364531" y="2199907"/>
            <a:ext cx="819475" cy="217892"/>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endCxn id="84" idx="0"/>
          </p:cNvCxnSpPr>
          <p:nvPr/>
        </p:nvCxnSpPr>
        <p:spPr>
          <a:xfrm>
            <a:off x="9427237" y="2199907"/>
            <a:ext cx="691364" cy="152629"/>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37"/>
          <p:cNvSpPr txBox="1">
            <a:spLocks noChangeArrowheads="1"/>
          </p:cNvSpPr>
          <p:nvPr/>
        </p:nvSpPr>
        <p:spPr bwMode="auto">
          <a:xfrm>
            <a:off x="9250717" y="2719769"/>
            <a:ext cx="1033468" cy="543867"/>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Web </a:t>
            </a:r>
          </a:p>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Server</a:t>
            </a:r>
          </a:p>
        </p:txBody>
      </p:sp>
      <p:sp>
        <p:nvSpPr>
          <p:cNvPr id="83" name="TextBox 37"/>
          <p:cNvSpPr txBox="1">
            <a:spLocks noChangeArrowheads="1"/>
          </p:cNvSpPr>
          <p:nvPr/>
        </p:nvSpPr>
        <p:spPr bwMode="auto">
          <a:xfrm>
            <a:off x="8172838" y="2747827"/>
            <a:ext cx="1033468" cy="543867"/>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Web</a:t>
            </a:r>
          </a:p>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Server</a:t>
            </a:r>
          </a:p>
        </p:txBody>
      </p:sp>
      <p:pic>
        <p:nvPicPr>
          <p:cNvPr id="84" name="Picture 83" descr="Traditional-Server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5004" y="2352536"/>
            <a:ext cx="447189" cy="493096"/>
          </a:xfrm>
          <a:prstGeom prst="rect">
            <a:avLst/>
          </a:prstGeom>
        </p:spPr>
      </p:pic>
      <p:pic>
        <p:nvPicPr>
          <p:cNvPr id="85" name="Picture 84" descr="Traditional-Server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0935" y="2417799"/>
            <a:ext cx="447189" cy="493096"/>
          </a:xfrm>
          <a:prstGeom prst="rect">
            <a:avLst/>
          </a:prstGeom>
        </p:spPr>
      </p:pic>
      <p:cxnSp>
        <p:nvCxnSpPr>
          <p:cNvPr id="86" name="Straight Connector 85"/>
          <p:cNvCxnSpPr>
            <a:stCxn id="85" idx="2"/>
            <a:endCxn id="131" idx="0"/>
          </p:cNvCxnSpPr>
          <p:nvPr/>
        </p:nvCxnSpPr>
        <p:spPr>
          <a:xfrm>
            <a:off x="8364531" y="2910897"/>
            <a:ext cx="0" cy="1070841"/>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4" idx="2"/>
            <a:endCxn id="129" idx="0"/>
          </p:cNvCxnSpPr>
          <p:nvPr/>
        </p:nvCxnSpPr>
        <p:spPr>
          <a:xfrm>
            <a:off x="10118599" y="2845632"/>
            <a:ext cx="0" cy="1136104"/>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132" idx="0"/>
            <a:endCxn id="132" idx="0"/>
          </p:cNvCxnSpPr>
          <p:nvPr/>
        </p:nvCxnSpPr>
        <p:spPr>
          <a:xfrm>
            <a:off x="7778183" y="4091443"/>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31" idx="2"/>
            <a:endCxn id="91" idx="1"/>
          </p:cNvCxnSpPr>
          <p:nvPr/>
        </p:nvCxnSpPr>
        <p:spPr>
          <a:xfrm>
            <a:off x="8364531" y="4474834"/>
            <a:ext cx="810708" cy="558905"/>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129" idx="2"/>
            <a:endCxn id="91" idx="1"/>
          </p:cNvCxnSpPr>
          <p:nvPr/>
        </p:nvCxnSpPr>
        <p:spPr>
          <a:xfrm flipH="1">
            <a:off x="9175240" y="4474834"/>
            <a:ext cx="943361" cy="558905"/>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sp>
        <p:nvSpPr>
          <p:cNvPr id="91" name="Can 90"/>
          <p:cNvSpPr/>
          <p:nvPr/>
        </p:nvSpPr>
        <p:spPr>
          <a:xfrm>
            <a:off x="9005675" y="5033739"/>
            <a:ext cx="339128" cy="373941"/>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92" name="Group 91"/>
          <p:cNvGrpSpPr/>
          <p:nvPr/>
        </p:nvGrpSpPr>
        <p:grpSpPr>
          <a:xfrm>
            <a:off x="7261449" y="3981738"/>
            <a:ext cx="1326675" cy="653573"/>
            <a:chOff x="-49788" y="1538172"/>
            <a:chExt cx="1192382" cy="532728"/>
          </a:xfrm>
        </p:grpSpPr>
        <p:pic>
          <p:nvPicPr>
            <p:cNvPr id="131" name="Picture 130" descr="Traditional-Server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671" y="1538172"/>
              <a:ext cx="401923" cy="401923"/>
            </a:xfrm>
            <a:prstGeom prst="rect">
              <a:avLst/>
            </a:prstGeom>
          </p:spPr>
        </p:pic>
        <p:sp>
          <p:nvSpPr>
            <p:cNvPr id="132" name="TextBox 37"/>
            <p:cNvSpPr txBox="1">
              <a:spLocks noChangeArrowheads="1"/>
            </p:cNvSpPr>
            <p:nvPr/>
          </p:nvSpPr>
          <p:spPr bwMode="auto">
            <a:xfrm>
              <a:off x="-49788" y="1627593"/>
              <a:ext cx="928855" cy="443307"/>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App Server</a:t>
              </a:r>
            </a:p>
          </p:txBody>
        </p:sp>
      </p:grpSp>
      <p:grpSp>
        <p:nvGrpSpPr>
          <p:cNvPr id="93" name="Group 92"/>
          <p:cNvGrpSpPr/>
          <p:nvPr/>
        </p:nvGrpSpPr>
        <p:grpSpPr>
          <a:xfrm>
            <a:off x="9047046" y="3981738"/>
            <a:ext cx="1295148" cy="603522"/>
            <a:chOff x="-126057" y="1538172"/>
            <a:chExt cx="1164046" cy="491931"/>
          </a:xfrm>
        </p:grpSpPr>
        <p:pic>
          <p:nvPicPr>
            <p:cNvPr id="129" name="Picture 128" descr="Traditional-Server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066" y="1538172"/>
              <a:ext cx="401923" cy="401923"/>
            </a:xfrm>
            <a:prstGeom prst="rect">
              <a:avLst/>
            </a:prstGeom>
          </p:spPr>
        </p:pic>
        <p:sp>
          <p:nvSpPr>
            <p:cNvPr id="130" name="TextBox 37"/>
            <p:cNvSpPr txBox="1">
              <a:spLocks noChangeArrowheads="1"/>
            </p:cNvSpPr>
            <p:nvPr/>
          </p:nvSpPr>
          <p:spPr bwMode="auto">
            <a:xfrm>
              <a:off x="-126057" y="1586797"/>
              <a:ext cx="928855" cy="443306"/>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App Server</a:t>
              </a:r>
            </a:p>
          </p:txBody>
        </p:sp>
      </p:grpSp>
      <p:cxnSp>
        <p:nvCxnSpPr>
          <p:cNvPr id="94" name="Straight Connector 93"/>
          <p:cNvCxnSpPr>
            <a:stCxn id="91" idx="4"/>
            <a:endCxn id="74" idx="2"/>
          </p:cNvCxnSpPr>
          <p:nvPr/>
        </p:nvCxnSpPr>
        <p:spPr>
          <a:xfrm>
            <a:off x="9344803" y="5220709"/>
            <a:ext cx="592044" cy="0"/>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74" idx="4"/>
            <a:endCxn id="76" idx="1"/>
          </p:cNvCxnSpPr>
          <p:nvPr/>
        </p:nvCxnSpPr>
        <p:spPr>
          <a:xfrm>
            <a:off x="10275976" y="5220709"/>
            <a:ext cx="529625" cy="0"/>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pic>
        <p:nvPicPr>
          <p:cNvPr id="9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9230" y="4788165"/>
            <a:ext cx="570909" cy="53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99" name="Cube 98"/>
          <p:cNvSpPr/>
          <p:nvPr/>
        </p:nvSpPr>
        <p:spPr>
          <a:xfrm>
            <a:off x="11368968" y="3664938"/>
            <a:ext cx="632819" cy="204180"/>
          </a:xfrm>
          <a:prstGeom prst="cube">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0" name="Rectangle 99"/>
          <p:cNvSpPr/>
          <p:nvPr/>
        </p:nvSpPr>
        <p:spPr>
          <a:xfrm>
            <a:off x="11602997" y="3746380"/>
            <a:ext cx="132744" cy="56091"/>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1" name="Can 100"/>
          <p:cNvSpPr/>
          <p:nvPr/>
        </p:nvSpPr>
        <p:spPr>
          <a:xfrm>
            <a:off x="11528310" y="4106691"/>
            <a:ext cx="231753" cy="342628"/>
          </a:xfrm>
          <a:prstGeom prst="can">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2" name="TextBox 37"/>
          <p:cNvSpPr txBox="1">
            <a:spLocks noChangeArrowheads="1"/>
          </p:cNvSpPr>
          <p:nvPr/>
        </p:nvSpPr>
        <p:spPr bwMode="auto">
          <a:xfrm>
            <a:off x="11107969" y="4393141"/>
            <a:ext cx="1099147" cy="769634"/>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File System Disks</a:t>
            </a:r>
          </a:p>
        </p:txBody>
      </p:sp>
      <p:cxnSp>
        <p:nvCxnSpPr>
          <p:cNvPr id="103" name="Straight Connector 102"/>
          <p:cNvCxnSpPr>
            <a:stCxn id="99" idx="3"/>
            <a:endCxn id="101" idx="1"/>
          </p:cNvCxnSpPr>
          <p:nvPr/>
        </p:nvCxnSpPr>
        <p:spPr>
          <a:xfrm flipH="1">
            <a:off x="11644189" y="3869119"/>
            <a:ext cx="15668" cy="237572"/>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104" name="Group 103"/>
          <p:cNvGrpSpPr/>
          <p:nvPr/>
        </p:nvGrpSpPr>
        <p:grpSpPr>
          <a:xfrm>
            <a:off x="10570181" y="1856566"/>
            <a:ext cx="669255" cy="518871"/>
            <a:chOff x="4513863" y="1325083"/>
            <a:chExt cx="601509" cy="422932"/>
          </a:xfrm>
        </p:grpSpPr>
        <p:sp>
          <p:nvSpPr>
            <p:cNvPr id="111" name="Can 110"/>
            <p:cNvSpPr/>
            <p:nvPr/>
          </p:nvSpPr>
          <p:spPr>
            <a:xfrm>
              <a:off x="4513863" y="1325083"/>
              <a:ext cx="601509" cy="422932"/>
            </a:xfrm>
            <a:prstGeom prst="can">
              <a:avLst/>
            </a:prstGeom>
            <a:solidFill>
              <a:schemeClr val="accent1">
                <a:lumMod val="75000"/>
              </a:schemeClr>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2" name="Rectangle 111"/>
            <p:cNvSpPr/>
            <p:nvPr/>
          </p:nvSpPr>
          <p:spPr>
            <a:xfrm>
              <a:off x="4774930" y="1449081"/>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3" name="Rectangle 112"/>
            <p:cNvSpPr/>
            <p:nvPr/>
          </p:nvSpPr>
          <p:spPr>
            <a:xfrm>
              <a:off x="4924702"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4" name="Rectangle 113"/>
            <p:cNvSpPr/>
            <p:nvPr/>
          </p:nvSpPr>
          <p:spPr>
            <a:xfrm>
              <a:off x="4636198"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5" name="Rectangle 114"/>
            <p:cNvSpPr/>
            <p:nvPr/>
          </p:nvSpPr>
          <p:spPr>
            <a:xfrm>
              <a:off x="4780450"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6" name="Rectangle 115"/>
            <p:cNvSpPr/>
            <p:nvPr/>
          </p:nvSpPr>
          <p:spPr>
            <a:xfrm>
              <a:off x="4574482"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7" name="Rectangle 116"/>
            <p:cNvSpPr/>
            <p:nvPr/>
          </p:nvSpPr>
          <p:spPr>
            <a:xfrm>
              <a:off x="4999544"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8" name="Rectangle 117"/>
            <p:cNvSpPr/>
            <p:nvPr/>
          </p:nvSpPr>
          <p:spPr>
            <a:xfrm>
              <a:off x="4716169"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9" name="Rectangle 118"/>
            <p:cNvSpPr/>
            <p:nvPr/>
          </p:nvSpPr>
          <p:spPr>
            <a:xfrm>
              <a:off x="4857856"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20" name="Elbow Connector 119"/>
            <p:cNvCxnSpPr>
              <a:stCxn id="112" idx="2"/>
              <a:endCxn id="114" idx="0"/>
            </p:cNvCxnSpPr>
            <p:nvPr/>
          </p:nvCxnSpPr>
          <p:spPr>
            <a:xfrm rot="5400000">
              <a:off x="4710535" y="1452408"/>
              <a:ext cx="53949" cy="138732"/>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112" idx="2"/>
              <a:endCxn id="113" idx="0"/>
            </p:cNvCxnSpPr>
            <p:nvPr/>
          </p:nvCxnSpPr>
          <p:spPr>
            <a:xfrm rot="16200000" flipH="1">
              <a:off x="4854787" y="1446888"/>
              <a:ext cx="53949" cy="149772"/>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2" name="Elbow Connector 121"/>
            <p:cNvCxnSpPr>
              <a:stCxn id="114" idx="2"/>
              <a:endCxn id="116" idx="0"/>
            </p:cNvCxnSpPr>
            <p:nvPr/>
          </p:nvCxnSpPr>
          <p:spPr>
            <a:xfrm rot="5400000">
              <a:off x="4619994" y="1580901"/>
              <a:ext cx="34582" cy="61716"/>
            </a:xfrm>
            <a:prstGeom prst="bentConnector3">
              <a:avLst>
                <a:gd name="adj1" fmla="val 50000"/>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3" name="Elbow Connector 122"/>
            <p:cNvCxnSpPr>
              <a:stCxn id="115" idx="2"/>
              <a:endCxn id="118" idx="0"/>
            </p:cNvCxnSpPr>
            <p:nvPr/>
          </p:nvCxnSpPr>
          <p:spPr>
            <a:xfrm rot="5400000">
              <a:off x="4762964" y="1579619"/>
              <a:ext cx="34582" cy="64281"/>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4" name="Elbow Connector 123"/>
            <p:cNvCxnSpPr>
              <a:stCxn id="115" idx="2"/>
              <a:endCxn id="119" idx="0"/>
            </p:cNvCxnSpPr>
            <p:nvPr/>
          </p:nvCxnSpPr>
          <p:spPr>
            <a:xfrm rot="16200000" flipH="1">
              <a:off x="4833807" y="1573056"/>
              <a:ext cx="34582" cy="77406"/>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5" name="Elbow Connector 124"/>
            <p:cNvCxnSpPr>
              <a:stCxn id="113" idx="2"/>
              <a:endCxn id="117" idx="0"/>
            </p:cNvCxnSpPr>
            <p:nvPr/>
          </p:nvCxnSpPr>
          <p:spPr>
            <a:xfrm rot="16200000" flipH="1">
              <a:off x="4976777" y="1574338"/>
              <a:ext cx="34582" cy="74842"/>
            </a:xfrm>
            <a:prstGeom prst="bentConnector3">
              <a:avLst>
                <a:gd name="adj1" fmla="val 50000"/>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112" idx="2"/>
              <a:endCxn id="115" idx="0"/>
            </p:cNvCxnSpPr>
            <p:nvPr/>
          </p:nvCxnSpPr>
          <p:spPr>
            <a:xfrm rot="16200000" flipH="1">
              <a:off x="4782661" y="1519014"/>
              <a:ext cx="53949" cy="5520"/>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105" name="TextBox 37"/>
          <p:cNvSpPr txBox="1">
            <a:spLocks noChangeArrowheads="1"/>
          </p:cNvSpPr>
          <p:nvPr/>
        </p:nvSpPr>
        <p:spPr bwMode="auto">
          <a:xfrm>
            <a:off x="10384673" y="2395697"/>
            <a:ext cx="1033468" cy="543867"/>
          </a:xfrm>
          <a:prstGeom prst="rect">
            <a:avLst/>
          </a:prstGeom>
          <a:noFill/>
          <a:ln w="9525">
            <a:noFill/>
            <a:miter lim="800000"/>
            <a:headEnd/>
            <a:tailEnd/>
          </a:ln>
        </p:spPr>
        <p:txBody>
          <a:bodyPr wrap="square">
            <a:spAutoFit/>
          </a:bodyPr>
          <a:lstStyle/>
          <a:p>
            <a:pPr algn="ctr"/>
            <a:r>
              <a:rPr lang="en-US" sz="1467" dirty="0">
                <a:latin typeface="Amazon Ember" panose="020B0603020204020204" pitchFamily="34" charset="0"/>
                <a:ea typeface="Amazon Ember" panose="020B0603020204020204" pitchFamily="34" charset="0"/>
                <a:cs typeface="Amazon Ember" panose="020B0603020204020204" pitchFamily="34" charset="0"/>
              </a:rPr>
              <a:t>Active Directory</a:t>
            </a:r>
          </a:p>
        </p:txBody>
      </p:sp>
      <p:cxnSp>
        <p:nvCxnSpPr>
          <p:cNvPr id="106" name="Straight Connector 105"/>
          <p:cNvCxnSpPr>
            <a:stCxn id="105" idx="2"/>
          </p:cNvCxnSpPr>
          <p:nvPr/>
        </p:nvCxnSpPr>
        <p:spPr>
          <a:xfrm flipH="1">
            <a:off x="10244587" y="2939564"/>
            <a:ext cx="656820" cy="976149"/>
          </a:xfrm>
          <a:prstGeom prst="line">
            <a:avLst/>
          </a:prstGeom>
          <a:ln w="28575">
            <a:solidFill>
              <a:schemeClr val="accent1"/>
            </a:solidFill>
            <a:prstDash val="sysDot"/>
          </a:ln>
        </p:spPr>
        <p:style>
          <a:lnRef idx="2">
            <a:schemeClr val="accent1"/>
          </a:lnRef>
          <a:fillRef idx="0">
            <a:schemeClr val="accent1"/>
          </a:fillRef>
          <a:effectRef idx="1">
            <a:schemeClr val="accent1"/>
          </a:effectRef>
          <a:fontRef idx="minor">
            <a:schemeClr val="tx1"/>
          </a:fontRef>
        </p:style>
      </p:cxnSp>
      <p:sp>
        <p:nvSpPr>
          <p:cNvPr id="108" name="TextBox 37"/>
          <p:cNvSpPr txBox="1">
            <a:spLocks noChangeArrowheads="1"/>
          </p:cNvSpPr>
          <p:nvPr/>
        </p:nvSpPr>
        <p:spPr bwMode="auto">
          <a:xfrm>
            <a:off x="8217248" y="1621277"/>
            <a:ext cx="1127555" cy="318100"/>
          </a:xfrm>
          <a:prstGeom prst="rect">
            <a:avLst/>
          </a:prstGeom>
          <a:noFill/>
          <a:ln w="9525">
            <a:noFill/>
            <a:miter lim="800000"/>
            <a:headEnd/>
            <a:tailEnd/>
          </a:ln>
        </p:spPr>
        <p:txBody>
          <a:bodyPr wrap="square">
            <a:spAutoFit/>
          </a:bodyPr>
          <a:lstStyle/>
          <a:p>
            <a:pPr algn="ctr"/>
            <a:r>
              <a:rPr lang="en-US" sz="1467" b="1" dirty="0">
                <a:latin typeface="Amazon Ember" panose="020B0603020204020204" pitchFamily="34" charset="0"/>
                <a:ea typeface="Amazon Ember" panose="020B0603020204020204" pitchFamily="34" charset="0"/>
                <a:cs typeface="Amazon Ember" panose="020B0603020204020204" pitchFamily="34" charset="0"/>
              </a:rPr>
              <a:t>NetScaler</a:t>
            </a:r>
          </a:p>
        </p:txBody>
      </p:sp>
      <p:sp>
        <p:nvSpPr>
          <p:cNvPr id="2" name="Title 1"/>
          <p:cNvSpPr>
            <a:spLocks noGrp="1"/>
          </p:cNvSpPr>
          <p:nvPr>
            <p:ph type="title"/>
          </p:nvPr>
        </p:nvSpPr>
        <p:spPr/>
        <p:txBody>
          <a:bodyPr>
            <a:normAutofit/>
          </a:bodyPr>
          <a:lstStyle/>
          <a:p>
            <a:r>
              <a:rPr lang="en-US" sz="3800" dirty="0"/>
              <a:t>Group Assignment: Planning for Migration </a:t>
            </a:r>
          </a:p>
        </p:txBody>
      </p:sp>
      <p:sp>
        <p:nvSpPr>
          <p:cNvPr id="3" name="Content Placeholder 2"/>
          <p:cNvSpPr>
            <a:spLocks noGrp="1"/>
          </p:cNvSpPr>
          <p:nvPr>
            <p:ph idx="1"/>
          </p:nvPr>
        </p:nvSpPr>
        <p:spPr>
          <a:xfrm>
            <a:off x="238539" y="1440305"/>
            <a:ext cx="7302429" cy="4913308"/>
          </a:xfrm>
        </p:spPr>
        <p:txBody>
          <a:bodyPr>
            <a:normAutofit/>
          </a:bodyPr>
          <a:lstStyle/>
          <a:p>
            <a:pPr marL="0" indent="0">
              <a:buNone/>
            </a:pPr>
            <a:r>
              <a:rPr lang="en-US" sz="2400" dirty="0"/>
              <a:t>Work in groups to whiteboard the changes to the architecture.  Consider the following:</a:t>
            </a:r>
          </a:p>
          <a:p>
            <a:pPr lvl="1" indent="-414338">
              <a:lnSpc>
                <a:spcPct val="120000"/>
              </a:lnSpc>
              <a:spcBef>
                <a:spcPts val="1200"/>
              </a:spcBef>
            </a:pPr>
            <a:r>
              <a:rPr lang="en-US" sz="20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Administrative:  </a:t>
            </a:r>
            <a:r>
              <a:rPr lang="en-US" sz="2000" dirty="0"/>
              <a:t>How many VPCs? Subnets? What size subnets and VPC CIDR?  How about Groups and Roles?</a:t>
            </a:r>
          </a:p>
          <a:p>
            <a:pPr lvl="1" indent="-414338">
              <a:lnSpc>
                <a:spcPct val="120000"/>
              </a:lnSpc>
              <a:spcBef>
                <a:spcPts val="1200"/>
              </a:spcBef>
            </a:pPr>
            <a:r>
              <a:rPr lang="en-US" sz="20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Security:  </a:t>
            </a:r>
            <a:r>
              <a:rPr lang="en-US" sz="2000" dirty="0"/>
              <a:t>How can we increase security of data at rest and data in transit?</a:t>
            </a:r>
          </a:p>
          <a:p>
            <a:pPr lvl="1" indent="-414338">
              <a:lnSpc>
                <a:spcPct val="120000"/>
              </a:lnSpc>
              <a:spcBef>
                <a:spcPts val="1200"/>
              </a:spcBef>
            </a:pPr>
            <a:r>
              <a:rPr lang="en-US" sz="20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Performance Efficiency:  </a:t>
            </a:r>
            <a:r>
              <a:rPr lang="en-US" sz="2000" dirty="0"/>
              <a:t>What Amazon EC2 instance types to use?</a:t>
            </a:r>
          </a:p>
          <a:p>
            <a:pPr lvl="1" indent="-414338">
              <a:lnSpc>
                <a:spcPct val="120000"/>
              </a:lnSpc>
              <a:spcBef>
                <a:spcPts val="1200"/>
              </a:spcBef>
            </a:pPr>
            <a:r>
              <a:rPr lang="en-US" sz="20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Reliability:  </a:t>
            </a:r>
            <a:r>
              <a:rPr lang="en-US" sz="2000" dirty="0"/>
              <a:t>Are any topology changes necessary?</a:t>
            </a:r>
          </a:p>
          <a:p>
            <a:pPr lvl="1" indent="-414338">
              <a:lnSpc>
                <a:spcPct val="120000"/>
              </a:lnSpc>
              <a:spcBef>
                <a:spcPts val="1200"/>
              </a:spcBef>
            </a:pPr>
            <a:r>
              <a:rPr lang="en-US" sz="20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Cost:  </a:t>
            </a:r>
            <a:r>
              <a:rPr lang="en-US" sz="2000" dirty="0"/>
              <a:t>How can we scale this service effectively and in a cost optimized fashion? </a:t>
            </a:r>
          </a:p>
        </p:txBody>
      </p:sp>
    </p:spTree>
    <p:custDataLst>
      <p:tags r:id="rId1"/>
    </p:custDataLst>
    <p:extLst>
      <p:ext uri="{BB962C8B-B14F-4D97-AF65-F5344CB8AC3E}">
        <p14:creationId xmlns:p14="http://schemas.microsoft.com/office/powerpoint/2010/main" val="283564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0" dirty="0"/>
              <a:t>Design considerations</a:t>
            </a:r>
          </a:p>
        </p:txBody>
      </p:sp>
    </p:spTree>
    <p:custDataLst>
      <p:tags r:id="rId1"/>
    </p:custDataLst>
    <p:extLst>
      <p:ext uri="{BB962C8B-B14F-4D97-AF65-F5344CB8AC3E}">
        <p14:creationId xmlns:p14="http://schemas.microsoft.com/office/powerpoint/2010/main" val="198635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 IAM</a:t>
            </a:r>
          </a:p>
        </p:txBody>
      </p:sp>
      <p:cxnSp>
        <p:nvCxnSpPr>
          <p:cNvPr id="20" name="Elbow Connector 19"/>
          <p:cNvCxnSpPr>
            <a:stCxn id="48" idx="2"/>
            <a:endCxn id="7" idx="0"/>
          </p:cNvCxnSpPr>
          <p:nvPr/>
        </p:nvCxnSpPr>
        <p:spPr>
          <a:xfrm rot="5400000">
            <a:off x="3751058" y="337772"/>
            <a:ext cx="463372" cy="4496708"/>
          </a:xfrm>
          <a:prstGeom prst="bentConnector3">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48" idx="2"/>
            <a:endCxn id="9" idx="0"/>
          </p:cNvCxnSpPr>
          <p:nvPr/>
        </p:nvCxnSpPr>
        <p:spPr>
          <a:xfrm rot="16200000" flipH="1">
            <a:off x="6484016" y="2101521"/>
            <a:ext cx="479703" cy="985539"/>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557387" y="2817812"/>
            <a:ext cx="2354005" cy="1891507"/>
            <a:chOff x="1042712" y="1753945"/>
            <a:chExt cx="1765504" cy="1418630"/>
          </a:xfrm>
        </p:grpSpPr>
        <p:sp>
          <p:nvSpPr>
            <p:cNvPr id="7" name="TextBox 6"/>
            <p:cNvSpPr txBox="1"/>
            <p:nvPr/>
          </p:nvSpPr>
          <p:spPr>
            <a:xfrm>
              <a:off x="1042712" y="1753945"/>
              <a:ext cx="1765504" cy="284742"/>
            </a:xfrm>
            <a:prstGeom prst="rect">
              <a:avLst/>
            </a:prstGeom>
            <a:solidFill>
              <a:srgbClr val="FFC000"/>
            </a:solidFill>
            <a:ln>
              <a:solidFill>
                <a:schemeClr val="accent4">
                  <a:lumMod val="40000"/>
                  <a:lumOff val="6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Group: Admins</a:t>
              </a:r>
            </a:p>
          </p:txBody>
        </p:sp>
        <p:sp>
          <p:nvSpPr>
            <p:cNvPr id="10" name="TextBox 9"/>
            <p:cNvSpPr txBox="1"/>
            <p:nvPr/>
          </p:nvSpPr>
          <p:spPr>
            <a:xfrm>
              <a:off x="1176962" y="2351058"/>
              <a:ext cx="1497000"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Joe</a:t>
              </a:r>
            </a:p>
          </p:txBody>
        </p:sp>
        <p:sp>
          <p:nvSpPr>
            <p:cNvPr id="11" name="TextBox 10"/>
            <p:cNvSpPr txBox="1"/>
            <p:nvPr/>
          </p:nvSpPr>
          <p:spPr>
            <a:xfrm>
              <a:off x="1176962" y="2887833"/>
              <a:ext cx="1497000"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Nate</a:t>
              </a:r>
            </a:p>
          </p:txBody>
        </p:sp>
        <p:cxnSp>
          <p:nvCxnSpPr>
            <p:cNvPr id="22" name="Straight Connector 21"/>
            <p:cNvCxnSpPr>
              <a:stCxn id="7" idx="2"/>
              <a:endCxn id="10" idx="0"/>
            </p:cNvCxnSpPr>
            <p:nvPr/>
          </p:nvCxnSpPr>
          <p:spPr>
            <a:xfrm flipH="1">
              <a:off x="1925462" y="2038687"/>
              <a:ext cx="2" cy="31237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2"/>
              <a:endCxn id="11" idx="0"/>
            </p:cNvCxnSpPr>
            <p:nvPr/>
          </p:nvCxnSpPr>
          <p:spPr>
            <a:xfrm>
              <a:off x="1925462" y="2635800"/>
              <a:ext cx="0" cy="252033"/>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3270534" y="2817812"/>
            <a:ext cx="2601421" cy="3338019"/>
            <a:chOff x="3697791" y="1753945"/>
            <a:chExt cx="1951066" cy="2503514"/>
          </a:xfrm>
        </p:grpSpPr>
        <p:sp>
          <p:nvSpPr>
            <p:cNvPr id="8" name="TextBox 7"/>
            <p:cNvSpPr txBox="1"/>
            <p:nvPr/>
          </p:nvSpPr>
          <p:spPr>
            <a:xfrm>
              <a:off x="3697791" y="1753945"/>
              <a:ext cx="1951066" cy="284742"/>
            </a:xfrm>
            <a:prstGeom prst="rect">
              <a:avLst/>
            </a:prstGeom>
            <a:solidFill>
              <a:srgbClr val="FFC000"/>
            </a:solidFill>
            <a:ln>
              <a:solidFill>
                <a:schemeClr val="accent4">
                  <a:lumMod val="40000"/>
                  <a:lumOff val="6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Group: Developers</a:t>
              </a:r>
            </a:p>
          </p:txBody>
        </p:sp>
        <p:sp>
          <p:nvSpPr>
            <p:cNvPr id="12" name="TextBox 11"/>
            <p:cNvSpPr txBox="1"/>
            <p:nvPr/>
          </p:nvSpPr>
          <p:spPr>
            <a:xfrm>
              <a:off x="3818036" y="2351058"/>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Josh</a:t>
              </a:r>
            </a:p>
          </p:txBody>
        </p:sp>
        <p:sp>
          <p:nvSpPr>
            <p:cNvPr id="13" name="TextBox 12"/>
            <p:cNvSpPr txBox="1"/>
            <p:nvPr/>
          </p:nvSpPr>
          <p:spPr>
            <a:xfrm>
              <a:off x="3818036" y="2887833"/>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Bob</a:t>
              </a:r>
            </a:p>
          </p:txBody>
        </p:sp>
        <p:sp>
          <p:nvSpPr>
            <p:cNvPr id="14" name="TextBox 13"/>
            <p:cNvSpPr txBox="1"/>
            <p:nvPr/>
          </p:nvSpPr>
          <p:spPr>
            <a:xfrm>
              <a:off x="3818036" y="3439687"/>
              <a:ext cx="1710569"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Scott</a:t>
              </a:r>
            </a:p>
          </p:txBody>
        </p:sp>
        <p:sp>
          <p:nvSpPr>
            <p:cNvPr id="15" name="TextBox 14"/>
            <p:cNvSpPr txBox="1"/>
            <p:nvPr/>
          </p:nvSpPr>
          <p:spPr>
            <a:xfrm>
              <a:off x="3818036" y="3972717"/>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Dave</a:t>
              </a:r>
            </a:p>
          </p:txBody>
        </p:sp>
        <p:cxnSp>
          <p:nvCxnSpPr>
            <p:cNvPr id="25" name="Straight Connector 24"/>
            <p:cNvCxnSpPr>
              <a:stCxn id="8" idx="2"/>
              <a:endCxn id="12" idx="0"/>
            </p:cNvCxnSpPr>
            <p:nvPr/>
          </p:nvCxnSpPr>
          <p:spPr>
            <a:xfrm flipH="1">
              <a:off x="4673322" y="2038687"/>
              <a:ext cx="2" cy="31237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2" idx="2"/>
              <a:endCxn id="13" idx="0"/>
            </p:cNvCxnSpPr>
            <p:nvPr/>
          </p:nvCxnSpPr>
          <p:spPr>
            <a:xfrm>
              <a:off x="4673322" y="2635800"/>
              <a:ext cx="0" cy="252033"/>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4" idx="0"/>
              <a:endCxn id="13" idx="2"/>
            </p:cNvCxnSpPr>
            <p:nvPr/>
          </p:nvCxnSpPr>
          <p:spPr>
            <a:xfrm flipV="1">
              <a:off x="4673321" y="3172575"/>
              <a:ext cx="2" cy="26711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0"/>
              <a:endCxn id="14" idx="2"/>
            </p:cNvCxnSpPr>
            <p:nvPr/>
          </p:nvCxnSpPr>
          <p:spPr>
            <a:xfrm flipH="1" flipV="1">
              <a:off x="4673321" y="3724429"/>
              <a:ext cx="2" cy="248288"/>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6072934" y="2834143"/>
            <a:ext cx="2280761" cy="3338019"/>
            <a:chOff x="6426206" y="1753945"/>
            <a:chExt cx="1710571" cy="2503514"/>
          </a:xfrm>
        </p:grpSpPr>
        <p:sp>
          <p:nvSpPr>
            <p:cNvPr id="9" name="TextBox 8"/>
            <p:cNvSpPr txBox="1"/>
            <p:nvPr/>
          </p:nvSpPr>
          <p:spPr>
            <a:xfrm>
              <a:off x="6482091" y="1753945"/>
              <a:ext cx="1603785" cy="284742"/>
            </a:xfrm>
            <a:prstGeom prst="rect">
              <a:avLst/>
            </a:prstGeom>
            <a:solidFill>
              <a:srgbClr val="FFC000"/>
            </a:solidFill>
            <a:ln>
              <a:solidFill>
                <a:schemeClr val="accent4">
                  <a:lumMod val="40000"/>
                  <a:lumOff val="6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Group: Testers</a:t>
              </a:r>
            </a:p>
          </p:txBody>
        </p:sp>
        <p:sp>
          <p:nvSpPr>
            <p:cNvPr id="16" name="TextBox 15"/>
            <p:cNvSpPr txBox="1"/>
            <p:nvPr/>
          </p:nvSpPr>
          <p:spPr>
            <a:xfrm>
              <a:off x="6426206" y="3972717"/>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Sam</a:t>
              </a:r>
            </a:p>
          </p:txBody>
        </p:sp>
        <p:sp>
          <p:nvSpPr>
            <p:cNvPr id="17" name="TextBox 16"/>
            <p:cNvSpPr txBox="1"/>
            <p:nvPr/>
          </p:nvSpPr>
          <p:spPr>
            <a:xfrm>
              <a:off x="6426206" y="2887833"/>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Brad</a:t>
              </a:r>
            </a:p>
          </p:txBody>
        </p:sp>
        <p:sp>
          <p:nvSpPr>
            <p:cNvPr id="18" name="TextBox 17"/>
            <p:cNvSpPr txBox="1"/>
            <p:nvPr/>
          </p:nvSpPr>
          <p:spPr>
            <a:xfrm>
              <a:off x="6426206" y="2351058"/>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Jenn</a:t>
              </a:r>
            </a:p>
          </p:txBody>
        </p:sp>
        <p:sp>
          <p:nvSpPr>
            <p:cNvPr id="19" name="TextBox 18"/>
            <p:cNvSpPr txBox="1"/>
            <p:nvPr/>
          </p:nvSpPr>
          <p:spPr>
            <a:xfrm>
              <a:off x="6426206" y="3439687"/>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Susan</a:t>
              </a:r>
            </a:p>
          </p:txBody>
        </p:sp>
        <p:cxnSp>
          <p:nvCxnSpPr>
            <p:cNvPr id="29" name="Straight Connector 28"/>
            <p:cNvCxnSpPr>
              <a:stCxn id="9" idx="2"/>
              <a:endCxn id="18" idx="0"/>
            </p:cNvCxnSpPr>
            <p:nvPr/>
          </p:nvCxnSpPr>
          <p:spPr>
            <a:xfrm flipH="1">
              <a:off x="7281492" y="2038687"/>
              <a:ext cx="2492" cy="31237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7" idx="0"/>
              <a:endCxn id="18" idx="2"/>
            </p:cNvCxnSpPr>
            <p:nvPr/>
          </p:nvCxnSpPr>
          <p:spPr>
            <a:xfrm flipV="1">
              <a:off x="7281492" y="2635800"/>
              <a:ext cx="0" cy="252033"/>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7" idx="2"/>
              <a:endCxn id="19" idx="0"/>
            </p:cNvCxnSpPr>
            <p:nvPr/>
          </p:nvCxnSpPr>
          <p:spPr>
            <a:xfrm>
              <a:off x="7281492" y="3172575"/>
              <a:ext cx="0" cy="26711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9" idx="2"/>
              <a:endCxn id="16" idx="0"/>
            </p:cNvCxnSpPr>
            <p:nvPr/>
          </p:nvCxnSpPr>
          <p:spPr>
            <a:xfrm>
              <a:off x="7281492" y="3724429"/>
              <a:ext cx="0" cy="248288"/>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48" name="Rectangle 47"/>
          <p:cNvSpPr/>
          <p:nvPr/>
        </p:nvSpPr>
        <p:spPr>
          <a:xfrm>
            <a:off x="4826194" y="1390983"/>
            <a:ext cx="2809807" cy="963457"/>
          </a:xfrm>
          <a:prstGeom prst="rect">
            <a:avLst/>
          </a:prstGeom>
          <a:solidFill>
            <a:schemeClr val="accent5">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026" name="Picture 2" descr="C:\Users\hyakunay\AppData\Local\Temp\SNAGHTML701ab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464" y="1439331"/>
            <a:ext cx="1293633" cy="59969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661073" y="1669792"/>
            <a:ext cx="3295097" cy="379656"/>
          </a:xfrm>
          <a:prstGeom prst="rect">
            <a:avLst/>
          </a:prstGeom>
          <a:noFill/>
          <a:ln>
            <a:no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              </a:t>
            </a:r>
            <a:r>
              <a:rPr lang="en-US" sz="1867" b="1" dirty="0">
                <a:latin typeface="Amazon Ember" panose="020B0603020204020204" pitchFamily="34" charset="0"/>
                <a:ea typeface="Amazon Ember" panose="020B0603020204020204" pitchFamily="34" charset="0"/>
                <a:cs typeface="Amazon Ember" panose="020B0603020204020204" pitchFamily="34" charset="0"/>
              </a:rPr>
              <a:t>Account</a:t>
            </a:r>
          </a:p>
        </p:txBody>
      </p:sp>
      <p:cxnSp>
        <p:nvCxnSpPr>
          <p:cNvPr id="39" name="Elbow Connector 38"/>
          <p:cNvCxnSpPr>
            <a:stCxn id="48" idx="2"/>
            <a:endCxn id="8" idx="0"/>
          </p:cNvCxnSpPr>
          <p:nvPr/>
        </p:nvCxnSpPr>
        <p:spPr>
          <a:xfrm rot="5400000">
            <a:off x="5169486" y="1756200"/>
            <a:ext cx="463372" cy="1659853"/>
          </a:xfrm>
          <a:prstGeom prst="bentConnector3">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8683258" y="2813322"/>
            <a:ext cx="2280761" cy="2627312"/>
            <a:chOff x="6426206" y="1753945"/>
            <a:chExt cx="1710571" cy="1970484"/>
          </a:xfrm>
        </p:grpSpPr>
        <p:sp>
          <p:nvSpPr>
            <p:cNvPr id="69" name="TextBox 68"/>
            <p:cNvSpPr txBox="1"/>
            <p:nvPr/>
          </p:nvSpPr>
          <p:spPr>
            <a:xfrm>
              <a:off x="6482091" y="1753945"/>
              <a:ext cx="1603785" cy="284742"/>
            </a:xfrm>
            <a:prstGeom prst="rect">
              <a:avLst/>
            </a:prstGeom>
            <a:solidFill>
              <a:srgbClr val="FFE5FF"/>
            </a:solidFill>
            <a:ln>
              <a:solidFill>
                <a:srgbClr val="FFCCFF"/>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Role: Applications</a:t>
              </a:r>
            </a:p>
          </p:txBody>
        </p:sp>
        <p:sp>
          <p:nvSpPr>
            <p:cNvPr id="71" name="TextBox 70"/>
            <p:cNvSpPr txBox="1"/>
            <p:nvPr/>
          </p:nvSpPr>
          <p:spPr>
            <a:xfrm>
              <a:off x="6426206" y="2887833"/>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Reporting</a:t>
              </a:r>
            </a:p>
          </p:txBody>
        </p:sp>
        <p:sp>
          <p:nvSpPr>
            <p:cNvPr id="72" name="TextBox 71"/>
            <p:cNvSpPr txBox="1"/>
            <p:nvPr/>
          </p:nvSpPr>
          <p:spPr>
            <a:xfrm>
              <a:off x="6426206" y="2351058"/>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Monitor</a:t>
              </a:r>
            </a:p>
          </p:txBody>
        </p:sp>
        <p:sp>
          <p:nvSpPr>
            <p:cNvPr id="73" name="TextBox 72"/>
            <p:cNvSpPr txBox="1"/>
            <p:nvPr/>
          </p:nvSpPr>
          <p:spPr>
            <a:xfrm>
              <a:off x="6426206" y="3439687"/>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Batch</a:t>
              </a:r>
            </a:p>
          </p:txBody>
        </p:sp>
        <p:cxnSp>
          <p:nvCxnSpPr>
            <p:cNvPr id="74" name="Straight Connector 73"/>
            <p:cNvCxnSpPr>
              <a:stCxn id="69" idx="2"/>
              <a:endCxn id="72" idx="0"/>
            </p:cNvCxnSpPr>
            <p:nvPr/>
          </p:nvCxnSpPr>
          <p:spPr>
            <a:xfrm flipH="1">
              <a:off x="7281492" y="2038687"/>
              <a:ext cx="2492" cy="31237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1" idx="0"/>
              <a:endCxn id="72" idx="2"/>
            </p:cNvCxnSpPr>
            <p:nvPr/>
          </p:nvCxnSpPr>
          <p:spPr>
            <a:xfrm flipV="1">
              <a:off x="7281492" y="2635800"/>
              <a:ext cx="0" cy="252033"/>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71" idx="2"/>
              <a:endCxn id="73" idx="0"/>
            </p:cNvCxnSpPr>
            <p:nvPr/>
          </p:nvCxnSpPr>
          <p:spPr>
            <a:xfrm>
              <a:off x="7281492" y="3172575"/>
              <a:ext cx="0" cy="26711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cxnSp>
        <p:nvCxnSpPr>
          <p:cNvPr id="78" name="Elbow Connector 77"/>
          <p:cNvCxnSpPr>
            <a:stCxn id="48" idx="2"/>
            <a:endCxn id="69" idx="0"/>
          </p:cNvCxnSpPr>
          <p:nvPr/>
        </p:nvCxnSpPr>
        <p:spPr>
          <a:xfrm rot="16200000" flipH="1">
            <a:off x="7799588" y="785949"/>
            <a:ext cx="458882" cy="3595863"/>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286632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5431</TotalTime>
  <Words>2322</Words>
  <Application>Microsoft Macintosh PowerPoint</Application>
  <PresentationFormat>Widescreen</PresentationFormat>
  <Paragraphs>221</Paragraphs>
  <Slides>15</Slides>
  <Notes>15</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Amazon Ember</vt:lpstr>
      <vt:lpstr>Amazon Ember Light</vt:lpstr>
      <vt:lpstr>Arial</vt:lpstr>
      <vt:lpstr>Calibri</vt:lpstr>
      <vt:lpstr>Helvetica Neue LT Std 65 Medium</vt:lpstr>
      <vt:lpstr>Office Theme</vt:lpstr>
      <vt:lpstr>Image</vt:lpstr>
      <vt:lpstr>Group Discussion #1:  Forklifting an Existing Application</vt:lpstr>
      <vt:lpstr>GoGreen Background</vt:lpstr>
      <vt:lpstr>GoGreen Today</vt:lpstr>
      <vt:lpstr>GoGreen On-Premises Data Center</vt:lpstr>
      <vt:lpstr>GoGreen Migration Requirements</vt:lpstr>
      <vt:lpstr>AWS services and features to keep in mind</vt:lpstr>
      <vt:lpstr>Group Assignment: Planning for Migration </vt:lpstr>
      <vt:lpstr>Design considerations</vt:lpstr>
      <vt:lpstr>Access Control - IAM</vt:lpstr>
      <vt:lpstr>How Many VPCs?</vt:lpstr>
      <vt:lpstr>Subnets</vt:lpstr>
      <vt:lpstr>Subnets</vt:lpstr>
      <vt:lpstr>What Other Design Considerations? </vt:lpstr>
      <vt:lpstr>Share What Your Group Discussed</vt:lpstr>
      <vt:lpstr>Thanks for participating!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David Mohr</cp:lastModifiedBy>
  <cp:revision>412</cp:revision>
  <cp:lastPrinted>2017-08-03T20:30:13Z</cp:lastPrinted>
  <dcterms:created xsi:type="dcterms:W3CDTF">2017-05-11T23:06:57Z</dcterms:created>
  <dcterms:modified xsi:type="dcterms:W3CDTF">2019-09-24T21:36:16Z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C1936B35-1EAE-4480-B0A8-25F05F7C2534</vt:lpwstr>
  </property>
  <property fmtid="{D5CDD505-2E9C-101B-9397-08002B2CF9AE}" pid="3" name="ArticulatePath">
    <vt:lpwstr>T&amp;C_PPT_template_100level_newbrand</vt:lpwstr>
  </property>
</Properties>
</file>