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heme/themeOverride1.xml" ContentType="application/vnd.openxmlformats-officedocument.themeOverr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56" r:id="rId2"/>
    <p:sldId id="639" r:id="rId3"/>
    <p:sldId id="640" r:id="rId4"/>
    <p:sldId id="641" r:id="rId5"/>
    <p:sldId id="623" r:id="rId6"/>
    <p:sldId id="624" r:id="rId7"/>
    <p:sldId id="625" r:id="rId8"/>
    <p:sldId id="643" r:id="rId9"/>
    <p:sldId id="626" r:id="rId10"/>
    <p:sldId id="627" r:id="rId11"/>
    <p:sldId id="628" r:id="rId12"/>
    <p:sldId id="629" r:id="rId13"/>
    <p:sldId id="630" r:id="rId14"/>
    <p:sldId id="631" r:id="rId15"/>
    <p:sldId id="612" r:id="rId16"/>
    <p:sldId id="632" r:id="rId17"/>
    <p:sldId id="633" r:id="rId18"/>
    <p:sldId id="634" r:id="rId19"/>
    <p:sldId id="635" r:id="rId20"/>
    <p:sldId id="636" r:id="rId21"/>
    <p:sldId id="637" r:id="rId22"/>
    <p:sldId id="638" r:id="rId23"/>
    <p:sldId id="642" r:id="rId24"/>
    <p:sldId id="644" r:id="rId25"/>
    <p:sldId id="260"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FF9933"/>
    <a:srgbClr val="FFCC66"/>
    <a:srgbClr val="0000FF"/>
    <a:srgbClr val="FF9900"/>
    <a:srgbClr val="CCFFFF"/>
    <a:srgbClr val="FFFFCC"/>
    <a:srgbClr val="33CC33"/>
    <a:srgbClr val="CC0066"/>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98" autoAdjust="0"/>
    <p:restoredTop sz="51102" autoAdjust="0"/>
  </p:normalViewPr>
  <p:slideViewPr>
    <p:cSldViewPr snapToGrid="0" snapToObjects="1">
      <p:cViewPr varScale="1">
        <p:scale>
          <a:sx n="43" d="100"/>
          <a:sy n="43" d="100"/>
        </p:scale>
        <p:origin x="1824" y="208"/>
      </p:cViewPr>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6" d="100"/>
          <a:sy n="66" d="100"/>
        </p:scale>
        <p:origin x="3062"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commentAuthors" Target="commentAuthor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893DF8-D520-BB40-837C-91CE1787B0EB}" type="datetimeFigureOut">
              <a:rPr lang="en-US" smtClean="0"/>
              <a:t>4/9/19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98FB97-EEE8-A641-B9BA-ACE8418557CD}" type="slidenum">
              <a:rPr lang="en-US" smtClean="0"/>
              <a:t>‹#›</a:t>
            </a:fld>
            <a:endParaRPr lang="en-US" dirty="0"/>
          </a:p>
        </p:txBody>
      </p:sp>
    </p:spTree>
    <p:extLst>
      <p:ext uri="{BB962C8B-B14F-4D97-AF65-F5344CB8AC3E}">
        <p14:creationId xmlns:p14="http://schemas.microsoft.com/office/powerpoint/2010/main" val="1485269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FA781-CA11-2141-A5F7-C7B0DDD8E00E}" type="datetimeFigureOut">
              <a:rPr lang="en-US" smtClean="0"/>
              <a:t>4/9/19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35696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Welcome to </a:t>
            </a:r>
            <a:r>
              <a:rPr lang="en-US" sz="1000" i="0" dirty="0">
                <a:latin typeface="Calibri" panose="020F0502020204030204" pitchFamily="34" charset="0"/>
              </a:rPr>
              <a:t>Module 8: Is Your Infrastructure Well-Architected?</a:t>
            </a:r>
          </a:p>
          <a:p>
            <a:endParaRPr lang="en-US" sz="1000" dirty="0">
              <a:latin typeface="Calibri" panose="020F0502020204030204" pitchFamily="34" charset="0"/>
            </a:endParaRPr>
          </a:p>
          <a:p>
            <a:r>
              <a:rPr lang="en-US" sz="1000" dirty="0">
                <a:latin typeface="Calibri" panose="020F0502020204030204" pitchFamily="34" charset="0"/>
              </a:rPr>
              <a:t>The goal of this module is to introduce the Well-Architected Framework, and to provide a quick overview of each of its five pillars. A deeper explanation of each pillar will be included in the upcoming modules.</a:t>
            </a:r>
          </a:p>
          <a:p>
            <a:endParaRPr lang="en-US" dirty="0"/>
          </a:p>
        </p:txBody>
      </p:sp>
    </p:spTree>
    <p:extLst>
      <p:ext uri="{BB962C8B-B14F-4D97-AF65-F5344CB8AC3E}">
        <p14:creationId xmlns:p14="http://schemas.microsoft.com/office/powerpoint/2010/main" val="128511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Operational excellence involves the ability to run and monitor the system, which helps to deliver business value and continually improve supporting processes and procedures. </a:t>
            </a:r>
          </a:p>
        </p:txBody>
      </p:sp>
    </p:spTree>
    <p:extLst>
      <p:ext uri="{BB962C8B-B14F-4D97-AF65-F5344CB8AC3E}">
        <p14:creationId xmlns:p14="http://schemas.microsoft.com/office/powerpoint/2010/main" val="1859087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18" lvl="1" indent="0">
              <a:spcBef>
                <a:spcPts val="1600"/>
              </a:spcBef>
              <a:buNone/>
            </a:pPr>
            <a:r>
              <a:rPr lang="en-US" sz="1000" dirty="0">
                <a:latin typeface="Calibri" panose="020F0502020204030204" pitchFamily="34" charset="0"/>
              </a:rPr>
              <a:t>Security is the ability to protect information, systems, and assets. </a:t>
            </a:r>
          </a:p>
          <a:p>
            <a:pPr marL="2118" lvl="1" indent="0">
              <a:spcBef>
                <a:spcPts val="1600"/>
              </a:spcBef>
              <a:buNone/>
            </a:pPr>
            <a:endParaRPr lang="en-US" sz="1000" dirty="0">
              <a:latin typeface="Calibri" panose="020F0502020204030204" pitchFamily="34" charset="0"/>
            </a:endParaRPr>
          </a:p>
          <a:p>
            <a:pPr marL="2118" lvl="1" indent="0">
              <a:spcBef>
                <a:spcPts val="1600"/>
              </a:spcBef>
              <a:buNone/>
            </a:pPr>
            <a:r>
              <a:rPr lang="en-US" sz="1000" dirty="0">
                <a:latin typeface="Calibri" panose="020F0502020204030204" pitchFamily="34" charset="0"/>
              </a:rPr>
              <a:t>Security also delivers business value through risk assessments and mitigation strategies. </a:t>
            </a:r>
          </a:p>
          <a:p>
            <a:endParaRPr lang="en-US" dirty="0"/>
          </a:p>
        </p:txBody>
      </p:sp>
    </p:spTree>
    <p:extLst>
      <p:ext uri="{BB962C8B-B14F-4D97-AF65-F5344CB8AC3E}">
        <p14:creationId xmlns:p14="http://schemas.microsoft.com/office/powerpoint/2010/main" val="148561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18" lvl="1" indent="0" defTabSz="914400">
              <a:lnSpc>
                <a:spcPct val="90000"/>
              </a:lnSpc>
              <a:spcBef>
                <a:spcPts val="1600"/>
              </a:spcBef>
              <a:buNone/>
            </a:pPr>
            <a:r>
              <a:rPr lang="en-US" sz="1000" dirty="0">
                <a:latin typeface="Calibri" panose="020F0502020204030204" pitchFamily="34" charset="0"/>
                <a:ea typeface="Amazon Ember Light" charset="0"/>
                <a:cs typeface="Amazon Ember Light" charset="0"/>
              </a:rPr>
              <a:t>Reliability allows your system to: </a:t>
            </a:r>
          </a:p>
          <a:p>
            <a:pPr marL="2118" lvl="1" indent="0" defTabSz="914400">
              <a:lnSpc>
                <a:spcPct val="90000"/>
              </a:lnSpc>
              <a:spcBef>
                <a:spcPts val="1600"/>
              </a:spcBef>
              <a:buNone/>
            </a:pPr>
            <a:r>
              <a:rPr lang="en-US" sz="1000" dirty="0">
                <a:latin typeface="Calibri" panose="020F0502020204030204" pitchFamily="34" charset="0"/>
                <a:ea typeface="Amazon Ember Light" charset="0"/>
                <a:cs typeface="Amazon Ember Light" charset="0"/>
              </a:rPr>
              <a:t>•</a:t>
            </a:r>
            <a:r>
              <a:rPr lang="en-US" sz="1000" baseline="0" dirty="0">
                <a:latin typeface="Calibri" panose="020F0502020204030204" pitchFamily="34" charset="0"/>
                <a:ea typeface="Amazon Ember Light" charset="0"/>
                <a:cs typeface="Amazon Ember Light" charset="0"/>
              </a:rPr>
              <a:t>  </a:t>
            </a:r>
            <a:r>
              <a:rPr lang="en-US" sz="1000" dirty="0">
                <a:latin typeface="Calibri" panose="020F0502020204030204" pitchFamily="34" charset="0"/>
                <a:ea typeface="Amazon Ember Light" charset="0"/>
                <a:cs typeface="Amazon Ember Light" charset="0"/>
              </a:rPr>
              <a:t>Recover from infrastructure or service failures in the case of a catastrophic event.</a:t>
            </a:r>
          </a:p>
          <a:p>
            <a:pPr marL="2118" lvl="1" indent="0" defTabSz="914400">
              <a:lnSpc>
                <a:spcPct val="90000"/>
              </a:lnSpc>
              <a:spcBef>
                <a:spcPts val="1600"/>
              </a:spcBef>
              <a:buNone/>
            </a:pPr>
            <a:r>
              <a:rPr lang="en-US" sz="1000" dirty="0">
                <a:latin typeface="Calibri" panose="020F0502020204030204" pitchFamily="34" charset="0"/>
                <a:ea typeface="Amazon Ember Light" charset="0"/>
                <a:cs typeface="Amazon Ember Light" charset="0"/>
              </a:rPr>
              <a:t>•</a:t>
            </a:r>
            <a:r>
              <a:rPr lang="en-US" sz="1000" baseline="0" dirty="0">
                <a:latin typeface="Calibri" panose="020F0502020204030204" pitchFamily="34" charset="0"/>
                <a:ea typeface="Amazon Ember Light" charset="0"/>
                <a:cs typeface="Amazon Ember Light" charset="0"/>
              </a:rPr>
              <a:t>  </a:t>
            </a:r>
            <a:r>
              <a:rPr lang="en-US" sz="1000" dirty="0">
                <a:latin typeface="Calibri" panose="020F0502020204030204" pitchFamily="34" charset="0"/>
                <a:ea typeface="Amazon Ember Light" charset="0"/>
                <a:cs typeface="Amazon Ember Light" charset="0"/>
              </a:rPr>
              <a:t>Dynamically acquire computing resources to meet demand.</a:t>
            </a:r>
          </a:p>
          <a:p>
            <a:pPr marL="2118" lvl="1" indent="0" defTabSz="914400">
              <a:lnSpc>
                <a:spcPct val="90000"/>
              </a:lnSpc>
              <a:spcBef>
                <a:spcPts val="1600"/>
              </a:spcBef>
              <a:buNone/>
            </a:pPr>
            <a:r>
              <a:rPr lang="en-US" sz="1000" dirty="0">
                <a:latin typeface="Calibri" panose="020F0502020204030204" pitchFamily="34" charset="0"/>
                <a:ea typeface="Amazon Ember Light" charset="0"/>
                <a:cs typeface="Amazon Ember Light" charset="0"/>
              </a:rPr>
              <a:t>•</a:t>
            </a:r>
            <a:r>
              <a:rPr lang="en-US" sz="1000" baseline="0" dirty="0">
                <a:latin typeface="Calibri" panose="020F0502020204030204" pitchFamily="34" charset="0"/>
                <a:ea typeface="Amazon Ember Light" charset="0"/>
                <a:cs typeface="Amazon Ember Light" charset="0"/>
              </a:rPr>
              <a:t>  </a:t>
            </a:r>
            <a:r>
              <a:rPr lang="en-US" sz="1000" dirty="0">
                <a:latin typeface="Calibri" panose="020F0502020204030204" pitchFamily="34" charset="0"/>
                <a:ea typeface="Amazon Ember Light" charset="0"/>
                <a:cs typeface="Amazon Ember Light" charset="0"/>
              </a:rPr>
              <a:t>And mitigate disruptions, such as misconfigurations and transient network issues.</a:t>
            </a:r>
          </a:p>
          <a:p>
            <a:endParaRPr lang="en-US" dirty="0"/>
          </a:p>
        </p:txBody>
      </p:sp>
    </p:spTree>
    <p:extLst>
      <p:ext uri="{BB962C8B-B14F-4D97-AF65-F5344CB8AC3E}">
        <p14:creationId xmlns:p14="http://schemas.microsoft.com/office/powerpoint/2010/main" val="1554393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Performance efficiency is the ability to use computing resources efficiently to meet system requirements, such as rightsizing your instance or using the appropriate instance size for the job. You want to be sure the system maintains that efficiency as demand changes and technologies evolve. </a:t>
            </a:r>
          </a:p>
        </p:txBody>
      </p:sp>
    </p:spTree>
    <p:extLst>
      <p:ext uri="{BB962C8B-B14F-4D97-AF65-F5344CB8AC3E}">
        <p14:creationId xmlns:p14="http://schemas.microsoft.com/office/powerpoint/2010/main" val="3916826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Cost optimization is the ability to avoid or eliminate unneeded costs and suboptimal resources. You don’t want to pay for something that you don’t need, or that you’re not using. </a:t>
            </a:r>
          </a:p>
        </p:txBody>
      </p:sp>
    </p:spTree>
    <p:extLst>
      <p:ext uri="{BB962C8B-B14F-4D97-AF65-F5344CB8AC3E}">
        <p14:creationId xmlns:p14="http://schemas.microsoft.com/office/powerpoint/2010/main" val="83562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Finally, let’s learn about the design principles for the Well-Architected Framework. </a:t>
            </a:r>
          </a:p>
        </p:txBody>
      </p:sp>
    </p:spTree>
    <p:extLst>
      <p:ext uri="{BB962C8B-B14F-4D97-AF65-F5344CB8AC3E}">
        <p14:creationId xmlns:p14="http://schemas.microsoft.com/office/powerpoint/2010/main" val="101654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2" y="4560571"/>
            <a:ext cx="5852159" cy="4126229"/>
          </a:xfrm>
        </p:spPr>
        <p:txBody>
          <a:bodyPr/>
          <a:lstStyle/>
          <a:p>
            <a:pPr marL="457200" lvl="1" indent="-457200">
              <a:spcBef>
                <a:spcPts val="2400"/>
              </a:spcBef>
            </a:pPr>
            <a:r>
              <a:rPr lang="en-US" sz="1000" kern="1200" dirty="0">
                <a:solidFill>
                  <a:schemeClr val="tx1"/>
                </a:solidFill>
                <a:effectLst/>
                <a:latin typeface="Calibri" panose="020F0502020204030204" pitchFamily="34" charset="0"/>
              </a:rPr>
              <a:t>The Well-Architected Framework identifies a set of </a:t>
            </a:r>
            <a:r>
              <a:rPr lang="en-US" sz="1000" b="1" kern="1200" dirty="0">
                <a:solidFill>
                  <a:schemeClr val="tx1"/>
                </a:solidFill>
                <a:effectLst/>
                <a:latin typeface="Calibri" panose="020F0502020204030204" pitchFamily="34" charset="0"/>
              </a:rPr>
              <a:t>general design principles</a:t>
            </a:r>
            <a:r>
              <a:rPr lang="en-US" sz="1000" kern="1200" dirty="0">
                <a:solidFill>
                  <a:schemeClr val="tx1"/>
                </a:solidFill>
                <a:effectLst/>
                <a:latin typeface="Calibri" panose="020F0502020204030204" pitchFamily="34" charset="0"/>
              </a:rPr>
              <a:t> to facilitate good design in the cloud.</a:t>
            </a:r>
            <a:r>
              <a:rPr lang="en-US" sz="1000" dirty="0">
                <a:latin typeface="Calibri" panose="020F0502020204030204" pitchFamily="34" charset="0"/>
              </a:rPr>
              <a:t> </a:t>
            </a:r>
          </a:p>
          <a:p>
            <a:pPr marL="457200" lvl="1" indent="-457200">
              <a:spcBef>
                <a:spcPts val="0"/>
              </a:spcBef>
              <a:buFont typeface="Arial" panose="020B0604020202020204" pitchFamily="34" charset="0"/>
              <a:buChar char="•"/>
            </a:pPr>
            <a:r>
              <a:rPr lang="en-US" sz="1000" dirty="0">
                <a:latin typeface="Calibri" panose="020F0502020204030204" pitchFamily="34" charset="0"/>
              </a:rPr>
              <a:t>Stop guessing your capacity needs.</a:t>
            </a:r>
          </a:p>
          <a:p>
            <a:pPr marL="457200" lvl="1" indent="-457200">
              <a:spcBef>
                <a:spcPts val="0"/>
              </a:spcBef>
              <a:buFont typeface="Arial" panose="020B0604020202020204" pitchFamily="34" charset="0"/>
              <a:buChar char="•"/>
            </a:pPr>
            <a:r>
              <a:rPr lang="en-US" sz="1000" dirty="0">
                <a:latin typeface="Calibri" panose="020F0502020204030204" pitchFamily="34" charset="0"/>
              </a:rPr>
              <a:t>Test systems at production scale.</a:t>
            </a:r>
          </a:p>
          <a:p>
            <a:pPr marL="457200" lvl="1" indent="-457200">
              <a:spcBef>
                <a:spcPts val="0"/>
              </a:spcBef>
              <a:buFont typeface="Arial" panose="020B0604020202020204" pitchFamily="34" charset="0"/>
              <a:buChar char="•"/>
            </a:pPr>
            <a:r>
              <a:rPr lang="en-US" sz="1000" dirty="0">
                <a:latin typeface="Calibri" panose="020F0502020204030204" pitchFamily="34" charset="0"/>
              </a:rPr>
              <a:t>Automate to make architectural experimentation easier. </a:t>
            </a:r>
          </a:p>
          <a:p>
            <a:pPr marL="457200" lvl="1" indent="-457200">
              <a:spcBef>
                <a:spcPts val="0"/>
              </a:spcBef>
              <a:buFont typeface="Arial" panose="020B0604020202020204" pitchFamily="34" charset="0"/>
              <a:buChar char="•"/>
            </a:pPr>
            <a:r>
              <a:rPr lang="en-US" sz="1000" dirty="0">
                <a:latin typeface="Calibri" panose="020F0502020204030204" pitchFamily="34" charset="0"/>
              </a:rPr>
              <a:t>Allow for evolutionary architectures.</a:t>
            </a:r>
          </a:p>
          <a:p>
            <a:pPr marL="457200" lvl="1" indent="-457200">
              <a:spcBef>
                <a:spcPts val="0"/>
              </a:spcBef>
              <a:buFont typeface="Arial" panose="020B0604020202020204" pitchFamily="34" charset="0"/>
              <a:buChar char="•"/>
            </a:pPr>
            <a:r>
              <a:rPr lang="en-US" sz="1000" dirty="0">
                <a:latin typeface="Calibri" panose="020F0502020204030204" pitchFamily="34" charset="0"/>
              </a:rPr>
              <a:t>Drive architectures using data.</a:t>
            </a:r>
          </a:p>
          <a:p>
            <a:pPr marL="457200" lvl="1" indent="-457200">
              <a:spcBef>
                <a:spcPts val="0"/>
              </a:spcBef>
              <a:buFont typeface="Arial" panose="020B0604020202020204" pitchFamily="34" charset="0"/>
              <a:buChar char="•"/>
            </a:pPr>
            <a:r>
              <a:rPr lang="en-US" sz="1000" dirty="0">
                <a:latin typeface="Calibri" panose="020F0502020204030204" pitchFamily="34" charset="0"/>
              </a:rPr>
              <a:t>And improve through game days.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kern="1200" dirty="0">
              <a:solidFill>
                <a:schemeClr val="tx1"/>
              </a:solidFill>
              <a:effectLst/>
              <a:ea typeface="+mn-ea"/>
              <a:cs typeface="+mn-cs"/>
            </a:endParaRPr>
          </a:p>
        </p:txBody>
      </p:sp>
    </p:spTree>
    <p:extLst>
      <p:ext uri="{BB962C8B-B14F-4D97-AF65-F5344CB8AC3E}">
        <p14:creationId xmlns:p14="http://schemas.microsoft.com/office/powerpoint/2010/main" val="1245639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Calibri" panose="020F0502020204030204" pitchFamily="34" charset="0"/>
              </a:rPr>
              <a:t>In a traditional environment, you might make a capacity decision before you deploy a system, and end up wasting expensive idle resources or dealing with the performance implications of limited capacity.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latin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Calibri" panose="020F0502020204030204" pitchFamily="34" charset="0"/>
              </a:rPr>
              <a:t>In a cloud environment, you can eliminate the process of guessing your needs for infrastructure capacity. You can use as much or as little capacity as you need, and scale up or down automatically.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810279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Calibri" panose="020F0502020204030204" pitchFamily="34" charset="0"/>
              </a:rPr>
              <a:t>In a traditional, non-cloud environment, it is usually cost-prohibitive to create a duplicate environment solely for testing. Consequently, most test environments are not tested at live levels of production demand.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kern="1200" dirty="0">
              <a:solidFill>
                <a:schemeClr val="tx1"/>
              </a:solidFill>
              <a:effectLst/>
              <a:latin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Calibri" panose="020F0502020204030204" pitchFamily="34" charset="0"/>
              </a:rPr>
              <a:t>In the cloud, you can create a duplicate environment on demand, complete your testing, and then decommission the resources. Because you only pay for the test environment when it is running, you can simulate your live environment for a fraction of the cost of testing on premises.</a:t>
            </a:r>
          </a:p>
          <a:p>
            <a:endParaRPr lang="en-US" dirty="0"/>
          </a:p>
        </p:txBody>
      </p:sp>
    </p:spTree>
    <p:extLst>
      <p:ext uri="{BB962C8B-B14F-4D97-AF65-F5344CB8AC3E}">
        <p14:creationId xmlns:p14="http://schemas.microsoft.com/office/powerpoint/2010/main" val="566112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Calibri" panose="020F0502020204030204" pitchFamily="34" charset="0"/>
                <a:ea typeface="+mn-ea"/>
                <a:cs typeface="+mn-cs"/>
              </a:rPr>
              <a:t>On-premises environments have separate structures and components that can require more work to automate because they might not have a common API for all parts of the infrastructure.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kern="1200" dirty="0">
              <a:solidFill>
                <a:schemeClr val="tx1"/>
              </a:solidFill>
              <a:effectLst/>
              <a:latin typeface="Calibri" panose="020F050202020403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Calibri" panose="020F0502020204030204" pitchFamily="34" charset="0"/>
                <a:ea typeface="+mn-ea"/>
                <a:cs typeface="+mn-cs"/>
              </a:rPr>
              <a:t>In a cloud environment, automation allows you to create and replicate your systems at low cost or with no manual effort. You can track changes to your automation, audit the impact, and revert to previous parameters when necessary.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kern="1200" dirty="0">
              <a:solidFill>
                <a:schemeClr val="tx1"/>
              </a:solidFill>
              <a:effectLst/>
              <a:ea typeface="+mn-ea"/>
              <a:cs typeface="+mn-cs"/>
            </a:endParaRPr>
          </a:p>
        </p:txBody>
      </p:sp>
    </p:spTree>
    <p:extLst>
      <p:ext uri="{BB962C8B-B14F-4D97-AF65-F5344CB8AC3E}">
        <p14:creationId xmlns:p14="http://schemas.microsoft.com/office/powerpoint/2010/main" val="1762870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Calibri" panose="020F0502020204030204" pitchFamily="34" charset="0"/>
                <a:ea typeface="+mn-ea"/>
                <a:cs typeface="+mn-cs"/>
              </a:rPr>
              <a:t>Part 1 introduces you to the Well-Architected Framework. In part 2, you will learn about the five pillars of the Well-Architected Framework. And in part 3, you will learn about the general design principles for the Well-Architected Framework.</a:t>
            </a:r>
          </a:p>
          <a:p>
            <a:endParaRPr lang="en-US" sz="1000" kern="1200" dirty="0">
              <a:solidFill>
                <a:schemeClr val="tx1"/>
              </a:solidFill>
              <a:effectLst/>
              <a:latin typeface="Calibri" panose="020F0502020204030204" pitchFamily="34" charset="0"/>
              <a:ea typeface="+mn-ea"/>
              <a:cs typeface="+mn-cs"/>
            </a:endParaRPr>
          </a:p>
          <a:p>
            <a:r>
              <a:rPr lang="en-US" sz="1000" kern="1200" dirty="0">
                <a:solidFill>
                  <a:schemeClr val="tx1"/>
                </a:solidFill>
                <a:effectLst/>
                <a:latin typeface="Calibri" panose="020F0502020204030204" pitchFamily="34" charset="0"/>
                <a:ea typeface="+mn-ea"/>
                <a:cs typeface="+mn-cs"/>
              </a:rPr>
              <a:t>To prepare for this module and the following modules, review the Well-Architected Framework whitepaper by selecting the link. https://d1.awsstatic.com/whitepapers/architecture/AWS_Well-Architected_Framework.pdf</a:t>
            </a:r>
          </a:p>
        </p:txBody>
      </p:sp>
    </p:spTree>
    <p:extLst>
      <p:ext uri="{BB962C8B-B14F-4D97-AF65-F5344CB8AC3E}">
        <p14:creationId xmlns:p14="http://schemas.microsoft.com/office/powerpoint/2010/main" val="178909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Calibri" panose="020F0502020204030204" pitchFamily="34" charset="0"/>
              </a:rPr>
              <a:t>In a traditional environment, architectural decisions are often implemented as static, one-time events, and they often have a few major versions of a system during its lifetime. As a business changes, these initial decisions can hinder the system’s ability to meet changing business requirements.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kern="1200" dirty="0">
              <a:solidFill>
                <a:schemeClr val="tx1"/>
              </a:solidFill>
              <a:effectLst/>
              <a:latin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Calibri" panose="020F0502020204030204" pitchFamily="34" charset="0"/>
              </a:rPr>
              <a:t>In the cloud, the ability to automate and test on demand lowers the risk of impact from design changes. This allows systems to evolve over time so that businesses can take advantage of new innovations as a standard practice.</a:t>
            </a:r>
          </a:p>
          <a:p>
            <a:endParaRPr lang="en-US" dirty="0"/>
          </a:p>
        </p:txBody>
      </p:sp>
    </p:spTree>
    <p:extLst>
      <p:ext uri="{BB962C8B-B14F-4D97-AF65-F5344CB8AC3E}">
        <p14:creationId xmlns:p14="http://schemas.microsoft.com/office/powerpoint/2010/main" val="2394313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lang="en-US" sz="1000" kern="1200" dirty="0">
                <a:solidFill>
                  <a:schemeClr val="tx1"/>
                </a:solidFill>
                <a:effectLst/>
                <a:latin typeface="Calibri" panose="020F0502020204030204" pitchFamily="34" charset="0"/>
              </a:rPr>
              <a:t>In a traditional, non-cloud environment, architectural decisions are often  made according to organizational defaults, instead of through a data-driven approach. You generally cannot generate data sets that would allow you to make informed decisions, so you probably use models and assumptions to size your architecture. </a:t>
            </a:r>
          </a:p>
          <a:p>
            <a:pPr marL="0" marR="0" lvl="0" indent="0" algn="l" defTabSz="457200" rtl="0" eaLnBrk="1" fontAlgn="auto" latinLnBrk="0" hangingPunct="1">
              <a:lnSpc>
                <a:spcPct val="100000"/>
              </a:lnSpc>
              <a:spcBef>
                <a:spcPts val="0"/>
              </a:spcBef>
              <a:spcAft>
                <a:spcPts val="600"/>
              </a:spcAft>
              <a:buClrTx/>
              <a:buSzTx/>
              <a:buFontTx/>
              <a:buNone/>
              <a:tabLst/>
              <a:defRPr/>
            </a:pPr>
            <a:endParaRPr lang="en-US" sz="1000" kern="1200" dirty="0">
              <a:solidFill>
                <a:schemeClr val="tx1"/>
              </a:solidFill>
              <a:effectLst/>
              <a:latin typeface="Calibri" panose="020F0502020204030204" pitchFamily="34" charset="0"/>
            </a:endParaRPr>
          </a:p>
          <a:p>
            <a:pPr marL="0" marR="0" lvl="0" indent="0" algn="l" defTabSz="457200" rtl="0" eaLnBrk="1" fontAlgn="auto" latinLnBrk="0" hangingPunct="1">
              <a:lnSpc>
                <a:spcPct val="100000"/>
              </a:lnSpc>
              <a:spcBef>
                <a:spcPts val="0"/>
              </a:spcBef>
              <a:spcAft>
                <a:spcPts val="600"/>
              </a:spcAft>
              <a:buClrTx/>
              <a:buSzTx/>
              <a:buFontTx/>
              <a:buNone/>
              <a:tabLst/>
              <a:defRPr/>
            </a:pPr>
            <a:r>
              <a:rPr lang="en-US" sz="1000" kern="1200" dirty="0">
                <a:solidFill>
                  <a:schemeClr val="tx1"/>
                </a:solidFill>
                <a:effectLst/>
                <a:latin typeface="Calibri" panose="020F0502020204030204" pitchFamily="34" charset="0"/>
              </a:rPr>
              <a:t>In the cloud, you can collect data on how your architectural choices affect the behavior of your workload, which you can use to make fact-based decisions on how to improve your workload. Your cloud infrastructure is code, so you can use that data to inform your architectural choices and improvements over time. </a:t>
            </a:r>
          </a:p>
          <a:p>
            <a:pPr marL="0" marR="0" lvl="0" indent="0" algn="l" defTabSz="457200" rtl="0" eaLnBrk="1" fontAlgn="auto" latinLnBrk="0" hangingPunct="1">
              <a:lnSpc>
                <a:spcPct val="100000"/>
              </a:lnSpc>
              <a:spcBef>
                <a:spcPts val="0"/>
              </a:spcBef>
              <a:spcAft>
                <a:spcPts val="600"/>
              </a:spcAft>
              <a:buClrTx/>
              <a:buSzTx/>
              <a:buFontTx/>
              <a:buNone/>
              <a:tabLst/>
              <a:defRPr/>
            </a:pPr>
            <a:endParaRPr lang="en-GB" sz="1000" b="1" kern="1200" baseline="0" dirty="0">
              <a:solidFill>
                <a:schemeClr val="tx1"/>
              </a:solidFill>
              <a:effectLst/>
              <a:latin typeface="Calibri" panose="020F0502020204030204" pitchFamily="34" charset="0"/>
            </a:endParaRPr>
          </a:p>
          <a:p>
            <a:endParaRPr lang="en-US" dirty="0"/>
          </a:p>
        </p:txBody>
      </p:sp>
    </p:spTree>
    <p:extLst>
      <p:ext uri="{BB962C8B-B14F-4D97-AF65-F5344CB8AC3E}">
        <p14:creationId xmlns:p14="http://schemas.microsoft.com/office/powerpoint/2010/main" val="2749267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lang="en-US" sz="1000" b="0" kern="1200" baseline="0" dirty="0">
                <a:solidFill>
                  <a:schemeClr val="tx1"/>
                </a:solidFill>
                <a:effectLst/>
                <a:latin typeface="Calibri" panose="020F0502020204030204" pitchFamily="34" charset="0"/>
              </a:rPr>
              <a:t>In a traditional environment, you would only exercise your </a:t>
            </a:r>
            <a:r>
              <a:rPr lang="en-US" sz="1000" b="0" kern="1200" baseline="0" dirty="0" err="1">
                <a:solidFill>
                  <a:schemeClr val="tx1"/>
                </a:solidFill>
                <a:effectLst/>
                <a:latin typeface="Calibri" panose="020F0502020204030204" pitchFamily="34" charset="0"/>
              </a:rPr>
              <a:t>runbook</a:t>
            </a:r>
            <a:r>
              <a:rPr lang="en-US" sz="1000" b="0" kern="1200" baseline="0" dirty="0">
                <a:solidFill>
                  <a:schemeClr val="tx1"/>
                </a:solidFill>
                <a:effectLst/>
                <a:latin typeface="Calibri" panose="020F0502020204030204" pitchFamily="34" charset="0"/>
              </a:rPr>
              <a:t> when something bad happens in production.</a:t>
            </a:r>
          </a:p>
          <a:p>
            <a:pPr marL="0" marR="0" lvl="0" indent="0" algn="l" defTabSz="457200" rtl="0" eaLnBrk="1" fontAlgn="auto" latinLnBrk="0" hangingPunct="1">
              <a:lnSpc>
                <a:spcPct val="100000"/>
              </a:lnSpc>
              <a:spcBef>
                <a:spcPts val="0"/>
              </a:spcBef>
              <a:spcAft>
                <a:spcPts val="600"/>
              </a:spcAft>
              <a:buClrTx/>
              <a:buSzTx/>
              <a:buFontTx/>
              <a:buNone/>
              <a:tabLst/>
              <a:defRPr/>
            </a:pPr>
            <a:endParaRPr lang="en-US" sz="1000" b="0" kern="1200" baseline="0" dirty="0">
              <a:solidFill>
                <a:schemeClr val="tx1"/>
              </a:solidFill>
              <a:effectLst/>
              <a:latin typeface="Calibri" panose="020F0502020204030204" pitchFamily="34" charset="0"/>
            </a:endParaRPr>
          </a:p>
          <a:p>
            <a:pPr marL="0" marR="0" lvl="0" indent="0" algn="l" defTabSz="457200" rtl="0" eaLnBrk="1" fontAlgn="auto" latinLnBrk="0" hangingPunct="1">
              <a:lnSpc>
                <a:spcPct val="100000"/>
              </a:lnSpc>
              <a:spcBef>
                <a:spcPts val="0"/>
              </a:spcBef>
              <a:spcAft>
                <a:spcPts val="600"/>
              </a:spcAft>
              <a:buClrTx/>
              <a:buSzTx/>
              <a:buFontTx/>
              <a:buNone/>
              <a:tabLst/>
              <a:defRPr/>
            </a:pPr>
            <a:r>
              <a:rPr lang="en-US" sz="1000" b="0" kern="1200" baseline="0" dirty="0">
                <a:solidFill>
                  <a:schemeClr val="tx1"/>
                </a:solidFill>
                <a:effectLst/>
                <a:latin typeface="Calibri" panose="020F0502020204030204" pitchFamily="34" charset="0"/>
              </a:rPr>
              <a:t>In the cloud, you can test how well your architecture and processes perform by regularly scheduling game days to simulate events in production. This process will help you understand where you can make improvements, and it can help your organization develop experience in dealing with events. </a:t>
            </a:r>
          </a:p>
          <a:p>
            <a:pPr marL="0" marR="0" lvl="0" indent="0" algn="l" defTabSz="457200" rtl="0" eaLnBrk="1" fontAlgn="auto" latinLnBrk="0" hangingPunct="1">
              <a:lnSpc>
                <a:spcPct val="100000"/>
              </a:lnSpc>
              <a:spcBef>
                <a:spcPts val="0"/>
              </a:spcBef>
              <a:spcAft>
                <a:spcPts val="600"/>
              </a:spcAft>
              <a:buClrTx/>
              <a:buSzTx/>
              <a:buFontTx/>
              <a:buNone/>
              <a:tabLst/>
              <a:defRPr/>
            </a:pPr>
            <a:endParaRPr lang="en-GB" sz="1000" b="0" kern="1200" baseline="0" dirty="0">
              <a:solidFill>
                <a:schemeClr val="tx1"/>
              </a:solidFill>
              <a:effectLst/>
              <a:latin typeface="Calibri" panose="020F0502020204030204" pitchFamily="34" charset="0"/>
            </a:endParaRPr>
          </a:p>
          <a:p>
            <a:endParaRPr lang="en-US" b="0" dirty="0"/>
          </a:p>
        </p:txBody>
      </p:sp>
    </p:spTree>
    <p:extLst>
      <p:ext uri="{BB962C8B-B14F-4D97-AF65-F5344CB8AC3E}">
        <p14:creationId xmlns:p14="http://schemas.microsoft.com/office/powerpoint/2010/main" val="2165386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a:solidFill>
                  <a:schemeClr val="tx1"/>
                </a:solidFill>
                <a:effectLst/>
                <a:latin typeface="Calibri" panose="020F0502020204030204" pitchFamily="34" charset="0"/>
                <a:ea typeface="+mn-ea"/>
                <a:cs typeface="+mn-cs"/>
              </a:rPr>
              <a:t>In review, you:</a:t>
            </a:r>
          </a:p>
          <a:p>
            <a:r>
              <a:rPr lang="en-US" sz="1000" b="0" i="0" kern="1200" dirty="0">
                <a:solidFill>
                  <a:schemeClr val="tx1"/>
                </a:solidFill>
                <a:effectLst/>
                <a:latin typeface="Calibri" panose="020F0502020204030204" pitchFamily="34" charset="0"/>
                <a:ea typeface="+mn-ea"/>
                <a:cs typeface="+mn-cs"/>
              </a:rPr>
              <a:t>•</a:t>
            </a:r>
            <a:r>
              <a:rPr lang="en-US" sz="1000" b="0" i="0" kern="1200" baseline="0" dirty="0">
                <a:solidFill>
                  <a:schemeClr val="tx1"/>
                </a:solidFill>
                <a:effectLst/>
                <a:latin typeface="Calibri" panose="020F0502020204030204" pitchFamily="34" charset="0"/>
                <a:ea typeface="+mn-ea"/>
                <a:cs typeface="+mn-cs"/>
              </a:rPr>
              <a:t> </a:t>
            </a:r>
            <a:r>
              <a:rPr lang="en-US" sz="1000" b="0" i="0" kern="1200" dirty="0">
                <a:solidFill>
                  <a:schemeClr val="tx1"/>
                </a:solidFill>
                <a:effectLst/>
                <a:latin typeface="Calibri" panose="020F0502020204030204" pitchFamily="34" charset="0"/>
                <a:ea typeface="+mn-ea"/>
                <a:cs typeface="+mn-cs"/>
              </a:rPr>
              <a:t>Learned how to assess and improve your architectures.</a:t>
            </a:r>
          </a:p>
          <a:p>
            <a:r>
              <a:rPr lang="en-US" sz="1000" b="0" i="0" kern="1200" dirty="0">
                <a:solidFill>
                  <a:schemeClr val="tx1"/>
                </a:solidFill>
                <a:effectLst/>
                <a:latin typeface="Calibri" panose="020F0502020204030204" pitchFamily="34" charset="0"/>
                <a:ea typeface="+mn-ea"/>
                <a:cs typeface="+mn-cs"/>
              </a:rPr>
              <a:t>•</a:t>
            </a:r>
            <a:r>
              <a:rPr lang="en-US" sz="1000" b="0" i="0" kern="1200" baseline="0" dirty="0">
                <a:solidFill>
                  <a:schemeClr val="tx1"/>
                </a:solidFill>
                <a:effectLst/>
                <a:latin typeface="Calibri" panose="020F0502020204030204" pitchFamily="34" charset="0"/>
                <a:ea typeface="+mn-ea"/>
                <a:cs typeface="+mn-cs"/>
              </a:rPr>
              <a:t> </a:t>
            </a:r>
            <a:r>
              <a:rPr lang="en-US" sz="1000" b="0" i="0" kern="1200" dirty="0">
                <a:solidFill>
                  <a:schemeClr val="tx1"/>
                </a:solidFill>
                <a:effectLst/>
                <a:latin typeface="Calibri" panose="020F0502020204030204" pitchFamily="34" charset="0"/>
                <a:ea typeface="+mn-ea"/>
                <a:cs typeface="+mn-cs"/>
              </a:rPr>
              <a:t>Identified key features and benefits of the Well-Architected Framework .</a:t>
            </a:r>
          </a:p>
          <a:p>
            <a:r>
              <a:rPr lang="en-US" sz="1000" b="0" i="0" kern="1200" dirty="0">
                <a:solidFill>
                  <a:schemeClr val="tx1"/>
                </a:solidFill>
                <a:effectLst/>
                <a:latin typeface="Calibri" panose="020F0502020204030204" pitchFamily="34" charset="0"/>
                <a:ea typeface="+mn-ea"/>
                <a:cs typeface="+mn-cs"/>
              </a:rPr>
              <a:t>•</a:t>
            </a:r>
            <a:r>
              <a:rPr lang="en-US" sz="1000" b="0" i="0" kern="1200" baseline="0" dirty="0">
                <a:solidFill>
                  <a:schemeClr val="tx1"/>
                </a:solidFill>
                <a:effectLst/>
                <a:latin typeface="Calibri" panose="020F0502020204030204" pitchFamily="34" charset="0"/>
                <a:ea typeface="+mn-ea"/>
                <a:cs typeface="+mn-cs"/>
              </a:rPr>
              <a:t> </a:t>
            </a:r>
            <a:r>
              <a:rPr lang="en-US" sz="1000" b="0" i="0" kern="1200" dirty="0">
                <a:solidFill>
                  <a:schemeClr val="tx1"/>
                </a:solidFill>
                <a:effectLst/>
                <a:latin typeface="Calibri" panose="020F0502020204030204" pitchFamily="34" charset="0"/>
                <a:ea typeface="+mn-ea"/>
                <a:cs typeface="+mn-cs"/>
              </a:rPr>
              <a:t>And discovered design principles to facilitate good architectural design in the cloud. </a:t>
            </a:r>
          </a:p>
          <a:p>
            <a:endParaRPr lang="en-US" sz="1000" b="0" i="0" kern="1200" dirty="0">
              <a:solidFill>
                <a:schemeClr val="tx1"/>
              </a:solidFill>
              <a:effectLst/>
              <a:latin typeface="Calibri" panose="020F0502020204030204" pitchFamily="34" charset="0"/>
              <a:ea typeface="+mn-ea"/>
              <a:cs typeface="+mn-cs"/>
            </a:endParaRPr>
          </a:p>
          <a:p>
            <a:r>
              <a:rPr lang="en-US" sz="1000" b="0" i="0" kern="1200" dirty="0">
                <a:solidFill>
                  <a:schemeClr val="tx1"/>
                </a:solidFill>
                <a:effectLst/>
                <a:latin typeface="Calibri" panose="020F0502020204030204" pitchFamily="34" charset="0"/>
                <a:ea typeface="+mn-ea"/>
                <a:cs typeface="+mn-cs"/>
              </a:rPr>
              <a:t>To finish this module, please complete the corresponding knowledge assessment. </a:t>
            </a:r>
          </a:p>
          <a:p>
            <a:endParaRPr lang="en-US" sz="1000" b="0" i="0" kern="1200" dirty="0">
              <a:solidFill>
                <a:schemeClr val="tx1"/>
              </a:solidFill>
              <a:effectLst/>
              <a:latin typeface="Calibri" panose="020F0502020204030204" pitchFamily="34" charset="0"/>
              <a:ea typeface="+mn-ea"/>
              <a:cs typeface="+mn-cs"/>
            </a:endParaRPr>
          </a:p>
          <a:p>
            <a:pPr marL="0" indent="0">
              <a:buFont typeface="Arial" panose="020B0604020202020204" pitchFamily="34" charset="0"/>
              <a:buNone/>
            </a:pPr>
            <a:endParaRPr lang="en-US" sz="1100" dirty="0"/>
          </a:p>
        </p:txBody>
      </p:sp>
      <p:sp>
        <p:nvSpPr>
          <p:cNvPr id="4" name="Slide Number Placeholder 3">
            <a:extLst>
              <a:ext uri="{FF2B5EF4-FFF2-40B4-BE49-F238E27FC236}">
                <a16:creationId xmlns:a16="http://schemas.microsoft.com/office/drawing/2014/main" id="{642AAD68-3FA4-8B41-AFA9-4B4BB9DF9643}"/>
              </a:ext>
            </a:extLst>
          </p:cNvPr>
          <p:cNvSpPr txBox="1">
            <a:spLocks/>
          </p:cNvSpPr>
          <p:nvPr/>
        </p:nvSpPr>
        <p:spPr>
          <a:xfrm>
            <a:off x="3884613" y="8685213"/>
            <a:ext cx="2971800" cy="458787"/>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092397-0699-5249-96BB-FDA4CA85BF35}" type="slidenum">
              <a:rPr lang="en-US" smtClean="0"/>
              <a:pPr/>
              <a:t>23</a:t>
            </a:fld>
            <a:endParaRPr lang="en-US" dirty="0"/>
          </a:p>
        </p:txBody>
      </p:sp>
    </p:spTree>
    <p:extLst>
      <p:ext uri="{BB962C8B-B14F-4D97-AF65-F5344CB8AC3E}">
        <p14:creationId xmlns:p14="http://schemas.microsoft.com/office/powerpoint/2010/main" val="2114271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Next,</a:t>
            </a:r>
            <a:r>
              <a:rPr lang="en-US" sz="1000" baseline="0" dirty="0">
                <a:latin typeface="Calibri" panose="020F0502020204030204" pitchFamily="34" charset="0"/>
              </a:rPr>
              <a:t> you’ll be introduced to </a:t>
            </a:r>
            <a:r>
              <a:rPr lang="en-US" sz="1000" dirty="0">
                <a:latin typeface="Calibri" panose="020F0502020204030204" pitchFamily="34" charset="0"/>
              </a:rPr>
              <a:t>Well-Architected</a:t>
            </a:r>
            <a:r>
              <a:rPr lang="en-US" sz="1000" baseline="0" dirty="0">
                <a:latin typeface="Calibri" panose="020F0502020204030204" pitchFamily="34" charset="0"/>
              </a:rPr>
              <a:t> Pillar 1: Operational Excellence. </a:t>
            </a:r>
            <a:endParaRPr lang="en-US" sz="1000" dirty="0">
              <a:latin typeface="Calibri" panose="020F0502020204030204" pitchFamily="34" charset="0"/>
            </a:endParaRPr>
          </a:p>
        </p:txBody>
      </p:sp>
    </p:spTree>
    <p:extLst>
      <p:ext uri="{BB962C8B-B14F-4D97-AF65-F5344CB8AC3E}">
        <p14:creationId xmlns:p14="http://schemas.microsoft.com/office/powerpoint/2010/main" val="2403324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Thank you for participating!</a:t>
            </a:r>
          </a:p>
        </p:txBody>
      </p:sp>
    </p:spTree>
    <p:extLst>
      <p:ext uri="{BB962C8B-B14F-4D97-AF65-F5344CB8AC3E}">
        <p14:creationId xmlns:p14="http://schemas.microsoft.com/office/powerpoint/2010/main" val="1846574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238125" algn="l" defTabSz="342900">
              <a:lnSpc>
                <a:spcPct val="100000"/>
              </a:lnSpc>
              <a:spcBef>
                <a:spcPts val="0"/>
              </a:spcBef>
              <a:buClr>
                <a:schemeClr val="accent1"/>
              </a:buClr>
              <a:buNone/>
              <a:tabLst>
                <a:tab pos="8461375" algn="r"/>
              </a:tabLst>
            </a:pPr>
            <a:r>
              <a:rPr lang="en-US" sz="1000" dirty="0">
                <a:latin typeface="Calibri" panose="020F0502020204030204" pitchFamily="34" charset="0"/>
              </a:rPr>
              <a:t>Upon completion of this module, you will be able to:</a:t>
            </a:r>
          </a:p>
          <a:p>
            <a:pPr marL="0" lvl="0" indent="-238125" algn="l" defTabSz="342900">
              <a:lnSpc>
                <a:spcPct val="100000"/>
              </a:lnSpc>
              <a:spcBef>
                <a:spcPts val="0"/>
              </a:spcBef>
              <a:buClr>
                <a:schemeClr val="accent1"/>
              </a:buClr>
              <a:buNone/>
              <a:tabLst>
                <a:tab pos="8461375" algn="r"/>
              </a:tabLst>
            </a:pPr>
            <a:r>
              <a:rPr lang="en-US" sz="1000" dirty="0">
                <a:latin typeface="Calibri" panose="020F0502020204030204" pitchFamily="34" charset="0"/>
              </a:rPr>
              <a:t>•  Identify the five pillars of the Amazon Web Services—or AWS—Well-Architected Framework.</a:t>
            </a:r>
          </a:p>
          <a:p>
            <a:pPr marL="0" lvl="0" indent="-238125" algn="l" defTabSz="342900">
              <a:lnSpc>
                <a:spcPct val="100000"/>
              </a:lnSpc>
              <a:spcBef>
                <a:spcPts val="0"/>
              </a:spcBef>
              <a:buClr>
                <a:schemeClr val="accent1"/>
              </a:buClr>
              <a:buNone/>
              <a:tabLst>
                <a:tab pos="8461375" algn="r"/>
              </a:tabLst>
            </a:pPr>
            <a:r>
              <a:rPr lang="en-US" sz="1000" dirty="0">
                <a:latin typeface="Calibri" panose="020F0502020204030204" pitchFamily="34" charset="0"/>
              </a:rPr>
              <a:t>•  Identify how the AWS Well-Architected Framework enables you to review and improve your cloud-based architectures.</a:t>
            </a:r>
          </a:p>
          <a:p>
            <a:pPr marL="0" lvl="0" indent="-238125" algn="l" defTabSz="342900">
              <a:lnSpc>
                <a:spcPct val="100000"/>
              </a:lnSpc>
              <a:spcBef>
                <a:spcPts val="0"/>
              </a:spcBef>
              <a:buClr>
                <a:schemeClr val="accent1"/>
              </a:buClr>
              <a:buNone/>
              <a:tabLst>
                <a:tab pos="8461375" algn="r"/>
              </a:tabLst>
            </a:pPr>
            <a:r>
              <a:rPr lang="en-US" sz="1000" dirty="0">
                <a:latin typeface="Calibri" panose="020F0502020204030204" pitchFamily="34" charset="0"/>
              </a:rPr>
              <a:t>•  And reflect on the business impact of your design decisions.</a:t>
            </a:r>
          </a:p>
          <a:p>
            <a:pPr marL="0" lvl="0" indent="-238125" algn="l" defTabSz="342900">
              <a:lnSpc>
                <a:spcPct val="100000"/>
              </a:lnSpc>
              <a:spcBef>
                <a:spcPts val="0"/>
              </a:spcBef>
              <a:buClr>
                <a:schemeClr val="accent1"/>
              </a:buClr>
              <a:buNone/>
              <a:tabLst>
                <a:tab pos="8461375" algn="r"/>
              </a:tabLst>
            </a:pPr>
            <a:endParaRPr lang="en-US" sz="1200" dirty="0"/>
          </a:p>
        </p:txBody>
      </p:sp>
      <p:sp>
        <p:nvSpPr>
          <p:cNvPr id="4" name="Slide Number Placeholder 3"/>
          <p:cNvSpPr>
            <a:spLocks noGrp="1"/>
          </p:cNvSpPr>
          <p:nvPr>
            <p:ph type="sldNum" sz="quarter" idx="10"/>
          </p:nvPr>
        </p:nvSpPr>
        <p:spPr/>
        <p:txBody>
          <a:bodyPr/>
          <a:lstStyle/>
          <a:p>
            <a:fld id="{FE092397-0699-5249-96BB-FDA4CA85BF35}" type="slidenum">
              <a:rPr lang="en-US" smtClean="0"/>
              <a:t>3</a:t>
            </a:fld>
            <a:endParaRPr lang="en-US" dirty="0"/>
          </a:p>
        </p:txBody>
      </p:sp>
    </p:spTree>
    <p:extLst>
      <p:ext uri="{BB962C8B-B14F-4D97-AF65-F5344CB8AC3E}">
        <p14:creationId xmlns:p14="http://schemas.microsoft.com/office/powerpoint/2010/main" val="176303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Calibri" panose="020F0502020204030204" pitchFamily="34" charset="0"/>
                <a:ea typeface="+mn-ea"/>
                <a:cs typeface="+mn-cs"/>
              </a:rPr>
              <a:t>First,</a:t>
            </a:r>
            <a:r>
              <a:rPr lang="en-US" sz="1000" kern="1200" baseline="0" dirty="0">
                <a:solidFill>
                  <a:schemeClr val="tx1"/>
                </a:solidFill>
                <a:effectLst/>
                <a:latin typeface="Calibri" panose="020F0502020204030204" pitchFamily="34" charset="0"/>
                <a:ea typeface="+mn-ea"/>
                <a:cs typeface="+mn-cs"/>
              </a:rPr>
              <a:t> let’s introduce you to the Well-Architected Framework. </a:t>
            </a:r>
            <a:endParaRPr lang="en-US" sz="1000" kern="1200" dirty="0">
              <a:solidFill>
                <a:schemeClr val="tx1"/>
              </a:solidFill>
              <a:effectLst/>
              <a:latin typeface="Calibri" panose="020F0502020204030204" pitchFamily="34" charset="0"/>
              <a:ea typeface="+mn-ea"/>
              <a:cs typeface="+mn-cs"/>
            </a:endParaRPr>
          </a:p>
        </p:txBody>
      </p:sp>
    </p:spTree>
    <p:extLst>
      <p:ext uri="{BB962C8B-B14F-4D97-AF65-F5344CB8AC3E}">
        <p14:creationId xmlns:p14="http://schemas.microsoft.com/office/powerpoint/2010/main" val="67554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dirty="0">
                <a:latin typeface="Calibri" panose="020F0502020204030204" pitchFamily="34" charset="0"/>
              </a:rPr>
              <a:t>The goal of the AWS Well-Architected Framework is to enable customers to: </a:t>
            </a:r>
          </a:p>
          <a:p>
            <a:r>
              <a:rPr lang="en-US" sz="1000" b="0" dirty="0">
                <a:latin typeface="Calibri" panose="020F0502020204030204" pitchFamily="34" charset="0"/>
              </a:rPr>
              <a:t>•</a:t>
            </a:r>
            <a:r>
              <a:rPr lang="en-US" sz="1000" b="0" baseline="0" dirty="0">
                <a:latin typeface="Calibri" panose="020F0502020204030204" pitchFamily="34" charset="0"/>
              </a:rPr>
              <a:t>  </a:t>
            </a:r>
            <a:r>
              <a:rPr lang="en-US" sz="1000" b="0" dirty="0">
                <a:latin typeface="Calibri" panose="020F0502020204030204" pitchFamily="34" charset="0"/>
              </a:rPr>
              <a:t>Assess and improve architectures.</a:t>
            </a:r>
          </a:p>
          <a:p>
            <a:r>
              <a:rPr lang="en-US" sz="1000" b="0" dirty="0">
                <a:latin typeface="Calibri" panose="020F0502020204030204" pitchFamily="34" charset="0"/>
              </a:rPr>
              <a:t>•</a:t>
            </a:r>
            <a:r>
              <a:rPr lang="en-US" sz="1000" b="0" baseline="0" dirty="0">
                <a:latin typeface="Calibri" panose="020F0502020204030204" pitchFamily="34" charset="0"/>
              </a:rPr>
              <a:t>  </a:t>
            </a:r>
            <a:r>
              <a:rPr lang="en-US" sz="1000" b="0" dirty="0">
                <a:latin typeface="Calibri" panose="020F0502020204030204" pitchFamily="34" charset="0"/>
              </a:rPr>
              <a:t>And better understand the business impact of design decisions.</a:t>
            </a:r>
          </a:p>
          <a:p>
            <a:endParaRPr lang="en-US" sz="1000" b="0" dirty="0">
              <a:latin typeface="Calibri" panose="020F0502020204030204" pitchFamily="34" charset="0"/>
            </a:endParaRPr>
          </a:p>
          <a:p>
            <a:r>
              <a:rPr lang="en-US" sz="1000" b="0" dirty="0">
                <a:latin typeface="Calibri" panose="020F0502020204030204" pitchFamily="34" charset="0"/>
              </a:rPr>
              <a:t>It provides a set of questions that AWS experts developed to help customers think critically about their architecture.</a:t>
            </a:r>
          </a:p>
          <a:p>
            <a:endParaRPr lang="en-US" sz="1000" b="0" dirty="0">
              <a:latin typeface="Calibri" panose="020F0502020204030204" pitchFamily="34" charset="0"/>
            </a:endParaRPr>
          </a:p>
          <a:p>
            <a:r>
              <a:rPr lang="en-US" sz="1000" b="0" dirty="0">
                <a:latin typeface="Calibri" panose="020F0502020204030204" pitchFamily="34" charset="0"/>
              </a:rPr>
              <a:t>The Well-Architected Framework  asks, "Does your infrastructure follow best practices?"</a:t>
            </a:r>
          </a:p>
          <a:p>
            <a:endParaRPr lang="en-US" dirty="0"/>
          </a:p>
        </p:txBody>
      </p:sp>
    </p:spTree>
    <p:extLst>
      <p:ext uri="{BB962C8B-B14F-4D97-AF65-F5344CB8AC3E}">
        <p14:creationId xmlns:p14="http://schemas.microsoft.com/office/powerpoint/2010/main" val="547241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dirty="0">
                <a:latin typeface="Calibri" panose="020F0502020204030204" pitchFamily="34" charset="0"/>
              </a:rPr>
              <a:t>Architects should use the AWS Well-Architected Framework to increase awareness of architectural best practices, such as security, cost optimization, and performance efficiency. These best practices are foundational areas that are often neglected, so be sure to address them. You should also evaluate your architectures by using a consistent set of principles. </a:t>
            </a:r>
          </a:p>
        </p:txBody>
      </p:sp>
    </p:spTree>
    <p:extLst>
      <p:ext uri="{BB962C8B-B14F-4D97-AF65-F5344CB8AC3E}">
        <p14:creationId xmlns:p14="http://schemas.microsoft.com/office/powerpoint/2010/main" val="490134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000" dirty="0">
                <a:latin typeface="Calibri" panose="020F0502020204030204" pitchFamily="34" charset="0"/>
              </a:rPr>
              <a:t>The AWS Well-Architected Framework does not provide:</a:t>
            </a:r>
          </a:p>
          <a:p>
            <a:pPr marL="0" indent="0">
              <a:buFont typeface="Arial" panose="020B0604020202020204" pitchFamily="34" charset="0"/>
              <a:buNone/>
            </a:pPr>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Strict implementation details </a:t>
            </a:r>
          </a:p>
          <a:p>
            <a:pPr marL="0" indent="0">
              <a:buFont typeface="Arial" panose="020B0604020202020204" pitchFamily="34" charset="0"/>
              <a:buNone/>
            </a:pPr>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Architectural patterns</a:t>
            </a:r>
          </a:p>
          <a:p>
            <a:pPr marL="0" indent="0">
              <a:buFont typeface="Arial" panose="020B0604020202020204" pitchFamily="34" charset="0"/>
              <a:buNone/>
            </a:pPr>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Or relevant case studies</a:t>
            </a:r>
          </a:p>
          <a:p>
            <a:pPr marL="0" indent="0">
              <a:buFont typeface="Arial" panose="020B0604020202020204" pitchFamily="34" charset="0"/>
              <a:buNone/>
            </a:pPr>
            <a:endParaRPr lang="en-US" sz="1000" dirty="0">
              <a:latin typeface="Calibri" panose="020F0502020204030204" pitchFamily="34" charset="0"/>
            </a:endParaRPr>
          </a:p>
          <a:p>
            <a:pPr marL="0" indent="0">
              <a:buFont typeface="Arial" panose="020B0604020202020204" pitchFamily="34" charset="0"/>
              <a:buNone/>
            </a:pPr>
            <a:r>
              <a:rPr lang="en-US" sz="1000" dirty="0">
                <a:latin typeface="Calibri" panose="020F0502020204030204" pitchFamily="34" charset="0"/>
              </a:rPr>
              <a:t>However, it does provide:</a:t>
            </a:r>
          </a:p>
          <a:p>
            <a:pPr marL="0" indent="0">
              <a:buFont typeface="Arial" panose="020B0604020202020204" pitchFamily="34" charset="0"/>
              <a:buNone/>
            </a:pPr>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Questions centered on critically understanding architectural decisions.</a:t>
            </a:r>
          </a:p>
          <a:p>
            <a:pPr marL="0" indent="0">
              <a:buFont typeface="Arial" panose="020B0604020202020204" pitchFamily="34" charset="0"/>
              <a:buNone/>
            </a:pPr>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Services and solutions that are relevant to each question.</a:t>
            </a:r>
          </a:p>
          <a:p>
            <a:pPr marL="0" indent="0">
              <a:buFont typeface="Arial" panose="020B0604020202020204" pitchFamily="34" charset="0"/>
              <a:buNone/>
            </a:pPr>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And references to relevant resources.</a:t>
            </a:r>
          </a:p>
          <a:p>
            <a:pPr marL="0" indent="0">
              <a:buFont typeface="Arial" panose="020B0604020202020204" pitchFamily="34" charset="0"/>
              <a:buNone/>
            </a:pPr>
            <a:endParaRPr lang="en-US" sz="1000" dirty="0">
              <a:latin typeface="Calibri" panose="020F0502020204030204" pitchFamily="34" charset="0"/>
            </a:endParaRPr>
          </a:p>
          <a:p>
            <a:pPr marL="0" indent="0">
              <a:buFont typeface="Arial" panose="020B0604020202020204" pitchFamily="34" charset="0"/>
              <a:buNone/>
            </a:pPr>
            <a:r>
              <a:rPr lang="en-US" sz="1000" dirty="0">
                <a:latin typeface="Calibri" panose="020F0502020204030204" pitchFamily="34" charset="0"/>
              </a:rPr>
              <a:t>It helps you think critically about your infrastructure, and how to run it in the most efficient, cost-optimized way possible. </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269352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Calibri" panose="020F0502020204030204" pitchFamily="34" charset="0"/>
                <a:ea typeface="+mn-ea"/>
                <a:cs typeface="+mn-cs"/>
              </a:rPr>
              <a:t>Now, let’s learn about the pillars of the Well-Architected Framework. </a:t>
            </a:r>
          </a:p>
        </p:txBody>
      </p:sp>
    </p:spTree>
    <p:extLst>
      <p:ext uri="{BB962C8B-B14F-4D97-AF65-F5344CB8AC3E}">
        <p14:creationId xmlns:p14="http://schemas.microsoft.com/office/powerpoint/2010/main" val="1893833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sz="1000" dirty="0">
                <a:latin typeface="Calibri" panose="020F0502020204030204" pitchFamily="34" charset="0"/>
              </a:rPr>
              <a:t>The Well-Architected Framework guides you through looking at the design of your application from five different perspectives, or pillars. </a:t>
            </a:r>
          </a:p>
          <a:p>
            <a:pPr marL="0" marR="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lang="en-US" sz="1000" dirty="0">
              <a:latin typeface="Calibri" panose="020F0502020204030204" pitchFamily="34" charset="0"/>
            </a:endParaRPr>
          </a:p>
          <a:p>
            <a:pPr marL="0" marR="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sz="1000" dirty="0">
                <a:latin typeface="Calibri" panose="020F0502020204030204" pitchFamily="34" charset="0"/>
              </a:rPr>
              <a:t>These pillars include: </a:t>
            </a:r>
          </a:p>
          <a:p>
            <a:pPr marL="0" marR="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sz="1000" dirty="0">
                <a:latin typeface="Calibri" panose="020F0502020204030204" pitchFamily="34" charset="0"/>
              </a:rPr>
              <a:t>•	Operational excellence to deliver business value</a:t>
            </a:r>
          </a:p>
          <a:p>
            <a:pPr marL="0" marR="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sz="1000" dirty="0">
                <a:latin typeface="Calibri" panose="020F0502020204030204" pitchFamily="34" charset="0"/>
              </a:rPr>
              <a:t>•	Security to protect and monitor systems</a:t>
            </a:r>
          </a:p>
          <a:p>
            <a:pPr marL="0" marR="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sz="1000" dirty="0">
                <a:latin typeface="Calibri" panose="020F0502020204030204" pitchFamily="34" charset="0"/>
              </a:rPr>
              <a:t>•	Reliability to recover from failure and mitigate disruption</a:t>
            </a:r>
          </a:p>
          <a:p>
            <a:pPr marL="0" marR="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sz="1000" dirty="0">
                <a:latin typeface="Calibri" panose="020F0502020204030204" pitchFamily="34" charset="0"/>
              </a:rPr>
              <a:t>•	Performance efficiency to use resources sparingly</a:t>
            </a:r>
          </a:p>
          <a:p>
            <a:pPr marL="0" marR="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sz="1000" dirty="0">
                <a:latin typeface="Calibri" panose="020F0502020204030204" pitchFamily="34" charset="0"/>
              </a:rPr>
              <a:t>•	And cost optimization to eliminate unneeded expenses. </a:t>
            </a:r>
          </a:p>
          <a:p>
            <a:pPr marL="0" marR="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31535138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oleObject" Target="../embeddings/oleObject2.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F65C1D-D464-5948-A9C7-B84CC104E43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0817" cy="6858000"/>
          </a:xfrm>
          <a:prstGeom prst="rect">
            <a:avLst/>
          </a:prstGeom>
        </p:spPr>
      </p:pic>
      <p:sp>
        <p:nvSpPr>
          <p:cNvPr id="2" name="Title 1"/>
          <p:cNvSpPr>
            <a:spLocks noGrp="1"/>
          </p:cNvSpPr>
          <p:nvPr>
            <p:ph type="ctrTitle"/>
          </p:nvPr>
        </p:nvSpPr>
        <p:spPr>
          <a:xfrm>
            <a:off x="5436732" y="2688719"/>
            <a:ext cx="6609493" cy="834496"/>
          </a:xfrm>
        </p:spPr>
        <p:txBody>
          <a:bodyPr anchor="b">
            <a:noAutofit/>
          </a:bodyPr>
          <a:lstStyle>
            <a:lvl1pPr algn="l">
              <a:defRPr sz="4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Subtitle 2"/>
          <p:cNvSpPr>
            <a:spLocks noGrp="1"/>
          </p:cNvSpPr>
          <p:nvPr>
            <p:ph type="subTitle" idx="1"/>
          </p:nvPr>
        </p:nvSpPr>
        <p:spPr>
          <a:xfrm>
            <a:off x="5436733" y="3523215"/>
            <a:ext cx="6056582" cy="418570"/>
          </a:xfrm>
        </p:spPr>
        <p:txBody>
          <a:bodyPr>
            <a:normAutofit/>
          </a:bodyPr>
          <a:lstStyle>
            <a:lvl1pPr marL="0" indent="0" algn="l">
              <a:buNone/>
              <a:defRPr sz="2000" b="0" i="0">
                <a:solidFill>
                  <a:schemeClr val="bg1"/>
                </a:solidFill>
                <a:latin typeface="Amazon Ember Light" charset="0"/>
                <a:ea typeface="Amazon Ember Light" charset="0"/>
                <a:cs typeface="Amazon Ember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aphicFrame>
        <p:nvGraphicFramePr>
          <p:cNvPr id="12" name="Object 11">
            <a:extLst>
              <a:ext uri="{FF2B5EF4-FFF2-40B4-BE49-F238E27FC236}">
                <a16:creationId xmlns:a16="http://schemas.microsoft.com/office/drawing/2014/main" id="{80DEBD7B-5FA9-4992-A601-EB72CF549893}"/>
              </a:ext>
            </a:extLst>
          </p:cNvPr>
          <p:cNvGraphicFramePr>
            <a:graphicFrameLocks noChangeAspect="1"/>
          </p:cNvGraphicFramePr>
          <p:nvPr userDrawn="1">
            <p:extLst>
              <p:ext uri="{D42A27DB-BD31-4B8C-83A1-F6EECF244321}">
                <p14:modId xmlns:p14="http://schemas.microsoft.com/office/powerpoint/2010/main" val="1557464044"/>
              </p:ext>
            </p:extLst>
          </p:nvPr>
        </p:nvGraphicFramePr>
        <p:xfrm>
          <a:off x="12185650" y="25400"/>
          <a:ext cx="9525" cy="6858000"/>
        </p:xfrm>
        <a:graphic>
          <a:graphicData uri="http://schemas.openxmlformats.org/presentationml/2006/ole">
            <mc:AlternateContent xmlns:mc="http://schemas.openxmlformats.org/markup-compatibility/2006">
              <mc:Choice xmlns:v="urn:schemas-microsoft-com:vml" Requires="v">
                <p:oleObj spid="_x0000_s1866" name="Image" r:id="rId5" imgW="12600" imgH="9142560" progId="Photoshop.Image.17">
                  <p:embed/>
                </p:oleObj>
              </mc:Choice>
              <mc:Fallback>
                <p:oleObj name="Image" r:id="rId5" imgW="12600" imgH="9142560" progId="Photoshop.Image.17">
                  <p:embed/>
                  <p:pic>
                    <p:nvPicPr>
                      <p:cNvPr id="0" name=""/>
                      <p:cNvPicPr/>
                      <p:nvPr/>
                    </p:nvPicPr>
                    <p:blipFill>
                      <a:blip r:embed="rId6"/>
                      <a:stretch>
                        <a:fillRect/>
                      </a:stretch>
                    </p:blipFill>
                    <p:spPr>
                      <a:xfrm>
                        <a:off x="12185650" y="25400"/>
                        <a:ext cx="9525" cy="68580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7120EA26-A6C6-4FDA-A6D6-DC0B8AAABE75}"/>
              </a:ext>
            </a:extLst>
          </p:cNvPr>
          <p:cNvGraphicFramePr>
            <a:graphicFrameLocks noChangeAspect="1"/>
          </p:cNvGraphicFramePr>
          <p:nvPr userDrawn="1">
            <p:extLst>
              <p:ext uri="{D42A27DB-BD31-4B8C-83A1-F6EECF244321}">
                <p14:modId xmlns:p14="http://schemas.microsoft.com/office/powerpoint/2010/main" val="2681500795"/>
              </p:ext>
            </p:extLst>
          </p:nvPr>
        </p:nvGraphicFramePr>
        <p:xfrm>
          <a:off x="12186206" y="0"/>
          <a:ext cx="9525" cy="6858000"/>
        </p:xfrm>
        <a:graphic>
          <a:graphicData uri="http://schemas.openxmlformats.org/presentationml/2006/ole">
            <mc:AlternateContent xmlns:mc="http://schemas.openxmlformats.org/markup-compatibility/2006">
              <mc:Choice xmlns:v="urn:schemas-microsoft-com:vml" Requires="v">
                <p:oleObj spid="_x0000_s1867" name="Image" r:id="rId7" imgW="12600" imgH="9142560" progId="Photoshop.Image.17">
                  <p:embed/>
                </p:oleObj>
              </mc:Choice>
              <mc:Fallback>
                <p:oleObj name="Image" r:id="rId7" imgW="12600" imgH="9142560" progId="Photoshop.Image.17">
                  <p:embed/>
                  <p:pic>
                    <p:nvPicPr>
                      <p:cNvPr id="0" name=""/>
                      <p:cNvPicPr/>
                      <p:nvPr/>
                    </p:nvPicPr>
                    <p:blipFill>
                      <a:blip r:embed="rId6"/>
                      <a:stretch>
                        <a:fillRect/>
                      </a:stretch>
                    </p:blipFill>
                    <p:spPr>
                      <a:xfrm>
                        <a:off x="12186206" y="0"/>
                        <a:ext cx="9525" cy="68580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67279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4ABDB9-2598-C442-A9FD-E88B43FC19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9524"/>
          </a:xfrm>
          <a:prstGeom prst="rect">
            <a:avLst/>
          </a:prstGeom>
        </p:spPr>
      </p:pic>
      <p:sp>
        <p:nvSpPr>
          <p:cNvPr id="2" name="Title 1"/>
          <p:cNvSpPr>
            <a:spLocks noGrp="1"/>
          </p:cNvSpPr>
          <p:nvPr>
            <p:ph type="title"/>
          </p:nvPr>
        </p:nvSpPr>
        <p:spPr>
          <a:xfrm>
            <a:off x="238538" y="263527"/>
            <a:ext cx="11115261"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p:ph idx="1"/>
          </p:nvPr>
        </p:nvSpPr>
        <p:spPr>
          <a:xfrm>
            <a:off x="238538" y="1243016"/>
            <a:ext cx="10515600" cy="4913308"/>
          </a:xfrm>
        </p:spPr>
        <p:txBody>
          <a:bodyPr/>
          <a:lstStyle>
            <a:lvl1pPr marL="228600" indent="-228600">
              <a:buFontTx/>
              <a:buBlip>
                <a:blip r:embed="rId3"/>
              </a:buBlip>
              <a:defRPr b="0" i="0">
                <a:solidFill>
                  <a:schemeClr val="bg1"/>
                </a:solidFill>
                <a:latin typeface="Amazon Ember Light" charset="0"/>
                <a:ea typeface="Amazon Ember Light" charset="0"/>
                <a:cs typeface="Amazon Ember Light" charset="0"/>
              </a:defRPr>
            </a:lvl1pPr>
            <a:lvl2pPr marL="685800" indent="-228600">
              <a:buFontTx/>
              <a:buBlip>
                <a:blip r:embed="rId3"/>
              </a:buBlip>
              <a:defRPr b="0" i="0">
                <a:solidFill>
                  <a:schemeClr val="bg1"/>
                </a:solidFill>
                <a:latin typeface="Amazon Ember Light" charset="0"/>
                <a:ea typeface="Amazon Ember Light" charset="0"/>
                <a:cs typeface="Amazon Ember Light" charset="0"/>
              </a:defRPr>
            </a:lvl2pPr>
            <a:lvl3pPr marL="1143000" indent="-228600">
              <a:buFontTx/>
              <a:buBlip>
                <a:blip r:embed="rId3"/>
              </a:buBlip>
              <a:defRPr b="0" i="0">
                <a:solidFill>
                  <a:schemeClr val="bg1"/>
                </a:solidFill>
                <a:latin typeface="Amazon Ember Light" charset="0"/>
                <a:ea typeface="Amazon Ember Light" charset="0"/>
                <a:cs typeface="Amazon Ember Light" charset="0"/>
              </a:defRPr>
            </a:lvl3pPr>
            <a:lvl4pPr marL="1600200" indent="-228600">
              <a:buFontTx/>
              <a:buBlip>
                <a:blip r:embed="rId3"/>
              </a:buBlip>
              <a:defRPr b="0" i="0">
                <a:solidFill>
                  <a:schemeClr val="bg1"/>
                </a:solidFill>
                <a:latin typeface="Amazon Ember Light" charset="0"/>
                <a:ea typeface="Amazon Ember Light" charset="0"/>
                <a:cs typeface="Amazon Ember Light" charset="0"/>
              </a:defRPr>
            </a:lvl4pPr>
            <a:lvl5pPr marL="2057400" indent="-228600">
              <a:buFontTx/>
              <a:buBlip>
                <a:blip r:embed="rId3"/>
              </a:buBlip>
              <a:defRPr b="0" i="0">
                <a:solidFill>
                  <a:schemeClr val="bg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EF61F4-596E-DC41-BCDF-A3DC17868F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9524"/>
          </a:xfrm>
          <a:prstGeom prst="rect">
            <a:avLst/>
          </a:prstGeom>
        </p:spPr>
      </p:pic>
      <p:sp>
        <p:nvSpPr>
          <p:cNvPr id="2" name="Title 1"/>
          <p:cNvSpPr>
            <a:spLocks noGrp="1"/>
          </p:cNvSpPr>
          <p:nvPr>
            <p:ph type="title"/>
          </p:nvPr>
        </p:nvSpPr>
        <p:spPr>
          <a:xfrm>
            <a:off x="662608" y="2770243"/>
            <a:ext cx="11115261" cy="779463"/>
          </a:xfrm>
        </p:spPr>
        <p:txBody>
          <a:bodyPr>
            <a:noAutofit/>
          </a:bodyPr>
          <a:lstStyle>
            <a:lvl1pPr>
              <a:defRPr sz="6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95E626A-2047-F448-B6B2-5A2CC4E8B80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70" y="-2237"/>
            <a:ext cx="12220737" cy="6860237"/>
          </a:xfrm>
          <a:prstGeom prst="rect">
            <a:avLst/>
          </a:prstGeom>
        </p:spPr>
      </p:pic>
      <p:sp>
        <p:nvSpPr>
          <p:cNvPr id="2" name="Title 1"/>
          <p:cNvSpPr>
            <a:spLocks noGrp="1"/>
          </p:cNvSpPr>
          <p:nvPr userDrawn="1">
            <p:ph type="title"/>
          </p:nvPr>
        </p:nvSpPr>
        <p:spPr>
          <a:xfrm>
            <a:off x="238539" y="263527"/>
            <a:ext cx="11115261"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userDrawn="1">
            <p:ph idx="1"/>
          </p:nvPr>
        </p:nvSpPr>
        <p:spPr>
          <a:xfrm>
            <a:off x="238539" y="1440305"/>
            <a:ext cx="10515600" cy="4913308"/>
          </a:xfrm>
        </p:spPr>
        <p:txBody>
          <a:bodyPr/>
          <a:lstStyle>
            <a:lvl1pPr marL="228600" indent="-228600">
              <a:buFontTx/>
              <a:buBlip>
                <a:blip r:embed="rId4"/>
              </a:buBlip>
              <a:defRPr b="0" i="0">
                <a:solidFill>
                  <a:schemeClr val="tx1"/>
                </a:solidFill>
                <a:latin typeface="Amazon Ember Light" charset="0"/>
                <a:ea typeface="Amazon Ember Light" charset="0"/>
                <a:cs typeface="Amazon Ember Light" charset="0"/>
              </a:defRPr>
            </a:lvl1pPr>
            <a:lvl2pPr marL="685800" indent="-228600">
              <a:buFontTx/>
              <a:buBlip>
                <a:blip r:embed="rId4"/>
              </a:buBlip>
              <a:defRPr b="0" i="0">
                <a:solidFill>
                  <a:schemeClr val="tx1"/>
                </a:solidFill>
                <a:latin typeface="Amazon Ember Light" charset="0"/>
                <a:ea typeface="Amazon Ember Light" charset="0"/>
                <a:cs typeface="Amazon Ember Light" charset="0"/>
              </a:defRPr>
            </a:lvl2pPr>
            <a:lvl3pPr marL="1143000" indent="-228600">
              <a:buFontTx/>
              <a:buBlip>
                <a:blip r:embed="rId4"/>
              </a:buBlip>
              <a:defRPr b="0" i="0">
                <a:solidFill>
                  <a:schemeClr val="tx1"/>
                </a:solidFill>
                <a:latin typeface="Amazon Ember Light" charset="0"/>
                <a:ea typeface="Amazon Ember Light" charset="0"/>
                <a:cs typeface="Amazon Ember Light" charset="0"/>
              </a:defRPr>
            </a:lvl3pPr>
            <a:lvl4pPr marL="1600200" indent="-228600">
              <a:buFontTx/>
              <a:buBlip>
                <a:blip r:embed="rId4"/>
              </a:buBlip>
              <a:defRPr b="0" i="0">
                <a:solidFill>
                  <a:schemeClr val="tx1"/>
                </a:solidFill>
                <a:latin typeface="Amazon Ember Light" charset="0"/>
                <a:ea typeface="Amazon Ember Light" charset="0"/>
                <a:cs typeface="Amazon Ember Light" charset="0"/>
              </a:defRPr>
            </a:lvl4pPr>
            <a:lvl5pPr marL="2057400" indent="-228600">
              <a:buFontTx/>
              <a:buBlip>
                <a:blip r:embed="rId4"/>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a:solidFill>
                  <a:schemeClr val="tx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
        <p:nvSpPr>
          <p:cNvPr id="8" name="Rectangle 7">
            <a:extLst>
              <a:ext uri="{FF2B5EF4-FFF2-40B4-BE49-F238E27FC236}">
                <a16:creationId xmlns:a16="http://schemas.microsoft.com/office/drawing/2014/main" id="{96387C53-21CC-4861-A773-CA9C4A46D5DF}"/>
              </a:ext>
            </a:extLst>
          </p:cNvPr>
          <p:cNvSpPr/>
          <p:nvPr userDrawn="1"/>
        </p:nvSpPr>
        <p:spPr>
          <a:xfrm>
            <a:off x="12099313" y="6815016"/>
            <a:ext cx="9395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p:cNvSpPr>
            <a:spLocks noGrp="1"/>
          </p:cNvSpPr>
          <p:nvPr>
            <p:ph idx="13"/>
          </p:nvPr>
        </p:nvSpPr>
        <p:spPr>
          <a:xfrm>
            <a:off x="238539" y="1440305"/>
            <a:ext cx="10515600" cy="4913308"/>
          </a:xfrm>
        </p:spPr>
        <p:txBody>
          <a:bodyPr/>
          <a:lstStyle>
            <a:lvl1pPr marL="228600" indent="-228600">
              <a:buFontTx/>
              <a:buBlip>
                <a:blip r:embed="rId4"/>
              </a:buBlip>
              <a:defRPr b="0" i="0">
                <a:solidFill>
                  <a:schemeClr val="tx1"/>
                </a:solidFill>
                <a:latin typeface="Amazon Ember Light" charset="0"/>
                <a:ea typeface="Amazon Ember Light" charset="0"/>
                <a:cs typeface="Amazon Ember Light" charset="0"/>
              </a:defRPr>
            </a:lvl1pPr>
            <a:lvl2pPr marL="685800" indent="-228600">
              <a:buFontTx/>
              <a:buBlip>
                <a:blip r:embed="rId4"/>
              </a:buBlip>
              <a:defRPr b="0" i="0">
                <a:solidFill>
                  <a:schemeClr val="tx1"/>
                </a:solidFill>
                <a:latin typeface="Amazon Ember Light" charset="0"/>
                <a:ea typeface="Amazon Ember Light" charset="0"/>
                <a:cs typeface="Amazon Ember Light" charset="0"/>
              </a:defRPr>
            </a:lvl2pPr>
            <a:lvl3pPr marL="1143000" indent="-228600">
              <a:buFontTx/>
              <a:buBlip>
                <a:blip r:embed="rId4"/>
              </a:buBlip>
              <a:defRPr b="0" i="0">
                <a:solidFill>
                  <a:schemeClr val="tx1"/>
                </a:solidFill>
                <a:latin typeface="Amazon Ember Light" charset="0"/>
                <a:ea typeface="Amazon Ember Light" charset="0"/>
                <a:cs typeface="Amazon Ember Light" charset="0"/>
              </a:defRPr>
            </a:lvl3pPr>
            <a:lvl4pPr marL="1600200" indent="-228600">
              <a:buFontTx/>
              <a:buBlip>
                <a:blip r:embed="rId4"/>
              </a:buBlip>
              <a:defRPr b="0" i="0">
                <a:solidFill>
                  <a:schemeClr val="tx1"/>
                </a:solidFill>
                <a:latin typeface="Amazon Ember Light" charset="0"/>
                <a:ea typeface="Amazon Ember Light" charset="0"/>
                <a:cs typeface="Amazon Ember Light" charset="0"/>
              </a:defRPr>
            </a:lvl4pPr>
            <a:lvl5pPr marL="2057400" indent="-228600">
              <a:buFontTx/>
              <a:buBlip>
                <a:blip r:embed="rId4"/>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2019, Amazon Web Services, Inc. or its Affiliates. All rights reserved.</a:t>
            </a:r>
          </a:p>
        </p:txBody>
      </p:sp>
    </p:spTree>
    <p:custDataLst>
      <p:tags r:id="rId1"/>
    </p:custDataLs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E8BA6CC-4A8A-6A46-BE44-CB58C3A85B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68" y="-2237"/>
            <a:ext cx="12193268" cy="6860237"/>
          </a:xfrm>
          <a:prstGeom prst="rect">
            <a:avLst/>
          </a:prstGeom>
        </p:spPr>
      </p:pic>
      <p:sp>
        <p:nvSpPr>
          <p:cNvPr id="2" name="Title 1"/>
          <p:cNvSpPr>
            <a:spLocks noGrp="1"/>
          </p:cNvSpPr>
          <p:nvPr userDrawn="1">
            <p:ph type="title"/>
          </p:nvPr>
        </p:nvSpPr>
        <p:spPr>
          <a:xfrm>
            <a:off x="238539" y="263527"/>
            <a:ext cx="11115261"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userDrawn="1">
            <p:ph idx="1"/>
          </p:nvPr>
        </p:nvSpPr>
        <p:spPr>
          <a:xfrm>
            <a:off x="238539" y="1440305"/>
            <a:ext cx="5075583" cy="4913308"/>
          </a:xfrm>
        </p:spPr>
        <p:txBody>
          <a:bodyPr/>
          <a:lstStyle>
            <a:lvl1pPr marL="228600" indent="-228600">
              <a:buFontTx/>
              <a:buBlip>
                <a:blip r:embed="rId4"/>
              </a:buBlip>
              <a:defRPr b="0" i="0">
                <a:solidFill>
                  <a:schemeClr val="tx1"/>
                </a:solidFill>
                <a:latin typeface="Amazon Ember Light" charset="0"/>
                <a:ea typeface="Amazon Ember Light" charset="0"/>
                <a:cs typeface="Amazon Ember Light" charset="0"/>
              </a:defRPr>
            </a:lvl1pPr>
            <a:lvl2pPr marL="685800" indent="-228600">
              <a:buFontTx/>
              <a:buBlip>
                <a:blip r:embed="rId4"/>
              </a:buBlip>
              <a:defRPr b="0" i="0">
                <a:solidFill>
                  <a:schemeClr val="tx1"/>
                </a:solidFill>
                <a:latin typeface="Amazon Ember Light" charset="0"/>
                <a:ea typeface="Amazon Ember Light" charset="0"/>
                <a:cs typeface="Amazon Ember Light" charset="0"/>
              </a:defRPr>
            </a:lvl2pPr>
            <a:lvl3pPr marL="1143000" indent="-228600">
              <a:buFontTx/>
              <a:buBlip>
                <a:blip r:embed="rId4"/>
              </a:buBlip>
              <a:defRPr b="0" i="0">
                <a:solidFill>
                  <a:schemeClr val="tx1"/>
                </a:solidFill>
                <a:latin typeface="Amazon Ember Light" charset="0"/>
                <a:ea typeface="Amazon Ember Light" charset="0"/>
                <a:cs typeface="Amazon Ember Light" charset="0"/>
              </a:defRPr>
            </a:lvl3pPr>
            <a:lvl4pPr marL="1600200" indent="-228600">
              <a:buFontTx/>
              <a:buBlip>
                <a:blip r:embed="rId4"/>
              </a:buBlip>
              <a:defRPr b="0" i="0">
                <a:solidFill>
                  <a:schemeClr val="tx1"/>
                </a:solidFill>
                <a:latin typeface="Amazon Ember Light" charset="0"/>
                <a:ea typeface="Amazon Ember Light" charset="0"/>
                <a:cs typeface="Amazon Ember Light" charset="0"/>
              </a:defRPr>
            </a:lvl4pPr>
            <a:lvl5pPr marL="2057400" indent="-228600">
              <a:buFontTx/>
              <a:buBlip>
                <a:blip r:embed="rId4"/>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a:solidFill>
                  <a:schemeClr val="tx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
        <p:nvSpPr>
          <p:cNvPr id="8" name="Rectangle 7">
            <a:extLst>
              <a:ext uri="{FF2B5EF4-FFF2-40B4-BE49-F238E27FC236}">
                <a16:creationId xmlns:a16="http://schemas.microsoft.com/office/drawing/2014/main" id="{96387C53-21CC-4861-A773-CA9C4A46D5DF}"/>
              </a:ext>
            </a:extLst>
          </p:cNvPr>
          <p:cNvSpPr/>
          <p:nvPr userDrawn="1"/>
        </p:nvSpPr>
        <p:spPr>
          <a:xfrm>
            <a:off x="12099313" y="6815016"/>
            <a:ext cx="9395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2"/>
          <p:cNvSpPr>
            <a:spLocks noGrp="1"/>
          </p:cNvSpPr>
          <p:nvPr>
            <p:ph idx="13"/>
          </p:nvPr>
        </p:nvSpPr>
        <p:spPr>
          <a:xfrm>
            <a:off x="5796169" y="1440305"/>
            <a:ext cx="5075583" cy="4913308"/>
          </a:xfrm>
        </p:spPr>
        <p:txBody>
          <a:bodyPr/>
          <a:lstStyle>
            <a:lvl1pPr marL="228600" indent="-228600">
              <a:buFontTx/>
              <a:buBlip>
                <a:blip r:embed="rId4"/>
              </a:buBlip>
              <a:defRPr b="0" i="0">
                <a:solidFill>
                  <a:schemeClr val="tx1"/>
                </a:solidFill>
                <a:latin typeface="Amazon Ember Light" charset="0"/>
                <a:ea typeface="Amazon Ember Light" charset="0"/>
                <a:cs typeface="Amazon Ember Light" charset="0"/>
              </a:defRPr>
            </a:lvl1pPr>
            <a:lvl2pPr marL="685800" indent="-228600">
              <a:buFontTx/>
              <a:buBlip>
                <a:blip r:embed="rId4"/>
              </a:buBlip>
              <a:defRPr b="0" i="0">
                <a:solidFill>
                  <a:schemeClr val="tx1"/>
                </a:solidFill>
                <a:latin typeface="Amazon Ember Light" charset="0"/>
                <a:ea typeface="Amazon Ember Light" charset="0"/>
                <a:cs typeface="Amazon Ember Light" charset="0"/>
              </a:defRPr>
            </a:lvl2pPr>
            <a:lvl3pPr marL="1143000" indent="-228600">
              <a:buFontTx/>
              <a:buBlip>
                <a:blip r:embed="rId4"/>
              </a:buBlip>
              <a:defRPr b="0" i="0">
                <a:solidFill>
                  <a:schemeClr val="tx1"/>
                </a:solidFill>
                <a:latin typeface="Amazon Ember Light" charset="0"/>
                <a:ea typeface="Amazon Ember Light" charset="0"/>
                <a:cs typeface="Amazon Ember Light" charset="0"/>
              </a:defRPr>
            </a:lvl3pPr>
            <a:lvl4pPr marL="1600200" indent="-228600">
              <a:buFontTx/>
              <a:buBlip>
                <a:blip r:embed="rId4"/>
              </a:buBlip>
              <a:defRPr b="0" i="0">
                <a:solidFill>
                  <a:schemeClr val="tx1"/>
                </a:solidFill>
                <a:latin typeface="Amazon Ember Light" charset="0"/>
                <a:ea typeface="Amazon Ember Light" charset="0"/>
                <a:cs typeface="Amazon Ember Light" charset="0"/>
              </a:defRPr>
            </a:lvl4pPr>
            <a:lvl5pPr marL="2057400" indent="-228600">
              <a:buFontTx/>
              <a:buBlip>
                <a:blip r:embed="rId4"/>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4"/>
          </p:nvPr>
        </p:nvSpPr>
        <p:spPr>
          <a:xfrm>
            <a:off x="238539" y="1440305"/>
            <a:ext cx="10515600" cy="4913308"/>
          </a:xfrm>
        </p:spPr>
        <p:txBody>
          <a:bodyPr/>
          <a:lstStyle>
            <a:lvl1pPr marL="228600" indent="-228600">
              <a:buFontTx/>
              <a:buBlip>
                <a:blip r:embed="rId4"/>
              </a:buBlip>
              <a:defRPr b="0" i="0">
                <a:solidFill>
                  <a:schemeClr val="tx1"/>
                </a:solidFill>
                <a:latin typeface="Amazon Ember Light" charset="0"/>
                <a:ea typeface="Amazon Ember Light" charset="0"/>
                <a:cs typeface="Amazon Ember Light" charset="0"/>
              </a:defRPr>
            </a:lvl1pPr>
            <a:lvl2pPr marL="685800" indent="-228600">
              <a:buFontTx/>
              <a:buBlip>
                <a:blip r:embed="rId4"/>
              </a:buBlip>
              <a:defRPr b="0" i="0">
                <a:solidFill>
                  <a:schemeClr val="tx1"/>
                </a:solidFill>
                <a:latin typeface="Amazon Ember Light" charset="0"/>
                <a:ea typeface="Amazon Ember Light" charset="0"/>
                <a:cs typeface="Amazon Ember Light" charset="0"/>
              </a:defRPr>
            </a:lvl2pPr>
            <a:lvl3pPr marL="1143000" indent="-228600">
              <a:buFontTx/>
              <a:buBlip>
                <a:blip r:embed="rId4"/>
              </a:buBlip>
              <a:defRPr b="0" i="0">
                <a:solidFill>
                  <a:schemeClr val="tx1"/>
                </a:solidFill>
                <a:latin typeface="Amazon Ember Light" charset="0"/>
                <a:ea typeface="Amazon Ember Light" charset="0"/>
                <a:cs typeface="Amazon Ember Light" charset="0"/>
              </a:defRPr>
            </a:lvl3pPr>
            <a:lvl4pPr marL="1600200" indent="-228600">
              <a:buFontTx/>
              <a:buBlip>
                <a:blip r:embed="rId4"/>
              </a:buBlip>
              <a:defRPr b="0" i="0">
                <a:solidFill>
                  <a:schemeClr val="tx1"/>
                </a:solidFill>
                <a:latin typeface="Amazon Ember Light" charset="0"/>
                <a:ea typeface="Amazon Ember Light" charset="0"/>
                <a:cs typeface="Amazon Ember Light" charset="0"/>
              </a:defRPr>
            </a:lvl4pPr>
            <a:lvl5pPr marL="2057400" indent="-228600">
              <a:buFontTx/>
              <a:buBlip>
                <a:blip r:embed="rId4"/>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Box 12"/>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custDataLst>
      <p:tags r:id="rId1"/>
    </p:custDataLs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8D881-A1FF-A248-B220-002DCF0CB8A4}" type="datetimeFigureOut">
              <a:rPr lang="en-US" smtClean="0"/>
              <a:t>4/9/19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C43BFD-8FF7-A343-A8A6-E2338FCE8046}" type="slidenum">
              <a:rPr lang="en-US" smtClean="0"/>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2" r:id="rId4"/>
    <p:sldLayoutId id="214748367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 Id="rId6" Type="http://schemas.openxmlformats.org/officeDocument/2006/relationships/image" Target="../media/image12.emf"/><Relationship Id="rId5" Type="http://schemas.openxmlformats.org/officeDocument/2006/relationships/image" Target="../media/image6.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5.xml"/><Relationship Id="rId6" Type="http://schemas.openxmlformats.org/officeDocument/2006/relationships/image" Target="../media/image6.png"/><Relationship Id="rId5" Type="http://schemas.openxmlformats.org/officeDocument/2006/relationships/image" Target="../media/image1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6.xml"/><Relationship Id="rId6" Type="http://schemas.openxmlformats.org/officeDocument/2006/relationships/image" Target="../media/image6.png"/><Relationship Id="rId5" Type="http://schemas.openxmlformats.org/officeDocument/2006/relationships/image" Target="../media/image13.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6.png"/><Relationship Id="rId2" Type="http://schemas.openxmlformats.org/officeDocument/2006/relationships/tags" Target="../tags/tag17.xml"/><Relationship Id="rId1" Type="http://schemas.openxmlformats.org/officeDocument/2006/relationships/themeOverride" Target="../theme/themeOverride1.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1.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6.xml"/><Relationship Id="rId5" Type="http://schemas.openxmlformats.org/officeDocument/2006/relationships/image" Target="../media/image7.png"/><Relationship Id="rId4" Type="http://schemas.openxmlformats.org/officeDocument/2006/relationships/hyperlink" Target="https://d1.awsstatic.com/whitepapers/architecture/AWS_Well-Architected_Framework.pdf" TargetMode="Externa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3.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4.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26.xml"/><Relationship Id="rId6" Type="http://schemas.openxmlformats.org/officeDocument/2006/relationships/image" Target="../media/image16.png"/><Relationship Id="rId5" Type="http://schemas.openxmlformats.org/officeDocument/2006/relationships/image" Target="../media/image15.gif"/><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notesSlide" Target="../notesSlides/notesSlide9.xml"/><Relationship Id="rId7" Type="http://schemas.openxmlformats.org/officeDocument/2006/relationships/image" Target="../media/image11.png"/><Relationship Id="rId2" Type="http://schemas.openxmlformats.org/officeDocument/2006/relationships/slideLayout" Target="../slideLayouts/slideLayout4.xml"/><Relationship Id="rId1" Type="http://schemas.openxmlformats.org/officeDocument/2006/relationships/tags" Target="../tags/tag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440357" y="1714500"/>
            <a:ext cx="6609494" cy="2761368"/>
          </a:xfrm>
        </p:spPr>
        <p:txBody>
          <a:bodyPr/>
          <a:lstStyle/>
          <a:p>
            <a:r>
              <a:rPr lang="en-US" sz="5400" dirty="0"/>
              <a:t> </a:t>
            </a:r>
            <a:br>
              <a:rPr lang="en-US" sz="5400" dirty="0"/>
            </a:br>
            <a:br>
              <a:rPr lang="en-US" sz="4800" dirty="0"/>
            </a:br>
            <a:r>
              <a:rPr lang="en-US" sz="4800" dirty="0"/>
              <a:t>Module 8: Is Your Infrastructure Well-Architected?</a:t>
            </a:r>
          </a:p>
        </p:txBody>
      </p:sp>
    </p:spTree>
    <p:custDataLst>
      <p:tags r:id="rId1"/>
    </p:custDataLst>
    <p:extLst>
      <p:ext uri="{BB962C8B-B14F-4D97-AF65-F5344CB8AC3E}">
        <p14:creationId xmlns:p14="http://schemas.microsoft.com/office/powerpoint/2010/main" val="769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Excellence</a:t>
            </a:r>
          </a:p>
        </p:txBody>
      </p:sp>
      <p:sp>
        <p:nvSpPr>
          <p:cNvPr id="7" name="Content Placeholder 2"/>
          <p:cNvSpPr txBox="1">
            <a:spLocks/>
          </p:cNvSpPr>
          <p:nvPr/>
        </p:nvSpPr>
        <p:spPr>
          <a:xfrm>
            <a:off x="3360310" y="1612509"/>
            <a:ext cx="8339103" cy="3217910"/>
          </a:xfrm>
          <a:prstGeom prst="rect">
            <a:avLst/>
          </a:prstGeom>
        </p:spPr>
        <p:txBody>
          <a:bodyPr vert="horz" lIns="121920" tIns="60960" rIns="121920" bIns="60960" rtlCol="0">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4"/>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lnSpc>
                <a:spcPct val="90000"/>
              </a:lnSpc>
              <a:spcBef>
                <a:spcPts val="1800"/>
              </a:spcBef>
            </a:pPr>
            <a:r>
              <a:rPr lang="en-US" sz="2800" dirty="0">
                <a:latin typeface="Amazon Ember Light" charset="0"/>
                <a:ea typeface="Amazon Ember Light" charset="0"/>
                <a:cs typeface="Amazon Ember Light" charset="0"/>
              </a:rPr>
              <a:t>The ability to run and monitor system:</a:t>
            </a:r>
          </a:p>
          <a:p>
            <a:pPr marL="840296" lvl="2" indent="-457200" defTabSz="914400">
              <a:lnSpc>
                <a:spcPct val="90000"/>
              </a:lnSpc>
              <a:spcBef>
                <a:spcPts val="1600"/>
              </a:spcBef>
              <a:buClr>
                <a:schemeClr val="bg2">
                  <a:lumMod val="10000"/>
                </a:schemeClr>
              </a:buClr>
              <a:buBlip>
                <a:blip r:embed="rId5"/>
              </a:buBlip>
            </a:pPr>
            <a:r>
              <a:rPr lang="en-US" sz="2600" dirty="0">
                <a:latin typeface="Amazon Ember Light" charset="0"/>
                <a:ea typeface="Amazon Ember Light" charset="0"/>
                <a:cs typeface="Amazon Ember Light" charset="0"/>
              </a:rPr>
              <a:t>To deliver business value.</a:t>
            </a:r>
          </a:p>
          <a:p>
            <a:pPr marL="840296" lvl="2" indent="-457200" defTabSz="914400">
              <a:lnSpc>
                <a:spcPct val="90000"/>
              </a:lnSpc>
              <a:spcBef>
                <a:spcPts val="1600"/>
              </a:spcBef>
              <a:buClr>
                <a:schemeClr val="bg2">
                  <a:lumMod val="10000"/>
                </a:schemeClr>
              </a:buClr>
              <a:buBlip>
                <a:blip r:embed="rId5"/>
              </a:buBlip>
            </a:pPr>
            <a:r>
              <a:rPr lang="en-US" sz="2600" dirty="0">
                <a:latin typeface="Amazon Ember Light" charset="0"/>
                <a:ea typeface="Amazon Ember Light" charset="0"/>
                <a:cs typeface="Amazon Ember Light" charset="0"/>
              </a:rPr>
              <a:t>To continually improve supporting processes and procedures. </a:t>
            </a:r>
            <a:r>
              <a:rPr lang="en-US" sz="2933" dirty="0"/>
              <a:t>	</a:t>
            </a:r>
          </a:p>
        </p:txBody>
      </p:sp>
      <p:sp>
        <p:nvSpPr>
          <p:cNvPr id="13" name="Rectangle 12"/>
          <p:cNvSpPr/>
          <p:nvPr/>
        </p:nvSpPr>
        <p:spPr>
          <a:xfrm>
            <a:off x="384260" y="1491339"/>
            <a:ext cx="2229853" cy="4539913"/>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Operational Excellence</a:t>
            </a:r>
          </a:p>
        </p:txBody>
      </p:sp>
      <p:pic>
        <p:nvPicPr>
          <p:cNvPr id="14" name="Picture 13"/>
          <p:cNvPicPr>
            <a:picLocks noChangeAspect="1"/>
          </p:cNvPicPr>
          <p:nvPr/>
        </p:nvPicPr>
        <p:blipFill>
          <a:blip r:embed="rId6"/>
          <a:stretch>
            <a:fillRect/>
          </a:stretch>
        </p:blipFill>
        <p:spPr>
          <a:xfrm>
            <a:off x="750728" y="3030944"/>
            <a:ext cx="1535940" cy="1524000"/>
          </a:xfrm>
          <a:prstGeom prst="rect">
            <a:avLst/>
          </a:prstGeom>
        </p:spPr>
      </p:pic>
      <p:sp>
        <p:nvSpPr>
          <p:cNvPr id="15" name="TextBox 14"/>
          <p:cNvSpPr txBox="1"/>
          <p:nvPr/>
        </p:nvSpPr>
        <p:spPr>
          <a:xfrm>
            <a:off x="704839" y="4825069"/>
            <a:ext cx="1627717" cy="954300"/>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Deliver business value</a:t>
            </a:r>
          </a:p>
        </p:txBody>
      </p:sp>
    </p:spTree>
    <p:custDataLst>
      <p:tags r:id="rId1"/>
    </p:custDataLst>
    <p:extLst>
      <p:ext uri="{BB962C8B-B14F-4D97-AF65-F5344CB8AC3E}">
        <p14:creationId xmlns:p14="http://schemas.microsoft.com/office/powerpoint/2010/main" val="627439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Content Placeholder 2"/>
          <p:cNvSpPr>
            <a:spLocks noGrp="1"/>
          </p:cNvSpPr>
          <p:nvPr>
            <p:ph idx="1"/>
          </p:nvPr>
        </p:nvSpPr>
        <p:spPr>
          <a:xfrm>
            <a:off x="3389244" y="1619207"/>
            <a:ext cx="6689034" cy="4913308"/>
          </a:xfrm>
        </p:spPr>
        <p:txBody>
          <a:bodyPr>
            <a:normAutofit/>
          </a:bodyPr>
          <a:lstStyle/>
          <a:p>
            <a:pPr marL="2118" lvl="1" indent="0">
              <a:spcBef>
                <a:spcPts val="1600"/>
              </a:spcBef>
              <a:buNone/>
            </a:pPr>
            <a:r>
              <a:rPr lang="en-US" sz="2800" dirty="0"/>
              <a:t>The ability to protect:</a:t>
            </a:r>
          </a:p>
          <a:p>
            <a:pPr marL="840296" lvl="2" indent="-457200">
              <a:spcBef>
                <a:spcPts val="1600"/>
              </a:spcBef>
            </a:pPr>
            <a:r>
              <a:rPr lang="en-US" sz="2600" dirty="0"/>
              <a:t>Information</a:t>
            </a:r>
          </a:p>
          <a:p>
            <a:pPr marL="840296" lvl="2" indent="-457200">
              <a:spcBef>
                <a:spcPts val="1600"/>
              </a:spcBef>
            </a:pPr>
            <a:r>
              <a:rPr lang="en-US" sz="2600" dirty="0"/>
              <a:t>Systems</a:t>
            </a:r>
          </a:p>
          <a:p>
            <a:pPr marL="840296" lvl="2" indent="-457200">
              <a:spcBef>
                <a:spcPts val="1600"/>
              </a:spcBef>
            </a:pPr>
            <a:r>
              <a:rPr lang="en-US" sz="2600" dirty="0"/>
              <a:t>Assets </a:t>
            </a:r>
          </a:p>
          <a:p>
            <a:pPr marL="2118" lvl="1" indent="0">
              <a:spcBef>
                <a:spcPts val="1600"/>
              </a:spcBef>
              <a:buNone/>
            </a:pPr>
            <a:r>
              <a:rPr lang="en-US" sz="2800" dirty="0"/>
              <a:t>While delivering business value through:</a:t>
            </a:r>
          </a:p>
          <a:p>
            <a:pPr marL="840296" lvl="2" indent="-457200">
              <a:spcBef>
                <a:spcPts val="1600"/>
              </a:spcBef>
            </a:pPr>
            <a:r>
              <a:rPr lang="en-US" sz="2600" dirty="0"/>
              <a:t>Risk assessments</a:t>
            </a:r>
          </a:p>
          <a:p>
            <a:pPr marL="840296" lvl="2" indent="-457200">
              <a:spcBef>
                <a:spcPts val="1600"/>
              </a:spcBef>
            </a:pPr>
            <a:r>
              <a:rPr lang="en-US" sz="2600" dirty="0"/>
              <a:t>Mitigation strategies</a:t>
            </a:r>
          </a:p>
        </p:txBody>
      </p:sp>
      <p:sp>
        <p:nvSpPr>
          <p:cNvPr id="12" name="Rectangle 11"/>
          <p:cNvSpPr/>
          <p:nvPr/>
        </p:nvSpPr>
        <p:spPr>
          <a:xfrm>
            <a:off x="378608" y="1487855"/>
            <a:ext cx="2229853" cy="4539916"/>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Security</a:t>
            </a: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289" y="2957371"/>
            <a:ext cx="1469457" cy="1469457"/>
          </a:xfrm>
          <a:prstGeom prst="rect">
            <a:avLst/>
          </a:prstGeom>
        </p:spPr>
      </p:pic>
      <p:sp>
        <p:nvSpPr>
          <p:cNvPr id="14" name="TextBox 13"/>
          <p:cNvSpPr txBox="1"/>
          <p:nvPr/>
        </p:nvSpPr>
        <p:spPr>
          <a:xfrm>
            <a:off x="679675" y="4889389"/>
            <a:ext cx="1627717" cy="954300"/>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Protect and monitor systems</a:t>
            </a:r>
          </a:p>
        </p:txBody>
      </p:sp>
    </p:spTree>
    <p:custDataLst>
      <p:tags r:id="rId1"/>
    </p:custDataLst>
    <p:extLst>
      <p:ext uri="{BB962C8B-B14F-4D97-AF65-F5344CB8AC3E}">
        <p14:creationId xmlns:p14="http://schemas.microsoft.com/office/powerpoint/2010/main" val="64287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Reliability</a:t>
            </a:r>
          </a:p>
        </p:txBody>
      </p:sp>
      <p:sp>
        <p:nvSpPr>
          <p:cNvPr id="11" name="Rectangle 10"/>
          <p:cNvSpPr/>
          <p:nvPr/>
        </p:nvSpPr>
        <p:spPr>
          <a:xfrm>
            <a:off x="373202" y="1489611"/>
            <a:ext cx="2229853" cy="4539915"/>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Reliability</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275" y="2960331"/>
            <a:ext cx="1411705" cy="1411705"/>
          </a:xfrm>
          <a:prstGeom prst="rect">
            <a:avLst/>
          </a:prstGeom>
        </p:spPr>
      </p:pic>
      <p:sp>
        <p:nvSpPr>
          <p:cNvPr id="13" name="TextBox 12"/>
          <p:cNvSpPr txBox="1"/>
          <p:nvPr/>
        </p:nvSpPr>
        <p:spPr>
          <a:xfrm>
            <a:off x="674268" y="4787904"/>
            <a:ext cx="1627717" cy="1241621"/>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Recover from failure and mitigate disruption.</a:t>
            </a:r>
          </a:p>
        </p:txBody>
      </p:sp>
      <p:sp>
        <p:nvSpPr>
          <p:cNvPr id="14" name="Content Placeholder 2"/>
          <p:cNvSpPr txBox="1">
            <a:spLocks/>
          </p:cNvSpPr>
          <p:nvPr/>
        </p:nvSpPr>
        <p:spPr>
          <a:xfrm>
            <a:off x="3360310" y="1612508"/>
            <a:ext cx="8339103" cy="4417017"/>
          </a:xfrm>
          <a:prstGeom prst="rect">
            <a:avLst/>
          </a:prstGeom>
        </p:spPr>
        <p:txBody>
          <a:bodyPr vert="horz" lIns="121920" tIns="60960" rIns="121920" bIns="60960" rtlCol="0">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5"/>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118" lvl="1" indent="0" defTabSz="914400">
              <a:lnSpc>
                <a:spcPct val="90000"/>
              </a:lnSpc>
              <a:spcBef>
                <a:spcPts val="1600"/>
              </a:spcBef>
              <a:buNone/>
            </a:pPr>
            <a:r>
              <a:rPr lang="en-US" sz="2800" dirty="0">
                <a:latin typeface="Amazon Ember Light" charset="0"/>
                <a:ea typeface="Amazon Ember Light" charset="0"/>
                <a:cs typeface="Amazon Ember Light" charset="0"/>
              </a:rPr>
              <a:t>The ability of a system to:</a:t>
            </a:r>
          </a:p>
          <a:p>
            <a:pPr marL="840296" lvl="2" indent="-457200" defTabSz="914400">
              <a:lnSpc>
                <a:spcPct val="90000"/>
              </a:lnSpc>
              <a:spcBef>
                <a:spcPts val="1600"/>
              </a:spcBef>
              <a:buClr>
                <a:schemeClr val="bg2">
                  <a:lumMod val="10000"/>
                </a:schemeClr>
              </a:buClr>
              <a:buBlip>
                <a:blip r:embed="rId6"/>
              </a:buBlip>
            </a:pPr>
            <a:r>
              <a:rPr lang="en-US" sz="2600" dirty="0">
                <a:latin typeface="Amazon Ember Light" charset="0"/>
                <a:ea typeface="Amazon Ember Light" charset="0"/>
                <a:cs typeface="Amazon Ember Light" charset="0"/>
              </a:rPr>
              <a:t>Recover from infrastructure or service failures.</a:t>
            </a:r>
          </a:p>
          <a:p>
            <a:pPr marL="840296" lvl="2" indent="-457200" defTabSz="914400">
              <a:lnSpc>
                <a:spcPct val="90000"/>
              </a:lnSpc>
              <a:spcBef>
                <a:spcPts val="1600"/>
              </a:spcBef>
              <a:buClr>
                <a:schemeClr val="bg2">
                  <a:lumMod val="10000"/>
                </a:schemeClr>
              </a:buClr>
              <a:buBlip>
                <a:blip r:embed="rId6"/>
              </a:buBlip>
            </a:pPr>
            <a:r>
              <a:rPr lang="en-US" sz="2600" dirty="0">
                <a:latin typeface="Amazon Ember Light" charset="0"/>
                <a:ea typeface="Amazon Ember Light" charset="0"/>
                <a:cs typeface="Amazon Ember Light" charset="0"/>
              </a:rPr>
              <a:t>Dynamically acquire computing resources to meet demand.</a:t>
            </a:r>
          </a:p>
          <a:p>
            <a:pPr marL="840296" lvl="2" indent="-457200" defTabSz="914400">
              <a:lnSpc>
                <a:spcPct val="90000"/>
              </a:lnSpc>
              <a:spcBef>
                <a:spcPts val="1600"/>
              </a:spcBef>
              <a:buClr>
                <a:schemeClr val="bg2">
                  <a:lumMod val="10000"/>
                </a:schemeClr>
              </a:buClr>
              <a:buBlip>
                <a:blip r:embed="rId6"/>
              </a:buBlip>
            </a:pPr>
            <a:r>
              <a:rPr lang="en-US" sz="2600" dirty="0">
                <a:latin typeface="Amazon Ember Light" charset="0"/>
                <a:ea typeface="Amazon Ember Light" charset="0"/>
                <a:cs typeface="Amazon Ember Light" charset="0"/>
              </a:rPr>
              <a:t>Mitigate disruptions such as:</a:t>
            </a:r>
          </a:p>
          <a:p>
            <a:pPr marL="1371600" lvl="3" indent="-457200" defTabSz="914400">
              <a:lnSpc>
                <a:spcPct val="90000"/>
              </a:lnSpc>
              <a:spcBef>
                <a:spcPts val="1600"/>
              </a:spcBef>
              <a:buClr>
                <a:schemeClr val="bg2">
                  <a:lumMod val="10000"/>
                </a:schemeClr>
              </a:buClr>
              <a:buBlip>
                <a:blip r:embed="rId6"/>
              </a:buBlip>
            </a:pPr>
            <a:r>
              <a:rPr lang="en-US" sz="2400" dirty="0">
                <a:latin typeface="Amazon Ember Light" charset="0"/>
                <a:ea typeface="Amazon Ember Light" charset="0"/>
                <a:cs typeface="Amazon Ember Light" charset="0"/>
              </a:rPr>
              <a:t>Misconfigurations</a:t>
            </a:r>
          </a:p>
          <a:p>
            <a:pPr marL="1371600" lvl="3" indent="-457200" defTabSz="914400">
              <a:lnSpc>
                <a:spcPct val="90000"/>
              </a:lnSpc>
              <a:spcBef>
                <a:spcPts val="1600"/>
              </a:spcBef>
              <a:buClr>
                <a:schemeClr val="bg2">
                  <a:lumMod val="10000"/>
                </a:schemeClr>
              </a:buClr>
              <a:buBlip>
                <a:blip r:embed="rId6"/>
              </a:buBlip>
            </a:pPr>
            <a:r>
              <a:rPr lang="en-US" sz="2400" dirty="0">
                <a:latin typeface="Amazon Ember Light" charset="0"/>
                <a:ea typeface="Amazon Ember Light" charset="0"/>
                <a:cs typeface="Amazon Ember Light" charset="0"/>
              </a:rPr>
              <a:t>Transient network issues</a:t>
            </a:r>
          </a:p>
          <a:p>
            <a:pPr marL="4233" lvl="1" indent="0">
              <a:spcBef>
                <a:spcPts val="1600"/>
              </a:spcBef>
              <a:buNone/>
            </a:pPr>
            <a:endParaRPr lang="en-US" sz="2933" dirty="0"/>
          </a:p>
        </p:txBody>
      </p:sp>
    </p:spTree>
    <p:custDataLst>
      <p:tags r:id="rId1"/>
    </p:custDataLst>
    <p:extLst>
      <p:ext uri="{BB962C8B-B14F-4D97-AF65-F5344CB8AC3E}">
        <p14:creationId xmlns:p14="http://schemas.microsoft.com/office/powerpoint/2010/main" val="2039301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Efficiency</a:t>
            </a:r>
          </a:p>
        </p:txBody>
      </p:sp>
      <p:sp>
        <p:nvSpPr>
          <p:cNvPr id="11" name="Rectangle 10"/>
          <p:cNvSpPr/>
          <p:nvPr/>
        </p:nvSpPr>
        <p:spPr>
          <a:xfrm>
            <a:off x="392864" y="1492366"/>
            <a:ext cx="2229853" cy="4539914"/>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Performance Efficiency</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179" y="2791924"/>
            <a:ext cx="1989221" cy="1989221"/>
          </a:xfrm>
          <a:prstGeom prst="rect">
            <a:avLst/>
          </a:prstGeom>
        </p:spPr>
      </p:pic>
      <p:sp>
        <p:nvSpPr>
          <p:cNvPr id="13" name="TextBox 12"/>
          <p:cNvSpPr txBox="1"/>
          <p:nvPr/>
        </p:nvSpPr>
        <p:spPr>
          <a:xfrm>
            <a:off x="654606" y="4915965"/>
            <a:ext cx="1627717" cy="666977"/>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Use resources sparingly.</a:t>
            </a:r>
          </a:p>
        </p:txBody>
      </p:sp>
      <p:sp>
        <p:nvSpPr>
          <p:cNvPr id="14" name="Content Placeholder 2"/>
          <p:cNvSpPr txBox="1">
            <a:spLocks/>
          </p:cNvSpPr>
          <p:nvPr/>
        </p:nvSpPr>
        <p:spPr>
          <a:xfrm>
            <a:off x="3360310" y="1612509"/>
            <a:ext cx="8339103" cy="3217910"/>
          </a:xfrm>
          <a:prstGeom prst="rect">
            <a:avLst/>
          </a:prstGeom>
        </p:spPr>
        <p:txBody>
          <a:bodyPr vert="horz" lIns="121920" tIns="60960" rIns="121920" bIns="60960" rtlCol="0">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5"/>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118" lvl="1" indent="0" defTabSz="914400">
              <a:lnSpc>
                <a:spcPct val="90000"/>
              </a:lnSpc>
              <a:spcBef>
                <a:spcPts val="1600"/>
              </a:spcBef>
              <a:buNone/>
            </a:pPr>
            <a:r>
              <a:rPr lang="en-US" sz="2800" dirty="0">
                <a:latin typeface="Amazon Ember Light" charset="0"/>
                <a:ea typeface="Amazon Ember Light" charset="0"/>
                <a:cs typeface="Amazon Ember Light" charset="0"/>
              </a:rPr>
              <a:t>The ability to:</a:t>
            </a:r>
            <a:endParaRPr lang="en-US" sz="1333" dirty="0"/>
          </a:p>
          <a:p>
            <a:pPr marL="840296" lvl="2" indent="-457200" defTabSz="914400">
              <a:lnSpc>
                <a:spcPct val="90000"/>
              </a:lnSpc>
              <a:spcBef>
                <a:spcPts val="1600"/>
              </a:spcBef>
              <a:buClr>
                <a:schemeClr val="bg2">
                  <a:lumMod val="10000"/>
                </a:schemeClr>
              </a:buClr>
              <a:buBlip>
                <a:blip r:embed="rId6"/>
              </a:buBlip>
            </a:pPr>
            <a:r>
              <a:rPr lang="en-US" sz="2600" dirty="0">
                <a:latin typeface="Amazon Ember Light" charset="0"/>
                <a:ea typeface="Amazon Ember Light" charset="0"/>
                <a:cs typeface="Amazon Ember Light" charset="0"/>
              </a:rPr>
              <a:t>Use computing resources efficiently to meet system requirements.</a:t>
            </a:r>
          </a:p>
          <a:p>
            <a:pPr marL="840296" lvl="2" indent="-457200" defTabSz="914400">
              <a:lnSpc>
                <a:spcPct val="90000"/>
              </a:lnSpc>
              <a:spcBef>
                <a:spcPts val="1600"/>
              </a:spcBef>
              <a:buClr>
                <a:schemeClr val="bg2">
                  <a:lumMod val="10000"/>
                </a:schemeClr>
              </a:buClr>
              <a:buBlip>
                <a:blip r:embed="rId6"/>
              </a:buBlip>
            </a:pPr>
            <a:r>
              <a:rPr lang="en-US" sz="2600" dirty="0">
                <a:latin typeface="Amazon Ember Light" charset="0"/>
                <a:ea typeface="Amazon Ember Light" charset="0"/>
                <a:cs typeface="Amazon Ember Light" charset="0"/>
              </a:rPr>
              <a:t>Maintain that efficiency as demand changes and technologies evolve.</a:t>
            </a:r>
          </a:p>
        </p:txBody>
      </p:sp>
    </p:spTree>
    <p:custDataLst>
      <p:tags r:id="rId1"/>
    </p:custDataLst>
    <p:extLst>
      <p:ext uri="{BB962C8B-B14F-4D97-AF65-F5344CB8AC3E}">
        <p14:creationId xmlns:p14="http://schemas.microsoft.com/office/powerpoint/2010/main" val="3345575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Optimization</a:t>
            </a:r>
          </a:p>
        </p:txBody>
      </p:sp>
      <p:sp>
        <p:nvSpPr>
          <p:cNvPr id="11" name="Rectangle 10"/>
          <p:cNvSpPr/>
          <p:nvPr/>
        </p:nvSpPr>
        <p:spPr>
          <a:xfrm>
            <a:off x="392209" y="1492389"/>
            <a:ext cx="2229853" cy="4539914"/>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Cost Optimization</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925" y="2894065"/>
            <a:ext cx="1729340" cy="1729340"/>
          </a:xfrm>
          <a:prstGeom prst="rect">
            <a:avLst/>
          </a:prstGeom>
        </p:spPr>
      </p:pic>
      <p:sp>
        <p:nvSpPr>
          <p:cNvPr id="13" name="TextBox 12"/>
          <p:cNvSpPr txBox="1"/>
          <p:nvPr/>
        </p:nvSpPr>
        <p:spPr>
          <a:xfrm>
            <a:off x="688737" y="4848104"/>
            <a:ext cx="1627717" cy="954300"/>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Eliminate unneeded expense.</a:t>
            </a:r>
          </a:p>
        </p:txBody>
      </p:sp>
      <p:sp>
        <p:nvSpPr>
          <p:cNvPr id="14" name="Content Placeholder 2"/>
          <p:cNvSpPr txBox="1">
            <a:spLocks/>
          </p:cNvSpPr>
          <p:nvPr/>
        </p:nvSpPr>
        <p:spPr>
          <a:xfrm>
            <a:off x="3360310" y="1612509"/>
            <a:ext cx="8339103" cy="3217910"/>
          </a:xfrm>
          <a:prstGeom prst="rect">
            <a:avLst/>
          </a:prstGeom>
        </p:spPr>
        <p:txBody>
          <a:bodyPr vert="horz" lIns="121920" tIns="60960" rIns="121920" bIns="60960" rtlCol="0">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6"/>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118" lvl="1" indent="0" defTabSz="914400">
              <a:lnSpc>
                <a:spcPct val="90000"/>
              </a:lnSpc>
              <a:spcBef>
                <a:spcPts val="1600"/>
              </a:spcBef>
              <a:buNone/>
            </a:pPr>
            <a:r>
              <a:rPr lang="en-US" sz="2800" dirty="0">
                <a:latin typeface="Amazon Ember Light" charset="0"/>
                <a:ea typeface="Amazon Ember Light" charset="0"/>
                <a:cs typeface="Amazon Ember Light" charset="0"/>
              </a:rPr>
              <a:t>The ability to avoid or eliminate:</a:t>
            </a:r>
            <a:endParaRPr lang="en-US" sz="1333" dirty="0"/>
          </a:p>
          <a:p>
            <a:pPr marL="840296" lvl="2" indent="-457200" defTabSz="914400">
              <a:lnSpc>
                <a:spcPct val="90000"/>
              </a:lnSpc>
              <a:spcBef>
                <a:spcPts val="1600"/>
              </a:spcBef>
              <a:buClr>
                <a:schemeClr val="bg2">
                  <a:lumMod val="10000"/>
                </a:schemeClr>
              </a:buClr>
              <a:buBlip>
                <a:blip r:embed="rId7"/>
              </a:buBlip>
            </a:pPr>
            <a:r>
              <a:rPr lang="en-US" sz="2600" dirty="0">
                <a:latin typeface="Amazon Ember Light" charset="0"/>
                <a:ea typeface="Amazon Ember Light" charset="0"/>
                <a:cs typeface="Amazon Ember Light" charset="0"/>
              </a:rPr>
              <a:t>Unneeded cost.</a:t>
            </a:r>
          </a:p>
          <a:p>
            <a:pPr marL="840296" lvl="2" indent="-457200" defTabSz="914400">
              <a:lnSpc>
                <a:spcPct val="90000"/>
              </a:lnSpc>
              <a:spcBef>
                <a:spcPts val="1600"/>
              </a:spcBef>
              <a:buClr>
                <a:schemeClr val="bg2">
                  <a:lumMod val="10000"/>
                </a:schemeClr>
              </a:buClr>
              <a:buBlip>
                <a:blip r:embed="rId7"/>
              </a:buBlip>
            </a:pPr>
            <a:r>
              <a:rPr lang="en-US" sz="2600" dirty="0">
                <a:latin typeface="Amazon Ember Light" charset="0"/>
                <a:ea typeface="Amazon Ember Light" charset="0"/>
                <a:cs typeface="Amazon Ember Light" charset="0"/>
              </a:rPr>
              <a:t>Suboptimal resources.</a:t>
            </a:r>
          </a:p>
          <a:p>
            <a:pPr marL="4233" lvl="1" indent="0">
              <a:spcBef>
                <a:spcPts val="1600"/>
              </a:spcBef>
              <a:buNone/>
            </a:pPr>
            <a:endParaRPr lang="en-US" sz="2933" dirty="0"/>
          </a:p>
        </p:txBody>
      </p:sp>
    </p:spTree>
    <p:custDataLst>
      <p:tags r:id="rId2"/>
    </p:custDataLst>
    <p:extLst>
      <p:ext uri="{BB962C8B-B14F-4D97-AF65-F5344CB8AC3E}">
        <p14:creationId xmlns:p14="http://schemas.microsoft.com/office/powerpoint/2010/main" val="48354124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632" y="2411734"/>
            <a:ext cx="11095836" cy="1883572"/>
          </a:xfrm>
        </p:spPr>
        <p:txBody>
          <a:bodyPr>
            <a:noAutofit/>
          </a:bodyPr>
          <a:lstStyle/>
          <a:p>
            <a:r>
              <a:rPr lang="en-US" sz="4800" dirty="0"/>
              <a:t>Well-Architected Design Principles</a:t>
            </a:r>
          </a:p>
        </p:txBody>
      </p:sp>
    </p:spTree>
    <p:custDataLst>
      <p:tags r:id="rId1"/>
    </p:custDataLst>
    <p:extLst>
      <p:ext uri="{BB962C8B-B14F-4D97-AF65-F5344CB8AC3E}">
        <p14:creationId xmlns:p14="http://schemas.microsoft.com/office/powerpoint/2010/main" val="308675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9462053" y="4395573"/>
            <a:ext cx="2048197" cy="2048197"/>
          </a:xfrm>
          <a:prstGeom prst="rect">
            <a:avLst/>
          </a:prstGeom>
        </p:spPr>
      </p:pic>
      <p:sp>
        <p:nvSpPr>
          <p:cNvPr id="2" name="Title 1"/>
          <p:cNvSpPr>
            <a:spLocks noGrp="1"/>
          </p:cNvSpPr>
          <p:nvPr>
            <p:ph type="title"/>
          </p:nvPr>
        </p:nvSpPr>
        <p:spPr/>
        <p:txBody>
          <a:bodyPr/>
          <a:lstStyle/>
          <a:p>
            <a:r>
              <a:rPr lang="en-US" dirty="0"/>
              <a:t>Well-Architected Design Principles</a:t>
            </a:r>
          </a:p>
        </p:txBody>
      </p:sp>
      <p:sp>
        <p:nvSpPr>
          <p:cNvPr id="3" name="Content Placeholder 2"/>
          <p:cNvSpPr>
            <a:spLocks noGrp="1"/>
          </p:cNvSpPr>
          <p:nvPr>
            <p:ph idx="1"/>
          </p:nvPr>
        </p:nvSpPr>
        <p:spPr>
          <a:xfrm>
            <a:off x="238538" y="1440305"/>
            <a:ext cx="11371101" cy="4913308"/>
          </a:xfrm>
        </p:spPr>
        <p:txBody>
          <a:bodyPr>
            <a:normAutofit/>
          </a:bodyPr>
          <a:lstStyle/>
          <a:p>
            <a:pPr marL="0" lvl="1" indent="0">
              <a:spcBef>
                <a:spcPts val="1600"/>
              </a:spcBef>
              <a:buNone/>
            </a:pPr>
            <a:r>
              <a:rPr lang="en-US" sz="2600" dirty="0"/>
              <a:t>The Well-Architected Framework also identifies a set of general design principles to facilitate good design in the cloud:</a:t>
            </a:r>
          </a:p>
          <a:p>
            <a:pPr marL="914400" lvl="2" indent="-457200">
              <a:spcBef>
                <a:spcPts val="2400"/>
              </a:spcBef>
            </a:pPr>
            <a:r>
              <a:rPr lang="en-US" sz="2600" dirty="0"/>
              <a:t>Stop guessing your capacity needs.</a:t>
            </a:r>
          </a:p>
          <a:p>
            <a:pPr marL="914400" lvl="2" indent="-457200">
              <a:spcBef>
                <a:spcPts val="2400"/>
              </a:spcBef>
            </a:pPr>
            <a:r>
              <a:rPr lang="en-US" sz="2600" dirty="0"/>
              <a:t>Test systems at production scale.</a:t>
            </a:r>
          </a:p>
          <a:p>
            <a:pPr marL="914400" lvl="2" indent="-457200">
              <a:spcBef>
                <a:spcPts val="2400"/>
              </a:spcBef>
            </a:pPr>
            <a:r>
              <a:rPr lang="en-US" sz="2600" dirty="0"/>
              <a:t>Automate to make architectural experimentation easier. </a:t>
            </a:r>
          </a:p>
          <a:p>
            <a:pPr marL="914400" lvl="2" indent="-457200">
              <a:spcBef>
                <a:spcPts val="2400"/>
              </a:spcBef>
            </a:pPr>
            <a:r>
              <a:rPr lang="en-US" sz="2600" dirty="0"/>
              <a:t>Allow for evolutionary architectures.</a:t>
            </a:r>
          </a:p>
          <a:p>
            <a:pPr marL="914400" lvl="2" indent="-457200">
              <a:spcBef>
                <a:spcPts val="2400"/>
              </a:spcBef>
            </a:pPr>
            <a:r>
              <a:rPr lang="en-US" sz="2600" dirty="0"/>
              <a:t>Drive architectures using data.</a:t>
            </a:r>
          </a:p>
          <a:p>
            <a:pPr marL="914400" lvl="2" indent="-457200">
              <a:spcBef>
                <a:spcPts val="2400"/>
              </a:spcBef>
            </a:pPr>
            <a:r>
              <a:rPr lang="en-US" sz="2600" dirty="0"/>
              <a:t>Improve through game days.</a:t>
            </a:r>
          </a:p>
        </p:txBody>
      </p:sp>
    </p:spTree>
    <p:custDataLst>
      <p:tags r:id="rId1"/>
    </p:custDataLst>
    <p:extLst>
      <p:ext uri="{BB962C8B-B14F-4D97-AF65-F5344CB8AC3E}">
        <p14:creationId xmlns:p14="http://schemas.microsoft.com/office/powerpoint/2010/main" val="305198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70973"/>
            <a:ext cx="11115261" cy="1131042"/>
          </a:xfrm>
        </p:spPr>
        <p:txBody>
          <a:bodyPr>
            <a:noAutofit/>
          </a:bodyPr>
          <a:lstStyle/>
          <a:p>
            <a:r>
              <a:rPr lang="en-US" dirty="0"/>
              <a:t>Stop Guessing Your Capacity Needs</a:t>
            </a:r>
          </a:p>
        </p:txBody>
      </p:sp>
      <p:grpSp>
        <p:nvGrpSpPr>
          <p:cNvPr id="11" name="Group 10"/>
          <p:cNvGrpSpPr/>
          <p:nvPr/>
        </p:nvGrpSpPr>
        <p:grpSpPr>
          <a:xfrm>
            <a:off x="449052" y="1300018"/>
            <a:ext cx="11447379" cy="2420141"/>
            <a:chOff x="336789" y="803565"/>
            <a:chExt cx="8585534" cy="1815107"/>
          </a:xfrm>
        </p:grpSpPr>
        <p:sp>
          <p:nvSpPr>
            <p:cNvPr id="5" name="Freeform 4"/>
            <p:cNvSpPr/>
            <p:nvPr/>
          </p:nvSpPr>
          <p:spPr>
            <a:xfrm>
              <a:off x="336789" y="980672"/>
              <a:ext cx="8439912" cy="1638000"/>
            </a:xfrm>
            <a:custGeom>
              <a:avLst/>
              <a:gdLst>
                <a:gd name="connsiteX0" fmla="*/ 0 w 8439912"/>
                <a:gd name="connsiteY0" fmla="*/ 0 h 1638000"/>
                <a:gd name="connsiteX1" fmla="*/ 8439912 w 8439912"/>
                <a:gd name="connsiteY1" fmla="*/ 0 h 1638000"/>
                <a:gd name="connsiteX2" fmla="*/ 8439912 w 8439912"/>
                <a:gd name="connsiteY2" fmla="*/ 1638000 h 1638000"/>
                <a:gd name="connsiteX3" fmla="*/ 0 w 8439912"/>
                <a:gd name="connsiteY3" fmla="*/ 1638000 h 1638000"/>
                <a:gd name="connsiteX4" fmla="*/ 0 w 8439912"/>
                <a:gd name="connsiteY4" fmla="*/ 0 h 163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9912" h="1638000">
                  <a:moveTo>
                    <a:pt x="0" y="0"/>
                  </a:moveTo>
                  <a:lnTo>
                    <a:pt x="8439912" y="0"/>
                  </a:lnTo>
                  <a:lnTo>
                    <a:pt x="8439912" y="1638000"/>
                  </a:lnTo>
                  <a:lnTo>
                    <a:pt x="0" y="1638000"/>
                  </a:lnTo>
                  <a:lnTo>
                    <a:pt x="0" y="0"/>
                  </a:lnTo>
                  <a:close/>
                </a:path>
              </a:pathLst>
            </a:custGeom>
            <a:ln>
              <a:solidFill>
                <a:schemeClr val="tx2">
                  <a:lumMod val="75000"/>
                </a:schemeClr>
              </a:solidFill>
            </a:ln>
          </p:spPr>
          <p:style>
            <a:lnRef idx="2">
              <a:schemeClr val="accent2"/>
            </a:lnRef>
            <a:fillRef idx="1">
              <a:schemeClr val="lt1"/>
            </a:fillRef>
            <a:effectRef idx="0">
              <a:schemeClr val="accent2"/>
            </a:effectRef>
            <a:fontRef idx="minor">
              <a:schemeClr val="dk1"/>
            </a:fontRef>
          </p:style>
          <p:txBody>
            <a:bodyPr spcFirstLastPara="0" vert="horz" wrap="square" lIns="873375" tIns="555413" rIns="873375" bIns="189653" numCol="1" spcCol="1270" anchor="t" anchorCtr="0">
              <a:noAutofit/>
            </a:bodyPr>
            <a:lstStyle/>
            <a:p>
              <a:pPr marL="228594" lvl="1" indent="-228594" defTabSz="1185304">
                <a:spcBef>
                  <a:spcPts val="800"/>
                </a:spcBef>
                <a:spcAft>
                  <a:spcPts val="800"/>
                </a:spcAft>
                <a:buFont typeface="Arial" panose="020B0604020202020204" pitchFamily="34" charset="0"/>
                <a:buChar char="•"/>
              </a:pP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 name="Freeform 5"/>
            <p:cNvSpPr/>
            <p:nvPr/>
          </p:nvSpPr>
          <p:spPr>
            <a:xfrm>
              <a:off x="758784" y="803565"/>
              <a:ext cx="5907938" cy="368397"/>
            </a:xfrm>
            <a:custGeom>
              <a:avLst/>
              <a:gdLst>
                <a:gd name="connsiteX0" fmla="*/ 0 w 5907938"/>
                <a:gd name="connsiteY0" fmla="*/ 98402 h 590400"/>
                <a:gd name="connsiteX1" fmla="*/ 98402 w 5907938"/>
                <a:gd name="connsiteY1" fmla="*/ 0 h 590400"/>
                <a:gd name="connsiteX2" fmla="*/ 5809536 w 5907938"/>
                <a:gd name="connsiteY2" fmla="*/ 0 h 590400"/>
                <a:gd name="connsiteX3" fmla="*/ 5907938 w 5907938"/>
                <a:gd name="connsiteY3" fmla="*/ 98402 h 590400"/>
                <a:gd name="connsiteX4" fmla="*/ 5907938 w 5907938"/>
                <a:gd name="connsiteY4" fmla="*/ 491998 h 590400"/>
                <a:gd name="connsiteX5" fmla="*/ 5809536 w 5907938"/>
                <a:gd name="connsiteY5" fmla="*/ 590400 h 590400"/>
                <a:gd name="connsiteX6" fmla="*/ 98402 w 5907938"/>
                <a:gd name="connsiteY6" fmla="*/ 590400 h 590400"/>
                <a:gd name="connsiteX7" fmla="*/ 0 w 5907938"/>
                <a:gd name="connsiteY7" fmla="*/ 491998 h 590400"/>
                <a:gd name="connsiteX8" fmla="*/ 0 w 5907938"/>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938" h="590400">
                  <a:moveTo>
                    <a:pt x="0" y="98402"/>
                  </a:moveTo>
                  <a:cubicBezTo>
                    <a:pt x="0" y="44056"/>
                    <a:pt x="44056" y="0"/>
                    <a:pt x="98402" y="0"/>
                  </a:cubicBezTo>
                  <a:lnTo>
                    <a:pt x="5809536" y="0"/>
                  </a:lnTo>
                  <a:cubicBezTo>
                    <a:pt x="5863882" y="0"/>
                    <a:pt x="5907938" y="44056"/>
                    <a:pt x="5907938" y="98402"/>
                  </a:cubicBezTo>
                  <a:lnTo>
                    <a:pt x="5907938" y="491998"/>
                  </a:lnTo>
                  <a:cubicBezTo>
                    <a:pt x="5907938" y="546344"/>
                    <a:pt x="5863882" y="590400"/>
                    <a:pt x="5809536" y="590400"/>
                  </a:cubicBezTo>
                  <a:lnTo>
                    <a:pt x="98402" y="590400"/>
                  </a:lnTo>
                  <a:cubicBezTo>
                    <a:pt x="44056" y="590400"/>
                    <a:pt x="0" y="546344"/>
                    <a:pt x="0" y="491998"/>
                  </a:cubicBezTo>
                  <a:lnTo>
                    <a:pt x="0" y="98402"/>
                  </a:lnTo>
                  <a:close/>
                </a:path>
              </a:pathLst>
            </a:custGeom>
            <a:solidFill>
              <a:schemeClr val="bg2">
                <a:lumMod val="50000"/>
              </a:schemeClr>
            </a:solidFill>
            <a:ln>
              <a:solidFill>
                <a:schemeClr val="bg2">
                  <a:lumMod val="10000"/>
                </a:schemeClr>
              </a:solidFill>
            </a:ln>
          </p:spPr>
          <p:style>
            <a:lnRef idx="1">
              <a:schemeClr val="accent2"/>
            </a:lnRef>
            <a:fillRef idx="3">
              <a:schemeClr val="accent2"/>
            </a:fillRef>
            <a:effectRef idx="2">
              <a:schemeClr val="accent2"/>
            </a:effectRef>
            <a:fontRef idx="minor">
              <a:schemeClr val="lt1"/>
            </a:fontRef>
          </p:style>
          <p:txBody>
            <a:bodyPr spcFirstLastPara="0" vert="horz" wrap="square" lIns="336169" tIns="38428" rIns="336169" bIns="38428" numCol="1" spcCol="1270" anchor="ctr" anchorCtr="0">
              <a:noAutofit/>
            </a:bodyPr>
            <a:lstStyle/>
            <a:p>
              <a:pPr defTabSz="1185304">
                <a:lnSpc>
                  <a:spcPct val="90000"/>
                </a:lnSpc>
                <a:spcBef>
                  <a:spcPct val="0"/>
                </a:spcBef>
                <a:spcAft>
                  <a:spcPct val="35000"/>
                </a:spcAft>
              </a:pPr>
              <a:r>
                <a:rPr lang="en-US" sz="2667" b="1" dirty="0">
                  <a:latin typeface="Amazon Ember Light" panose="020B0403020204020204" pitchFamily="34" charset="0"/>
                  <a:ea typeface="Amazon Ember Light" panose="020B0403020204020204" pitchFamily="34" charset="0"/>
                  <a:cs typeface="Amazon Ember Light" panose="020B0403020204020204" pitchFamily="34" charset="0"/>
                </a:rPr>
                <a:t>Traditional Environment</a:t>
              </a:r>
            </a:p>
          </p:txBody>
        </p:sp>
        <p:sp>
          <p:nvSpPr>
            <p:cNvPr id="4" name="TextBox 3"/>
            <p:cNvSpPr txBox="1"/>
            <p:nvPr/>
          </p:nvSpPr>
          <p:spPr>
            <a:xfrm>
              <a:off x="433766" y="1336622"/>
              <a:ext cx="8488557" cy="1047980"/>
            </a:xfrm>
            <a:prstGeom prst="rect">
              <a:avLst/>
            </a:prstGeom>
            <a:noFill/>
          </p:spPr>
          <p:txBody>
            <a:bodyPr wrap="square" rtlCol="0">
              <a:spAutoFit/>
            </a:bodyPr>
            <a:lstStyle/>
            <a:p>
              <a:pPr>
                <a:lnSpc>
                  <a:spcPct val="90000"/>
                </a:lnSpc>
                <a:spcBef>
                  <a:spcPts val="1800"/>
                </a:spcBef>
              </a:pPr>
              <a:r>
                <a:rPr lang="en-US" sz="2400" dirty="0">
                  <a:latin typeface="Amazon Ember Light" charset="0"/>
                  <a:ea typeface="Amazon Ember Light" charset="0"/>
                  <a:cs typeface="Amazon Ember Light" charset="0"/>
                </a:rPr>
                <a:t>When you make a capacity decision before you deploy a system, you might end up wasting expensive </a:t>
              </a:r>
              <a:r>
                <a:rPr lang="en-US" sz="2400" b="1" dirty="0">
                  <a:latin typeface="Amazon Ember" panose="020B0603020204020204" pitchFamily="34" charset="0"/>
                  <a:ea typeface="Amazon Ember" panose="020B0603020204020204" pitchFamily="34" charset="0"/>
                  <a:cs typeface="Amazon Ember" panose="020B0603020204020204" pitchFamily="34" charset="0"/>
                </a:rPr>
                <a:t>idle resources </a:t>
              </a:r>
              <a:r>
                <a:rPr lang="en-US" sz="2400" dirty="0">
                  <a:latin typeface="Amazon Ember Light" charset="0"/>
                  <a:ea typeface="Amazon Ember Light" charset="0"/>
                  <a:cs typeface="Amazon Ember Light" charset="0"/>
                </a:rPr>
                <a:t>or dealing with the performance implications of </a:t>
              </a:r>
              <a:r>
                <a:rPr lang="en-US" sz="2400" b="1" dirty="0">
                  <a:latin typeface="Amazon Ember" panose="020B0603020204020204" pitchFamily="34" charset="0"/>
                  <a:ea typeface="Amazon Ember" panose="020B0603020204020204" pitchFamily="34" charset="0"/>
                  <a:cs typeface="Amazon Ember" panose="020B0603020204020204" pitchFamily="34" charset="0"/>
                </a:rPr>
                <a:t>limited capacity</a:t>
              </a:r>
              <a:r>
                <a:rPr lang="en-US" sz="2400" dirty="0">
                  <a:latin typeface="Amazon Ember Light" charset="0"/>
                  <a:ea typeface="Amazon Ember Light" charset="0"/>
                  <a:cs typeface="Amazon Ember Light" charset="0"/>
                </a:rPr>
                <a:t>.</a:t>
              </a:r>
            </a:p>
            <a:p>
              <a:pPr marL="380990" indent="-380990">
                <a:buFont typeface="Arial" panose="020B0604020202020204" pitchFamily="34" charset="0"/>
                <a:buChar char="•"/>
              </a:pP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nvGrpSpPr>
          <p:cNvPr id="12" name="Group 11"/>
          <p:cNvGrpSpPr/>
          <p:nvPr/>
        </p:nvGrpSpPr>
        <p:grpSpPr>
          <a:xfrm>
            <a:off x="449052" y="3947981"/>
            <a:ext cx="11253216" cy="2360344"/>
            <a:chOff x="336789" y="2864084"/>
            <a:chExt cx="8439912" cy="1770260"/>
          </a:xfrm>
        </p:grpSpPr>
        <p:sp>
          <p:nvSpPr>
            <p:cNvPr id="7" name="Freeform 6"/>
            <p:cNvSpPr/>
            <p:nvPr/>
          </p:nvSpPr>
          <p:spPr>
            <a:xfrm>
              <a:off x="336789" y="3077287"/>
              <a:ext cx="8439912" cy="1557057"/>
            </a:xfrm>
            <a:custGeom>
              <a:avLst/>
              <a:gdLst>
                <a:gd name="connsiteX0" fmla="*/ 0 w 8439912"/>
                <a:gd name="connsiteY0" fmla="*/ 0 h 1417500"/>
                <a:gd name="connsiteX1" fmla="*/ 8439912 w 8439912"/>
                <a:gd name="connsiteY1" fmla="*/ 0 h 1417500"/>
                <a:gd name="connsiteX2" fmla="*/ 8439912 w 8439912"/>
                <a:gd name="connsiteY2" fmla="*/ 1417500 h 1417500"/>
                <a:gd name="connsiteX3" fmla="*/ 0 w 8439912"/>
                <a:gd name="connsiteY3" fmla="*/ 1417500 h 1417500"/>
                <a:gd name="connsiteX4" fmla="*/ 0 w 8439912"/>
                <a:gd name="connsiteY4" fmla="*/ 0 h 141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9912" h="1417500">
                  <a:moveTo>
                    <a:pt x="0" y="0"/>
                  </a:moveTo>
                  <a:lnTo>
                    <a:pt x="8439912" y="0"/>
                  </a:lnTo>
                  <a:lnTo>
                    <a:pt x="8439912" y="1417500"/>
                  </a:lnTo>
                  <a:lnTo>
                    <a:pt x="0" y="1417500"/>
                  </a:lnTo>
                  <a:lnTo>
                    <a:pt x="0" y="0"/>
                  </a:lnTo>
                  <a:close/>
                </a:path>
              </a:pathLst>
            </a:custGeom>
            <a:ln>
              <a:solidFill>
                <a:schemeClr val="accent2">
                  <a:lumMod val="50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873375" tIns="555413" rIns="873375" bIns="189653" numCol="1" spcCol="1270" anchor="t" anchorCtr="0">
              <a:noAutofit/>
            </a:bodyPr>
            <a:lstStyle/>
            <a:p>
              <a:pPr marL="228594" lvl="1" indent="-228594" defTabSz="1185304">
                <a:spcBef>
                  <a:spcPct val="0"/>
                </a:spcBef>
                <a:spcAft>
                  <a:spcPct val="15000"/>
                </a:spcAft>
                <a:buFont typeface="Arial" panose="020B0604020202020204" pitchFamily="34" charset="0"/>
                <a:buChar char="•"/>
              </a:pP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 name="Freeform 7"/>
            <p:cNvSpPr/>
            <p:nvPr/>
          </p:nvSpPr>
          <p:spPr>
            <a:xfrm>
              <a:off x="758784" y="2864084"/>
              <a:ext cx="5907938" cy="401596"/>
            </a:xfrm>
            <a:custGeom>
              <a:avLst/>
              <a:gdLst>
                <a:gd name="connsiteX0" fmla="*/ 0 w 5907938"/>
                <a:gd name="connsiteY0" fmla="*/ 98402 h 590400"/>
                <a:gd name="connsiteX1" fmla="*/ 98402 w 5907938"/>
                <a:gd name="connsiteY1" fmla="*/ 0 h 590400"/>
                <a:gd name="connsiteX2" fmla="*/ 5809536 w 5907938"/>
                <a:gd name="connsiteY2" fmla="*/ 0 h 590400"/>
                <a:gd name="connsiteX3" fmla="*/ 5907938 w 5907938"/>
                <a:gd name="connsiteY3" fmla="*/ 98402 h 590400"/>
                <a:gd name="connsiteX4" fmla="*/ 5907938 w 5907938"/>
                <a:gd name="connsiteY4" fmla="*/ 491998 h 590400"/>
                <a:gd name="connsiteX5" fmla="*/ 5809536 w 5907938"/>
                <a:gd name="connsiteY5" fmla="*/ 590400 h 590400"/>
                <a:gd name="connsiteX6" fmla="*/ 98402 w 5907938"/>
                <a:gd name="connsiteY6" fmla="*/ 590400 h 590400"/>
                <a:gd name="connsiteX7" fmla="*/ 0 w 5907938"/>
                <a:gd name="connsiteY7" fmla="*/ 491998 h 590400"/>
                <a:gd name="connsiteX8" fmla="*/ 0 w 5907938"/>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938" h="590400">
                  <a:moveTo>
                    <a:pt x="0" y="98402"/>
                  </a:moveTo>
                  <a:cubicBezTo>
                    <a:pt x="0" y="44056"/>
                    <a:pt x="44056" y="0"/>
                    <a:pt x="98402" y="0"/>
                  </a:cubicBezTo>
                  <a:lnTo>
                    <a:pt x="5809536" y="0"/>
                  </a:lnTo>
                  <a:cubicBezTo>
                    <a:pt x="5863882" y="0"/>
                    <a:pt x="5907938" y="44056"/>
                    <a:pt x="5907938" y="98402"/>
                  </a:cubicBezTo>
                  <a:lnTo>
                    <a:pt x="5907938" y="491998"/>
                  </a:lnTo>
                  <a:cubicBezTo>
                    <a:pt x="5907938" y="546344"/>
                    <a:pt x="5863882" y="590400"/>
                    <a:pt x="5809536" y="590400"/>
                  </a:cubicBezTo>
                  <a:lnTo>
                    <a:pt x="98402" y="590400"/>
                  </a:lnTo>
                  <a:cubicBezTo>
                    <a:pt x="44056" y="590400"/>
                    <a:pt x="0" y="546344"/>
                    <a:pt x="0" y="491998"/>
                  </a:cubicBezTo>
                  <a:lnTo>
                    <a:pt x="0" y="98402"/>
                  </a:lnTo>
                  <a:close/>
                </a:path>
              </a:pathLst>
            </a:custGeom>
            <a:solidFill>
              <a:srgbClr val="FF9933"/>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spcFirstLastPara="0" vert="horz" wrap="square" lIns="336169" tIns="38428" rIns="336169" bIns="38428" numCol="1" spcCol="1270" anchor="ctr" anchorCtr="0">
              <a:noAutofit/>
            </a:bodyPr>
            <a:lstStyle/>
            <a:p>
              <a:pPr defTabSz="1185304">
                <a:lnSpc>
                  <a:spcPct val="90000"/>
                </a:lnSpc>
                <a:spcBef>
                  <a:spcPct val="0"/>
                </a:spcBef>
                <a:spcAft>
                  <a:spcPct val="35000"/>
                </a:spcAft>
              </a:pPr>
              <a:r>
                <a:rPr lang="en-US" sz="2667" b="1" dirty="0">
                  <a:latin typeface="Amazon Ember Light" panose="020B0403020204020204" pitchFamily="34" charset="0"/>
                  <a:ea typeface="Amazon Ember Light" panose="020B0403020204020204" pitchFamily="34" charset="0"/>
                  <a:cs typeface="Amazon Ember Light" panose="020B0403020204020204" pitchFamily="34" charset="0"/>
                </a:rPr>
                <a:t>Cloud Environment</a:t>
              </a:r>
            </a:p>
          </p:txBody>
        </p:sp>
      </p:grpSp>
      <p:sp>
        <p:nvSpPr>
          <p:cNvPr id="10" name="TextBox 9"/>
          <p:cNvSpPr txBox="1"/>
          <p:nvPr/>
        </p:nvSpPr>
        <p:spPr>
          <a:xfrm>
            <a:off x="578355" y="4796136"/>
            <a:ext cx="11318076" cy="1800491"/>
          </a:xfrm>
          <a:prstGeom prst="rect">
            <a:avLst/>
          </a:prstGeom>
          <a:noFill/>
        </p:spPr>
        <p:txBody>
          <a:bodyPr wrap="square" rtlCol="0">
            <a:spAutoFit/>
          </a:bodyPr>
          <a:lstStyle/>
          <a:p>
            <a:pPr lvl="1" indent="-457200">
              <a:lnSpc>
                <a:spcPct val="90000"/>
              </a:lnSpc>
              <a:spcBef>
                <a:spcPts val="1800"/>
              </a:spcBef>
              <a:spcAft>
                <a:spcPct val="15000"/>
              </a:spcAft>
              <a:buBlip>
                <a:blip r:embed="rId4"/>
              </a:buBlip>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Eliminate</a:t>
            </a:r>
            <a:r>
              <a:rPr lang="en-US" sz="2400" b="1" dirty="0">
                <a:latin typeface="Amazon Ember Medium" panose="020B0603020204030204" pitchFamily="34" charset="0"/>
                <a:ea typeface="Amazon Ember Medium" panose="020B0603020204030204" pitchFamily="34" charset="0"/>
                <a:cs typeface="Amazon Ember Medium" panose="020B0603020204030204" pitchFamily="34" charset="0"/>
              </a:rPr>
              <a:t>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guessing</a:t>
            </a:r>
            <a:r>
              <a:rPr lang="en-US" sz="2400" b="1" dirty="0">
                <a:latin typeface="Amazon Ember Medium" panose="020B0603020204030204" pitchFamily="34" charset="0"/>
                <a:ea typeface="Amazon Ember Medium" panose="020B0603020204030204" pitchFamily="34" charset="0"/>
                <a:cs typeface="Amazon Ember Medium" panose="020B0603020204030204" pitchFamily="34" charset="0"/>
              </a:rPr>
              <a:t> </a:t>
            </a:r>
            <a:r>
              <a:rPr lang="en-US" sz="2400" dirty="0">
                <a:latin typeface="Amazon Ember Light" charset="0"/>
                <a:ea typeface="Amazon Ember Light" charset="0"/>
                <a:cs typeface="Amazon Ember Light" charset="0"/>
              </a:rPr>
              <a:t>your infrastructure capacity needs. </a:t>
            </a:r>
          </a:p>
          <a:p>
            <a:pPr lvl="1" indent="-457200">
              <a:lnSpc>
                <a:spcPct val="90000"/>
              </a:lnSpc>
              <a:spcBef>
                <a:spcPts val="1800"/>
              </a:spcBef>
              <a:spcAft>
                <a:spcPct val="15000"/>
              </a:spcAft>
              <a:buBlip>
                <a:blip r:embed="rId4"/>
              </a:buBlip>
            </a:pPr>
            <a:r>
              <a:rPr lang="en-US" sz="2400" dirty="0">
                <a:latin typeface="Amazon Ember Light" charset="0"/>
                <a:ea typeface="Amazon Ember Light" charset="0"/>
                <a:cs typeface="Amazon Ember Light" charset="0"/>
              </a:rPr>
              <a:t>Use as much or as little capacity as you need and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scale</a:t>
            </a:r>
            <a:r>
              <a:rPr lang="en-US" sz="2400" b="1" dirty="0">
                <a:latin typeface="Amazon Ember Medium" panose="020B0603020204030204" pitchFamily="34" charset="0"/>
                <a:ea typeface="Amazon Ember Medium" panose="020B0603020204030204" pitchFamily="34" charset="0"/>
                <a:cs typeface="Amazon Ember Medium" panose="020B0603020204030204" pitchFamily="34" charset="0"/>
              </a:rPr>
              <a:t>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up</a:t>
            </a:r>
            <a:r>
              <a:rPr lang="en-US" sz="2400" b="1" dirty="0">
                <a:latin typeface="Amazon Ember Medium" panose="020B0603020204030204" pitchFamily="34" charset="0"/>
                <a:ea typeface="Amazon Ember Medium" panose="020B0603020204030204" pitchFamily="34" charset="0"/>
                <a:cs typeface="Amazon Ember Medium" panose="020B0603020204030204" pitchFamily="34" charset="0"/>
              </a:rPr>
              <a:t>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and</a:t>
            </a:r>
            <a:r>
              <a:rPr lang="en-US" sz="2400" b="1" dirty="0">
                <a:latin typeface="Amazon Ember Medium" panose="020B0603020204030204" pitchFamily="34" charset="0"/>
                <a:ea typeface="Amazon Ember Medium" panose="020B0603020204030204" pitchFamily="34" charset="0"/>
                <a:cs typeface="Amazon Ember Medium" panose="020B0603020204030204" pitchFamily="34" charset="0"/>
              </a:rPr>
              <a:t>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down</a:t>
            </a:r>
            <a:r>
              <a:rPr lang="en-US" sz="2400" b="1" dirty="0">
                <a:latin typeface="Amazon Ember Medium" panose="020B0603020204030204" pitchFamily="34" charset="0"/>
                <a:ea typeface="Amazon Ember Medium" panose="020B0603020204030204" pitchFamily="34" charset="0"/>
                <a:cs typeface="Amazon Ember Medium" panose="020B0603020204030204" pitchFamily="34" charset="0"/>
              </a:rPr>
              <a:t> </a:t>
            </a:r>
            <a:r>
              <a:rPr lang="en-US" sz="2400" dirty="0">
                <a:latin typeface="Amazon Ember Light" charset="0"/>
                <a:ea typeface="Amazon Ember Light" charset="0"/>
                <a:cs typeface="Amazon Ember Light" charset="0"/>
              </a:rPr>
              <a:t>automatically.</a:t>
            </a:r>
          </a:p>
          <a:p>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2335280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64747"/>
            <a:ext cx="11115261" cy="1107224"/>
          </a:xfrm>
        </p:spPr>
        <p:txBody>
          <a:bodyPr>
            <a:noAutofit/>
          </a:bodyPr>
          <a:lstStyle/>
          <a:p>
            <a:r>
              <a:rPr lang="en-US" dirty="0"/>
              <a:t>Test Systems at Production Scale</a:t>
            </a:r>
          </a:p>
        </p:txBody>
      </p:sp>
      <p:grpSp>
        <p:nvGrpSpPr>
          <p:cNvPr id="13" name="Group 12"/>
          <p:cNvGrpSpPr/>
          <p:nvPr/>
        </p:nvGrpSpPr>
        <p:grpSpPr>
          <a:xfrm>
            <a:off x="449051" y="1306099"/>
            <a:ext cx="11438143" cy="2234596"/>
            <a:chOff x="449051" y="1306099"/>
            <a:chExt cx="11438143" cy="2234596"/>
          </a:xfrm>
        </p:grpSpPr>
        <p:sp>
          <p:nvSpPr>
            <p:cNvPr id="5" name="Freeform 4"/>
            <p:cNvSpPr/>
            <p:nvPr/>
          </p:nvSpPr>
          <p:spPr>
            <a:xfrm>
              <a:off x="449051" y="1537295"/>
              <a:ext cx="11251335" cy="2003400"/>
            </a:xfrm>
            <a:custGeom>
              <a:avLst/>
              <a:gdLst>
                <a:gd name="connsiteX0" fmla="*/ 0 w 8438501"/>
                <a:gd name="connsiteY0" fmla="*/ 0 h 1502550"/>
                <a:gd name="connsiteX1" fmla="*/ 8438501 w 8438501"/>
                <a:gd name="connsiteY1" fmla="*/ 0 h 1502550"/>
                <a:gd name="connsiteX2" fmla="*/ 8438501 w 8438501"/>
                <a:gd name="connsiteY2" fmla="*/ 1502550 h 1502550"/>
                <a:gd name="connsiteX3" fmla="*/ 0 w 8438501"/>
                <a:gd name="connsiteY3" fmla="*/ 1502550 h 1502550"/>
                <a:gd name="connsiteX4" fmla="*/ 0 w 8438501"/>
                <a:gd name="connsiteY4" fmla="*/ 0 h 1502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8501" h="1502550">
                  <a:moveTo>
                    <a:pt x="0" y="0"/>
                  </a:moveTo>
                  <a:lnTo>
                    <a:pt x="8438501" y="0"/>
                  </a:lnTo>
                  <a:lnTo>
                    <a:pt x="8438501" y="1502550"/>
                  </a:lnTo>
                  <a:lnTo>
                    <a:pt x="0" y="1502550"/>
                  </a:lnTo>
                  <a:lnTo>
                    <a:pt x="0" y="0"/>
                  </a:lnTo>
                  <a:close/>
                </a:path>
              </a:pathLst>
            </a:custGeom>
            <a:ln>
              <a:solidFill>
                <a:schemeClr val="tx2">
                  <a:lumMod val="75000"/>
                </a:schemeClr>
              </a:solidFill>
            </a:ln>
          </p:spPr>
          <p:style>
            <a:lnRef idx="2">
              <a:schemeClr val="accent2"/>
            </a:lnRef>
            <a:fillRef idx="1">
              <a:schemeClr val="lt1"/>
            </a:fillRef>
            <a:effectRef idx="0">
              <a:schemeClr val="accent2"/>
            </a:effectRef>
            <a:fontRef idx="minor">
              <a:schemeClr val="dk1"/>
            </a:fontRef>
          </p:style>
          <p:txBody>
            <a:bodyPr spcFirstLastPara="0" vert="horz" wrap="square" lIns="873375" tIns="555413" rIns="873375" bIns="189653" numCol="1" spcCol="1270" anchor="t" anchorCtr="0">
              <a:noAutofit/>
            </a:bodyPr>
            <a:lstStyle/>
            <a:p>
              <a:pPr marL="228594" lvl="1" indent="-228594" defTabSz="1185304">
                <a:spcBef>
                  <a:spcPts val="800"/>
                </a:spcBef>
                <a:spcAft>
                  <a:spcPts val="800"/>
                </a:spcAft>
                <a:buFont typeface="Arial" panose="020B0604020202020204" pitchFamily="34" charset="0"/>
                <a:buChar char="•"/>
              </a:pP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 name="Freeform 5"/>
            <p:cNvSpPr/>
            <p:nvPr/>
          </p:nvSpPr>
          <p:spPr>
            <a:xfrm>
              <a:off x="1011618" y="1306099"/>
              <a:ext cx="7875934" cy="483840"/>
            </a:xfrm>
            <a:custGeom>
              <a:avLst/>
              <a:gdLst>
                <a:gd name="connsiteX0" fmla="*/ 0 w 5906950"/>
                <a:gd name="connsiteY0" fmla="*/ 88562 h 531360"/>
                <a:gd name="connsiteX1" fmla="*/ 88562 w 5906950"/>
                <a:gd name="connsiteY1" fmla="*/ 0 h 531360"/>
                <a:gd name="connsiteX2" fmla="*/ 5818388 w 5906950"/>
                <a:gd name="connsiteY2" fmla="*/ 0 h 531360"/>
                <a:gd name="connsiteX3" fmla="*/ 5906950 w 5906950"/>
                <a:gd name="connsiteY3" fmla="*/ 88562 h 531360"/>
                <a:gd name="connsiteX4" fmla="*/ 5906950 w 5906950"/>
                <a:gd name="connsiteY4" fmla="*/ 442798 h 531360"/>
                <a:gd name="connsiteX5" fmla="*/ 5818388 w 5906950"/>
                <a:gd name="connsiteY5" fmla="*/ 531360 h 531360"/>
                <a:gd name="connsiteX6" fmla="*/ 88562 w 5906950"/>
                <a:gd name="connsiteY6" fmla="*/ 531360 h 531360"/>
                <a:gd name="connsiteX7" fmla="*/ 0 w 5906950"/>
                <a:gd name="connsiteY7" fmla="*/ 442798 h 531360"/>
                <a:gd name="connsiteX8" fmla="*/ 0 w 5906950"/>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6950" h="531360">
                  <a:moveTo>
                    <a:pt x="0" y="88562"/>
                  </a:moveTo>
                  <a:cubicBezTo>
                    <a:pt x="0" y="39651"/>
                    <a:pt x="39651" y="0"/>
                    <a:pt x="88562" y="0"/>
                  </a:cubicBezTo>
                  <a:lnTo>
                    <a:pt x="5818388" y="0"/>
                  </a:lnTo>
                  <a:cubicBezTo>
                    <a:pt x="5867299" y="0"/>
                    <a:pt x="5906950" y="39651"/>
                    <a:pt x="5906950" y="88562"/>
                  </a:cubicBezTo>
                  <a:lnTo>
                    <a:pt x="5906950" y="442798"/>
                  </a:lnTo>
                  <a:cubicBezTo>
                    <a:pt x="5906950" y="491709"/>
                    <a:pt x="5867299" y="531360"/>
                    <a:pt x="5818388" y="531360"/>
                  </a:cubicBezTo>
                  <a:lnTo>
                    <a:pt x="88562" y="531360"/>
                  </a:lnTo>
                  <a:cubicBezTo>
                    <a:pt x="39651" y="531360"/>
                    <a:pt x="0" y="491709"/>
                    <a:pt x="0" y="442798"/>
                  </a:cubicBezTo>
                  <a:lnTo>
                    <a:pt x="0" y="88562"/>
                  </a:lnTo>
                  <a:close/>
                </a:path>
              </a:pathLst>
            </a:custGeom>
            <a:solidFill>
              <a:schemeClr val="bg2">
                <a:lumMod val="50000"/>
              </a:schemeClr>
            </a:solidFill>
            <a:ln>
              <a:solidFill>
                <a:schemeClr val="bg2">
                  <a:lumMod val="10000"/>
                </a:schemeClr>
              </a:solidFill>
            </a:ln>
          </p:spPr>
          <p:style>
            <a:lnRef idx="1">
              <a:schemeClr val="accent2"/>
            </a:lnRef>
            <a:fillRef idx="3">
              <a:schemeClr val="accent2"/>
            </a:fillRef>
            <a:effectRef idx="2">
              <a:schemeClr val="accent2"/>
            </a:effectRef>
            <a:fontRef idx="minor">
              <a:schemeClr val="lt1"/>
            </a:fontRef>
          </p:style>
          <p:txBody>
            <a:bodyPr spcFirstLastPara="0" vert="horz" wrap="square" lIns="336169" tIns="38428" rIns="336169" bIns="38428" numCol="1" spcCol="1270" anchor="ctr" anchorCtr="0">
              <a:noAutofit/>
            </a:bodyPr>
            <a:lstStyle/>
            <a:p>
              <a:pPr defTabSz="1185304">
                <a:lnSpc>
                  <a:spcPct val="90000"/>
                </a:lnSpc>
                <a:spcBef>
                  <a:spcPct val="0"/>
                </a:spcBef>
                <a:spcAft>
                  <a:spcPct val="35000"/>
                </a:spcAft>
              </a:pPr>
              <a:r>
                <a:rPr lang="en-US" sz="2667" b="1" dirty="0">
                  <a:latin typeface="Amazon Ember Light" panose="020B0403020204020204" pitchFamily="34" charset="0"/>
                  <a:ea typeface="Amazon Ember Light" panose="020B0403020204020204" pitchFamily="34" charset="0"/>
                  <a:cs typeface="Amazon Ember Light" panose="020B0403020204020204" pitchFamily="34" charset="0"/>
                </a:rPr>
                <a:t>Traditional Environment</a:t>
              </a:r>
            </a:p>
          </p:txBody>
        </p:sp>
        <p:sp>
          <p:nvSpPr>
            <p:cNvPr id="10" name="TextBox 9"/>
            <p:cNvSpPr txBox="1"/>
            <p:nvPr/>
          </p:nvSpPr>
          <p:spPr>
            <a:xfrm>
              <a:off x="569118" y="1956483"/>
              <a:ext cx="11318076" cy="1043363"/>
            </a:xfrm>
            <a:prstGeom prst="rect">
              <a:avLst/>
            </a:prstGeom>
            <a:noFill/>
          </p:spPr>
          <p:txBody>
            <a:bodyPr wrap="square" rtlCol="0">
              <a:spAutoFit/>
            </a:bodyPr>
            <a:lstStyle/>
            <a:p>
              <a:pPr lvl="1" indent="-457200">
                <a:lnSpc>
                  <a:spcPct val="90000"/>
                </a:lnSpc>
                <a:spcBef>
                  <a:spcPts val="1800"/>
                </a:spcBef>
                <a:spcAft>
                  <a:spcPct val="15000"/>
                </a:spcAft>
                <a:buBlip>
                  <a:blip r:embed="rId4"/>
                </a:buBlip>
              </a:pPr>
              <a:r>
                <a:rPr lang="en-US" sz="2400" dirty="0">
                  <a:latin typeface="Amazon Ember Light" charset="0"/>
                  <a:ea typeface="Amazon Ember Light" charset="0"/>
                  <a:cs typeface="Amazon Ember Light" charset="0"/>
                </a:rPr>
                <a:t>It is usually cost-prohibitive to create a duplicate environment solely for testing.</a:t>
              </a:r>
            </a:p>
            <a:p>
              <a:pPr lvl="1" indent="-457200">
                <a:lnSpc>
                  <a:spcPct val="90000"/>
                </a:lnSpc>
                <a:spcBef>
                  <a:spcPts val="1800"/>
                </a:spcBef>
                <a:spcAft>
                  <a:spcPct val="15000"/>
                </a:spcAft>
                <a:buBlip>
                  <a:blip r:embed="rId4"/>
                </a:buBlip>
              </a:pPr>
              <a:r>
                <a:rPr lang="en-US" sz="2400" dirty="0">
                  <a:latin typeface="Amazon Ember Light" charset="0"/>
                  <a:ea typeface="Amazon Ember Light" charset="0"/>
                  <a:cs typeface="Amazon Ember Light" charset="0"/>
                </a:rPr>
                <a:t>Most test environments are not tested at live levels of production demand. </a:t>
              </a:r>
            </a:p>
          </p:txBody>
        </p:sp>
      </p:grpSp>
      <p:grpSp>
        <p:nvGrpSpPr>
          <p:cNvPr id="14" name="Group 13"/>
          <p:cNvGrpSpPr/>
          <p:nvPr/>
        </p:nvGrpSpPr>
        <p:grpSpPr>
          <a:xfrm>
            <a:off x="449051" y="3839302"/>
            <a:ext cx="11438143" cy="2463326"/>
            <a:chOff x="449051" y="3839302"/>
            <a:chExt cx="11438143" cy="2463326"/>
          </a:xfrm>
        </p:grpSpPr>
        <p:sp>
          <p:nvSpPr>
            <p:cNvPr id="7" name="Freeform 6"/>
            <p:cNvSpPr/>
            <p:nvPr/>
          </p:nvSpPr>
          <p:spPr>
            <a:xfrm>
              <a:off x="449051" y="3996828"/>
              <a:ext cx="11251335" cy="2305800"/>
            </a:xfrm>
            <a:custGeom>
              <a:avLst/>
              <a:gdLst>
                <a:gd name="connsiteX0" fmla="*/ 0 w 8438501"/>
                <a:gd name="connsiteY0" fmla="*/ 0 h 1729350"/>
                <a:gd name="connsiteX1" fmla="*/ 8438501 w 8438501"/>
                <a:gd name="connsiteY1" fmla="*/ 0 h 1729350"/>
                <a:gd name="connsiteX2" fmla="*/ 8438501 w 8438501"/>
                <a:gd name="connsiteY2" fmla="*/ 1729350 h 1729350"/>
                <a:gd name="connsiteX3" fmla="*/ 0 w 8438501"/>
                <a:gd name="connsiteY3" fmla="*/ 1729350 h 1729350"/>
                <a:gd name="connsiteX4" fmla="*/ 0 w 8438501"/>
                <a:gd name="connsiteY4" fmla="*/ 0 h 1729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8501" h="1729350">
                  <a:moveTo>
                    <a:pt x="0" y="0"/>
                  </a:moveTo>
                  <a:lnTo>
                    <a:pt x="8438501" y="0"/>
                  </a:lnTo>
                  <a:lnTo>
                    <a:pt x="8438501" y="1729350"/>
                  </a:lnTo>
                  <a:lnTo>
                    <a:pt x="0" y="1729350"/>
                  </a:lnTo>
                  <a:lnTo>
                    <a:pt x="0" y="0"/>
                  </a:lnTo>
                  <a:close/>
                </a:path>
              </a:pathLst>
            </a:custGeom>
            <a:ln>
              <a:solidFill>
                <a:schemeClr val="accent2">
                  <a:lumMod val="50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873375" tIns="555413" rIns="873375" bIns="189653" numCol="1" spcCol="1270" anchor="t" anchorCtr="0">
              <a:noAutofit/>
            </a:bodyPr>
            <a:lstStyle/>
            <a:p>
              <a:pPr marL="228594" lvl="1" indent="-228594" defTabSz="1185304">
                <a:spcBef>
                  <a:spcPct val="0"/>
                </a:spcBef>
                <a:spcAft>
                  <a:spcPct val="15000"/>
                </a:spcAft>
                <a:buFont typeface="Arial" panose="020B0604020202020204" pitchFamily="34" charset="0"/>
                <a:buChar char="•"/>
              </a:pP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 name="Freeform 7"/>
            <p:cNvSpPr/>
            <p:nvPr/>
          </p:nvSpPr>
          <p:spPr>
            <a:xfrm>
              <a:off x="1011618" y="3839302"/>
              <a:ext cx="7875934" cy="511765"/>
            </a:xfrm>
            <a:custGeom>
              <a:avLst/>
              <a:gdLst>
                <a:gd name="connsiteX0" fmla="*/ 0 w 5906950"/>
                <a:gd name="connsiteY0" fmla="*/ 88562 h 531360"/>
                <a:gd name="connsiteX1" fmla="*/ 88562 w 5906950"/>
                <a:gd name="connsiteY1" fmla="*/ 0 h 531360"/>
                <a:gd name="connsiteX2" fmla="*/ 5818388 w 5906950"/>
                <a:gd name="connsiteY2" fmla="*/ 0 h 531360"/>
                <a:gd name="connsiteX3" fmla="*/ 5906950 w 5906950"/>
                <a:gd name="connsiteY3" fmla="*/ 88562 h 531360"/>
                <a:gd name="connsiteX4" fmla="*/ 5906950 w 5906950"/>
                <a:gd name="connsiteY4" fmla="*/ 442798 h 531360"/>
                <a:gd name="connsiteX5" fmla="*/ 5818388 w 5906950"/>
                <a:gd name="connsiteY5" fmla="*/ 531360 h 531360"/>
                <a:gd name="connsiteX6" fmla="*/ 88562 w 5906950"/>
                <a:gd name="connsiteY6" fmla="*/ 531360 h 531360"/>
                <a:gd name="connsiteX7" fmla="*/ 0 w 5906950"/>
                <a:gd name="connsiteY7" fmla="*/ 442798 h 531360"/>
                <a:gd name="connsiteX8" fmla="*/ 0 w 5906950"/>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6950" h="531360">
                  <a:moveTo>
                    <a:pt x="0" y="88562"/>
                  </a:moveTo>
                  <a:cubicBezTo>
                    <a:pt x="0" y="39651"/>
                    <a:pt x="39651" y="0"/>
                    <a:pt x="88562" y="0"/>
                  </a:cubicBezTo>
                  <a:lnTo>
                    <a:pt x="5818388" y="0"/>
                  </a:lnTo>
                  <a:cubicBezTo>
                    <a:pt x="5867299" y="0"/>
                    <a:pt x="5906950" y="39651"/>
                    <a:pt x="5906950" y="88562"/>
                  </a:cubicBezTo>
                  <a:lnTo>
                    <a:pt x="5906950" y="442798"/>
                  </a:lnTo>
                  <a:cubicBezTo>
                    <a:pt x="5906950" y="491709"/>
                    <a:pt x="5867299" y="531360"/>
                    <a:pt x="5818388" y="531360"/>
                  </a:cubicBezTo>
                  <a:lnTo>
                    <a:pt x="88562" y="531360"/>
                  </a:lnTo>
                  <a:cubicBezTo>
                    <a:pt x="39651" y="531360"/>
                    <a:pt x="0" y="491709"/>
                    <a:pt x="0" y="442798"/>
                  </a:cubicBezTo>
                  <a:lnTo>
                    <a:pt x="0" y="88562"/>
                  </a:lnTo>
                  <a:close/>
                </a:path>
              </a:pathLst>
            </a:custGeom>
            <a:solidFill>
              <a:srgbClr val="FF9933"/>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spcFirstLastPara="0" vert="horz" wrap="square" lIns="336169" tIns="38428" rIns="336169" bIns="38428" numCol="1" spcCol="1270" anchor="ctr" anchorCtr="0">
              <a:noAutofit/>
            </a:bodyPr>
            <a:lstStyle/>
            <a:p>
              <a:pPr defTabSz="1185304">
                <a:lnSpc>
                  <a:spcPct val="90000"/>
                </a:lnSpc>
                <a:spcBef>
                  <a:spcPct val="0"/>
                </a:spcBef>
                <a:spcAft>
                  <a:spcPct val="35000"/>
                </a:spcAft>
              </a:pPr>
              <a:r>
                <a:rPr lang="en-US" sz="2667" b="1" dirty="0">
                  <a:latin typeface="Amazon Ember Light" panose="020B0403020204020204" pitchFamily="34" charset="0"/>
                  <a:ea typeface="Amazon Ember Light" panose="020B0403020204020204" pitchFamily="34" charset="0"/>
                  <a:cs typeface="Amazon Ember Light" panose="020B0403020204020204" pitchFamily="34" charset="0"/>
                </a:rPr>
                <a:t>Cloud Environment</a:t>
              </a:r>
            </a:p>
          </p:txBody>
        </p:sp>
        <p:sp>
          <p:nvSpPr>
            <p:cNvPr id="11" name="TextBox 10"/>
            <p:cNvSpPr txBox="1"/>
            <p:nvPr/>
          </p:nvSpPr>
          <p:spPr>
            <a:xfrm>
              <a:off x="569118" y="4499140"/>
              <a:ext cx="11318076" cy="1708160"/>
            </a:xfrm>
            <a:prstGeom prst="rect">
              <a:avLst/>
            </a:prstGeom>
            <a:noFill/>
          </p:spPr>
          <p:txBody>
            <a:bodyPr wrap="square" rtlCol="0">
              <a:spAutoFit/>
            </a:bodyPr>
            <a:lstStyle/>
            <a:p>
              <a:pPr lvl="1" indent="-457200">
                <a:lnSpc>
                  <a:spcPct val="90000"/>
                </a:lnSpc>
                <a:spcBef>
                  <a:spcPts val="1800"/>
                </a:spcBef>
                <a:spcAft>
                  <a:spcPct val="15000"/>
                </a:spcAft>
                <a:buBlip>
                  <a:blip r:embed="rId4"/>
                </a:buBlip>
              </a:pPr>
              <a:r>
                <a:rPr lang="en-US" sz="2400" dirty="0">
                  <a:latin typeface="Amazon Ember Light" charset="0"/>
                  <a:ea typeface="Amazon Ember Light" charset="0"/>
                  <a:cs typeface="Amazon Ember Light" charset="0"/>
                </a:rPr>
                <a:t>Create a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duplicate environment on demand</a:t>
              </a:r>
              <a:r>
                <a:rPr lang="en-US" sz="2400" dirty="0">
                  <a:latin typeface="Amazon Ember Light" charset="0"/>
                  <a:ea typeface="Amazon Ember Light" charset="0"/>
                  <a:cs typeface="Amazon Ember Light" charset="0"/>
                </a:rPr>
                <a:t>, complete your testing, and </a:t>
              </a:r>
              <a:br>
                <a:rPr lang="en-US" sz="2400" dirty="0">
                  <a:latin typeface="Amazon Ember Light" charset="0"/>
                  <a:ea typeface="Amazon Ember Light" charset="0"/>
                  <a:cs typeface="Amazon Ember Light" charset="0"/>
                </a:rPr>
              </a:br>
              <a:r>
                <a:rPr lang="en-US" sz="2400" dirty="0">
                  <a:latin typeface="Amazon Ember Light" charset="0"/>
                  <a:ea typeface="Amazon Ember Light" charset="0"/>
                  <a:cs typeface="Amazon Ember Light" charset="0"/>
                </a:rPr>
                <a:t>then decommission the resources. </a:t>
              </a:r>
            </a:p>
            <a:p>
              <a:pPr lvl="1" indent="-457200">
                <a:lnSpc>
                  <a:spcPct val="90000"/>
                </a:lnSpc>
                <a:spcBef>
                  <a:spcPts val="1800"/>
                </a:spcBef>
                <a:spcAft>
                  <a:spcPct val="15000"/>
                </a:spcAft>
                <a:buBlip>
                  <a:blip r:embed="rId4"/>
                </a:buBlip>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Only pay for the test environment when it is running</a:t>
              </a:r>
              <a:r>
                <a:rPr lang="en-US" sz="2400" dirty="0">
                  <a:latin typeface="Amazon Ember Light" charset="0"/>
                  <a:ea typeface="Amazon Ember Light" charset="0"/>
                  <a:cs typeface="Amazon Ember Light" charset="0"/>
                </a:rPr>
                <a:t>, so you can simulate your live environment for a fraction of the cost of testing on premises.</a:t>
              </a:r>
            </a:p>
          </p:txBody>
        </p:sp>
      </p:grpSp>
    </p:spTree>
    <p:custDataLst>
      <p:tags r:id="rId1"/>
    </p:custDataLst>
    <p:extLst>
      <p:ext uri="{BB962C8B-B14F-4D97-AF65-F5344CB8AC3E}">
        <p14:creationId xmlns:p14="http://schemas.microsoft.com/office/powerpoint/2010/main" val="1048114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104503"/>
            <a:ext cx="11115261" cy="1084187"/>
          </a:xfrm>
        </p:spPr>
        <p:txBody>
          <a:bodyPr>
            <a:noAutofit/>
          </a:bodyPr>
          <a:lstStyle/>
          <a:p>
            <a:r>
              <a:rPr lang="en-US" dirty="0"/>
              <a:t>Automate to Make Architectural Experimentation Easier</a:t>
            </a:r>
            <a:endParaRPr lang="en-US" sz="3600" dirty="0"/>
          </a:p>
        </p:txBody>
      </p:sp>
      <p:grpSp>
        <p:nvGrpSpPr>
          <p:cNvPr id="13" name="Group 12"/>
          <p:cNvGrpSpPr/>
          <p:nvPr/>
        </p:nvGrpSpPr>
        <p:grpSpPr>
          <a:xfrm>
            <a:off x="449051" y="1401857"/>
            <a:ext cx="11391964" cy="2162248"/>
            <a:chOff x="449051" y="1401857"/>
            <a:chExt cx="11391964" cy="2162248"/>
          </a:xfrm>
        </p:grpSpPr>
        <p:sp>
          <p:nvSpPr>
            <p:cNvPr id="5" name="Freeform 4"/>
            <p:cNvSpPr/>
            <p:nvPr/>
          </p:nvSpPr>
          <p:spPr>
            <a:xfrm>
              <a:off x="449051" y="1667805"/>
              <a:ext cx="11251335" cy="1896300"/>
            </a:xfrm>
            <a:custGeom>
              <a:avLst/>
              <a:gdLst>
                <a:gd name="connsiteX0" fmla="*/ 0 w 8438501"/>
                <a:gd name="connsiteY0" fmla="*/ 0 h 1422225"/>
                <a:gd name="connsiteX1" fmla="*/ 8438501 w 8438501"/>
                <a:gd name="connsiteY1" fmla="*/ 0 h 1422225"/>
                <a:gd name="connsiteX2" fmla="*/ 8438501 w 8438501"/>
                <a:gd name="connsiteY2" fmla="*/ 1422225 h 1422225"/>
                <a:gd name="connsiteX3" fmla="*/ 0 w 8438501"/>
                <a:gd name="connsiteY3" fmla="*/ 1422225 h 1422225"/>
                <a:gd name="connsiteX4" fmla="*/ 0 w 8438501"/>
                <a:gd name="connsiteY4" fmla="*/ 0 h 1422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8501" h="1422225">
                  <a:moveTo>
                    <a:pt x="0" y="0"/>
                  </a:moveTo>
                  <a:lnTo>
                    <a:pt x="8438501" y="0"/>
                  </a:lnTo>
                  <a:lnTo>
                    <a:pt x="8438501" y="1422225"/>
                  </a:lnTo>
                  <a:lnTo>
                    <a:pt x="0" y="1422225"/>
                  </a:lnTo>
                  <a:lnTo>
                    <a:pt x="0" y="0"/>
                  </a:lnTo>
                  <a:close/>
                </a:path>
              </a:pathLst>
            </a:custGeom>
            <a:ln>
              <a:solidFill>
                <a:schemeClr val="tx2">
                  <a:lumMod val="75000"/>
                </a:schemeClr>
              </a:solidFill>
            </a:ln>
          </p:spPr>
          <p:style>
            <a:lnRef idx="2">
              <a:schemeClr val="accent2"/>
            </a:lnRef>
            <a:fillRef idx="1">
              <a:schemeClr val="lt1"/>
            </a:fillRef>
            <a:effectRef idx="0">
              <a:schemeClr val="accent2"/>
            </a:effectRef>
            <a:fontRef idx="minor">
              <a:schemeClr val="dk1"/>
            </a:fontRef>
          </p:style>
          <p:txBody>
            <a:bodyPr spcFirstLastPara="0" vert="horz" wrap="square" lIns="873375" tIns="555413" rIns="873375" bIns="189653" numCol="1" spcCol="1270" anchor="t" anchorCtr="0">
              <a:noAutofit/>
            </a:bodyPr>
            <a:lstStyle/>
            <a:p>
              <a:pPr marL="228594" lvl="1" indent="-228594" defTabSz="1185304">
                <a:spcBef>
                  <a:spcPts val="800"/>
                </a:spcBef>
                <a:spcAft>
                  <a:spcPts val="800"/>
                </a:spcAft>
                <a:buFont typeface="Arial" panose="020B0604020202020204" pitchFamily="34" charset="0"/>
                <a:buChar char="•"/>
              </a:pP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 name="Freeform 5"/>
            <p:cNvSpPr/>
            <p:nvPr/>
          </p:nvSpPr>
          <p:spPr>
            <a:xfrm>
              <a:off x="1011618" y="1401857"/>
              <a:ext cx="7875933" cy="518975"/>
            </a:xfrm>
            <a:custGeom>
              <a:avLst/>
              <a:gdLst>
                <a:gd name="connsiteX0" fmla="*/ 0 w 5906950"/>
                <a:gd name="connsiteY0" fmla="*/ 103322 h 619920"/>
                <a:gd name="connsiteX1" fmla="*/ 103322 w 5906950"/>
                <a:gd name="connsiteY1" fmla="*/ 0 h 619920"/>
                <a:gd name="connsiteX2" fmla="*/ 5803628 w 5906950"/>
                <a:gd name="connsiteY2" fmla="*/ 0 h 619920"/>
                <a:gd name="connsiteX3" fmla="*/ 5906950 w 5906950"/>
                <a:gd name="connsiteY3" fmla="*/ 103322 h 619920"/>
                <a:gd name="connsiteX4" fmla="*/ 5906950 w 5906950"/>
                <a:gd name="connsiteY4" fmla="*/ 516598 h 619920"/>
                <a:gd name="connsiteX5" fmla="*/ 5803628 w 5906950"/>
                <a:gd name="connsiteY5" fmla="*/ 619920 h 619920"/>
                <a:gd name="connsiteX6" fmla="*/ 103322 w 5906950"/>
                <a:gd name="connsiteY6" fmla="*/ 619920 h 619920"/>
                <a:gd name="connsiteX7" fmla="*/ 0 w 5906950"/>
                <a:gd name="connsiteY7" fmla="*/ 516598 h 619920"/>
                <a:gd name="connsiteX8" fmla="*/ 0 w 5906950"/>
                <a:gd name="connsiteY8" fmla="*/ 103322 h 61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6950" h="619920">
                  <a:moveTo>
                    <a:pt x="0" y="103322"/>
                  </a:moveTo>
                  <a:cubicBezTo>
                    <a:pt x="0" y="46259"/>
                    <a:pt x="46259" y="0"/>
                    <a:pt x="103322" y="0"/>
                  </a:cubicBezTo>
                  <a:lnTo>
                    <a:pt x="5803628" y="0"/>
                  </a:lnTo>
                  <a:cubicBezTo>
                    <a:pt x="5860691" y="0"/>
                    <a:pt x="5906950" y="46259"/>
                    <a:pt x="5906950" y="103322"/>
                  </a:cubicBezTo>
                  <a:lnTo>
                    <a:pt x="5906950" y="516598"/>
                  </a:lnTo>
                  <a:cubicBezTo>
                    <a:pt x="5906950" y="573661"/>
                    <a:pt x="5860691" y="619920"/>
                    <a:pt x="5803628" y="619920"/>
                  </a:cubicBezTo>
                  <a:lnTo>
                    <a:pt x="103322" y="619920"/>
                  </a:lnTo>
                  <a:cubicBezTo>
                    <a:pt x="46259" y="619920"/>
                    <a:pt x="0" y="573661"/>
                    <a:pt x="0" y="516598"/>
                  </a:cubicBezTo>
                  <a:lnTo>
                    <a:pt x="0" y="103322"/>
                  </a:lnTo>
                  <a:close/>
                </a:path>
              </a:pathLst>
            </a:custGeom>
            <a:solidFill>
              <a:schemeClr val="bg2">
                <a:lumMod val="50000"/>
              </a:schemeClr>
            </a:solidFill>
            <a:ln>
              <a:solidFill>
                <a:schemeClr val="bg2">
                  <a:lumMod val="10000"/>
                </a:schemeClr>
              </a:solidFill>
            </a:ln>
          </p:spPr>
          <p:style>
            <a:lnRef idx="1">
              <a:schemeClr val="accent2"/>
            </a:lnRef>
            <a:fillRef idx="3">
              <a:schemeClr val="accent2"/>
            </a:fillRef>
            <a:effectRef idx="2">
              <a:schemeClr val="accent2"/>
            </a:effectRef>
            <a:fontRef idx="minor">
              <a:schemeClr val="lt1"/>
            </a:fontRef>
          </p:style>
          <p:txBody>
            <a:bodyPr spcFirstLastPara="0" vert="horz" wrap="square" lIns="336169" tIns="38428" rIns="336169" bIns="38428" numCol="1" spcCol="1270" anchor="ctr" anchorCtr="0">
              <a:noAutofit/>
            </a:bodyPr>
            <a:lstStyle/>
            <a:p>
              <a:pPr defTabSz="1185304">
                <a:lnSpc>
                  <a:spcPct val="90000"/>
                </a:lnSpc>
                <a:spcBef>
                  <a:spcPct val="0"/>
                </a:spcBef>
                <a:spcAft>
                  <a:spcPct val="35000"/>
                </a:spcAft>
              </a:pPr>
              <a:r>
                <a:rPr lang="en-US" sz="2667" b="1" dirty="0">
                  <a:latin typeface="Amazon Ember Light" panose="020B0403020204020204" pitchFamily="34" charset="0"/>
                  <a:ea typeface="Amazon Ember Light" panose="020B0403020204020204" pitchFamily="34" charset="0"/>
                  <a:cs typeface="Amazon Ember Light" panose="020B0403020204020204" pitchFamily="34" charset="0"/>
                </a:rPr>
                <a:t>Traditional Environment</a:t>
              </a:r>
            </a:p>
          </p:txBody>
        </p:sp>
        <p:sp>
          <p:nvSpPr>
            <p:cNvPr id="10" name="TextBox 9"/>
            <p:cNvSpPr txBox="1"/>
            <p:nvPr/>
          </p:nvSpPr>
          <p:spPr>
            <a:xfrm>
              <a:off x="522939" y="2087334"/>
              <a:ext cx="11318076" cy="757130"/>
            </a:xfrm>
            <a:prstGeom prst="rect">
              <a:avLst/>
            </a:prstGeom>
            <a:noFill/>
          </p:spPr>
          <p:txBody>
            <a:bodyPr wrap="square" rtlCol="0">
              <a:spAutoFit/>
            </a:bodyPr>
            <a:lstStyle/>
            <a:p>
              <a:pPr marL="0" lvl="1">
                <a:lnSpc>
                  <a:spcPct val="90000"/>
                </a:lnSpc>
                <a:spcBef>
                  <a:spcPts val="1800"/>
                </a:spcBef>
                <a:spcAft>
                  <a:spcPct val="15000"/>
                </a:spcAft>
              </a:pPr>
              <a:r>
                <a:rPr lang="en-US" sz="2400" dirty="0">
                  <a:latin typeface="Amazon Ember Light" charset="0"/>
                  <a:ea typeface="Amazon Ember Light" charset="0"/>
                  <a:cs typeface="Amazon Ember Light" charset="0"/>
                </a:rPr>
                <a:t>On-premises environments have separate structures and components that require more work to automate (no common API for all parts of your infrastructure).</a:t>
              </a:r>
            </a:p>
          </p:txBody>
        </p:sp>
      </p:grpSp>
      <p:grpSp>
        <p:nvGrpSpPr>
          <p:cNvPr id="14" name="Group 13"/>
          <p:cNvGrpSpPr/>
          <p:nvPr/>
        </p:nvGrpSpPr>
        <p:grpSpPr>
          <a:xfrm>
            <a:off x="449051" y="3864389"/>
            <a:ext cx="11391964" cy="2197889"/>
            <a:chOff x="449051" y="3864389"/>
            <a:chExt cx="11391964" cy="2197889"/>
          </a:xfrm>
        </p:grpSpPr>
        <p:sp>
          <p:nvSpPr>
            <p:cNvPr id="7" name="Freeform 6"/>
            <p:cNvSpPr/>
            <p:nvPr/>
          </p:nvSpPr>
          <p:spPr>
            <a:xfrm>
              <a:off x="449051" y="4128585"/>
              <a:ext cx="11251335" cy="1933693"/>
            </a:xfrm>
            <a:custGeom>
              <a:avLst/>
              <a:gdLst>
                <a:gd name="connsiteX0" fmla="*/ 0 w 8438501"/>
                <a:gd name="connsiteY0" fmla="*/ 0 h 1752975"/>
                <a:gd name="connsiteX1" fmla="*/ 8438501 w 8438501"/>
                <a:gd name="connsiteY1" fmla="*/ 0 h 1752975"/>
                <a:gd name="connsiteX2" fmla="*/ 8438501 w 8438501"/>
                <a:gd name="connsiteY2" fmla="*/ 1752975 h 1752975"/>
                <a:gd name="connsiteX3" fmla="*/ 0 w 8438501"/>
                <a:gd name="connsiteY3" fmla="*/ 1752975 h 1752975"/>
                <a:gd name="connsiteX4" fmla="*/ 0 w 8438501"/>
                <a:gd name="connsiteY4" fmla="*/ 0 h 175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8501" h="1752975">
                  <a:moveTo>
                    <a:pt x="0" y="0"/>
                  </a:moveTo>
                  <a:lnTo>
                    <a:pt x="8438501" y="0"/>
                  </a:lnTo>
                  <a:lnTo>
                    <a:pt x="8438501" y="1752975"/>
                  </a:lnTo>
                  <a:lnTo>
                    <a:pt x="0" y="1752975"/>
                  </a:lnTo>
                  <a:lnTo>
                    <a:pt x="0" y="0"/>
                  </a:lnTo>
                  <a:close/>
                </a:path>
              </a:pathLst>
            </a:custGeom>
            <a:ln>
              <a:solidFill>
                <a:schemeClr val="accent2">
                  <a:lumMod val="50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873375" tIns="555413" rIns="873375" bIns="189653" numCol="1" spcCol="1270" anchor="t" anchorCtr="0">
              <a:noAutofit/>
            </a:bodyPr>
            <a:lstStyle/>
            <a:p>
              <a:pPr marL="228594" lvl="1" indent="-228594" defTabSz="1185304">
                <a:spcBef>
                  <a:spcPct val="0"/>
                </a:spcBef>
                <a:spcAft>
                  <a:spcPct val="15000"/>
                </a:spcAft>
                <a:buFont typeface="Arial" panose="020B0604020202020204" pitchFamily="34" charset="0"/>
                <a:buChar char="•"/>
              </a:pP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 name="Freeform 7"/>
            <p:cNvSpPr/>
            <p:nvPr/>
          </p:nvSpPr>
          <p:spPr>
            <a:xfrm>
              <a:off x="1011618" y="3864389"/>
              <a:ext cx="7875933" cy="529828"/>
            </a:xfrm>
            <a:custGeom>
              <a:avLst/>
              <a:gdLst>
                <a:gd name="connsiteX0" fmla="*/ 0 w 5906950"/>
                <a:gd name="connsiteY0" fmla="*/ 103322 h 619920"/>
                <a:gd name="connsiteX1" fmla="*/ 103322 w 5906950"/>
                <a:gd name="connsiteY1" fmla="*/ 0 h 619920"/>
                <a:gd name="connsiteX2" fmla="*/ 5803628 w 5906950"/>
                <a:gd name="connsiteY2" fmla="*/ 0 h 619920"/>
                <a:gd name="connsiteX3" fmla="*/ 5906950 w 5906950"/>
                <a:gd name="connsiteY3" fmla="*/ 103322 h 619920"/>
                <a:gd name="connsiteX4" fmla="*/ 5906950 w 5906950"/>
                <a:gd name="connsiteY4" fmla="*/ 516598 h 619920"/>
                <a:gd name="connsiteX5" fmla="*/ 5803628 w 5906950"/>
                <a:gd name="connsiteY5" fmla="*/ 619920 h 619920"/>
                <a:gd name="connsiteX6" fmla="*/ 103322 w 5906950"/>
                <a:gd name="connsiteY6" fmla="*/ 619920 h 619920"/>
                <a:gd name="connsiteX7" fmla="*/ 0 w 5906950"/>
                <a:gd name="connsiteY7" fmla="*/ 516598 h 619920"/>
                <a:gd name="connsiteX8" fmla="*/ 0 w 5906950"/>
                <a:gd name="connsiteY8" fmla="*/ 103322 h 61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6950" h="619920">
                  <a:moveTo>
                    <a:pt x="0" y="103322"/>
                  </a:moveTo>
                  <a:cubicBezTo>
                    <a:pt x="0" y="46259"/>
                    <a:pt x="46259" y="0"/>
                    <a:pt x="103322" y="0"/>
                  </a:cubicBezTo>
                  <a:lnTo>
                    <a:pt x="5803628" y="0"/>
                  </a:lnTo>
                  <a:cubicBezTo>
                    <a:pt x="5860691" y="0"/>
                    <a:pt x="5906950" y="46259"/>
                    <a:pt x="5906950" y="103322"/>
                  </a:cubicBezTo>
                  <a:lnTo>
                    <a:pt x="5906950" y="516598"/>
                  </a:lnTo>
                  <a:cubicBezTo>
                    <a:pt x="5906950" y="573661"/>
                    <a:pt x="5860691" y="619920"/>
                    <a:pt x="5803628" y="619920"/>
                  </a:cubicBezTo>
                  <a:lnTo>
                    <a:pt x="103322" y="619920"/>
                  </a:lnTo>
                  <a:cubicBezTo>
                    <a:pt x="46259" y="619920"/>
                    <a:pt x="0" y="573661"/>
                    <a:pt x="0" y="516598"/>
                  </a:cubicBezTo>
                  <a:lnTo>
                    <a:pt x="0" y="103322"/>
                  </a:lnTo>
                  <a:close/>
                </a:path>
              </a:pathLst>
            </a:custGeom>
            <a:solidFill>
              <a:srgbClr val="FF9933"/>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spcFirstLastPara="0" vert="horz" wrap="square" lIns="336169" tIns="38428" rIns="336169" bIns="38428" numCol="1" spcCol="1270" anchor="ctr" anchorCtr="0">
              <a:noAutofit/>
            </a:bodyPr>
            <a:lstStyle/>
            <a:p>
              <a:pPr defTabSz="1185304">
                <a:lnSpc>
                  <a:spcPct val="90000"/>
                </a:lnSpc>
                <a:spcBef>
                  <a:spcPct val="0"/>
                </a:spcBef>
                <a:spcAft>
                  <a:spcPct val="35000"/>
                </a:spcAft>
              </a:pPr>
              <a:r>
                <a:rPr lang="en-US" sz="2667" b="1" dirty="0">
                  <a:latin typeface="Amazon Ember Light" panose="020B0403020204020204" pitchFamily="34" charset="0"/>
                  <a:ea typeface="Amazon Ember Light" panose="020B0403020204020204" pitchFamily="34" charset="0"/>
                  <a:cs typeface="Amazon Ember Light" panose="020B0403020204020204" pitchFamily="34" charset="0"/>
                </a:rPr>
                <a:t>Cloud Environment</a:t>
              </a:r>
            </a:p>
          </p:txBody>
        </p:sp>
        <p:sp>
          <p:nvSpPr>
            <p:cNvPr id="11" name="TextBox 10"/>
            <p:cNvSpPr txBox="1"/>
            <p:nvPr/>
          </p:nvSpPr>
          <p:spPr>
            <a:xfrm>
              <a:off x="522939" y="4632374"/>
              <a:ext cx="11318076" cy="1375761"/>
            </a:xfrm>
            <a:prstGeom prst="rect">
              <a:avLst/>
            </a:prstGeom>
            <a:noFill/>
          </p:spPr>
          <p:txBody>
            <a:bodyPr wrap="square" rtlCol="0">
              <a:spAutoFit/>
            </a:bodyPr>
            <a:lstStyle/>
            <a:p>
              <a:pPr lvl="1" indent="-457200">
                <a:lnSpc>
                  <a:spcPct val="90000"/>
                </a:lnSpc>
                <a:spcBef>
                  <a:spcPts val="1800"/>
                </a:spcBef>
                <a:spcAft>
                  <a:spcPct val="15000"/>
                </a:spcAft>
                <a:buBlip>
                  <a:blip r:embed="rId4"/>
                </a:buBlip>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Create and replicate </a:t>
              </a:r>
              <a:r>
                <a:rPr lang="en-US" sz="2400" dirty="0">
                  <a:latin typeface="Amazon Ember Light" charset="0"/>
                  <a:ea typeface="Amazon Ember Light" charset="0"/>
                  <a:cs typeface="Amazon Ember Light" charset="0"/>
                </a:rPr>
                <a:t>your systems at low cost (no manual effort).</a:t>
              </a:r>
            </a:p>
            <a:p>
              <a:pPr lvl="1" indent="-457200">
                <a:lnSpc>
                  <a:spcPct val="90000"/>
                </a:lnSpc>
                <a:spcBef>
                  <a:spcPts val="1800"/>
                </a:spcBef>
                <a:spcAft>
                  <a:spcPct val="15000"/>
                </a:spcAft>
                <a:buBlip>
                  <a:blip r:embed="rId4"/>
                </a:buBlip>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Track changes </a:t>
              </a:r>
              <a:r>
                <a:rPr lang="en-US" sz="2400" dirty="0">
                  <a:latin typeface="Amazon Ember Light" charset="0"/>
                  <a:ea typeface="Amazon Ember Light" charset="0"/>
                  <a:cs typeface="Amazon Ember Light" charset="0"/>
                </a:rPr>
                <a:t>to your automation,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audit</a:t>
              </a:r>
              <a:r>
                <a:rPr lang="en-US" sz="2400" dirty="0">
                  <a:latin typeface="Amazon Ember Light" charset="0"/>
                  <a:ea typeface="Amazon Ember Light" charset="0"/>
                  <a:cs typeface="Amazon Ember Light" charset="0"/>
                </a:rPr>
                <a:t> the impact, and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revert</a:t>
              </a:r>
              <a:r>
                <a:rPr lang="en-US" sz="2400" b="1" dirty="0">
                  <a:latin typeface="Amazon Ember Medium" panose="020B0603020204030204" pitchFamily="34" charset="0"/>
                  <a:ea typeface="Amazon Ember Medium" panose="020B0603020204030204" pitchFamily="34" charset="0"/>
                  <a:cs typeface="Amazon Ember Medium" panose="020B0603020204030204" pitchFamily="34" charset="0"/>
                </a:rPr>
                <a:t> </a:t>
              </a:r>
              <a:r>
                <a:rPr lang="en-US" sz="2400" dirty="0">
                  <a:latin typeface="Amazon Ember Light" charset="0"/>
                  <a:ea typeface="Amazon Ember Light" charset="0"/>
                  <a:cs typeface="Amazon Ember Light" charset="0"/>
                </a:rPr>
                <a:t>to previous parameters when necessary.</a:t>
              </a:r>
            </a:p>
          </p:txBody>
        </p:sp>
      </p:grpSp>
    </p:spTree>
    <p:custDataLst>
      <p:tags r:id="rId1"/>
    </p:custDataLst>
    <p:extLst>
      <p:ext uri="{BB962C8B-B14F-4D97-AF65-F5344CB8AC3E}">
        <p14:creationId xmlns:p14="http://schemas.microsoft.com/office/powerpoint/2010/main" val="710229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in This Module</a:t>
            </a:r>
          </a:p>
        </p:txBody>
      </p:sp>
      <p:sp>
        <p:nvSpPr>
          <p:cNvPr id="5" name="Content Placeholder 4"/>
          <p:cNvSpPr>
            <a:spLocks noGrp="1"/>
          </p:cNvSpPr>
          <p:nvPr>
            <p:ph idx="1"/>
          </p:nvPr>
        </p:nvSpPr>
        <p:spPr/>
        <p:txBody>
          <a:bodyPr>
            <a:noAutofit/>
          </a:bodyPr>
          <a:lstStyle/>
          <a:p>
            <a:pPr marL="493713" indent="-493713">
              <a:spcBef>
                <a:spcPts val="1800"/>
              </a:spcBef>
            </a:pPr>
            <a:r>
              <a:rPr lang="en-US" b="1" dirty="0"/>
              <a:t>Part 1: </a:t>
            </a:r>
            <a:r>
              <a:rPr lang="en-US" dirty="0"/>
              <a:t>Introduction to the Well-Architected Framework</a:t>
            </a:r>
          </a:p>
          <a:p>
            <a:pPr marL="493713" indent="-493713">
              <a:spcBef>
                <a:spcPts val="1800"/>
              </a:spcBef>
            </a:pPr>
            <a:r>
              <a:rPr lang="en-US" b="1" dirty="0"/>
              <a:t>Part 2: </a:t>
            </a:r>
            <a:r>
              <a:rPr lang="en-US" dirty="0"/>
              <a:t>Pillars of the Well-Architected Framework</a:t>
            </a:r>
          </a:p>
          <a:p>
            <a:pPr marL="493713" indent="-493713">
              <a:spcBef>
                <a:spcPts val="1800"/>
              </a:spcBef>
            </a:pPr>
            <a:r>
              <a:rPr lang="en-US" b="1" dirty="0"/>
              <a:t>Part 3: </a:t>
            </a:r>
            <a:r>
              <a:rPr lang="en-US" dirty="0"/>
              <a:t>Well-Architected Design Principles</a:t>
            </a:r>
          </a:p>
          <a:p>
            <a:pPr marL="0" indent="0">
              <a:spcBef>
                <a:spcPts val="1800"/>
              </a:spcBef>
              <a:buNone/>
            </a:pPr>
            <a:endParaRPr lang="en-US" dirty="0"/>
          </a:p>
          <a:p>
            <a:pPr>
              <a:spcBef>
                <a:spcPts val="1800"/>
              </a:spcBef>
            </a:pPr>
            <a:endParaRPr lang="en-US" dirty="0"/>
          </a:p>
        </p:txBody>
      </p:sp>
      <p:pic>
        <p:nvPicPr>
          <p:cNvPr id="4" name="Picture 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53825" y="6196517"/>
            <a:ext cx="1620111" cy="630043"/>
          </a:xfrm>
          <a:prstGeom prst="rect">
            <a:avLst/>
          </a:prstGeom>
        </p:spPr>
      </p:pic>
    </p:spTree>
    <p:custDataLst>
      <p:tags r:id="rId1"/>
    </p:custDataLst>
    <p:extLst>
      <p:ext uri="{BB962C8B-B14F-4D97-AF65-F5344CB8AC3E}">
        <p14:creationId xmlns:p14="http://schemas.microsoft.com/office/powerpoint/2010/main" val="2148202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Allow for Evolutionary Architectures</a:t>
            </a:r>
          </a:p>
        </p:txBody>
      </p:sp>
      <p:grpSp>
        <p:nvGrpSpPr>
          <p:cNvPr id="13" name="Group 12"/>
          <p:cNvGrpSpPr/>
          <p:nvPr/>
        </p:nvGrpSpPr>
        <p:grpSpPr>
          <a:xfrm>
            <a:off x="449051" y="1290604"/>
            <a:ext cx="11360299" cy="2528244"/>
            <a:chOff x="449051" y="1290604"/>
            <a:chExt cx="11360299" cy="2528244"/>
          </a:xfrm>
        </p:grpSpPr>
        <p:sp>
          <p:nvSpPr>
            <p:cNvPr id="5" name="Freeform 4"/>
            <p:cNvSpPr/>
            <p:nvPr/>
          </p:nvSpPr>
          <p:spPr>
            <a:xfrm>
              <a:off x="449051" y="1569748"/>
              <a:ext cx="11251335" cy="2249100"/>
            </a:xfrm>
            <a:custGeom>
              <a:avLst/>
              <a:gdLst>
                <a:gd name="connsiteX0" fmla="*/ 0 w 8438501"/>
                <a:gd name="connsiteY0" fmla="*/ 0 h 1686825"/>
                <a:gd name="connsiteX1" fmla="*/ 8438501 w 8438501"/>
                <a:gd name="connsiteY1" fmla="*/ 0 h 1686825"/>
                <a:gd name="connsiteX2" fmla="*/ 8438501 w 8438501"/>
                <a:gd name="connsiteY2" fmla="*/ 1686825 h 1686825"/>
                <a:gd name="connsiteX3" fmla="*/ 0 w 8438501"/>
                <a:gd name="connsiteY3" fmla="*/ 1686825 h 1686825"/>
                <a:gd name="connsiteX4" fmla="*/ 0 w 8438501"/>
                <a:gd name="connsiteY4" fmla="*/ 0 h 1686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8501" h="1686825">
                  <a:moveTo>
                    <a:pt x="0" y="0"/>
                  </a:moveTo>
                  <a:lnTo>
                    <a:pt x="8438501" y="0"/>
                  </a:lnTo>
                  <a:lnTo>
                    <a:pt x="8438501" y="1686825"/>
                  </a:lnTo>
                  <a:lnTo>
                    <a:pt x="0" y="1686825"/>
                  </a:lnTo>
                  <a:lnTo>
                    <a:pt x="0" y="0"/>
                  </a:lnTo>
                  <a:close/>
                </a:path>
              </a:pathLst>
            </a:custGeom>
            <a:ln>
              <a:solidFill>
                <a:schemeClr val="tx2">
                  <a:lumMod val="75000"/>
                </a:schemeClr>
              </a:solidFill>
            </a:ln>
          </p:spPr>
          <p:style>
            <a:lnRef idx="2">
              <a:schemeClr val="accent2"/>
            </a:lnRef>
            <a:fillRef idx="1">
              <a:schemeClr val="lt1"/>
            </a:fillRef>
            <a:effectRef idx="0">
              <a:schemeClr val="accent2"/>
            </a:effectRef>
            <a:fontRef idx="minor">
              <a:schemeClr val="dk1"/>
            </a:fontRef>
          </p:style>
          <p:txBody>
            <a:bodyPr spcFirstLastPara="0" vert="horz" wrap="square" lIns="873375" tIns="555413" rIns="873375" bIns="189653" numCol="1" spcCol="1270" anchor="t" anchorCtr="0">
              <a:noAutofit/>
            </a:bodyPr>
            <a:lstStyle/>
            <a:p>
              <a:pPr marL="228594" lvl="1" indent="-228594" defTabSz="1185304">
                <a:spcBef>
                  <a:spcPts val="800"/>
                </a:spcBef>
                <a:spcAft>
                  <a:spcPts val="800"/>
                </a:spcAft>
                <a:buFont typeface="Arial" panose="020B0604020202020204" pitchFamily="34" charset="0"/>
                <a:buChar char="•"/>
              </a:pP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 name="Freeform 5"/>
            <p:cNvSpPr/>
            <p:nvPr/>
          </p:nvSpPr>
          <p:spPr>
            <a:xfrm>
              <a:off x="1011618" y="1290604"/>
              <a:ext cx="7875934" cy="545820"/>
            </a:xfrm>
            <a:custGeom>
              <a:avLst/>
              <a:gdLst>
                <a:gd name="connsiteX0" fmla="*/ 0 w 5906950"/>
                <a:gd name="connsiteY0" fmla="*/ 83642 h 501840"/>
                <a:gd name="connsiteX1" fmla="*/ 83642 w 5906950"/>
                <a:gd name="connsiteY1" fmla="*/ 0 h 501840"/>
                <a:gd name="connsiteX2" fmla="*/ 5823308 w 5906950"/>
                <a:gd name="connsiteY2" fmla="*/ 0 h 501840"/>
                <a:gd name="connsiteX3" fmla="*/ 5906950 w 5906950"/>
                <a:gd name="connsiteY3" fmla="*/ 83642 h 501840"/>
                <a:gd name="connsiteX4" fmla="*/ 5906950 w 5906950"/>
                <a:gd name="connsiteY4" fmla="*/ 418198 h 501840"/>
                <a:gd name="connsiteX5" fmla="*/ 5823308 w 5906950"/>
                <a:gd name="connsiteY5" fmla="*/ 501840 h 501840"/>
                <a:gd name="connsiteX6" fmla="*/ 83642 w 5906950"/>
                <a:gd name="connsiteY6" fmla="*/ 501840 h 501840"/>
                <a:gd name="connsiteX7" fmla="*/ 0 w 5906950"/>
                <a:gd name="connsiteY7" fmla="*/ 418198 h 501840"/>
                <a:gd name="connsiteX8" fmla="*/ 0 w 5906950"/>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6950" h="501840">
                  <a:moveTo>
                    <a:pt x="0" y="83642"/>
                  </a:moveTo>
                  <a:cubicBezTo>
                    <a:pt x="0" y="37448"/>
                    <a:pt x="37448" y="0"/>
                    <a:pt x="83642" y="0"/>
                  </a:cubicBezTo>
                  <a:lnTo>
                    <a:pt x="5823308" y="0"/>
                  </a:lnTo>
                  <a:cubicBezTo>
                    <a:pt x="5869502" y="0"/>
                    <a:pt x="5906950" y="37448"/>
                    <a:pt x="5906950" y="83642"/>
                  </a:cubicBezTo>
                  <a:lnTo>
                    <a:pt x="5906950" y="418198"/>
                  </a:lnTo>
                  <a:cubicBezTo>
                    <a:pt x="5906950" y="464392"/>
                    <a:pt x="5869502" y="501840"/>
                    <a:pt x="5823308" y="501840"/>
                  </a:cubicBezTo>
                  <a:lnTo>
                    <a:pt x="83642" y="501840"/>
                  </a:lnTo>
                  <a:cubicBezTo>
                    <a:pt x="37448" y="501840"/>
                    <a:pt x="0" y="464392"/>
                    <a:pt x="0" y="418198"/>
                  </a:cubicBezTo>
                  <a:lnTo>
                    <a:pt x="0" y="83642"/>
                  </a:lnTo>
                  <a:close/>
                </a:path>
              </a:pathLst>
            </a:custGeom>
            <a:solidFill>
              <a:schemeClr val="bg2">
                <a:lumMod val="50000"/>
              </a:schemeClr>
            </a:solidFill>
            <a:ln>
              <a:solidFill>
                <a:schemeClr val="bg2">
                  <a:lumMod val="10000"/>
                </a:schemeClr>
              </a:solidFill>
            </a:ln>
          </p:spPr>
          <p:style>
            <a:lnRef idx="1">
              <a:schemeClr val="accent2"/>
            </a:lnRef>
            <a:fillRef idx="3">
              <a:schemeClr val="accent2"/>
            </a:fillRef>
            <a:effectRef idx="2">
              <a:schemeClr val="accent2"/>
            </a:effectRef>
            <a:fontRef idx="minor">
              <a:schemeClr val="lt1"/>
            </a:fontRef>
          </p:style>
          <p:txBody>
            <a:bodyPr spcFirstLastPara="0" vert="horz" wrap="square" lIns="336169" tIns="38428" rIns="336169" bIns="38428" numCol="1" spcCol="1270" anchor="ctr" anchorCtr="0">
              <a:noAutofit/>
            </a:bodyPr>
            <a:lstStyle/>
            <a:p>
              <a:pPr defTabSz="1185304">
                <a:lnSpc>
                  <a:spcPct val="90000"/>
                </a:lnSpc>
                <a:spcBef>
                  <a:spcPct val="0"/>
                </a:spcBef>
                <a:spcAft>
                  <a:spcPct val="35000"/>
                </a:spcAft>
              </a:pPr>
              <a:r>
                <a:rPr lang="en-US" sz="2667" b="1" dirty="0">
                  <a:latin typeface="Amazon Ember Light" panose="020B0403020204020204" pitchFamily="34" charset="0"/>
                  <a:ea typeface="Amazon Ember Light" panose="020B0403020204020204" pitchFamily="34" charset="0"/>
                  <a:cs typeface="Amazon Ember Light" panose="020B0403020204020204" pitchFamily="34" charset="0"/>
                </a:rPr>
                <a:t>Traditional Environment</a:t>
              </a:r>
            </a:p>
          </p:txBody>
        </p:sp>
        <p:sp>
          <p:nvSpPr>
            <p:cNvPr id="10" name="TextBox 9"/>
            <p:cNvSpPr txBox="1"/>
            <p:nvPr/>
          </p:nvSpPr>
          <p:spPr>
            <a:xfrm>
              <a:off x="491274" y="1907439"/>
              <a:ext cx="11318076" cy="1840504"/>
            </a:xfrm>
            <a:prstGeom prst="rect">
              <a:avLst/>
            </a:prstGeom>
            <a:noFill/>
          </p:spPr>
          <p:txBody>
            <a:bodyPr wrap="square" rtlCol="0">
              <a:spAutoFit/>
            </a:bodyPr>
            <a:lstStyle/>
            <a:p>
              <a:pPr lvl="1" indent="-457200">
                <a:lnSpc>
                  <a:spcPct val="90000"/>
                </a:lnSpc>
                <a:spcBef>
                  <a:spcPts val="1200"/>
                </a:spcBef>
                <a:spcAft>
                  <a:spcPct val="15000"/>
                </a:spcAft>
                <a:buBlip>
                  <a:blip r:embed="rId4"/>
                </a:buBlip>
              </a:pPr>
              <a:r>
                <a:rPr lang="en-US" sz="2400" dirty="0">
                  <a:latin typeface="Amazon Ember Light" charset="0"/>
                  <a:ea typeface="Amazon Ember Light" charset="0"/>
                  <a:cs typeface="Amazon Ember Light" charset="0"/>
                </a:rPr>
                <a:t>Architectural decisions are often implemented as static, one-time events.</a:t>
              </a:r>
            </a:p>
            <a:p>
              <a:pPr lvl="1" indent="-457200">
                <a:lnSpc>
                  <a:spcPct val="90000"/>
                </a:lnSpc>
                <a:spcBef>
                  <a:spcPts val="1200"/>
                </a:spcBef>
                <a:spcAft>
                  <a:spcPct val="15000"/>
                </a:spcAft>
                <a:buBlip>
                  <a:blip r:embed="rId4"/>
                </a:buBlip>
              </a:pPr>
              <a:r>
                <a:rPr lang="en-US" sz="2400" dirty="0">
                  <a:latin typeface="Amazon Ember Light" charset="0"/>
                  <a:ea typeface="Amazon Ember Light" charset="0"/>
                  <a:cs typeface="Amazon Ember Light" charset="0"/>
                </a:rPr>
                <a:t>There may be only a few major versions of a system during its lifetime.</a:t>
              </a:r>
            </a:p>
            <a:p>
              <a:pPr lvl="1" indent="-457200">
                <a:lnSpc>
                  <a:spcPct val="90000"/>
                </a:lnSpc>
                <a:spcBef>
                  <a:spcPts val="1200"/>
                </a:spcBef>
                <a:spcAft>
                  <a:spcPct val="15000"/>
                </a:spcAft>
                <a:buBlip>
                  <a:blip r:embed="rId4"/>
                </a:buBlip>
              </a:pPr>
              <a:r>
                <a:rPr lang="en-US" sz="2400" dirty="0">
                  <a:latin typeface="Amazon Ember Light" charset="0"/>
                  <a:ea typeface="Amazon Ember Light" charset="0"/>
                  <a:cs typeface="Amazon Ember Light" charset="0"/>
                </a:rPr>
                <a:t>As a business changes, initial decisions may hinder the ability to meet changing business requirements.</a:t>
              </a:r>
            </a:p>
          </p:txBody>
        </p:sp>
      </p:grpSp>
      <p:grpSp>
        <p:nvGrpSpPr>
          <p:cNvPr id="14" name="Group 13"/>
          <p:cNvGrpSpPr/>
          <p:nvPr/>
        </p:nvGrpSpPr>
        <p:grpSpPr>
          <a:xfrm>
            <a:off x="449051" y="4184372"/>
            <a:ext cx="11318076" cy="2152659"/>
            <a:chOff x="449051" y="4184372"/>
            <a:chExt cx="11318076" cy="2152659"/>
          </a:xfrm>
        </p:grpSpPr>
        <p:sp>
          <p:nvSpPr>
            <p:cNvPr id="7" name="Freeform 6"/>
            <p:cNvSpPr/>
            <p:nvPr/>
          </p:nvSpPr>
          <p:spPr>
            <a:xfrm>
              <a:off x="449051" y="4423591"/>
              <a:ext cx="11251335" cy="1892100"/>
            </a:xfrm>
            <a:custGeom>
              <a:avLst/>
              <a:gdLst>
                <a:gd name="connsiteX0" fmla="*/ 0 w 8438501"/>
                <a:gd name="connsiteY0" fmla="*/ 0 h 1419075"/>
                <a:gd name="connsiteX1" fmla="*/ 8438501 w 8438501"/>
                <a:gd name="connsiteY1" fmla="*/ 0 h 1419075"/>
                <a:gd name="connsiteX2" fmla="*/ 8438501 w 8438501"/>
                <a:gd name="connsiteY2" fmla="*/ 1419075 h 1419075"/>
                <a:gd name="connsiteX3" fmla="*/ 0 w 8438501"/>
                <a:gd name="connsiteY3" fmla="*/ 1419075 h 1419075"/>
                <a:gd name="connsiteX4" fmla="*/ 0 w 8438501"/>
                <a:gd name="connsiteY4" fmla="*/ 0 h 1419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8501" h="1419075">
                  <a:moveTo>
                    <a:pt x="0" y="0"/>
                  </a:moveTo>
                  <a:lnTo>
                    <a:pt x="8438501" y="0"/>
                  </a:lnTo>
                  <a:lnTo>
                    <a:pt x="8438501" y="1419075"/>
                  </a:lnTo>
                  <a:lnTo>
                    <a:pt x="0" y="1419075"/>
                  </a:lnTo>
                  <a:lnTo>
                    <a:pt x="0" y="0"/>
                  </a:lnTo>
                  <a:close/>
                </a:path>
              </a:pathLst>
            </a:custGeom>
            <a:ln>
              <a:solidFill>
                <a:schemeClr val="accent2">
                  <a:lumMod val="50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873375" tIns="555413" rIns="873375" bIns="189653" numCol="1" spcCol="1270" anchor="t" anchorCtr="0">
              <a:noAutofit/>
            </a:bodyPr>
            <a:lstStyle/>
            <a:p>
              <a:pPr marL="228594" lvl="1" indent="-228594" defTabSz="1185304">
                <a:spcBef>
                  <a:spcPct val="0"/>
                </a:spcBef>
                <a:spcAft>
                  <a:spcPct val="15000"/>
                </a:spcAft>
                <a:buFont typeface="Arial" panose="020B0604020202020204" pitchFamily="34" charset="0"/>
                <a:buChar char="•"/>
              </a:pP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 name="Freeform 7"/>
            <p:cNvSpPr/>
            <p:nvPr/>
          </p:nvSpPr>
          <p:spPr>
            <a:xfrm>
              <a:off x="1011618" y="4184372"/>
              <a:ext cx="7875933" cy="504206"/>
            </a:xfrm>
            <a:custGeom>
              <a:avLst/>
              <a:gdLst>
                <a:gd name="connsiteX0" fmla="*/ 0 w 5906950"/>
                <a:gd name="connsiteY0" fmla="*/ 83642 h 501840"/>
                <a:gd name="connsiteX1" fmla="*/ 83642 w 5906950"/>
                <a:gd name="connsiteY1" fmla="*/ 0 h 501840"/>
                <a:gd name="connsiteX2" fmla="*/ 5823308 w 5906950"/>
                <a:gd name="connsiteY2" fmla="*/ 0 h 501840"/>
                <a:gd name="connsiteX3" fmla="*/ 5906950 w 5906950"/>
                <a:gd name="connsiteY3" fmla="*/ 83642 h 501840"/>
                <a:gd name="connsiteX4" fmla="*/ 5906950 w 5906950"/>
                <a:gd name="connsiteY4" fmla="*/ 418198 h 501840"/>
                <a:gd name="connsiteX5" fmla="*/ 5823308 w 5906950"/>
                <a:gd name="connsiteY5" fmla="*/ 501840 h 501840"/>
                <a:gd name="connsiteX6" fmla="*/ 83642 w 5906950"/>
                <a:gd name="connsiteY6" fmla="*/ 501840 h 501840"/>
                <a:gd name="connsiteX7" fmla="*/ 0 w 5906950"/>
                <a:gd name="connsiteY7" fmla="*/ 418198 h 501840"/>
                <a:gd name="connsiteX8" fmla="*/ 0 w 5906950"/>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6950" h="501840">
                  <a:moveTo>
                    <a:pt x="0" y="83642"/>
                  </a:moveTo>
                  <a:cubicBezTo>
                    <a:pt x="0" y="37448"/>
                    <a:pt x="37448" y="0"/>
                    <a:pt x="83642" y="0"/>
                  </a:cubicBezTo>
                  <a:lnTo>
                    <a:pt x="5823308" y="0"/>
                  </a:lnTo>
                  <a:cubicBezTo>
                    <a:pt x="5869502" y="0"/>
                    <a:pt x="5906950" y="37448"/>
                    <a:pt x="5906950" y="83642"/>
                  </a:cubicBezTo>
                  <a:lnTo>
                    <a:pt x="5906950" y="418198"/>
                  </a:lnTo>
                  <a:cubicBezTo>
                    <a:pt x="5906950" y="464392"/>
                    <a:pt x="5869502" y="501840"/>
                    <a:pt x="5823308" y="501840"/>
                  </a:cubicBezTo>
                  <a:lnTo>
                    <a:pt x="83642" y="501840"/>
                  </a:lnTo>
                  <a:cubicBezTo>
                    <a:pt x="37448" y="501840"/>
                    <a:pt x="0" y="464392"/>
                    <a:pt x="0" y="418198"/>
                  </a:cubicBezTo>
                  <a:lnTo>
                    <a:pt x="0" y="83642"/>
                  </a:lnTo>
                  <a:close/>
                </a:path>
              </a:pathLst>
            </a:custGeom>
            <a:solidFill>
              <a:srgbClr val="FF9933"/>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spcFirstLastPara="0" vert="horz" wrap="square" lIns="336169" tIns="38428" rIns="336169" bIns="38428" numCol="1" spcCol="1270" anchor="ctr" anchorCtr="0">
              <a:noAutofit/>
            </a:bodyPr>
            <a:lstStyle/>
            <a:p>
              <a:pPr defTabSz="1185304">
                <a:lnSpc>
                  <a:spcPct val="90000"/>
                </a:lnSpc>
                <a:spcBef>
                  <a:spcPct val="0"/>
                </a:spcBef>
                <a:spcAft>
                  <a:spcPct val="35000"/>
                </a:spcAft>
              </a:pPr>
              <a:r>
                <a:rPr lang="en-US" sz="2667" b="1" dirty="0">
                  <a:latin typeface="Amazon Ember Light" panose="020B0403020204020204" pitchFamily="34" charset="0"/>
                  <a:ea typeface="Amazon Ember Light" panose="020B0403020204020204" pitchFamily="34" charset="0"/>
                  <a:cs typeface="Amazon Ember Light" panose="020B0403020204020204" pitchFamily="34" charset="0"/>
                </a:rPr>
                <a:t>Cloud Environment</a:t>
              </a:r>
            </a:p>
          </p:txBody>
        </p:sp>
        <p:sp>
          <p:nvSpPr>
            <p:cNvPr id="11" name="TextBox 10"/>
            <p:cNvSpPr txBox="1"/>
            <p:nvPr/>
          </p:nvSpPr>
          <p:spPr>
            <a:xfrm>
              <a:off x="449051" y="4711971"/>
              <a:ext cx="11318076" cy="1625060"/>
            </a:xfrm>
            <a:prstGeom prst="rect">
              <a:avLst/>
            </a:prstGeom>
            <a:noFill/>
          </p:spPr>
          <p:txBody>
            <a:bodyPr wrap="square" rtlCol="0">
              <a:spAutoFit/>
            </a:bodyPr>
            <a:lstStyle/>
            <a:p>
              <a:pPr lvl="1" indent="-457200">
                <a:lnSpc>
                  <a:spcPct val="90000"/>
                </a:lnSpc>
                <a:spcBef>
                  <a:spcPts val="1200"/>
                </a:spcBef>
                <a:spcAft>
                  <a:spcPct val="15000"/>
                </a:spcAft>
                <a:buBlip>
                  <a:blip r:embed="rId4"/>
                </a:buBlip>
              </a:pPr>
              <a:r>
                <a:rPr lang="en-US" sz="2400" dirty="0">
                  <a:latin typeface="Amazon Ember Light" charset="0"/>
                  <a:ea typeface="Amazon Ember Light" charset="0"/>
                  <a:cs typeface="Amazon Ember Light" charset="0"/>
                </a:rPr>
                <a:t>The capability to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automate and test on demand </a:t>
              </a:r>
              <a:r>
                <a:rPr lang="en-US" sz="2400" dirty="0">
                  <a:latin typeface="Amazon Ember Light" charset="0"/>
                  <a:ea typeface="Amazon Ember Light" charset="0"/>
                  <a:cs typeface="Amazon Ember Light" charset="0"/>
                </a:rPr>
                <a:t>lowers the risk of impact from design changes.</a:t>
              </a:r>
            </a:p>
            <a:p>
              <a:pPr lvl="1" indent="-457200">
                <a:lnSpc>
                  <a:spcPct val="90000"/>
                </a:lnSpc>
                <a:spcBef>
                  <a:spcPts val="1200"/>
                </a:spcBef>
                <a:spcAft>
                  <a:spcPct val="15000"/>
                </a:spcAft>
                <a:buBlip>
                  <a:blip r:embed="rId4"/>
                </a:buBlip>
              </a:pPr>
              <a:r>
                <a:rPr lang="en-US" sz="2400" dirty="0">
                  <a:latin typeface="Amazon Ember Light" charset="0"/>
                  <a:ea typeface="Amazon Ember Light" charset="0"/>
                  <a:cs typeface="Amazon Ember Light" charset="0"/>
                </a:rPr>
                <a:t>Systems can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evolve</a:t>
              </a:r>
              <a:r>
                <a:rPr lang="en-US" sz="2400" dirty="0">
                  <a:latin typeface="Amazon Ember Light" charset="0"/>
                  <a:ea typeface="Amazon Ember Light" charset="0"/>
                  <a:cs typeface="Amazon Ember Light" charset="0"/>
                </a:rPr>
                <a:t> over time so that businesses can take advantage of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new</a:t>
              </a:r>
              <a:r>
                <a:rPr lang="en-US" sz="2400" b="1" dirty="0">
                  <a:latin typeface="Amazon Ember Medium" panose="020B0603020204030204" pitchFamily="34" charset="0"/>
                  <a:ea typeface="Amazon Ember Medium" panose="020B0603020204030204" pitchFamily="34" charset="0"/>
                  <a:cs typeface="Amazon Ember Medium" panose="020B0603020204030204" pitchFamily="34" charset="0"/>
                </a:rPr>
                <a:t>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innovations</a:t>
              </a:r>
              <a:r>
                <a:rPr lang="en-US" sz="2400" dirty="0">
                  <a:latin typeface="Amazon Ember Light" charset="0"/>
                  <a:ea typeface="Amazon Ember Light" charset="0"/>
                  <a:cs typeface="Amazon Ember Light" charset="0"/>
                </a:rPr>
                <a:t> as a standard practice.</a:t>
              </a:r>
            </a:p>
          </p:txBody>
        </p:sp>
      </p:grpSp>
    </p:spTree>
    <p:custDataLst>
      <p:tags r:id="rId1"/>
    </p:custDataLst>
    <p:extLst>
      <p:ext uri="{BB962C8B-B14F-4D97-AF65-F5344CB8AC3E}">
        <p14:creationId xmlns:p14="http://schemas.microsoft.com/office/powerpoint/2010/main" val="2059223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107707"/>
            <a:ext cx="11115261" cy="1074430"/>
          </a:xfrm>
        </p:spPr>
        <p:txBody>
          <a:bodyPr>
            <a:noAutofit/>
          </a:bodyPr>
          <a:lstStyle/>
          <a:p>
            <a:r>
              <a:rPr lang="en-US" dirty="0"/>
              <a:t>Drive Architectures Using Data</a:t>
            </a:r>
          </a:p>
        </p:txBody>
      </p:sp>
      <p:grpSp>
        <p:nvGrpSpPr>
          <p:cNvPr id="13" name="Group 12"/>
          <p:cNvGrpSpPr/>
          <p:nvPr/>
        </p:nvGrpSpPr>
        <p:grpSpPr>
          <a:xfrm>
            <a:off x="449051" y="1281027"/>
            <a:ext cx="11306752" cy="2364352"/>
            <a:chOff x="449051" y="1281027"/>
            <a:chExt cx="11306752" cy="2364352"/>
          </a:xfrm>
        </p:grpSpPr>
        <p:sp>
          <p:nvSpPr>
            <p:cNvPr id="5" name="Freeform 4"/>
            <p:cNvSpPr/>
            <p:nvPr/>
          </p:nvSpPr>
          <p:spPr>
            <a:xfrm>
              <a:off x="449051" y="1546525"/>
              <a:ext cx="11251335" cy="2095851"/>
            </a:xfrm>
            <a:custGeom>
              <a:avLst/>
              <a:gdLst>
                <a:gd name="connsiteX0" fmla="*/ 0 w 8438501"/>
                <a:gd name="connsiteY0" fmla="*/ 0 h 1422225"/>
                <a:gd name="connsiteX1" fmla="*/ 8438501 w 8438501"/>
                <a:gd name="connsiteY1" fmla="*/ 0 h 1422225"/>
                <a:gd name="connsiteX2" fmla="*/ 8438501 w 8438501"/>
                <a:gd name="connsiteY2" fmla="*/ 1422225 h 1422225"/>
                <a:gd name="connsiteX3" fmla="*/ 0 w 8438501"/>
                <a:gd name="connsiteY3" fmla="*/ 1422225 h 1422225"/>
                <a:gd name="connsiteX4" fmla="*/ 0 w 8438501"/>
                <a:gd name="connsiteY4" fmla="*/ 0 h 1422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8501" h="1422225">
                  <a:moveTo>
                    <a:pt x="0" y="0"/>
                  </a:moveTo>
                  <a:lnTo>
                    <a:pt x="8438501" y="0"/>
                  </a:lnTo>
                  <a:lnTo>
                    <a:pt x="8438501" y="1422225"/>
                  </a:lnTo>
                  <a:lnTo>
                    <a:pt x="0" y="1422225"/>
                  </a:lnTo>
                  <a:lnTo>
                    <a:pt x="0" y="0"/>
                  </a:lnTo>
                  <a:close/>
                </a:path>
              </a:pathLst>
            </a:custGeom>
            <a:ln>
              <a:solidFill>
                <a:schemeClr val="tx2">
                  <a:lumMod val="75000"/>
                </a:schemeClr>
              </a:solidFill>
            </a:ln>
          </p:spPr>
          <p:style>
            <a:lnRef idx="2">
              <a:schemeClr val="accent2"/>
            </a:lnRef>
            <a:fillRef idx="1">
              <a:schemeClr val="lt1"/>
            </a:fillRef>
            <a:effectRef idx="0">
              <a:schemeClr val="accent2"/>
            </a:effectRef>
            <a:fontRef idx="minor">
              <a:schemeClr val="dk1"/>
            </a:fontRef>
          </p:style>
          <p:txBody>
            <a:bodyPr spcFirstLastPara="0" vert="horz" wrap="square" lIns="873375" tIns="555413" rIns="873375" bIns="189653" numCol="1" spcCol="1270" anchor="t" anchorCtr="0">
              <a:noAutofit/>
            </a:bodyPr>
            <a:lstStyle/>
            <a:p>
              <a:pPr marL="228594" lvl="1" indent="-228594" defTabSz="1185304">
                <a:spcBef>
                  <a:spcPts val="800"/>
                </a:spcBef>
                <a:spcAft>
                  <a:spcPts val="800"/>
                </a:spcAft>
                <a:buFont typeface="Arial" panose="020B0604020202020204" pitchFamily="34" charset="0"/>
                <a:buChar char="•"/>
              </a:pP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 name="Freeform 5"/>
            <p:cNvSpPr/>
            <p:nvPr/>
          </p:nvSpPr>
          <p:spPr>
            <a:xfrm>
              <a:off x="1011618" y="1281027"/>
              <a:ext cx="7875933" cy="536760"/>
            </a:xfrm>
            <a:custGeom>
              <a:avLst/>
              <a:gdLst>
                <a:gd name="connsiteX0" fmla="*/ 0 w 5906950"/>
                <a:gd name="connsiteY0" fmla="*/ 103322 h 619920"/>
                <a:gd name="connsiteX1" fmla="*/ 103322 w 5906950"/>
                <a:gd name="connsiteY1" fmla="*/ 0 h 619920"/>
                <a:gd name="connsiteX2" fmla="*/ 5803628 w 5906950"/>
                <a:gd name="connsiteY2" fmla="*/ 0 h 619920"/>
                <a:gd name="connsiteX3" fmla="*/ 5906950 w 5906950"/>
                <a:gd name="connsiteY3" fmla="*/ 103322 h 619920"/>
                <a:gd name="connsiteX4" fmla="*/ 5906950 w 5906950"/>
                <a:gd name="connsiteY4" fmla="*/ 516598 h 619920"/>
                <a:gd name="connsiteX5" fmla="*/ 5803628 w 5906950"/>
                <a:gd name="connsiteY5" fmla="*/ 619920 h 619920"/>
                <a:gd name="connsiteX6" fmla="*/ 103322 w 5906950"/>
                <a:gd name="connsiteY6" fmla="*/ 619920 h 619920"/>
                <a:gd name="connsiteX7" fmla="*/ 0 w 5906950"/>
                <a:gd name="connsiteY7" fmla="*/ 516598 h 619920"/>
                <a:gd name="connsiteX8" fmla="*/ 0 w 5906950"/>
                <a:gd name="connsiteY8" fmla="*/ 103322 h 61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6950" h="619920">
                  <a:moveTo>
                    <a:pt x="0" y="103322"/>
                  </a:moveTo>
                  <a:cubicBezTo>
                    <a:pt x="0" y="46259"/>
                    <a:pt x="46259" y="0"/>
                    <a:pt x="103322" y="0"/>
                  </a:cubicBezTo>
                  <a:lnTo>
                    <a:pt x="5803628" y="0"/>
                  </a:lnTo>
                  <a:cubicBezTo>
                    <a:pt x="5860691" y="0"/>
                    <a:pt x="5906950" y="46259"/>
                    <a:pt x="5906950" y="103322"/>
                  </a:cubicBezTo>
                  <a:lnTo>
                    <a:pt x="5906950" y="516598"/>
                  </a:lnTo>
                  <a:cubicBezTo>
                    <a:pt x="5906950" y="573661"/>
                    <a:pt x="5860691" y="619920"/>
                    <a:pt x="5803628" y="619920"/>
                  </a:cubicBezTo>
                  <a:lnTo>
                    <a:pt x="103322" y="619920"/>
                  </a:lnTo>
                  <a:cubicBezTo>
                    <a:pt x="46259" y="619920"/>
                    <a:pt x="0" y="573661"/>
                    <a:pt x="0" y="516598"/>
                  </a:cubicBezTo>
                  <a:lnTo>
                    <a:pt x="0" y="103322"/>
                  </a:lnTo>
                  <a:close/>
                </a:path>
              </a:pathLst>
            </a:custGeom>
            <a:solidFill>
              <a:schemeClr val="bg2">
                <a:lumMod val="50000"/>
              </a:schemeClr>
            </a:solidFill>
            <a:ln>
              <a:solidFill>
                <a:schemeClr val="bg2">
                  <a:lumMod val="10000"/>
                </a:schemeClr>
              </a:solidFill>
            </a:ln>
          </p:spPr>
          <p:style>
            <a:lnRef idx="1">
              <a:schemeClr val="accent2"/>
            </a:lnRef>
            <a:fillRef idx="3">
              <a:schemeClr val="accent2"/>
            </a:fillRef>
            <a:effectRef idx="2">
              <a:schemeClr val="accent2"/>
            </a:effectRef>
            <a:fontRef idx="minor">
              <a:schemeClr val="lt1"/>
            </a:fontRef>
          </p:style>
          <p:txBody>
            <a:bodyPr spcFirstLastPara="0" vert="horz" wrap="square" lIns="336169" tIns="38428" rIns="336169" bIns="38428" numCol="1" spcCol="1270" anchor="ctr" anchorCtr="0">
              <a:noAutofit/>
            </a:bodyPr>
            <a:lstStyle/>
            <a:p>
              <a:pPr defTabSz="1185304">
                <a:lnSpc>
                  <a:spcPct val="90000"/>
                </a:lnSpc>
                <a:spcBef>
                  <a:spcPct val="0"/>
                </a:spcBef>
                <a:spcAft>
                  <a:spcPct val="35000"/>
                </a:spcAft>
              </a:pPr>
              <a:r>
                <a:rPr lang="en-US" sz="2667" b="1" dirty="0">
                  <a:latin typeface="Amazon Ember Light" panose="020B0403020204020204" pitchFamily="34" charset="0"/>
                  <a:ea typeface="Amazon Ember Light" panose="020B0403020204020204" pitchFamily="34" charset="0"/>
                  <a:cs typeface="Amazon Ember Light" panose="020B0403020204020204" pitchFamily="34" charset="0"/>
                </a:rPr>
                <a:t>Traditional Environment</a:t>
              </a:r>
            </a:p>
          </p:txBody>
        </p:sp>
        <p:sp>
          <p:nvSpPr>
            <p:cNvPr id="10" name="TextBox 9"/>
            <p:cNvSpPr txBox="1"/>
            <p:nvPr/>
          </p:nvSpPr>
          <p:spPr>
            <a:xfrm>
              <a:off x="551672" y="1804875"/>
              <a:ext cx="11204131" cy="1840504"/>
            </a:xfrm>
            <a:prstGeom prst="rect">
              <a:avLst/>
            </a:prstGeom>
            <a:noFill/>
          </p:spPr>
          <p:txBody>
            <a:bodyPr wrap="square" rtlCol="0">
              <a:spAutoFit/>
            </a:bodyPr>
            <a:lstStyle/>
            <a:p>
              <a:pPr lvl="1" indent="-457200">
                <a:lnSpc>
                  <a:spcPct val="90000"/>
                </a:lnSpc>
                <a:spcBef>
                  <a:spcPts val="1200"/>
                </a:spcBef>
                <a:spcAft>
                  <a:spcPct val="15000"/>
                </a:spcAft>
                <a:buBlip>
                  <a:blip r:embed="rId4"/>
                </a:buBlip>
              </a:pPr>
              <a:r>
                <a:rPr lang="en-US" sz="2400" dirty="0">
                  <a:latin typeface="Amazon Ember Light" charset="0"/>
                  <a:ea typeface="Amazon Ember Light" charset="0"/>
                  <a:cs typeface="Amazon Ember Light" charset="0"/>
                </a:rPr>
                <a:t>Architectural decisions are often an area that is chosen according to organizational defaults.</a:t>
              </a:r>
            </a:p>
            <a:p>
              <a:pPr lvl="1" indent="-457200">
                <a:lnSpc>
                  <a:spcPct val="90000"/>
                </a:lnSpc>
                <a:spcBef>
                  <a:spcPts val="1200"/>
                </a:spcBef>
                <a:spcAft>
                  <a:spcPct val="15000"/>
                </a:spcAft>
                <a:buBlip>
                  <a:blip r:embed="rId4"/>
                </a:buBlip>
              </a:pPr>
              <a:r>
                <a:rPr lang="en-US" sz="2400" dirty="0">
                  <a:latin typeface="Amazon Ember Light" charset="0"/>
                  <a:ea typeface="Amazon Ember Light" charset="0"/>
                  <a:cs typeface="Amazon Ember Light" charset="0"/>
                </a:rPr>
                <a:t>Data sets generally can not be generated.</a:t>
              </a:r>
            </a:p>
            <a:p>
              <a:pPr lvl="1" indent="-457200">
                <a:lnSpc>
                  <a:spcPct val="90000"/>
                </a:lnSpc>
                <a:spcBef>
                  <a:spcPts val="1200"/>
                </a:spcBef>
                <a:spcAft>
                  <a:spcPct val="15000"/>
                </a:spcAft>
                <a:buBlip>
                  <a:blip r:embed="rId4"/>
                </a:buBlip>
              </a:pPr>
              <a:r>
                <a:rPr lang="en-GB" sz="2400" dirty="0">
                  <a:latin typeface="Amazon Ember Light" charset="0"/>
                  <a:ea typeface="Amazon Ember Light" charset="0"/>
                  <a:cs typeface="Amazon Ember Light" charset="0"/>
                </a:rPr>
                <a:t>Models and assumptions to size your architecture are probably used.</a:t>
              </a:r>
              <a:endParaRPr lang="en-US" sz="2400" dirty="0">
                <a:latin typeface="Amazon Ember Light" charset="0"/>
                <a:ea typeface="Amazon Ember Light" charset="0"/>
                <a:cs typeface="Amazon Ember Light" charset="0"/>
              </a:endParaRPr>
            </a:p>
          </p:txBody>
        </p:sp>
      </p:grpSp>
      <p:grpSp>
        <p:nvGrpSpPr>
          <p:cNvPr id="14" name="Group 13"/>
          <p:cNvGrpSpPr/>
          <p:nvPr/>
        </p:nvGrpSpPr>
        <p:grpSpPr>
          <a:xfrm>
            <a:off x="449051" y="3770380"/>
            <a:ext cx="11296813" cy="2604043"/>
            <a:chOff x="449051" y="3770380"/>
            <a:chExt cx="11296813" cy="2604043"/>
          </a:xfrm>
        </p:grpSpPr>
        <p:sp>
          <p:nvSpPr>
            <p:cNvPr id="7" name="Freeform 6"/>
            <p:cNvSpPr/>
            <p:nvPr/>
          </p:nvSpPr>
          <p:spPr>
            <a:xfrm>
              <a:off x="449051" y="4037123"/>
              <a:ext cx="11251335" cy="2337300"/>
            </a:xfrm>
            <a:custGeom>
              <a:avLst/>
              <a:gdLst>
                <a:gd name="connsiteX0" fmla="*/ 0 w 8438501"/>
                <a:gd name="connsiteY0" fmla="*/ 0 h 1752975"/>
                <a:gd name="connsiteX1" fmla="*/ 8438501 w 8438501"/>
                <a:gd name="connsiteY1" fmla="*/ 0 h 1752975"/>
                <a:gd name="connsiteX2" fmla="*/ 8438501 w 8438501"/>
                <a:gd name="connsiteY2" fmla="*/ 1752975 h 1752975"/>
                <a:gd name="connsiteX3" fmla="*/ 0 w 8438501"/>
                <a:gd name="connsiteY3" fmla="*/ 1752975 h 1752975"/>
                <a:gd name="connsiteX4" fmla="*/ 0 w 8438501"/>
                <a:gd name="connsiteY4" fmla="*/ 0 h 175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8501" h="1752975">
                  <a:moveTo>
                    <a:pt x="0" y="0"/>
                  </a:moveTo>
                  <a:lnTo>
                    <a:pt x="8438501" y="0"/>
                  </a:lnTo>
                  <a:lnTo>
                    <a:pt x="8438501" y="1752975"/>
                  </a:lnTo>
                  <a:lnTo>
                    <a:pt x="0" y="1752975"/>
                  </a:lnTo>
                  <a:lnTo>
                    <a:pt x="0" y="0"/>
                  </a:lnTo>
                  <a:close/>
                </a:path>
              </a:pathLst>
            </a:custGeom>
            <a:ln>
              <a:solidFill>
                <a:schemeClr val="accent2">
                  <a:lumMod val="50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873375" tIns="555413" rIns="873375" bIns="189653" numCol="1" spcCol="1270" anchor="t" anchorCtr="0">
              <a:noAutofit/>
            </a:bodyPr>
            <a:lstStyle/>
            <a:p>
              <a:pPr marL="228594" lvl="1" indent="-228594" defTabSz="1185304">
                <a:spcBef>
                  <a:spcPct val="0"/>
                </a:spcBef>
                <a:spcAft>
                  <a:spcPct val="15000"/>
                </a:spcAft>
                <a:buFont typeface="Arial" panose="020B0604020202020204" pitchFamily="34" charset="0"/>
                <a:buChar char="•"/>
              </a:pP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 name="Freeform 7"/>
            <p:cNvSpPr/>
            <p:nvPr/>
          </p:nvSpPr>
          <p:spPr>
            <a:xfrm>
              <a:off x="1011618" y="3770380"/>
              <a:ext cx="7875933" cy="530938"/>
            </a:xfrm>
            <a:custGeom>
              <a:avLst/>
              <a:gdLst>
                <a:gd name="connsiteX0" fmla="*/ 0 w 5906950"/>
                <a:gd name="connsiteY0" fmla="*/ 103322 h 619920"/>
                <a:gd name="connsiteX1" fmla="*/ 103322 w 5906950"/>
                <a:gd name="connsiteY1" fmla="*/ 0 h 619920"/>
                <a:gd name="connsiteX2" fmla="*/ 5803628 w 5906950"/>
                <a:gd name="connsiteY2" fmla="*/ 0 h 619920"/>
                <a:gd name="connsiteX3" fmla="*/ 5906950 w 5906950"/>
                <a:gd name="connsiteY3" fmla="*/ 103322 h 619920"/>
                <a:gd name="connsiteX4" fmla="*/ 5906950 w 5906950"/>
                <a:gd name="connsiteY4" fmla="*/ 516598 h 619920"/>
                <a:gd name="connsiteX5" fmla="*/ 5803628 w 5906950"/>
                <a:gd name="connsiteY5" fmla="*/ 619920 h 619920"/>
                <a:gd name="connsiteX6" fmla="*/ 103322 w 5906950"/>
                <a:gd name="connsiteY6" fmla="*/ 619920 h 619920"/>
                <a:gd name="connsiteX7" fmla="*/ 0 w 5906950"/>
                <a:gd name="connsiteY7" fmla="*/ 516598 h 619920"/>
                <a:gd name="connsiteX8" fmla="*/ 0 w 5906950"/>
                <a:gd name="connsiteY8" fmla="*/ 103322 h 61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6950" h="619920">
                  <a:moveTo>
                    <a:pt x="0" y="103322"/>
                  </a:moveTo>
                  <a:cubicBezTo>
                    <a:pt x="0" y="46259"/>
                    <a:pt x="46259" y="0"/>
                    <a:pt x="103322" y="0"/>
                  </a:cubicBezTo>
                  <a:lnTo>
                    <a:pt x="5803628" y="0"/>
                  </a:lnTo>
                  <a:cubicBezTo>
                    <a:pt x="5860691" y="0"/>
                    <a:pt x="5906950" y="46259"/>
                    <a:pt x="5906950" y="103322"/>
                  </a:cubicBezTo>
                  <a:lnTo>
                    <a:pt x="5906950" y="516598"/>
                  </a:lnTo>
                  <a:cubicBezTo>
                    <a:pt x="5906950" y="573661"/>
                    <a:pt x="5860691" y="619920"/>
                    <a:pt x="5803628" y="619920"/>
                  </a:cubicBezTo>
                  <a:lnTo>
                    <a:pt x="103322" y="619920"/>
                  </a:lnTo>
                  <a:cubicBezTo>
                    <a:pt x="46259" y="619920"/>
                    <a:pt x="0" y="573661"/>
                    <a:pt x="0" y="516598"/>
                  </a:cubicBezTo>
                  <a:lnTo>
                    <a:pt x="0" y="103322"/>
                  </a:lnTo>
                  <a:close/>
                </a:path>
              </a:pathLst>
            </a:custGeom>
            <a:solidFill>
              <a:srgbClr val="FF9933"/>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spcFirstLastPara="0" vert="horz" wrap="square" lIns="336169" tIns="38428" rIns="336169" bIns="38428" numCol="1" spcCol="1270" anchor="ctr" anchorCtr="0">
              <a:noAutofit/>
            </a:bodyPr>
            <a:lstStyle/>
            <a:p>
              <a:pPr defTabSz="1185304">
                <a:lnSpc>
                  <a:spcPct val="90000"/>
                </a:lnSpc>
                <a:spcBef>
                  <a:spcPct val="0"/>
                </a:spcBef>
                <a:spcAft>
                  <a:spcPct val="35000"/>
                </a:spcAft>
              </a:pPr>
              <a:r>
                <a:rPr lang="en-US" sz="2667" b="1" dirty="0">
                  <a:latin typeface="Amazon Ember Light" panose="020B0403020204020204" pitchFamily="34" charset="0"/>
                  <a:ea typeface="Amazon Ember Light" panose="020B0403020204020204" pitchFamily="34" charset="0"/>
                  <a:cs typeface="Amazon Ember Light" panose="020B0403020204020204" pitchFamily="34" charset="0"/>
                </a:rPr>
                <a:t>Cloud Environment</a:t>
              </a:r>
            </a:p>
          </p:txBody>
        </p:sp>
        <p:sp>
          <p:nvSpPr>
            <p:cNvPr id="11" name="TextBox 10"/>
            <p:cNvSpPr txBox="1"/>
            <p:nvPr/>
          </p:nvSpPr>
          <p:spPr>
            <a:xfrm>
              <a:off x="541733" y="4487053"/>
              <a:ext cx="11204131" cy="1840504"/>
            </a:xfrm>
            <a:prstGeom prst="rect">
              <a:avLst/>
            </a:prstGeom>
            <a:noFill/>
          </p:spPr>
          <p:txBody>
            <a:bodyPr wrap="square" rtlCol="0">
              <a:spAutoFit/>
            </a:bodyPr>
            <a:lstStyle/>
            <a:p>
              <a:pPr lvl="1" indent="-457200">
                <a:lnSpc>
                  <a:spcPct val="90000"/>
                </a:lnSpc>
                <a:spcBef>
                  <a:spcPts val="1200"/>
                </a:spcBef>
                <a:spcAft>
                  <a:spcPct val="15000"/>
                </a:spcAft>
                <a:buBlip>
                  <a:blip r:embed="rId4"/>
                </a:buBlip>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Collect</a:t>
              </a:r>
              <a:r>
                <a:rPr lang="en-US" sz="2400" b="1" dirty="0">
                  <a:latin typeface="Amazon Ember Medium" panose="020B0603020204030204" pitchFamily="34" charset="0"/>
                  <a:ea typeface="Amazon Ember Medium" panose="020B0603020204030204" pitchFamily="34" charset="0"/>
                  <a:cs typeface="Amazon Ember Medium" panose="020B0603020204030204" pitchFamily="34" charset="0"/>
                </a:rPr>
                <a:t>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data</a:t>
              </a:r>
              <a:r>
                <a:rPr lang="en-US" sz="2400" b="1" dirty="0">
                  <a:latin typeface="Amazon Ember Medium" panose="020B0603020204030204" pitchFamily="34" charset="0"/>
                  <a:ea typeface="Amazon Ember Medium" panose="020B0603020204030204" pitchFamily="34" charset="0"/>
                  <a:cs typeface="Amazon Ember Medium" panose="020B0603020204030204" pitchFamily="34" charset="0"/>
                </a:rPr>
                <a:t> </a:t>
              </a:r>
              <a:r>
                <a:rPr lang="en-US" sz="2400" dirty="0">
                  <a:latin typeface="Amazon Ember Light" charset="0"/>
                  <a:ea typeface="Amazon Ember Light" charset="0"/>
                  <a:cs typeface="Amazon Ember Light" charset="0"/>
                </a:rPr>
                <a:t>on how your architectural choices affect the behavior of your workload.</a:t>
              </a:r>
            </a:p>
            <a:p>
              <a:pPr lvl="1" indent="-457200">
                <a:lnSpc>
                  <a:spcPct val="90000"/>
                </a:lnSpc>
                <a:spcBef>
                  <a:spcPts val="1200"/>
                </a:spcBef>
                <a:spcAft>
                  <a:spcPct val="15000"/>
                </a:spcAft>
                <a:buBlip>
                  <a:blip r:embed="rId4"/>
                </a:buBlip>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Make fact-based decisions </a:t>
              </a:r>
              <a:r>
                <a:rPr lang="en-US" sz="2400" dirty="0">
                  <a:latin typeface="Amazon Ember Light" charset="0"/>
                  <a:ea typeface="Amazon Ember Light" charset="0"/>
                  <a:cs typeface="Amazon Ember Light" charset="0"/>
                </a:rPr>
                <a:t>on how to improve your workload. </a:t>
              </a:r>
            </a:p>
            <a:p>
              <a:pPr lvl="1" indent="-457200">
                <a:lnSpc>
                  <a:spcPct val="90000"/>
                </a:lnSpc>
                <a:spcBef>
                  <a:spcPts val="1200"/>
                </a:spcBef>
                <a:spcAft>
                  <a:spcPct val="15000"/>
                </a:spcAft>
                <a:buBlip>
                  <a:blip r:embed="rId4"/>
                </a:buBlip>
              </a:pPr>
              <a:r>
                <a:rPr lang="en-US" sz="2400" dirty="0">
                  <a:latin typeface="Amazon Ember Light" charset="0"/>
                  <a:ea typeface="Amazon Ember Light" charset="0"/>
                  <a:cs typeface="Amazon Ember Light" charset="0"/>
                </a:rPr>
                <a:t>Use that data to inform your architecture choices and improvements over time.</a:t>
              </a:r>
            </a:p>
          </p:txBody>
        </p:sp>
      </p:grpSp>
    </p:spTree>
    <p:custDataLst>
      <p:tags r:id="rId1"/>
    </p:custDataLst>
    <p:extLst>
      <p:ext uri="{BB962C8B-B14F-4D97-AF65-F5344CB8AC3E}">
        <p14:creationId xmlns:p14="http://schemas.microsoft.com/office/powerpoint/2010/main" val="589149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203893"/>
            <a:ext cx="11115261" cy="837285"/>
          </a:xfrm>
        </p:spPr>
        <p:txBody>
          <a:bodyPr>
            <a:noAutofit/>
          </a:bodyPr>
          <a:lstStyle/>
          <a:p>
            <a:r>
              <a:rPr lang="en-US" dirty="0"/>
              <a:t>Improve Through Game Days</a:t>
            </a:r>
          </a:p>
        </p:txBody>
      </p:sp>
      <p:grpSp>
        <p:nvGrpSpPr>
          <p:cNvPr id="9" name="Group 8"/>
          <p:cNvGrpSpPr/>
          <p:nvPr/>
        </p:nvGrpSpPr>
        <p:grpSpPr>
          <a:xfrm>
            <a:off x="449051" y="1315014"/>
            <a:ext cx="11397244" cy="2157629"/>
            <a:chOff x="449051" y="1315014"/>
            <a:chExt cx="11397244" cy="2157629"/>
          </a:xfrm>
        </p:grpSpPr>
        <p:sp>
          <p:nvSpPr>
            <p:cNvPr id="5" name="Freeform 4"/>
            <p:cNvSpPr/>
            <p:nvPr/>
          </p:nvSpPr>
          <p:spPr>
            <a:xfrm>
              <a:off x="449051" y="1576343"/>
              <a:ext cx="11251335" cy="1896300"/>
            </a:xfrm>
            <a:custGeom>
              <a:avLst/>
              <a:gdLst>
                <a:gd name="connsiteX0" fmla="*/ 0 w 8438501"/>
                <a:gd name="connsiteY0" fmla="*/ 0 h 1422225"/>
                <a:gd name="connsiteX1" fmla="*/ 8438501 w 8438501"/>
                <a:gd name="connsiteY1" fmla="*/ 0 h 1422225"/>
                <a:gd name="connsiteX2" fmla="*/ 8438501 w 8438501"/>
                <a:gd name="connsiteY2" fmla="*/ 1422225 h 1422225"/>
                <a:gd name="connsiteX3" fmla="*/ 0 w 8438501"/>
                <a:gd name="connsiteY3" fmla="*/ 1422225 h 1422225"/>
                <a:gd name="connsiteX4" fmla="*/ 0 w 8438501"/>
                <a:gd name="connsiteY4" fmla="*/ 0 h 1422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8501" h="1422225">
                  <a:moveTo>
                    <a:pt x="0" y="0"/>
                  </a:moveTo>
                  <a:lnTo>
                    <a:pt x="8438501" y="0"/>
                  </a:lnTo>
                  <a:lnTo>
                    <a:pt x="8438501" y="1422225"/>
                  </a:lnTo>
                  <a:lnTo>
                    <a:pt x="0" y="1422225"/>
                  </a:lnTo>
                  <a:lnTo>
                    <a:pt x="0" y="0"/>
                  </a:lnTo>
                  <a:close/>
                </a:path>
              </a:pathLst>
            </a:custGeom>
            <a:ln>
              <a:solidFill>
                <a:schemeClr val="tx2">
                  <a:lumMod val="75000"/>
                </a:schemeClr>
              </a:solidFill>
            </a:ln>
          </p:spPr>
          <p:style>
            <a:lnRef idx="2">
              <a:schemeClr val="accent2"/>
            </a:lnRef>
            <a:fillRef idx="1">
              <a:schemeClr val="lt1"/>
            </a:fillRef>
            <a:effectRef idx="0">
              <a:schemeClr val="accent2"/>
            </a:effectRef>
            <a:fontRef idx="minor">
              <a:schemeClr val="dk1"/>
            </a:fontRef>
          </p:style>
          <p:txBody>
            <a:bodyPr spcFirstLastPara="0" vert="horz" wrap="square" lIns="873375" tIns="555413" rIns="873375" bIns="189653" numCol="1" spcCol="1270" anchor="t" anchorCtr="0">
              <a:noAutofit/>
            </a:bodyPr>
            <a:lstStyle/>
            <a:p>
              <a:pPr marL="228594" lvl="1" indent="-228594" defTabSz="1185304">
                <a:spcBef>
                  <a:spcPts val="800"/>
                </a:spcBef>
                <a:spcAft>
                  <a:spcPts val="800"/>
                </a:spcAft>
                <a:buFont typeface="Arial" panose="020B0604020202020204" pitchFamily="34" charset="0"/>
                <a:buChar char="•"/>
              </a:pP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 name="Freeform 5"/>
            <p:cNvSpPr/>
            <p:nvPr/>
          </p:nvSpPr>
          <p:spPr>
            <a:xfrm>
              <a:off x="1011618" y="1315014"/>
              <a:ext cx="7875933" cy="564480"/>
            </a:xfrm>
            <a:custGeom>
              <a:avLst/>
              <a:gdLst>
                <a:gd name="connsiteX0" fmla="*/ 0 w 5906950"/>
                <a:gd name="connsiteY0" fmla="*/ 103322 h 619920"/>
                <a:gd name="connsiteX1" fmla="*/ 103322 w 5906950"/>
                <a:gd name="connsiteY1" fmla="*/ 0 h 619920"/>
                <a:gd name="connsiteX2" fmla="*/ 5803628 w 5906950"/>
                <a:gd name="connsiteY2" fmla="*/ 0 h 619920"/>
                <a:gd name="connsiteX3" fmla="*/ 5906950 w 5906950"/>
                <a:gd name="connsiteY3" fmla="*/ 103322 h 619920"/>
                <a:gd name="connsiteX4" fmla="*/ 5906950 w 5906950"/>
                <a:gd name="connsiteY4" fmla="*/ 516598 h 619920"/>
                <a:gd name="connsiteX5" fmla="*/ 5803628 w 5906950"/>
                <a:gd name="connsiteY5" fmla="*/ 619920 h 619920"/>
                <a:gd name="connsiteX6" fmla="*/ 103322 w 5906950"/>
                <a:gd name="connsiteY6" fmla="*/ 619920 h 619920"/>
                <a:gd name="connsiteX7" fmla="*/ 0 w 5906950"/>
                <a:gd name="connsiteY7" fmla="*/ 516598 h 619920"/>
                <a:gd name="connsiteX8" fmla="*/ 0 w 5906950"/>
                <a:gd name="connsiteY8" fmla="*/ 103322 h 61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6950" h="619920">
                  <a:moveTo>
                    <a:pt x="0" y="103322"/>
                  </a:moveTo>
                  <a:cubicBezTo>
                    <a:pt x="0" y="46259"/>
                    <a:pt x="46259" y="0"/>
                    <a:pt x="103322" y="0"/>
                  </a:cubicBezTo>
                  <a:lnTo>
                    <a:pt x="5803628" y="0"/>
                  </a:lnTo>
                  <a:cubicBezTo>
                    <a:pt x="5860691" y="0"/>
                    <a:pt x="5906950" y="46259"/>
                    <a:pt x="5906950" y="103322"/>
                  </a:cubicBezTo>
                  <a:lnTo>
                    <a:pt x="5906950" y="516598"/>
                  </a:lnTo>
                  <a:cubicBezTo>
                    <a:pt x="5906950" y="573661"/>
                    <a:pt x="5860691" y="619920"/>
                    <a:pt x="5803628" y="619920"/>
                  </a:cubicBezTo>
                  <a:lnTo>
                    <a:pt x="103322" y="619920"/>
                  </a:lnTo>
                  <a:cubicBezTo>
                    <a:pt x="46259" y="619920"/>
                    <a:pt x="0" y="573661"/>
                    <a:pt x="0" y="516598"/>
                  </a:cubicBezTo>
                  <a:lnTo>
                    <a:pt x="0" y="103322"/>
                  </a:lnTo>
                  <a:close/>
                </a:path>
              </a:pathLst>
            </a:custGeom>
            <a:solidFill>
              <a:schemeClr val="bg2">
                <a:lumMod val="50000"/>
              </a:schemeClr>
            </a:solidFill>
            <a:ln>
              <a:solidFill>
                <a:schemeClr val="bg2">
                  <a:lumMod val="10000"/>
                </a:schemeClr>
              </a:solidFill>
            </a:ln>
          </p:spPr>
          <p:style>
            <a:lnRef idx="1">
              <a:schemeClr val="accent2"/>
            </a:lnRef>
            <a:fillRef idx="3">
              <a:schemeClr val="accent2"/>
            </a:fillRef>
            <a:effectRef idx="2">
              <a:schemeClr val="accent2"/>
            </a:effectRef>
            <a:fontRef idx="minor">
              <a:schemeClr val="lt1"/>
            </a:fontRef>
          </p:style>
          <p:txBody>
            <a:bodyPr spcFirstLastPara="0" vert="horz" wrap="square" lIns="336169" tIns="38428" rIns="336169" bIns="38428" numCol="1" spcCol="1270" anchor="ctr" anchorCtr="0">
              <a:noAutofit/>
            </a:bodyPr>
            <a:lstStyle/>
            <a:p>
              <a:pPr defTabSz="1185304">
                <a:lnSpc>
                  <a:spcPct val="90000"/>
                </a:lnSpc>
                <a:spcBef>
                  <a:spcPct val="0"/>
                </a:spcBef>
                <a:spcAft>
                  <a:spcPct val="35000"/>
                </a:spcAft>
              </a:pPr>
              <a:r>
                <a:rPr lang="en-US" sz="2667" b="1" dirty="0">
                  <a:latin typeface="Amazon Ember Light" panose="020B0403020204020204" pitchFamily="34" charset="0"/>
                  <a:ea typeface="Amazon Ember Light" panose="020B0403020204020204" pitchFamily="34" charset="0"/>
                  <a:cs typeface="Amazon Ember Light" panose="020B0403020204020204" pitchFamily="34" charset="0"/>
                </a:rPr>
                <a:t>Traditional Environment</a:t>
              </a:r>
            </a:p>
          </p:txBody>
        </p:sp>
        <p:sp>
          <p:nvSpPr>
            <p:cNvPr id="10" name="TextBox 9"/>
            <p:cNvSpPr txBox="1"/>
            <p:nvPr/>
          </p:nvSpPr>
          <p:spPr>
            <a:xfrm>
              <a:off x="528219" y="2160056"/>
              <a:ext cx="11318076" cy="424732"/>
            </a:xfrm>
            <a:prstGeom prst="rect">
              <a:avLst/>
            </a:prstGeom>
            <a:noFill/>
          </p:spPr>
          <p:txBody>
            <a:bodyPr wrap="square" rtlCol="0">
              <a:spAutoFit/>
            </a:bodyPr>
            <a:lstStyle/>
            <a:p>
              <a:pPr marL="0" lvl="1">
                <a:lnSpc>
                  <a:spcPct val="90000"/>
                </a:lnSpc>
                <a:spcBef>
                  <a:spcPts val="1200"/>
                </a:spcBef>
                <a:spcAft>
                  <a:spcPct val="15000"/>
                </a:spcAft>
              </a:pPr>
              <a:r>
                <a:rPr lang="en-GB" sz="2400" dirty="0">
                  <a:latin typeface="Amazon Ember Light" charset="0"/>
                  <a:ea typeface="Amazon Ember Light" charset="0"/>
                  <a:cs typeface="Amazon Ember Light" charset="0"/>
                </a:rPr>
                <a:t>You would only exercise your runbook when something bad happens in production.</a:t>
              </a:r>
              <a:endParaRPr lang="en-US" sz="2400" dirty="0">
                <a:latin typeface="Amazon Ember Light" charset="0"/>
                <a:ea typeface="Amazon Ember Light" charset="0"/>
                <a:cs typeface="Amazon Ember Light" charset="0"/>
              </a:endParaRPr>
            </a:p>
          </p:txBody>
        </p:sp>
      </p:grpSp>
      <p:grpSp>
        <p:nvGrpSpPr>
          <p:cNvPr id="14" name="Group 13"/>
          <p:cNvGrpSpPr/>
          <p:nvPr/>
        </p:nvGrpSpPr>
        <p:grpSpPr>
          <a:xfrm>
            <a:off x="449051" y="3686845"/>
            <a:ext cx="11397243" cy="2637883"/>
            <a:chOff x="449051" y="3686845"/>
            <a:chExt cx="11397243" cy="2637883"/>
          </a:xfrm>
        </p:grpSpPr>
        <p:sp>
          <p:nvSpPr>
            <p:cNvPr id="7" name="Freeform 6"/>
            <p:cNvSpPr/>
            <p:nvPr/>
          </p:nvSpPr>
          <p:spPr>
            <a:xfrm>
              <a:off x="449051" y="3987428"/>
              <a:ext cx="11251335" cy="2337300"/>
            </a:xfrm>
            <a:custGeom>
              <a:avLst/>
              <a:gdLst>
                <a:gd name="connsiteX0" fmla="*/ 0 w 8438501"/>
                <a:gd name="connsiteY0" fmla="*/ 0 h 1752975"/>
                <a:gd name="connsiteX1" fmla="*/ 8438501 w 8438501"/>
                <a:gd name="connsiteY1" fmla="*/ 0 h 1752975"/>
                <a:gd name="connsiteX2" fmla="*/ 8438501 w 8438501"/>
                <a:gd name="connsiteY2" fmla="*/ 1752975 h 1752975"/>
                <a:gd name="connsiteX3" fmla="*/ 0 w 8438501"/>
                <a:gd name="connsiteY3" fmla="*/ 1752975 h 1752975"/>
                <a:gd name="connsiteX4" fmla="*/ 0 w 8438501"/>
                <a:gd name="connsiteY4" fmla="*/ 0 h 175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8501" h="1752975">
                  <a:moveTo>
                    <a:pt x="0" y="0"/>
                  </a:moveTo>
                  <a:lnTo>
                    <a:pt x="8438501" y="0"/>
                  </a:lnTo>
                  <a:lnTo>
                    <a:pt x="8438501" y="1752975"/>
                  </a:lnTo>
                  <a:lnTo>
                    <a:pt x="0" y="1752975"/>
                  </a:lnTo>
                  <a:lnTo>
                    <a:pt x="0" y="0"/>
                  </a:lnTo>
                  <a:close/>
                </a:path>
              </a:pathLst>
            </a:custGeom>
            <a:ln>
              <a:solidFill>
                <a:schemeClr val="accent2">
                  <a:lumMod val="50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873375" tIns="555413" rIns="873375" bIns="189653" numCol="1" spcCol="1270" anchor="t" anchorCtr="0">
              <a:noAutofit/>
            </a:bodyPr>
            <a:lstStyle/>
            <a:p>
              <a:pPr marL="228594" lvl="1" indent="-228594" defTabSz="1185304">
                <a:spcBef>
                  <a:spcPct val="0"/>
                </a:spcBef>
                <a:spcAft>
                  <a:spcPct val="15000"/>
                </a:spcAft>
                <a:buFont typeface="Arial" panose="020B0604020202020204" pitchFamily="34" charset="0"/>
                <a:buChar char="•"/>
              </a:pP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 name="Freeform 7"/>
            <p:cNvSpPr/>
            <p:nvPr/>
          </p:nvSpPr>
          <p:spPr>
            <a:xfrm>
              <a:off x="1011618" y="3686845"/>
              <a:ext cx="7875934" cy="624412"/>
            </a:xfrm>
            <a:custGeom>
              <a:avLst/>
              <a:gdLst>
                <a:gd name="connsiteX0" fmla="*/ 0 w 5906950"/>
                <a:gd name="connsiteY0" fmla="*/ 103322 h 619920"/>
                <a:gd name="connsiteX1" fmla="*/ 103322 w 5906950"/>
                <a:gd name="connsiteY1" fmla="*/ 0 h 619920"/>
                <a:gd name="connsiteX2" fmla="*/ 5803628 w 5906950"/>
                <a:gd name="connsiteY2" fmla="*/ 0 h 619920"/>
                <a:gd name="connsiteX3" fmla="*/ 5906950 w 5906950"/>
                <a:gd name="connsiteY3" fmla="*/ 103322 h 619920"/>
                <a:gd name="connsiteX4" fmla="*/ 5906950 w 5906950"/>
                <a:gd name="connsiteY4" fmla="*/ 516598 h 619920"/>
                <a:gd name="connsiteX5" fmla="*/ 5803628 w 5906950"/>
                <a:gd name="connsiteY5" fmla="*/ 619920 h 619920"/>
                <a:gd name="connsiteX6" fmla="*/ 103322 w 5906950"/>
                <a:gd name="connsiteY6" fmla="*/ 619920 h 619920"/>
                <a:gd name="connsiteX7" fmla="*/ 0 w 5906950"/>
                <a:gd name="connsiteY7" fmla="*/ 516598 h 619920"/>
                <a:gd name="connsiteX8" fmla="*/ 0 w 5906950"/>
                <a:gd name="connsiteY8" fmla="*/ 103322 h 61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6950" h="619920">
                  <a:moveTo>
                    <a:pt x="0" y="103322"/>
                  </a:moveTo>
                  <a:cubicBezTo>
                    <a:pt x="0" y="46259"/>
                    <a:pt x="46259" y="0"/>
                    <a:pt x="103322" y="0"/>
                  </a:cubicBezTo>
                  <a:lnTo>
                    <a:pt x="5803628" y="0"/>
                  </a:lnTo>
                  <a:cubicBezTo>
                    <a:pt x="5860691" y="0"/>
                    <a:pt x="5906950" y="46259"/>
                    <a:pt x="5906950" y="103322"/>
                  </a:cubicBezTo>
                  <a:lnTo>
                    <a:pt x="5906950" y="516598"/>
                  </a:lnTo>
                  <a:cubicBezTo>
                    <a:pt x="5906950" y="573661"/>
                    <a:pt x="5860691" y="619920"/>
                    <a:pt x="5803628" y="619920"/>
                  </a:cubicBezTo>
                  <a:lnTo>
                    <a:pt x="103322" y="619920"/>
                  </a:lnTo>
                  <a:cubicBezTo>
                    <a:pt x="46259" y="619920"/>
                    <a:pt x="0" y="573661"/>
                    <a:pt x="0" y="516598"/>
                  </a:cubicBezTo>
                  <a:lnTo>
                    <a:pt x="0" y="103322"/>
                  </a:lnTo>
                  <a:close/>
                </a:path>
              </a:pathLst>
            </a:custGeom>
            <a:solidFill>
              <a:srgbClr val="FF9933"/>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spcFirstLastPara="0" vert="horz" wrap="square" lIns="336169" tIns="38428" rIns="336169" bIns="38428" numCol="1" spcCol="1270" anchor="ctr" anchorCtr="0">
              <a:noAutofit/>
            </a:bodyPr>
            <a:lstStyle/>
            <a:p>
              <a:pPr defTabSz="1185304">
                <a:lnSpc>
                  <a:spcPct val="90000"/>
                </a:lnSpc>
                <a:spcBef>
                  <a:spcPct val="0"/>
                </a:spcBef>
                <a:spcAft>
                  <a:spcPct val="35000"/>
                </a:spcAft>
              </a:pPr>
              <a:r>
                <a:rPr lang="en-US" sz="2667" b="1" dirty="0">
                  <a:latin typeface="Amazon Ember Light" panose="020B0403020204020204" pitchFamily="34" charset="0"/>
                  <a:ea typeface="Amazon Ember Light" panose="020B0403020204020204" pitchFamily="34" charset="0"/>
                  <a:cs typeface="Amazon Ember Light" panose="020B0403020204020204" pitchFamily="34" charset="0"/>
                </a:rPr>
                <a:t>Cloud Environment</a:t>
              </a:r>
            </a:p>
          </p:txBody>
        </p:sp>
        <p:sp>
          <p:nvSpPr>
            <p:cNvPr id="11" name="TextBox 10"/>
            <p:cNvSpPr txBox="1"/>
            <p:nvPr/>
          </p:nvSpPr>
          <p:spPr>
            <a:xfrm>
              <a:off x="528218" y="4575452"/>
              <a:ext cx="11318076" cy="757130"/>
            </a:xfrm>
            <a:prstGeom prst="rect">
              <a:avLst/>
            </a:prstGeom>
            <a:noFill/>
          </p:spPr>
          <p:txBody>
            <a:bodyPr wrap="square" rtlCol="0">
              <a:spAutoFit/>
            </a:bodyPr>
            <a:lstStyle/>
            <a:p>
              <a:pPr lvl="1" indent="-457200">
                <a:lnSpc>
                  <a:spcPct val="90000"/>
                </a:lnSpc>
                <a:spcBef>
                  <a:spcPts val="1200"/>
                </a:spcBef>
                <a:spcAft>
                  <a:spcPct val="15000"/>
                </a:spcAft>
                <a:buBlip>
                  <a:blip r:embed="rId4"/>
                </a:buBlip>
              </a:pPr>
              <a:r>
                <a:rPr lang="en-GB"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Test</a:t>
              </a:r>
              <a:r>
                <a:rPr lang="en-US" sz="2400" b="1" dirty="0">
                  <a:latin typeface="Amazon Ember Medium" panose="020B0603020204030204" pitchFamily="34" charset="0"/>
                  <a:ea typeface="Amazon Ember Medium" panose="020B0603020204030204" pitchFamily="34" charset="0"/>
                  <a:cs typeface="Amazon Ember Medium" panose="020B0603020204030204" pitchFamily="34" charset="0"/>
                </a:rPr>
                <a:t> </a:t>
              </a:r>
              <a:r>
                <a:rPr lang="en-US" sz="2400" dirty="0">
                  <a:latin typeface="Amazon Ember Light" charset="0"/>
                  <a:ea typeface="Amazon Ember Light" charset="0"/>
                  <a:cs typeface="Amazon Ember Light" charset="0"/>
                </a:rPr>
                <a:t>how your architecture and processes perform by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scheduling game days </a:t>
              </a:r>
              <a:r>
                <a:rPr lang="en-US" sz="2400" dirty="0">
                  <a:latin typeface="Amazon Ember Light" charset="0"/>
                  <a:ea typeface="Amazon Ember Light" charset="0"/>
                  <a:cs typeface="Amazon Ember Light" charset="0"/>
                </a:rPr>
                <a:t>to simulate events in production.</a:t>
              </a:r>
            </a:p>
          </p:txBody>
        </p:sp>
      </p:grpSp>
      <p:sp>
        <p:nvSpPr>
          <p:cNvPr id="12" name="TextBox 11"/>
          <p:cNvSpPr txBox="1"/>
          <p:nvPr/>
        </p:nvSpPr>
        <p:spPr>
          <a:xfrm>
            <a:off x="528218" y="5499785"/>
            <a:ext cx="11318076" cy="757130"/>
          </a:xfrm>
          <a:prstGeom prst="rect">
            <a:avLst/>
          </a:prstGeom>
          <a:noFill/>
        </p:spPr>
        <p:txBody>
          <a:bodyPr wrap="square" rtlCol="0">
            <a:spAutoFit/>
          </a:bodyPr>
          <a:lstStyle/>
          <a:p>
            <a:pPr lvl="1" indent="-457200">
              <a:lnSpc>
                <a:spcPct val="90000"/>
              </a:lnSpc>
              <a:spcBef>
                <a:spcPts val="1200"/>
              </a:spcBef>
              <a:spcAft>
                <a:spcPct val="15000"/>
              </a:spcAft>
              <a:buBlip>
                <a:blip r:embed="rId4"/>
              </a:buBlip>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Understand where improvements can be made and develop organizational experience in dealing with events. </a:t>
            </a:r>
          </a:p>
        </p:txBody>
      </p:sp>
    </p:spTree>
    <p:custDataLst>
      <p:tags r:id="rId1"/>
    </p:custDataLst>
    <p:extLst>
      <p:ext uri="{BB962C8B-B14F-4D97-AF65-F5344CB8AC3E}">
        <p14:creationId xmlns:p14="http://schemas.microsoft.com/office/powerpoint/2010/main" val="3023221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In Review                                                    </a:t>
            </a:r>
          </a:p>
        </p:txBody>
      </p:sp>
      <p:sp>
        <p:nvSpPr>
          <p:cNvPr id="62" name="Subtitle 10"/>
          <p:cNvSpPr txBox="1">
            <a:spLocks/>
          </p:cNvSpPr>
          <p:nvPr/>
        </p:nvSpPr>
        <p:spPr>
          <a:xfrm>
            <a:off x="130416" y="1386311"/>
            <a:ext cx="11884799" cy="54402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Tx/>
              <a:buBlip>
                <a:blip r:embed="rId4"/>
              </a:buBlip>
              <a:defRPr sz="2800" b="0" i="0" kern="1200">
                <a:solidFill>
                  <a:schemeClr val="tx1"/>
                </a:solidFill>
                <a:latin typeface="Amazon Ember Light" charset="0"/>
                <a:ea typeface="Amazon Ember Light" charset="0"/>
                <a:cs typeface="Amazon Ember Light" charset="0"/>
              </a:defRPr>
            </a:lvl1pPr>
            <a:lvl2pPr marL="685800" indent="-228600" algn="l" defTabSz="914400" rtl="0" eaLnBrk="1" latinLnBrk="0" hangingPunct="1">
              <a:lnSpc>
                <a:spcPct val="90000"/>
              </a:lnSpc>
              <a:spcBef>
                <a:spcPts val="500"/>
              </a:spcBef>
              <a:buFontTx/>
              <a:buBlip>
                <a:blip r:embed="rId4"/>
              </a:buBlip>
              <a:defRPr sz="2400" b="0" i="0" kern="1200">
                <a:solidFill>
                  <a:schemeClr val="tx1"/>
                </a:solidFill>
                <a:latin typeface="Amazon Ember Light" charset="0"/>
                <a:ea typeface="Amazon Ember Light" charset="0"/>
                <a:cs typeface="Amazon Ember Light" charset="0"/>
              </a:defRPr>
            </a:lvl2pPr>
            <a:lvl3pPr marL="1143000" indent="-228600" algn="l" defTabSz="914400" rtl="0" eaLnBrk="1" latinLnBrk="0" hangingPunct="1">
              <a:lnSpc>
                <a:spcPct val="90000"/>
              </a:lnSpc>
              <a:spcBef>
                <a:spcPts val="500"/>
              </a:spcBef>
              <a:buFontTx/>
              <a:buBlip>
                <a:blip r:embed="rId4"/>
              </a:buBlip>
              <a:defRPr sz="2000" b="0" i="0" kern="1200">
                <a:solidFill>
                  <a:schemeClr val="tx1"/>
                </a:solidFill>
                <a:latin typeface="Amazon Ember Light" charset="0"/>
                <a:ea typeface="Amazon Ember Light" charset="0"/>
                <a:cs typeface="Amazon Ember Light" charset="0"/>
              </a:defRPr>
            </a:lvl3pPr>
            <a:lvl4pPr marL="1600200" indent="-228600" algn="l" defTabSz="914400" rtl="0" eaLnBrk="1" latinLnBrk="0" hangingPunct="1">
              <a:lnSpc>
                <a:spcPct val="90000"/>
              </a:lnSpc>
              <a:spcBef>
                <a:spcPts val="500"/>
              </a:spcBef>
              <a:buFontTx/>
              <a:buBlip>
                <a:blip r:embed="rId4"/>
              </a:buBlip>
              <a:defRPr sz="1800" b="0" i="0" kern="1200">
                <a:solidFill>
                  <a:schemeClr val="tx1"/>
                </a:solidFill>
                <a:latin typeface="Amazon Ember Light" charset="0"/>
                <a:ea typeface="Amazon Ember Light" charset="0"/>
                <a:cs typeface="Amazon Ember Light" charset="0"/>
              </a:defRPr>
            </a:lvl4pPr>
            <a:lvl5pPr marL="2057400" indent="-228600" algn="l" defTabSz="914400" rtl="0" eaLnBrk="1" latinLnBrk="0" hangingPunct="1">
              <a:lnSpc>
                <a:spcPct val="90000"/>
              </a:lnSpc>
              <a:spcBef>
                <a:spcPts val="500"/>
              </a:spcBef>
              <a:buFontTx/>
              <a:buBlip>
                <a:blip r:embed="rId4"/>
              </a:buBlip>
              <a:defRPr sz="1800" b="0" i="0" kern="1200">
                <a:solidFill>
                  <a:schemeClr val="tx1"/>
                </a:solidFill>
                <a:latin typeface="Amazon Ember Light" charset="0"/>
                <a:ea typeface="Amazon Ember Light" charset="0"/>
                <a:cs typeface="Amazon Ember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indent="-342900">
              <a:lnSpc>
                <a:spcPct val="100000"/>
              </a:lnSpc>
              <a:buBlip>
                <a:blip r:embed="rId5"/>
              </a:buBlip>
            </a:pPr>
            <a:r>
              <a:rPr lang="en-US" dirty="0"/>
              <a:t>Learned how to assess and improve your architectures.</a:t>
            </a:r>
          </a:p>
          <a:p>
            <a:pPr marL="342900" indent="-342900">
              <a:lnSpc>
                <a:spcPct val="100000"/>
              </a:lnSpc>
              <a:buBlip>
                <a:blip r:embed="rId5"/>
              </a:buBlip>
            </a:pPr>
            <a:r>
              <a:rPr lang="en-US" dirty="0"/>
              <a:t>Identified key features and benefits of the Well-Architected Framework.</a:t>
            </a:r>
          </a:p>
          <a:p>
            <a:pPr marL="342900" indent="-342900">
              <a:lnSpc>
                <a:spcPct val="100000"/>
              </a:lnSpc>
              <a:buBlip>
                <a:blip r:embed="rId5"/>
              </a:buBlip>
            </a:pPr>
            <a:r>
              <a:rPr lang="en-US" dirty="0"/>
              <a:t>Discovered design principles to facilitate good architectural design in the cloud. </a:t>
            </a:r>
            <a:br>
              <a:rPr lang="en-US" dirty="0"/>
            </a:br>
            <a:br>
              <a:rPr lang="en-US" b="1" dirty="0"/>
            </a:br>
            <a:r>
              <a:rPr lang="en-US" b="1" dirty="0"/>
              <a:t>To finish this module:</a:t>
            </a:r>
          </a:p>
          <a:p>
            <a:pPr marL="342900" indent="-342900">
              <a:lnSpc>
                <a:spcPct val="100000"/>
              </a:lnSpc>
              <a:buBlip>
                <a:blip r:embed="rId5"/>
              </a:buBlip>
            </a:pPr>
            <a:r>
              <a:rPr lang="en-US" dirty="0"/>
              <a:t>Complete:</a:t>
            </a:r>
          </a:p>
        </p:txBody>
      </p:sp>
      <p:grpSp>
        <p:nvGrpSpPr>
          <p:cNvPr id="63" name="Group 62"/>
          <p:cNvGrpSpPr/>
          <p:nvPr/>
        </p:nvGrpSpPr>
        <p:grpSpPr>
          <a:xfrm>
            <a:off x="2307699" y="4285557"/>
            <a:ext cx="3817197" cy="532323"/>
            <a:chOff x="4188879" y="4810544"/>
            <a:chExt cx="3817197" cy="532323"/>
          </a:xfrm>
        </p:grpSpPr>
        <p:sp>
          <p:nvSpPr>
            <p:cNvPr id="64" name="TextBox 63"/>
            <p:cNvSpPr txBox="1"/>
            <p:nvPr/>
          </p:nvSpPr>
          <p:spPr>
            <a:xfrm>
              <a:off x="4721202" y="4892040"/>
              <a:ext cx="3284874" cy="430887"/>
            </a:xfrm>
            <a:prstGeom prst="rect">
              <a:avLst/>
            </a:prstGeom>
            <a:noFill/>
          </p:spPr>
          <p:txBody>
            <a:bodyPr wrap="none" rtlCol="0">
              <a:spAutoFit/>
            </a:bodyPr>
            <a:lstStyle/>
            <a:p>
              <a:r>
                <a:rPr lang="en-US" sz="2200" b="1" dirty="0">
                  <a:latin typeface="Amazon Ember" panose="020B0603020204020204" pitchFamily="34" charset="0"/>
                  <a:ea typeface="Amazon Ember" panose="020B0603020204020204" pitchFamily="34" charset="0"/>
                  <a:cs typeface="Amazon Ember" panose="020B0603020204020204" pitchFamily="34" charset="0"/>
                </a:rPr>
                <a:t>Knowledge Assessment</a:t>
              </a:r>
            </a:p>
          </p:txBody>
        </p:sp>
        <p:pic>
          <p:nvPicPr>
            <p:cNvPr id="65" name="Picture 64"/>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188879" y="4810544"/>
              <a:ext cx="532323" cy="532323"/>
            </a:xfrm>
            <a:prstGeom prst="rect">
              <a:avLst/>
            </a:prstGeom>
          </p:spPr>
        </p:pic>
      </p:grpSp>
    </p:spTree>
    <p:custDataLst>
      <p:tags r:id="rId1"/>
    </p:custDataLst>
    <p:extLst>
      <p:ext uri="{BB962C8B-B14F-4D97-AF65-F5344CB8AC3E}">
        <p14:creationId xmlns:p14="http://schemas.microsoft.com/office/powerpoint/2010/main" val="2890645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632" y="2336800"/>
            <a:ext cx="11095836" cy="2408449"/>
          </a:xfrm>
        </p:spPr>
        <p:txBody>
          <a:bodyPr>
            <a:noAutofit/>
          </a:bodyPr>
          <a:lstStyle/>
          <a:p>
            <a:r>
              <a:rPr lang="en-US" sz="4800" dirty="0"/>
              <a:t>Up Next: Well-Architected </a:t>
            </a:r>
            <a:br>
              <a:rPr lang="en-US" sz="4800" dirty="0"/>
            </a:br>
            <a:r>
              <a:rPr lang="en-US" sz="4800" dirty="0"/>
              <a:t>Pillar 1: Operational Excellence</a:t>
            </a:r>
            <a:br>
              <a:rPr lang="en-US" sz="4800" dirty="0"/>
            </a:br>
            <a:endParaRPr lang="en-US" sz="4800" dirty="0"/>
          </a:p>
        </p:txBody>
      </p:sp>
    </p:spTree>
    <p:custDataLst>
      <p:tags r:id="rId1"/>
    </p:custDataLst>
    <p:extLst>
      <p:ext uri="{BB962C8B-B14F-4D97-AF65-F5344CB8AC3E}">
        <p14:creationId xmlns:p14="http://schemas.microsoft.com/office/powerpoint/2010/main" val="3068727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11735" y="2650914"/>
            <a:ext cx="6056583" cy="834496"/>
          </a:xfrm>
        </p:spPr>
        <p:txBody>
          <a:bodyPr>
            <a:normAutofit/>
          </a:bodyPr>
          <a:lstStyle/>
          <a:p>
            <a:r>
              <a:rPr lang="en-US" sz="4200" dirty="0"/>
              <a:t>Thanks for participating!</a:t>
            </a:r>
          </a:p>
        </p:txBody>
      </p:sp>
      <p:sp>
        <p:nvSpPr>
          <p:cNvPr id="5" name="TextBox 4"/>
          <p:cNvSpPr txBox="1"/>
          <p:nvPr/>
        </p:nvSpPr>
        <p:spPr>
          <a:xfrm>
            <a:off x="483870" y="4967115"/>
            <a:ext cx="11294532" cy="1246495"/>
          </a:xfrm>
          <a:prstGeom prst="rect">
            <a:avLst/>
          </a:prstGeom>
          <a:noFill/>
        </p:spPr>
        <p:txBody>
          <a:bodyPr wrap="square" rtlCol="0">
            <a:spAutoFit/>
          </a:bodyPr>
          <a:lstStyle/>
          <a:p>
            <a:pPr algn="just"/>
            <a:r>
              <a:rPr lang="en-US" sz="1500" dirty="0">
                <a:solidFill>
                  <a:schemeClr val="bg1"/>
                </a:solidFill>
                <a:latin typeface="Amazon Ember Light" charset="0"/>
                <a:ea typeface="Amazon Ember Light" charset="0"/>
                <a:cs typeface="Amazon Ember Light" charset="0"/>
              </a:rPr>
              <a:t>© 2018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1500" u="sng" dirty="0">
                <a:solidFill>
                  <a:schemeClr val="bg1"/>
                </a:solidFill>
                <a:latin typeface="Amazon Ember Light" charset="0"/>
                <a:ea typeface="Amazon Ember Light" charset="0"/>
                <a:cs typeface="Amazon Ember Light" charset="0"/>
              </a:rPr>
              <a:t>aws-course-feedback@amazon.com</a:t>
            </a:r>
            <a:r>
              <a:rPr lang="en-US" sz="1500" dirty="0">
                <a:solidFill>
                  <a:schemeClr val="bg1"/>
                </a:solidFill>
                <a:latin typeface="Amazon Ember Light" charset="0"/>
                <a:ea typeface="Amazon Ember Light" charset="0"/>
                <a:cs typeface="Amazon Ember Light" charset="0"/>
              </a:rPr>
              <a:t>. For all other questions, contact us at: </a:t>
            </a:r>
            <a:r>
              <a:rPr lang="en-US" sz="1500" u="sng" dirty="0">
                <a:solidFill>
                  <a:schemeClr val="bg1"/>
                </a:solidFill>
                <a:latin typeface="Amazon Ember Light" charset="0"/>
                <a:ea typeface="Amazon Ember Light" charset="0"/>
                <a:cs typeface="Amazon Ember Light" charset="0"/>
              </a:rPr>
              <a:t>https://aws.amazon.com/contact-us/aws-training/</a:t>
            </a:r>
            <a:r>
              <a:rPr lang="en-US" sz="1500" dirty="0">
                <a:solidFill>
                  <a:schemeClr val="bg1"/>
                </a:solidFill>
                <a:latin typeface="Amazon Ember Light" charset="0"/>
                <a:ea typeface="Amazon Ember Light" charset="0"/>
                <a:cs typeface="Amazon Ember Light" charset="0"/>
              </a:rPr>
              <a:t>. All trademarks are the property of their owners.</a:t>
            </a:r>
          </a:p>
          <a:p>
            <a:pPr algn="just"/>
            <a:endParaRPr lang="en-US" sz="1500" dirty="0"/>
          </a:p>
        </p:txBody>
      </p:sp>
    </p:spTree>
    <p:custDataLst>
      <p:tags r:id="rId1"/>
    </p:custDataLst>
    <p:extLst>
      <p:ext uri="{BB962C8B-B14F-4D97-AF65-F5344CB8AC3E}">
        <p14:creationId xmlns:p14="http://schemas.microsoft.com/office/powerpoint/2010/main" val="125489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67E4-BDC1-B340-8993-E1E72418A01F}"/>
              </a:ext>
            </a:extLst>
          </p:cNvPr>
          <p:cNvSpPr>
            <a:spLocks noGrp="1"/>
          </p:cNvSpPr>
          <p:nvPr>
            <p:ph type="title"/>
          </p:nvPr>
        </p:nvSpPr>
        <p:spPr/>
        <p:txBody>
          <a:bodyPr/>
          <a:lstStyle/>
          <a:p>
            <a:r>
              <a:rPr lang="en-US" dirty="0"/>
              <a:t>Module Objectives</a:t>
            </a:r>
          </a:p>
        </p:txBody>
      </p:sp>
      <p:sp>
        <p:nvSpPr>
          <p:cNvPr id="4" name="Content Placeholder 2">
            <a:extLst>
              <a:ext uri="{FF2B5EF4-FFF2-40B4-BE49-F238E27FC236}">
                <a16:creationId xmlns:a16="http://schemas.microsoft.com/office/drawing/2014/main" id="{AA03B58E-9CA1-F041-8923-2FE03FDDD563}"/>
              </a:ext>
            </a:extLst>
          </p:cNvPr>
          <p:cNvSpPr>
            <a:spLocks noGrp="1"/>
          </p:cNvSpPr>
          <p:nvPr>
            <p:ph idx="1"/>
          </p:nvPr>
        </p:nvSpPr>
        <p:spPr/>
        <p:txBody>
          <a:bodyPr anchor="t">
            <a:noAutofit/>
          </a:bodyPr>
          <a:lstStyle/>
          <a:p>
            <a:pPr marL="219075" lvl="1" indent="0" defTabSz="342900">
              <a:lnSpc>
                <a:spcPct val="100000"/>
              </a:lnSpc>
              <a:spcBef>
                <a:spcPts val="0"/>
              </a:spcBef>
              <a:buClr>
                <a:schemeClr val="accent1"/>
              </a:buClr>
              <a:buNone/>
              <a:tabLst>
                <a:tab pos="8461375" algn="r"/>
              </a:tabLst>
            </a:pPr>
            <a:r>
              <a:rPr lang="en-US" sz="2800" dirty="0"/>
              <a:t>Upon completion of this module, you will be able to: </a:t>
            </a:r>
            <a:endParaRPr lang="en-US" dirty="0"/>
          </a:p>
          <a:p>
            <a:pPr marL="0" lvl="1" indent="0" defTabSz="342900">
              <a:lnSpc>
                <a:spcPct val="150000"/>
              </a:lnSpc>
              <a:spcBef>
                <a:spcPts val="0"/>
              </a:spcBef>
              <a:buClr>
                <a:schemeClr val="accent1"/>
              </a:buClr>
              <a:tabLst>
                <a:tab pos="8461375" algn="r"/>
              </a:tabLst>
            </a:pPr>
            <a:r>
              <a:rPr lang="en-US" dirty="0"/>
              <a:t>  </a:t>
            </a:r>
            <a:r>
              <a:rPr lang="en-US" sz="2800" dirty="0"/>
              <a:t>Identify the five pillars of the AWS Well-Architected Framework.</a:t>
            </a:r>
          </a:p>
          <a:p>
            <a:pPr marL="381000" lvl="1" indent="-381000" defTabSz="342900">
              <a:lnSpc>
                <a:spcPct val="150000"/>
              </a:lnSpc>
              <a:spcBef>
                <a:spcPts val="0"/>
              </a:spcBef>
              <a:buClr>
                <a:schemeClr val="accent1"/>
              </a:buClr>
              <a:tabLst>
                <a:tab pos="8461375" algn="r"/>
              </a:tabLst>
            </a:pPr>
            <a:r>
              <a:rPr lang="en-US" sz="2800" dirty="0"/>
              <a:t>Identify how the AWS Well-Architected Framework enables them to review and improve their cloud-based architectures.</a:t>
            </a:r>
          </a:p>
          <a:p>
            <a:pPr marL="381000" lvl="1" indent="-381000" defTabSz="342900">
              <a:lnSpc>
                <a:spcPct val="150000"/>
              </a:lnSpc>
              <a:spcBef>
                <a:spcPts val="0"/>
              </a:spcBef>
              <a:buClr>
                <a:schemeClr val="accent1"/>
              </a:buClr>
              <a:tabLst>
                <a:tab pos="8461375" algn="r"/>
              </a:tabLst>
            </a:pPr>
            <a:r>
              <a:rPr lang="en-US" sz="2800" dirty="0"/>
              <a:t>Reflect on the business impact of their design decisions.</a:t>
            </a:r>
          </a:p>
        </p:txBody>
      </p:sp>
    </p:spTree>
    <p:extLst>
      <p:ext uri="{BB962C8B-B14F-4D97-AF65-F5344CB8AC3E}">
        <p14:creationId xmlns:p14="http://schemas.microsoft.com/office/powerpoint/2010/main" val="3718361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767" y="1771153"/>
            <a:ext cx="10617928" cy="2920116"/>
          </a:xfrm>
        </p:spPr>
        <p:txBody>
          <a:bodyPr>
            <a:noAutofit/>
          </a:bodyPr>
          <a:lstStyle/>
          <a:p>
            <a:br>
              <a:rPr lang="en-US" sz="5400" dirty="0"/>
            </a:br>
            <a:r>
              <a:rPr lang="en-US" sz="4800" dirty="0"/>
              <a:t>Introducing the Well-Architected Framework </a:t>
            </a:r>
          </a:p>
        </p:txBody>
      </p:sp>
    </p:spTree>
    <p:custDataLst>
      <p:tags r:id="rId1"/>
    </p:custDataLst>
    <p:extLst>
      <p:ext uri="{BB962C8B-B14F-4D97-AF65-F5344CB8AC3E}">
        <p14:creationId xmlns:p14="http://schemas.microsoft.com/office/powerpoint/2010/main" val="1670384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a:t>The AWS Well-Architected Framework</a:t>
            </a:r>
          </a:p>
        </p:txBody>
      </p:sp>
      <p:sp>
        <p:nvSpPr>
          <p:cNvPr id="3" name="Content Placeholder 2"/>
          <p:cNvSpPr>
            <a:spLocks noGrp="1"/>
          </p:cNvSpPr>
          <p:nvPr>
            <p:ph idx="1"/>
          </p:nvPr>
        </p:nvSpPr>
        <p:spPr>
          <a:xfrm>
            <a:off x="238539" y="1440305"/>
            <a:ext cx="11340548" cy="3390112"/>
          </a:xfrm>
        </p:spPr>
        <p:txBody>
          <a:bodyPr/>
          <a:lstStyle/>
          <a:p>
            <a:pPr marL="0" indent="0">
              <a:spcBef>
                <a:spcPts val="1800"/>
              </a:spcBef>
              <a:buNone/>
            </a:pPr>
            <a:r>
              <a:rPr lang="en-US" dirty="0"/>
              <a:t>The goal of this framework is to enable customers to: </a:t>
            </a:r>
          </a:p>
          <a:p>
            <a:pPr marL="457200" lvl="1" indent="-457200">
              <a:spcBef>
                <a:spcPts val="1800"/>
              </a:spcBef>
            </a:pPr>
            <a:r>
              <a:rPr lang="en-US" dirty="0"/>
              <a:t>Assess and improve architectures.</a:t>
            </a:r>
          </a:p>
          <a:p>
            <a:pPr marL="457200" lvl="1" indent="-457200">
              <a:spcBef>
                <a:spcPts val="1800"/>
              </a:spcBef>
            </a:pPr>
            <a:r>
              <a:rPr lang="en-US" dirty="0"/>
              <a:t>Better understand the business impact of design decisions.</a:t>
            </a:r>
          </a:p>
          <a:p>
            <a:pPr marL="457200" lvl="1" indent="-457200">
              <a:spcBef>
                <a:spcPts val="1800"/>
              </a:spcBef>
            </a:pPr>
            <a:endParaRPr lang="en-US" dirty="0"/>
          </a:p>
          <a:p>
            <a:pPr marL="0" indent="0">
              <a:spcBef>
                <a:spcPts val="1800"/>
              </a:spcBef>
              <a:buNone/>
            </a:pPr>
            <a:r>
              <a:rPr lang="en-US" dirty="0"/>
              <a:t>It provides a </a:t>
            </a:r>
            <a: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set of questions developed by AWS experts</a:t>
            </a:r>
            <a:r>
              <a:rPr lang="en-US"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 </a:t>
            </a:r>
            <a:r>
              <a:rPr lang="en-US" dirty="0"/>
              <a:t>to help customers think critically about their architecture.</a:t>
            </a:r>
          </a:p>
        </p:txBody>
      </p:sp>
      <p:sp>
        <p:nvSpPr>
          <p:cNvPr id="4" name="Rectangle 3"/>
          <p:cNvSpPr/>
          <p:nvPr/>
        </p:nvSpPr>
        <p:spPr>
          <a:xfrm>
            <a:off x="2415387" y="5351155"/>
            <a:ext cx="8045792" cy="523220"/>
          </a:xfrm>
          <a:prstGeom prst="rect">
            <a:avLst/>
          </a:prstGeom>
        </p:spPr>
        <p:txBody>
          <a:bodyPr wrap="none">
            <a:spAutoFit/>
          </a:bodyPr>
          <a:lstStyle/>
          <a:p>
            <a:pPr>
              <a:spcBef>
                <a:spcPts val="1800"/>
              </a:spcBef>
            </a:pPr>
            <a:r>
              <a:rPr lang="en-US" sz="28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Does your infrastructure follow best practices?</a:t>
            </a:r>
          </a:p>
        </p:txBody>
      </p:sp>
      <p:sp>
        <p:nvSpPr>
          <p:cNvPr id="5" name="Rectangle 4"/>
          <p:cNvSpPr/>
          <p:nvPr/>
        </p:nvSpPr>
        <p:spPr>
          <a:xfrm>
            <a:off x="238539" y="5085991"/>
            <a:ext cx="11668539" cy="1053548"/>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17096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a:t>The AWS Well-Architected Framework</a:t>
            </a:r>
          </a:p>
        </p:txBody>
      </p:sp>
      <p:sp>
        <p:nvSpPr>
          <p:cNvPr id="3" name="Content Placeholder 2"/>
          <p:cNvSpPr>
            <a:spLocks noGrp="1"/>
          </p:cNvSpPr>
          <p:nvPr>
            <p:ph idx="1"/>
          </p:nvPr>
        </p:nvSpPr>
        <p:spPr>
          <a:xfrm>
            <a:off x="238538" y="1440305"/>
            <a:ext cx="11330609" cy="4913308"/>
          </a:xfrm>
        </p:spPr>
        <p:txBody>
          <a:bodyPr/>
          <a:lstStyle/>
          <a:p>
            <a:pPr marL="0" indent="0">
              <a:spcBef>
                <a:spcPts val="2400"/>
              </a:spcBef>
              <a:buNone/>
            </a:pPr>
            <a:r>
              <a:rPr lang="en-US" dirty="0"/>
              <a:t>Architects should leverage the AWS Well-Architected Framework in order to:</a:t>
            </a:r>
          </a:p>
          <a:p>
            <a:pPr marL="457200" lvl="1" indent="-457200">
              <a:spcBef>
                <a:spcPts val="2400"/>
              </a:spcBef>
            </a:pPr>
            <a:r>
              <a:rPr lang="en-US" sz="2600" dirty="0"/>
              <a:t>Increase awareness of </a:t>
            </a:r>
            <a:r>
              <a:rPr lang="en-US" sz="26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architectural best practices</a:t>
            </a:r>
            <a:r>
              <a:rPr lang="en-US" sz="2600" dirty="0"/>
              <a:t>.</a:t>
            </a:r>
          </a:p>
          <a:p>
            <a:pPr marL="457200" lvl="1" indent="-457200">
              <a:spcBef>
                <a:spcPts val="2400"/>
              </a:spcBef>
            </a:pPr>
            <a:r>
              <a:rPr lang="en-US" sz="2600" dirty="0"/>
              <a:t>Address </a:t>
            </a:r>
            <a:r>
              <a:rPr lang="en-US" sz="26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foundational areas </a:t>
            </a:r>
            <a:r>
              <a:rPr lang="en-US" sz="2600" dirty="0"/>
              <a:t>that are often neglected.</a:t>
            </a:r>
          </a:p>
          <a:p>
            <a:pPr marL="457200" lvl="1" indent="-457200">
              <a:spcBef>
                <a:spcPts val="2400"/>
              </a:spcBef>
              <a:buClr>
                <a:schemeClr val="bg2">
                  <a:lumMod val="10000"/>
                </a:schemeClr>
              </a:buClr>
            </a:pPr>
            <a:r>
              <a:rPr lang="en-US" sz="26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Evaluate</a:t>
            </a:r>
            <a:r>
              <a:rPr lang="en-US" sz="2600" dirty="0"/>
              <a:t> architectures using a consistent set of principles.</a:t>
            </a:r>
          </a:p>
        </p:txBody>
      </p:sp>
    </p:spTree>
    <p:custDataLst>
      <p:tags r:id="rId1"/>
    </p:custDataLst>
    <p:extLst>
      <p:ext uri="{BB962C8B-B14F-4D97-AF65-F5344CB8AC3E}">
        <p14:creationId xmlns:p14="http://schemas.microsoft.com/office/powerpoint/2010/main" val="769275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a:t>The AWS Well-Architected Framework</a:t>
            </a:r>
          </a:p>
        </p:txBody>
      </p:sp>
      <p:sp>
        <p:nvSpPr>
          <p:cNvPr id="3" name="Content Placeholder 2"/>
          <p:cNvSpPr>
            <a:spLocks noGrp="1"/>
          </p:cNvSpPr>
          <p:nvPr>
            <p:ph idx="1"/>
          </p:nvPr>
        </p:nvSpPr>
        <p:spPr>
          <a:xfrm>
            <a:off x="238539" y="1440305"/>
            <a:ext cx="11360426" cy="4913308"/>
          </a:xfrm>
        </p:spPr>
        <p:txBody>
          <a:bodyPr/>
          <a:lstStyle/>
          <a:p>
            <a:pPr marL="0" indent="0">
              <a:spcBef>
                <a:spcPts val="1600"/>
              </a:spcBef>
              <a:buNone/>
            </a:pPr>
            <a:r>
              <a:rPr lang="en-US" dirty="0"/>
              <a:t>The AWS Well-Architected Framework </a:t>
            </a:r>
            <a: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does</a:t>
            </a:r>
            <a:r>
              <a:rPr lang="en-US" b="1" dirty="0">
                <a:latin typeface="Amazon Ember" panose="020B0603020204020204" pitchFamily="34" charset="0"/>
                <a:ea typeface="Amazon Ember" panose="020B0603020204020204" pitchFamily="34" charset="0"/>
                <a:cs typeface="Amazon Ember" panose="020B0603020204020204" pitchFamily="34" charset="0"/>
              </a:rPr>
              <a:t> </a:t>
            </a:r>
            <a: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not</a:t>
            </a:r>
            <a:r>
              <a:rPr lang="en-US" b="1" dirty="0">
                <a:latin typeface="Amazon Ember" panose="020B0603020204020204" pitchFamily="34" charset="0"/>
                <a:ea typeface="Amazon Ember" panose="020B0603020204020204" pitchFamily="34" charset="0"/>
                <a:cs typeface="Amazon Ember" panose="020B0603020204020204" pitchFamily="34" charset="0"/>
              </a:rPr>
              <a:t> </a:t>
            </a:r>
            <a:r>
              <a:rPr lang="en-US" dirty="0"/>
              <a:t>provide:</a:t>
            </a:r>
          </a:p>
          <a:p>
            <a:pPr marL="457200" lvl="1" indent="-457200">
              <a:spcBef>
                <a:spcPts val="1600"/>
              </a:spcBef>
            </a:pPr>
            <a:r>
              <a:rPr lang="en-US" sz="2600" dirty="0"/>
              <a:t>Implementation details</a:t>
            </a:r>
          </a:p>
          <a:p>
            <a:pPr marL="457200" lvl="1" indent="-457200">
              <a:spcBef>
                <a:spcPts val="1600"/>
              </a:spcBef>
            </a:pPr>
            <a:r>
              <a:rPr lang="en-US" sz="2600" dirty="0"/>
              <a:t>Architectural patterns</a:t>
            </a:r>
          </a:p>
          <a:p>
            <a:pPr marL="457200" lvl="1" indent="-457200">
              <a:spcBef>
                <a:spcPts val="1600"/>
              </a:spcBef>
            </a:pPr>
            <a:r>
              <a:rPr lang="en-US" sz="2600" dirty="0"/>
              <a:t>Relevant case studies</a:t>
            </a:r>
          </a:p>
          <a:p>
            <a:pPr marL="0" indent="0">
              <a:spcBef>
                <a:spcPts val="1600"/>
              </a:spcBef>
              <a:buNone/>
            </a:pPr>
            <a:r>
              <a:rPr lang="en-US" dirty="0"/>
              <a:t>However, it </a:t>
            </a:r>
            <a: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does</a:t>
            </a:r>
            <a:r>
              <a:rPr lang="en-US" dirty="0"/>
              <a:t> provide:</a:t>
            </a:r>
          </a:p>
          <a:p>
            <a:pPr marL="457200" lvl="1" indent="-457200">
              <a:spcBef>
                <a:spcPts val="1600"/>
              </a:spcBef>
            </a:pPr>
            <a:r>
              <a:rPr lang="en-US" sz="2600" dirty="0"/>
              <a:t>Questions centered on critically understanding architectural decisions</a:t>
            </a:r>
          </a:p>
          <a:p>
            <a:pPr marL="457200" lvl="1" indent="-457200">
              <a:spcBef>
                <a:spcPts val="1600"/>
              </a:spcBef>
            </a:pPr>
            <a:r>
              <a:rPr lang="en-US" sz="2600" dirty="0"/>
              <a:t>Services and solutions relevant to each question</a:t>
            </a:r>
          </a:p>
          <a:p>
            <a:pPr marL="457200" lvl="1" indent="-457200">
              <a:spcBef>
                <a:spcPts val="1600"/>
              </a:spcBef>
            </a:pPr>
            <a:r>
              <a:rPr lang="en-US" sz="2600" dirty="0"/>
              <a:t>References to relevant resources</a:t>
            </a:r>
          </a:p>
        </p:txBody>
      </p:sp>
    </p:spTree>
    <p:custDataLst>
      <p:tags r:id="rId1"/>
    </p:custDataLst>
    <p:extLst>
      <p:ext uri="{BB962C8B-B14F-4D97-AF65-F5344CB8AC3E}">
        <p14:creationId xmlns:p14="http://schemas.microsoft.com/office/powerpoint/2010/main" val="4056724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767" y="2089206"/>
            <a:ext cx="10617928" cy="2920116"/>
          </a:xfrm>
        </p:spPr>
        <p:txBody>
          <a:bodyPr>
            <a:noAutofit/>
          </a:bodyPr>
          <a:lstStyle/>
          <a:p>
            <a:br>
              <a:rPr lang="en-US" sz="5400" dirty="0"/>
            </a:br>
            <a:r>
              <a:rPr lang="en-US" sz="4800" dirty="0"/>
              <a:t>Pillars of the </a:t>
            </a:r>
            <a:br>
              <a:rPr lang="en-US" sz="4800" dirty="0"/>
            </a:br>
            <a:r>
              <a:rPr lang="en-US" sz="4800" dirty="0"/>
              <a:t>Well-Architected Framework</a:t>
            </a:r>
            <a:br>
              <a:rPr lang="en-US" sz="5400" dirty="0"/>
            </a:br>
            <a:endParaRPr lang="en-US" sz="5400" dirty="0"/>
          </a:p>
        </p:txBody>
      </p:sp>
    </p:spTree>
    <p:custDataLst>
      <p:tags r:id="rId1"/>
    </p:custDataLst>
    <p:extLst>
      <p:ext uri="{BB962C8B-B14F-4D97-AF65-F5344CB8AC3E}">
        <p14:creationId xmlns:p14="http://schemas.microsoft.com/office/powerpoint/2010/main" val="1937857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Pillars Of The Well-Architected Framework</a:t>
            </a:r>
          </a:p>
        </p:txBody>
      </p:sp>
      <p:grpSp>
        <p:nvGrpSpPr>
          <p:cNvPr id="4" name="Group 3"/>
          <p:cNvGrpSpPr/>
          <p:nvPr/>
        </p:nvGrpSpPr>
        <p:grpSpPr>
          <a:xfrm>
            <a:off x="2644726" y="1491336"/>
            <a:ext cx="2229853" cy="4539916"/>
            <a:chOff x="2644726" y="1491336"/>
            <a:chExt cx="2229853" cy="4539916"/>
          </a:xfrm>
        </p:grpSpPr>
        <p:sp>
          <p:nvSpPr>
            <p:cNvPr id="19" name="Rectangle 18"/>
            <p:cNvSpPr/>
            <p:nvPr/>
          </p:nvSpPr>
          <p:spPr>
            <a:xfrm>
              <a:off x="2644726" y="1491336"/>
              <a:ext cx="2229853" cy="4539916"/>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Security</a:t>
              </a:r>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2838" y="3058709"/>
              <a:ext cx="1469457" cy="1469457"/>
            </a:xfrm>
            <a:prstGeom prst="rect">
              <a:avLst/>
            </a:prstGeom>
          </p:spPr>
        </p:pic>
        <p:sp>
          <p:nvSpPr>
            <p:cNvPr id="29" name="TextBox 28"/>
            <p:cNvSpPr txBox="1"/>
            <p:nvPr/>
          </p:nvSpPr>
          <p:spPr>
            <a:xfrm>
              <a:off x="2945794" y="5066373"/>
              <a:ext cx="1627717" cy="954300"/>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Protect and monitor systems</a:t>
              </a:r>
            </a:p>
          </p:txBody>
        </p:sp>
      </p:grpSp>
      <p:grpSp>
        <p:nvGrpSpPr>
          <p:cNvPr id="5" name="Group 4"/>
          <p:cNvGrpSpPr/>
          <p:nvPr/>
        </p:nvGrpSpPr>
        <p:grpSpPr>
          <a:xfrm>
            <a:off x="4994895" y="1491336"/>
            <a:ext cx="2229853" cy="4539915"/>
            <a:chOff x="4994895" y="1491336"/>
            <a:chExt cx="2229853" cy="4539915"/>
          </a:xfrm>
        </p:grpSpPr>
        <p:sp>
          <p:nvSpPr>
            <p:cNvPr id="20" name="Rectangle 19"/>
            <p:cNvSpPr/>
            <p:nvPr/>
          </p:nvSpPr>
          <p:spPr>
            <a:xfrm>
              <a:off x="4994895" y="1491336"/>
              <a:ext cx="2229853" cy="4539915"/>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Reliability</a:t>
              </a:r>
            </a:p>
          </p:txBody>
        </p:sp>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0011" y="3116462"/>
              <a:ext cx="1411705" cy="1411705"/>
            </a:xfrm>
            <a:prstGeom prst="rect">
              <a:avLst/>
            </a:prstGeom>
          </p:spPr>
        </p:pic>
        <p:sp>
          <p:nvSpPr>
            <p:cNvPr id="30" name="TextBox 29"/>
            <p:cNvSpPr txBox="1"/>
            <p:nvPr/>
          </p:nvSpPr>
          <p:spPr>
            <a:xfrm>
              <a:off x="5287428" y="4788134"/>
              <a:ext cx="1627717" cy="1241621"/>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Recover from failure and mitigate disruption.</a:t>
              </a:r>
            </a:p>
          </p:txBody>
        </p:sp>
      </p:grpSp>
      <p:grpSp>
        <p:nvGrpSpPr>
          <p:cNvPr id="6" name="Group 5"/>
          <p:cNvGrpSpPr/>
          <p:nvPr/>
        </p:nvGrpSpPr>
        <p:grpSpPr>
          <a:xfrm>
            <a:off x="7345064" y="1491338"/>
            <a:ext cx="2229853" cy="4539914"/>
            <a:chOff x="7345064" y="1491338"/>
            <a:chExt cx="2229853" cy="4539914"/>
          </a:xfrm>
        </p:grpSpPr>
        <p:sp>
          <p:nvSpPr>
            <p:cNvPr id="21" name="Rectangle 20"/>
            <p:cNvSpPr/>
            <p:nvPr/>
          </p:nvSpPr>
          <p:spPr>
            <a:xfrm>
              <a:off x="7345064" y="1491338"/>
              <a:ext cx="2229853" cy="4539914"/>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Performance</a:t>
              </a:r>
              <a:r>
                <a:rPr lang="en-US" sz="2400" b="1"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Efficiency</a:t>
              </a:r>
            </a:p>
          </p:txBody>
        </p:sp>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65380" y="2814872"/>
              <a:ext cx="1989221" cy="1989221"/>
            </a:xfrm>
            <a:prstGeom prst="rect">
              <a:avLst/>
            </a:prstGeom>
          </p:spPr>
        </p:pic>
        <p:sp>
          <p:nvSpPr>
            <p:cNvPr id="31" name="TextBox 30"/>
            <p:cNvSpPr txBox="1"/>
            <p:nvPr/>
          </p:nvSpPr>
          <p:spPr>
            <a:xfrm>
              <a:off x="7642943" y="5354549"/>
              <a:ext cx="1627717" cy="666977"/>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Use resources sparingly.</a:t>
              </a:r>
            </a:p>
          </p:txBody>
        </p:sp>
      </p:grpSp>
      <p:grpSp>
        <p:nvGrpSpPr>
          <p:cNvPr id="7" name="Group 6"/>
          <p:cNvGrpSpPr/>
          <p:nvPr/>
        </p:nvGrpSpPr>
        <p:grpSpPr>
          <a:xfrm>
            <a:off x="9695234" y="1491338"/>
            <a:ext cx="2229853" cy="4539914"/>
            <a:chOff x="9695234" y="1491338"/>
            <a:chExt cx="2229853" cy="4539914"/>
          </a:xfrm>
        </p:grpSpPr>
        <p:sp>
          <p:nvSpPr>
            <p:cNvPr id="22" name="Rectangle 21"/>
            <p:cNvSpPr/>
            <p:nvPr/>
          </p:nvSpPr>
          <p:spPr>
            <a:xfrm>
              <a:off x="9695234" y="1491338"/>
              <a:ext cx="2229853" cy="4539914"/>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Cost</a:t>
              </a:r>
              <a:r>
                <a:rPr lang="en-US" sz="2400" b="1"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Optimization</a:t>
              </a:r>
            </a:p>
          </p:txBody>
        </p:sp>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08055" y="2943209"/>
              <a:ext cx="1729340" cy="1729340"/>
            </a:xfrm>
            <a:prstGeom prst="rect">
              <a:avLst/>
            </a:prstGeom>
          </p:spPr>
        </p:pic>
        <p:sp>
          <p:nvSpPr>
            <p:cNvPr id="32" name="TextBox 31"/>
            <p:cNvSpPr txBox="1"/>
            <p:nvPr/>
          </p:nvSpPr>
          <p:spPr>
            <a:xfrm>
              <a:off x="9991762" y="5067477"/>
              <a:ext cx="1627717" cy="954300"/>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Eliminate unneeded expense.</a:t>
              </a:r>
            </a:p>
          </p:txBody>
        </p:sp>
      </p:grpSp>
      <p:grpSp>
        <p:nvGrpSpPr>
          <p:cNvPr id="3" name="Group 2"/>
          <p:cNvGrpSpPr/>
          <p:nvPr/>
        </p:nvGrpSpPr>
        <p:grpSpPr>
          <a:xfrm>
            <a:off x="304748" y="1491339"/>
            <a:ext cx="2229853" cy="4539913"/>
            <a:chOff x="304748" y="1491339"/>
            <a:chExt cx="2229853" cy="4539913"/>
          </a:xfrm>
        </p:grpSpPr>
        <p:sp>
          <p:nvSpPr>
            <p:cNvPr id="27" name="Rectangle 26"/>
            <p:cNvSpPr/>
            <p:nvPr/>
          </p:nvSpPr>
          <p:spPr>
            <a:xfrm>
              <a:off x="304748" y="1491339"/>
              <a:ext cx="2229853" cy="4539913"/>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Operational Excellence</a:t>
              </a:r>
            </a:p>
          </p:txBody>
        </p:sp>
        <p:pic>
          <p:nvPicPr>
            <p:cNvPr id="28" name="Picture 27"/>
            <p:cNvPicPr>
              <a:picLocks noChangeAspect="1"/>
            </p:cNvPicPr>
            <p:nvPr/>
          </p:nvPicPr>
          <p:blipFill>
            <a:blip r:embed="rId8"/>
            <a:stretch>
              <a:fillRect/>
            </a:stretch>
          </p:blipFill>
          <p:spPr>
            <a:xfrm>
              <a:off x="651704" y="3004169"/>
              <a:ext cx="1535940" cy="1524000"/>
            </a:xfrm>
            <a:prstGeom prst="rect">
              <a:avLst/>
            </a:prstGeom>
          </p:spPr>
        </p:pic>
        <p:sp>
          <p:nvSpPr>
            <p:cNvPr id="33" name="TextBox 32"/>
            <p:cNvSpPr txBox="1"/>
            <p:nvPr/>
          </p:nvSpPr>
          <p:spPr>
            <a:xfrm>
              <a:off x="590999" y="5076270"/>
              <a:ext cx="1627717" cy="954300"/>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Deliver business value</a:t>
              </a:r>
            </a:p>
          </p:txBody>
        </p:sp>
      </p:grpSp>
    </p:spTree>
    <p:custDataLst>
      <p:tags r:id="rId1"/>
    </p:custDataLst>
    <p:extLst>
      <p:ext uri="{BB962C8B-B14F-4D97-AF65-F5344CB8AC3E}">
        <p14:creationId xmlns:p14="http://schemas.microsoft.com/office/powerpoint/2010/main" val="21849649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11656</TotalTime>
  <Words>2198</Words>
  <Application>Microsoft Macintosh PowerPoint</Application>
  <PresentationFormat>Widescreen</PresentationFormat>
  <Paragraphs>236</Paragraphs>
  <Slides>25</Slides>
  <Notes>25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4" baseType="lpstr">
      <vt:lpstr>Amazon Ember</vt:lpstr>
      <vt:lpstr>Amazon Ember Light</vt:lpstr>
      <vt:lpstr>Amazon Ember Medium</vt:lpstr>
      <vt:lpstr>Arial</vt:lpstr>
      <vt:lpstr>Calibri</vt:lpstr>
      <vt:lpstr>Helvetica Neue LT Std 65 Medium</vt:lpstr>
      <vt:lpstr>Wingdings</vt:lpstr>
      <vt:lpstr>Office Theme</vt:lpstr>
      <vt:lpstr>Image</vt:lpstr>
      <vt:lpstr>   Module 8: Is Your Infrastructure Well-Architected?</vt:lpstr>
      <vt:lpstr>What’s in This Module</vt:lpstr>
      <vt:lpstr>Module Objectives</vt:lpstr>
      <vt:lpstr> Introducing the Well-Architected Framework </vt:lpstr>
      <vt:lpstr>The AWS Well-Architected Framework</vt:lpstr>
      <vt:lpstr>The AWS Well-Architected Framework</vt:lpstr>
      <vt:lpstr>The AWS Well-Architected Framework</vt:lpstr>
      <vt:lpstr> Pillars of the  Well-Architected Framework </vt:lpstr>
      <vt:lpstr>Pillars Of The Well-Architected Framework</vt:lpstr>
      <vt:lpstr>Operational Excellence</vt:lpstr>
      <vt:lpstr>Security</vt:lpstr>
      <vt:lpstr>Reliability</vt:lpstr>
      <vt:lpstr>Performance Efficiency</vt:lpstr>
      <vt:lpstr>Cost Optimization</vt:lpstr>
      <vt:lpstr>Well-Architected Design Principles</vt:lpstr>
      <vt:lpstr>Well-Architected Design Principles</vt:lpstr>
      <vt:lpstr>Stop Guessing Your Capacity Needs</vt:lpstr>
      <vt:lpstr>Test Systems at Production Scale</vt:lpstr>
      <vt:lpstr>Automate to Make Architectural Experimentation Easier</vt:lpstr>
      <vt:lpstr>Allow for Evolutionary Architectures</vt:lpstr>
      <vt:lpstr>Drive Architectures Using Data</vt:lpstr>
      <vt:lpstr>Improve Through Game Days</vt:lpstr>
      <vt:lpstr>In Review                                                    </vt:lpstr>
      <vt:lpstr>Up Next: Well-Architected  Pillar 1: Operational Excellence </vt:lpstr>
      <vt:lpstr>Thanks for participating!</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Microsoft Office User</cp:lastModifiedBy>
  <cp:revision>413</cp:revision>
  <cp:lastPrinted>2017-08-03T20:30:13Z</cp:lastPrinted>
  <dcterms:created xsi:type="dcterms:W3CDTF">2017-05-11T23:06:57Z</dcterms:created>
  <dcterms:modified xsi:type="dcterms:W3CDTF">2019-04-09T18:16:56Z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C1936B35-1EAE-4480-B0A8-25F05F7C2534</vt:lpwstr>
  </property>
  <property fmtid="{D5CDD505-2E9C-101B-9397-08002B2CF9AE}" pid="3" name="ArticulatePath">
    <vt:lpwstr>T&amp;C_PPT_template_100level_newbrand</vt:lpwstr>
  </property>
</Properties>
</file>