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8.xml" ContentType="application/vnd.openxmlformats-officedocument.presentationml.tags+xml"/>
  <Override PartName="/ppt/notesSlides/notesSlide4.xml" ContentType="application/vnd.openxmlformats-officedocument.presentationml.notesSlide+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notesSlides/notesSlide6.xml" ContentType="application/vnd.openxmlformats-officedocument.presentationml.notesSlide+xml"/>
  <Override PartName="/ppt/tags/tag11.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notesSlides/notesSlide8.xml" ContentType="application/vnd.openxmlformats-officedocument.presentationml.notesSlide+xml"/>
  <Override PartName="/ppt/tags/tag13.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10.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tags/tag16.xml" ContentType="application/vnd.openxmlformats-officedocument.presentationml.tags+xml"/>
  <Override PartName="/ppt/notesSlides/notesSlide12.xml" ContentType="application/vnd.openxmlformats-officedocument.presentationml.notesSlide+xml"/>
  <Override PartName="/ppt/tags/tag17.xml" ContentType="application/vnd.openxmlformats-officedocument.presentationml.tags+xml"/>
  <Override PartName="/ppt/notesSlides/notesSlide13.xml" ContentType="application/vnd.openxmlformats-officedocument.presentationml.notesSlide+xml"/>
  <Override PartName="/ppt/tags/tag18.xml" ContentType="application/vnd.openxmlformats-officedocument.presentationml.tags+xml"/>
  <Override PartName="/ppt/notesSlides/notesSlide14.xml" ContentType="application/vnd.openxmlformats-officedocument.presentationml.notesSlide+xml"/>
  <Override PartName="/ppt/tags/tag19.xml" ContentType="application/vnd.openxmlformats-officedocument.presentationml.tags+xml"/>
  <Override PartName="/ppt/notesSlides/notesSlide15.xml" ContentType="application/vnd.openxmlformats-officedocument.presentationml.notesSlide+xml"/>
  <Override PartName="/ppt/tags/tag20.xml" ContentType="application/vnd.openxmlformats-officedocument.presentationml.tags+xml"/>
  <Override PartName="/ppt/notesSlides/notesSlide16.xml" ContentType="application/vnd.openxmlformats-officedocument.presentationml.notesSlide+xml"/>
  <Override PartName="/ppt/tags/tag21.xml" ContentType="application/vnd.openxmlformats-officedocument.presentationml.tags+xml"/>
  <Override PartName="/ppt/notesSlides/notesSlide17.xml" ContentType="application/vnd.openxmlformats-officedocument.presentationml.notesSlide+xml"/>
  <Override PartName="/ppt/tags/tag22.xml" ContentType="application/vnd.openxmlformats-officedocument.presentationml.tags+xml"/>
  <Override PartName="/ppt/notesSlides/notesSlide18.xml" ContentType="application/vnd.openxmlformats-officedocument.presentationml.notesSlide+xml"/>
  <Override PartName="/ppt/tags/tag23.xml" ContentType="application/vnd.openxmlformats-officedocument.presentationml.tags+xml"/>
  <Override PartName="/ppt/notesSlides/notesSlide19.xml" ContentType="application/vnd.openxmlformats-officedocument.presentationml.notesSlide+xml"/>
  <Override PartName="/ppt/tags/tag24.xml" ContentType="application/vnd.openxmlformats-officedocument.presentationml.tags+xml"/>
  <Override PartName="/ppt/notesSlides/notesSlide20.xml" ContentType="application/vnd.openxmlformats-officedocument.presentationml.notesSlide+xml"/>
  <Override PartName="/ppt/tags/tag25.xml" ContentType="application/vnd.openxmlformats-officedocument.presentationml.tags+xml"/>
  <Override PartName="/ppt/notesSlides/notesSlide21.xml" ContentType="application/vnd.openxmlformats-officedocument.presentationml.notesSlide+xml"/>
  <Override PartName="/ppt/tags/tag26.xml" ContentType="application/vnd.openxmlformats-officedocument.presentationml.tags+xml"/>
  <Override PartName="/ppt/notesSlides/notesSlide22.xml" ContentType="application/vnd.openxmlformats-officedocument.presentationml.notesSlide+xml"/>
  <Override PartName="/ppt/tags/tag27.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28.xml" ContentType="application/vnd.openxmlformats-officedocument.presentationml.tags+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handoutMasterIdLst>
    <p:handoutMasterId r:id="rId28"/>
  </p:handoutMasterIdLst>
  <p:sldIdLst>
    <p:sldId id="256" r:id="rId2"/>
    <p:sldId id="657" r:id="rId3"/>
    <p:sldId id="658" r:id="rId4"/>
    <p:sldId id="639" r:id="rId5"/>
    <p:sldId id="640" r:id="rId6"/>
    <p:sldId id="641" r:id="rId7"/>
    <p:sldId id="642" r:id="rId8"/>
    <p:sldId id="643" r:id="rId9"/>
    <p:sldId id="644" r:id="rId10"/>
    <p:sldId id="645" r:id="rId11"/>
    <p:sldId id="646" r:id="rId12"/>
    <p:sldId id="647" r:id="rId13"/>
    <p:sldId id="648" r:id="rId14"/>
    <p:sldId id="649" r:id="rId15"/>
    <p:sldId id="650" r:id="rId16"/>
    <p:sldId id="651" r:id="rId17"/>
    <p:sldId id="612" r:id="rId18"/>
    <p:sldId id="652" r:id="rId19"/>
    <p:sldId id="653" r:id="rId20"/>
    <p:sldId id="654" r:id="rId21"/>
    <p:sldId id="655" r:id="rId22"/>
    <p:sldId id="656" r:id="rId23"/>
    <p:sldId id="659" r:id="rId24"/>
    <p:sldId id="660" r:id="rId25"/>
    <p:sldId id="260" r:id="rId26"/>
  </p:sldIdLst>
  <p:sldSz cx="12192000"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bik, Gabriel" initials="KG" lastIdx="1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9933"/>
    <a:srgbClr val="FFCC66"/>
    <a:srgbClr val="0000FF"/>
    <a:srgbClr val="FF9900"/>
    <a:srgbClr val="CCFFFF"/>
    <a:srgbClr val="33CC33"/>
    <a:srgbClr val="CC0066"/>
    <a:srgbClr val="FF9999"/>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29" autoAdjust="0"/>
    <p:restoredTop sz="81356" autoAdjust="0"/>
  </p:normalViewPr>
  <p:slideViewPr>
    <p:cSldViewPr snapToGrid="0" snapToObjects="1">
      <p:cViewPr varScale="1">
        <p:scale>
          <a:sx n="77" d="100"/>
          <a:sy n="77" d="100"/>
        </p:scale>
        <p:origin x="544" y="176"/>
      </p:cViewPr>
      <p:guideLst/>
    </p:cSldViewPr>
  </p:slideViewPr>
  <p:notesTextViewPr>
    <p:cViewPr>
      <p:scale>
        <a:sx n="100" d="100"/>
        <a:sy n="100" d="100"/>
      </p:scale>
      <p:origin x="0" y="0"/>
    </p:cViewPr>
  </p:notesTextViewPr>
  <p:notesViewPr>
    <p:cSldViewPr snapToGrid="0" snapToObjects="1">
      <p:cViewPr varScale="1">
        <p:scale>
          <a:sx n="66" d="100"/>
          <a:sy n="66" d="100"/>
        </p:scale>
        <p:origin x="3062" y="-62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commentAuthors" Target="commentAuthor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0893DF8-D520-BB40-837C-91CE1787B0EB}" type="datetimeFigureOut">
              <a:rPr lang="en-US" smtClean="0"/>
              <a:t>4/9/19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98FB97-EEE8-A641-B9BA-ACE8418557CD}" type="slidenum">
              <a:rPr lang="en-US" smtClean="0"/>
              <a:t>‹#›</a:t>
            </a:fld>
            <a:endParaRPr lang="en-US" dirty="0"/>
          </a:p>
        </p:txBody>
      </p:sp>
    </p:spTree>
    <p:extLst>
      <p:ext uri="{BB962C8B-B14F-4D97-AF65-F5344CB8AC3E}">
        <p14:creationId xmlns:p14="http://schemas.microsoft.com/office/powerpoint/2010/main" val="14852696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FA781-CA11-2141-A5F7-C7B0DDD8E00E}" type="datetimeFigureOut">
              <a:rPr lang="en-US" smtClean="0"/>
              <a:t>4/9/19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Tree>
    <p:extLst>
      <p:ext uri="{BB962C8B-B14F-4D97-AF65-F5344CB8AC3E}">
        <p14:creationId xmlns:p14="http://schemas.microsoft.com/office/powerpoint/2010/main" val="35696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a:solidFill>
                  <a:schemeClr val="tx1"/>
                </a:solidFill>
                <a:latin typeface="Calibri" panose="020F0502020204030204" pitchFamily="34" charset="0"/>
                <a:ea typeface="+mn-ea"/>
                <a:cs typeface="+mn-cs"/>
              </a:rPr>
              <a:t>Welcome to Module 9, where you will learn about the first pillar of the Well-Architected Framework: Operational Excellence. </a:t>
            </a:r>
          </a:p>
          <a:p>
            <a:endParaRPr lang="en-US" sz="1000" kern="1200" dirty="0">
              <a:solidFill>
                <a:schemeClr val="tx1"/>
              </a:solidFill>
              <a:latin typeface="Calibri" panose="020F0502020204030204" pitchFamily="34" charset="0"/>
              <a:ea typeface="+mn-ea"/>
              <a:cs typeface="+mn-cs"/>
            </a:endParaRPr>
          </a:p>
          <a:p>
            <a:r>
              <a:rPr lang="en-US" sz="1000" kern="1200" dirty="0">
                <a:solidFill>
                  <a:schemeClr val="tx1"/>
                </a:solidFill>
                <a:latin typeface="Calibri" panose="020F0502020204030204" pitchFamily="34" charset="0"/>
                <a:ea typeface="+mn-ea"/>
                <a:cs typeface="+mn-cs"/>
              </a:rPr>
              <a:t>The Operational Excellence pillar was introduced at </a:t>
            </a:r>
            <a:r>
              <a:rPr lang="en-US" sz="1000" kern="1200" dirty="0" err="1">
                <a:solidFill>
                  <a:schemeClr val="tx1"/>
                </a:solidFill>
                <a:latin typeface="Calibri" panose="020F0502020204030204" pitchFamily="34" charset="0"/>
                <a:ea typeface="+mn-ea"/>
                <a:cs typeface="+mn-cs"/>
              </a:rPr>
              <a:t>re:Invent</a:t>
            </a:r>
            <a:r>
              <a:rPr lang="en-US" sz="1000" kern="1200" dirty="0">
                <a:solidFill>
                  <a:schemeClr val="tx1"/>
                </a:solidFill>
                <a:latin typeface="Calibri" panose="020F0502020204030204" pitchFamily="34" charset="0"/>
                <a:ea typeface="+mn-ea"/>
                <a:cs typeface="+mn-cs"/>
              </a:rPr>
              <a:t> 2016 and became pillar 1 in 2017. This module focuses on how to design. It does not focus on how things run in production. The majority of testing focuses on whether a system is ready to go live, but does not often consider how you architect for runtime. While you draw your first design on a napkin, think about these questions: How easy is this going to be to operate? What processes are needed? Who is going to operate it? The code you use to operate your workload is the management plane of the product. The three planes are:</a:t>
            </a:r>
          </a:p>
          <a:p>
            <a:pPr marL="171450" indent="-171450">
              <a:buFont typeface="Arial" panose="020B0604020202020204" pitchFamily="34" charset="0"/>
              <a:buChar char="•"/>
            </a:pPr>
            <a:r>
              <a:rPr lang="en-US" sz="1000" kern="1200" dirty="0">
                <a:solidFill>
                  <a:schemeClr val="tx1"/>
                </a:solidFill>
                <a:latin typeface="Calibri" panose="020F0502020204030204" pitchFamily="34" charset="0"/>
                <a:ea typeface="+mn-ea"/>
                <a:cs typeface="+mn-cs"/>
              </a:rPr>
              <a:t>The Control plane creates resources.</a:t>
            </a:r>
          </a:p>
          <a:p>
            <a:pPr marL="171450" indent="-171450">
              <a:buFont typeface="Arial" panose="020B0604020202020204" pitchFamily="34" charset="0"/>
              <a:buChar char="•"/>
            </a:pPr>
            <a:r>
              <a:rPr lang="en-US" sz="1000" kern="1200" dirty="0">
                <a:solidFill>
                  <a:schemeClr val="tx1"/>
                </a:solidFill>
                <a:latin typeface="Calibri" panose="020F0502020204030204" pitchFamily="34" charset="0"/>
                <a:ea typeface="+mn-ea"/>
                <a:cs typeface="+mn-cs"/>
              </a:rPr>
              <a:t>The Data plane uses resources.</a:t>
            </a:r>
          </a:p>
          <a:p>
            <a:pPr marL="171450" indent="-171450">
              <a:buFont typeface="Arial" panose="020B0604020202020204" pitchFamily="34" charset="0"/>
              <a:buChar char="•"/>
            </a:pPr>
            <a:r>
              <a:rPr lang="en-US" sz="1000" kern="1200" dirty="0">
                <a:solidFill>
                  <a:schemeClr val="tx1"/>
                </a:solidFill>
                <a:latin typeface="Calibri" panose="020F0502020204030204" pitchFamily="34" charset="0"/>
                <a:ea typeface="+mn-ea"/>
                <a:cs typeface="+mn-cs"/>
              </a:rPr>
              <a:t>And the management plane configures the service.</a:t>
            </a:r>
          </a:p>
          <a:p>
            <a:endParaRPr lang="en-US" sz="1000" kern="1200" dirty="0">
              <a:solidFill>
                <a:schemeClr val="tx1"/>
              </a:solidFill>
              <a:latin typeface="Calibri" panose="020F0502020204030204" pitchFamily="34" charset="0"/>
              <a:ea typeface="+mn-ea"/>
              <a:cs typeface="+mn-cs"/>
            </a:endParaRPr>
          </a:p>
          <a:p>
            <a:r>
              <a:rPr lang="en-US" sz="1000" kern="1200" dirty="0">
                <a:solidFill>
                  <a:schemeClr val="tx1"/>
                </a:solidFill>
                <a:latin typeface="Calibri" panose="020F0502020204030204" pitchFamily="34" charset="0"/>
                <a:ea typeface="+mn-ea"/>
                <a:cs typeface="+mn-cs"/>
              </a:rPr>
              <a:t>Operational excellence is challenging to achieve in traditional on-premises environments, where operations is perceived as a function that is isolated and distinct from the lines of business and development teams that it supports. By adopting the practices in the Well-Architected Framework, you can build architectures that provide insight to their status, are enabled for effective and efficient operation and event response, and can continue to improve and support the goals of the business.</a:t>
            </a:r>
          </a:p>
          <a:p>
            <a:endParaRPr lang="en-US" sz="1000" kern="1200" dirty="0">
              <a:solidFill>
                <a:schemeClr val="tx1"/>
              </a:solidFill>
              <a:latin typeface="Calibri" panose="020F0502020204030204" pitchFamily="34" charset="0"/>
              <a:ea typeface="+mn-ea"/>
              <a:cs typeface="+mn-cs"/>
            </a:endParaRPr>
          </a:p>
          <a:p>
            <a:r>
              <a:rPr lang="en-US" sz="1000" kern="1200" dirty="0">
                <a:solidFill>
                  <a:schemeClr val="tx1"/>
                </a:solidFill>
                <a:latin typeface="Calibri" panose="020F0502020204030204" pitchFamily="34" charset="0"/>
                <a:ea typeface="+mn-ea"/>
                <a:cs typeface="+mn-cs"/>
              </a:rPr>
              <a:t>AWS Support is the main AWS service that enables how you define operational priorities. It provides a combination of tools and expertise to help you define your organization’s goals on AWS. The following services and features are also important:  </a:t>
            </a:r>
          </a:p>
          <a:p>
            <a:pPr marL="171450" indent="-171450">
              <a:buFont typeface="Arial" panose="020B0604020202020204" pitchFamily="34" charset="0"/>
              <a:buChar char="•"/>
            </a:pPr>
            <a:r>
              <a:rPr lang="en-US" sz="1000" kern="1200" dirty="0">
                <a:solidFill>
                  <a:schemeClr val="tx1"/>
                </a:solidFill>
                <a:latin typeface="Calibri" panose="020F0502020204030204" pitchFamily="34" charset="0"/>
                <a:ea typeface="+mn-ea"/>
                <a:cs typeface="+mn-cs"/>
              </a:rPr>
              <a:t>AWS </a:t>
            </a:r>
            <a:r>
              <a:rPr lang="en-US" sz="1000" kern="1200" dirty="0" err="1">
                <a:solidFill>
                  <a:schemeClr val="tx1"/>
                </a:solidFill>
                <a:latin typeface="Calibri" panose="020F0502020204030204" pitchFamily="34" charset="0"/>
                <a:ea typeface="+mn-ea"/>
                <a:cs typeface="+mn-cs"/>
              </a:rPr>
              <a:t>CloudFormation</a:t>
            </a:r>
            <a:endParaRPr lang="en-US" sz="1000" kern="1200" dirty="0">
              <a:solidFill>
                <a:schemeClr val="tx1"/>
              </a:solidFill>
              <a:latin typeface="Calibri" panose="020F0502020204030204" pitchFamily="34" charset="0"/>
              <a:ea typeface="+mn-ea"/>
              <a:cs typeface="+mn-cs"/>
            </a:endParaRPr>
          </a:p>
          <a:p>
            <a:pPr marL="171450" indent="-171450">
              <a:buFont typeface="Arial" panose="020B0604020202020204" pitchFamily="34" charset="0"/>
              <a:buChar char="•"/>
            </a:pPr>
            <a:r>
              <a:rPr lang="en-US" sz="1000" kern="1200" dirty="0">
                <a:solidFill>
                  <a:schemeClr val="tx1"/>
                </a:solidFill>
                <a:latin typeface="Calibri" panose="020F0502020204030204" pitchFamily="34" charset="0"/>
                <a:ea typeface="+mn-ea"/>
                <a:cs typeface="+mn-cs"/>
              </a:rPr>
              <a:t>AWS </a:t>
            </a:r>
            <a:r>
              <a:rPr lang="en-US" sz="1000" kern="1200" dirty="0" err="1">
                <a:solidFill>
                  <a:schemeClr val="tx1"/>
                </a:solidFill>
                <a:latin typeface="Calibri" panose="020F0502020204030204" pitchFamily="34" charset="0"/>
                <a:ea typeface="+mn-ea"/>
                <a:cs typeface="+mn-cs"/>
              </a:rPr>
              <a:t>Config</a:t>
            </a:r>
            <a:endParaRPr lang="en-US" sz="1000" kern="1200" dirty="0">
              <a:solidFill>
                <a:schemeClr val="tx1"/>
              </a:solidFill>
              <a:latin typeface="Calibri" panose="020F0502020204030204" pitchFamily="34" charset="0"/>
              <a:ea typeface="+mn-ea"/>
              <a:cs typeface="+mn-cs"/>
            </a:endParaRPr>
          </a:p>
          <a:p>
            <a:pPr marL="171450" indent="-171450">
              <a:buFont typeface="Arial" panose="020B0604020202020204" pitchFamily="34" charset="0"/>
              <a:buChar char="•"/>
            </a:pPr>
            <a:r>
              <a:rPr lang="en-US" sz="1000" kern="1200" dirty="0">
                <a:solidFill>
                  <a:schemeClr val="tx1"/>
                </a:solidFill>
                <a:latin typeface="Calibri" panose="020F0502020204030204" pitchFamily="34" charset="0"/>
                <a:ea typeface="+mn-ea"/>
                <a:cs typeface="+mn-cs"/>
              </a:rPr>
              <a:t>Amazon </a:t>
            </a:r>
            <a:r>
              <a:rPr lang="en-US" sz="1000" kern="1200" dirty="0" err="1">
                <a:solidFill>
                  <a:schemeClr val="tx1"/>
                </a:solidFill>
                <a:latin typeface="Calibri" panose="020F0502020204030204" pitchFamily="34" charset="0"/>
                <a:ea typeface="+mn-ea"/>
                <a:cs typeface="+mn-cs"/>
              </a:rPr>
              <a:t>CloudWatch</a:t>
            </a:r>
            <a:r>
              <a:rPr lang="en-US" sz="1000" kern="1200" dirty="0">
                <a:solidFill>
                  <a:schemeClr val="tx1"/>
                </a:solidFill>
                <a:latin typeface="Calibri" panose="020F0502020204030204" pitchFamily="34" charset="0"/>
                <a:ea typeface="+mn-ea"/>
                <a:cs typeface="+mn-cs"/>
              </a:rPr>
              <a:t>			</a:t>
            </a:r>
          </a:p>
          <a:p>
            <a:pPr marL="171450" indent="-171450">
              <a:buFont typeface="Arial" panose="020B0604020202020204" pitchFamily="34" charset="0"/>
              <a:buChar char="•"/>
            </a:pPr>
            <a:r>
              <a:rPr lang="en-US" sz="1000" kern="1200" dirty="0">
                <a:solidFill>
                  <a:schemeClr val="tx1"/>
                </a:solidFill>
                <a:latin typeface="Calibri" panose="020F0502020204030204" pitchFamily="34" charset="0"/>
                <a:ea typeface="+mn-ea"/>
                <a:cs typeface="+mn-cs"/>
              </a:rPr>
              <a:t>And Amazon </a:t>
            </a:r>
            <a:r>
              <a:rPr lang="en-US" sz="1000" kern="1200" dirty="0" err="1">
                <a:solidFill>
                  <a:schemeClr val="tx1"/>
                </a:solidFill>
                <a:latin typeface="Calibri" panose="020F0502020204030204" pitchFamily="34" charset="0"/>
                <a:ea typeface="+mn-ea"/>
                <a:cs typeface="+mn-cs"/>
              </a:rPr>
              <a:t>Elasticsearch</a:t>
            </a:r>
            <a:r>
              <a:rPr lang="en-US" sz="1000" kern="1200" dirty="0">
                <a:solidFill>
                  <a:schemeClr val="tx1"/>
                </a:solidFill>
                <a:latin typeface="Calibri" panose="020F0502020204030204" pitchFamily="34" charset="0"/>
                <a:ea typeface="+mn-ea"/>
                <a:cs typeface="+mn-cs"/>
              </a:rPr>
              <a:t> Service</a:t>
            </a:r>
          </a:p>
          <a:p>
            <a:endParaRPr lang="en-US" sz="1200" kern="1200" dirty="0">
              <a:solidFill>
                <a:schemeClr val="tx1"/>
              </a:solidFill>
              <a:latin typeface="+mn-lt"/>
              <a:ea typeface="+mn-ea"/>
              <a:cs typeface="+mn-cs"/>
            </a:endParaRPr>
          </a:p>
        </p:txBody>
      </p:sp>
    </p:spTree>
    <p:extLst>
      <p:ext uri="{BB962C8B-B14F-4D97-AF65-F5344CB8AC3E}">
        <p14:creationId xmlns:p14="http://schemas.microsoft.com/office/powerpoint/2010/main" val="128511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kern="1200" dirty="0">
                <a:solidFill>
                  <a:schemeClr val="tx1"/>
                </a:solidFill>
                <a:effectLst/>
                <a:latin typeface="Calibri" panose="020F0502020204030204" pitchFamily="34" charset="0"/>
                <a:cs typeface="Arial" panose="020B0604020202020204" pitchFamily="34" charset="0"/>
              </a:rPr>
              <a:t>In the AWS environment, you can use the design principles of the Operational Excellence pillar to make all changes by code, and with business metrics that you can measure your success against.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000" b="0" kern="1200" dirty="0">
              <a:solidFill>
                <a:schemeClr val="tx1"/>
              </a:solidFill>
              <a:effectLst/>
              <a:latin typeface="Calibri" panose="020F0502020204030204" pitchFamily="34" charset="0"/>
              <a:cs typeface="Arial" panose="020B0604020202020204" pitchFamily="34"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000" b="0" kern="1200" dirty="0">
                <a:solidFill>
                  <a:schemeClr val="tx1"/>
                </a:solidFill>
                <a:effectLst/>
                <a:latin typeface="Calibri" panose="020F0502020204030204" pitchFamily="34" charset="0"/>
                <a:cs typeface="Arial" panose="020B0604020202020204" pitchFamily="34" charset="0"/>
              </a:rPr>
              <a:t>You want to align your operations processes to meet your business objectives.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000" b="0" kern="1200" dirty="0">
              <a:solidFill>
                <a:schemeClr val="tx1"/>
              </a:solidFill>
              <a:effectLst/>
              <a:latin typeface="Calibri" panose="020F0502020204030204" pitchFamily="34" charset="0"/>
              <a:cs typeface="Arial" panose="020B0604020202020204" pitchFamily="34"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000" b="0" kern="1200" dirty="0">
                <a:solidFill>
                  <a:schemeClr val="tx1"/>
                </a:solidFill>
                <a:effectLst/>
                <a:latin typeface="Calibri" panose="020F0502020204030204" pitchFamily="34" charset="0"/>
                <a:cs typeface="Arial" panose="020B0604020202020204" pitchFamily="34" charset="0"/>
              </a:rPr>
              <a:t>By automating change and using code, you can move to a model of making regular incremental changes, and reducing risk. You can use orchestration tools to roll out and implement your changes.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000" b="0" kern="1200" dirty="0">
              <a:solidFill>
                <a:schemeClr val="tx1"/>
              </a:solidFill>
              <a:effectLst/>
              <a:latin typeface="Calibri" panose="020F0502020204030204" pitchFamily="34" charset="0"/>
              <a:cs typeface="Arial" panose="020B0604020202020204" pitchFamily="34"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000" b="0" kern="1200" dirty="0">
                <a:solidFill>
                  <a:schemeClr val="tx1"/>
                </a:solidFill>
                <a:effectLst/>
                <a:latin typeface="Calibri" panose="020F0502020204030204" pitchFamily="34" charset="0"/>
                <a:cs typeface="Arial" panose="020B0604020202020204" pitchFamily="34" charset="0"/>
              </a:rPr>
              <a:t>You want to test for responses to unexpected events in a test environment before you roll out to production. You can build organizational “muscle memory”  by running game days that simulate failures to test your recovery processes. Learn from these activities, and from other operational events or failures to improve your responses.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000" b="0" kern="1200" dirty="0">
              <a:solidFill>
                <a:schemeClr val="tx1"/>
              </a:solidFill>
              <a:effectLst/>
              <a:latin typeface="Calibri" panose="020F0502020204030204" pitchFamily="34" charset="0"/>
              <a:cs typeface="Arial" panose="020B0604020202020204" pitchFamily="34"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000" b="0" kern="1200" dirty="0">
                <a:solidFill>
                  <a:schemeClr val="tx1"/>
                </a:solidFill>
                <a:effectLst/>
                <a:latin typeface="Calibri" panose="020F0502020204030204" pitchFamily="34" charset="0"/>
                <a:cs typeface="Arial" panose="020B0604020202020204" pitchFamily="34" charset="0"/>
              </a:rPr>
              <a:t>Finally, keep standard operations procedures current. Because your infrastructure is now code, you can detect when documentation is out-of-date, and even generate documentation.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b="0" kern="1200" dirty="0">
              <a:solidFill>
                <a:schemeClr val="tx1"/>
              </a:solidFill>
              <a:effectLst/>
              <a:cs typeface="Arial" panose="020B0604020202020204" pitchFamily="34" charset="0"/>
            </a:endParaRPr>
          </a:p>
        </p:txBody>
      </p:sp>
    </p:spTree>
    <p:extLst>
      <p:ext uri="{BB962C8B-B14F-4D97-AF65-F5344CB8AC3E}">
        <p14:creationId xmlns:p14="http://schemas.microsoft.com/office/powerpoint/2010/main" val="1146048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Calibri" panose="020F0502020204030204" pitchFamily="34" charset="0"/>
              </a:rPr>
              <a:t>Effective preparation is required to drive operational excellence. </a:t>
            </a:r>
          </a:p>
          <a:p>
            <a:endParaRPr lang="en-US" sz="1000" dirty="0">
              <a:latin typeface="Calibri" panose="020F0502020204030204" pitchFamily="34" charset="0"/>
            </a:endParaRPr>
          </a:p>
          <a:p>
            <a:r>
              <a:rPr lang="en-US" sz="1000" dirty="0">
                <a:latin typeface="Calibri" panose="020F0502020204030204" pitchFamily="34" charset="0"/>
              </a:rPr>
              <a:t>To prepare, you want to monitor the application, platform, and infrastructure components. You can use </a:t>
            </a:r>
            <a:r>
              <a:rPr lang="en-US" sz="1000" dirty="0" err="1">
                <a:latin typeface="Calibri" panose="020F0502020204030204" pitchFamily="34" charset="0"/>
              </a:rPr>
              <a:t>CloudWatch</a:t>
            </a:r>
            <a:r>
              <a:rPr lang="en-US" sz="1000" dirty="0">
                <a:latin typeface="Calibri" panose="020F0502020204030204" pitchFamily="34" charset="0"/>
              </a:rPr>
              <a:t> alarms, and send the information from </a:t>
            </a:r>
            <a:r>
              <a:rPr lang="en-US" sz="1000" dirty="0" err="1">
                <a:latin typeface="Calibri" panose="020F0502020204030204" pitchFamily="34" charset="0"/>
              </a:rPr>
              <a:t>CloudWatch</a:t>
            </a:r>
            <a:r>
              <a:rPr lang="en-US" sz="1000" dirty="0">
                <a:latin typeface="Calibri" panose="020F0502020204030204" pitchFamily="34" charset="0"/>
              </a:rPr>
              <a:t> logs to a dashboard to see the health of your infrastructure at any time. You can use this information to understand the customer experience and customer behaviors.</a:t>
            </a:r>
          </a:p>
          <a:p>
            <a:endParaRPr lang="en-US" sz="1000" dirty="0">
              <a:latin typeface="Calibri" panose="020F0502020204030204" pitchFamily="34" charset="0"/>
            </a:endParaRPr>
          </a:p>
          <a:p>
            <a:r>
              <a:rPr lang="en-US" sz="1000" dirty="0">
                <a:latin typeface="Calibri" panose="020F0502020204030204" pitchFamily="34" charset="0"/>
              </a:rPr>
              <a:t>You want to be sure to validate workloads before moving into production. Ask yourself: are the workloads supported by operations? </a:t>
            </a:r>
          </a:p>
          <a:p>
            <a:endParaRPr lang="en-US" sz="1000" dirty="0">
              <a:latin typeface="Calibri" panose="020F0502020204030204" pitchFamily="34" charset="0"/>
            </a:endParaRPr>
          </a:p>
          <a:p>
            <a:r>
              <a:rPr lang="en-US" sz="1000" dirty="0">
                <a:latin typeface="Calibri" panose="020F0502020204030204" pitchFamily="34" charset="0"/>
              </a:rPr>
              <a:t>For cloud operations, you want to:</a:t>
            </a:r>
          </a:p>
          <a:p>
            <a:r>
              <a:rPr lang="en-US" sz="1000" dirty="0">
                <a:latin typeface="Calibri" panose="020F0502020204030204" pitchFamily="34" charset="0"/>
              </a:rPr>
              <a:t> </a:t>
            </a:r>
          </a:p>
          <a:p>
            <a:r>
              <a:rPr lang="en-US" sz="1000" dirty="0">
                <a:latin typeface="Calibri" panose="020F0502020204030204" pitchFamily="34" charset="0"/>
              </a:rPr>
              <a:t>•</a:t>
            </a:r>
            <a:r>
              <a:rPr lang="en-US" sz="1000" baseline="0" dirty="0">
                <a:latin typeface="Calibri" panose="020F0502020204030204" pitchFamily="34" charset="0"/>
              </a:rPr>
              <a:t>  </a:t>
            </a:r>
            <a:r>
              <a:rPr lang="en-US" sz="1000" dirty="0">
                <a:latin typeface="Calibri" panose="020F0502020204030204" pitchFamily="34" charset="0"/>
              </a:rPr>
              <a:t>Use Checklist for standard and required procedures, which will help ensure that everything that has happened on the system and that’s been tested, has been done. </a:t>
            </a:r>
          </a:p>
          <a:p>
            <a:r>
              <a:rPr lang="en-US" sz="1000" dirty="0">
                <a:latin typeface="Calibri" panose="020F0502020204030204" pitchFamily="34" charset="0"/>
              </a:rPr>
              <a:t>•</a:t>
            </a:r>
            <a:r>
              <a:rPr lang="en-US" sz="1000" baseline="0" dirty="0">
                <a:latin typeface="Calibri" panose="020F0502020204030204" pitchFamily="34" charset="0"/>
              </a:rPr>
              <a:t>  </a:t>
            </a:r>
            <a:r>
              <a:rPr lang="en-US" sz="1000" dirty="0">
                <a:latin typeface="Calibri" panose="020F0502020204030204" pitchFamily="34" charset="0"/>
              </a:rPr>
              <a:t>Check that required procedures are adequately captured in </a:t>
            </a:r>
            <a:r>
              <a:rPr lang="en-US" sz="1000" dirty="0" err="1">
                <a:latin typeface="Calibri" panose="020F0502020204030204" pitchFamily="34" charset="0"/>
              </a:rPr>
              <a:t>runbooks</a:t>
            </a:r>
            <a:r>
              <a:rPr lang="en-US" sz="1000" dirty="0">
                <a:latin typeface="Calibri" panose="020F0502020204030204" pitchFamily="34" charset="0"/>
              </a:rPr>
              <a:t> and playbooks. </a:t>
            </a:r>
          </a:p>
          <a:p>
            <a:r>
              <a:rPr lang="en-US" sz="1000" dirty="0">
                <a:latin typeface="Calibri" panose="020F0502020204030204" pitchFamily="34" charset="0"/>
              </a:rPr>
              <a:t>•</a:t>
            </a:r>
            <a:r>
              <a:rPr lang="en-US" sz="1000" baseline="0" dirty="0">
                <a:latin typeface="Calibri" panose="020F0502020204030204" pitchFamily="34" charset="0"/>
              </a:rPr>
              <a:t>  </a:t>
            </a:r>
            <a:r>
              <a:rPr lang="en-US" sz="1000" dirty="0">
                <a:latin typeface="Calibri" panose="020F0502020204030204" pitchFamily="34" charset="0"/>
              </a:rPr>
              <a:t>Validate trained personnel to make sure everyone is enabled. </a:t>
            </a:r>
          </a:p>
          <a:p>
            <a:endParaRPr lang="en-US" sz="1000" dirty="0">
              <a:latin typeface="Calibri" panose="020F0502020204030204" pitchFamily="34" charset="0"/>
            </a:endParaRPr>
          </a:p>
          <a:p>
            <a:r>
              <a:rPr lang="en-US" sz="1000" dirty="0">
                <a:latin typeface="Calibri" panose="020F0502020204030204" pitchFamily="34" charset="0"/>
              </a:rPr>
              <a:t>Finally, make sure you test responses to operational events and failures so that you can quickly recover from them. </a:t>
            </a:r>
          </a:p>
          <a:p>
            <a:endParaRPr lang="en-US" sz="1000" dirty="0">
              <a:latin typeface="Calibri" panose="020F0502020204030204" pitchFamily="34" charset="0"/>
            </a:endParaRPr>
          </a:p>
          <a:p>
            <a:endParaRPr lang="en-US" dirty="0"/>
          </a:p>
        </p:txBody>
      </p:sp>
    </p:spTree>
    <p:extLst>
      <p:ext uri="{BB962C8B-B14F-4D97-AF65-F5344CB8AC3E}">
        <p14:creationId xmlns:p14="http://schemas.microsoft.com/office/powerpoint/2010/main" val="30906076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Calibri" panose="020F0502020204030204" pitchFamily="34" charset="0"/>
              </a:rPr>
              <a:t>This slide covers how to prepare with AWS services. You can use AWS </a:t>
            </a:r>
            <a:r>
              <a:rPr lang="en-US" sz="1000" dirty="0" err="1">
                <a:latin typeface="Calibri" panose="020F0502020204030204" pitchFamily="34" charset="0"/>
              </a:rPr>
              <a:t>CloudFormation</a:t>
            </a:r>
            <a:r>
              <a:rPr lang="en-US" sz="1000" dirty="0">
                <a:latin typeface="Calibri" panose="020F0502020204030204" pitchFamily="34" charset="0"/>
              </a:rPr>
              <a:t> to implement your code as infrastructure, safely experiment, develop operations procedures, and practice failure. Using AWS </a:t>
            </a:r>
            <a:r>
              <a:rPr lang="en-US" sz="1000" dirty="0" err="1">
                <a:latin typeface="Calibri" panose="020F0502020204030204" pitchFamily="34" charset="0"/>
              </a:rPr>
              <a:t>CloudFormation</a:t>
            </a:r>
            <a:r>
              <a:rPr lang="en-US" sz="1000" dirty="0">
                <a:latin typeface="Calibri" panose="020F0502020204030204" pitchFamily="34" charset="0"/>
              </a:rPr>
              <a:t> enables you to have consistent and </a:t>
            </a:r>
            <a:r>
              <a:rPr lang="en-US" sz="1000" dirty="0" err="1">
                <a:latin typeface="Calibri" panose="020F0502020204030204" pitchFamily="34" charset="0"/>
              </a:rPr>
              <a:t>templated</a:t>
            </a:r>
            <a:r>
              <a:rPr lang="en-US" sz="1000" dirty="0">
                <a:latin typeface="Calibri" panose="020F0502020204030204" pitchFamily="34" charset="0"/>
              </a:rPr>
              <a:t> sandbox environments for development, test, and production, with increasing levels of operations control. </a:t>
            </a:r>
          </a:p>
          <a:p>
            <a:endParaRPr lang="en-US" sz="1000" dirty="0">
              <a:latin typeface="Calibri" panose="020F0502020204030204" pitchFamily="34" charset="0"/>
            </a:endParaRPr>
          </a:p>
          <a:p>
            <a:r>
              <a:rPr lang="en-US" sz="1000" dirty="0">
                <a:latin typeface="Calibri" panose="020F0502020204030204" pitchFamily="34" charset="0"/>
              </a:rPr>
              <a:t>AWS enables visibility into your workloads at all layers through various log collection and monitoring features. Data on the use of resources, application programming interfaces, and network flow logs can be collected using </a:t>
            </a:r>
            <a:r>
              <a:rPr lang="en-US" sz="1000" dirty="0" err="1">
                <a:latin typeface="Calibri" panose="020F0502020204030204" pitchFamily="34" charset="0"/>
              </a:rPr>
              <a:t>CloudWatch</a:t>
            </a:r>
            <a:r>
              <a:rPr lang="en-US" sz="1000" dirty="0">
                <a:latin typeface="Calibri" panose="020F0502020204030204" pitchFamily="34" charset="0"/>
              </a:rPr>
              <a:t>, AWS </a:t>
            </a:r>
            <a:r>
              <a:rPr lang="en-US" sz="1000" dirty="0" err="1">
                <a:latin typeface="Calibri" panose="020F0502020204030204" pitchFamily="34" charset="0"/>
              </a:rPr>
              <a:t>CloudTrail</a:t>
            </a:r>
            <a:r>
              <a:rPr lang="en-US" sz="1000" dirty="0">
                <a:latin typeface="Calibri" panose="020F0502020204030204" pitchFamily="34" charset="0"/>
              </a:rPr>
              <a:t>, and Amazon Virtual Private Cloud—or Amazon VPC—Flow Logs. You can use the </a:t>
            </a:r>
            <a:r>
              <a:rPr lang="en-US" sz="1000" dirty="0" err="1">
                <a:latin typeface="Calibri" panose="020F0502020204030204" pitchFamily="34" charset="0"/>
              </a:rPr>
              <a:t>CloudWatch</a:t>
            </a:r>
            <a:r>
              <a:rPr lang="en-US" sz="1000" dirty="0">
                <a:latin typeface="Calibri" panose="020F0502020204030204" pitchFamily="34" charset="0"/>
              </a:rPr>
              <a:t> Logs agent, or the collected plugin, to aggregate information about the operating system into </a:t>
            </a:r>
            <a:r>
              <a:rPr lang="en-US" sz="1000" dirty="0" err="1">
                <a:latin typeface="Calibri" panose="020F0502020204030204" pitchFamily="34" charset="0"/>
              </a:rPr>
              <a:t>CloudWatch</a:t>
            </a:r>
            <a:r>
              <a:rPr lang="en-US" sz="1000" dirty="0">
                <a:latin typeface="Calibri" panose="020F0502020204030204" pitchFamily="34" charset="0"/>
              </a:rPr>
              <a:t>.</a:t>
            </a:r>
          </a:p>
          <a:p>
            <a:endParaRPr lang="en-US" dirty="0"/>
          </a:p>
        </p:txBody>
      </p:sp>
    </p:spTree>
    <p:extLst>
      <p:ext uri="{BB962C8B-B14F-4D97-AF65-F5344CB8AC3E}">
        <p14:creationId xmlns:p14="http://schemas.microsoft.com/office/powerpoint/2010/main" val="2225419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291314"/>
          </a:xfrm>
        </p:spPr>
        <p:txBody>
          <a:bodyPr/>
          <a:lstStyle/>
          <a:p>
            <a:pPr marL="0" marR="0" lvl="0" indent="0" algn="l" defTabSz="457200" rtl="0" eaLnBrk="1" fontAlgn="auto" latinLnBrk="0" hangingPunct="1">
              <a:lnSpc>
                <a:spcPct val="100000"/>
              </a:lnSpc>
              <a:spcBef>
                <a:spcPts val="480"/>
              </a:spcBef>
              <a:spcAft>
                <a:spcPts val="0"/>
              </a:spcAft>
              <a:buClrTx/>
              <a:buSzTx/>
              <a:buFontTx/>
              <a:buNone/>
              <a:tabLst/>
              <a:defRPr/>
            </a:pPr>
            <a:r>
              <a:rPr lang="en-US" sz="1000" dirty="0">
                <a:latin typeface="Calibri" panose="020F0502020204030204" pitchFamily="34" charset="0"/>
              </a:rPr>
              <a:t>Let’s review some best practices for the operate area of the Operational Excellence pillar.  </a:t>
            </a:r>
          </a:p>
          <a:p>
            <a:pPr marL="0" marR="0" lvl="0" indent="0" algn="l" defTabSz="457200" rtl="0" eaLnBrk="1" fontAlgn="auto" latinLnBrk="0" hangingPunct="1">
              <a:lnSpc>
                <a:spcPct val="100000"/>
              </a:lnSpc>
              <a:spcBef>
                <a:spcPts val="480"/>
              </a:spcBef>
              <a:spcAft>
                <a:spcPts val="0"/>
              </a:spcAft>
              <a:buClrTx/>
              <a:buSzTx/>
              <a:buFontTx/>
              <a:buNone/>
              <a:tabLst/>
              <a:defRPr/>
            </a:pPr>
            <a:endParaRPr lang="en-US" sz="1000" dirty="0">
              <a:latin typeface="Calibri" panose="020F0502020204030204" pitchFamily="34" charset="0"/>
            </a:endParaRPr>
          </a:p>
          <a:p>
            <a:pPr marL="0" marR="0" lvl="0" indent="0" algn="l" defTabSz="457200" rtl="0" eaLnBrk="1" fontAlgn="auto" latinLnBrk="0" hangingPunct="1">
              <a:lnSpc>
                <a:spcPct val="100000"/>
              </a:lnSpc>
              <a:spcBef>
                <a:spcPts val="480"/>
              </a:spcBef>
              <a:spcAft>
                <a:spcPts val="0"/>
              </a:spcAft>
              <a:buClrTx/>
              <a:buSzTx/>
              <a:buFontTx/>
              <a:buNone/>
              <a:tabLst/>
              <a:defRPr/>
            </a:pPr>
            <a:r>
              <a:rPr lang="en-US" sz="1000" dirty="0">
                <a:latin typeface="Calibri" panose="020F0502020204030204" pitchFamily="34" charset="0"/>
              </a:rPr>
              <a:t>You can achieve business and customer outcomes through the successful operation of a workload.</a:t>
            </a:r>
          </a:p>
          <a:p>
            <a:pPr marL="0" marR="0" lvl="0" indent="0" algn="l" defTabSz="457200" rtl="0" eaLnBrk="1" fontAlgn="auto" latinLnBrk="0" hangingPunct="1">
              <a:lnSpc>
                <a:spcPct val="100000"/>
              </a:lnSpc>
              <a:spcBef>
                <a:spcPts val="480"/>
              </a:spcBef>
              <a:spcAft>
                <a:spcPts val="0"/>
              </a:spcAft>
              <a:buClrTx/>
              <a:buSzTx/>
              <a:buFontTx/>
              <a:buNone/>
              <a:tabLst/>
              <a:defRPr/>
            </a:pPr>
            <a:endParaRPr lang="en-US" sz="1000" dirty="0">
              <a:latin typeface="Calibri" panose="020F0502020204030204" pitchFamily="34" charset="0"/>
            </a:endParaRPr>
          </a:p>
          <a:p>
            <a:pPr marL="0" marR="0" lvl="0" indent="0" algn="l" defTabSz="457200" rtl="0" eaLnBrk="1" fontAlgn="auto" latinLnBrk="0" hangingPunct="1">
              <a:lnSpc>
                <a:spcPct val="100000"/>
              </a:lnSpc>
              <a:spcBef>
                <a:spcPts val="480"/>
              </a:spcBef>
              <a:spcAft>
                <a:spcPts val="0"/>
              </a:spcAft>
              <a:buClrTx/>
              <a:buSzTx/>
              <a:buFontTx/>
              <a:buNone/>
              <a:tabLst/>
              <a:defRPr/>
            </a:pPr>
            <a:r>
              <a:rPr lang="en-US" sz="1000" dirty="0">
                <a:latin typeface="Calibri" panose="020F0502020204030204" pitchFamily="34" charset="0"/>
              </a:rPr>
              <a:t>Manage operational events with efficiency and effectiveness. You can do this by establishing  baselines that you use to identify the improvement or degradation of operations, collecting and analyzing your metrics, and then validating your understanding of how you define operational success and how it changes over time. </a:t>
            </a:r>
          </a:p>
          <a:p>
            <a:pPr marL="0" marR="0" lvl="0" indent="0" algn="l" defTabSz="457200" rtl="0" eaLnBrk="1" fontAlgn="auto" latinLnBrk="0" hangingPunct="1">
              <a:lnSpc>
                <a:spcPct val="100000"/>
              </a:lnSpc>
              <a:spcBef>
                <a:spcPts val="480"/>
              </a:spcBef>
              <a:spcAft>
                <a:spcPts val="0"/>
              </a:spcAft>
              <a:buClrTx/>
              <a:buSzTx/>
              <a:buFontTx/>
              <a:buNone/>
              <a:tabLst/>
              <a:defRPr/>
            </a:pPr>
            <a:endParaRPr lang="en-US" sz="1000" dirty="0">
              <a:latin typeface="Calibri" panose="020F0502020204030204" pitchFamily="34" charset="0"/>
            </a:endParaRPr>
          </a:p>
          <a:p>
            <a:pPr marL="0" marR="0" lvl="0" indent="0" algn="l" defTabSz="457200" rtl="0" eaLnBrk="1" fontAlgn="auto" latinLnBrk="0" hangingPunct="1">
              <a:lnSpc>
                <a:spcPct val="100000"/>
              </a:lnSpc>
              <a:spcBef>
                <a:spcPts val="480"/>
              </a:spcBef>
              <a:spcAft>
                <a:spcPts val="0"/>
              </a:spcAft>
              <a:buClrTx/>
              <a:buSzTx/>
              <a:buFontTx/>
              <a:buNone/>
              <a:tabLst/>
              <a:defRPr/>
            </a:pPr>
            <a:r>
              <a:rPr lang="en-US" sz="1000" dirty="0">
                <a:latin typeface="Calibri" panose="020F0502020204030204" pitchFamily="34" charset="0"/>
              </a:rPr>
              <a:t>Communicate the operational status of workloads. Consider that operational health includes both the health of the workload, and the health and success of the operations that act upon the workload—for example, deployment and incident response. </a:t>
            </a:r>
          </a:p>
          <a:p>
            <a:pPr marL="0" marR="0" lvl="0" indent="0" algn="l" defTabSz="457200" rtl="0" eaLnBrk="1" fontAlgn="auto" latinLnBrk="0" hangingPunct="1">
              <a:lnSpc>
                <a:spcPct val="100000"/>
              </a:lnSpc>
              <a:spcBef>
                <a:spcPts val="480"/>
              </a:spcBef>
              <a:spcAft>
                <a:spcPts val="0"/>
              </a:spcAft>
              <a:buClrTx/>
              <a:buSzTx/>
              <a:buFontTx/>
              <a:buNone/>
              <a:tabLst/>
              <a:defRPr/>
            </a:pPr>
            <a:endParaRPr lang="en-US" sz="1000" dirty="0">
              <a:latin typeface="Calibri" panose="020F0502020204030204" pitchFamily="34" charset="0"/>
            </a:endParaRPr>
          </a:p>
          <a:p>
            <a:pPr marL="0" marR="0" lvl="0" indent="0" algn="l" defTabSz="457200" rtl="0" eaLnBrk="1" fontAlgn="auto" latinLnBrk="0" hangingPunct="1">
              <a:lnSpc>
                <a:spcPct val="100000"/>
              </a:lnSpc>
              <a:spcBef>
                <a:spcPts val="480"/>
              </a:spcBef>
              <a:spcAft>
                <a:spcPts val="0"/>
              </a:spcAft>
              <a:buClrTx/>
              <a:buSzTx/>
              <a:buFontTx/>
              <a:buNone/>
              <a:tabLst/>
              <a:defRPr/>
            </a:pPr>
            <a:r>
              <a:rPr lang="en-US" sz="1000" dirty="0">
                <a:latin typeface="Calibri" panose="020F0502020204030204" pitchFamily="34" charset="0"/>
              </a:rPr>
              <a:t>Use dashboards and notifications so that information can be accessed automatically. The more people have access to information about the health of your infrastructure, the healthier it will be. </a:t>
            </a:r>
          </a:p>
          <a:p>
            <a:pPr marL="0" marR="0" lvl="0" indent="0" algn="l" defTabSz="457200" rtl="0" eaLnBrk="1" fontAlgn="auto" latinLnBrk="0" hangingPunct="1">
              <a:lnSpc>
                <a:spcPct val="100000"/>
              </a:lnSpc>
              <a:spcBef>
                <a:spcPts val="480"/>
              </a:spcBef>
              <a:spcAft>
                <a:spcPts val="0"/>
              </a:spcAft>
              <a:buClrTx/>
              <a:buSzTx/>
              <a:buFontTx/>
              <a:buNone/>
              <a:tabLst/>
              <a:defRPr/>
            </a:pPr>
            <a:endParaRPr lang="en-US" sz="1000" dirty="0">
              <a:latin typeface="Calibri" panose="020F0502020204030204" pitchFamily="34" charset="0"/>
            </a:endParaRPr>
          </a:p>
          <a:p>
            <a:pPr marL="0" marR="0" lvl="0" indent="0" algn="l" defTabSz="457200" rtl="0" eaLnBrk="1" fontAlgn="auto" latinLnBrk="0" hangingPunct="1">
              <a:lnSpc>
                <a:spcPct val="100000"/>
              </a:lnSpc>
              <a:spcBef>
                <a:spcPts val="480"/>
              </a:spcBef>
              <a:spcAft>
                <a:spcPts val="0"/>
              </a:spcAft>
              <a:buClrTx/>
              <a:buSzTx/>
              <a:buFontTx/>
              <a:buNone/>
              <a:tabLst/>
              <a:defRPr/>
            </a:pPr>
            <a:r>
              <a:rPr lang="en-US" sz="1000" dirty="0">
                <a:latin typeface="Calibri" panose="020F0502020204030204" pitchFamily="34" charset="0"/>
              </a:rPr>
              <a:t>If there is an unplanned outage, take the time to determine the root cause of the outage. Doing so will help mitigate future occurrences and unexpected effects from planned events. </a:t>
            </a:r>
          </a:p>
          <a:p>
            <a:pPr marL="0" marR="0" lvl="0" indent="0" algn="l" defTabSz="457200" rtl="0" eaLnBrk="1" fontAlgn="auto" latinLnBrk="0" hangingPunct="1">
              <a:lnSpc>
                <a:spcPct val="100000"/>
              </a:lnSpc>
              <a:spcBef>
                <a:spcPts val="480"/>
              </a:spcBef>
              <a:spcAft>
                <a:spcPts val="0"/>
              </a:spcAft>
              <a:buClrTx/>
              <a:buSzTx/>
              <a:buFontTx/>
              <a:buNone/>
              <a:tabLst/>
              <a:defRPr/>
            </a:pPr>
            <a:endParaRPr lang="en-US" dirty="0"/>
          </a:p>
        </p:txBody>
      </p:sp>
    </p:spTree>
    <p:extLst>
      <p:ext uri="{BB962C8B-B14F-4D97-AF65-F5344CB8AC3E}">
        <p14:creationId xmlns:p14="http://schemas.microsoft.com/office/powerpoint/2010/main" val="1237032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Calibri" panose="020F0502020204030204" pitchFamily="34" charset="0"/>
              </a:rPr>
              <a:t>Best practices for operating with AWS services include using </a:t>
            </a:r>
            <a:r>
              <a:rPr lang="en-US" sz="1000" dirty="0" err="1">
                <a:latin typeface="Calibri" panose="020F0502020204030204" pitchFamily="34" charset="0"/>
              </a:rPr>
              <a:t>CloudWatch</a:t>
            </a:r>
            <a:r>
              <a:rPr lang="en-US" sz="1000" dirty="0">
                <a:latin typeface="Calibri" panose="020F0502020204030204" pitchFamily="34" charset="0"/>
              </a:rPr>
              <a:t> to keep your infrastructure healthy. You can generate dashboard views of your metrics, which are collected from workloads and natively from AWS. </a:t>
            </a:r>
          </a:p>
          <a:p>
            <a:endParaRPr lang="en-US" sz="1000" dirty="0">
              <a:latin typeface="Calibri" panose="020F0502020204030204" pitchFamily="34" charset="0"/>
            </a:endParaRPr>
          </a:p>
          <a:p>
            <a:r>
              <a:rPr lang="en-US" sz="1000" dirty="0">
                <a:latin typeface="Calibri" panose="020F0502020204030204" pitchFamily="34" charset="0"/>
              </a:rPr>
              <a:t>You can use </a:t>
            </a:r>
            <a:r>
              <a:rPr lang="en-US" sz="1000" dirty="0" err="1">
                <a:latin typeface="Calibri" panose="020F0502020204030204" pitchFamily="34" charset="0"/>
              </a:rPr>
              <a:t>CloudWatch</a:t>
            </a:r>
            <a:r>
              <a:rPr lang="en-US" sz="1000" dirty="0">
                <a:latin typeface="Calibri" panose="020F0502020204030204" pitchFamily="34" charset="0"/>
              </a:rPr>
              <a:t> or third-party applications to aggregate and present business, workload, and operations-level views of operations activities. AWS provides workload insights through logging capabilities—such as AWS X-Ray, </a:t>
            </a:r>
            <a:r>
              <a:rPr lang="en-US" sz="1000" dirty="0" err="1">
                <a:latin typeface="Calibri" panose="020F0502020204030204" pitchFamily="34" charset="0"/>
              </a:rPr>
              <a:t>CloudWatch</a:t>
            </a:r>
            <a:r>
              <a:rPr lang="en-US" sz="1000" dirty="0">
                <a:latin typeface="Calibri" panose="020F0502020204030204" pitchFamily="34" charset="0"/>
              </a:rPr>
              <a:t>, </a:t>
            </a:r>
            <a:r>
              <a:rPr lang="en-US" sz="1000" dirty="0" err="1">
                <a:latin typeface="Calibri" panose="020F0502020204030204" pitchFamily="34" charset="0"/>
              </a:rPr>
              <a:t>CloudTrail</a:t>
            </a:r>
            <a:r>
              <a:rPr lang="en-US" sz="1000" dirty="0">
                <a:latin typeface="Calibri" panose="020F0502020204030204" pitchFamily="34" charset="0"/>
              </a:rPr>
              <a:t>, and Amazon VPC Flow Logs—which enable the identification of workload issues in support of root cause analysis and remediation.</a:t>
            </a:r>
          </a:p>
          <a:p>
            <a:endParaRPr lang="en-US" dirty="0"/>
          </a:p>
        </p:txBody>
      </p:sp>
    </p:spTree>
    <p:extLst>
      <p:ext uri="{BB962C8B-B14F-4D97-AF65-F5344CB8AC3E}">
        <p14:creationId xmlns:p14="http://schemas.microsoft.com/office/powerpoint/2010/main" val="6591822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a:solidFill>
                  <a:schemeClr val="tx1"/>
                </a:solidFill>
                <a:effectLst/>
                <a:latin typeface="Calibri" panose="020F0502020204030204" pitchFamily="34" charset="0"/>
                <a:ea typeface="+mn-ea"/>
                <a:cs typeface="Arial" panose="020B0604020202020204" pitchFamily="34" charset="0"/>
              </a:rPr>
              <a:t>Now, let’s review best practices for the evolve area of the Operational Excellence pillar. </a:t>
            </a:r>
          </a:p>
          <a:p>
            <a:endParaRPr lang="en-US" sz="1000" kern="1200" dirty="0">
              <a:solidFill>
                <a:schemeClr val="tx1"/>
              </a:solidFill>
              <a:effectLst/>
              <a:latin typeface="Calibri" panose="020F0502020204030204" pitchFamily="34" charset="0"/>
              <a:ea typeface="+mn-ea"/>
              <a:cs typeface="Arial" panose="020B0604020202020204" pitchFamily="34" charset="0"/>
            </a:endParaRPr>
          </a:p>
          <a:p>
            <a:r>
              <a:rPr lang="en-US" sz="1000" kern="1200" dirty="0">
                <a:solidFill>
                  <a:schemeClr val="tx1"/>
                </a:solidFill>
                <a:effectLst/>
                <a:latin typeface="Calibri" panose="020F0502020204030204" pitchFamily="34" charset="0"/>
                <a:ea typeface="+mn-ea"/>
                <a:cs typeface="Arial" panose="020B0604020202020204" pitchFamily="34" charset="0"/>
              </a:rPr>
              <a:t>The evolution of operations is required to sustain operational excellence. </a:t>
            </a:r>
          </a:p>
          <a:p>
            <a:endParaRPr lang="en-US" sz="1000" kern="1200" dirty="0">
              <a:solidFill>
                <a:schemeClr val="tx1"/>
              </a:solidFill>
              <a:effectLst/>
              <a:latin typeface="Calibri" panose="020F0502020204030204" pitchFamily="34" charset="0"/>
              <a:ea typeface="+mn-ea"/>
              <a:cs typeface="Arial" panose="020B0604020202020204" pitchFamily="34" charset="0"/>
            </a:endParaRPr>
          </a:p>
          <a:p>
            <a:r>
              <a:rPr lang="en-US" sz="1000" kern="1200" dirty="0">
                <a:solidFill>
                  <a:schemeClr val="tx1"/>
                </a:solidFill>
                <a:effectLst/>
                <a:latin typeface="Calibri" panose="020F0502020204030204" pitchFamily="34" charset="0"/>
                <a:ea typeface="+mn-ea"/>
                <a:cs typeface="Arial" panose="020B0604020202020204" pitchFamily="34" charset="0"/>
              </a:rPr>
              <a:t>Dedicate work cycles to making continuous incremental improvements. </a:t>
            </a:r>
          </a:p>
          <a:p>
            <a:endParaRPr lang="en-US" sz="1000" kern="1200" dirty="0">
              <a:solidFill>
                <a:schemeClr val="tx1"/>
              </a:solidFill>
              <a:effectLst/>
              <a:latin typeface="Calibri" panose="020F0502020204030204" pitchFamily="34" charset="0"/>
              <a:ea typeface="+mn-ea"/>
              <a:cs typeface="Arial" panose="020B0604020202020204" pitchFamily="34" charset="0"/>
            </a:endParaRPr>
          </a:p>
          <a:p>
            <a:r>
              <a:rPr lang="en-US" sz="1000" kern="1200" dirty="0">
                <a:solidFill>
                  <a:schemeClr val="tx1"/>
                </a:solidFill>
                <a:effectLst/>
                <a:latin typeface="Calibri" panose="020F0502020204030204" pitchFamily="34" charset="0"/>
                <a:ea typeface="+mn-ea"/>
                <a:cs typeface="Arial" panose="020B0604020202020204" pitchFamily="34" charset="0"/>
              </a:rPr>
              <a:t>Regularly evaluate and prioritize opportunities for improving procedures for both workloads and operations, such as feature requests, issue remediation, and compliance requirements.</a:t>
            </a:r>
          </a:p>
          <a:p>
            <a:endParaRPr lang="en-US" sz="1000" kern="1200" dirty="0">
              <a:solidFill>
                <a:schemeClr val="tx1"/>
              </a:solidFill>
              <a:effectLst/>
              <a:latin typeface="Calibri" panose="020F0502020204030204" pitchFamily="34" charset="0"/>
              <a:ea typeface="+mn-ea"/>
              <a:cs typeface="Arial" panose="020B0604020202020204" pitchFamily="34" charset="0"/>
            </a:endParaRPr>
          </a:p>
          <a:p>
            <a:r>
              <a:rPr lang="en-US" sz="1000" kern="1200" dirty="0">
                <a:solidFill>
                  <a:schemeClr val="tx1"/>
                </a:solidFill>
                <a:effectLst/>
                <a:latin typeface="Calibri" panose="020F0502020204030204" pitchFamily="34" charset="0"/>
                <a:ea typeface="+mn-ea"/>
                <a:cs typeface="Arial" panose="020B0604020202020204" pitchFamily="34" charset="0"/>
              </a:rPr>
              <a:t>Identify areas for improvement, and include feedback loops within your procedures. </a:t>
            </a:r>
          </a:p>
          <a:p>
            <a:endParaRPr lang="en-US" sz="1000" kern="1200" dirty="0">
              <a:solidFill>
                <a:schemeClr val="tx1"/>
              </a:solidFill>
              <a:effectLst/>
              <a:latin typeface="Calibri" panose="020F0502020204030204" pitchFamily="34" charset="0"/>
              <a:ea typeface="+mn-ea"/>
              <a:cs typeface="Arial" panose="020B0604020202020204" pitchFamily="34" charset="0"/>
            </a:endParaRPr>
          </a:p>
          <a:p>
            <a:r>
              <a:rPr lang="en-US" sz="1000" kern="1200" dirty="0">
                <a:solidFill>
                  <a:schemeClr val="tx1"/>
                </a:solidFill>
                <a:effectLst/>
                <a:latin typeface="Calibri" panose="020F0502020204030204" pitchFamily="34" charset="0"/>
                <a:ea typeface="+mn-ea"/>
                <a:cs typeface="Arial" panose="020B0604020202020204" pitchFamily="34" charset="0"/>
              </a:rPr>
              <a:t>Share “lessons learned” across teams to share the benefits of those lessons. Analyze trends within the lessons learned, and perform cross-team retrospective analysis of operations metrics so that you can identify opportunities and methods for improvement. Implement changes that are intended to bring about improvement, and evaluate the results to determine success.</a:t>
            </a:r>
          </a:p>
          <a:p>
            <a:endParaRPr lang="en-US" sz="1200" kern="1200" dirty="0">
              <a:solidFill>
                <a:schemeClr val="tx1"/>
              </a:solidFill>
              <a:effectLst/>
              <a:latin typeface="Arial"/>
              <a:ea typeface="+mn-ea"/>
              <a:cs typeface="Arial" panose="020B0604020202020204" pitchFamily="34" charset="0"/>
            </a:endParaRPr>
          </a:p>
        </p:txBody>
      </p:sp>
    </p:spTree>
    <p:extLst>
      <p:ext uri="{BB962C8B-B14F-4D97-AF65-F5344CB8AC3E}">
        <p14:creationId xmlns:p14="http://schemas.microsoft.com/office/powerpoint/2010/main" val="3277161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Calibri" panose="020F0502020204030204" pitchFamily="34" charset="0"/>
              </a:rPr>
              <a:t>Evolving with AWS Services can also include your developers. AWS has an entire suite of tools just for developers that you can use. These tools include AWS </a:t>
            </a:r>
            <a:r>
              <a:rPr lang="en-US" sz="1000" dirty="0" err="1">
                <a:latin typeface="Calibri" panose="020F0502020204030204" pitchFamily="34" charset="0"/>
              </a:rPr>
              <a:t>CodeStar</a:t>
            </a:r>
            <a:r>
              <a:rPr lang="en-US" sz="1000" dirty="0">
                <a:latin typeface="Calibri" panose="020F0502020204030204" pitchFamily="34" charset="0"/>
              </a:rPr>
              <a:t>, AWS </a:t>
            </a:r>
            <a:r>
              <a:rPr lang="en-US" sz="1000" dirty="0" err="1">
                <a:latin typeface="Calibri" panose="020F0502020204030204" pitchFamily="34" charset="0"/>
              </a:rPr>
              <a:t>CodeCommit</a:t>
            </a:r>
            <a:r>
              <a:rPr lang="en-US" sz="1000" dirty="0">
                <a:latin typeface="Calibri" panose="020F0502020204030204" pitchFamily="34" charset="0"/>
              </a:rPr>
              <a:t>, AWS </a:t>
            </a:r>
            <a:r>
              <a:rPr lang="en-US" sz="1000" dirty="0" err="1">
                <a:latin typeface="Calibri" panose="020F0502020204030204" pitchFamily="34" charset="0"/>
              </a:rPr>
              <a:t>CodeBuild</a:t>
            </a:r>
            <a:r>
              <a:rPr lang="en-US" sz="1000" dirty="0">
                <a:latin typeface="Calibri" panose="020F0502020204030204" pitchFamily="34" charset="0"/>
              </a:rPr>
              <a:t>, AWS </a:t>
            </a:r>
            <a:r>
              <a:rPr lang="en-US" sz="1000" dirty="0" err="1">
                <a:latin typeface="Calibri" panose="020F0502020204030204" pitchFamily="34" charset="0"/>
              </a:rPr>
              <a:t>CodeDeploy</a:t>
            </a:r>
            <a:r>
              <a:rPr lang="en-US" sz="1000" dirty="0">
                <a:latin typeface="Calibri" panose="020F0502020204030204" pitchFamily="34" charset="0"/>
              </a:rPr>
              <a:t>, AWS </a:t>
            </a:r>
            <a:r>
              <a:rPr lang="en-US" sz="1000" dirty="0" err="1">
                <a:latin typeface="Calibri" panose="020F0502020204030204" pitchFamily="34" charset="0"/>
              </a:rPr>
              <a:t>CodePipeline</a:t>
            </a:r>
            <a:r>
              <a:rPr lang="en-US" sz="1000" dirty="0">
                <a:latin typeface="Calibri" panose="020F0502020204030204" pitchFamily="34" charset="0"/>
              </a:rPr>
              <a:t>, and X-Ray. </a:t>
            </a:r>
          </a:p>
          <a:p>
            <a:endParaRPr lang="en-US" sz="1000" dirty="0">
              <a:latin typeface="Calibri" panose="020F0502020204030204" pitchFamily="34" charset="0"/>
            </a:endParaRPr>
          </a:p>
          <a:p>
            <a:r>
              <a:rPr lang="en-US" sz="1000" dirty="0">
                <a:latin typeface="Calibri" panose="020F0502020204030204" pitchFamily="34" charset="0"/>
              </a:rPr>
              <a:t>With AWS developer tools, you can implement build, test, and deployment activities for continuous delivery. You can use the results of deployment activities to identify opportunities for improving both deployment and development. You can perform analytics on your metrics data by integrating data from your operations and deployment activities, which enables you to analyze the impact of those activities against business and customer outcomes. This data can be used in cross-team retrospective analysis to identify opportunities and methods for improvement.</a:t>
            </a:r>
          </a:p>
        </p:txBody>
      </p:sp>
    </p:spTree>
    <p:extLst>
      <p:ext uri="{BB962C8B-B14F-4D97-AF65-F5344CB8AC3E}">
        <p14:creationId xmlns:p14="http://schemas.microsoft.com/office/powerpoint/2010/main" val="31035336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Calibri" panose="020F0502020204030204" pitchFamily="34" charset="0"/>
              </a:rPr>
              <a:t>In this final section, we’ll ask a question that relates to operational excellence, and then reveal some best practices. </a:t>
            </a:r>
          </a:p>
        </p:txBody>
      </p:sp>
    </p:spTree>
    <p:extLst>
      <p:ext uri="{BB962C8B-B14F-4D97-AF65-F5344CB8AC3E}">
        <p14:creationId xmlns:p14="http://schemas.microsoft.com/office/powerpoint/2010/main" val="2678554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Calibri" panose="020F0502020204030204" pitchFamily="34" charset="0"/>
              </a:rPr>
              <a:t>What factors drive your operational priorities?</a:t>
            </a:r>
          </a:p>
          <a:p>
            <a:endParaRPr lang="en-US" sz="1000" dirty="0">
              <a:latin typeface="Calibri" panose="020F0502020204030204" pitchFamily="34" charset="0"/>
            </a:endParaRPr>
          </a:p>
          <a:p>
            <a:r>
              <a:rPr lang="en-US" sz="1000" dirty="0">
                <a:latin typeface="Calibri" panose="020F0502020204030204" pitchFamily="34" charset="0"/>
              </a:rPr>
              <a:t>Best practices for understanding these factors include: </a:t>
            </a:r>
          </a:p>
          <a:p>
            <a:r>
              <a:rPr lang="en-US" sz="1000" dirty="0">
                <a:latin typeface="Calibri" panose="020F0502020204030204" pitchFamily="34" charset="0"/>
              </a:rPr>
              <a:t>•</a:t>
            </a:r>
            <a:r>
              <a:rPr lang="en-US" sz="1000" baseline="0" dirty="0">
                <a:latin typeface="Calibri" panose="020F0502020204030204" pitchFamily="34" charset="0"/>
              </a:rPr>
              <a:t>  </a:t>
            </a:r>
            <a:r>
              <a:rPr lang="en-US" sz="1000" dirty="0">
                <a:latin typeface="Calibri" panose="020F0502020204030204" pitchFamily="34" charset="0"/>
              </a:rPr>
              <a:t>Involving the business and development teams when you set operational priorities.</a:t>
            </a:r>
          </a:p>
          <a:p>
            <a:endParaRPr lang="en-US" sz="1000" dirty="0">
              <a:latin typeface="Calibri" panose="020F0502020204030204" pitchFamily="34" charset="0"/>
            </a:endParaRPr>
          </a:p>
          <a:p>
            <a:r>
              <a:rPr lang="en-US" sz="1000" dirty="0">
                <a:latin typeface="Calibri" panose="020F0502020204030204" pitchFamily="34" charset="0"/>
              </a:rPr>
              <a:t>•</a:t>
            </a:r>
            <a:r>
              <a:rPr lang="en-US" sz="1000" baseline="0" dirty="0">
                <a:latin typeface="Calibri" panose="020F0502020204030204" pitchFamily="34" charset="0"/>
              </a:rPr>
              <a:t>  </a:t>
            </a:r>
            <a:r>
              <a:rPr lang="en-US" sz="1000" dirty="0">
                <a:latin typeface="Calibri" panose="020F0502020204030204" pitchFamily="34" charset="0"/>
              </a:rPr>
              <a:t>Following compliance requirements. External factors—such as regulatory standards or industry standards—might obligate your business to satisfy specific requirements. An example of a requirement is considering Sarbanes-Oxley—or SOX—regulatory compliance requirements versus payment card industry —or PCI—best practices. </a:t>
            </a:r>
          </a:p>
          <a:p>
            <a:endParaRPr lang="en-US" sz="1000" dirty="0">
              <a:latin typeface="Calibri" panose="020F0502020204030204" pitchFamily="34" charset="0"/>
            </a:endParaRPr>
          </a:p>
          <a:p>
            <a:r>
              <a:rPr lang="en-US" sz="1000" dirty="0">
                <a:latin typeface="Calibri" panose="020F0502020204030204" pitchFamily="34" charset="0"/>
              </a:rPr>
              <a:t>•</a:t>
            </a:r>
            <a:r>
              <a:rPr lang="en-US" sz="1000" baseline="0" dirty="0">
                <a:latin typeface="Calibri" panose="020F0502020204030204" pitchFamily="34" charset="0"/>
              </a:rPr>
              <a:t>  </a:t>
            </a:r>
            <a:r>
              <a:rPr lang="en-US" sz="1000" dirty="0">
                <a:latin typeface="Calibri" panose="020F0502020204030204" pitchFamily="34" charset="0"/>
              </a:rPr>
              <a:t>Engaging in risk management to balance the risk of decisions against their potential benefit.</a:t>
            </a:r>
          </a:p>
        </p:txBody>
      </p:sp>
    </p:spTree>
    <p:extLst>
      <p:ext uri="{BB962C8B-B14F-4D97-AF65-F5344CB8AC3E}">
        <p14:creationId xmlns:p14="http://schemas.microsoft.com/office/powerpoint/2010/main" val="24919947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384636"/>
          </a:xfrm>
        </p:spPr>
        <p:txBody>
          <a:bodyPr/>
          <a:lstStyle/>
          <a:p>
            <a:r>
              <a:rPr lang="en-US" sz="1000" kern="1200" dirty="0">
                <a:solidFill>
                  <a:schemeClr val="tx1"/>
                </a:solidFill>
                <a:effectLst/>
                <a:latin typeface="Calibri" panose="020F0502020204030204" pitchFamily="34" charset="0"/>
                <a:ea typeface="+mn-ea"/>
                <a:cs typeface="+mn-cs"/>
              </a:rPr>
              <a:t>How do you know that you are ready to support a workload?</a:t>
            </a:r>
          </a:p>
          <a:p>
            <a:endParaRPr lang="en-US" sz="1000" kern="1200" dirty="0">
              <a:solidFill>
                <a:schemeClr val="tx1"/>
              </a:solidFill>
              <a:effectLst/>
              <a:latin typeface="Calibri" panose="020F0502020204030204" pitchFamily="34" charset="0"/>
              <a:ea typeface="+mn-ea"/>
              <a:cs typeface="+mn-cs"/>
            </a:endParaRPr>
          </a:p>
          <a:p>
            <a:r>
              <a:rPr lang="en-US" sz="1000" kern="1200" dirty="0">
                <a:solidFill>
                  <a:schemeClr val="tx1"/>
                </a:solidFill>
                <a:effectLst/>
                <a:latin typeface="Calibri" panose="020F0502020204030204" pitchFamily="34" charset="0"/>
                <a:ea typeface="+mn-ea"/>
                <a:cs typeface="+mn-cs"/>
              </a:rPr>
              <a:t>Best practices for determining whether you are ready to support a workload include: </a:t>
            </a:r>
          </a:p>
          <a:p>
            <a:r>
              <a:rPr lang="en-US" sz="1000" kern="1200" dirty="0">
                <a:solidFill>
                  <a:schemeClr val="tx1"/>
                </a:solidFill>
                <a:effectLst/>
                <a:latin typeface="Calibri" panose="020F0502020204030204" pitchFamily="34" charset="0"/>
                <a:ea typeface="+mn-ea"/>
                <a:cs typeface="+mn-cs"/>
              </a:rPr>
              <a:t>•</a:t>
            </a:r>
            <a:r>
              <a:rPr lang="en-US" sz="1000" kern="1200" baseline="0" dirty="0">
                <a:solidFill>
                  <a:schemeClr val="tx1"/>
                </a:solidFill>
                <a:effectLst/>
                <a:latin typeface="Calibri" panose="020F0502020204030204" pitchFamily="34" charset="0"/>
                <a:ea typeface="+mn-ea"/>
                <a:cs typeface="+mn-cs"/>
              </a:rPr>
              <a:t>  </a:t>
            </a:r>
            <a:r>
              <a:rPr lang="en-US" sz="1000" kern="1200" dirty="0">
                <a:solidFill>
                  <a:schemeClr val="tx1"/>
                </a:solidFill>
                <a:effectLst/>
                <a:latin typeface="Calibri" panose="020F0502020204030204" pitchFamily="34" charset="0"/>
                <a:ea typeface="+mn-ea"/>
                <a:cs typeface="+mn-cs"/>
              </a:rPr>
              <a:t>Continuously improving your culture. This best practice governs the way you operate. You must recognize that change is constant, and that you need to continue to experiment and evolve by acting on opportunities to improve. </a:t>
            </a:r>
          </a:p>
          <a:p>
            <a:endParaRPr lang="en-US" sz="1000" kern="1200" dirty="0">
              <a:solidFill>
                <a:schemeClr val="tx1"/>
              </a:solidFill>
              <a:effectLst/>
              <a:latin typeface="Calibri" panose="020F0502020204030204" pitchFamily="34" charset="0"/>
              <a:ea typeface="+mn-ea"/>
              <a:cs typeface="+mn-cs"/>
            </a:endParaRPr>
          </a:p>
          <a:p>
            <a:r>
              <a:rPr lang="en-US" sz="1000" kern="1200" dirty="0">
                <a:solidFill>
                  <a:schemeClr val="tx1"/>
                </a:solidFill>
                <a:effectLst/>
                <a:latin typeface="Calibri" panose="020F0502020204030204" pitchFamily="34" charset="0"/>
                <a:ea typeface="+mn-ea"/>
                <a:cs typeface="+mn-cs"/>
              </a:rPr>
              <a:t>•</a:t>
            </a:r>
            <a:r>
              <a:rPr lang="en-US" sz="1000" kern="1200" baseline="0" dirty="0">
                <a:solidFill>
                  <a:schemeClr val="tx1"/>
                </a:solidFill>
                <a:effectLst/>
                <a:latin typeface="Calibri" panose="020F0502020204030204" pitchFamily="34" charset="0"/>
                <a:ea typeface="+mn-ea"/>
                <a:cs typeface="+mn-cs"/>
              </a:rPr>
              <a:t>  </a:t>
            </a:r>
            <a:r>
              <a:rPr lang="en-US" sz="1000" kern="1200" dirty="0">
                <a:solidFill>
                  <a:schemeClr val="tx1"/>
                </a:solidFill>
                <a:effectLst/>
                <a:latin typeface="Calibri" panose="020F0502020204030204" pitchFamily="34" charset="0"/>
                <a:ea typeface="+mn-ea"/>
                <a:cs typeface="+mn-cs"/>
              </a:rPr>
              <a:t>Having a shared understanding of the value to the business. Make sure that you have cross-team consensus on the value of the workload to the business, and that you have procedures that you can use to engage additional teams for support.</a:t>
            </a:r>
          </a:p>
          <a:p>
            <a:endParaRPr lang="en-US" sz="1000" kern="1200" dirty="0">
              <a:solidFill>
                <a:schemeClr val="tx1"/>
              </a:solidFill>
              <a:effectLst/>
              <a:latin typeface="Calibri" panose="020F0502020204030204" pitchFamily="34" charset="0"/>
              <a:ea typeface="+mn-ea"/>
              <a:cs typeface="+mn-cs"/>
            </a:endParaRPr>
          </a:p>
          <a:p>
            <a:r>
              <a:rPr lang="en-US" sz="1000" kern="1200" dirty="0">
                <a:solidFill>
                  <a:schemeClr val="tx1"/>
                </a:solidFill>
                <a:effectLst/>
                <a:latin typeface="Calibri" panose="020F0502020204030204" pitchFamily="34" charset="0"/>
                <a:ea typeface="+mn-ea"/>
                <a:cs typeface="+mn-cs"/>
              </a:rPr>
              <a:t>•</a:t>
            </a:r>
            <a:r>
              <a:rPr lang="en-US" sz="1000" kern="1200" baseline="0" dirty="0">
                <a:solidFill>
                  <a:schemeClr val="tx1"/>
                </a:solidFill>
                <a:effectLst/>
                <a:latin typeface="Calibri" panose="020F0502020204030204" pitchFamily="34" charset="0"/>
                <a:ea typeface="+mn-ea"/>
                <a:cs typeface="+mn-cs"/>
              </a:rPr>
              <a:t>  </a:t>
            </a:r>
            <a:r>
              <a:rPr lang="en-US" sz="1000" kern="1200" dirty="0">
                <a:solidFill>
                  <a:schemeClr val="tx1"/>
                </a:solidFill>
                <a:effectLst/>
                <a:latin typeface="Calibri" panose="020F0502020204030204" pitchFamily="34" charset="0"/>
                <a:ea typeface="+mn-ea"/>
                <a:cs typeface="+mn-cs"/>
              </a:rPr>
              <a:t>Ensuring that you have enough personnel so that you can have an appropriate number of trained personnel to support the needs of your workload. Perform regular reviews of workload demands, and train existing personnel or adjust personnel capacity as needed. </a:t>
            </a:r>
          </a:p>
          <a:p>
            <a:endParaRPr lang="en-US" sz="1000" kern="1200" dirty="0">
              <a:solidFill>
                <a:schemeClr val="tx1"/>
              </a:solidFill>
              <a:effectLst/>
              <a:latin typeface="Calibri" panose="020F0502020204030204" pitchFamily="34" charset="0"/>
              <a:ea typeface="+mn-ea"/>
              <a:cs typeface="+mn-cs"/>
            </a:endParaRPr>
          </a:p>
          <a:p>
            <a:r>
              <a:rPr lang="en-US" sz="1000" kern="1200" dirty="0">
                <a:solidFill>
                  <a:schemeClr val="tx1"/>
                </a:solidFill>
                <a:effectLst/>
                <a:latin typeface="Calibri" panose="020F0502020204030204" pitchFamily="34" charset="0"/>
                <a:ea typeface="+mn-ea"/>
                <a:cs typeface="+mn-cs"/>
              </a:rPr>
              <a:t>•</a:t>
            </a:r>
            <a:r>
              <a:rPr lang="en-US" sz="1000" kern="1200" baseline="0" dirty="0">
                <a:solidFill>
                  <a:schemeClr val="tx1"/>
                </a:solidFill>
                <a:effectLst/>
                <a:latin typeface="Calibri" panose="020F0502020204030204" pitchFamily="34" charset="0"/>
                <a:ea typeface="+mn-ea"/>
                <a:cs typeface="+mn-cs"/>
              </a:rPr>
              <a:t>  </a:t>
            </a:r>
            <a:r>
              <a:rPr lang="en-US" sz="1000" kern="1200" dirty="0">
                <a:solidFill>
                  <a:schemeClr val="tx1"/>
                </a:solidFill>
                <a:effectLst/>
                <a:latin typeface="Calibri" panose="020F0502020204030204" pitchFamily="34" charset="0"/>
                <a:ea typeface="+mn-ea"/>
                <a:cs typeface="+mn-cs"/>
              </a:rPr>
              <a:t>Making sure that governance and guidance are documented and accessible.: Ensure that standards are accessible, readily understood, and measurable for compliance. Make sure that you have a way to propose changes to standards, and request exceptions. </a:t>
            </a:r>
          </a:p>
          <a:p>
            <a:endParaRPr lang="en-US" sz="1000" kern="1200" dirty="0">
              <a:solidFill>
                <a:schemeClr val="tx1"/>
              </a:solidFill>
              <a:effectLst/>
              <a:latin typeface="Calibri" panose="020F0502020204030204" pitchFamily="34" charset="0"/>
              <a:ea typeface="+mn-ea"/>
              <a:cs typeface="+mn-cs"/>
            </a:endParaRPr>
          </a:p>
          <a:p>
            <a:r>
              <a:rPr lang="en-US" sz="1000" kern="1200" dirty="0">
                <a:solidFill>
                  <a:schemeClr val="tx1"/>
                </a:solidFill>
                <a:effectLst/>
                <a:latin typeface="Calibri" panose="020F0502020204030204" pitchFamily="34" charset="0"/>
                <a:ea typeface="+mn-ea"/>
                <a:cs typeface="+mn-cs"/>
              </a:rPr>
              <a:t>•</a:t>
            </a:r>
            <a:r>
              <a:rPr lang="en-US" sz="1000" kern="1200" baseline="0" dirty="0">
                <a:solidFill>
                  <a:schemeClr val="tx1"/>
                </a:solidFill>
                <a:effectLst/>
                <a:latin typeface="Calibri" panose="020F0502020204030204" pitchFamily="34" charset="0"/>
                <a:ea typeface="+mn-ea"/>
                <a:cs typeface="+mn-cs"/>
              </a:rPr>
              <a:t>  </a:t>
            </a:r>
            <a:r>
              <a:rPr lang="en-US" sz="1000" kern="1200" dirty="0">
                <a:solidFill>
                  <a:schemeClr val="tx1"/>
                </a:solidFill>
                <a:effectLst/>
                <a:latin typeface="Calibri" panose="020F0502020204030204" pitchFamily="34" charset="0"/>
                <a:ea typeface="+mn-ea"/>
                <a:cs typeface="+mn-cs"/>
              </a:rPr>
              <a:t>Using checklists to evaluate whether you are ready to operate workloads. These checklists include operational readiness checklists and security checklists. </a:t>
            </a:r>
          </a:p>
          <a:p>
            <a:endParaRPr lang="en-US" sz="1000" kern="1200" dirty="0">
              <a:solidFill>
                <a:schemeClr val="tx1"/>
              </a:solidFill>
              <a:effectLst/>
              <a:latin typeface="Calibri" panose="020F0502020204030204" pitchFamily="34" charset="0"/>
              <a:ea typeface="+mn-ea"/>
              <a:cs typeface="+mn-cs"/>
            </a:endParaRPr>
          </a:p>
          <a:p>
            <a:r>
              <a:rPr lang="en-US" sz="1000" kern="1200" dirty="0">
                <a:solidFill>
                  <a:schemeClr val="tx1"/>
                </a:solidFill>
                <a:effectLst/>
                <a:latin typeface="Calibri" panose="020F0502020204030204" pitchFamily="34" charset="0"/>
                <a:ea typeface="+mn-ea"/>
                <a:cs typeface="+mn-cs"/>
              </a:rPr>
              <a:t>•</a:t>
            </a:r>
            <a:r>
              <a:rPr lang="en-US" sz="1000" kern="1200" baseline="0" dirty="0">
                <a:solidFill>
                  <a:schemeClr val="tx1"/>
                </a:solidFill>
                <a:effectLst/>
                <a:latin typeface="Calibri" panose="020F0502020204030204" pitchFamily="34" charset="0"/>
                <a:ea typeface="+mn-ea"/>
                <a:cs typeface="+mn-cs"/>
              </a:rPr>
              <a:t>  </a:t>
            </a:r>
            <a:r>
              <a:rPr lang="en-US" sz="1000" kern="1200" dirty="0">
                <a:solidFill>
                  <a:schemeClr val="tx1"/>
                </a:solidFill>
                <a:effectLst/>
                <a:latin typeface="Calibri" panose="020F0502020204030204" pitchFamily="34" charset="0"/>
                <a:ea typeface="+mn-ea"/>
                <a:cs typeface="+mn-cs"/>
              </a:rPr>
              <a:t>Having </a:t>
            </a:r>
            <a:r>
              <a:rPr lang="en-US" sz="1000" kern="1200" dirty="0" err="1">
                <a:solidFill>
                  <a:schemeClr val="tx1"/>
                </a:solidFill>
                <a:effectLst/>
                <a:latin typeface="Calibri" panose="020F0502020204030204" pitchFamily="34" charset="0"/>
                <a:ea typeface="+mn-ea"/>
                <a:cs typeface="+mn-cs"/>
              </a:rPr>
              <a:t>runbooks</a:t>
            </a:r>
            <a:r>
              <a:rPr lang="en-US" sz="1000" kern="1200" dirty="0">
                <a:solidFill>
                  <a:schemeClr val="tx1"/>
                </a:solidFill>
                <a:effectLst/>
                <a:latin typeface="Calibri" panose="020F0502020204030204" pitchFamily="34" charset="0"/>
                <a:ea typeface="+mn-ea"/>
                <a:cs typeface="+mn-cs"/>
              </a:rPr>
              <a:t> for events and procedures that you understand well. </a:t>
            </a:r>
          </a:p>
          <a:p>
            <a:endParaRPr lang="en-US" sz="1000" kern="1200" dirty="0">
              <a:solidFill>
                <a:schemeClr val="tx1"/>
              </a:solidFill>
              <a:effectLst/>
              <a:latin typeface="Calibri" panose="020F0502020204030204" pitchFamily="34" charset="0"/>
              <a:ea typeface="+mn-ea"/>
              <a:cs typeface="+mn-cs"/>
            </a:endParaRPr>
          </a:p>
          <a:p>
            <a:r>
              <a:rPr lang="en-US" sz="1000" kern="1200" dirty="0">
                <a:solidFill>
                  <a:schemeClr val="tx1"/>
                </a:solidFill>
                <a:effectLst/>
                <a:latin typeface="Calibri" panose="020F0502020204030204" pitchFamily="34" charset="0"/>
                <a:ea typeface="+mn-ea"/>
                <a:cs typeface="+mn-cs"/>
              </a:rPr>
              <a:t>•</a:t>
            </a:r>
            <a:r>
              <a:rPr lang="en-US" sz="1000" kern="1200" baseline="0" dirty="0">
                <a:solidFill>
                  <a:schemeClr val="tx1"/>
                </a:solidFill>
                <a:effectLst/>
                <a:latin typeface="Calibri" panose="020F0502020204030204" pitchFamily="34" charset="0"/>
                <a:ea typeface="+mn-ea"/>
                <a:cs typeface="+mn-cs"/>
              </a:rPr>
              <a:t>  </a:t>
            </a:r>
            <a:r>
              <a:rPr lang="en-US" sz="1000" kern="1200" dirty="0">
                <a:solidFill>
                  <a:schemeClr val="tx1"/>
                </a:solidFill>
                <a:effectLst/>
                <a:latin typeface="Calibri" panose="020F0502020204030204" pitchFamily="34" charset="0"/>
                <a:ea typeface="+mn-ea"/>
                <a:cs typeface="+mn-cs"/>
              </a:rPr>
              <a:t>Having a playbook for failure scenarios. </a:t>
            </a:r>
          </a:p>
          <a:p>
            <a:endParaRPr lang="en-US" sz="1000" kern="1200" dirty="0">
              <a:solidFill>
                <a:schemeClr val="tx1"/>
              </a:solidFill>
              <a:effectLst/>
              <a:latin typeface="Calibri" panose="020F0502020204030204" pitchFamily="34" charset="0"/>
              <a:ea typeface="+mn-ea"/>
              <a:cs typeface="+mn-cs"/>
            </a:endParaRPr>
          </a:p>
          <a:p>
            <a:r>
              <a:rPr lang="en-US" sz="1000" kern="1200" dirty="0">
                <a:solidFill>
                  <a:schemeClr val="tx1"/>
                </a:solidFill>
                <a:effectLst/>
                <a:latin typeface="Calibri" panose="020F0502020204030204" pitchFamily="34" charset="0"/>
                <a:ea typeface="+mn-ea"/>
                <a:cs typeface="+mn-cs"/>
              </a:rPr>
              <a:t>•</a:t>
            </a:r>
            <a:r>
              <a:rPr lang="en-US" sz="1000" kern="1200" baseline="0" dirty="0">
                <a:solidFill>
                  <a:schemeClr val="tx1"/>
                </a:solidFill>
                <a:effectLst/>
                <a:latin typeface="Calibri" panose="020F0502020204030204" pitchFamily="34" charset="0"/>
                <a:ea typeface="+mn-ea"/>
                <a:cs typeface="+mn-cs"/>
              </a:rPr>
              <a:t>  </a:t>
            </a:r>
            <a:r>
              <a:rPr lang="en-US" sz="1000" kern="1200" dirty="0">
                <a:solidFill>
                  <a:schemeClr val="tx1"/>
                </a:solidFill>
                <a:effectLst/>
                <a:latin typeface="Calibri" panose="020F0502020204030204" pitchFamily="34" charset="0"/>
                <a:ea typeface="+mn-ea"/>
                <a:cs typeface="+mn-cs"/>
              </a:rPr>
              <a:t>Practicing recovery so that you can identify potential failure scenarios and test your responses—for example, game days, and failure injection.</a:t>
            </a:r>
          </a:p>
          <a:p>
            <a:endParaRPr lang="en-US" kern="1200" dirty="0">
              <a:solidFill>
                <a:schemeClr val="tx1"/>
              </a:solidFill>
              <a:effectLst/>
              <a:latin typeface="Arial"/>
              <a:ea typeface="+mn-ea"/>
              <a:cs typeface="+mn-cs"/>
            </a:endParaRPr>
          </a:p>
        </p:txBody>
      </p:sp>
    </p:spTree>
    <p:extLst>
      <p:ext uri="{BB962C8B-B14F-4D97-AF65-F5344CB8AC3E}">
        <p14:creationId xmlns:p14="http://schemas.microsoft.com/office/powerpoint/2010/main" val="2325292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baseline="0" dirty="0">
                <a:solidFill>
                  <a:schemeClr val="tx1"/>
                </a:solidFill>
                <a:effectLst/>
                <a:latin typeface="Calibri" panose="020F0502020204030204" pitchFamily="34" charset="0"/>
                <a:ea typeface="+mn-ea"/>
                <a:cs typeface="+mn-cs"/>
              </a:rPr>
              <a:t>In part 1, we’ll reveal the principles of the Operational Excellence Pillar. </a:t>
            </a:r>
          </a:p>
          <a:p>
            <a:endParaRPr lang="en-US" sz="1000" kern="1200" baseline="0" dirty="0">
              <a:solidFill>
                <a:schemeClr val="tx1"/>
              </a:solidFill>
              <a:effectLst/>
              <a:latin typeface="Calibri" panose="020F0502020204030204" pitchFamily="34" charset="0"/>
              <a:ea typeface="+mn-ea"/>
              <a:cs typeface="+mn-cs"/>
            </a:endParaRPr>
          </a:p>
          <a:p>
            <a:r>
              <a:rPr lang="en-US" sz="1000" kern="1200" baseline="0" dirty="0">
                <a:solidFill>
                  <a:schemeClr val="tx1"/>
                </a:solidFill>
                <a:effectLst/>
                <a:latin typeface="Calibri" panose="020F0502020204030204" pitchFamily="34" charset="0"/>
                <a:ea typeface="+mn-ea"/>
                <a:cs typeface="+mn-cs"/>
              </a:rPr>
              <a:t>In part 2, we’ll identify some ways to drive operational excellence. </a:t>
            </a:r>
          </a:p>
          <a:p>
            <a:endParaRPr lang="en-US" sz="1000" kern="1200" baseline="0" dirty="0">
              <a:solidFill>
                <a:schemeClr val="tx1"/>
              </a:solidFill>
              <a:effectLst/>
              <a:latin typeface="Calibri" panose="020F0502020204030204" pitchFamily="34" charset="0"/>
              <a:ea typeface="+mn-ea"/>
              <a:cs typeface="+mn-cs"/>
            </a:endParaRPr>
          </a:p>
          <a:p>
            <a:r>
              <a:rPr lang="en-US" sz="1000" kern="1200" baseline="0" dirty="0">
                <a:solidFill>
                  <a:schemeClr val="tx1"/>
                </a:solidFill>
                <a:effectLst/>
                <a:latin typeface="Calibri" panose="020F0502020204030204" pitchFamily="34" charset="0"/>
                <a:ea typeface="+mn-ea"/>
                <a:cs typeface="+mn-cs"/>
              </a:rPr>
              <a:t>And in part 3, we’ll ask a series of operational excellence pillar questions and reveal some best practices. </a:t>
            </a:r>
          </a:p>
          <a:p>
            <a:endParaRPr lang="en-US" sz="11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19157227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Notes Placeholder 3"/>
          <p:cNvSpPr>
            <a:spLocks noGrp="1"/>
          </p:cNvSpPr>
          <p:nvPr>
            <p:ph type="body" sz="quarter" idx="10"/>
          </p:nvPr>
        </p:nvSpPr>
        <p:spPr>
          <a:xfrm>
            <a:off x="685800" y="4400550"/>
            <a:ext cx="5486400" cy="4569830"/>
          </a:xfrm>
        </p:spPr>
        <p:txBody>
          <a:bodyPr/>
          <a:lstStyle/>
          <a:p>
            <a:r>
              <a:rPr lang="en-US" sz="1000" b="0" dirty="0">
                <a:latin typeface="Calibri" panose="020F0502020204030204" pitchFamily="34" charset="0"/>
              </a:rPr>
              <a:t>What factors drive your understanding of operational health?</a:t>
            </a:r>
          </a:p>
          <a:p>
            <a:endParaRPr lang="en-US" sz="1000" b="0" dirty="0">
              <a:latin typeface="Calibri" panose="020F0502020204030204" pitchFamily="34" charset="0"/>
            </a:endParaRPr>
          </a:p>
          <a:p>
            <a:r>
              <a:rPr lang="en-US" sz="1000" b="0" dirty="0">
                <a:latin typeface="Calibri" panose="020F0502020204030204" pitchFamily="34" charset="0"/>
              </a:rPr>
              <a:t>Best practices for understanding operational health include: </a:t>
            </a:r>
          </a:p>
          <a:p>
            <a:r>
              <a:rPr lang="en-US" sz="1000" b="0" dirty="0">
                <a:latin typeface="Calibri" panose="020F0502020204030204" pitchFamily="34" charset="0"/>
              </a:rPr>
              <a:t>•</a:t>
            </a:r>
            <a:r>
              <a:rPr lang="en-US" sz="1000" b="0" baseline="0" dirty="0">
                <a:latin typeface="Calibri" panose="020F0502020204030204" pitchFamily="34" charset="0"/>
              </a:rPr>
              <a:t>  </a:t>
            </a:r>
            <a:r>
              <a:rPr lang="en-US" sz="1000" b="0" dirty="0">
                <a:latin typeface="Calibri" panose="020F0502020204030204" pitchFamily="34" charset="0"/>
              </a:rPr>
              <a:t>Defining expected business and customer outcomes. Make sure that you have a documented definition of what success looks like for the workload, from business and customer perspectives. </a:t>
            </a:r>
          </a:p>
          <a:p>
            <a:endParaRPr lang="en-US" sz="1000" b="0" dirty="0">
              <a:latin typeface="Calibri" panose="020F0502020204030204" pitchFamily="34" charset="0"/>
            </a:endParaRPr>
          </a:p>
          <a:p>
            <a:r>
              <a:rPr lang="en-US" sz="1000" b="0" dirty="0">
                <a:latin typeface="Calibri" panose="020F0502020204030204" pitchFamily="34" charset="0"/>
              </a:rPr>
              <a:t>•</a:t>
            </a:r>
            <a:r>
              <a:rPr lang="en-US" sz="1000" b="0" baseline="0" dirty="0">
                <a:latin typeface="Calibri" panose="020F0502020204030204" pitchFamily="34" charset="0"/>
              </a:rPr>
              <a:t>  </a:t>
            </a:r>
            <a:r>
              <a:rPr lang="en-US" sz="1000" b="0" dirty="0">
                <a:latin typeface="Calibri" panose="020F0502020204030204" pitchFamily="34" charset="0"/>
              </a:rPr>
              <a:t>Identifying success metrics. Define metrics that can be used to measure the behavior of the workload against the expectations of the business and of customers.</a:t>
            </a:r>
          </a:p>
          <a:p>
            <a:endParaRPr lang="en-US" sz="1000" b="0" dirty="0">
              <a:latin typeface="Calibri" panose="020F0502020204030204" pitchFamily="34" charset="0"/>
            </a:endParaRPr>
          </a:p>
          <a:p>
            <a:r>
              <a:rPr lang="en-US" sz="1000" b="0" dirty="0">
                <a:latin typeface="Calibri" panose="020F0502020204030204" pitchFamily="34" charset="0"/>
              </a:rPr>
              <a:t>•</a:t>
            </a:r>
            <a:r>
              <a:rPr lang="en-US" sz="1000" b="0" baseline="0" dirty="0">
                <a:latin typeface="Calibri" panose="020F0502020204030204" pitchFamily="34" charset="0"/>
              </a:rPr>
              <a:t>  </a:t>
            </a:r>
            <a:r>
              <a:rPr lang="en-US" sz="1000" b="0" dirty="0">
                <a:latin typeface="Calibri" panose="020F0502020204030204" pitchFamily="34" charset="0"/>
              </a:rPr>
              <a:t>Identifying workload metrics. Define metrics that can be used to measure the status—and the success—of the workload and its components. </a:t>
            </a:r>
          </a:p>
          <a:p>
            <a:endParaRPr lang="en-US" sz="1000" b="0" dirty="0">
              <a:latin typeface="Calibri" panose="020F0502020204030204" pitchFamily="34" charset="0"/>
            </a:endParaRPr>
          </a:p>
          <a:p>
            <a:r>
              <a:rPr lang="en-US" sz="1000" b="0" dirty="0">
                <a:latin typeface="Calibri" panose="020F0502020204030204" pitchFamily="34" charset="0"/>
              </a:rPr>
              <a:t>•</a:t>
            </a:r>
            <a:r>
              <a:rPr lang="en-US" sz="1000" b="0" baseline="0" dirty="0">
                <a:latin typeface="Calibri" panose="020F0502020204030204" pitchFamily="34" charset="0"/>
              </a:rPr>
              <a:t>  </a:t>
            </a:r>
            <a:r>
              <a:rPr lang="en-US" sz="1000" b="0" dirty="0">
                <a:latin typeface="Calibri" panose="020F0502020204030204" pitchFamily="34" charset="0"/>
              </a:rPr>
              <a:t>Identifying operations metrics. Define metrics that can be used to measure the execution of operations activities, such as </a:t>
            </a:r>
            <a:r>
              <a:rPr lang="en-US" sz="1000" b="0" dirty="0" err="1">
                <a:latin typeface="Calibri" panose="020F0502020204030204" pitchFamily="34" charset="0"/>
              </a:rPr>
              <a:t>runbooks</a:t>
            </a:r>
            <a:r>
              <a:rPr lang="en-US" sz="1000" b="0" dirty="0">
                <a:latin typeface="Calibri" panose="020F0502020204030204" pitchFamily="34" charset="0"/>
              </a:rPr>
              <a:t> and playbooks. </a:t>
            </a:r>
          </a:p>
          <a:p>
            <a:endParaRPr lang="en-US" sz="1000" b="0" dirty="0">
              <a:latin typeface="Calibri" panose="020F0502020204030204" pitchFamily="34" charset="0"/>
            </a:endParaRPr>
          </a:p>
          <a:p>
            <a:r>
              <a:rPr lang="en-US" sz="1000" b="0" dirty="0">
                <a:latin typeface="Calibri" panose="020F0502020204030204" pitchFamily="34" charset="0"/>
              </a:rPr>
              <a:t>•</a:t>
            </a:r>
            <a:r>
              <a:rPr lang="en-US" sz="1000" b="0" baseline="0" dirty="0">
                <a:latin typeface="Calibri" panose="020F0502020204030204" pitchFamily="34" charset="0"/>
              </a:rPr>
              <a:t>  </a:t>
            </a:r>
            <a:r>
              <a:rPr lang="en-US" sz="1000" b="0" dirty="0">
                <a:latin typeface="Calibri" panose="020F0502020204030204" pitchFamily="34" charset="0"/>
              </a:rPr>
              <a:t>Establishing baselines for metrics so that they provide expected values as the basis for comparison. </a:t>
            </a:r>
          </a:p>
          <a:p>
            <a:endParaRPr lang="en-US" sz="1000" b="0" dirty="0">
              <a:latin typeface="Calibri" panose="020F0502020204030204" pitchFamily="34" charset="0"/>
            </a:endParaRPr>
          </a:p>
          <a:p>
            <a:r>
              <a:rPr lang="en-US" sz="1000" b="0" dirty="0">
                <a:latin typeface="Calibri" panose="020F0502020204030204" pitchFamily="34" charset="0"/>
              </a:rPr>
              <a:t>•</a:t>
            </a:r>
            <a:r>
              <a:rPr lang="en-US" sz="1000" b="0" baseline="0" dirty="0">
                <a:latin typeface="Calibri" panose="020F0502020204030204" pitchFamily="34" charset="0"/>
              </a:rPr>
              <a:t>  </a:t>
            </a:r>
            <a:r>
              <a:rPr lang="en-US" sz="1000" b="0" dirty="0">
                <a:latin typeface="Calibri" panose="020F0502020204030204" pitchFamily="34" charset="0"/>
              </a:rPr>
              <a:t>Collecting and analyzing your metrics. Perform regular, proactive reviews to identify trends and determine responses. </a:t>
            </a:r>
          </a:p>
          <a:p>
            <a:endParaRPr lang="en-US" sz="1000" b="0" dirty="0">
              <a:latin typeface="Calibri" panose="020F0502020204030204" pitchFamily="34" charset="0"/>
            </a:endParaRPr>
          </a:p>
          <a:p>
            <a:r>
              <a:rPr lang="en-US" sz="1000" b="0" dirty="0">
                <a:latin typeface="Calibri" panose="020F0502020204030204" pitchFamily="34" charset="0"/>
              </a:rPr>
              <a:t>•</a:t>
            </a:r>
            <a:r>
              <a:rPr lang="en-US" sz="1000" b="0" baseline="0" dirty="0">
                <a:latin typeface="Calibri" panose="020F0502020204030204" pitchFamily="34" charset="0"/>
              </a:rPr>
              <a:t>  </a:t>
            </a:r>
            <a:r>
              <a:rPr lang="en-US" sz="1000" b="0" dirty="0">
                <a:latin typeface="Calibri" panose="020F0502020204030204" pitchFamily="34" charset="0"/>
              </a:rPr>
              <a:t>Validating insights. Review the results of your analysis and responses with cross-functional teams and business owners. Adjust the responses as appropriate. </a:t>
            </a:r>
          </a:p>
          <a:p>
            <a:endParaRPr lang="en-US" sz="1000" b="0" dirty="0">
              <a:latin typeface="Calibri" panose="020F0502020204030204" pitchFamily="34" charset="0"/>
            </a:endParaRPr>
          </a:p>
          <a:p>
            <a:r>
              <a:rPr lang="en-US" sz="1000" b="0" dirty="0">
                <a:latin typeface="Calibri" panose="020F0502020204030204" pitchFamily="34" charset="0"/>
              </a:rPr>
              <a:t>•</a:t>
            </a:r>
            <a:r>
              <a:rPr lang="en-US" sz="1000" b="0" baseline="0" dirty="0">
                <a:latin typeface="Calibri" panose="020F0502020204030204" pitchFamily="34" charset="0"/>
              </a:rPr>
              <a:t>  </a:t>
            </a:r>
            <a:r>
              <a:rPr lang="en-US" sz="1000" b="0" dirty="0">
                <a:latin typeface="Calibri" panose="020F0502020204030204" pitchFamily="34" charset="0"/>
              </a:rPr>
              <a:t>Taking a business-level view of your operations. Determine whether you are satisfying customer needs, and identify areas that need improvement so that you can reach your business goals.</a:t>
            </a:r>
          </a:p>
          <a:p>
            <a:endParaRPr lang="en-US" b="0" dirty="0">
              <a:latin typeface="Arial"/>
            </a:endParaRPr>
          </a:p>
        </p:txBody>
      </p:sp>
    </p:spTree>
    <p:extLst>
      <p:ext uri="{BB962C8B-B14F-4D97-AF65-F5344CB8AC3E}">
        <p14:creationId xmlns:p14="http://schemas.microsoft.com/office/powerpoint/2010/main" val="11514003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361486"/>
          </a:xfrm>
        </p:spPr>
        <p:txBody>
          <a:bodyPr/>
          <a:lstStyle/>
          <a:p>
            <a:r>
              <a:rPr lang="en-US" sz="1000" b="0" kern="1200" dirty="0">
                <a:solidFill>
                  <a:schemeClr val="tx1"/>
                </a:solidFill>
                <a:effectLst/>
                <a:latin typeface="Calibri" panose="020F0502020204030204" pitchFamily="34" charset="0"/>
                <a:ea typeface="+mn-ea"/>
                <a:cs typeface="+mn-cs"/>
              </a:rPr>
              <a:t>What factors drive your understanding of operational health?</a:t>
            </a:r>
          </a:p>
          <a:p>
            <a:endParaRPr lang="en-US" sz="1000" b="0" kern="1200" dirty="0">
              <a:solidFill>
                <a:schemeClr val="tx1"/>
              </a:solidFill>
              <a:effectLst/>
              <a:latin typeface="Calibri" panose="020F0502020204030204" pitchFamily="34" charset="0"/>
              <a:ea typeface="+mn-ea"/>
              <a:cs typeface="+mn-cs"/>
            </a:endParaRPr>
          </a:p>
          <a:p>
            <a:r>
              <a:rPr lang="en-US" sz="1000" b="0" kern="1200" dirty="0">
                <a:solidFill>
                  <a:schemeClr val="tx1"/>
                </a:solidFill>
                <a:effectLst/>
                <a:latin typeface="Calibri" panose="020F0502020204030204" pitchFamily="34" charset="0"/>
                <a:ea typeface="+mn-ea"/>
                <a:cs typeface="+mn-cs"/>
              </a:rPr>
              <a:t>Best practices for understanding operational health include: </a:t>
            </a:r>
          </a:p>
          <a:p>
            <a:r>
              <a:rPr lang="en-US" sz="1000" b="0" kern="1200" dirty="0">
                <a:solidFill>
                  <a:schemeClr val="tx1"/>
                </a:solidFill>
                <a:effectLst/>
                <a:latin typeface="Calibri" panose="020F0502020204030204" pitchFamily="34" charset="0"/>
                <a:ea typeface="+mn-ea"/>
                <a:cs typeface="+mn-cs"/>
              </a:rPr>
              <a:t>•</a:t>
            </a:r>
            <a:r>
              <a:rPr lang="en-US" sz="1000" b="0" kern="1200" baseline="0" dirty="0">
                <a:solidFill>
                  <a:schemeClr val="tx1"/>
                </a:solidFill>
                <a:effectLst/>
                <a:latin typeface="Calibri" panose="020F0502020204030204" pitchFamily="34" charset="0"/>
                <a:ea typeface="+mn-ea"/>
                <a:cs typeface="+mn-cs"/>
              </a:rPr>
              <a:t>  </a:t>
            </a:r>
            <a:r>
              <a:rPr lang="en-US" sz="1000" b="0" kern="1200" dirty="0">
                <a:solidFill>
                  <a:schemeClr val="tx1"/>
                </a:solidFill>
                <a:effectLst/>
                <a:latin typeface="Calibri" panose="020F0502020204030204" pitchFamily="34" charset="0"/>
                <a:ea typeface="+mn-ea"/>
                <a:cs typeface="+mn-cs"/>
              </a:rPr>
              <a:t>Determining the priority of operational events based on their impact on the business. When multiple events require intervention, priority is based on the business impact. </a:t>
            </a:r>
          </a:p>
          <a:p>
            <a:endParaRPr lang="en-US" sz="1000" b="0" kern="1200" dirty="0">
              <a:solidFill>
                <a:schemeClr val="tx1"/>
              </a:solidFill>
              <a:effectLst/>
              <a:latin typeface="Calibri" panose="020F0502020204030204" pitchFamily="34" charset="0"/>
              <a:ea typeface="+mn-ea"/>
              <a:cs typeface="+mn-cs"/>
            </a:endParaRPr>
          </a:p>
          <a:p>
            <a:r>
              <a:rPr lang="en-US" sz="1000" b="0" kern="1200" dirty="0">
                <a:solidFill>
                  <a:schemeClr val="tx1"/>
                </a:solidFill>
                <a:effectLst/>
                <a:latin typeface="Calibri" panose="020F0502020204030204" pitchFamily="34" charset="0"/>
                <a:ea typeface="+mn-ea"/>
                <a:cs typeface="+mn-cs"/>
              </a:rPr>
              <a:t>•</a:t>
            </a:r>
            <a:r>
              <a:rPr lang="en-US" sz="1000" b="0" kern="1200" baseline="0" dirty="0">
                <a:solidFill>
                  <a:schemeClr val="tx1"/>
                </a:solidFill>
                <a:effectLst/>
                <a:latin typeface="Calibri" panose="020F0502020204030204" pitchFamily="34" charset="0"/>
                <a:ea typeface="+mn-ea"/>
                <a:cs typeface="+mn-cs"/>
              </a:rPr>
              <a:t>  </a:t>
            </a:r>
            <a:r>
              <a:rPr lang="en-US" sz="1000" b="0" kern="1200" dirty="0">
                <a:solidFill>
                  <a:schemeClr val="tx1"/>
                </a:solidFill>
                <a:effectLst/>
                <a:latin typeface="Calibri" panose="020F0502020204030204" pitchFamily="34" charset="0"/>
                <a:ea typeface="+mn-ea"/>
                <a:cs typeface="+mn-cs"/>
              </a:rPr>
              <a:t>Putting processes in place to handle event, incident, and problem management. Establish processes to address observed events, events that require intervention—such as incidents)—and events that require intervention but cannot currently be resolved, such as problems.</a:t>
            </a:r>
          </a:p>
          <a:p>
            <a:endParaRPr lang="en-US" sz="1000" b="0" kern="1200" dirty="0">
              <a:solidFill>
                <a:schemeClr val="tx1"/>
              </a:solidFill>
              <a:effectLst/>
              <a:latin typeface="Calibri" panose="020F0502020204030204" pitchFamily="34" charset="0"/>
              <a:ea typeface="+mn-ea"/>
              <a:cs typeface="+mn-cs"/>
            </a:endParaRPr>
          </a:p>
          <a:p>
            <a:r>
              <a:rPr lang="en-US" sz="1000" b="0" kern="1200" dirty="0">
                <a:solidFill>
                  <a:schemeClr val="tx1"/>
                </a:solidFill>
                <a:effectLst/>
                <a:latin typeface="Calibri" panose="020F0502020204030204" pitchFamily="34" charset="0"/>
                <a:ea typeface="+mn-ea"/>
                <a:cs typeface="+mn-cs"/>
              </a:rPr>
              <a:t>•</a:t>
            </a:r>
            <a:r>
              <a:rPr lang="en-US" sz="1000" b="0" kern="1200" baseline="0" dirty="0">
                <a:solidFill>
                  <a:schemeClr val="tx1"/>
                </a:solidFill>
                <a:effectLst/>
                <a:latin typeface="Calibri" panose="020F0502020204030204" pitchFamily="34" charset="0"/>
                <a:ea typeface="+mn-ea"/>
                <a:cs typeface="+mn-cs"/>
              </a:rPr>
              <a:t>  </a:t>
            </a:r>
            <a:r>
              <a:rPr lang="en-US" sz="1000" b="0" kern="1200" dirty="0">
                <a:solidFill>
                  <a:schemeClr val="tx1"/>
                </a:solidFill>
                <a:effectLst/>
                <a:latin typeface="Calibri" panose="020F0502020204030204" pitchFamily="34" charset="0"/>
                <a:ea typeface="+mn-ea"/>
                <a:cs typeface="+mn-cs"/>
              </a:rPr>
              <a:t>Processing each alert. Any event for which you raise an alert should have a well-defined response, such as a </a:t>
            </a:r>
            <a:r>
              <a:rPr lang="en-US" sz="1000" b="0" kern="1200" dirty="0" err="1">
                <a:solidFill>
                  <a:schemeClr val="tx1"/>
                </a:solidFill>
                <a:effectLst/>
                <a:latin typeface="Calibri" panose="020F0502020204030204" pitchFamily="34" charset="0"/>
                <a:ea typeface="+mn-ea"/>
                <a:cs typeface="+mn-cs"/>
              </a:rPr>
              <a:t>runbook</a:t>
            </a:r>
            <a:r>
              <a:rPr lang="en-US" sz="1000" b="0" kern="1200" dirty="0">
                <a:solidFill>
                  <a:schemeClr val="tx1"/>
                </a:solidFill>
                <a:effectLst/>
                <a:latin typeface="Calibri" panose="020F0502020204030204" pitchFamily="34" charset="0"/>
                <a:ea typeface="+mn-ea"/>
                <a:cs typeface="+mn-cs"/>
              </a:rPr>
              <a:t> or playbook. The event should also have a specifically identified owner, such as an individual, a team, or a role. </a:t>
            </a:r>
          </a:p>
          <a:p>
            <a:endParaRPr lang="en-US" sz="1000" b="0" kern="1200" dirty="0">
              <a:solidFill>
                <a:schemeClr val="tx1"/>
              </a:solidFill>
              <a:effectLst/>
              <a:latin typeface="Calibri" panose="020F0502020204030204" pitchFamily="34" charset="0"/>
              <a:ea typeface="+mn-ea"/>
              <a:cs typeface="+mn-cs"/>
            </a:endParaRPr>
          </a:p>
          <a:p>
            <a:r>
              <a:rPr lang="en-US" sz="1000" b="0" kern="1200" dirty="0">
                <a:solidFill>
                  <a:schemeClr val="tx1"/>
                </a:solidFill>
                <a:effectLst/>
                <a:latin typeface="Calibri" panose="020F0502020204030204" pitchFamily="34" charset="0"/>
                <a:ea typeface="+mn-ea"/>
                <a:cs typeface="+mn-cs"/>
              </a:rPr>
              <a:t>•</a:t>
            </a:r>
            <a:r>
              <a:rPr lang="en-US" sz="1000" b="0" kern="1200" baseline="0" dirty="0">
                <a:solidFill>
                  <a:schemeClr val="tx1"/>
                </a:solidFill>
                <a:effectLst/>
                <a:latin typeface="Calibri" panose="020F0502020204030204" pitchFamily="34" charset="0"/>
                <a:ea typeface="+mn-ea"/>
                <a:cs typeface="+mn-cs"/>
              </a:rPr>
              <a:t>  </a:t>
            </a:r>
            <a:r>
              <a:rPr lang="en-US" sz="1000" b="0" kern="1200" dirty="0">
                <a:solidFill>
                  <a:schemeClr val="tx1"/>
                </a:solidFill>
                <a:effectLst/>
                <a:latin typeface="Calibri" panose="020F0502020204030204" pitchFamily="34" charset="0"/>
                <a:ea typeface="+mn-ea"/>
                <a:cs typeface="+mn-cs"/>
              </a:rPr>
              <a:t>Defining escalation paths. </a:t>
            </a:r>
            <a:r>
              <a:rPr lang="en-US" sz="1000" b="0" kern="1200" dirty="0" err="1">
                <a:solidFill>
                  <a:schemeClr val="tx1"/>
                </a:solidFill>
                <a:effectLst/>
                <a:latin typeface="Calibri" panose="020F0502020204030204" pitchFamily="34" charset="0"/>
                <a:ea typeface="+mn-ea"/>
                <a:cs typeface="+mn-cs"/>
              </a:rPr>
              <a:t>Runbooks</a:t>
            </a:r>
            <a:r>
              <a:rPr lang="en-US" sz="1000" b="0" kern="1200" dirty="0">
                <a:solidFill>
                  <a:schemeClr val="tx1"/>
                </a:solidFill>
                <a:effectLst/>
                <a:latin typeface="Calibri" panose="020F0502020204030204" pitchFamily="34" charset="0"/>
                <a:ea typeface="+mn-ea"/>
                <a:cs typeface="+mn-cs"/>
              </a:rPr>
              <a:t> and playbooks should have a definition for what triggers an escalation, a process for escalation, and specifically identify the owners for each action. Escalations might include third parties, such as for example, vendors, AWS Support, and others. </a:t>
            </a:r>
          </a:p>
          <a:p>
            <a:endParaRPr lang="en-US" sz="1000" b="0" kern="1200" dirty="0">
              <a:solidFill>
                <a:schemeClr val="tx1"/>
              </a:solidFill>
              <a:effectLst/>
              <a:latin typeface="Calibri" panose="020F0502020204030204" pitchFamily="34" charset="0"/>
              <a:ea typeface="+mn-ea"/>
              <a:cs typeface="+mn-cs"/>
            </a:endParaRPr>
          </a:p>
          <a:p>
            <a:r>
              <a:rPr lang="en-US" sz="1000" b="0" kern="1200" dirty="0">
                <a:solidFill>
                  <a:schemeClr val="tx1"/>
                </a:solidFill>
                <a:effectLst/>
                <a:latin typeface="Calibri" panose="020F0502020204030204" pitchFamily="34" charset="0"/>
                <a:ea typeface="+mn-ea"/>
                <a:cs typeface="+mn-cs"/>
              </a:rPr>
              <a:t>•</a:t>
            </a:r>
            <a:r>
              <a:rPr lang="en-US" sz="1000" b="0" kern="1200" baseline="0" dirty="0">
                <a:solidFill>
                  <a:schemeClr val="tx1"/>
                </a:solidFill>
                <a:effectLst/>
                <a:latin typeface="Calibri" panose="020F0502020204030204" pitchFamily="34" charset="0"/>
                <a:ea typeface="+mn-ea"/>
                <a:cs typeface="+mn-cs"/>
              </a:rPr>
              <a:t>  </a:t>
            </a:r>
            <a:r>
              <a:rPr lang="en-US" sz="1000" b="0" kern="1200" dirty="0">
                <a:solidFill>
                  <a:schemeClr val="tx1"/>
                </a:solidFill>
                <a:effectLst/>
                <a:latin typeface="Calibri" panose="020F0502020204030204" pitchFamily="34" charset="0"/>
                <a:ea typeface="+mn-ea"/>
                <a:cs typeface="+mn-cs"/>
              </a:rPr>
              <a:t>Identifying decision makers. When actions have a potential impact on business outcomes, you must identify decision makers who are empowered to make decisions regarding a course of action on the behalf of the organization. </a:t>
            </a:r>
          </a:p>
          <a:p>
            <a:endParaRPr lang="en-US" sz="1000" b="0" kern="1200" dirty="0">
              <a:solidFill>
                <a:schemeClr val="tx1"/>
              </a:solidFill>
              <a:effectLst/>
              <a:latin typeface="Calibri" panose="020F0502020204030204" pitchFamily="34" charset="0"/>
              <a:ea typeface="+mn-ea"/>
              <a:cs typeface="+mn-cs"/>
            </a:endParaRPr>
          </a:p>
          <a:p>
            <a:r>
              <a:rPr lang="en-US" sz="1000" b="0" kern="1200" dirty="0">
                <a:solidFill>
                  <a:schemeClr val="tx1"/>
                </a:solidFill>
                <a:effectLst/>
                <a:latin typeface="Calibri" panose="020F0502020204030204" pitchFamily="34" charset="0"/>
                <a:ea typeface="+mn-ea"/>
                <a:cs typeface="+mn-cs"/>
              </a:rPr>
              <a:t>•</a:t>
            </a:r>
            <a:r>
              <a:rPr lang="en-US" sz="1000" b="0" kern="1200" baseline="0" dirty="0">
                <a:solidFill>
                  <a:schemeClr val="tx1"/>
                </a:solidFill>
                <a:effectLst/>
                <a:latin typeface="Calibri" panose="020F0502020204030204" pitchFamily="34" charset="0"/>
                <a:ea typeface="+mn-ea"/>
                <a:cs typeface="+mn-cs"/>
              </a:rPr>
              <a:t>  </a:t>
            </a:r>
            <a:r>
              <a:rPr lang="en-US" sz="1000" b="0" kern="1200" dirty="0">
                <a:solidFill>
                  <a:schemeClr val="tx1"/>
                </a:solidFill>
                <a:effectLst/>
                <a:latin typeface="Calibri" panose="020F0502020204030204" pitchFamily="34" charset="0"/>
                <a:ea typeface="+mn-ea"/>
                <a:cs typeface="+mn-cs"/>
              </a:rPr>
              <a:t>Communicating operating status through dashboards. Create dashboards   that communicate the current operating status of the business. Dashboards should be tailored to the target audiences, such as internal technical teams, leaders, and customers. Examples include the </a:t>
            </a:r>
            <a:r>
              <a:rPr lang="en-US" sz="1000" b="0" kern="1200" dirty="0" err="1">
                <a:solidFill>
                  <a:schemeClr val="tx1"/>
                </a:solidFill>
                <a:effectLst/>
                <a:latin typeface="Calibri" panose="020F0502020204030204" pitchFamily="34" charset="0"/>
                <a:ea typeface="+mn-ea"/>
                <a:cs typeface="+mn-cs"/>
              </a:rPr>
              <a:t>CloudWatch</a:t>
            </a:r>
            <a:r>
              <a:rPr lang="en-US" sz="1000" b="0" kern="1200" dirty="0">
                <a:solidFill>
                  <a:schemeClr val="tx1"/>
                </a:solidFill>
                <a:effectLst/>
                <a:latin typeface="Calibri" panose="020F0502020204030204" pitchFamily="34" charset="0"/>
                <a:ea typeface="+mn-ea"/>
                <a:cs typeface="+mn-cs"/>
              </a:rPr>
              <a:t> dashboard, Personal Health Dashboard, and Service Health Dashboard. </a:t>
            </a:r>
          </a:p>
          <a:p>
            <a:endParaRPr lang="en-US" sz="1000" b="0" kern="1200" dirty="0">
              <a:solidFill>
                <a:schemeClr val="tx1"/>
              </a:solidFill>
              <a:effectLst/>
              <a:latin typeface="Calibri" panose="020F0502020204030204" pitchFamily="34" charset="0"/>
              <a:ea typeface="+mn-ea"/>
              <a:cs typeface="+mn-cs"/>
            </a:endParaRPr>
          </a:p>
          <a:p>
            <a:r>
              <a:rPr lang="en-US" sz="1000" b="0" kern="1200" dirty="0">
                <a:solidFill>
                  <a:schemeClr val="tx1"/>
                </a:solidFill>
                <a:effectLst/>
                <a:latin typeface="Calibri" panose="020F0502020204030204" pitchFamily="34" charset="0"/>
                <a:ea typeface="+mn-ea"/>
                <a:cs typeface="+mn-cs"/>
              </a:rPr>
              <a:t>•</a:t>
            </a:r>
            <a:r>
              <a:rPr lang="en-US" sz="1000" b="0" kern="1200" baseline="0" dirty="0">
                <a:solidFill>
                  <a:schemeClr val="tx1"/>
                </a:solidFill>
                <a:effectLst/>
                <a:latin typeface="Calibri" panose="020F0502020204030204" pitchFamily="34" charset="0"/>
                <a:ea typeface="+mn-ea"/>
                <a:cs typeface="+mn-cs"/>
              </a:rPr>
              <a:t>  </a:t>
            </a:r>
            <a:r>
              <a:rPr lang="en-US" sz="1000" b="0" kern="1200" dirty="0">
                <a:solidFill>
                  <a:schemeClr val="tx1"/>
                </a:solidFill>
                <a:effectLst/>
                <a:latin typeface="Calibri" panose="020F0502020204030204" pitchFamily="34" charset="0"/>
                <a:ea typeface="+mn-ea"/>
                <a:cs typeface="+mn-cs"/>
              </a:rPr>
              <a:t>Pushing notifications to communicate with your users when the services they consume are being impacted, and when the services return to normal operating conditions, such as via email or SMS. </a:t>
            </a:r>
          </a:p>
          <a:p>
            <a:endParaRPr lang="en-US" sz="1000" b="0" kern="1200" dirty="0">
              <a:solidFill>
                <a:schemeClr val="tx1"/>
              </a:solidFill>
              <a:effectLst/>
              <a:latin typeface="Calibri" panose="020F0502020204030204" pitchFamily="34" charset="0"/>
              <a:ea typeface="+mn-ea"/>
              <a:cs typeface="+mn-cs"/>
            </a:endParaRPr>
          </a:p>
          <a:p>
            <a:r>
              <a:rPr lang="en-US" sz="1000" b="0" kern="1200" dirty="0">
                <a:solidFill>
                  <a:schemeClr val="tx1"/>
                </a:solidFill>
                <a:effectLst/>
                <a:latin typeface="Calibri" panose="020F0502020204030204" pitchFamily="34" charset="0"/>
                <a:ea typeface="+mn-ea"/>
                <a:cs typeface="+mn-cs"/>
              </a:rPr>
              <a:t>•</a:t>
            </a:r>
            <a:r>
              <a:rPr lang="en-US" sz="1000" b="0" kern="1200" baseline="0" dirty="0">
                <a:solidFill>
                  <a:schemeClr val="tx1"/>
                </a:solidFill>
                <a:effectLst/>
                <a:latin typeface="Calibri" panose="020F0502020204030204" pitchFamily="34" charset="0"/>
                <a:ea typeface="+mn-ea"/>
                <a:cs typeface="+mn-cs"/>
              </a:rPr>
              <a:t>  </a:t>
            </a:r>
            <a:r>
              <a:rPr lang="en-US" sz="1000" b="0" kern="1200" dirty="0">
                <a:solidFill>
                  <a:schemeClr val="tx1"/>
                </a:solidFill>
                <a:effectLst/>
                <a:latin typeface="Calibri" panose="020F0502020204030204" pitchFamily="34" charset="0"/>
                <a:ea typeface="+mn-ea"/>
                <a:cs typeface="+mn-cs"/>
              </a:rPr>
              <a:t>Establishing a root cause analysis process that identifies and documents the root cause of an event.</a:t>
            </a:r>
          </a:p>
          <a:p>
            <a:endParaRPr lang="en-US" sz="1000" b="0" kern="1200" dirty="0">
              <a:solidFill>
                <a:schemeClr val="tx1"/>
              </a:solidFill>
              <a:effectLst/>
              <a:latin typeface="Calibri" panose="020F0502020204030204" pitchFamily="34" charset="0"/>
              <a:ea typeface="+mn-ea"/>
              <a:cs typeface="+mn-cs"/>
            </a:endParaRPr>
          </a:p>
          <a:p>
            <a:r>
              <a:rPr lang="en-US" sz="1000" b="0" kern="1200" dirty="0">
                <a:solidFill>
                  <a:schemeClr val="tx1"/>
                </a:solidFill>
                <a:effectLst/>
                <a:latin typeface="Calibri" panose="020F0502020204030204" pitchFamily="34" charset="0"/>
                <a:ea typeface="+mn-ea"/>
                <a:cs typeface="+mn-cs"/>
              </a:rPr>
              <a:t>•</a:t>
            </a:r>
            <a:r>
              <a:rPr lang="en-US" sz="1000" b="0" kern="1200" baseline="0" dirty="0">
                <a:solidFill>
                  <a:schemeClr val="tx1"/>
                </a:solidFill>
                <a:effectLst/>
                <a:latin typeface="Calibri" panose="020F0502020204030204" pitchFamily="34" charset="0"/>
                <a:ea typeface="+mn-ea"/>
                <a:cs typeface="+mn-cs"/>
              </a:rPr>
              <a:t>  </a:t>
            </a:r>
            <a:r>
              <a:rPr lang="en-US" sz="1000" b="0" kern="1200" dirty="0">
                <a:solidFill>
                  <a:schemeClr val="tx1"/>
                </a:solidFill>
                <a:effectLst/>
                <a:latin typeface="Calibri" panose="020F0502020204030204" pitchFamily="34" charset="0"/>
                <a:ea typeface="+mn-ea"/>
                <a:cs typeface="+mn-cs"/>
              </a:rPr>
              <a:t>Communicating the root cause of an issue or event. Make sure that you understand the root causes of events and their impact, and  communicate them as appropriate. Also make sure that you tailor your communications to the target audiences.</a:t>
            </a:r>
          </a:p>
          <a:p>
            <a:endParaRPr lang="en-US" b="0" kern="1200" dirty="0">
              <a:solidFill>
                <a:schemeClr val="tx1"/>
              </a:solidFill>
              <a:effectLst/>
              <a:latin typeface="Arial"/>
              <a:ea typeface="+mn-ea"/>
              <a:cs typeface="+mn-cs"/>
            </a:endParaRPr>
          </a:p>
        </p:txBody>
      </p:sp>
    </p:spTree>
    <p:extLst>
      <p:ext uri="{BB962C8B-B14F-4D97-AF65-F5344CB8AC3E}">
        <p14:creationId xmlns:p14="http://schemas.microsoft.com/office/powerpoint/2010/main" val="14715273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04774" y="4343398"/>
            <a:ext cx="5657127" cy="4395488"/>
          </a:xfrm>
        </p:spPr>
        <p:txBody>
          <a:bodyPr/>
          <a:lstStyle/>
          <a:p>
            <a:r>
              <a:rPr lang="en-US" sz="1000" b="0" kern="1200" dirty="0">
                <a:solidFill>
                  <a:schemeClr val="tx1"/>
                </a:solidFill>
                <a:effectLst/>
                <a:latin typeface="Calibri" panose="020F0502020204030204" pitchFamily="34" charset="0"/>
                <a:ea typeface="+mn-ea"/>
                <a:cs typeface="+mn-cs"/>
              </a:rPr>
              <a:t>How do you evolve operations?</a:t>
            </a:r>
          </a:p>
          <a:p>
            <a:endParaRPr lang="en-US" sz="1000" b="0" kern="1200" dirty="0">
              <a:solidFill>
                <a:schemeClr val="tx1"/>
              </a:solidFill>
              <a:effectLst/>
              <a:latin typeface="Calibri" panose="020F0502020204030204" pitchFamily="34" charset="0"/>
              <a:ea typeface="+mn-ea"/>
              <a:cs typeface="+mn-cs"/>
            </a:endParaRPr>
          </a:p>
          <a:p>
            <a:r>
              <a:rPr lang="en-US" sz="1000" b="0" kern="1200" dirty="0">
                <a:solidFill>
                  <a:schemeClr val="tx1"/>
                </a:solidFill>
                <a:effectLst/>
                <a:latin typeface="Calibri" panose="020F0502020204030204" pitchFamily="34" charset="0"/>
                <a:ea typeface="+mn-ea"/>
                <a:cs typeface="+mn-cs"/>
              </a:rPr>
              <a:t>Best practices for evolving operations include: </a:t>
            </a:r>
          </a:p>
          <a:p>
            <a:r>
              <a:rPr lang="en-US" sz="1000" b="0" kern="1200" dirty="0">
                <a:solidFill>
                  <a:schemeClr val="tx1"/>
                </a:solidFill>
                <a:effectLst/>
                <a:latin typeface="Calibri" panose="020F0502020204030204" pitchFamily="34" charset="0"/>
                <a:ea typeface="+mn-ea"/>
                <a:cs typeface="+mn-cs"/>
              </a:rPr>
              <a:t>•</a:t>
            </a:r>
            <a:r>
              <a:rPr lang="en-US" sz="1000" b="0" kern="1200" baseline="0" dirty="0">
                <a:solidFill>
                  <a:schemeClr val="tx1"/>
                </a:solidFill>
                <a:effectLst/>
                <a:latin typeface="Calibri" panose="020F0502020204030204" pitchFamily="34" charset="0"/>
                <a:ea typeface="+mn-ea"/>
                <a:cs typeface="+mn-cs"/>
              </a:rPr>
              <a:t>  </a:t>
            </a:r>
            <a:r>
              <a:rPr lang="en-US" sz="1000" b="0" kern="1200" dirty="0">
                <a:solidFill>
                  <a:schemeClr val="tx1"/>
                </a:solidFill>
                <a:effectLst/>
                <a:latin typeface="Calibri" panose="020F0502020204030204" pitchFamily="34" charset="0"/>
                <a:ea typeface="+mn-ea"/>
                <a:cs typeface="+mn-cs"/>
              </a:rPr>
              <a:t>Putting processes in place to support continuous improvement. Your operations processes include dedicated work cycles to make continuous incremental improvements possible. Opportunities can then be evaluated and prioritized for action. </a:t>
            </a:r>
          </a:p>
          <a:p>
            <a:endParaRPr lang="en-US" sz="1000" b="0" kern="1200" dirty="0">
              <a:solidFill>
                <a:schemeClr val="tx1"/>
              </a:solidFill>
              <a:effectLst/>
              <a:latin typeface="Calibri" panose="020F0502020204030204" pitchFamily="34" charset="0"/>
              <a:ea typeface="+mn-ea"/>
              <a:cs typeface="+mn-cs"/>
            </a:endParaRPr>
          </a:p>
          <a:p>
            <a:r>
              <a:rPr lang="en-US" sz="1000" b="0" kern="1200" dirty="0">
                <a:solidFill>
                  <a:schemeClr val="tx1"/>
                </a:solidFill>
                <a:effectLst/>
                <a:latin typeface="Calibri" panose="020F0502020204030204" pitchFamily="34" charset="0"/>
                <a:ea typeface="+mn-ea"/>
                <a:cs typeface="+mn-cs"/>
              </a:rPr>
              <a:t>•</a:t>
            </a:r>
            <a:r>
              <a:rPr lang="en-US" sz="1000" b="0" kern="1200" baseline="0" dirty="0">
                <a:solidFill>
                  <a:schemeClr val="tx1"/>
                </a:solidFill>
                <a:effectLst/>
                <a:latin typeface="Calibri" panose="020F0502020204030204" pitchFamily="34" charset="0"/>
                <a:ea typeface="+mn-ea"/>
                <a:cs typeface="+mn-cs"/>
              </a:rPr>
              <a:t>  </a:t>
            </a:r>
            <a:r>
              <a:rPr lang="en-US" sz="1000" b="0" kern="1200" dirty="0">
                <a:solidFill>
                  <a:schemeClr val="tx1"/>
                </a:solidFill>
                <a:effectLst/>
                <a:latin typeface="Calibri" panose="020F0502020204030204" pitchFamily="34" charset="0"/>
                <a:ea typeface="+mn-ea"/>
                <a:cs typeface="+mn-cs"/>
              </a:rPr>
              <a:t>Integrating drivers for improvement. Consider the features, capabilities, and improvements that you want. Also consider which issues, bugs, and vulnerabilities cannot be accepted. Finally, also consider which updates are required to maintain compliance with your policies, or to maintain support from a vendor.</a:t>
            </a:r>
          </a:p>
          <a:p>
            <a:endParaRPr lang="en-US" sz="1000" b="0" kern="1200" dirty="0">
              <a:solidFill>
                <a:schemeClr val="tx1"/>
              </a:solidFill>
              <a:effectLst/>
              <a:latin typeface="Calibri" panose="020F0502020204030204" pitchFamily="34" charset="0"/>
              <a:ea typeface="+mn-ea"/>
              <a:cs typeface="+mn-cs"/>
            </a:endParaRPr>
          </a:p>
          <a:p>
            <a:r>
              <a:rPr lang="en-US" sz="1000" b="0" kern="1200" dirty="0">
                <a:solidFill>
                  <a:schemeClr val="tx1"/>
                </a:solidFill>
                <a:effectLst/>
                <a:latin typeface="Calibri" panose="020F0502020204030204" pitchFamily="34" charset="0"/>
                <a:ea typeface="+mn-ea"/>
                <a:cs typeface="+mn-cs"/>
              </a:rPr>
              <a:t>•</a:t>
            </a:r>
            <a:r>
              <a:rPr lang="en-US" sz="1000" b="0" kern="1200" baseline="0" dirty="0">
                <a:solidFill>
                  <a:schemeClr val="tx1"/>
                </a:solidFill>
                <a:effectLst/>
                <a:latin typeface="Calibri" panose="020F0502020204030204" pitchFamily="34" charset="0"/>
                <a:ea typeface="+mn-ea"/>
                <a:cs typeface="+mn-cs"/>
              </a:rPr>
              <a:t>  </a:t>
            </a:r>
            <a:r>
              <a:rPr lang="en-US" sz="1000" b="0" kern="1200" dirty="0">
                <a:solidFill>
                  <a:schemeClr val="tx1"/>
                </a:solidFill>
                <a:effectLst/>
                <a:latin typeface="Calibri" panose="020F0502020204030204" pitchFamily="34" charset="0"/>
                <a:ea typeface="+mn-ea"/>
                <a:cs typeface="+mn-cs"/>
              </a:rPr>
              <a:t>Including feedback loops for procedures so that you can identify areas for improvement. </a:t>
            </a:r>
          </a:p>
          <a:p>
            <a:endParaRPr lang="en-US" sz="1000" b="0" kern="1200" dirty="0">
              <a:solidFill>
                <a:schemeClr val="tx1"/>
              </a:solidFill>
              <a:effectLst/>
              <a:latin typeface="Calibri" panose="020F0502020204030204" pitchFamily="34" charset="0"/>
              <a:ea typeface="+mn-ea"/>
              <a:cs typeface="+mn-cs"/>
            </a:endParaRPr>
          </a:p>
          <a:p>
            <a:r>
              <a:rPr lang="en-US" sz="1000" b="0" kern="1200" dirty="0">
                <a:solidFill>
                  <a:schemeClr val="tx1"/>
                </a:solidFill>
                <a:effectLst/>
                <a:latin typeface="Calibri" panose="020F0502020204030204" pitchFamily="34" charset="0"/>
                <a:ea typeface="+mn-ea"/>
                <a:cs typeface="+mn-cs"/>
              </a:rPr>
              <a:t>•</a:t>
            </a:r>
            <a:r>
              <a:rPr lang="en-US" sz="1000" b="0" kern="1200" baseline="0" dirty="0">
                <a:solidFill>
                  <a:schemeClr val="tx1"/>
                </a:solidFill>
                <a:effectLst/>
                <a:latin typeface="Calibri" panose="020F0502020204030204" pitchFamily="34" charset="0"/>
                <a:ea typeface="+mn-ea"/>
                <a:cs typeface="+mn-cs"/>
              </a:rPr>
              <a:t>  </a:t>
            </a:r>
            <a:r>
              <a:rPr lang="en-US" sz="1000" b="0" kern="1200" dirty="0">
                <a:solidFill>
                  <a:schemeClr val="tx1"/>
                </a:solidFill>
                <a:effectLst/>
                <a:latin typeface="Calibri" panose="020F0502020204030204" pitchFamily="34" charset="0"/>
                <a:ea typeface="+mn-ea"/>
                <a:cs typeface="+mn-cs"/>
              </a:rPr>
              <a:t>Having procedures in place to capture and document lessons learned from the execution of operations activities, which means that they can be used by other teams. </a:t>
            </a:r>
          </a:p>
          <a:p>
            <a:endParaRPr lang="en-US" sz="1000" b="0" kern="1200" dirty="0">
              <a:solidFill>
                <a:schemeClr val="tx1"/>
              </a:solidFill>
              <a:effectLst/>
              <a:latin typeface="Calibri" panose="020F0502020204030204" pitchFamily="34" charset="0"/>
              <a:ea typeface="+mn-ea"/>
              <a:cs typeface="+mn-cs"/>
            </a:endParaRPr>
          </a:p>
          <a:p>
            <a:r>
              <a:rPr lang="en-US" sz="1000" b="0" kern="1200" dirty="0">
                <a:solidFill>
                  <a:schemeClr val="tx1"/>
                </a:solidFill>
                <a:effectLst/>
                <a:latin typeface="Calibri" panose="020F0502020204030204" pitchFamily="34" charset="0"/>
                <a:ea typeface="+mn-ea"/>
                <a:cs typeface="+mn-cs"/>
              </a:rPr>
              <a:t>•</a:t>
            </a:r>
            <a:r>
              <a:rPr lang="en-US" sz="1000" b="0" kern="1200" baseline="0" dirty="0">
                <a:solidFill>
                  <a:schemeClr val="tx1"/>
                </a:solidFill>
                <a:effectLst/>
                <a:latin typeface="Calibri" panose="020F0502020204030204" pitchFamily="34" charset="0"/>
                <a:ea typeface="+mn-ea"/>
                <a:cs typeface="+mn-cs"/>
              </a:rPr>
              <a:t>  </a:t>
            </a:r>
            <a:r>
              <a:rPr lang="en-US" sz="1000" b="0" kern="1200" dirty="0">
                <a:solidFill>
                  <a:schemeClr val="tx1"/>
                </a:solidFill>
                <a:effectLst/>
                <a:latin typeface="Calibri" panose="020F0502020204030204" pitchFamily="34" charset="0"/>
                <a:ea typeface="+mn-ea"/>
                <a:cs typeface="+mn-cs"/>
              </a:rPr>
              <a:t>Analyzing lessons learned along with procedures so that you can identify trends in what you learned, and identify areas to investigate for improvement opportunities.</a:t>
            </a:r>
          </a:p>
          <a:p>
            <a:endParaRPr lang="en-US" sz="1000" b="0" kern="1200" dirty="0">
              <a:solidFill>
                <a:schemeClr val="tx1"/>
              </a:solidFill>
              <a:effectLst/>
              <a:latin typeface="Calibri" panose="020F0502020204030204" pitchFamily="34" charset="0"/>
              <a:ea typeface="+mn-ea"/>
              <a:cs typeface="+mn-cs"/>
            </a:endParaRPr>
          </a:p>
          <a:p>
            <a:r>
              <a:rPr lang="en-US" sz="1000" b="0" kern="1200" dirty="0">
                <a:solidFill>
                  <a:schemeClr val="tx1"/>
                </a:solidFill>
                <a:effectLst/>
                <a:latin typeface="Calibri" panose="020F0502020204030204" pitchFamily="34" charset="0"/>
                <a:ea typeface="+mn-ea"/>
                <a:cs typeface="+mn-cs"/>
              </a:rPr>
              <a:t>•</a:t>
            </a:r>
            <a:r>
              <a:rPr lang="en-US" sz="1000" b="0" kern="1200" baseline="0" dirty="0">
                <a:solidFill>
                  <a:schemeClr val="tx1"/>
                </a:solidFill>
                <a:effectLst/>
                <a:latin typeface="Calibri" panose="020F0502020204030204" pitchFamily="34" charset="0"/>
                <a:ea typeface="+mn-ea"/>
                <a:cs typeface="+mn-cs"/>
              </a:rPr>
              <a:t>  </a:t>
            </a:r>
            <a:r>
              <a:rPr lang="en-US" sz="1000" b="0" kern="1200" dirty="0">
                <a:solidFill>
                  <a:schemeClr val="tx1"/>
                </a:solidFill>
                <a:effectLst/>
                <a:latin typeface="Calibri" panose="020F0502020204030204" pitchFamily="34" charset="0"/>
                <a:ea typeface="+mn-ea"/>
                <a:cs typeface="+mn-cs"/>
              </a:rPr>
              <a:t>Performing retrospective analysis of operations metrics with participants spanning the business to determine opportunities and methods for improvement. </a:t>
            </a:r>
          </a:p>
          <a:p>
            <a:endParaRPr lang="en-US" sz="1000" b="0" kern="1200" dirty="0">
              <a:solidFill>
                <a:schemeClr val="tx1"/>
              </a:solidFill>
              <a:effectLst/>
              <a:latin typeface="Calibri" panose="020F0502020204030204" pitchFamily="34" charset="0"/>
              <a:ea typeface="+mn-ea"/>
              <a:cs typeface="+mn-cs"/>
            </a:endParaRPr>
          </a:p>
          <a:p>
            <a:r>
              <a:rPr lang="en-US" sz="1000" b="0" kern="1200" dirty="0">
                <a:solidFill>
                  <a:schemeClr val="tx1"/>
                </a:solidFill>
                <a:effectLst/>
                <a:latin typeface="Calibri" panose="020F0502020204030204" pitchFamily="34" charset="0"/>
                <a:ea typeface="+mn-ea"/>
                <a:cs typeface="+mn-cs"/>
              </a:rPr>
              <a:t>•</a:t>
            </a:r>
            <a:r>
              <a:rPr lang="en-US" sz="1000" b="0" kern="1200" baseline="0" dirty="0">
                <a:solidFill>
                  <a:schemeClr val="tx1"/>
                </a:solidFill>
                <a:effectLst/>
                <a:latin typeface="Calibri" panose="020F0502020204030204" pitchFamily="34" charset="0"/>
                <a:ea typeface="+mn-ea"/>
                <a:cs typeface="+mn-cs"/>
              </a:rPr>
              <a:t>  </a:t>
            </a:r>
            <a:r>
              <a:rPr lang="en-US" sz="1000" b="0" kern="1200" dirty="0">
                <a:solidFill>
                  <a:schemeClr val="tx1"/>
                </a:solidFill>
                <a:effectLst/>
                <a:latin typeface="Calibri" panose="020F0502020204030204" pitchFamily="34" charset="0"/>
                <a:ea typeface="+mn-ea"/>
                <a:cs typeface="+mn-cs"/>
              </a:rPr>
              <a:t>Implementing changes to facilitate improvement, and evaluating the results to determine whether the changes are successful.</a:t>
            </a:r>
          </a:p>
        </p:txBody>
      </p:sp>
    </p:spTree>
    <p:extLst>
      <p:ext uri="{BB962C8B-B14F-4D97-AF65-F5344CB8AC3E}">
        <p14:creationId xmlns:p14="http://schemas.microsoft.com/office/powerpoint/2010/main" val="12901093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kern="1200" dirty="0">
                <a:solidFill>
                  <a:schemeClr val="tx1"/>
                </a:solidFill>
                <a:effectLst/>
                <a:latin typeface="Calibri" panose="020F0502020204030204" pitchFamily="34" charset="0"/>
                <a:ea typeface="+mn-ea"/>
                <a:cs typeface="+mn-cs"/>
              </a:rPr>
              <a:t>In review, you now:</a:t>
            </a:r>
          </a:p>
          <a:p>
            <a:r>
              <a:rPr lang="en-US" sz="1000" b="0" i="0" kern="1200" dirty="0">
                <a:solidFill>
                  <a:schemeClr val="tx1"/>
                </a:solidFill>
                <a:effectLst/>
                <a:latin typeface="Calibri" panose="020F0502020204030204" pitchFamily="34" charset="0"/>
                <a:ea typeface="+mn-ea"/>
                <a:cs typeface="+mn-cs"/>
              </a:rPr>
              <a:t>•</a:t>
            </a:r>
            <a:r>
              <a:rPr lang="en-US" sz="1000" b="0" i="0" kern="1200" baseline="0" dirty="0">
                <a:solidFill>
                  <a:schemeClr val="tx1"/>
                </a:solidFill>
                <a:effectLst/>
                <a:latin typeface="Calibri" panose="020F0502020204030204" pitchFamily="34" charset="0"/>
                <a:ea typeface="+mn-ea"/>
                <a:cs typeface="+mn-cs"/>
              </a:rPr>
              <a:t>  </a:t>
            </a:r>
            <a:r>
              <a:rPr lang="en-US" sz="1000" b="0" i="0" kern="1200" dirty="0">
                <a:solidFill>
                  <a:schemeClr val="tx1"/>
                </a:solidFill>
                <a:effectLst/>
                <a:latin typeface="Calibri" panose="020F0502020204030204" pitchFamily="34" charset="0"/>
                <a:ea typeface="+mn-ea"/>
                <a:cs typeface="+mn-cs"/>
              </a:rPr>
              <a:t>Understand the principles of the Operational Excellence pillar. </a:t>
            </a:r>
          </a:p>
          <a:p>
            <a:r>
              <a:rPr lang="en-US" sz="1000" b="0" i="0" kern="1200" dirty="0">
                <a:solidFill>
                  <a:schemeClr val="tx1"/>
                </a:solidFill>
                <a:effectLst/>
                <a:latin typeface="Calibri" panose="020F0502020204030204" pitchFamily="34" charset="0"/>
                <a:ea typeface="+mn-ea"/>
                <a:cs typeface="+mn-cs"/>
              </a:rPr>
              <a:t>•</a:t>
            </a:r>
            <a:r>
              <a:rPr lang="en-US" sz="1000" b="0" i="0" kern="1200" baseline="0" dirty="0">
                <a:solidFill>
                  <a:schemeClr val="tx1"/>
                </a:solidFill>
                <a:effectLst/>
                <a:latin typeface="Calibri" panose="020F0502020204030204" pitchFamily="34" charset="0"/>
                <a:ea typeface="+mn-ea"/>
                <a:cs typeface="+mn-cs"/>
              </a:rPr>
              <a:t>  </a:t>
            </a:r>
            <a:r>
              <a:rPr lang="en-US" sz="1000" b="0" i="0" kern="1200" dirty="0">
                <a:solidFill>
                  <a:schemeClr val="tx1"/>
                </a:solidFill>
                <a:effectLst/>
                <a:latin typeface="Calibri" panose="020F0502020204030204" pitchFamily="34" charset="0"/>
                <a:ea typeface="+mn-ea"/>
                <a:cs typeface="+mn-cs"/>
              </a:rPr>
              <a:t>Have identified ways to drive operational excellence. </a:t>
            </a:r>
          </a:p>
          <a:p>
            <a:r>
              <a:rPr lang="en-US" sz="1000" b="0" i="0" kern="1200" dirty="0">
                <a:solidFill>
                  <a:schemeClr val="tx1"/>
                </a:solidFill>
                <a:effectLst/>
                <a:latin typeface="Calibri" panose="020F0502020204030204" pitchFamily="34" charset="0"/>
                <a:ea typeface="+mn-ea"/>
                <a:cs typeface="+mn-cs"/>
              </a:rPr>
              <a:t>•</a:t>
            </a:r>
            <a:r>
              <a:rPr lang="en-US" sz="1000" b="0" i="0" kern="1200" baseline="0" dirty="0">
                <a:solidFill>
                  <a:schemeClr val="tx1"/>
                </a:solidFill>
                <a:effectLst/>
                <a:latin typeface="Calibri" panose="020F0502020204030204" pitchFamily="34" charset="0"/>
                <a:ea typeface="+mn-ea"/>
                <a:cs typeface="+mn-cs"/>
              </a:rPr>
              <a:t>  </a:t>
            </a:r>
            <a:r>
              <a:rPr lang="en-US" sz="1000" b="0" i="0" kern="1200" dirty="0">
                <a:solidFill>
                  <a:schemeClr val="tx1"/>
                </a:solidFill>
                <a:effectLst/>
                <a:latin typeface="Calibri" panose="020F0502020204030204" pitchFamily="34" charset="0"/>
                <a:ea typeface="+mn-ea"/>
                <a:cs typeface="+mn-cs"/>
              </a:rPr>
              <a:t>And have discovered best practices for a well-architected system. </a:t>
            </a:r>
          </a:p>
          <a:p>
            <a:endParaRPr lang="en-US" sz="1000" b="0" i="0" kern="1200" dirty="0">
              <a:solidFill>
                <a:schemeClr val="tx1"/>
              </a:solidFill>
              <a:effectLst/>
              <a:latin typeface="Calibri" panose="020F0502020204030204" pitchFamily="34" charset="0"/>
              <a:ea typeface="+mn-ea"/>
              <a:cs typeface="+mn-cs"/>
            </a:endParaRPr>
          </a:p>
          <a:p>
            <a:r>
              <a:rPr lang="en-US" sz="1000" b="0" i="0" kern="1200" dirty="0">
                <a:solidFill>
                  <a:schemeClr val="tx1"/>
                </a:solidFill>
                <a:effectLst/>
                <a:latin typeface="Calibri" panose="020F0502020204030204" pitchFamily="34" charset="0"/>
                <a:ea typeface="+mn-ea"/>
                <a:cs typeface="+mn-cs"/>
              </a:rPr>
              <a:t>To finish this module, please complete the corresponding knowledge assessment. </a:t>
            </a:r>
          </a:p>
          <a:p>
            <a:endParaRPr lang="en-US" sz="1100" b="0" i="0" kern="1200" dirty="0">
              <a:solidFill>
                <a:schemeClr val="tx1"/>
              </a:solidFill>
              <a:effectLst/>
              <a:ea typeface="+mn-ea"/>
              <a:cs typeface="+mn-cs"/>
            </a:endParaRPr>
          </a:p>
        </p:txBody>
      </p:sp>
      <p:sp>
        <p:nvSpPr>
          <p:cNvPr id="4" name="Slide Number Placeholder 3">
            <a:extLst>
              <a:ext uri="{FF2B5EF4-FFF2-40B4-BE49-F238E27FC236}">
                <a16:creationId xmlns:a16="http://schemas.microsoft.com/office/drawing/2014/main" id="{642AAD68-3FA4-8B41-AFA9-4B4BB9DF9643}"/>
              </a:ext>
            </a:extLst>
          </p:cNvPr>
          <p:cNvSpPr txBox="1">
            <a:spLocks/>
          </p:cNvSpPr>
          <p:nvPr/>
        </p:nvSpPr>
        <p:spPr>
          <a:xfrm>
            <a:off x="3884613" y="8685213"/>
            <a:ext cx="2971800" cy="458787"/>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092397-0699-5249-96BB-FDA4CA85BF35}" type="slidenum">
              <a:rPr lang="en-US" smtClean="0"/>
              <a:pPr/>
              <a:t>23</a:t>
            </a:fld>
            <a:endParaRPr lang="en-US" dirty="0"/>
          </a:p>
        </p:txBody>
      </p:sp>
    </p:spTree>
    <p:extLst>
      <p:ext uri="{BB962C8B-B14F-4D97-AF65-F5344CB8AC3E}">
        <p14:creationId xmlns:p14="http://schemas.microsoft.com/office/powerpoint/2010/main" val="23738049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sz="1000" dirty="0">
                <a:latin typeface="Calibri" panose="020F0502020204030204" pitchFamily="34" charset="0"/>
              </a:rPr>
              <a:t>The next module is</a:t>
            </a:r>
            <a:r>
              <a:rPr lang="en-US" sz="1000" i="1" dirty="0">
                <a:latin typeface="Calibri" panose="020F0502020204030204" pitchFamily="34" charset="0"/>
              </a:rPr>
              <a:t> </a:t>
            </a:r>
            <a:r>
              <a:rPr lang="en-US" sz="1000" i="0" dirty="0">
                <a:latin typeface="Calibri" panose="020F0502020204030204" pitchFamily="34" charset="0"/>
              </a:rPr>
              <a:t>Module 10: Well-Architected Pillar 2 – Security.</a:t>
            </a:r>
          </a:p>
        </p:txBody>
      </p:sp>
      <p:sp>
        <p:nvSpPr>
          <p:cNvPr id="4" name="Slide Number Placeholder 3"/>
          <p:cNvSpPr>
            <a:spLocks noGrp="1"/>
          </p:cNvSpPr>
          <p:nvPr>
            <p:ph type="sldNum" sz="quarter" idx="10"/>
          </p:nvPr>
        </p:nvSpPr>
        <p:spPr/>
        <p:txBody>
          <a:bodyPr/>
          <a:lstStyle/>
          <a:p>
            <a:fld id="{FE092397-0699-5249-96BB-FDA4CA85BF35}" type="slidenum">
              <a:rPr lang="en-US" smtClean="0"/>
              <a:t>24</a:t>
            </a:fld>
            <a:endParaRPr lang="en-US" dirty="0"/>
          </a:p>
        </p:txBody>
      </p:sp>
    </p:spTree>
    <p:extLst>
      <p:ext uri="{BB962C8B-B14F-4D97-AF65-F5344CB8AC3E}">
        <p14:creationId xmlns:p14="http://schemas.microsoft.com/office/powerpoint/2010/main" val="13038815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Calibri" panose="020F0502020204030204" pitchFamily="34" charset="0"/>
              </a:rPr>
              <a:t>Thanks for participating!</a:t>
            </a:r>
          </a:p>
        </p:txBody>
      </p:sp>
    </p:spTree>
    <p:extLst>
      <p:ext uri="{BB962C8B-B14F-4D97-AF65-F5344CB8AC3E}">
        <p14:creationId xmlns:p14="http://schemas.microsoft.com/office/powerpoint/2010/main" val="1846574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sz="1000" kern="1200" dirty="0">
                <a:solidFill>
                  <a:schemeClr val="tx1"/>
                </a:solidFill>
                <a:effectLst/>
                <a:latin typeface="Calibri" panose="020F0502020204030204" pitchFamily="34" charset="0"/>
                <a:ea typeface="+mn-ea"/>
                <a:cs typeface="+mn-cs"/>
              </a:rPr>
              <a:t>Upon completing this module, you will be able to:</a:t>
            </a:r>
          </a:p>
          <a:p>
            <a:pPr marL="0" lvl="0" indent="0">
              <a:buFont typeface="Arial" panose="020B0604020202020204" pitchFamily="34" charset="0"/>
              <a:buNone/>
            </a:pPr>
            <a:r>
              <a:rPr lang="en-US" sz="1000" kern="1200" dirty="0">
                <a:solidFill>
                  <a:schemeClr val="tx1"/>
                </a:solidFill>
                <a:effectLst/>
                <a:latin typeface="Calibri" panose="020F0502020204030204" pitchFamily="34" charset="0"/>
                <a:ea typeface="+mn-ea"/>
                <a:cs typeface="+mn-cs"/>
              </a:rPr>
              <a:t>•</a:t>
            </a:r>
            <a:r>
              <a:rPr lang="en-US" sz="1000" kern="1200" baseline="0" dirty="0">
                <a:solidFill>
                  <a:schemeClr val="tx1"/>
                </a:solidFill>
                <a:effectLst/>
                <a:latin typeface="Calibri" panose="020F0502020204030204" pitchFamily="34" charset="0"/>
                <a:ea typeface="+mn-ea"/>
                <a:cs typeface="+mn-cs"/>
              </a:rPr>
              <a:t>  </a:t>
            </a:r>
            <a:r>
              <a:rPr lang="en-US" sz="1000" kern="1200" dirty="0">
                <a:solidFill>
                  <a:schemeClr val="tx1"/>
                </a:solidFill>
                <a:effectLst/>
                <a:latin typeface="Calibri" panose="020F0502020204030204" pitchFamily="34" charset="0"/>
                <a:ea typeface="+mn-ea"/>
                <a:cs typeface="+mn-cs"/>
              </a:rPr>
              <a:t>Describe the benefits and application of the Operational Excellence pillar, such as running and monitoring systems that will deliver business value, and continually improve processes and procedures.</a:t>
            </a:r>
          </a:p>
          <a:p>
            <a:pPr marL="0" lvl="0" indent="0">
              <a:buFont typeface="Arial" panose="020B0604020202020204" pitchFamily="34" charset="0"/>
              <a:buNone/>
            </a:pPr>
            <a:r>
              <a:rPr lang="en-US" sz="1000" kern="1200" dirty="0">
                <a:solidFill>
                  <a:schemeClr val="tx1"/>
                </a:solidFill>
                <a:effectLst/>
                <a:latin typeface="Calibri" panose="020F0502020204030204" pitchFamily="34" charset="0"/>
                <a:ea typeface="+mn-ea"/>
                <a:cs typeface="+mn-cs"/>
              </a:rPr>
              <a:t>•</a:t>
            </a:r>
            <a:r>
              <a:rPr lang="en-US" sz="1000" kern="1200" baseline="0" dirty="0">
                <a:solidFill>
                  <a:schemeClr val="tx1"/>
                </a:solidFill>
                <a:effectLst/>
                <a:latin typeface="Calibri" panose="020F0502020204030204" pitchFamily="34" charset="0"/>
                <a:ea typeface="+mn-ea"/>
                <a:cs typeface="+mn-cs"/>
              </a:rPr>
              <a:t>  </a:t>
            </a:r>
            <a:r>
              <a:rPr lang="en-US" sz="1000" kern="1200" dirty="0">
                <a:solidFill>
                  <a:schemeClr val="tx1"/>
                </a:solidFill>
                <a:effectLst/>
                <a:latin typeface="Calibri" panose="020F0502020204030204" pitchFamily="34" charset="0"/>
                <a:ea typeface="+mn-ea"/>
                <a:cs typeface="+mn-cs"/>
              </a:rPr>
              <a:t>Identify the design principles and best practices of the Operational Excellence pillar.</a:t>
            </a:r>
          </a:p>
          <a:p>
            <a:pPr marL="0" lvl="0" indent="0">
              <a:buFont typeface="Arial" panose="020B0604020202020204" pitchFamily="34" charset="0"/>
              <a:buNone/>
            </a:pPr>
            <a:endParaRPr lang="en-US" sz="1000" kern="1200" dirty="0">
              <a:solidFill>
                <a:schemeClr val="tx1"/>
              </a:solidFill>
              <a:effectLst/>
              <a:latin typeface="Calibri" panose="020F0502020204030204" pitchFamily="34" charset="0"/>
              <a:ea typeface="+mn-ea"/>
              <a:cs typeface="+mn-cs"/>
            </a:endParaRPr>
          </a:p>
          <a:p>
            <a:pPr marL="0" lvl="0" indent="0">
              <a:buFont typeface="Arial" panose="020B0604020202020204" pitchFamily="34" charset="0"/>
              <a:buNone/>
            </a:pPr>
            <a:r>
              <a:rPr lang="en-US" sz="1000" kern="1200" dirty="0">
                <a:solidFill>
                  <a:schemeClr val="tx1"/>
                </a:solidFill>
                <a:effectLst/>
                <a:latin typeface="Calibri" panose="020F0502020204030204" pitchFamily="34" charset="0"/>
                <a:ea typeface="+mn-ea"/>
                <a:cs typeface="+mn-cs"/>
              </a:rPr>
              <a:t>These recommendations and best practices are based on the wealth of experience and knowledge that the AWS team of experts have gained, based on work with numerous customers. They are not meant to be hard-and-fast rules, unless they are specified as a rule. The goal of these recommendations is to make sure you can evaluate the options for structuring systems, and to provide questions that you can ask during a design review. These questions can help ensure that you can justify and support your decisions with a reason, such as cost, security, governance, or another driver. </a:t>
            </a:r>
          </a:p>
        </p:txBody>
      </p:sp>
      <p:sp>
        <p:nvSpPr>
          <p:cNvPr id="4" name="Slide Number Placeholder 3"/>
          <p:cNvSpPr>
            <a:spLocks noGrp="1"/>
          </p:cNvSpPr>
          <p:nvPr>
            <p:ph type="sldNum" sz="quarter" idx="10"/>
          </p:nvPr>
        </p:nvSpPr>
        <p:spPr/>
        <p:txBody>
          <a:bodyPr/>
          <a:lstStyle/>
          <a:p>
            <a:fld id="{FE092397-0699-5249-96BB-FDA4CA85BF35}" type="slidenum">
              <a:rPr lang="en-US" smtClean="0"/>
              <a:t>3</a:t>
            </a:fld>
            <a:endParaRPr lang="en-US" dirty="0"/>
          </a:p>
        </p:txBody>
      </p:sp>
    </p:spTree>
    <p:extLst>
      <p:ext uri="{BB962C8B-B14F-4D97-AF65-F5344CB8AC3E}">
        <p14:creationId xmlns:p14="http://schemas.microsoft.com/office/powerpoint/2010/main" val="3443823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Calibri" panose="020F0502020204030204" pitchFamily="34" charset="0"/>
              </a:rPr>
              <a:t>As we begin, let’s discuss the principles of the Operational Excellence pillar. </a:t>
            </a:r>
          </a:p>
        </p:txBody>
      </p:sp>
    </p:spTree>
    <p:extLst>
      <p:ext uri="{BB962C8B-B14F-4D97-AF65-F5344CB8AC3E}">
        <p14:creationId xmlns:p14="http://schemas.microsoft.com/office/powerpoint/2010/main" val="113463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3" y="4560571"/>
            <a:ext cx="5440678" cy="3900523"/>
          </a:xfrm>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kern="1200" dirty="0">
                <a:solidFill>
                  <a:schemeClr val="tx1"/>
                </a:solidFill>
                <a:effectLst/>
                <a:latin typeface="Calibri" panose="020F0502020204030204" pitchFamily="34" charset="0"/>
              </a:rPr>
              <a:t>Operational excellence is the ability to run and monitor systems so they can deliver business value and continually improve supporting processes and procedures.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kern="1200" dirty="0">
              <a:solidFill>
                <a:schemeClr val="tx1"/>
              </a:solidFill>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kern="1200" dirty="0">
                <a:solidFill>
                  <a:schemeClr val="tx1"/>
                </a:solidFill>
                <a:effectLst/>
                <a:latin typeface="Calibri" panose="020F0502020204030204" pitchFamily="34" charset="0"/>
              </a:rPr>
              <a:t>The three best practice areas for operational excellence in the cloud are to prepare, to operate, and to evolve.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kern="1200" dirty="0">
                <a:solidFill>
                  <a:schemeClr val="tx1"/>
                </a:solidFill>
                <a:effectLst/>
                <a:latin typeface="Calibri" panose="020F0502020204030204" pitchFamily="34" charset="0"/>
              </a:rPr>
              <a:t>•</a:t>
            </a:r>
            <a:r>
              <a:rPr lang="en-US" sz="1000" kern="1200" baseline="0" dirty="0">
                <a:solidFill>
                  <a:schemeClr val="tx1"/>
                </a:solidFill>
                <a:effectLst/>
                <a:latin typeface="Calibri" panose="020F0502020204030204" pitchFamily="34" charset="0"/>
              </a:rPr>
              <a:t>  </a:t>
            </a:r>
            <a:r>
              <a:rPr lang="en-US" sz="1000" kern="1200" dirty="0">
                <a:solidFill>
                  <a:schemeClr val="tx1"/>
                </a:solidFill>
                <a:effectLst/>
                <a:latin typeface="Calibri" panose="020F0502020204030204" pitchFamily="34" charset="0"/>
              </a:rPr>
              <a:t>Effective</a:t>
            </a:r>
            <a:r>
              <a:rPr lang="en-US" sz="1000" b="1" kern="1200" dirty="0">
                <a:solidFill>
                  <a:schemeClr val="tx1"/>
                </a:solidFill>
                <a:effectLst/>
                <a:latin typeface="Calibri" panose="020F0502020204030204" pitchFamily="34" charset="0"/>
              </a:rPr>
              <a:t> preparation </a:t>
            </a:r>
            <a:r>
              <a:rPr lang="en-US" sz="1000" kern="1200" dirty="0">
                <a:solidFill>
                  <a:schemeClr val="tx1"/>
                </a:solidFill>
                <a:effectLst/>
                <a:latin typeface="Calibri" panose="020F0502020204030204" pitchFamily="34" charset="0"/>
              </a:rPr>
              <a:t>is required to drive operational excellence.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kern="1200" dirty="0">
                <a:solidFill>
                  <a:schemeClr val="tx1"/>
                </a:solidFill>
                <a:effectLst/>
                <a:latin typeface="Calibri" panose="020F0502020204030204" pitchFamily="34" charset="0"/>
              </a:rPr>
              <a:t>•</a:t>
            </a:r>
            <a:r>
              <a:rPr lang="en-US" sz="1000" kern="1200" baseline="0" dirty="0">
                <a:solidFill>
                  <a:schemeClr val="tx1"/>
                </a:solidFill>
                <a:effectLst/>
                <a:latin typeface="Calibri" panose="020F0502020204030204" pitchFamily="34" charset="0"/>
              </a:rPr>
              <a:t>  </a:t>
            </a:r>
            <a:r>
              <a:rPr lang="en-US" sz="1000" kern="1200" dirty="0">
                <a:solidFill>
                  <a:schemeClr val="tx1"/>
                </a:solidFill>
                <a:effectLst/>
                <a:latin typeface="Calibri" panose="020F0502020204030204" pitchFamily="34" charset="0"/>
              </a:rPr>
              <a:t>The successful </a:t>
            </a:r>
            <a:r>
              <a:rPr lang="en-US" sz="1000" b="1" kern="1200" dirty="0">
                <a:solidFill>
                  <a:schemeClr val="tx1"/>
                </a:solidFill>
                <a:effectLst/>
                <a:latin typeface="Calibri" panose="020F0502020204030204" pitchFamily="34" charset="0"/>
              </a:rPr>
              <a:t>operation</a:t>
            </a:r>
            <a:r>
              <a:rPr lang="en-US" sz="1000" kern="1200" dirty="0">
                <a:solidFill>
                  <a:schemeClr val="tx1"/>
                </a:solidFill>
                <a:effectLst/>
                <a:latin typeface="Calibri" panose="020F0502020204030204" pitchFamily="34" charset="0"/>
              </a:rPr>
              <a:t> of a workload is measured by the achievement of business and customer outcomes.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kern="1200" dirty="0">
                <a:solidFill>
                  <a:schemeClr val="tx1"/>
                </a:solidFill>
                <a:effectLst/>
                <a:latin typeface="Calibri" panose="020F0502020204030204" pitchFamily="34" charset="0"/>
              </a:rPr>
              <a:t>•</a:t>
            </a:r>
            <a:r>
              <a:rPr lang="en-US" sz="1000" kern="1200" baseline="0" dirty="0">
                <a:solidFill>
                  <a:schemeClr val="tx1"/>
                </a:solidFill>
                <a:effectLst/>
                <a:latin typeface="Calibri" panose="020F0502020204030204" pitchFamily="34" charset="0"/>
              </a:rPr>
              <a:t>  </a:t>
            </a:r>
            <a:r>
              <a:rPr lang="en-US" sz="1000" kern="1200" dirty="0">
                <a:solidFill>
                  <a:schemeClr val="tx1"/>
                </a:solidFill>
                <a:effectLst/>
                <a:latin typeface="Calibri" panose="020F0502020204030204" pitchFamily="34" charset="0"/>
              </a:rPr>
              <a:t>The </a:t>
            </a:r>
            <a:r>
              <a:rPr lang="en-US" sz="1000" b="1" kern="1200" dirty="0">
                <a:solidFill>
                  <a:schemeClr val="tx1"/>
                </a:solidFill>
                <a:effectLst/>
                <a:latin typeface="Calibri" panose="020F0502020204030204" pitchFamily="34" charset="0"/>
              </a:rPr>
              <a:t>evolution</a:t>
            </a:r>
            <a:r>
              <a:rPr lang="en-US" sz="1000" kern="1200" dirty="0">
                <a:solidFill>
                  <a:schemeClr val="tx1"/>
                </a:solidFill>
                <a:effectLst/>
                <a:latin typeface="Calibri" panose="020F0502020204030204" pitchFamily="34" charset="0"/>
              </a:rPr>
              <a:t> of operations is required to sustain operational excellence.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kern="1200" dirty="0">
              <a:solidFill>
                <a:schemeClr val="tx1"/>
              </a:solidFill>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kern="1200" dirty="0">
                <a:solidFill>
                  <a:schemeClr val="tx1"/>
                </a:solidFill>
                <a:effectLst/>
                <a:latin typeface="Calibri" panose="020F0502020204030204" pitchFamily="34" charset="0"/>
              </a:rPr>
              <a:t>Operations teams must understand the needs of their business and their customers so they can effectively and efficiently support business outcomes. Operations creates and uses procedures to respond to operational events, and they validates the effectiveness of these procedures to support the needs of the business. Operations collects metrics that are used to measure whether business outcomes are achieved. Everything continues to change, including the context of your business, the priorities of your business, the needs of your customer, and so on. It’s important to design operations so they can evolve over time in response to change, and to incorporate lessons that were learned through their performance.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kern="1200" dirty="0">
              <a:solidFill>
                <a:schemeClr val="tx1"/>
              </a:solidFill>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kern="1200" dirty="0">
              <a:solidFill>
                <a:schemeClr val="tx1"/>
              </a:solidFill>
              <a:effectLst/>
            </a:endParaRPr>
          </a:p>
        </p:txBody>
      </p:sp>
    </p:spTree>
    <p:extLst>
      <p:ext uri="{BB962C8B-B14F-4D97-AF65-F5344CB8AC3E}">
        <p14:creationId xmlns:p14="http://schemas.microsoft.com/office/powerpoint/2010/main" val="564498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025820"/>
          </a:xfrm>
        </p:spPr>
        <p:txBody>
          <a:bodyPr/>
          <a:lstStyle/>
          <a:p>
            <a:r>
              <a:rPr lang="en-US" sz="1000" kern="1200" dirty="0">
                <a:solidFill>
                  <a:schemeClr val="tx1"/>
                </a:solidFill>
                <a:effectLst/>
                <a:latin typeface="Calibri" panose="020F0502020204030204" pitchFamily="34" charset="0"/>
                <a:cs typeface="Arial" panose="020B0604020202020204" pitchFamily="34" charset="0"/>
              </a:rPr>
              <a:t>In the cloud, you can follow a number of design principles drive operational excellence. Let’s discuss each principle in more detail. </a:t>
            </a:r>
          </a:p>
          <a:p>
            <a:endParaRPr lang="en-US" sz="1000" kern="1200" dirty="0">
              <a:solidFill>
                <a:schemeClr val="tx1"/>
              </a:solidFill>
              <a:effectLst/>
              <a:latin typeface="Calibri" panose="020F0502020204030204" pitchFamily="34" charset="0"/>
              <a:cs typeface="Arial" panose="020B0604020202020204" pitchFamily="34" charset="0"/>
            </a:endParaRPr>
          </a:p>
          <a:p>
            <a:r>
              <a:rPr lang="en-US" sz="1000" kern="1200" dirty="0">
                <a:solidFill>
                  <a:schemeClr val="tx1"/>
                </a:solidFill>
                <a:effectLst/>
                <a:latin typeface="Calibri" panose="020F0502020204030204" pitchFamily="34" charset="0"/>
                <a:cs typeface="Arial" panose="020B0604020202020204" pitchFamily="34" charset="0"/>
              </a:rPr>
              <a:t>•</a:t>
            </a:r>
            <a:r>
              <a:rPr lang="en-US" sz="1000" kern="1200" baseline="0" dirty="0">
                <a:solidFill>
                  <a:schemeClr val="tx1"/>
                </a:solidFill>
                <a:effectLst/>
                <a:latin typeface="Calibri" panose="020F0502020204030204" pitchFamily="34" charset="0"/>
                <a:cs typeface="Arial" panose="020B0604020202020204" pitchFamily="34" charset="0"/>
              </a:rPr>
              <a:t>  </a:t>
            </a:r>
            <a:r>
              <a:rPr lang="en-US" sz="1000" b="1" kern="1200" dirty="0">
                <a:solidFill>
                  <a:schemeClr val="tx1"/>
                </a:solidFill>
                <a:effectLst/>
                <a:latin typeface="Calibri" panose="020F0502020204030204" pitchFamily="34" charset="0"/>
                <a:cs typeface="Arial" panose="020B0604020202020204" pitchFamily="34" charset="0"/>
              </a:rPr>
              <a:t>Remember to perform operations with code. </a:t>
            </a:r>
            <a:r>
              <a:rPr lang="en-US" sz="1000" kern="1200" dirty="0">
                <a:solidFill>
                  <a:schemeClr val="tx1"/>
                </a:solidFill>
                <a:effectLst/>
                <a:latin typeface="Calibri" panose="020F0502020204030204" pitchFamily="34" charset="0"/>
                <a:cs typeface="Arial" panose="020B0604020202020204" pitchFamily="34" charset="0"/>
              </a:rPr>
              <a:t>In the cloud, you can apply the same engineering discipline that you use for application code to your entire environment. You can define your entire workload—such as applications, infrastructure, and so on—as code, and you can update your workload with code. You can script your operations procedures and automate their execution by triggering them in response to events. By performing operations as code, you limit human error and enable consistent responses to events.</a:t>
            </a:r>
          </a:p>
          <a:p>
            <a:endParaRPr lang="en-US" sz="1000" kern="1200" dirty="0">
              <a:solidFill>
                <a:schemeClr val="tx1"/>
              </a:solidFill>
              <a:effectLst/>
              <a:latin typeface="Calibri" panose="020F0502020204030204" pitchFamily="34" charset="0"/>
              <a:cs typeface="Arial" panose="020B0604020202020204" pitchFamily="34" charset="0"/>
            </a:endParaRPr>
          </a:p>
          <a:p>
            <a:r>
              <a:rPr lang="en-US" sz="1000" kern="1200" dirty="0">
                <a:solidFill>
                  <a:schemeClr val="tx1"/>
                </a:solidFill>
                <a:effectLst/>
                <a:latin typeface="Calibri" panose="020F0502020204030204" pitchFamily="34" charset="0"/>
                <a:cs typeface="Arial" panose="020B0604020202020204" pitchFamily="34" charset="0"/>
              </a:rPr>
              <a:t>•</a:t>
            </a:r>
            <a:r>
              <a:rPr lang="en-US" sz="1000" kern="1200" baseline="0" dirty="0">
                <a:solidFill>
                  <a:schemeClr val="tx1"/>
                </a:solidFill>
                <a:effectLst/>
                <a:latin typeface="Calibri" panose="020F0502020204030204" pitchFamily="34" charset="0"/>
                <a:cs typeface="Arial" panose="020B0604020202020204" pitchFamily="34" charset="0"/>
              </a:rPr>
              <a:t> </a:t>
            </a:r>
            <a:r>
              <a:rPr lang="en-US" sz="1000" b="1" kern="1200" dirty="0">
                <a:solidFill>
                  <a:schemeClr val="tx1"/>
                </a:solidFill>
                <a:effectLst/>
                <a:latin typeface="Calibri" panose="020F0502020204030204" pitchFamily="34" charset="0"/>
                <a:cs typeface="Arial" panose="020B0604020202020204" pitchFamily="34" charset="0"/>
              </a:rPr>
              <a:t>Always annotate documentation changes. </a:t>
            </a:r>
            <a:r>
              <a:rPr lang="en-US" sz="1000" kern="1200" dirty="0">
                <a:solidFill>
                  <a:schemeClr val="tx1"/>
                </a:solidFill>
                <a:effectLst/>
                <a:latin typeface="Calibri" panose="020F0502020204030204" pitchFamily="34" charset="0"/>
                <a:cs typeface="Arial" panose="020B0604020202020204" pitchFamily="34" charset="0"/>
              </a:rPr>
              <a:t>In an on-premises environment, documentation is created by hand, used by people, and hard to keep in synchronization with the pace of change. In the cloud, you can automate the creation of documentation after every build, or you can automatically annotate hand-crafted documentation. Annotated documentation can be used by people and systems. Use annotations as an input to your operations code. </a:t>
            </a:r>
          </a:p>
          <a:p>
            <a:endParaRPr lang="en-US" sz="1000" kern="1200" dirty="0">
              <a:solidFill>
                <a:schemeClr val="tx1"/>
              </a:solidFill>
              <a:effectLst/>
              <a:latin typeface="Calibri" panose="020F0502020204030204" pitchFamily="34" charset="0"/>
              <a:cs typeface="Arial" panose="020B0604020202020204" pitchFamily="34" charset="0"/>
            </a:endParaRPr>
          </a:p>
          <a:p>
            <a:r>
              <a:rPr lang="en-US" sz="1000" kern="1200" dirty="0">
                <a:solidFill>
                  <a:schemeClr val="tx1"/>
                </a:solidFill>
                <a:effectLst/>
                <a:latin typeface="Calibri" panose="020F0502020204030204" pitchFamily="34" charset="0"/>
                <a:cs typeface="Arial" panose="020B0604020202020204" pitchFamily="34" charset="0"/>
              </a:rPr>
              <a:t>•</a:t>
            </a:r>
            <a:r>
              <a:rPr lang="en-US" sz="1000" kern="1200" baseline="0" dirty="0">
                <a:solidFill>
                  <a:schemeClr val="tx1"/>
                </a:solidFill>
                <a:effectLst/>
                <a:latin typeface="Calibri" panose="020F0502020204030204" pitchFamily="34" charset="0"/>
                <a:cs typeface="Arial" panose="020B0604020202020204" pitchFamily="34" charset="0"/>
              </a:rPr>
              <a:t> </a:t>
            </a:r>
            <a:r>
              <a:rPr lang="en-US" sz="1000" b="1" kern="1200" dirty="0">
                <a:solidFill>
                  <a:schemeClr val="tx1"/>
                </a:solidFill>
                <a:effectLst/>
                <a:latin typeface="Calibri" panose="020F0502020204030204" pitchFamily="34" charset="0"/>
                <a:cs typeface="Arial" panose="020B0604020202020204" pitchFamily="34" charset="0"/>
              </a:rPr>
              <a:t>Make frequent, small, reversible changes. </a:t>
            </a:r>
            <a:r>
              <a:rPr lang="en-US" sz="1000" kern="1200" dirty="0">
                <a:solidFill>
                  <a:schemeClr val="tx1"/>
                </a:solidFill>
                <a:effectLst/>
                <a:latin typeface="Calibri" panose="020F0502020204030204" pitchFamily="34" charset="0"/>
                <a:cs typeface="Arial" panose="020B0604020202020204" pitchFamily="34" charset="0"/>
              </a:rPr>
              <a:t>You want to design workloads to allow components to be updated regularly. Make changes in small increments that can be reversed if they fail, and when possible, without affecting customers.</a:t>
            </a:r>
          </a:p>
          <a:p>
            <a:endParaRPr lang="en-US" sz="1000" kern="1200" dirty="0">
              <a:solidFill>
                <a:schemeClr val="tx1"/>
              </a:solidFill>
              <a:effectLst/>
              <a:latin typeface="Calibri" panose="020F0502020204030204" pitchFamily="34" charset="0"/>
              <a:cs typeface="Arial" panose="020B0604020202020204" pitchFamily="34" charset="0"/>
            </a:endParaRPr>
          </a:p>
          <a:p>
            <a:r>
              <a:rPr lang="en-US" sz="1000" kern="1200" dirty="0">
                <a:solidFill>
                  <a:schemeClr val="tx1"/>
                </a:solidFill>
                <a:effectLst/>
                <a:latin typeface="Calibri" panose="020F0502020204030204" pitchFamily="34" charset="0"/>
                <a:cs typeface="Arial" panose="020B0604020202020204" pitchFamily="34" charset="0"/>
              </a:rPr>
              <a:t>•</a:t>
            </a:r>
            <a:r>
              <a:rPr lang="en-US" sz="1000" kern="1200" baseline="0" dirty="0">
                <a:solidFill>
                  <a:schemeClr val="tx1"/>
                </a:solidFill>
                <a:effectLst/>
                <a:latin typeface="Calibri" panose="020F0502020204030204" pitchFamily="34" charset="0"/>
                <a:cs typeface="Arial" panose="020B0604020202020204" pitchFamily="34" charset="0"/>
              </a:rPr>
              <a:t> </a:t>
            </a:r>
            <a:r>
              <a:rPr lang="en-US" sz="1000" b="1" kern="1200" dirty="0">
                <a:solidFill>
                  <a:schemeClr val="tx1"/>
                </a:solidFill>
                <a:effectLst/>
                <a:latin typeface="Calibri" panose="020F0502020204030204" pitchFamily="34" charset="0"/>
                <a:cs typeface="Arial" panose="020B0604020202020204" pitchFamily="34" charset="0"/>
              </a:rPr>
              <a:t>Refine standard operations procedures frequently</a:t>
            </a:r>
            <a:r>
              <a:rPr lang="en-US" sz="1000" kern="1200" dirty="0">
                <a:solidFill>
                  <a:schemeClr val="tx1"/>
                </a:solidFill>
                <a:effectLst/>
                <a:latin typeface="Calibri" panose="020F0502020204030204" pitchFamily="34" charset="0"/>
                <a:cs typeface="Arial" panose="020B0604020202020204" pitchFamily="34" charset="0"/>
              </a:rPr>
              <a:t>. As you use operations procedures, look for opportunities to improve them. As you evolve your workload, evolve your procedures appropriately. Set up regular game days to review and validate that all procedures are effective, and that teams are familiar with them.</a:t>
            </a:r>
          </a:p>
          <a:p>
            <a:endParaRPr lang="en-US" sz="1000" kern="1200" dirty="0">
              <a:solidFill>
                <a:schemeClr val="tx1"/>
              </a:solidFill>
              <a:effectLst/>
              <a:latin typeface="Calibri" panose="020F0502020204030204" pitchFamily="34" charset="0"/>
              <a:cs typeface="Arial" panose="020B0604020202020204" pitchFamily="34" charset="0"/>
            </a:endParaRPr>
          </a:p>
          <a:p>
            <a:r>
              <a:rPr lang="en-US" sz="1000" kern="1200" dirty="0">
                <a:solidFill>
                  <a:schemeClr val="tx1"/>
                </a:solidFill>
                <a:effectLst/>
                <a:latin typeface="Calibri" panose="020F0502020204030204" pitchFamily="34" charset="0"/>
                <a:cs typeface="Arial" panose="020B0604020202020204" pitchFamily="34" charset="0"/>
              </a:rPr>
              <a:t>•</a:t>
            </a:r>
            <a:r>
              <a:rPr lang="en-US" sz="1000" kern="1200" baseline="0" dirty="0">
                <a:solidFill>
                  <a:schemeClr val="tx1"/>
                </a:solidFill>
                <a:effectLst/>
                <a:latin typeface="Calibri" panose="020F0502020204030204" pitchFamily="34" charset="0"/>
                <a:cs typeface="Arial" panose="020B0604020202020204" pitchFamily="34" charset="0"/>
              </a:rPr>
              <a:t> </a:t>
            </a:r>
            <a:r>
              <a:rPr lang="en-US" sz="1000" b="1" kern="1200" dirty="0">
                <a:solidFill>
                  <a:schemeClr val="tx1"/>
                </a:solidFill>
                <a:effectLst/>
                <a:latin typeface="Calibri" panose="020F0502020204030204" pitchFamily="34" charset="0"/>
                <a:cs typeface="Arial" panose="020B0604020202020204" pitchFamily="34" charset="0"/>
              </a:rPr>
              <a:t>Anticipate failure, as it can happen</a:t>
            </a:r>
            <a:r>
              <a:rPr lang="en-US" sz="1000" kern="1200" dirty="0">
                <a:solidFill>
                  <a:schemeClr val="tx1"/>
                </a:solidFill>
                <a:effectLst/>
                <a:latin typeface="Calibri" panose="020F0502020204030204" pitchFamily="34" charset="0"/>
                <a:cs typeface="Arial" panose="020B0604020202020204" pitchFamily="34" charset="0"/>
              </a:rPr>
              <a:t>. Perform “pre-mortem” exercises to identify potential sources of failure, so that they can be removed or mitigated. Test your failure scenarios and validate your understanding of their impact. Test your response procedures to ensure they are effective, and that teams are familiar with how to execute these procedures. Set up regular game days to test workloads and team responses to simulated events.</a:t>
            </a:r>
          </a:p>
          <a:p>
            <a:endParaRPr lang="en-US" sz="1000" kern="1200" dirty="0">
              <a:solidFill>
                <a:schemeClr val="tx1"/>
              </a:solidFill>
              <a:effectLst/>
              <a:latin typeface="Calibri" panose="020F0502020204030204" pitchFamily="34" charset="0"/>
              <a:cs typeface="Arial" panose="020B0604020202020204" pitchFamily="34" charset="0"/>
            </a:endParaRPr>
          </a:p>
          <a:p>
            <a:r>
              <a:rPr lang="en-US" sz="1000" kern="1200" dirty="0">
                <a:solidFill>
                  <a:schemeClr val="tx1"/>
                </a:solidFill>
                <a:effectLst/>
                <a:latin typeface="Calibri" panose="020F0502020204030204" pitchFamily="34" charset="0"/>
                <a:cs typeface="Arial" panose="020B0604020202020204" pitchFamily="34" charset="0"/>
              </a:rPr>
              <a:t>•</a:t>
            </a:r>
            <a:r>
              <a:rPr lang="en-US" sz="1000" kern="1200" baseline="0" dirty="0">
                <a:solidFill>
                  <a:schemeClr val="tx1"/>
                </a:solidFill>
                <a:effectLst/>
                <a:latin typeface="Calibri" panose="020F0502020204030204" pitchFamily="34" charset="0"/>
                <a:cs typeface="Arial" panose="020B0604020202020204" pitchFamily="34" charset="0"/>
              </a:rPr>
              <a:t> </a:t>
            </a:r>
            <a:r>
              <a:rPr lang="en-US" sz="1000" b="1" kern="1200" dirty="0">
                <a:solidFill>
                  <a:schemeClr val="tx1"/>
                </a:solidFill>
                <a:effectLst/>
                <a:latin typeface="Calibri" panose="020F0502020204030204" pitchFamily="34" charset="0"/>
                <a:cs typeface="Arial" panose="020B0604020202020204" pitchFamily="34" charset="0"/>
              </a:rPr>
              <a:t>Learn from all operational failures</a:t>
            </a:r>
            <a:r>
              <a:rPr lang="en-US" sz="1000" kern="1200" dirty="0">
                <a:solidFill>
                  <a:schemeClr val="tx1"/>
                </a:solidFill>
                <a:effectLst/>
                <a:latin typeface="Calibri" panose="020F0502020204030204" pitchFamily="34" charset="0"/>
                <a:cs typeface="Arial" panose="020B0604020202020204" pitchFamily="34" charset="0"/>
              </a:rPr>
              <a:t>. Drive improvement through lessons that you learned from all operational events and failures. Share what is learned across teams and through the entire organization.</a:t>
            </a:r>
          </a:p>
          <a:p>
            <a:endParaRPr lang="en-US" kern="1200" dirty="0">
              <a:solidFill>
                <a:schemeClr val="tx1"/>
              </a:solidFill>
              <a:effectLst/>
              <a:cs typeface="Arial" panose="020B0604020202020204" pitchFamily="34" charset="0"/>
            </a:endParaRPr>
          </a:p>
        </p:txBody>
      </p:sp>
    </p:spTree>
    <p:extLst>
      <p:ext uri="{BB962C8B-B14F-4D97-AF65-F5344CB8AC3E}">
        <p14:creationId xmlns:p14="http://schemas.microsoft.com/office/powerpoint/2010/main" val="879031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a:solidFill>
                  <a:schemeClr val="tx1"/>
                </a:solidFill>
                <a:latin typeface="Calibri" panose="020F0502020204030204" pitchFamily="34" charset="0"/>
                <a:ea typeface="+mn-ea"/>
                <a:cs typeface="+mn-cs"/>
              </a:rPr>
              <a:t>AWS </a:t>
            </a:r>
            <a:r>
              <a:rPr lang="en-US" sz="1000" kern="1200" dirty="0" err="1">
                <a:solidFill>
                  <a:schemeClr val="tx1"/>
                </a:solidFill>
                <a:latin typeface="Calibri" panose="020F0502020204030204" pitchFamily="34" charset="0"/>
                <a:ea typeface="+mn-ea"/>
                <a:cs typeface="+mn-cs"/>
              </a:rPr>
              <a:t>CloudFormation</a:t>
            </a:r>
            <a:r>
              <a:rPr lang="en-US" sz="1000" kern="1200" dirty="0">
                <a:solidFill>
                  <a:schemeClr val="tx1"/>
                </a:solidFill>
                <a:latin typeface="Calibri" panose="020F0502020204030204" pitchFamily="34" charset="0"/>
                <a:ea typeface="+mn-ea"/>
                <a:cs typeface="+mn-cs"/>
              </a:rPr>
              <a:t> is key for operational excellence because it helps you ensure reliability. The service lets you treat infrastructure as code, and it provides templates you can use to replicate your environment. </a:t>
            </a:r>
          </a:p>
          <a:p>
            <a:endParaRPr lang="en-US" sz="1000" kern="1200" dirty="0">
              <a:solidFill>
                <a:schemeClr val="tx1"/>
              </a:solidFill>
              <a:latin typeface="Calibri" panose="020F0502020204030204" pitchFamily="34" charset="0"/>
              <a:ea typeface="+mn-ea"/>
              <a:cs typeface="+mn-cs"/>
            </a:endParaRPr>
          </a:p>
          <a:p>
            <a:r>
              <a:rPr lang="en-US" sz="1000" kern="1200" dirty="0">
                <a:solidFill>
                  <a:schemeClr val="tx1"/>
                </a:solidFill>
                <a:latin typeface="Calibri" panose="020F0502020204030204" pitchFamily="34" charset="0"/>
                <a:ea typeface="+mn-ea"/>
                <a:cs typeface="+mn-cs"/>
              </a:rPr>
              <a:t>Let’s identify key services for each area of the Operational Excellence pillar. </a:t>
            </a:r>
          </a:p>
          <a:p>
            <a:endParaRPr lang="en-US" sz="1000" kern="1200" dirty="0">
              <a:solidFill>
                <a:schemeClr val="tx1"/>
              </a:solidFill>
              <a:latin typeface="Calibri" panose="020F0502020204030204" pitchFamily="34" charset="0"/>
              <a:ea typeface="+mn-ea"/>
              <a:cs typeface="+mn-cs"/>
            </a:endParaRPr>
          </a:p>
          <a:p>
            <a:r>
              <a:rPr lang="en-US" sz="1000" kern="1200" dirty="0">
                <a:solidFill>
                  <a:schemeClr val="tx1"/>
                </a:solidFill>
                <a:latin typeface="Calibri" panose="020F0502020204030204" pitchFamily="34" charset="0"/>
                <a:ea typeface="+mn-ea"/>
                <a:cs typeface="+mn-cs"/>
              </a:rPr>
              <a:t>•</a:t>
            </a:r>
            <a:r>
              <a:rPr lang="en-US" sz="1000" kern="1200" baseline="0" dirty="0">
                <a:solidFill>
                  <a:schemeClr val="tx1"/>
                </a:solidFill>
                <a:latin typeface="Calibri" panose="020F0502020204030204" pitchFamily="34" charset="0"/>
                <a:ea typeface="+mn-ea"/>
                <a:cs typeface="+mn-cs"/>
              </a:rPr>
              <a:t>  </a:t>
            </a:r>
            <a:r>
              <a:rPr lang="en-US" sz="1000" kern="1200" dirty="0">
                <a:solidFill>
                  <a:schemeClr val="tx1"/>
                </a:solidFill>
                <a:latin typeface="Calibri" panose="020F0502020204030204" pitchFamily="34" charset="0"/>
                <a:ea typeface="+mn-ea"/>
                <a:cs typeface="+mn-cs"/>
              </a:rPr>
              <a:t>To prepare, AWS </a:t>
            </a:r>
            <a:r>
              <a:rPr lang="en-US" sz="1000" kern="1200" dirty="0" err="1">
                <a:solidFill>
                  <a:schemeClr val="tx1"/>
                </a:solidFill>
                <a:latin typeface="Calibri" panose="020F0502020204030204" pitchFamily="34" charset="0"/>
                <a:ea typeface="+mn-ea"/>
                <a:cs typeface="+mn-cs"/>
              </a:rPr>
              <a:t>Config</a:t>
            </a:r>
            <a:r>
              <a:rPr lang="en-US" sz="1000" kern="1200" dirty="0">
                <a:solidFill>
                  <a:schemeClr val="tx1"/>
                </a:solidFill>
                <a:latin typeface="Calibri" panose="020F0502020204030204" pitchFamily="34" charset="0"/>
                <a:ea typeface="+mn-ea"/>
                <a:cs typeface="+mn-cs"/>
              </a:rPr>
              <a:t> and AWS </a:t>
            </a:r>
            <a:r>
              <a:rPr lang="en-US" sz="1000" kern="1200" dirty="0" err="1">
                <a:solidFill>
                  <a:schemeClr val="tx1"/>
                </a:solidFill>
                <a:latin typeface="Calibri" panose="020F0502020204030204" pitchFamily="34" charset="0"/>
                <a:ea typeface="+mn-ea"/>
                <a:cs typeface="+mn-cs"/>
              </a:rPr>
              <a:t>Config</a:t>
            </a:r>
            <a:r>
              <a:rPr lang="en-US" sz="1000" kern="1200" dirty="0">
                <a:solidFill>
                  <a:schemeClr val="tx1"/>
                </a:solidFill>
                <a:latin typeface="Calibri" panose="020F0502020204030204" pitchFamily="34" charset="0"/>
                <a:ea typeface="+mn-ea"/>
                <a:cs typeface="+mn-cs"/>
              </a:rPr>
              <a:t> Rules can be used to create standards for workloads, and to determine whether environments are compliant with those standards before they are put into production. </a:t>
            </a:r>
          </a:p>
          <a:p>
            <a:endParaRPr lang="en-US" sz="1000" kern="1200" dirty="0">
              <a:solidFill>
                <a:schemeClr val="tx1"/>
              </a:solidFill>
              <a:latin typeface="Calibri" panose="020F0502020204030204" pitchFamily="34" charset="0"/>
              <a:ea typeface="+mn-ea"/>
              <a:cs typeface="+mn-cs"/>
            </a:endParaRPr>
          </a:p>
          <a:p>
            <a:r>
              <a:rPr lang="en-US" sz="1000" kern="1200" dirty="0">
                <a:solidFill>
                  <a:schemeClr val="tx1"/>
                </a:solidFill>
                <a:latin typeface="Calibri" panose="020F0502020204030204" pitchFamily="34" charset="0"/>
                <a:ea typeface="+mn-ea"/>
                <a:cs typeface="+mn-cs"/>
              </a:rPr>
              <a:t>•</a:t>
            </a:r>
            <a:r>
              <a:rPr lang="en-US" sz="1000" kern="1200" baseline="0" dirty="0">
                <a:solidFill>
                  <a:schemeClr val="tx1"/>
                </a:solidFill>
                <a:latin typeface="Calibri" panose="020F0502020204030204" pitchFamily="34" charset="0"/>
                <a:ea typeface="+mn-ea"/>
                <a:cs typeface="+mn-cs"/>
              </a:rPr>
              <a:t>  </a:t>
            </a:r>
            <a:r>
              <a:rPr lang="en-US" sz="1000" kern="1200" dirty="0" err="1">
                <a:solidFill>
                  <a:schemeClr val="tx1"/>
                </a:solidFill>
                <a:latin typeface="Calibri" panose="020F0502020204030204" pitchFamily="34" charset="0"/>
                <a:ea typeface="+mn-ea"/>
                <a:cs typeface="+mn-cs"/>
              </a:rPr>
              <a:t>CloudWatch</a:t>
            </a:r>
            <a:r>
              <a:rPr lang="en-US" sz="1000" kern="1200" dirty="0">
                <a:solidFill>
                  <a:schemeClr val="tx1"/>
                </a:solidFill>
                <a:latin typeface="Calibri" panose="020F0502020204030204" pitchFamily="34" charset="0"/>
                <a:ea typeface="+mn-ea"/>
                <a:cs typeface="+mn-cs"/>
              </a:rPr>
              <a:t> allows you to monitor the operational health of a workload. </a:t>
            </a:r>
          </a:p>
          <a:p>
            <a:endParaRPr lang="en-US" sz="1000" kern="1200" dirty="0">
              <a:solidFill>
                <a:schemeClr val="tx1"/>
              </a:solidFill>
              <a:latin typeface="Calibri" panose="020F0502020204030204" pitchFamily="34" charset="0"/>
              <a:ea typeface="+mn-ea"/>
              <a:cs typeface="+mn-cs"/>
            </a:endParaRPr>
          </a:p>
          <a:p>
            <a:r>
              <a:rPr lang="en-US" sz="1000" kern="1200" dirty="0">
                <a:solidFill>
                  <a:schemeClr val="tx1"/>
                </a:solidFill>
                <a:latin typeface="Calibri" panose="020F0502020204030204" pitchFamily="34" charset="0"/>
                <a:ea typeface="+mn-ea"/>
                <a:cs typeface="+mn-cs"/>
              </a:rPr>
              <a:t>•</a:t>
            </a:r>
            <a:r>
              <a:rPr lang="en-US" sz="1000" kern="1200" baseline="0" dirty="0">
                <a:solidFill>
                  <a:schemeClr val="tx1"/>
                </a:solidFill>
                <a:latin typeface="Calibri" panose="020F0502020204030204" pitchFamily="34" charset="0"/>
                <a:ea typeface="+mn-ea"/>
                <a:cs typeface="+mn-cs"/>
              </a:rPr>
              <a:t>  </a:t>
            </a:r>
            <a:r>
              <a:rPr lang="en-US" sz="1000" kern="1200" dirty="0">
                <a:solidFill>
                  <a:schemeClr val="tx1"/>
                </a:solidFill>
                <a:latin typeface="Calibri" panose="020F0502020204030204" pitchFamily="34" charset="0"/>
                <a:ea typeface="+mn-ea"/>
                <a:cs typeface="+mn-cs"/>
              </a:rPr>
              <a:t>And Amazon </a:t>
            </a:r>
            <a:r>
              <a:rPr lang="en-US" sz="1000" kern="1200" dirty="0" err="1">
                <a:solidFill>
                  <a:schemeClr val="tx1"/>
                </a:solidFill>
                <a:latin typeface="Calibri" panose="020F0502020204030204" pitchFamily="34" charset="0"/>
                <a:ea typeface="+mn-ea"/>
                <a:cs typeface="+mn-cs"/>
              </a:rPr>
              <a:t>Elasticsearch</a:t>
            </a:r>
            <a:r>
              <a:rPr lang="en-US" sz="1000" kern="1200" dirty="0">
                <a:solidFill>
                  <a:schemeClr val="tx1"/>
                </a:solidFill>
                <a:latin typeface="Calibri" panose="020F0502020204030204" pitchFamily="34" charset="0"/>
                <a:ea typeface="+mn-ea"/>
                <a:cs typeface="+mn-cs"/>
              </a:rPr>
              <a:t> Service allows you to analyze your log data to gain actionable insights quickly and securely. </a:t>
            </a:r>
          </a:p>
        </p:txBody>
      </p:sp>
    </p:spTree>
    <p:extLst>
      <p:ext uri="{BB962C8B-B14F-4D97-AF65-F5344CB8AC3E}">
        <p14:creationId xmlns:p14="http://schemas.microsoft.com/office/powerpoint/2010/main" val="4291394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Calibri" panose="020F0502020204030204" pitchFamily="34" charset="0"/>
              </a:rPr>
              <a:t>Now, let’s </a:t>
            </a:r>
            <a:r>
              <a:rPr lang="en-US" sz="1000" baseline="0" dirty="0">
                <a:latin typeface="Calibri" panose="020F0502020204030204" pitchFamily="34" charset="0"/>
              </a:rPr>
              <a:t>identify some ways to drive operational excellence. </a:t>
            </a:r>
            <a:endParaRPr lang="en-US" sz="1000" dirty="0">
              <a:latin typeface="Calibri" panose="020F0502020204030204" pitchFamily="34" charset="0"/>
            </a:endParaRPr>
          </a:p>
        </p:txBody>
      </p:sp>
    </p:spTree>
    <p:extLst>
      <p:ext uri="{BB962C8B-B14F-4D97-AF65-F5344CB8AC3E}">
        <p14:creationId xmlns:p14="http://schemas.microsoft.com/office/powerpoint/2010/main" val="967361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aseline="0" dirty="0">
                <a:latin typeface="Calibri" panose="020F0502020204030204" pitchFamily="34" charset="0"/>
              </a:rPr>
              <a:t>First, let’s take a look at the anti-patterns, or what you don’t want to do. </a:t>
            </a:r>
          </a:p>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baseline="0" dirty="0">
              <a:latin typeface="Calibri" panose="020F0502020204030204" pitchFamily="34" charset="0"/>
            </a:endParaRPr>
          </a:p>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aseline="0" dirty="0">
                <a:latin typeface="Calibri" panose="020F0502020204030204" pitchFamily="34" charset="0"/>
              </a:rPr>
              <a:t>•  Don’t commit manual changes because mistakes can happen, and then these mistakes will be hard to reproduce. </a:t>
            </a:r>
          </a:p>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aseline="0" dirty="0">
                <a:latin typeface="Calibri" panose="020F0502020204030204" pitchFamily="34" charset="0"/>
              </a:rPr>
              <a:t>•  You don’t want to focus on technology metrics alone. Your central processing unit—or CPU—and memory might be in good shape, but you might not be delivering value to the customer if you’re not paying attention to latency. </a:t>
            </a:r>
          </a:p>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aseline="0" dirty="0">
                <a:latin typeface="Calibri" panose="020F0502020204030204" pitchFamily="34" charset="0"/>
              </a:rPr>
              <a:t>•  When it comes to batch changes, getting changes approved and pushing them through can be cumbersome. Instead of making small, reversible changes, you might want to batch them. However, batching can make it difficult to troubleshoot if there are issues. </a:t>
            </a:r>
          </a:p>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aseline="0" dirty="0">
                <a:latin typeface="Calibri" panose="020F0502020204030204" pitchFamily="34" charset="0"/>
              </a:rPr>
              <a:t>•  If a mistake is made, always take the time to understand what went wrong, to make sure it doesn’t happen again. </a:t>
            </a:r>
          </a:p>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aseline="0" dirty="0">
                <a:latin typeface="Calibri" panose="020F0502020204030204" pitchFamily="34" charset="0"/>
              </a:rPr>
              <a:t>•  Having outdated documentation or no documentation can create problems. Put a process in place to ensure all documentation is up-to-date. </a:t>
            </a:r>
          </a:p>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baseline="0" dirty="0"/>
          </a:p>
        </p:txBody>
      </p:sp>
    </p:spTree>
    <p:extLst>
      <p:ext uri="{BB962C8B-B14F-4D97-AF65-F5344CB8AC3E}">
        <p14:creationId xmlns:p14="http://schemas.microsoft.com/office/powerpoint/2010/main" val="23295240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oleObject" Target="../embeddings/oleObject2.bin"/><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1.wmf"/><Relationship Id="rId5" Type="http://schemas.openxmlformats.org/officeDocument/2006/relationships/oleObject" Target="../embeddings/oleObject1.bin"/><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7.wmf"/><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6.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D41FC32-B5EB-E143-BD8C-D0E3D61B7E3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0817" cy="6858000"/>
          </a:xfrm>
          <a:prstGeom prst="rect">
            <a:avLst/>
          </a:prstGeom>
        </p:spPr>
      </p:pic>
      <p:sp>
        <p:nvSpPr>
          <p:cNvPr id="2" name="Title 1"/>
          <p:cNvSpPr>
            <a:spLocks noGrp="1"/>
          </p:cNvSpPr>
          <p:nvPr>
            <p:ph type="ctrTitle"/>
          </p:nvPr>
        </p:nvSpPr>
        <p:spPr>
          <a:xfrm>
            <a:off x="5436732" y="2688719"/>
            <a:ext cx="6609493" cy="834496"/>
          </a:xfrm>
        </p:spPr>
        <p:txBody>
          <a:bodyPr anchor="b">
            <a:noAutofit/>
          </a:bodyPr>
          <a:lstStyle>
            <a:lvl1pPr algn="l">
              <a:defRPr sz="4000"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Subtitle 2"/>
          <p:cNvSpPr>
            <a:spLocks noGrp="1"/>
          </p:cNvSpPr>
          <p:nvPr>
            <p:ph type="subTitle" idx="1"/>
          </p:nvPr>
        </p:nvSpPr>
        <p:spPr>
          <a:xfrm>
            <a:off x="5436733" y="3523215"/>
            <a:ext cx="6056582" cy="418570"/>
          </a:xfrm>
        </p:spPr>
        <p:txBody>
          <a:bodyPr>
            <a:normAutofit/>
          </a:bodyPr>
          <a:lstStyle>
            <a:lvl1pPr marL="0" indent="0" algn="l">
              <a:buNone/>
              <a:defRPr sz="2000" b="0" i="0">
                <a:solidFill>
                  <a:schemeClr val="bg1"/>
                </a:solidFill>
                <a:latin typeface="Amazon Ember Light" charset="0"/>
                <a:ea typeface="Amazon Ember Light" charset="0"/>
                <a:cs typeface="Amazon Ember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aphicFrame>
        <p:nvGraphicFramePr>
          <p:cNvPr id="12" name="Object 11">
            <a:extLst>
              <a:ext uri="{FF2B5EF4-FFF2-40B4-BE49-F238E27FC236}">
                <a16:creationId xmlns:a16="http://schemas.microsoft.com/office/drawing/2014/main" id="{80DEBD7B-5FA9-4992-A601-EB72CF549893}"/>
              </a:ext>
            </a:extLst>
          </p:cNvPr>
          <p:cNvGraphicFramePr>
            <a:graphicFrameLocks noChangeAspect="1"/>
          </p:cNvGraphicFramePr>
          <p:nvPr userDrawn="1">
            <p:extLst>
              <p:ext uri="{D42A27DB-BD31-4B8C-83A1-F6EECF244321}">
                <p14:modId xmlns:p14="http://schemas.microsoft.com/office/powerpoint/2010/main" val="1557464044"/>
              </p:ext>
            </p:extLst>
          </p:nvPr>
        </p:nvGraphicFramePr>
        <p:xfrm>
          <a:off x="12185650" y="25400"/>
          <a:ext cx="9525" cy="6858000"/>
        </p:xfrm>
        <a:graphic>
          <a:graphicData uri="http://schemas.openxmlformats.org/presentationml/2006/ole">
            <mc:AlternateContent xmlns:mc="http://schemas.openxmlformats.org/markup-compatibility/2006">
              <mc:Choice xmlns:v="urn:schemas-microsoft-com:vml" Requires="v">
                <p:oleObj spid="_x0000_s1918" name="Image" r:id="rId5" imgW="12600" imgH="9142560" progId="Photoshop.Image.17">
                  <p:embed/>
                </p:oleObj>
              </mc:Choice>
              <mc:Fallback>
                <p:oleObj name="Image" r:id="rId5" imgW="12600" imgH="9142560" progId="Photoshop.Image.17">
                  <p:embed/>
                  <p:pic>
                    <p:nvPicPr>
                      <p:cNvPr id="0" name=""/>
                      <p:cNvPicPr/>
                      <p:nvPr/>
                    </p:nvPicPr>
                    <p:blipFill>
                      <a:blip r:embed="rId6"/>
                      <a:stretch>
                        <a:fillRect/>
                      </a:stretch>
                    </p:blipFill>
                    <p:spPr>
                      <a:xfrm>
                        <a:off x="12185650" y="25400"/>
                        <a:ext cx="9525" cy="6858000"/>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7120EA26-A6C6-4FDA-A6D6-DC0B8AAABE75}"/>
              </a:ext>
            </a:extLst>
          </p:cNvPr>
          <p:cNvGraphicFramePr>
            <a:graphicFrameLocks noChangeAspect="1"/>
          </p:cNvGraphicFramePr>
          <p:nvPr userDrawn="1">
            <p:extLst>
              <p:ext uri="{D42A27DB-BD31-4B8C-83A1-F6EECF244321}">
                <p14:modId xmlns:p14="http://schemas.microsoft.com/office/powerpoint/2010/main" val="2681500795"/>
              </p:ext>
            </p:extLst>
          </p:nvPr>
        </p:nvGraphicFramePr>
        <p:xfrm>
          <a:off x="12186206" y="0"/>
          <a:ext cx="9525" cy="6858000"/>
        </p:xfrm>
        <a:graphic>
          <a:graphicData uri="http://schemas.openxmlformats.org/presentationml/2006/ole">
            <mc:AlternateContent xmlns:mc="http://schemas.openxmlformats.org/markup-compatibility/2006">
              <mc:Choice xmlns:v="urn:schemas-microsoft-com:vml" Requires="v">
                <p:oleObj spid="_x0000_s1919" name="Image" r:id="rId7" imgW="12600" imgH="9142560" progId="Photoshop.Image.17">
                  <p:embed/>
                </p:oleObj>
              </mc:Choice>
              <mc:Fallback>
                <p:oleObj name="Image" r:id="rId7" imgW="12600" imgH="9142560" progId="Photoshop.Image.17">
                  <p:embed/>
                  <p:pic>
                    <p:nvPicPr>
                      <p:cNvPr id="0" name=""/>
                      <p:cNvPicPr/>
                      <p:nvPr/>
                    </p:nvPicPr>
                    <p:blipFill>
                      <a:blip r:embed="rId6"/>
                      <a:stretch>
                        <a:fillRect/>
                      </a:stretch>
                    </p:blipFill>
                    <p:spPr>
                      <a:xfrm>
                        <a:off x="12186206" y="0"/>
                        <a:ext cx="9525" cy="68580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467279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9EC2586-0FE8-2648-AA86-0C9896263F6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9524"/>
          </a:xfrm>
          <a:prstGeom prst="rect">
            <a:avLst/>
          </a:prstGeom>
        </p:spPr>
      </p:pic>
      <p:sp>
        <p:nvSpPr>
          <p:cNvPr id="2" name="Title 1"/>
          <p:cNvSpPr>
            <a:spLocks noGrp="1"/>
          </p:cNvSpPr>
          <p:nvPr>
            <p:ph type="title"/>
          </p:nvPr>
        </p:nvSpPr>
        <p:spPr>
          <a:xfrm>
            <a:off x="238538" y="263527"/>
            <a:ext cx="11115261" cy="779463"/>
          </a:xfrm>
        </p:spPr>
        <p:txBody>
          <a:bodyPr/>
          <a:lstStyle>
            <a:lvl1pPr>
              <a:defRPr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Content Placeholder 2"/>
          <p:cNvSpPr>
            <a:spLocks noGrp="1"/>
          </p:cNvSpPr>
          <p:nvPr>
            <p:ph idx="1"/>
          </p:nvPr>
        </p:nvSpPr>
        <p:spPr>
          <a:xfrm>
            <a:off x="238538" y="1243016"/>
            <a:ext cx="10515600" cy="4913308"/>
          </a:xfrm>
        </p:spPr>
        <p:txBody>
          <a:bodyPr/>
          <a:lstStyle>
            <a:lvl1pPr marL="228600" indent="-228600">
              <a:buFontTx/>
              <a:buBlip>
                <a:blip r:embed="rId3"/>
              </a:buBlip>
              <a:defRPr b="0" i="0">
                <a:solidFill>
                  <a:schemeClr val="bg1"/>
                </a:solidFill>
                <a:latin typeface="Amazon Ember Light" charset="0"/>
                <a:ea typeface="Amazon Ember Light" charset="0"/>
                <a:cs typeface="Amazon Ember Light" charset="0"/>
              </a:defRPr>
            </a:lvl1pPr>
            <a:lvl2pPr marL="685800" indent="-228600">
              <a:buFontTx/>
              <a:buBlip>
                <a:blip r:embed="rId3"/>
              </a:buBlip>
              <a:defRPr b="0" i="0">
                <a:solidFill>
                  <a:schemeClr val="bg1"/>
                </a:solidFill>
                <a:latin typeface="Amazon Ember Light" charset="0"/>
                <a:ea typeface="Amazon Ember Light" charset="0"/>
                <a:cs typeface="Amazon Ember Light" charset="0"/>
              </a:defRPr>
            </a:lvl2pPr>
            <a:lvl3pPr marL="1143000" indent="-228600">
              <a:buFontTx/>
              <a:buBlip>
                <a:blip r:embed="rId3"/>
              </a:buBlip>
              <a:defRPr b="0" i="0">
                <a:solidFill>
                  <a:schemeClr val="bg1"/>
                </a:solidFill>
                <a:latin typeface="Amazon Ember Light" charset="0"/>
                <a:ea typeface="Amazon Ember Light" charset="0"/>
                <a:cs typeface="Amazon Ember Light" charset="0"/>
              </a:defRPr>
            </a:lvl3pPr>
            <a:lvl4pPr marL="1600200" indent="-228600">
              <a:buFontTx/>
              <a:buBlip>
                <a:blip r:embed="rId3"/>
              </a:buBlip>
              <a:defRPr b="0" i="0">
                <a:solidFill>
                  <a:schemeClr val="bg1"/>
                </a:solidFill>
                <a:latin typeface="Amazon Ember Light" charset="0"/>
                <a:ea typeface="Amazon Ember Light" charset="0"/>
                <a:cs typeface="Amazon Ember Light" charset="0"/>
              </a:defRPr>
            </a:lvl4pPr>
            <a:lvl5pPr marL="2057400" indent="-228600">
              <a:buFontTx/>
              <a:buBlip>
                <a:blip r:embed="rId3"/>
              </a:buBlip>
              <a:defRPr b="0" i="0">
                <a:solidFill>
                  <a:schemeClr val="bg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b="0" i="0">
                <a:solidFill>
                  <a:schemeClr val="bg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a:t>
            </a:fld>
            <a:endParaRPr lang="en-US" dirty="0"/>
          </a:p>
        </p:txBody>
      </p:sp>
    </p:spTree>
    <p:extLst>
      <p:ext uri="{BB962C8B-B14F-4D97-AF65-F5344CB8AC3E}">
        <p14:creationId xmlns:p14="http://schemas.microsoft.com/office/powerpoint/2010/main" val="21395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FA52127-32C6-4D48-A942-78FEA390D53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9524"/>
          </a:xfrm>
          <a:prstGeom prst="rect">
            <a:avLst/>
          </a:prstGeom>
        </p:spPr>
      </p:pic>
      <p:sp>
        <p:nvSpPr>
          <p:cNvPr id="2" name="Title 1"/>
          <p:cNvSpPr>
            <a:spLocks noGrp="1"/>
          </p:cNvSpPr>
          <p:nvPr>
            <p:ph type="title"/>
          </p:nvPr>
        </p:nvSpPr>
        <p:spPr>
          <a:xfrm>
            <a:off x="662608" y="2770243"/>
            <a:ext cx="11115261" cy="779463"/>
          </a:xfrm>
        </p:spPr>
        <p:txBody>
          <a:bodyPr>
            <a:noAutofit/>
          </a:bodyPr>
          <a:lstStyle>
            <a:lvl1pPr>
              <a:defRPr sz="6000"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lvl1pPr>
              <a:defRPr b="0" i="0">
                <a:solidFill>
                  <a:schemeClr val="bg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a:t>
            </a:fld>
            <a:endParaRPr lang="en-US" dirty="0"/>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4863E68-82A8-A743-AA79-21B19BB8026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730" y="-2237"/>
            <a:ext cx="12222998" cy="6860237"/>
          </a:xfrm>
          <a:prstGeom prst="rect">
            <a:avLst/>
          </a:prstGeom>
        </p:spPr>
      </p:pic>
      <p:sp>
        <p:nvSpPr>
          <p:cNvPr id="2" name="Title 1"/>
          <p:cNvSpPr>
            <a:spLocks noGrp="1"/>
          </p:cNvSpPr>
          <p:nvPr userDrawn="1">
            <p:ph type="title"/>
          </p:nvPr>
        </p:nvSpPr>
        <p:spPr>
          <a:xfrm>
            <a:off x="238539" y="263527"/>
            <a:ext cx="11115261" cy="779463"/>
          </a:xfrm>
        </p:spPr>
        <p:txBody>
          <a:bodyPr/>
          <a:lstStyle>
            <a:lvl1pPr>
              <a:defRPr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Content Placeholder 2"/>
          <p:cNvSpPr>
            <a:spLocks noGrp="1"/>
          </p:cNvSpPr>
          <p:nvPr userDrawn="1">
            <p:ph idx="1"/>
          </p:nvPr>
        </p:nvSpPr>
        <p:spPr>
          <a:xfrm>
            <a:off x="238539" y="1440305"/>
            <a:ext cx="10515600" cy="4913308"/>
          </a:xfrm>
        </p:spPr>
        <p:txBody>
          <a:bodyPr/>
          <a:lstStyle>
            <a:lvl1pPr marL="228600" indent="-228600">
              <a:buFontTx/>
              <a:buBlip>
                <a:blip r:embed="rId4"/>
              </a:buBlip>
              <a:defRPr b="0" i="0">
                <a:solidFill>
                  <a:schemeClr val="tx1"/>
                </a:solidFill>
                <a:latin typeface="Amazon Ember Light" charset="0"/>
                <a:ea typeface="Amazon Ember Light" charset="0"/>
                <a:cs typeface="Amazon Ember Light" charset="0"/>
              </a:defRPr>
            </a:lvl1pPr>
            <a:lvl2pPr marL="685800" indent="-228600">
              <a:buFontTx/>
              <a:buBlip>
                <a:blip r:embed="rId4"/>
              </a:buBlip>
              <a:defRPr b="0" i="0">
                <a:solidFill>
                  <a:schemeClr val="tx1"/>
                </a:solidFill>
                <a:latin typeface="Amazon Ember Light" charset="0"/>
                <a:ea typeface="Amazon Ember Light" charset="0"/>
                <a:cs typeface="Amazon Ember Light" charset="0"/>
              </a:defRPr>
            </a:lvl2pPr>
            <a:lvl3pPr marL="1143000" indent="-228600">
              <a:buFontTx/>
              <a:buBlip>
                <a:blip r:embed="rId4"/>
              </a:buBlip>
              <a:defRPr b="0" i="0">
                <a:solidFill>
                  <a:schemeClr val="tx1"/>
                </a:solidFill>
                <a:latin typeface="Amazon Ember Light" charset="0"/>
                <a:ea typeface="Amazon Ember Light" charset="0"/>
                <a:cs typeface="Amazon Ember Light" charset="0"/>
              </a:defRPr>
            </a:lvl3pPr>
            <a:lvl4pPr marL="1600200" indent="-228600">
              <a:buFontTx/>
              <a:buBlip>
                <a:blip r:embed="rId4"/>
              </a:buBlip>
              <a:defRPr b="0" i="0">
                <a:solidFill>
                  <a:schemeClr val="tx1"/>
                </a:solidFill>
                <a:latin typeface="Amazon Ember Light" charset="0"/>
                <a:ea typeface="Amazon Ember Light" charset="0"/>
                <a:cs typeface="Amazon Ember Light" charset="0"/>
              </a:defRPr>
            </a:lvl4pPr>
            <a:lvl5pPr marL="2057400" indent="-228600">
              <a:buFontTx/>
              <a:buBlip>
                <a:blip r:embed="rId4"/>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userDrawn="1">
            <p:ph type="sldNum" sz="quarter" idx="12"/>
          </p:nvPr>
        </p:nvSpPr>
        <p:spPr/>
        <p:txBody>
          <a:bodyPr/>
          <a:lstStyle>
            <a:lvl1pPr>
              <a:defRPr b="0" i="0">
                <a:solidFill>
                  <a:schemeClr val="tx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a:t>
            </a:fld>
            <a:endParaRPr lang="en-US" dirty="0"/>
          </a:p>
        </p:txBody>
      </p:sp>
      <p:sp>
        <p:nvSpPr>
          <p:cNvPr id="8" name="Rectangle 7">
            <a:extLst>
              <a:ext uri="{FF2B5EF4-FFF2-40B4-BE49-F238E27FC236}">
                <a16:creationId xmlns:a16="http://schemas.microsoft.com/office/drawing/2014/main" id="{96387C53-21CC-4861-A773-CA9C4A46D5DF}"/>
              </a:ext>
            </a:extLst>
          </p:cNvPr>
          <p:cNvSpPr/>
          <p:nvPr userDrawn="1"/>
        </p:nvSpPr>
        <p:spPr>
          <a:xfrm>
            <a:off x="12099313" y="6815016"/>
            <a:ext cx="93955"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2"/>
          <p:cNvSpPr>
            <a:spLocks noGrp="1"/>
          </p:cNvSpPr>
          <p:nvPr>
            <p:ph idx="13"/>
          </p:nvPr>
        </p:nvSpPr>
        <p:spPr>
          <a:xfrm>
            <a:off x="238539" y="1440305"/>
            <a:ext cx="10515600" cy="4913308"/>
          </a:xfrm>
        </p:spPr>
        <p:txBody>
          <a:bodyPr/>
          <a:lstStyle>
            <a:lvl1pPr marL="228600" indent="-228600">
              <a:buFontTx/>
              <a:buBlip>
                <a:blip r:embed="rId4"/>
              </a:buBlip>
              <a:defRPr b="0" i="0">
                <a:solidFill>
                  <a:schemeClr val="tx1"/>
                </a:solidFill>
                <a:latin typeface="Amazon Ember Light" charset="0"/>
                <a:ea typeface="Amazon Ember Light" charset="0"/>
                <a:cs typeface="Amazon Ember Light" charset="0"/>
              </a:defRPr>
            </a:lvl1pPr>
            <a:lvl2pPr marL="685800" indent="-228600">
              <a:buFontTx/>
              <a:buBlip>
                <a:blip r:embed="rId4"/>
              </a:buBlip>
              <a:defRPr b="0" i="0">
                <a:solidFill>
                  <a:schemeClr val="tx1"/>
                </a:solidFill>
                <a:latin typeface="Amazon Ember Light" charset="0"/>
                <a:ea typeface="Amazon Ember Light" charset="0"/>
                <a:cs typeface="Amazon Ember Light" charset="0"/>
              </a:defRPr>
            </a:lvl2pPr>
            <a:lvl3pPr marL="1143000" indent="-228600">
              <a:buFontTx/>
              <a:buBlip>
                <a:blip r:embed="rId4"/>
              </a:buBlip>
              <a:defRPr b="0" i="0">
                <a:solidFill>
                  <a:schemeClr val="tx1"/>
                </a:solidFill>
                <a:latin typeface="Amazon Ember Light" charset="0"/>
                <a:ea typeface="Amazon Ember Light" charset="0"/>
                <a:cs typeface="Amazon Ember Light" charset="0"/>
              </a:defRPr>
            </a:lvl3pPr>
            <a:lvl4pPr marL="1600200" indent="-228600">
              <a:buFontTx/>
              <a:buBlip>
                <a:blip r:embed="rId4"/>
              </a:buBlip>
              <a:defRPr b="0" i="0">
                <a:solidFill>
                  <a:schemeClr val="tx1"/>
                </a:solidFill>
                <a:latin typeface="Amazon Ember Light" charset="0"/>
                <a:ea typeface="Amazon Ember Light" charset="0"/>
                <a:cs typeface="Amazon Ember Light" charset="0"/>
              </a:defRPr>
            </a:lvl4pPr>
            <a:lvl5pPr marL="2057400" indent="-228600">
              <a:buFontTx/>
              <a:buBlip>
                <a:blip r:embed="rId4"/>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251791" y="6480313"/>
            <a:ext cx="4108174" cy="230832"/>
          </a:xfrm>
          <a:prstGeom prst="rect">
            <a:avLst/>
          </a:prstGeom>
          <a:noFill/>
        </p:spPr>
        <p:txBody>
          <a:bodyPr wrap="square" rtlCol="0">
            <a:spAutoFit/>
          </a:bodyPr>
          <a:lstStyle/>
          <a:p>
            <a:r>
              <a:rPr lang="en-US" sz="900" b="0" i="0" dirty="0">
                <a:solidFill>
                  <a:schemeClr val="tx1">
                    <a:lumMod val="85000"/>
                    <a:lumOff val="15000"/>
                  </a:schemeClr>
                </a:solidFill>
                <a:latin typeface="Amazon Ember Light" charset="0"/>
                <a:ea typeface="Amazon Ember Light" charset="0"/>
                <a:cs typeface="Amazon Ember Light" charset="0"/>
              </a:rPr>
              <a:t>© 2019, Amazon Web Services, Inc. or its Affiliates. All rights reserved.</a:t>
            </a:r>
          </a:p>
        </p:txBody>
      </p:sp>
    </p:spTree>
    <p:custDataLst>
      <p:tags r:id="rId1"/>
    </p:custDataLs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135233A-4DA7-AD41-831C-2BE1C6FF65D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68" y="-2237"/>
            <a:ext cx="12193268" cy="6860237"/>
          </a:xfrm>
          <a:prstGeom prst="rect">
            <a:avLst/>
          </a:prstGeom>
        </p:spPr>
      </p:pic>
      <p:sp>
        <p:nvSpPr>
          <p:cNvPr id="2" name="Title 1"/>
          <p:cNvSpPr>
            <a:spLocks noGrp="1"/>
          </p:cNvSpPr>
          <p:nvPr userDrawn="1">
            <p:ph type="title"/>
          </p:nvPr>
        </p:nvSpPr>
        <p:spPr>
          <a:xfrm>
            <a:off x="238539" y="263527"/>
            <a:ext cx="11115261" cy="779463"/>
          </a:xfrm>
        </p:spPr>
        <p:txBody>
          <a:bodyPr/>
          <a:lstStyle>
            <a:lvl1pPr>
              <a:defRPr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Content Placeholder 2"/>
          <p:cNvSpPr>
            <a:spLocks noGrp="1"/>
          </p:cNvSpPr>
          <p:nvPr userDrawn="1">
            <p:ph idx="1"/>
          </p:nvPr>
        </p:nvSpPr>
        <p:spPr>
          <a:xfrm>
            <a:off x="238539" y="1440305"/>
            <a:ext cx="5075583" cy="4913308"/>
          </a:xfrm>
        </p:spPr>
        <p:txBody>
          <a:bodyPr/>
          <a:lstStyle>
            <a:lvl1pPr marL="228600" indent="-228600">
              <a:buFontTx/>
              <a:buBlip>
                <a:blip r:embed="rId5"/>
              </a:buBlip>
              <a:defRPr b="0" i="0">
                <a:solidFill>
                  <a:schemeClr val="tx1"/>
                </a:solidFill>
                <a:latin typeface="Amazon Ember Light" charset="0"/>
                <a:ea typeface="Amazon Ember Light" charset="0"/>
                <a:cs typeface="Amazon Ember Light" charset="0"/>
              </a:defRPr>
            </a:lvl1pPr>
            <a:lvl2pPr marL="685800" indent="-228600">
              <a:buFontTx/>
              <a:buBlip>
                <a:blip r:embed="rId5"/>
              </a:buBlip>
              <a:defRPr b="0" i="0">
                <a:solidFill>
                  <a:schemeClr val="tx1"/>
                </a:solidFill>
                <a:latin typeface="Amazon Ember Light" charset="0"/>
                <a:ea typeface="Amazon Ember Light" charset="0"/>
                <a:cs typeface="Amazon Ember Light" charset="0"/>
              </a:defRPr>
            </a:lvl2pPr>
            <a:lvl3pPr marL="1143000" indent="-228600">
              <a:buFontTx/>
              <a:buBlip>
                <a:blip r:embed="rId5"/>
              </a:buBlip>
              <a:defRPr b="0" i="0">
                <a:solidFill>
                  <a:schemeClr val="tx1"/>
                </a:solidFill>
                <a:latin typeface="Amazon Ember Light" charset="0"/>
                <a:ea typeface="Amazon Ember Light" charset="0"/>
                <a:cs typeface="Amazon Ember Light" charset="0"/>
              </a:defRPr>
            </a:lvl3pPr>
            <a:lvl4pPr marL="1600200" indent="-228600">
              <a:buFontTx/>
              <a:buBlip>
                <a:blip r:embed="rId5"/>
              </a:buBlip>
              <a:defRPr b="0" i="0">
                <a:solidFill>
                  <a:schemeClr val="tx1"/>
                </a:solidFill>
                <a:latin typeface="Amazon Ember Light" charset="0"/>
                <a:ea typeface="Amazon Ember Light" charset="0"/>
                <a:cs typeface="Amazon Ember Light" charset="0"/>
              </a:defRPr>
            </a:lvl4pPr>
            <a:lvl5pPr marL="2057400" indent="-228600">
              <a:buFontTx/>
              <a:buBlip>
                <a:blip r:embed="rId5"/>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userDrawn="1">
            <p:ph type="sldNum" sz="quarter" idx="12"/>
          </p:nvPr>
        </p:nvSpPr>
        <p:spPr/>
        <p:txBody>
          <a:bodyPr/>
          <a:lstStyle>
            <a:lvl1pPr>
              <a:defRPr b="0" i="0">
                <a:solidFill>
                  <a:schemeClr val="tx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a:t>
            </a:fld>
            <a:endParaRPr lang="en-US" dirty="0"/>
          </a:p>
        </p:txBody>
      </p:sp>
      <p:graphicFrame>
        <p:nvGraphicFramePr>
          <p:cNvPr id="11" name="Object 10">
            <a:extLst>
              <a:ext uri="{FF2B5EF4-FFF2-40B4-BE49-F238E27FC236}">
                <a16:creationId xmlns:a16="http://schemas.microsoft.com/office/drawing/2014/main" id="{203EF237-8DE6-4679-839B-F52D6B83D301}"/>
              </a:ext>
            </a:extLst>
          </p:cNvPr>
          <p:cNvGraphicFramePr>
            <a:graphicFrameLocks noChangeAspect="1"/>
          </p:cNvGraphicFramePr>
          <p:nvPr userDrawn="1">
            <p:extLst/>
          </p:nvPr>
        </p:nvGraphicFramePr>
        <p:xfrm>
          <a:off x="12175800" y="-31440"/>
          <a:ext cx="9525" cy="6858000"/>
        </p:xfrm>
        <a:graphic>
          <a:graphicData uri="http://schemas.openxmlformats.org/presentationml/2006/ole">
            <mc:AlternateContent xmlns:mc="http://schemas.openxmlformats.org/markup-compatibility/2006">
              <mc:Choice xmlns:v="urn:schemas-microsoft-com:vml" Requires="v">
                <p:oleObj spid="_x0000_s3469" name="Image" r:id="rId6" imgW="12600" imgH="9142560" progId="Photoshop.Image.17">
                  <p:embed/>
                </p:oleObj>
              </mc:Choice>
              <mc:Fallback>
                <p:oleObj name="Image" r:id="rId6" imgW="12600" imgH="9142560" progId="Photoshop.Image.17">
                  <p:embed/>
                  <p:pic>
                    <p:nvPicPr>
                      <p:cNvPr id="0" name=""/>
                      <p:cNvPicPr/>
                      <p:nvPr/>
                    </p:nvPicPr>
                    <p:blipFill>
                      <a:blip r:embed="rId7"/>
                      <a:stretch>
                        <a:fillRect/>
                      </a:stretch>
                    </p:blipFill>
                    <p:spPr>
                      <a:xfrm>
                        <a:off x="12175800" y="-31440"/>
                        <a:ext cx="9525" cy="6858000"/>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96387C53-21CC-4861-A773-CA9C4A46D5DF}"/>
              </a:ext>
            </a:extLst>
          </p:cNvPr>
          <p:cNvSpPr/>
          <p:nvPr userDrawn="1"/>
        </p:nvSpPr>
        <p:spPr>
          <a:xfrm>
            <a:off x="12099313" y="6815016"/>
            <a:ext cx="93955"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ntent Placeholder 2"/>
          <p:cNvSpPr>
            <a:spLocks noGrp="1"/>
          </p:cNvSpPr>
          <p:nvPr>
            <p:ph idx="13"/>
          </p:nvPr>
        </p:nvSpPr>
        <p:spPr>
          <a:xfrm>
            <a:off x="5796169" y="1440305"/>
            <a:ext cx="5075583" cy="4913308"/>
          </a:xfrm>
        </p:spPr>
        <p:txBody>
          <a:bodyPr/>
          <a:lstStyle>
            <a:lvl1pPr marL="228600" indent="-228600">
              <a:buFontTx/>
              <a:buBlip>
                <a:blip r:embed="rId5"/>
              </a:buBlip>
              <a:defRPr b="0" i="0">
                <a:solidFill>
                  <a:schemeClr val="tx1"/>
                </a:solidFill>
                <a:latin typeface="Amazon Ember Light" charset="0"/>
                <a:ea typeface="Amazon Ember Light" charset="0"/>
                <a:cs typeface="Amazon Ember Light" charset="0"/>
              </a:defRPr>
            </a:lvl1pPr>
            <a:lvl2pPr marL="685800" indent="-228600">
              <a:buFontTx/>
              <a:buBlip>
                <a:blip r:embed="rId5"/>
              </a:buBlip>
              <a:defRPr b="0" i="0">
                <a:solidFill>
                  <a:schemeClr val="tx1"/>
                </a:solidFill>
                <a:latin typeface="Amazon Ember Light" charset="0"/>
                <a:ea typeface="Amazon Ember Light" charset="0"/>
                <a:cs typeface="Amazon Ember Light" charset="0"/>
              </a:defRPr>
            </a:lvl2pPr>
            <a:lvl3pPr marL="1143000" indent="-228600">
              <a:buFontTx/>
              <a:buBlip>
                <a:blip r:embed="rId5"/>
              </a:buBlip>
              <a:defRPr b="0" i="0">
                <a:solidFill>
                  <a:schemeClr val="tx1"/>
                </a:solidFill>
                <a:latin typeface="Amazon Ember Light" charset="0"/>
                <a:ea typeface="Amazon Ember Light" charset="0"/>
                <a:cs typeface="Amazon Ember Light" charset="0"/>
              </a:defRPr>
            </a:lvl3pPr>
            <a:lvl4pPr marL="1600200" indent="-228600">
              <a:buFontTx/>
              <a:buBlip>
                <a:blip r:embed="rId5"/>
              </a:buBlip>
              <a:defRPr b="0" i="0">
                <a:solidFill>
                  <a:schemeClr val="tx1"/>
                </a:solidFill>
                <a:latin typeface="Amazon Ember Light" charset="0"/>
                <a:ea typeface="Amazon Ember Light" charset="0"/>
                <a:cs typeface="Amazon Ember Light" charset="0"/>
              </a:defRPr>
            </a:lvl4pPr>
            <a:lvl5pPr marL="2057400" indent="-228600">
              <a:buFontTx/>
              <a:buBlip>
                <a:blip r:embed="rId5"/>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4"/>
          </p:nvPr>
        </p:nvSpPr>
        <p:spPr>
          <a:xfrm>
            <a:off x="238539" y="1440305"/>
            <a:ext cx="10515600" cy="4913308"/>
          </a:xfrm>
        </p:spPr>
        <p:txBody>
          <a:bodyPr/>
          <a:lstStyle>
            <a:lvl1pPr marL="228600" indent="-228600">
              <a:buFontTx/>
              <a:buBlip>
                <a:blip r:embed="rId5"/>
              </a:buBlip>
              <a:defRPr b="0" i="0">
                <a:solidFill>
                  <a:schemeClr val="tx1"/>
                </a:solidFill>
                <a:latin typeface="Amazon Ember Light" charset="0"/>
                <a:ea typeface="Amazon Ember Light" charset="0"/>
                <a:cs typeface="Amazon Ember Light" charset="0"/>
              </a:defRPr>
            </a:lvl1pPr>
            <a:lvl2pPr marL="685800" indent="-228600">
              <a:buFontTx/>
              <a:buBlip>
                <a:blip r:embed="rId5"/>
              </a:buBlip>
              <a:defRPr b="0" i="0">
                <a:solidFill>
                  <a:schemeClr val="tx1"/>
                </a:solidFill>
                <a:latin typeface="Amazon Ember Light" charset="0"/>
                <a:ea typeface="Amazon Ember Light" charset="0"/>
                <a:cs typeface="Amazon Ember Light" charset="0"/>
              </a:defRPr>
            </a:lvl2pPr>
            <a:lvl3pPr marL="1143000" indent="-228600">
              <a:buFontTx/>
              <a:buBlip>
                <a:blip r:embed="rId5"/>
              </a:buBlip>
              <a:defRPr b="0" i="0">
                <a:solidFill>
                  <a:schemeClr val="tx1"/>
                </a:solidFill>
                <a:latin typeface="Amazon Ember Light" charset="0"/>
                <a:ea typeface="Amazon Ember Light" charset="0"/>
                <a:cs typeface="Amazon Ember Light" charset="0"/>
              </a:defRPr>
            </a:lvl3pPr>
            <a:lvl4pPr marL="1600200" indent="-228600">
              <a:buFontTx/>
              <a:buBlip>
                <a:blip r:embed="rId5"/>
              </a:buBlip>
              <a:defRPr b="0" i="0">
                <a:solidFill>
                  <a:schemeClr val="tx1"/>
                </a:solidFill>
                <a:latin typeface="Amazon Ember Light" charset="0"/>
                <a:ea typeface="Amazon Ember Light" charset="0"/>
                <a:cs typeface="Amazon Ember Light" charset="0"/>
              </a:defRPr>
            </a:lvl4pPr>
            <a:lvl5pPr marL="2057400" indent="-228600">
              <a:buFontTx/>
              <a:buBlip>
                <a:blip r:embed="rId5"/>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Box 12"/>
          <p:cNvSpPr txBox="1"/>
          <p:nvPr userDrawn="1"/>
        </p:nvSpPr>
        <p:spPr>
          <a:xfrm>
            <a:off x="251791" y="6480313"/>
            <a:ext cx="4108174" cy="230832"/>
          </a:xfrm>
          <a:prstGeom prst="rect">
            <a:avLst/>
          </a:prstGeom>
          <a:noFill/>
        </p:spPr>
        <p:txBody>
          <a:bodyPr wrap="square" rtlCol="0">
            <a:spAutoFit/>
          </a:bodyPr>
          <a:lstStyle/>
          <a:p>
            <a:r>
              <a:rPr lang="en-US" sz="900" b="0" i="0" dirty="0">
                <a:solidFill>
                  <a:schemeClr val="tx1">
                    <a:lumMod val="85000"/>
                    <a:lumOff val="15000"/>
                  </a:schemeClr>
                </a:solidFill>
                <a:latin typeface="Amazon Ember Light" charset="0"/>
                <a:ea typeface="Amazon Ember Light" charset="0"/>
                <a:cs typeface="Amazon Ember Light" charset="0"/>
              </a:rPr>
              <a:t>© 2018, Amazon Web Services, Inc. or its Affiliates. All rights reserved.</a:t>
            </a:r>
          </a:p>
        </p:txBody>
      </p:sp>
    </p:spTree>
    <p:custDataLst>
      <p:tags r:id="rId2"/>
    </p:custDataLs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9413961-0AC7-5748-92C5-9F7E9A3F409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730" y="-2237"/>
            <a:ext cx="12222998" cy="6860237"/>
          </a:xfrm>
          <a:prstGeom prst="rect">
            <a:avLst/>
          </a:prstGeom>
        </p:spPr>
      </p:pic>
      <p:sp>
        <p:nvSpPr>
          <p:cNvPr id="2" name="Title 1"/>
          <p:cNvSpPr>
            <a:spLocks noGrp="1"/>
          </p:cNvSpPr>
          <p:nvPr userDrawn="1">
            <p:ph type="title"/>
          </p:nvPr>
        </p:nvSpPr>
        <p:spPr>
          <a:xfrm>
            <a:off x="238539" y="263527"/>
            <a:ext cx="11115261" cy="779463"/>
          </a:xfrm>
        </p:spPr>
        <p:txBody>
          <a:bodyPr/>
          <a:lstStyle>
            <a:lvl1pPr>
              <a:defRPr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Content Placeholder 2"/>
          <p:cNvSpPr>
            <a:spLocks noGrp="1"/>
          </p:cNvSpPr>
          <p:nvPr>
            <p:ph idx="1" hasCustomPrompt="1"/>
          </p:nvPr>
        </p:nvSpPr>
        <p:spPr>
          <a:xfrm>
            <a:off x="238539" y="1440305"/>
            <a:ext cx="11352570" cy="4913308"/>
          </a:xfrm>
        </p:spPr>
        <p:txBody>
          <a:bodyPr/>
          <a:lstStyle>
            <a:lvl1pPr marL="457200" indent="-457200">
              <a:buFontTx/>
              <a:buBlip>
                <a:blip r:embed="rId4"/>
              </a:buBlip>
              <a:defRPr b="0" i="0">
                <a:solidFill>
                  <a:schemeClr val="tx1"/>
                </a:solidFill>
                <a:latin typeface="Amazon Ember Light" charset="0"/>
                <a:ea typeface="Amazon Ember Light" charset="0"/>
                <a:cs typeface="Amazon Ember Light" charset="0"/>
              </a:defRPr>
            </a:lvl1pPr>
            <a:lvl2pPr marL="808038" indent="-290513">
              <a:buFontTx/>
              <a:buBlip>
                <a:blip r:embed="rId4"/>
              </a:buBlip>
              <a:tabLst/>
              <a:defRPr b="0" i="0">
                <a:solidFill>
                  <a:schemeClr val="tx1"/>
                </a:solidFill>
                <a:latin typeface="Amazon Ember Light" charset="0"/>
                <a:ea typeface="Amazon Ember Light" charset="0"/>
                <a:cs typeface="Amazon Ember Light" charset="0"/>
              </a:defRPr>
            </a:lvl2pPr>
            <a:lvl3pPr marL="1270000" indent="-298450">
              <a:buFontTx/>
              <a:buBlip>
                <a:blip r:embed="rId4"/>
              </a:buBlip>
              <a:tabLst/>
              <a:defRPr b="0" i="0">
                <a:solidFill>
                  <a:schemeClr val="tx1"/>
                </a:solidFill>
                <a:latin typeface="Amazon Ember Light" charset="0"/>
                <a:ea typeface="Amazon Ember Light" charset="0"/>
                <a:cs typeface="Amazon Ember Light" charset="0"/>
              </a:defRPr>
            </a:lvl3pPr>
            <a:lvl4pPr marL="1600200" indent="-228600">
              <a:buFontTx/>
              <a:buBlip>
                <a:blip r:embed="rId4"/>
              </a:buBlip>
              <a:defRPr b="0" i="0">
                <a:solidFill>
                  <a:schemeClr val="tx1"/>
                </a:solidFill>
                <a:latin typeface="Amazon Ember Light" charset="0"/>
                <a:ea typeface="Amazon Ember Light" charset="0"/>
                <a:cs typeface="Amazon Ember Light" charset="0"/>
              </a:defRPr>
            </a:lvl4pPr>
            <a:lvl5pPr marL="2057400" indent="-228600">
              <a:buFontTx/>
              <a:buBlip>
                <a:blip r:embed="rId4"/>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userDrawn="1">
            <p:ph type="sldNum" sz="quarter" idx="12"/>
          </p:nvPr>
        </p:nvSpPr>
        <p:spPr/>
        <p:txBody>
          <a:bodyPr/>
          <a:lstStyle>
            <a:lvl1pPr>
              <a:defRPr b="0" i="0">
                <a:solidFill>
                  <a:schemeClr val="tx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a:t>
            </a:fld>
            <a:endParaRPr lang="en-US" dirty="0"/>
          </a:p>
        </p:txBody>
      </p:sp>
      <p:sp>
        <p:nvSpPr>
          <p:cNvPr id="8" name="Rectangle 7">
            <a:extLst>
              <a:ext uri="{FF2B5EF4-FFF2-40B4-BE49-F238E27FC236}">
                <a16:creationId xmlns:a16="http://schemas.microsoft.com/office/drawing/2014/main" id="{96387C53-21CC-4861-A773-CA9C4A46D5DF}"/>
              </a:ext>
            </a:extLst>
          </p:cNvPr>
          <p:cNvSpPr/>
          <p:nvPr userDrawn="1"/>
        </p:nvSpPr>
        <p:spPr>
          <a:xfrm>
            <a:off x="12099313" y="6815016"/>
            <a:ext cx="93955"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251791" y="6480313"/>
            <a:ext cx="4108174" cy="230832"/>
          </a:xfrm>
          <a:prstGeom prst="rect">
            <a:avLst/>
          </a:prstGeom>
          <a:noFill/>
        </p:spPr>
        <p:txBody>
          <a:bodyPr wrap="square" rtlCol="0">
            <a:spAutoFit/>
          </a:bodyPr>
          <a:lstStyle/>
          <a:p>
            <a:r>
              <a:rPr lang="en-US" sz="900" b="0" i="0" dirty="0">
                <a:solidFill>
                  <a:schemeClr val="tx1">
                    <a:lumMod val="85000"/>
                    <a:lumOff val="15000"/>
                  </a:schemeClr>
                </a:solidFill>
                <a:latin typeface="Amazon Ember Light" charset="0"/>
                <a:ea typeface="Amazon Ember Light" charset="0"/>
                <a:cs typeface="Amazon Ember Light" charset="0"/>
              </a:rPr>
              <a:t>© 2018, Amazon Web Services, Inc. or its Affiliates. All rights reserved.</a:t>
            </a:r>
          </a:p>
        </p:txBody>
      </p:sp>
    </p:spTree>
    <p:custDataLst>
      <p:tags r:id="rId1"/>
    </p:custDataLst>
    <p:extLst>
      <p:ext uri="{BB962C8B-B14F-4D97-AF65-F5344CB8AC3E}">
        <p14:creationId xmlns:p14="http://schemas.microsoft.com/office/powerpoint/2010/main" val="28439988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8D881-A1FF-A248-B220-002DCF0CB8A4}" type="datetimeFigureOut">
              <a:rPr lang="en-US" smtClean="0"/>
              <a:t>4/9/19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C43BFD-8FF7-A343-A8A6-E2338FCE8046}" type="slidenum">
              <a:rPr lang="en-US" smtClean="0"/>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2" r:id="rId4"/>
    <p:sldLayoutId id="2147483674" r:id="rId5"/>
    <p:sldLayoutId id="2147483675"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4.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15.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notesSlide" Target="../notesSlides/notesSlide12.xml"/><Relationship Id="rId7" Type="http://schemas.openxmlformats.org/officeDocument/2006/relationships/image" Target="../media/image18.png"/><Relationship Id="rId2" Type="http://schemas.openxmlformats.org/officeDocument/2006/relationships/slideLayout" Target="../slideLayouts/slideLayout4.xml"/><Relationship Id="rId1" Type="http://schemas.openxmlformats.org/officeDocument/2006/relationships/tags" Target="../tags/tag1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7.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9.png"/><Relationship Id="rId2" Type="http://schemas.openxmlformats.org/officeDocument/2006/relationships/slideLayout" Target="../slideLayouts/slideLayout4.xml"/><Relationship Id="rId1" Type="http://schemas.openxmlformats.org/officeDocument/2006/relationships/tags" Target="../tags/tag1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19.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notesSlide" Target="../notesSlides/notesSlide16.xml"/><Relationship Id="rId7" Type="http://schemas.openxmlformats.org/officeDocument/2006/relationships/image" Target="../media/image25.png"/><Relationship Id="rId2" Type="http://schemas.openxmlformats.org/officeDocument/2006/relationships/slideLayout" Target="../slideLayouts/slideLayout4.xml"/><Relationship Id="rId1" Type="http://schemas.openxmlformats.org/officeDocument/2006/relationships/tags" Target="../tags/tag20.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22.xml"/><Relationship Id="rId5" Type="http://schemas.openxmlformats.org/officeDocument/2006/relationships/image" Target="../media/image6.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23.xml"/><Relationship Id="rId5" Type="http://schemas.openxmlformats.org/officeDocument/2006/relationships/image" Target="../media/image6.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24.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25.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26.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7.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9.xml"/><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10.xml"/><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2.png"/><Relationship Id="rId2" Type="http://schemas.openxmlformats.org/officeDocument/2006/relationships/slideLayout" Target="../slideLayouts/slideLayout4.xml"/><Relationship Id="rId1" Type="http://schemas.openxmlformats.org/officeDocument/2006/relationships/tags" Target="../tags/tag1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3.xml"/><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205743" y="1828800"/>
            <a:ext cx="7197813" cy="2431997"/>
          </a:xfrm>
        </p:spPr>
        <p:txBody>
          <a:bodyPr/>
          <a:lstStyle/>
          <a:p>
            <a:r>
              <a:rPr lang="en-US" sz="5400" dirty="0"/>
              <a:t> </a:t>
            </a:r>
            <a:br>
              <a:rPr lang="en-US" sz="5400" dirty="0"/>
            </a:br>
            <a:br>
              <a:rPr lang="en-US" sz="5400" dirty="0"/>
            </a:br>
            <a:r>
              <a:rPr lang="en-US" sz="4800" dirty="0"/>
              <a:t>Module 9:                        Well-Architected Pillar 1:</a:t>
            </a:r>
            <a:br>
              <a:rPr lang="en-US" sz="4800" dirty="0"/>
            </a:br>
            <a:r>
              <a:rPr lang="en-US" sz="4800" dirty="0"/>
              <a:t>Operational Excellence</a:t>
            </a:r>
            <a:endParaRPr lang="en-US" sz="5400" dirty="0"/>
          </a:p>
        </p:txBody>
      </p:sp>
    </p:spTree>
    <p:custDataLst>
      <p:tags r:id="rId1"/>
    </p:custDataLst>
    <p:extLst>
      <p:ext uri="{BB962C8B-B14F-4D97-AF65-F5344CB8AC3E}">
        <p14:creationId xmlns:p14="http://schemas.microsoft.com/office/powerpoint/2010/main" val="76914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AWS Environment</a:t>
            </a:r>
          </a:p>
        </p:txBody>
      </p:sp>
      <p:sp>
        <p:nvSpPr>
          <p:cNvPr id="6" name="Content Placeholder 5"/>
          <p:cNvSpPr>
            <a:spLocks noGrp="1"/>
          </p:cNvSpPr>
          <p:nvPr>
            <p:ph idx="1"/>
          </p:nvPr>
        </p:nvSpPr>
        <p:spPr/>
        <p:txBody>
          <a:bodyPr/>
          <a:lstStyle/>
          <a:p>
            <a:pPr marL="457200" indent="-457200">
              <a:spcBef>
                <a:spcPts val="2400"/>
              </a:spcBef>
            </a:pPr>
            <a:r>
              <a:rPr lang="en-US" dirty="0"/>
              <a:t>Perform operations with code.</a:t>
            </a:r>
          </a:p>
          <a:p>
            <a:pPr marL="457200" indent="-457200">
              <a:spcBef>
                <a:spcPts val="2400"/>
              </a:spcBef>
            </a:pPr>
            <a:r>
              <a:rPr lang="en-US" dirty="0"/>
              <a:t>Align operations processes to business objectives.</a:t>
            </a:r>
          </a:p>
          <a:p>
            <a:pPr marL="457200" indent="-457200">
              <a:spcBef>
                <a:spcPts val="2400"/>
              </a:spcBef>
            </a:pPr>
            <a:r>
              <a:rPr lang="en-US" dirty="0"/>
              <a:t>Make regular, small, incremental changes.</a:t>
            </a:r>
          </a:p>
          <a:p>
            <a:pPr marL="457200" indent="-457200">
              <a:spcBef>
                <a:spcPts val="2400"/>
              </a:spcBef>
            </a:pPr>
            <a:r>
              <a:rPr lang="en-US" dirty="0"/>
              <a:t>Test for responses to unexpected events.</a:t>
            </a:r>
          </a:p>
          <a:p>
            <a:pPr marL="457200" indent="-457200">
              <a:spcBef>
                <a:spcPts val="2400"/>
              </a:spcBef>
            </a:pPr>
            <a:r>
              <a:rPr lang="en-US" dirty="0"/>
              <a:t>Learn from operational events and failures.</a:t>
            </a:r>
          </a:p>
          <a:p>
            <a:pPr marL="457200" indent="-457200">
              <a:spcBef>
                <a:spcPts val="2400"/>
              </a:spcBef>
            </a:pPr>
            <a:r>
              <a:rPr lang="en-US" dirty="0"/>
              <a:t>Keep operations procedures current.</a:t>
            </a:r>
          </a:p>
          <a:p>
            <a:pPr marL="457189" indent="-457189">
              <a:spcBef>
                <a:spcPts val="2400"/>
              </a:spcBef>
              <a:buFont typeface="Arial" panose="020B0604020202020204" pitchFamily="34" charset="0"/>
              <a:buChar char="•"/>
            </a:pPr>
            <a:endParaRPr lang="en-US" dirty="0"/>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19887" r="22898"/>
          <a:stretch/>
        </p:blipFill>
        <p:spPr>
          <a:xfrm>
            <a:off x="7617758" y="3896959"/>
            <a:ext cx="4249092" cy="2618409"/>
          </a:xfrm>
          <a:prstGeom prst="rect">
            <a:avLst/>
          </a:prstGeom>
        </p:spPr>
      </p:pic>
    </p:spTree>
    <p:custDataLst>
      <p:tags r:id="rId1"/>
    </p:custDataLst>
    <p:extLst>
      <p:ext uri="{BB962C8B-B14F-4D97-AF65-F5344CB8AC3E}">
        <p14:creationId xmlns:p14="http://schemas.microsoft.com/office/powerpoint/2010/main" val="2612353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 Prepare</a:t>
            </a:r>
          </a:p>
        </p:txBody>
      </p:sp>
      <p:sp>
        <p:nvSpPr>
          <p:cNvPr id="3" name="Content Placeholder 2"/>
          <p:cNvSpPr>
            <a:spLocks noGrp="1"/>
          </p:cNvSpPr>
          <p:nvPr>
            <p:ph idx="1"/>
          </p:nvPr>
        </p:nvSpPr>
        <p:spPr>
          <a:xfrm>
            <a:off x="238538" y="1440305"/>
            <a:ext cx="11350487" cy="4913308"/>
          </a:xfrm>
        </p:spPr>
        <p:txBody>
          <a:bodyPr>
            <a:noAutofit/>
          </a:bodyPr>
          <a:lstStyle/>
          <a:p>
            <a:pPr marL="457200" indent="-457200">
              <a:spcBef>
                <a:spcPts val="1800"/>
              </a:spcBef>
            </a:pPr>
            <a:r>
              <a:rPr lang="en-US" dirty="0"/>
              <a:t>Monitor application, platform, and infrastructure components.</a:t>
            </a:r>
          </a:p>
          <a:p>
            <a:pPr marL="914400" lvl="2" indent="-457200">
              <a:spcBef>
                <a:spcPts val="1200"/>
              </a:spcBef>
            </a:pPr>
            <a:r>
              <a:rPr lang="en-US" sz="2400" dirty="0"/>
              <a:t>As well as customer experience and behaviors.</a:t>
            </a:r>
          </a:p>
          <a:p>
            <a:pPr marL="457200" indent="-457200">
              <a:spcBef>
                <a:spcPts val="1800"/>
              </a:spcBef>
            </a:pPr>
            <a:r>
              <a:rPr lang="en-US" dirty="0"/>
              <a:t>Validate workloads before moving to production</a:t>
            </a:r>
          </a:p>
          <a:p>
            <a:pPr marL="914400" lvl="2" indent="-457200">
              <a:spcBef>
                <a:spcPts val="1200"/>
              </a:spcBef>
            </a:pPr>
            <a:r>
              <a:rPr lang="en-US" sz="2400" dirty="0"/>
              <a:t>Are they supported by operations?</a:t>
            </a:r>
          </a:p>
          <a:p>
            <a:pPr marL="457200" indent="-457200">
              <a:spcBef>
                <a:spcPts val="1800"/>
              </a:spcBef>
            </a:pPr>
            <a:r>
              <a:rPr lang="en-US" dirty="0"/>
              <a:t>Perform Cloud operations</a:t>
            </a:r>
          </a:p>
          <a:p>
            <a:pPr marL="914400" lvl="2" indent="-457200">
              <a:spcBef>
                <a:spcPts val="1200"/>
              </a:spcBef>
            </a:pPr>
            <a:r>
              <a:rPr lang="en-US" sz="2400" dirty="0"/>
              <a:t>Checklist (standard and required procedures).</a:t>
            </a:r>
          </a:p>
          <a:p>
            <a:pPr marL="914400" lvl="2" indent="-457200">
              <a:spcBef>
                <a:spcPts val="1200"/>
              </a:spcBef>
            </a:pPr>
            <a:r>
              <a:rPr lang="en-US" sz="2400" dirty="0"/>
              <a:t>Guidance (runbooks and playbooks).</a:t>
            </a:r>
          </a:p>
          <a:p>
            <a:pPr marL="914400" lvl="2" indent="-457200">
              <a:spcBef>
                <a:spcPts val="1200"/>
              </a:spcBef>
            </a:pPr>
            <a:r>
              <a:rPr lang="en-US" sz="2400" dirty="0"/>
              <a:t>Validate trained personnel.</a:t>
            </a:r>
          </a:p>
          <a:p>
            <a:pPr marL="457200" indent="-457200">
              <a:spcBef>
                <a:spcPts val="1800"/>
              </a:spcBef>
            </a:pPr>
            <a:r>
              <a:rPr lang="en-US" dirty="0"/>
              <a:t>Test responses to operational events and failures.</a:t>
            </a:r>
          </a:p>
        </p:txBody>
      </p:sp>
      <p:pic>
        <p:nvPicPr>
          <p:cNvPr id="5" name="Picture 4"/>
          <p:cNvPicPr>
            <a:picLocks noChangeAspect="1"/>
          </p:cNvPicPr>
          <p:nvPr/>
        </p:nvPicPr>
        <p:blipFill>
          <a:blip r:embed="rId4"/>
          <a:stretch>
            <a:fillRect/>
          </a:stretch>
        </p:blipFill>
        <p:spPr>
          <a:xfrm>
            <a:off x="9893300" y="3732317"/>
            <a:ext cx="2064301" cy="2813740"/>
          </a:xfrm>
          <a:prstGeom prst="rect">
            <a:avLst/>
          </a:prstGeom>
        </p:spPr>
      </p:pic>
    </p:spTree>
    <p:custDataLst>
      <p:tags r:id="rId1"/>
    </p:custDataLst>
    <p:extLst>
      <p:ext uri="{BB962C8B-B14F-4D97-AF65-F5344CB8AC3E}">
        <p14:creationId xmlns:p14="http://schemas.microsoft.com/office/powerpoint/2010/main" val="3952773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Prepare With AWS Services</a:t>
            </a:r>
          </a:p>
        </p:txBody>
      </p:sp>
      <p:cxnSp>
        <p:nvCxnSpPr>
          <p:cNvPr id="6" name="Straight Arrow Connector 5"/>
          <p:cNvCxnSpPr/>
          <p:nvPr/>
        </p:nvCxnSpPr>
        <p:spPr>
          <a:xfrm>
            <a:off x="6095769" y="1267247"/>
            <a:ext cx="0" cy="5222240"/>
          </a:xfrm>
          <a:prstGeom prst="straightConnector1">
            <a:avLst/>
          </a:prstGeom>
          <a:ln w="28575" cmpd="sng">
            <a:solidFill>
              <a:srgbClr val="0070C0"/>
            </a:solidFill>
            <a:headEnd type="none"/>
            <a:tailEnd type="none" w="sm" len="sm"/>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113346" y="4231526"/>
            <a:ext cx="3776996" cy="1883593"/>
          </a:xfrm>
          <a:prstGeom prst="rect">
            <a:avLst/>
          </a:prstGeom>
          <a:noFill/>
        </p:spPr>
        <p:txBody>
          <a:bodyPr wrap="none" rtlCol="0">
            <a:spAutoFit/>
          </a:bodyPr>
          <a:lstStyle/>
          <a:p>
            <a:pPr marL="517525" lvl="2" indent="-457200">
              <a:lnSpc>
                <a:spcPct val="90000"/>
              </a:lnSpc>
              <a:spcBef>
                <a:spcPts val="1200"/>
              </a:spcBef>
              <a:buBlip>
                <a:blip r:embed="rId4"/>
              </a:buBlip>
            </a:pPr>
            <a:r>
              <a:rPr lang="en-US" sz="2400" dirty="0">
                <a:latin typeface="Amazon Ember Light" charset="0"/>
                <a:ea typeface="Amazon Ember Light" charset="0"/>
                <a:cs typeface="Amazon Ember Light" charset="0"/>
              </a:rPr>
              <a:t>Operations as code</a:t>
            </a:r>
          </a:p>
          <a:p>
            <a:pPr marL="517525" lvl="2" indent="-457200">
              <a:lnSpc>
                <a:spcPct val="90000"/>
              </a:lnSpc>
              <a:spcBef>
                <a:spcPts val="1200"/>
              </a:spcBef>
              <a:buBlip>
                <a:blip r:embed="rId4"/>
              </a:buBlip>
            </a:pPr>
            <a:r>
              <a:rPr lang="en-US" sz="2400" dirty="0">
                <a:latin typeface="Amazon Ember Light" charset="0"/>
                <a:ea typeface="Amazon Ember Light" charset="0"/>
                <a:cs typeface="Amazon Ember Light" charset="0"/>
              </a:rPr>
              <a:t>Safe experimentation</a:t>
            </a:r>
          </a:p>
          <a:p>
            <a:pPr marL="517525" lvl="2" indent="-457200">
              <a:lnSpc>
                <a:spcPct val="90000"/>
              </a:lnSpc>
              <a:spcBef>
                <a:spcPts val="1200"/>
              </a:spcBef>
              <a:buBlip>
                <a:blip r:embed="rId4"/>
              </a:buBlip>
            </a:pPr>
            <a:r>
              <a:rPr lang="en-US" sz="2400" dirty="0">
                <a:latin typeface="Amazon Ember Light" charset="0"/>
                <a:ea typeface="Amazon Ember Light" charset="0"/>
                <a:cs typeface="Amazon Ember Light" charset="0"/>
              </a:rPr>
              <a:t>Operations procedures</a:t>
            </a:r>
          </a:p>
          <a:p>
            <a:pPr marL="517525" lvl="2" indent="-457200">
              <a:lnSpc>
                <a:spcPct val="90000"/>
              </a:lnSpc>
              <a:spcBef>
                <a:spcPts val="1200"/>
              </a:spcBef>
              <a:buBlip>
                <a:blip r:embed="rId4"/>
              </a:buBlip>
            </a:pPr>
            <a:r>
              <a:rPr lang="en-US" sz="2400" dirty="0">
                <a:latin typeface="Amazon Ember Light" charset="0"/>
                <a:ea typeface="Amazon Ember Light" charset="0"/>
                <a:cs typeface="Amazon Ember Light" charset="0"/>
              </a:rPr>
              <a:t>Practice failures</a:t>
            </a: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76547" y="1558921"/>
            <a:ext cx="1250060" cy="1544191"/>
          </a:xfrm>
          <a:prstGeom prst="rect">
            <a:avLst/>
          </a:prstGeom>
        </p:spPr>
      </p:pic>
      <p:sp>
        <p:nvSpPr>
          <p:cNvPr id="11" name="TextBox 10"/>
          <p:cNvSpPr txBox="1"/>
          <p:nvPr/>
        </p:nvSpPr>
        <p:spPr>
          <a:xfrm>
            <a:off x="2271992" y="3265752"/>
            <a:ext cx="1663906" cy="207264"/>
          </a:xfrm>
          <a:prstGeom prst="rect">
            <a:avLst/>
          </a:prstGeom>
          <a:noFill/>
        </p:spPr>
        <p:txBody>
          <a:bodyPr wrap="square" lIns="0" tIns="0" rIns="0" bIns="0" rtlCol="0" anchor="t">
            <a:noAutofit/>
          </a:bodyPr>
          <a:lstStyle/>
          <a:p>
            <a:pPr algn="ctr"/>
            <a:r>
              <a:rPr lang="en-US" sz="1600" b="1" dirty="0">
                <a:latin typeface="Amazon Ember" panose="020B0603020204020204" pitchFamily="34" charset="0"/>
                <a:ea typeface="Amazon Ember" panose="020B0603020204020204" pitchFamily="34" charset="0"/>
                <a:cs typeface="Amazon Ember" panose="020B0603020204020204" pitchFamily="34" charset="0"/>
              </a:rPr>
              <a:t>AWS</a:t>
            </a:r>
            <a:br>
              <a:rPr lang="en-US" sz="1600" b="1" dirty="0">
                <a:latin typeface="Amazon Ember" panose="020B0603020204020204" pitchFamily="34" charset="0"/>
                <a:ea typeface="Amazon Ember" panose="020B0603020204020204" pitchFamily="34" charset="0"/>
                <a:cs typeface="Amazon Ember" panose="020B0603020204020204" pitchFamily="34" charset="0"/>
              </a:rPr>
            </a:br>
            <a:r>
              <a:rPr lang="en-US" sz="1600" b="1" dirty="0">
                <a:latin typeface="Amazon Ember" panose="020B0603020204020204" pitchFamily="34" charset="0"/>
                <a:ea typeface="Amazon Ember" panose="020B0603020204020204" pitchFamily="34" charset="0"/>
                <a:cs typeface="Amazon Ember" panose="020B0603020204020204" pitchFamily="34" charset="0"/>
              </a:rPr>
              <a:t>CloudFormation</a:t>
            </a:r>
          </a:p>
        </p:txBody>
      </p:sp>
      <p:sp>
        <p:nvSpPr>
          <p:cNvPr id="12" name="TextBox 11"/>
          <p:cNvSpPr txBox="1"/>
          <p:nvPr/>
        </p:nvSpPr>
        <p:spPr>
          <a:xfrm>
            <a:off x="7167958" y="4231526"/>
            <a:ext cx="4025461" cy="1883593"/>
          </a:xfrm>
          <a:prstGeom prst="rect">
            <a:avLst/>
          </a:prstGeom>
          <a:noFill/>
        </p:spPr>
        <p:txBody>
          <a:bodyPr wrap="none" rtlCol="0">
            <a:spAutoFit/>
          </a:bodyPr>
          <a:lstStyle/>
          <a:p>
            <a:pPr marL="517525" lvl="2" indent="-457200">
              <a:lnSpc>
                <a:spcPct val="90000"/>
              </a:lnSpc>
              <a:spcBef>
                <a:spcPts val="1200"/>
              </a:spcBef>
              <a:buBlip>
                <a:blip r:embed="rId4"/>
              </a:buBlip>
            </a:pPr>
            <a:r>
              <a:rPr lang="en-US" sz="2400" dirty="0">
                <a:latin typeface="Amazon Ember Light" charset="0"/>
                <a:ea typeface="Amazon Ember Light" charset="0"/>
                <a:cs typeface="Amazon Ember Light" charset="0"/>
              </a:rPr>
              <a:t>Log collection</a:t>
            </a:r>
          </a:p>
          <a:p>
            <a:pPr marL="517525" lvl="2" indent="-457200">
              <a:lnSpc>
                <a:spcPct val="90000"/>
              </a:lnSpc>
              <a:spcBef>
                <a:spcPts val="1200"/>
              </a:spcBef>
              <a:buBlip>
                <a:blip r:embed="rId4"/>
              </a:buBlip>
            </a:pPr>
            <a:r>
              <a:rPr lang="en-US" sz="2400" dirty="0">
                <a:latin typeface="Amazon Ember Light" charset="0"/>
                <a:ea typeface="Amazon Ember Light" charset="0"/>
                <a:cs typeface="Amazon Ember Light" charset="0"/>
              </a:rPr>
              <a:t>Monitoring</a:t>
            </a:r>
          </a:p>
          <a:p>
            <a:pPr marL="517525" lvl="2" indent="-457200">
              <a:lnSpc>
                <a:spcPct val="90000"/>
              </a:lnSpc>
              <a:spcBef>
                <a:spcPts val="1200"/>
              </a:spcBef>
              <a:buBlip>
                <a:blip r:embed="rId4"/>
              </a:buBlip>
            </a:pPr>
            <a:r>
              <a:rPr lang="en-US" sz="2400" dirty="0">
                <a:latin typeface="Amazon Ember Light" charset="0"/>
                <a:ea typeface="Amazon Ember Light" charset="0"/>
                <a:cs typeface="Amazon Ember Light" charset="0"/>
              </a:rPr>
              <a:t>Data on use of resources</a:t>
            </a:r>
          </a:p>
          <a:p>
            <a:pPr marL="517525" lvl="2" indent="-457200">
              <a:lnSpc>
                <a:spcPct val="90000"/>
              </a:lnSpc>
              <a:spcBef>
                <a:spcPts val="1200"/>
              </a:spcBef>
              <a:buBlip>
                <a:blip r:embed="rId4"/>
              </a:buBlip>
            </a:pPr>
            <a:r>
              <a:rPr lang="en-US" sz="2400" dirty="0">
                <a:latin typeface="Amazon Ember Light" charset="0"/>
                <a:ea typeface="Amazon Ember Light" charset="0"/>
                <a:cs typeface="Amazon Ember Light" charset="0"/>
              </a:rPr>
              <a:t>APIs</a:t>
            </a:r>
          </a:p>
        </p:txBody>
      </p:sp>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48789" y="1689486"/>
            <a:ext cx="1177256" cy="1336343"/>
          </a:xfrm>
          <a:prstGeom prst="rect">
            <a:avLst/>
          </a:prstGeom>
        </p:spPr>
      </p:pic>
      <p:sp>
        <p:nvSpPr>
          <p:cNvPr id="14" name="TextBox 13"/>
          <p:cNvSpPr txBox="1"/>
          <p:nvPr/>
        </p:nvSpPr>
        <p:spPr>
          <a:xfrm>
            <a:off x="6567979" y="3265752"/>
            <a:ext cx="1258067" cy="207264"/>
          </a:xfrm>
          <a:prstGeom prst="rect">
            <a:avLst/>
          </a:prstGeom>
          <a:noFill/>
        </p:spPr>
        <p:txBody>
          <a:bodyPr wrap="square" lIns="0" tIns="0" rIns="0" bIns="0" rtlCol="0" anchor="t">
            <a:noAutofit/>
          </a:bodyPr>
          <a:lstStyle/>
          <a:p>
            <a:pPr algn="ctr"/>
            <a:r>
              <a:rPr lang="en-US" sz="1600" b="1" dirty="0">
                <a:latin typeface="Amazon Ember" panose="020B0603020204020204" pitchFamily="34" charset="0"/>
                <a:ea typeface="Amazon Ember" panose="020B0603020204020204" pitchFamily="34" charset="0"/>
                <a:cs typeface="Amazon Ember" panose="020B0603020204020204" pitchFamily="34" charset="0"/>
              </a:rPr>
              <a:t>Amazon CloudWatch</a:t>
            </a:r>
          </a:p>
        </p:txBody>
      </p:sp>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02200" y="1580873"/>
            <a:ext cx="1204129" cy="1444955"/>
          </a:xfrm>
          <a:prstGeom prst="rect">
            <a:avLst/>
          </a:prstGeom>
        </p:spPr>
      </p:pic>
      <p:sp>
        <p:nvSpPr>
          <p:cNvPr id="16" name="TextBox 15"/>
          <p:cNvSpPr txBox="1"/>
          <p:nvPr/>
        </p:nvSpPr>
        <p:spPr>
          <a:xfrm>
            <a:off x="8577092" y="3265752"/>
            <a:ext cx="1258067" cy="207264"/>
          </a:xfrm>
          <a:prstGeom prst="rect">
            <a:avLst/>
          </a:prstGeom>
          <a:noFill/>
        </p:spPr>
        <p:txBody>
          <a:bodyPr wrap="square" lIns="0" tIns="0" rIns="0" bIns="0" rtlCol="0" anchor="t">
            <a:noAutofit/>
          </a:bodyPr>
          <a:lstStyle/>
          <a:p>
            <a:pPr algn="ctr"/>
            <a:r>
              <a:rPr lang="en-US" sz="1600" b="1" dirty="0">
                <a:latin typeface="Amazon Ember" panose="020B0603020204020204" pitchFamily="34" charset="0"/>
                <a:ea typeface="Amazon Ember" panose="020B0603020204020204" pitchFamily="34" charset="0"/>
                <a:cs typeface="Amazon Ember" panose="020B0603020204020204" pitchFamily="34" charset="0"/>
              </a:rPr>
              <a:t>AWS</a:t>
            </a:r>
            <a:br>
              <a:rPr lang="en-US" sz="1600" b="1" dirty="0">
                <a:latin typeface="Amazon Ember" panose="020B0603020204020204" pitchFamily="34" charset="0"/>
                <a:ea typeface="Amazon Ember" panose="020B0603020204020204" pitchFamily="34" charset="0"/>
                <a:cs typeface="Amazon Ember" panose="020B0603020204020204" pitchFamily="34" charset="0"/>
              </a:rPr>
            </a:br>
            <a:r>
              <a:rPr lang="en-US" sz="1600" b="1" dirty="0">
                <a:latin typeface="Amazon Ember" panose="020B0603020204020204" pitchFamily="34" charset="0"/>
                <a:ea typeface="Amazon Ember" panose="020B0603020204020204" pitchFamily="34" charset="0"/>
                <a:cs typeface="Amazon Ember" panose="020B0603020204020204" pitchFamily="34" charset="0"/>
              </a:rPr>
              <a:t>CloudTrail</a:t>
            </a:r>
          </a:p>
        </p:txBody>
      </p:sp>
      <p:sp>
        <p:nvSpPr>
          <p:cNvPr id="17" name="TextBox 16"/>
          <p:cNvSpPr txBox="1"/>
          <p:nvPr/>
        </p:nvSpPr>
        <p:spPr>
          <a:xfrm>
            <a:off x="10549533" y="3311831"/>
            <a:ext cx="853440" cy="365760"/>
          </a:xfrm>
          <a:prstGeom prst="rect">
            <a:avLst/>
          </a:prstGeom>
          <a:noFill/>
        </p:spPr>
        <p:txBody>
          <a:bodyPr wrap="square" lIns="0" tIns="0" rIns="0" bIns="0" rtlCol="0" anchor="t">
            <a:noAutofit/>
          </a:bodyPr>
          <a:lstStyle/>
          <a:p>
            <a:pPr algn="ctr"/>
            <a:r>
              <a:rPr lang="en-US" sz="1600" b="1" dirty="0">
                <a:latin typeface="Amazon Ember" panose="020B0603020204020204" pitchFamily="34" charset="0"/>
                <a:ea typeface="Amazon Ember" panose="020B0603020204020204" pitchFamily="34" charset="0"/>
                <a:cs typeface="Amazon Ember" panose="020B0603020204020204" pitchFamily="34" charset="0"/>
              </a:rPr>
              <a:t>flow logs</a:t>
            </a:r>
          </a:p>
        </p:txBody>
      </p:sp>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82481" y="1627919"/>
            <a:ext cx="1187544" cy="1245008"/>
          </a:xfrm>
          <a:prstGeom prst="rect">
            <a:avLst/>
          </a:prstGeom>
        </p:spPr>
      </p:pic>
    </p:spTree>
    <p:custDataLst>
      <p:tags r:id="rId1"/>
    </p:custDataLst>
    <p:extLst>
      <p:ext uri="{BB962C8B-B14F-4D97-AF65-F5344CB8AC3E}">
        <p14:creationId xmlns:p14="http://schemas.microsoft.com/office/powerpoint/2010/main" val="971851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 Operate</a:t>
            </a:r>
          </a:p>
        </p:txBody>
      </p:sp>
      <p:sp>
        <p:nvSpPr>
          <p:cNvPr id="14" name="Content Placeholder 13"/>
          <p:cNvSpPr>
            <a:spLocks noGrp="1"/>
          </p:cNvSpPr>
          <p:nvPr>
            <p:ph idx="1"/>
          </p:nvPr>
        </p:nvSpPr>
        <p:spPr>
          <a:xfrm>
            <a:off x="238538" y="1440305"/>
            <a:ext cx="11330609" cy="4913308"/>
          </a:xfrm>
        </p:spPr>
        <p:txBody>
          <a:bodyPr>
            <a:normAutofit/>
          </a:bodyPr>
          <a:lstStyle/>
          <a:p>
            <a:pPr marL="457200" indent="-457200">
              <a:spcBef>
                <a:spcPts val="2400"/>
              </a:spcBef>
            </a:pPr>
            <a:r>
              <a:rPr lang="en-US" dirty="0"/>
              <a:t>Achieve business and customer outcomes through successful operation of a workload.</a:t>
            </a:r>
          </a:p>
          <a:p>
            <a:pPr marL="457200" indent="-457200">
              <a:spcBef>
                <a:spcPts val="2400"/>
              </a:spcBef>
            </a:pPr>
            <a:r>
              <a:rPr lang="en-US" dirty="0"/>
              <a:t>Manage operational events with efficiency and effectiveness.</a:t>
            </a:r>
          </a:p>
          <a:p>
            <a:pPr marL="457200" indent="-457200">
              <a:spcBef>
                <a:spcPts val="2400"/>
              </a:spcBef>
            </a:pPr>
            <a:r>
              <a:rPr lang="en-US" dirty="0"/>
              <a:t>Communicate operational status of workloads.</a:t>
            </a:r>
          </a:p>
          <a:p>
            <a:pPr marL="457200" lvl="1" indent="-457200">
              <a:spcBef>
                <a:spcPts val="2400"/>
              </a:spcBef>
            </a:pPr>
            <a:r>
              <a:rPr lang="en-US" sz="2800" dirty="0"/>
              <a:t>Dashboards and notifications.</a:t>
            </a:r>
          </a:p>
          <a:p>
            <a:pPr marL="457200" indent="-457200">
              <a:spcBef>
                <a:spcPts val="2400"/>
              </a:spcBef>
            </a:pPr>
            <a:r>
              <a:rPr lang="en-US" dirty="0"/>
              <a:t>Determine the root cause of unplanned events and unexpected impacts from planned events.</a:t>
            </a:r>
          </a:p>
        </p:txBody>
      </p:sp>
      <p:pic>
        <p:nvPicPr>
          <p:cNvPr id="6" name="Picture 5"/>
          <p:cNvPicPr>
            <a:picLocks noChangeAspect="1"/>
          </p:cNvPicPr>
          <p:nvPr/>
        </p:nvPicPr>
        <p:blipFill>
          <a:blip r:embed="rId4"/>
          <a:stretch>
            <a:fillRect/>
          </a:stretch>
        </p:blipFill>
        <p:spPr>
          <a:xfrm>
            <a:off x="10217426" y="5448601"/>
            <a:ext cx="1894264" cy="1200012"/>
          </a:xfrm>
          <a:prstGeom prst="rect">
            <a:avLst/>
          </a:prstGeom>
        </p:spPr>
      </p:pic>
    </p:spTree>
    <p:custDataLst>
      <p:tags r:id="rId1"/>
    </p:custDataLst>
    <p:extLst>
      <p:ext uri="{BB962C8B-B14F-4D97-AF65-F5344CB8AC3E}">
        <p14:creationId xmlns:p14="http://schemas.microsoft.com/office/powerpoint/2010/main" val="1995436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Operate With AWS Services</a:t>
            </a:r>
          </a:p>
        </p:txBody>
      </p:sp>
      <p:cxnSp>
        <p:nvCxnSpPr>
          <p:cNvPr id="6" name="Straight Arrow Connector 5"/>
          <p:cNvCxnSpPr/>
          <p:nvPr/>
        </p:nvCxnSpPr>
        <p:spPr>
          <a:xfrm>
            <a:off x="6105708" y="1277185"/>
            <a:ext cx="0" cy="5222240"/>
          </a:xfrm>
          <a:prstGeom prst="straightConnector1">
            <a:avLst/>
          </a:prstGeom>
          <a:ln w="28575" cmpd="sng">
            <a:solidFill>
              <a:srgbClr val="0070C0"/>
            </a:solidFill>
            <a:headEnd type="none"/>
            <a:tailEnd type="none" w="sm" len="sm"/>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35275" y="4489644"/>
            <a:ext cx="5377281" cy="757130"/>
          </a:xfrm>
          <a:prstGeom prst="rect">
            <a:avLst/>
          </a:prstGeom>
          <a:noFill/>
        </p:spPr>
        <p:txBody>
          <a:bodyPr wrap="square" rtlCol="0">
            <a:spAutoFit/>
          </a:bodyPr>
          <a:lstStyle/>
          <a:p>
            <a:pPr marL="517525" lvl="2" indent="-457200">
              <a:lnSpc>
                <a:spcPct val="90000"/>
              </a:lnSpc>
              <a:spcBef>
                <a:spcPts val="1200"/>
              </a:spcBef>
              <a:buBlip>
                <a:blip r:embed="rId4"/>
              </a:buBlip>
            </a:pPr>
            <a:r>
              <a:rPr lang="en-US" sz="2400" dirty="0">
                <a:latin typeface="Amazon Ember Light" charset="0"/>
                <a:ea typeface="Amazon Ember Light" charset="0"/>
                <a:cs typeface="Amazon Ember Light" charset="0"/>
              </a:rPr>
              <a:t>Generate dashboard views of your  metrics</a:t>
            </a:r>
          </a:p>
        </p:txBody>
      </p:sp>
      <p:sp>
        <p:nvSpPr>
          <p:cNvPr id="12" name="TextBox 11"/>
          <p:cNvSpPr txBox="1"/>
          <p:nvPr/>
        </p:nvSpPr>
        <p:spPr>
          <a:xfrm>
            <a:off x="6553861" y="4489644"/>
            <a:ext cx="5175077" cy="757130"/>
          </a:xfrm>
          <a:prstGeom prst="rect">
            <a:avLst/>
          </a:prstGeom>
          <a:noFill/>
        </p:spPr>
        <p:txBody>
          <a:bodyPr wrap="square" rtlCol="0">
            <a:spAutoFit/>
          </a:bodyPr>
          <a:lstStyle/>
          <a:p>
            <a:pPr marL="517525" lvl="2" indent="-457200">
              <a:lnSpc>
                <a:spcPct val="90000"/>
              </a:lnSpc>
              <a:spcBef>
                <a:spcPts val="1200"/>
              </a:spcBef>
              <a:buBlip>
                <a:blip r:embed="rId4"/>
              </a:buBlip>
            </a:pPr>
            <a:r>
              <a:rPr lang="en-US" sz="2400" dirty="0">
                <a:latin typeface="Amazon Ember Light" charset="0"/>
                <a:ea typeface="Amazon Ember Light" charset="0"/>
                <a:cs typeface="Amazon Ember Light" charset="0"/>
              </a:rPr>
              <a:t>Workload insights through logging capabilities </a:t>
            </a:r>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75693" y="1871772"/>
            <a:ext cx="1177256" cy="1336343"/>
          </a:xfrm>
          <a:prstGeom prst="rect">
            <a:avLst/>
          </a:prstGeom>
        </p:spPr>
      </p:pic>
      <p:sp>
        <p:nvSpPr>
          <p:cNvPr id="14" name="TextBox 13"/>
          <p:cNvSpPr txBox="1"/>
          <p:nvPr/>
        </p:nvSpPr>
        <p:spPr>
          <a:xfrm>
            <a:off x="2394883" y="3448038"/>
            <a:ext cx="1258067" cy="207264"/>
          </a:xfrm>
          <a:prstGeom prst="rect">
            <a:avLst/>
          </a:prstGeom>
          <a:noFill/>
        </p:spPr>
        <p:txBody>
          <a:bodyPr wrap="square" lIns="0" tIns="0" rIns="0" bIns="0" rtlCol="0" anchor="t">
            <a:noAutofit/>
          </a:bodyPr>
          <a:lstStyle/>
          <a:p>
            <a:pPr algn="ctr"/>
            <a:r>
              <a:rPr lang="en-US" sz="1333" b="1" dirty="0">
                <a:latin typeface="Amazon Ember" panose="020B0603020204020204" pitchFamily="34" charset="0"/>
                <a:ea typeface="Amazon Ember" panose="020B0603020204020204" pitchFamily="34" charset="0"/>
                <a:cs typeface="Amazon Ember" panose="020B0603020204020204" pitchFamily="34" charset="0"/>
              </a:rPr>
              <a:t>Amazon CloudWatch</a:t>
            </a:r>
          </a:p>
        </p:txBody>
      </p:sp>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19459" y="1948132"/>
            <a:ext cx="871761" cy="1046113"/>
          </a:xfrm>
          <a:prstGeom prst="rect">
            <a:avLst/>
          </a:prstGeom>
        </p:spPr>
      </p:pic>
      <p:sp>
        <p:nvSpPr>
          <p:cNvPr id="16" name="TextBox 15"/>
          <p:cNvSpPr txBox="1"/>
          <p:nvPr/>
        </p:nvSpPr>
        <p:spPr>
          <a:xfrm>
            <a:off x="8519298" y="3104484"/>
            <a:ext cx="1258067" cy="207264"/>
          </a:xfrm>
          <a:prstGeom prst="rect">
            <a:avLst/>
          </a:prstGeom>
          <a:noFill/>
        </p:spPr>
        <p:txBody>
          <a:bodyPr wrap="square" lIns="0" tIns="0" rIns="0" bIns="0" rtlCol="0" anchor="t">
            <a:noAutofit/>
          </a:bodyPr>
          <a:lstStyle/>
          <a:p>
            <a:pPr algn="ctr"/>
            <a:r>
              <a:rPr lang="en-US" sz="1333" b="1" dirty="0">
                <a:latin typeface="Amazon Ember" panose="020B0603020204020204" pitchFamily="34" charset="0"/>
                <a:ea typeface="Amazon Ember" panose="020B0603020204020204" pitchFamily="34" charset="0"/>
                <a:cs typeface="Amazon Ember" panose="020B0603020204020204" pitchFamily="34" charset="0"/>
              </a:rPr>
              <a:t>AWS</a:t>
            </a:r>
            <a:br>
              <a:rPr lang="en-US" sz="1333" b="1" dirty="0">
                <a:latin typeface="Amazon Ember" panose="020B0603020204020204" pitchFamily="34" charset="0"/>
                <a:ea typeface="Amazon Ember" panose="020B0603020204020204" pitchFamily="34" charset="0"/>
                <a:cs typeface="Amazon Ember" panose="020B0603020204020204" pitchFamily="34" charset="0"/>
              </a:rPr>
            </a:br>
            <a:r>
              <a:rPr lang="en-US" sz="1333" b="1" dirty="0">
                <a:latin typeface="Amazon Ember" panose="020B0603020204020204" pitchFamily="34" charset="0"/>
                <a:ea typeface="Amazon Ember" panose="020B0603020204020204" pitchFamily="34" charset="0"/>
                <a:cs typeface="Amazon Ember" panose="020B0603020204020204" pitchFamily="34" charset="0"/>
              </a:rPr>
              <a:t>CloudTrail</a:t>
            </a:r>
          </a:p>
        </p:txBody>
      </p:sp>
      <p:sp>
        <p:nvSpPr>
          <p:cNvPr id="17" name="TextBox 16"/>
          <p:cNvSpPr txBox="1"/>
          <p:nvPr/>
        </p:nvSpPr>
        <p:spPr>
          <a:xfrm>
            <a:off x="10232418" y="3228007"/>
            <a:ext cx="853440" cy="365760"/>
          </a:xfrm>
          <a:prstGeom prst="rect">
            <a:avLst/>
          </a:prstGeom>
          <a:noFill/>
        </p:spPr>
        <p:txBody>
          <a:bodyPr wrap="square" lIns="0" tIns="0" rIns="0" bIns="0" rtlCol="0" anchor="t">
            <a:noAutofit/>
          </a:bodyPr>
          <a:lstStyle/>
          <a:p>
            <a:pPr algn="ctr"/>
            <a:r>
              <a:rPr lang="en-US" sz="1333" b="1" dirty="0">
                <a:latin typeface="Amazon Ember" panose="020B0603020204020204" pitchFamily="34" charset="0"/>
                <a:ea typeface="Amazon Ember" panose="020B0603020204020204" pitchFamily="34" charset="0"/>
                <a:cs typeface="Amazon Ember" panose="020B0603020204020204" pitchFamily="34" charset="0"/>
              </a:rPr>
              <a:t>flow logs</a:t>
            </a:r>
          </a:p>
        </p:txBody>
      </p:sp>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94324" y="2019630"/>
            <a:ext cx="929631" cy="974615"/>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48455" y="1948132"/>
            <a:ext cx="921577" cy="1046113"/>
          </a:xfrm>
          <a:prstGeom prst="rect">
            <a:avLst/>
          </a:prstGeom>
        </p:spPr>
      </p:pic>
      <p:sp>
        <p:nvSpPr>
          <p:cNvPr id="21" name="TextBox 20"/>
          <p:cNvSpPr txBox="1"/>
          <p:nvPr/>
        </p:nvSpPr>
        <p:spPr>
          <a:xfrm>
            <a:off x="7055836" y="3104483"/>
            <a:ext cx="1258067" cy="207264"/>
          </a:xfrm>
          <a:prstGeom prst="rect">
            <a:avLst/>
          </a:prstGeom>
          <a:noFill/>
        </p:spPr>
        <p:txBody>
          <a:bodyPr wrap="square" lIns="0" tIns="0" rIns="0" bIns="0" rtlCol="0" anchor="t">
            <a:noAutofit/>
          </a:bodyPr>
          <a:lstStyle/>
          <a:p>
            <a:pPr algn="ctr"/>
            <a:r>
              <a:rPr lang="en-US" sz="1333" b="1" dirty="0">
                <a:latin typeface="Amazon Ember" panose="020B0603020204020204" pitchFamily="34" charset="0"/>
                <a:ea typeface="Amazon Ember" panose="020B0603020204020204" pitchFamily="34" charset="0"/>
                <a:cs typeface="Amazon Ember" panose="020B0603020204020204" pitchFamily="34" charset="0"/>
              </a:rPr>
              <a:t>Amazon CloudWatch</a:t>
            </a:r>
          </a:p>
        </p:txBody>
      </p:sp>
    </p:spTree>
    <p:custDataLst>
      <p:tags r:id="rId1"/>
    </p:custDataLst>
    <p:extLst>
      <p:ext uri="{BB962C8B-B14F-4D97-AF65-F5344CB8AC3E}">
        <p14:creationId xmlns:p14="http://schemas.microsoft.com/office/powerpoint/2010/main" val="2678350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 Evolve</a:t>
            </a:r>
          </a:p>
        </p:txBody>
      </p:sp>
      <p:sp>
        <p:nvSpPr>
          <p:cNvPr id="3" name="Content Placeholder 2"/>
          <p:cNvSpPr>
            <a:spLocks noGrp="1"/>
          </p:cNvSpPr>
          <p:nvPr>
            <p:ph idx="1"/>
          </p:nvPr>
        </p:nvSpPr>
        <p:spPr>
          <a:xfrm>
            <a:off x="238539" y="1440305"/>
            <a:ext cx="11851670" cy="4913308"/>
          </a:xfrm>
        </p:spPr>
        <p:txBody>
          <a:bodyPr>
            <a:normAutofit/>
          </a:bodyPr>
          <a:lstStyle/>
          <a:p>
            <a:pPr marL="457200" indent="-457200">
              <a:spcBef>
                <a:spcPts val="1800"/>
              </a:spcBef>
            </a:pPr>
            <a:r>
              <a:rPr lang="en-US" dirty="0"/>
              <a:t>Dedicate work cycles to making continuous incremental improvements.</a:t>
            </a:r>
          </a:p>
          <a:p>
            <a:pPr marL="457200" indent="-457200">
              <a:spcBef>
                <a:spcPts val="1800"/>
              </a:spcBef>
            </a:pPr>
            <a:r>
              <a:rPr lang="en-US" dirty="0"/>
              <a:t>Regularly evaluate and prioritize opportunities for improvement.</a:t>
            </a:r>
          </a:p>
          <a:p>
            <a:pPr marL="457200" indent="-457200">
              <a:spcBef>
                <a:spcPts val="1800"/>
              </a:spcBef>
            </a:pPr>
            <a:r>
              <a:rPr lang="en-US" dirty="0"/>
              <a:t>Identify areas for improvement with feedback loops.</a:t>
            </a:r>
          </a:p>
          <a:p>
            <a:pPr marL="457200" indent="-457200">
              <a:spcBef>
                <a:spcPts val="1800"/>
              </a:spcBef>
            </a:pPr>
            <a:r>
              <a:rPr lang="en-US" dirty="0"/>
              <a:t>Share lessons learned across teams.</a:t>
            </a:r>
          </a:p>
          <a:p>
            <a:pPr marL="914400" lvl="2" indent="-457200">
              <a:spcBef>
                <a:spcPts val="1800"/>
              </a:spcBef>
            </a:pPr>
            <a:r>
              <a:rPr lang="en-US" sz="2400" dirty="0"/>
              <a:t>Analyze trends.</a:t>
            </a:r>
          </a:p>
          <a:p>
            <a:pPr marL="914400" lvl="2" indent="-457200">
              <a:spcBef>
                <a:spcPts val="1800"/>
              </a:spcBef>
            </a:pPr>
            <a:r>
              <a:rPr lang="en-US" sz="2400" dirty="0"/>
              <a:t>Perform cross-team retrospective analysis of operations metrics.</a:t>
            </a:r>
          </a:p>
          <a:p>
            <a:pPr marL="914400" lvl="2" indent="-457200">
              <a:spcBef>
                <a:spcPts val="1800"/>
              </a:spcBef>
            </a:pPr>
            <a:r>
              <a:rPr lang="en-US" sz="2400" dirty="0"/>
              <a:t>Identify opportunities and methods for improvement.</a:t>
            </a:r>
          </a:p>
          <a:p>
            <a:pPr marL="914400" lvl="2" indent="-457200">
              <a:spcBef>
                <a:spcPts val="1800"/>
              </a:spcBef>
            </a:pPr>
            <a:r>
              <a:rPr lang="en-US" sz="2400" dirty="0"/>
              <a:t>Implement changes and evaluate results. </a:t>
            </a:r>
          </a:p>
          <a:p>
            <a:pPr marL="457189" indent="-457189">
              <a:buFont typeface="Arial" panose="020B0604020202020204" pitchFamily="34" charset="0"/>
              <a:buChar char="•"/>
            </a:pPr>
            <a:endParaRPr lang="en-US" dirty="0"/>
          </a:p>
        </p:txBody>
      </p:sp>
      <p:pic>
        <p:nvPicPr>
          <p:cNvPr id="22" name="Picture 21"/>
          <p:cNvPicPr>
            <a:picLocks noChangeAspect="1"/>
          </p:cNvPicPr>
          <p:nvPr/>
        </p:nvPicPr>
        <p:blipFill>
          <a:blip r:embed="rId4"/>
          <a:stretch>
            <a:fillRect/>
          </a:stretch>
        </p:blipFill>
        <p:spPr>
          <a:xfrm>
            <a:off x="10694504" y="5338029"/>
            <a:ext cx="1395705" cy="1391384"/>
          </a:xfrm>
          <a:prstGeom prst="rect">
            <a:avLst/>
          </a:prstGeom>
        </p:spPr>
      </p:pic>
    </p:spTree>
    <p:custDataLst>
      <p:tags r:id="rId1"/>
    </p:custDataLst>
    <p:extLst>
      <p:ext uri="{BB962C8B-B14F-4D97-AF65-F5344CB8AC3E}">
        <p14:creationId xmlns:p14="http://schemas.microsoft.com/office/powerpoint/2010/main" val="128172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Evolve With AWS Services</a:t>
            </a:r>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2639" y="2245137"/>
            <a:ext cx="1157356" cy="1388828"/>
          </a:xfrm>
          <a:prstGeom prst="rect">
            <a:avLst/>
          </a:prstGeom>
        </p:spPr>
      </p:pic>
      <p:sp>
        <p:nvSpPr>
          <p:cNvPr id="47" name="TextBox 46"/>
          <p:cNvSpPr txBox="1"/>
          <p:nvPr/>
        </p:nvSpPr>
        <p:spPr>
          <a:xfrm>
            <a:off x="2632283" y="3855973"/>
            <a:ext cx="1258067" cy="207264"/>
          </a:xfrm>
          <a:prstGeom prst="rect">
            <a:avLst/>
          </a:prstGeom>
          <a:noFill/>
        </p:spPr>
        <p:txBody>
          <a:bodyPr wrap="square" lIns="0" tIns="0" rIns="0" bIns="0" rtlCol="0" anchor="t">
            <a:noAutofit/>
          </a:bodyPr>
          <a:lstStyle/>
          <a:p>
            <a:pPr algn="ctr"/>
            <a:r>
              <a:rPr lang="en-US" sz="1600" b="1" dirty="0">
                <a:latin typeface="Amazon Ember" panose="020B0603020204020204" pitchFamily="34" charset="0"/>
                <a:ea typeface="Amazon Ember" panose="020B0603020204020204" pitchFamily="34" charset="0"/>
                <a:cs typeface="Amazon Ember" panose="020B0603020204020204" pitchFamily="34" charset="0"/>
              </a:rPr>
              <a:t>AWS </a:t>
            </a:r>
            <a:br>
              <a:rPr lang="en-US" sz="1600" b="1" dirty="0">
                <a:latin typeface="Amazon Ember" panose="020B0603020204020204" pitchFamily="34" charset="0"/>
                <a:ea typeface="Amazon Ember" panose="020B0603020204020204" pitchFamily="34" charset="0"/>
                <a:cs typeface="Amazon Ember" panose="020B0603020204020204" pitchFamily="34" charset="0"/>
              </a:rPr>
            </a:br>
            <a:r>
              <a:rPr lang="en-US" sz="1600" b="1" dirty="0">
                <a:latin typeface="Amazon Ember" panose="020B0603020204020204" pitchFamily="34" charset="0"/>
                <a:ea typeface="Amazon Ember" panose="020B0603020204020204" pitchFamily="34" charset="0"/>
                <a:cs typeface="Amazon Ember" panose="020B0603020204020204" pitchFamily="34" charset="0"/>
              </a:rPr>
              <a:t>CodeCommit</a:t>
            </a:r>
          </a:p>
        </p:txBody>
      </p:sp>
      <p:pic>
        <p:nvPicPr>
          <p:cNvPr id="49" name="Picture 4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96345" y="2230392"/>
            <a:ext cx="1192380" cy="1430856"/>
          </a:xfrm>
          <a:prstGeom prst="rect">
            <a:avLst/>
          </a:prstGeom>
        </p:spPr>
      </p:pic>
      <p:sp>
        <p:nvSpPr>
          <p:cNvPr id="50" name="TextBox 49"/>
          <p:cNvSpPr txBox="1"/>
          <p:nvPr/>
        </p:nvSpPr>
        <p:spPr>
          <a:xfrm>
            <a:off x="6358172" y="3873272"/>
            <a:ext cx="1258067" cy="207264"/>
          </a:xfrm>
          <a:prstGeom prst="rect">
            <a:avLst/>
          </a:prstGeom>
          <a:noFill/>
        </p:spPr>
        <p:txBody>
          <a:bodyPr wrap="square" lIns="0" tIns="0" rIns="0" bIns="0" rtlCol="0" anchor="t">
            <a:noAutofit/>
          </a:bodyPr>
          <a:lstStyle/>
          <a:p>
            <a:pPr algn="ctr"/>
            <a:r>
              <a:rPr lang="en-US" sz="1600" b="1" dirty="0">
                <a:latin typeface="Amazon Ember" panose="020B0603020204020204" pitchFamily="34" charset="0"/>
                <a:ea typeface="Amazon Ember" panose="020B0603020204020204" pitchFamily="34" charset="0"/>
                <a:cs typeface="Amazon Ember" panose="020B0603020204020204" pitchFamily="34" charset="0"/>
              </a:rPr>
              <a:t>AWS </a:t>
            </a:r>
            <a:br>
              <a:rPr lang="en-US" sz="1600" b="1" dirty="0">
                <a:latin typeface="Amazon Ember" panose="020B0603020204020204" pitchFamily="34" charset="0"/>
                <a:ea typeface="Amazon Ember" panose="020B0603020204020204" pitchFamily="34" charset="0"/>
                <a:cs typeface="Amazon Ember" panose="020B0603020204020204" pitchFamily="34" charset="0"/>
              </a:rPr>
            </a:br>
            <a:r>
              <a:rPr lang="en-US" sz="1600" b="1" dirty="0">
                <a:latin typeface="Amazon Ember" panose="020B0603020204020204" pitchFamily="34" charset="0"/>
                <a:ea typeface="Amazon Ember" panose="020B0603020204020204" pitchFamily="34" charset="0"/>
                <a:cs typeface="Amazon Ember" panose="020B0603020204020204" pitchFamily="34" charset="0"/>
              </a:rPr>
              <a:t>CodeDeploy</a:t>
            </a:r>
          </a:p>
        </p:txBody>
      </p:sp>
      <p:pic>
        <p:nvPicPr>
          <p:cNvPr id="53" name="Picture 5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34615" y="2245322"/>
            <a:ext cx="1167109" cy="1407397"/>
          </a:xfrm>
          <a:prstGeom prst="rect">
            <a:avLst/>
          </a:prstGeom>
        </p:spPr>
      </p:pic>
      <p:sp>
        <p:nvSpPr>
          <p:cNvPr id="54" name="TextBox 53"/>
          <p:cNvSpPr txBox="1"/>
          <p:nvPr/>
        </p:nvSpPr>
        <p:spPr>
          <a:xfrm>
            <a:off x="4495227" y="3860497"/>
            <a:ext cx="1258067" cy="207264"/>
          </a:xfrm>
          <a:prstGeom prst="rect">
            <a:avLst/>
          </a:prstGeom>
          <a:noFill/>
        </p:spPr>
        <p:txBody>
          <a:bodyPr wrap="square" lIns="0" tIns="0" rIns="0" bIns="0" rtlCol="0" anchor="t">
            <a:noAutofit/>
          </a:bodyPr>
          <a:lstStyle/>
          <a:p>
            <a:pPr algn="ctr"/>
            <a:r>
              <a:rPr lang="en-US" sz="1600" b="1" dirty="0">
                <a:latin typeface="Amazon Ember" panose="020B0603020204020204" pitchFamily="34" charset="0"/>
                <a:ea typeface="Amazon Ember" panose="020B0603020204020204" pitchFamily="34" charset="0"/>
                <a:cs typeface="Amazon Ember" panose="020B0603020204020204" pitchFamily="34" charset="0"/>
              </a:rPr>
              <a:t>AWS </a:t>
            </a:r>
            <a:br>
              <a:rPr lang="en-US" sz="1600" b="1" dirty="0">
                <a:latin typeface="Amazon Ember" panose="020B0603020204020204" pitchFamily="34" charset="0"/>
                <a:ea typeface="Amazon Ember" panose="020B0603020204020204" pitchFamily="34" charset="0"/>
                <a:cs typeface="Amazon Ember" panose="020B0603020204020204" pitchFamily="34" charset="0"/>
              </a:rPr>
            </a:br>
            <a:r>
              <a:rPr lang="en-US" sz="1600" b="1" dirty="0">
                <a:latin typeface="Amazon Ember" panose="020B0603020204020204" pitchFamily="34" charset="0"/>
                <a:ea typeface="Amazon Ember" panose="020B0603020204020204" pitchFamily="34" charset="0"/>
                <a:cs typeface="Amazon Ember" panose="020B0603020204020204" pitchFamily="34" charset="0"/>
              </a:rPr>
              <a:t>CodeBuild</a:t>
            </a:r>
          </a:p>
        </p:txBody>
      </p:sp>
      <p:pic>
        <p:nvPicPr>
          <p:cNvPr id="55" name="Picture 5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00928" y="2226567"/>
            <a:ext cx="1176045" cy="1407397"/>
          </a:xfrm>
          <a:prstGeom prst="rect">
            <a:avLst/>
          </a:prstGeom>
        </p:spPr>
      </p:pic>
      <p:sp>
        <p:nvSpPr>
          <p:cNvPr id="56" name="TextBox 55"/>
          <p:cNvSpPr txBox="1"/>
          <p:nvPr/>
        </p:nvSpPr>
        <p:spPr>
          <a:xfrm>
            <a:off x="8169421" y="3855973"/>
            <a:ext cx="1499512" cy="207264"/>
          </a:xfrm>
          <a:prstGeom prst="rect">
            <a:avLst/>
          </a:prstGeom>
          <a:noFill/>
        </p:spPr>
        <p:txBody>
          <a:bodyPr wrap="square" lIns="0" tIns="0" rIns="0" bIns="0" rtlCol="0" anchor="t">
            <a:noAutofit/>
          </a:bodyPr>
          <a:lstStyle/>
          <a:p>
            <a:pPr algn="ctr"/>
            <a:r>
              <a:rPr lang="en-US" sz="1600" b="1" dirty="0">
                <a:latin typeface="Amazon Ember" panose="020B0603020204020204" pitchFamily="34" charset="0"/>
                <a:ea typeface="Amazon Ember" panose="020B0603020204020204" pitchFamily="34" charset="0"/>
                <a:cs typeface="Amazon Ember" panose="020B0603020204020204" pitchFamily="34" charset="0"/>
              </a:rPr>
              <a:t>AWS </a:t>
            </a:r>
            <a:br>
              <a:rPr lang="en-US" sz="1600" b="1" dirty="0">
                <a:latin typeface="Amazon Ember" panose="020B0603020204020204" pitchFamily="34" charset="0"/>
                <a:ea typeface="Amazon Ember" panose="020B0603020204020204" pitchFamily="34" charset="0"/>
                <a:cs typeface="Amazon Ember" panose="020B0603020204020204" pitchFamily="34" charset="0"/>
              </a:rPr>
            </a:br>
            <a:r>
              <a:rPr lang="en-US" sz="1600" b="1" dirty="0">
                <a:latin typeface="Amazon Ember" panose="020B0603020204020204" pitchFamily="34" charset="0"/>
                <a:ea typeface="Amazon Ember" panose="020B0603020204020204" pitchFamily="34" charset="0"/>
                <a:cs typeface="Amazon Ember" panose="020B0603020204020204" pitchFamily="34" charset="0"/>
              </a:rPr>
              <a:t>CodePipeline</a:t>
            </a:r>
          </a:p>
        </p:txBody>
      </p:sp>
      <p:pic>
        <p:nvPicPr>
          <p:cNvPr id="58" name="Picture 5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71594" y="2256923"/>
            <a:ext cx="1192380" cy="1346685"/>
          </a:xfrm>
          <a:prstGeom prst="rect">
            <a:avLst/>
          </a:prstGeom>
        </p:spPr>
      </p:pic>
      <p:sp>
        <p:nvSpPr>
          <p:cNvPr id="59" name="TextBox 58"/>
          <p:cNvSpPr txBox="1"/>
          <p:nvPr/>
        </p:nvSpPr>
        <p:spPr>
          <a:xfrm>
            <a:off x="10059280" y="3882064"/>
            <a:ext cx="1417005" cy="207264"/>
          </a:xfrm>
          <a:prstGeom prst="rect">
            <a:avLst/>
          </a:prstGeom>
          <a:noFill/>
        </p:spPr>
        <p:txBody>
          <a:bodyPr wrap="square" lIns="0" tIns="0" rIns="0" bIns="0" rtlCol="0" anchor="t">
            <a:noAutofit/>
          </a:bodyPr>
          <a:lstStyle/>
          <a:p>
            <a:pPr algn="ctr"/>
            <a:r>
              <a:rPr lang="en-US" sz="1600" b="1" dirty="0">
                <a:latin typeface="Amazon Ember" panose="020B0603020204020204" pitchFamily="34" charset="0"/>
                <a:ea typeface="Amazon Ember" panose="020B0603020204020204" pitchFamily="34" charset="0"/>
                <a:cs typeface="Amazon Ember" panose="020B0603020204020204" pitchFamily="34" charset="0"/>
              </a:rPr>
              <a:t>AWS</a:t>
            </a:r>
          </a:p>
          <a:p>
            <a:pPr algn="ctr"/>
            <a:r>
              <a:rPr lang="en-US" sz="1600" b="1" dirty="0">
                <a:latin typeface="Amazon Ember" panose="020B0603020204020204" pitchFamily="34" charset="0"/>
                <a:ea typeface="Amazon Ember" panose="020B0603020204020204" pitchFamily="34" charset="0"/>
                <a:cs typeface="Amazon Ember" panose="020B0603020204020204" pitchFamily="34" charset="0"/>
              </a:rPr>
              <a:t>X-Ray</a:t>
            </a:r>
          </a:p>
        </p:txBody>
      </p:sp>
      <p:sp>
        <p:nvSpPr>
          <p:cNvPr id="61" name="TextBox 60"/>
          <p:cNvSpPr txBox="1"/>
          <p:nvPr/>
        </p:nvSpPr>
        <p:spPr>
          <a:xfrm>
            <a:off x="695962" y="3859925"/>
            <a:ext cx="1417005" cy="207264"/>
          </a:xfrm>
          <a:prstGeom prst="rect">
            <a:avLst/>
          </a:prstGeom>
          <a:noFill/>
        </p:spPr>
        <p:txBody>
          <a:bodyPr wrap="square" lIns="0" tIns="0" rIns="0" bIns="0" rtlCol="0" anchor="t">
            <a:noAutofit/>
          </a:bodyPr>
          <a:lstStyle/>
          <a:p>
            <a:pPr algn="ctr"/>
            <a:r>
              <a:rPr lang="en-US" sz="1600" b="1" dirty="0">
                <a:latin typeface="Amazon Ember" panose="020B0603020204020204" pitchFamily="34" charset="0"/>
                <a:ea typeface="Amazon Ember" panose="020B0603020204020204" pitchFamily="34" charset="0"/>
                <a:cs typeface="Amazon Ember" panose="020B0603020204020204" pitchFamily="34" charset="0"/>
              </a:rPr>
              <a:t>AWS </a:t>
            </a:r>
          </a:p>
          <a:p>
            <a:pPr algn="ctr"/>
            <a:r>
              <a:rPr lang="en-US" sz="1600" b="1" dirty="0">
                <a:latin typeface="Amazon Ember" panose="020B0603020204020204" pitchFamily="34" charset="0"/>
                <a:ea typeface="Amazon Ember" panose="020B0603020204020204" pitchFamily="34" charset="0"/>
                <a:cs typeface="Amazon Ember" panose="020B0603020204020204" pitchFamily="34" charset="0"/>
              </a:rPr>
              <a:t>CodeStar</a:t>
            </a:r>
          </a:p>
        </p:txBody>
      </p:sp>
      <p:pic>
        <p:nvPicPr>
          <p:cNvPr id="63" name="Picture 6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8322" y="2231437"/>
            <a:ext cx="1152287" cy="1388828"/>
          </a:xfrm>
          <a:prstGeom prst="rect">
            <a:avLst/>
          </a:prstGeom>
        </p:spPr>
      </p:pic>
      <p:sp>
        <p:nvSpPr>
          <p:cNvPr id="64" name="Rectangle 63"/>
          <p:cNvSpPr/>
          <p:nvPr/>
        </p:nvSpPr>
        <p:spPr>
          <a:xfrm>
            <a:off x="3945548" y="5070219"/>
            <a:ext cx="4295336" cy="572087"/>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latin typeface="Amazon Ember" panose="020B0603020204020204" pitchFamily="34" charset="0"/>
                <a:ea typeface="Amazon Ember" panose="020B0603020204020204" pitchFamily="34" charset="0"/>
                <a:cs typeface="Amazon Ember" panose="020B0603020204020204" pitchFamily="34" charset="0"/>
              </a:rPr>
              <a:t>AWS Developer Tools</a:t>
            </a:r>
          </a:p>
        </p:txBody>
      </p:sp>
    </p:spTree>
    <p:custDataLst>
      <p:tags r:id="rId1"/>
    </p:custDataLst>
    <p:extLst>
      <p:ext uri="{BB962C8B-B14F-4D97-AF65-F5344CB8AC3E}">
        <p14:creationId xmlns:p14="http://schemas.microsoft.com/office/powerpoint/2010/main" val="3216975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805" y="2194510"/>
            <a:ext cx="11095836" cy="2534653"/>
          </a:xfrm>
        </p:spPr>
        <p:txBody>
          <a:bodyPr>
            <a:noAutofit/>
          </a:bodyPr>
          <a:lstStyle/>
          <a:p>
            <a:r>
              <a:rPr lang="en-US" sz="4800" dirty="0"/>
              <a:t>Operational Excellence </a:t>
            </a:r>
            <a:br>
              <a:rPr lang="en-US" sz="4800" dirty="0"/>
            </a:br>
            <a:r>
              <a:rPr lang="en-US" sz="4800" dirty="0"/>
              <a:t>Pillar Questions</a:t>
            </a:r>
          </a:p>
        </p:txBody>
      </p:sp>
    </p:spTree>
    <p:custDataLst>
      <p:tags r:id="rId1"/>
    </p:custDataLst>
    <p:extLst>
      <p:ext uri="{BB962C8B-B14F-4D97-AF65-F5344CB8AC3E}">
        <p14:creationId xmlns:p14="http://schemas.microsoft.com/office/powerpoint/2010/main" val="308675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dirty="0"/>
              <a:t>Operational Excellence Question #1</a:t>
            </a:r>
          </a:p>
        </p:txBody>
      </p:sp>
      <p:sp>
        <p:nvSpPr>
          <p:cNvPr id="25" name="TextBox 24"/>
          <p:cNvSpPr txBox="1"/>
          <p:nvPr/>
        </p:nvSpPr>
        <p:spPr>
          <a:xfrm>
            <a:off x="4816981" y="2866673"/>
            <a:ext cx="2468483" cy="461665"/>
          </a:xfrm>
          <a:prstGeom prst="rect">
            <a:avLst/>
          </a:prstGeom>
          <a:noFill/>
          <a:ln>
            <a:noFill/>
          </a:ln>
          <a:effectLst/>
        </p:spPr>
        <p:txBody>
          <a:bodyPr wrap="square" rtlCol="0">
            <a:spAutoFit/>
          </a:bodyPr>
          <a:lstStyle/>
          <a:p>
            <a:pPr algn="ctr"/>
            <a:r>
              <a:rPr lang="en-US" sz="2400" b="1" dirty="0">
                <a:solidFill>
                  <a:srgbClr val="00B050"/>
                </a:solidFill>
                <a:latin typeface="Amazon Ember" panose="020B0603020204020204" pitchFamily="34" charset="0"/>
                <a:ea typeface="Amazon Ember" panose="020B0603020204020204" pitchFamily="34" charset="0"/>
                <a:cs typeface="Amazon Ember" panose="020B0603020204020204" pitchFamily="34" charset="0"/>
              </a:rPr>
              <a:t>Best</a:t>
            </a: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 </a:t>
            </a:r>
            <a:r>
              <a:rPr lang="en-US" sz="2400" b="1" dirty="0">
                <a:solidFill>
                  <a:srgbClr val="00B050"/>
                </a:solidFill>
                <a:latin typeface="Amazon Ember" panose="020B0603020204020204" pitchFamily="34" charset="0"/>
                <a:ea typeface="Amazon Ember" panose="020B0603020204020204" pitchFamily="34" charset="0"/>
                <a:cs typeface="Amazon Ember" panose="020B0603020204020204" pitchFamily="34" charset="0"/>
              </a:rPr>
              <a:t>practices</a:t>
            </a:r>
          </a:p>
        </p:txBody>
      </p:sp>
      <p:sp>
        <p:nvSpPr>
          <p:cNvPr id="9" name="Content Placeholder 2"/>
          <p:cNvSpPr txBox="1">
            <a:spLocks/>
          </p:cNvSpPr>
          <p:nvPr/>
        </p:nvSpPr>
        <p:spPr>
          <a:xfrm>
            <a:off x="198786" y="3476335"/>
            <a:ext cx="11380301" cy="2926484"/>
          </a:xfrm>
          <a:prstGeom prst="rect">
            <a:avLst/>
          </a:prstGeom>
        </p:spPr>
        <p:txBody>
          <a:bodyPr vert="horz" lIns="121920" tIns="60960" rIns="121920" bIns="60960" rtlCol="0">
            <a:normAutofit/>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344488" indent="-341313" algn="l" defTabSz="457200" rtl="0" eaLnBrk="1" latinLnBrk="0" hangingPunct="1">
              <a:spcBef>
                <a:spcPct val="20000"/>
              </a:spcBef>
              <a:buClr>
                <a:schemeClr val="accent1"/>
              </a:buClr>
              <a:buSzPct val="125000"/>
              <a:buFontTx/>
              <a:buBlip>
                <a:blip r:embed="rId4"/>
              </a:buBlip>
              <a:defRPr sz="2200" b="0" i="0" kern="1200">
                <a:solidFill>
                  <a:schemeClr val="tx1"/>
                </a:solidFill>
                <a:latin typeface="Arial"/>
                <a:ea typeface="+mn-ea"/>
                <a:cs typeface="Arial"/>
              </a:defRPr>
            </a:lvl2pPr>
            <a:lvl3pPr marL="625475" indent="-282575" algn="l" defTabSz="457200" rtl="0" eaLnBrk="1" latinLnBrk="0" hangingPunct="1">
              <a:spcBef>
                <a:spcPct val="20000"/>
              </a:spcBef>
              <a:buClr>
                <a:schemeClr val="accent1"/>
              </a:buClr>
              <a:buFont typeface="Wingdings" panose="05000000000000000000" pitchFamily="2" charset="2"/>
              <a:buChar char="Ø"/>
              <a:defRPr sz="2000" b="0" i="0" kern="1200" baseline="0">
                <a:solidFill>
                  <a:schemeClr val="tx1"/>
                </a:solidFill>
                <a:latin typeface="Arial"/>
                <a:ea typeface="+mn-ea"/>
                <a:cs typeface="Arial"/>
              </a:defRPr>
            </a:lvl3pPr>
            <a:lvl4pPr marL="914400" indent="-222250" algn="l" defTabSz="457200" rtl="0" eaLnBrk="1" latinLnBrk="0" hangingPunct="1">
              <a:spcBef>
                <a:spcPct val="20000"/>
              </a:spcBef>
              <a:buClr>
                <a:schemeClr val="accent1"/>
              </a:buClr>
              <a:buFont typeface="Arial" panose="020B0604020202020204" pitchFamily="34" charset="0"/>
              <a:buChar char="•"/>
              <a:defRPr sz="18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lvl="1" indent="-457200" defTabSz="914400">
              <a:lnSpc>
                <a:spcPct val="90000"/>
              </a:lnSpc>
              <a:spcBef>
                <a:spcPts val="1800"/>
              </a:spcBef>
              <a:buClr>
                <a:schemeClr val="bg2">
                  <a:lumMod val="10000"/>
                </a:schemeClr>
              </a:buClr>
              <a:buBlip>
                <a:blip r:embed="rId5"/>
              </a:buBlip>
            </a:pPr>
            <a:r>
              <a:rPr lang="en-US" sz="2400" b="1" dirty="0">
                <a:latin typeface="Amazon Ember" panose="020B0603020204020204" pitchFamily="34" charset="0"/>
                <a:ea typeface="Amazon Ember" panose="020B0603020204020204" pitchFamily="34" charset="0"/>
                <a:cs typeface="Amazon Ember" panose="020B0603020204020204" pitchFamily="34" charset="0"/>
              </a:rPr>
              <a:t>Business needs: </a:t>
            </a:r>
            <a:r>
              <a:rPr lang="en-US" sz="2400" dirty="0">
                <a:latin typeface="Amazon Ember Light" charset="0"/>
                <a:ea typeface="Amazon Ember Light" charset="0"/>
                <a:cs typeface="Amazon Ember Light" charset="0"/>
              </a:rPr>
              <a:t>Business and development teams in setting operational priorities.</a:t>
            </a:r>
          </a:p>
          <a:p>
            <a:pPr marL="457200" lvl="1" indent="-457200" defTabSz="914400">
              <a:lnSpc>
                <a:spcPct val="90000"/>
              </a:lnSpc>
              <a:spcBef>
                <a:spcPts val="1800"/>
              </a:spcBef>
              <a:buClr>
                <a:schemeClr val="bg2">
                  <a:lumMod val="10000"/>
                </a:schemeClr>
              </a:buClr>
              <a:buBlip>
                <a:blip r:embed="rId5"/>
              </a:buBlip>
            </a:pPr>
            <a:r>
              <a:rPr lang="en-US" sz="2400" b="1" dirty="0">
                <a:latin typeface="Amazon Ember" panose="020B0603020204020204" pitchFamily="34" charset="0"/>
                <a:ea typeface="Amazon Ember" panose="020B0603020204020204" pitchFamily="34" charset="0"/>
                <a:cs typeface="Amazon Ember" panose="020B0603020204020204" pitchFamily="34" charset="0"/>
              </a:rPr>
              <a:t>Compliance requirements</a:t>
            </a:r>
            <a:r>
              <a:rPr lang="en-US" sz="2400" dirty="0">
                <a:latin typeface="Amazon Ember Medium" panose="020B0603020204030204" pitchFamily="34" charset="0"/>
                <a:ea typeface="Amazon Ember Medium" panose="020B0603020204030204" pitchFamily="34" charset="0"/>
                <a:cs typeface="Amazon Ember Medium" panose="020B0603020204030204" pitchFamily="34" charset="0"/>
              </a:rPr>
              <a:t>: </a:t>
            </a:r>
            <a:r>
              <a:rPr lang="en-US" sz="2400" dirty="0">
                <a:latin typeface="Amazon Ember Light" charset="0"/>
                <a:ea typeface="Amazon Ember Light" charset="0"/>
                <a:cs typeface="Amazon Ember Light" charset="0"/>
              </a:rPr>
              <a:t>External factors may obligate your business to satisfy specific requirements.</a:t>
            </a:r>
          </a:p>
          <a:p>
            <a:pPr marL="457200" lvl="1" indent="-457200" defTabSz="914400">
              <a:lnSpc>
                <a:spcPct val="90000"/>
              </a:lnSpc>
              <a:spcBef>
                <a:spcPts val="1800"/>
              </a:spcBef>
              <a:buClr>
                <a:schemeClr val="bg2">
                  <a:lumMod val="10000"/>
                </a:schemeClr>
              </a:buClr>
              <a:buBlip>
                <a:blip r:embed="rId5"/>
              </a:buBlip>
            </a:pPr>
            <a:r>
              <a:rPr lang="en-US" sz="2400" b="1" dirty="0">
                <a:latin typeface="Amazon Ember" panose="020B0603020204020204" pitchFamily="34" charset="0"/>
                <a:ea typeface="Amazon Ember" panose="020B0603020204020204" pitchFamily="34" charset="0"/>
                <a:cs typeface="Amazon Ember" panose="020B0603020204020204" pitchFamily="34" charset="0"/>
              </a:rPr>
              <a:t>Risk management: </a:t>
            </a:r>
            <a:r>
              <a:rPr lang="en-US" sz="2400" dirty="0">
                <a:latin typeface="Amazon Ember Light" charset="0"/>
                <a:ea typeface="Amazon Ember Light" charset="0"/>
                <a:cs typeface="Amazon Ember Light" charset="0"/>
              </a:rPr>
              <a:t>Balance the risk of decisions against their potential benefit</a:t>
            </a:r>
            <a:r>
              <a:rPr lang="en-US" sz="2400" dirty="0"/>
              <a:t>.</a:t>
            </a:r>
          </a:p>
        </p:txBody>
      </p:sp>
      <p:sp>
        <p:nvSpPr>
          <p:cNvPr id="10" name="Content Placeholder 2"/>
          <p:cNvSpPr txBox="1">
            <a:spLocks/>
          </p:cNvSpPr>
          <p:nvPr/>
        </p:nvSpPr>
        <p:spPr>
          <a:xfrm>
            <a:off x="2040822" y="1586625"/>
            <a:ext cx="8020799" cy="1092295"/>
          </a:xfrm>
          <a:prstGeom prst="rect">
            <a:avLst/>
          </a:prstGeom>
          <a:solidFill>
            <a:sysClr val="window" lastClr="FFFFFF"/>
          </a:solidFill>
          <a:ln w="25400" cap="flat" cmpd="sng" algn="ctr">
            <a:solidFill>
              <a:srgbClr val="FCB64C"/>
            </a:solidFill>
            <a:prstDash val="solid"/>
          </a:ln>
          <a:effectLst>
            <a:outerShdw blurRad="50800" dist="38100" dir="2700000" algn="tl" rotWithShape="0">
              <a:prstClr val="black">
                <a:alpha val="40000"/>
              </a:prstClr>
            </a:outerShdw>
          </a:effectLst>
        </p:spPr>
        <p:txBody>
          <a:bodyPr vert="horz" lIns="91440" tIns="91440" rIns="91440" bIns="91440" rtlCol="0" anchor="ctr">
            <a:normAutofit/>
          </a:bodyPr>
          <a:lstStyle>
            <a:lvl1pPr marL="0" indent="0" algn="l" defTabSz="457200" rtl="0" eaLnBrk="1" latinLnBrk="0" hangingPunct="1">
              <a:spcBef>
                <a:spcPct val="20000"/>
              </a:spcBef>
              <a:buFontTx/>
              <a:buNone/>
              <a:defRPr sz="2400" b="0" i="0" kern="1200">
                <a:solidFill>
                  <a:srgbClr val="4D4D4C"/>
                </a:solidFill>
                <a:latin typeface="+mn-lt"/>
                <a:ea typeface="+mn-ea"/>
                <a:cs typeface="+mn-cs"/>
              </a:defRPr>
            </a:lvl1pPr>
            <a:lvl2pPr marL="742950" indent="-285750" algn="l" defTabSz="457200" rtl="0" eaLnBrk="1" latinLnBrk="0" hangingPunct="1">
              <a:spcBef>
                <a:spcPct val="20000"/>
              </a:spcBef>
              <a:buFont typeface="Arial"/>
              <a:buChar char="•"/>
              <a:defRPr sz="2000" b="0" i="0" kern="1200">
                <a:solidFill>
                  <a:srgbClr val="4D4D4C"/>
                </a:solidFill>
                <a:latin typeface="+mn-lt"/>
                <a:ea typeface="+mn-ea"/>
                <a:cs typeface="+mn-cs"/>
              </a:defRPr>
            </a:lvl2pPr>
            <a:lvl3pPr marL="1143000" indent="-228600" algn="l" defTabSz="457200" rtl="0" eaLnBrk="1" latinLnBrk="0" hangingPunct="1">
              <a:spcBef>
                <a:spcPct val="20000"/>
              </a:spcBef>
              <a:buFont typeface="Arial"/>
              <a:buChar char="•"/>
              <a:defRPr sz="1800" b="0" i="0" kern="1200">
                <a:solidFill>
                  <a:srgbClr val="4D4D4C"/>
                </a:solidFill>
                <a:latin typeface="+mn-lt"/>
                <a:ea typeface="+mn-ea"/>
                <a:cs typeface="+mn-cs"/>
              </a:defRPr>
            </a:lvl3pPr>
            <a:lvl4pPr marL="1600200" indent="-228600" algn="l" defTabSz="457200" rtl="0" eaLnBrk="1" latinLnBrk="0" hangingPunct="1">
              <a:spcBef>
                <a:spcPct val="20000"/>
              </a:spcBef>
              <a:buFont typeface="Arial"/>
              <a:buChar char="–"/>
              <a:defRPr sz="1600" b="0" i="0" kern="1200">
                <a:solidFill>
                  <a:srgbClr val="4D4D4C"/>
                </a:solidFill>
                <a:latin typeface="+mn-lt"/>
                <a:ea typeface="+mn-ea"/>
                <a:cs typeface="+mn-cs"/>
              </a:defRPr>
            </a:lvl4pPr>
            <a:lvl5pPr marL="2057400" indent="-228600" algn="l" defTabSz="457200" rtl="0" eaLnBrk="1" latinLnBrk="0" hangingPunct="1">
              <a:spcBef>
                <a:spcPct val="20000"/>
              </a:spcBef>
              <a:buFont typeface="Arial"/>
              <a:buChar char="»"/>
              <a:defRPr sz="1600" b="0" i="0" kern="1200">
                <a:solidFill>
                  <a:srgbClr val="4D4D4C"/>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ct val="20000"/>
              </a:spcBef>
              <a:spcAft>
                <a:spcPts val="0"/>
              </a:spcAft>
              <a:buClrTx/>
              <a:buSzTx/>
              <a:buFontTx/>
              <a:buNone/>
              <a:tabLst/>
              <a:defRPr/>
            </a:pPr>
            <a:r>
              <a:rPr kumimoji="0" lang="en-US" sz="2800" b="1" u="none" strike="noStrike" kern="1200" cap="none" spc="0" normalizeH="0" baseline="0" noProof="0" dirty="0">
                <a:ln>
                  <a:noFill/>
                </a:ln>
                <a:solidFill>
                  <a:srgbClr val="4D4D4C"/>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What factors drive your operational priorities?</a:t>
            </a:r>
            <a:endParaRPr kumimoji="0" lang="en-US" sz="2800" b="1" u="none" strike="noStrike" kern="1200" cap="none" spc="0" normalizeH="0" baseline="0" noProof="0" dirty="0">
              <a:ln>
                <a:noFill/>
              </a:ln>
              <a:solidFill>
                <a:srgbClr val="474746"/>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custDataLst>
      <p:tags r:id="rId1"/>
    </p:custDataLst>
    <p:extLst>
      <p:ext uri="{BB962C8B-B14F-4D97-AF65-F5344CB8AC3E}">
        <p14:creationId xmlns:p14="http://schemas.microsoft.com/office/powerpoint/2010/main" val="16927881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dirty="0"/>
              <a:t>Operational Excellence Question #2</a:t>
            </a:r>
          </a:p>
        </p:txBody>
      </p:sp>
      <p:sp>
        <p:nvSpPr>
          <p:cNvPr id="25" name="TextBox 24"/>
          <p:cNvSpPr txBox="1"/>
          <p:nvPr/>
        </p:nvSpPr>
        <p:spPr>
          <a:xfrm>
            <a:off x="4912235" y="3015758"/>
            <a:ext cx="2336293" cy="461665"/>
          </a:xfrm>
          <a:prstGeom prst="rect">
            <a:avLst/>
          </a:prstGeom>
          <a:noFill/>
          <a:ln>
            <a:noFill/>
          </a:ln>
          <a:effectLst/>
        </p:spPr>
        <p:txBody>
          <a:bodyPr wrap="square" rtlCol="0">
            <a:spAutoFit/>
          </a:bodyPr>
          <a:lstStyle/>
          <a:p>
            <a:pPr algn="ctr"/>
            <a:r>
              <a:rPr lang="en-US" sz="2400" b="1" dirty="0">
                <a:solidFill>
                  <a:srgbClr val="00B050"/>
                </a:solidFill>
                <a:latin typeface="Amazon Ember" panose="020B0603020204020204" pitchFamily="34" charset="0"/>
                <a:ea typeface="Amazon Ember" panose="020B0603020204020204" pitchFamily="34" charset="0"/>
                <a:cs typeface="Amazon Ember" panose="020B0603020204020204" pitchFamily="34" charset="0"/>
              </a:rPr>
              <a:t>Best</a:t>
            </a: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 </a:t>
            </a:r>
            <a:r>
              <a:rPr lang="en-US" sz="2400" b="1" dirty="0">
                <a:solidFill>
                  <a:srgbClr val="00B050"/>
                </a:solidFill>
                <a:latin typeface="Amazon Ember" panose="020B0603020204020204" pitchFamily="34" charset="0"/>
                <a:ea typeface="Amazon Ember" panose="020B0603020204020204" pitchFamily="34" charset="0"/>
                <a:cs typeface="Amazon Ember" panose="020B0603020204020204" pitchFamily="34" charset="0"/>
              </a:rPr>
              <a:t>practices</a:t>
            </a:r>
          </a:p>
        </p:txBody>
      </p:sp>
      <p:sp>
        <p:nvSpPr>
          <p:cNvPr id="9" name="Content Placeholder 2"/>
          <p:cNvSpPr txBox="1">
            <a:spLocks/>
          </p:cNvSpPr>
          <p:nvPr/>
        </p:nvSpPr>
        <p:spPr>
          <a:xfrm>
            <a:off x="641072" y="3625423"/>
            <a:ext cx="5350153" cy="2798756"/>
          </a:xfrm>
          <a:prstGeom prst="rect">
            <a:avLst/>
          </a:prstGeom>
        </p:spPr>
        <p:txBody>
          <a:bodyPr vert="horz" lIns="121920" tIns="60960" rIns="121920" bIns="60960" rtlCol="0">
            <a:normAutofit/>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344488" indent="-341313" algn="l" defTabSz="457200" rtl="0" eaLnBrk="1" latinLnBrk="0" hangingPunct="1">
              <a:spcBef>
                <a:spcPct val="20000"/>
              </a:spcBef>
              <a:buClr>
                <a:schemeClr val="accent1"/>
              </a:buClr>
              <a:buSzPct val="125000"/>
              <a:buFontTx/>
              <a:buBlip>
                <a:blip r:embed="rId4"/>
              </a:buBlip>
              <a:defRPr sz="2200" b="0" i="0" kern="1200">
                <a:solidFill>
                  <a:schemeClr val="tx1"/>
                </a:solidFill>
                <a:latin typeface="Arial"/>
                <a:ea typeface="+mn-ea"/>
                <a:cs typeface="Arial"/>
              </a:defRPr>
            </a:lvl2pPr>
            <a:lvl3pPr marL="625475" indent="-282575" algn="l" defTabSz="457200" rtl="0" eaLnBrk="1" latinLnBrk="0" hangingPunct="1">
              <a:spcBef>
                <a:spcPct val="20000"/>
              </a:spcBef>
              <a:buClr>
                <a:schemeClr val="accent1"/>
              </a:buClr>
              <a:buFont typeface="Wingdings" panose="05000000000000000000" pitchFamily="2" charset="2"/>
              <a:buChar char="Ø"/>
              <a:defRPr sz="2000" b="0" i="0" kern="1200" baseline="0">
                <a:solidFill>
                  <a:schemeClr val="tx1"/>
                </a:solidFill>
                <a:latin typeface="Arial"/>
                <a:ea typeface="+mn-ea"/>
                <a:cs typeface="Arial"/>
              </a:defRPr>
            </a:lvl3pPr>
            <a:lvl4pPr marL="914400" indent="-222250" algn="l" defTabSz="457200" rtl="0" eaLnBrk="1" latinLnBrk="0" hangingPunct="1">
              <a:spcBef>
                <a:spcPct val="20000"/>
              </a:spcBef>
              <a:buClr>
                <a:schemeClr val="accent1"/>
              </a:buClr>
              <a:buFont typeface="Arial" panose="020B0604020202020204" pitchFamily="34" charset="0"/>
              <a:buChar char="•"/>
              <a:defRPr sz="18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lvl="1" indent="-457200" defTabSz="914400">
              <a:lnSpc>
                <a:spcPct val="90000"/>
              </a:lnSpc>
              <a:spcBef>
                <a:spcPts val="1800"/>
              </a:spcBef>
              <a:buClr>
                <a:schemeClr val="bg2">
                  <a:lumMod val="10000"/>
                </a:schemeClr>
              </a:buClr>
              <a:buBlip>
                <a:blip r:embed="rId5"/>
              </a:buBlip>
            </a:pP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Continuous improvement culture</a:t>
            </a:r>
          </a:p>
          <a:p>
            <a:pPr marL="457200" lvl="1" indent="-457200" defTabSz="914400">
              <a:lnSpc>
                <a:spcPct val="90000"/>
              </a:lnSpc>
              <a:spcBef>
                <a:spcPts val="1800"/>
              </a:spcBef>
              <a:buClr>
                <a:schemeClr val="bg2">
                  <a:lumMod val="10000"/>
                </a:schemeClr>
              </a:buClr>
              <a:buBlip>
                <a:blip r:embed="rId5"/>
              </a:buBlip>
            </a:pP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Shared understanding of the value to the business</a:t>
            </a:r>
          </a:p>
          <a:p>
            <a:pPr marL="457200" lvl="1" indent="-457200" defTabSz="914400">
              <a:lnSpc>
                <a:spcPct val="90000"/>
              </a:lnSpc>
              <a:spcBef>
                <a:spcPts val="1800"/>
              </a:spcBef>
              <a:buClr>
                <a:schemeClr val="bg2">
                  <a:lumMod val="10000"/>
                </a:schemeClr>
              </a:buClr>
              <a:buBlip>
                <a:blip r:embed="rId5"/>
              </a:buBlip>
            </a:pP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Documented and accessible governance and compliance</a:t>
            </a:r>
          </a:p>
          <a:p>
            <a:pPr lvl="1">
              <a:buClr>
                <a:schemeClr val="bg2">
                  <a:lumMod val="10000"/>
                </a:schemeClr>
              </a:buClr>
              <a:buFont typeface="Arial" panose="020B0604020202020204" pitchFamily="34" charset="0"/>
              <a:buChar char="•"/>
            </a:pPr>
            <a:endParaRPr lang="en-US" sz="2400" dirty="0">
              <a:latin typeface="Amazon Ember Light" panose="020B0403020204020204" pitchFamily="34" charset="0"/>
              <a:ea typeface="Amazon Ember Light" panose="020B0403020204020204" pitchFamily="34" charset="0"/>
              <a:cs typeface="Amazon Ember Light" panose="020B0403020204020204" pitchFamily="34" charset="0"/>
            </a:endParaRPr>
          </a:p>
          <a:p>
            <a:pPr lvl="1">
              <a:buClr>
                <a:schemeClr val="bg2">
                  <a:lumMod val="10000"/>
                </a:schemeClr>
              </a:buClr>
              <a:buFont typeface="Arial" panose="020B0604020202020204" pitchFamily="34" charset="0"/>
              <a:buChar char="•"/>
            </a:pPr>
            <a:endParaRPr lang="en-US" sz="24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 name="Content Placeholder 2"/>
          <p:cNvSpPr txBox="1">
            <a:spLocks/>
          </p:cNvSpPr>
          <p:nvPr/>
        </p:nvSpPr>
        <p:spPr>
          <a:xfrm>
            <a:off x="6679120" y="3625420"/>
            <a:ext cx="4369885" cy="2926484"/>
          </a:xfrm>
          <a:prstGeom prst="rect">
            <a:avLst/>
          </a:prstGeom>
        </p:spPr>
        <p:txBody>
          <a:bodyPr vert="horz" lIns="121920" tIns="60960" rIns="121920" bIns="60960" rtlCol="0">
            <a:normAutofit/>
          </a:bodyPr>
          <a:lstStyle>
            <a:defPPr>
              <a:defRPr lang="en-US"/>
            </a:defPPr>
            <a:lvl1pPr indent="0" defTabSz="457200">
              <a:spcBef>
                <a:spcPct val="20000"/>
              </a:spcBef>
              <a:buFontTx/>
              <a:buNone/>
              <a:defRPr sz="2400" b="0" i="0">
                <a:latin typeface="Arial"/>
                <a:cs typeface="Arial"/>
              </a:defRPr>
            </a:lvl1pPr>
            <a:lvl2pPr lvl="1" indent="-457200">
              <a:lnSpc>
                <a:spcPct val="90000"/>
              </a:lnSpc>
              <a:spcBef>
                <a:spcPts val="1800"/>
              </a:spcBef>
              <a:buClr>
                <a:schemeClr val="bg2">
                  <a:lumMod val="10000"/>
                </a:schemeClr>
              </a:buClr>
              <a:buSzPct val="125000"/>
              <a:buFontTx/>
              <a:buBlip>
                <a:blip r:embed="rId5"/>
              </a:buBlip>
              <a:defRPr sz="2400" b="0" i="0">
                <a:latin typeface="Amazon Ember Light" panose="020B0403020204020204" pitchFamily="34" charset="0"/>
                <a:ea typeface="Amazon Ember Light" panose="020B0403020204020204" pitchFamily="34" charset="0"/>
                <a:cs typeface="Amazon Ember Light" panose="020B0403020204020204" pitchFamily="34" charset="0"/>
              </a:defRPr>
            </a:lvl2pPr>
            <a:lvl3pPr marL="625475" indent="-282575" defTabSz="457200">
              <a:spcBef>
                <a:spcPct val="20000"/>
              </a:spcBef>
              <a:buClr>
                <a:schemeClr val="accent1"/>
              </a:buClr>
              <a:buFont typeface="Wingdings" panose="05000000000000000000" pitchFamily="2" charset="2"/>
              <a:buChar char="Ø"/>
              <a:defRPr sz="2000" b="0" i="0" baseline="0">
                <a:latin typeface="Arial"/>
                <a:cs typeface="Arial"/>
              </a:defRPr>
            </a:lvl3pPr>
            <a:lvl4pPr marL="914400" indent="-222250" defTabSz="457200">
              <a:spcBef>
                <a:spcPct val="20000"/>
              </a:spcBef>
              <a:buClr>
                <a:schemeClr val="accent1"/>
              </a:buClr>
              <a:buFont typeface="Arial" panose="020B0604020202020204" pitchFamily="34" charset="0"/>
              <a:buChar char="•"/>
              <a:defRPr b="0" i="0">
                <a:latin typeface="Arial"/>
                <a:cs typeface="Arial"/>
              </a:defRPr>
            </a:lvl4pPr>
            <a:lvl5pPr marL="2057400" indent="-228600" defTabSz="457200">
              <a:spcBef>
                <a:spcPct val="20000"/>
              </a:spcBef>
              <a:buFont typeface="Arial"/>
              <a:buChar char="»"/>
              <a:defRPr sz="1600" b="0" i="0">
                <a:solidFill>
                  <a:srgbClr val="595A5D"/>
                </a:solidFill>
                <a:latin typeface="Arial"/>
                <a:cs typeface="Arial"/>
              </a:defRPr>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lvl="1"/>
            <a:r>
              <a:rPr lang="en-US" dirty="0"/>
              <a:t>Checklists</a:t>
            </a:r>
          </a:p>
          <a:p>
            <a:pPr lvl="1"/>
            <a:r>
              <a:rPr lang="en-US" dirty="0"/>
              <a:t>Runbooks</a:t>
            </a:r>
          </a:p>
          <a:p>
            <a:pPr lvl="1"/>
            <a:r>
              <a:rPr lang="en-US" dirty="0"/>
              <a:t>Playbooks</a:t>
            </a:r>
          </a:p>
          <a:p>
            <a:pPr lvl="1"/>
            <a:r>
              <a:rPr lang="en-US" dirty="0"/>
              <a:t>Practice recovery</a:t>
            </a:r>
          </a:p>
        </p:txBody>
      </p:sp>
      <p:sp>
        <p:nvSpPr>
          <p:cNvPr id="11" name="Content Placeholder 2"/>
          <p:cNvSpPr txBox="1">
            <a:spLocks/>
          </p:cNvSpPr>
          <p:nvPr/>
        </p:nvSpPr>
        <p:spPr>
          <a:xfrm>
            <a:off x="2080215" y="1586622"/>
            <a:ext cx="8020799" cy="1092295"/>
          </a:xfrm>
          <a:prstGeom prst="rect">
            <a:avLst/>
          </a:prstGeom>
          <a:solidFill>
            <a:sysClr val="window" lastClr="FFFFFF"/>
          </a:solidFill>
          <a:ln w="25400" cap="flat" cmpd="sng" algn="ctr">
            <a:solidFill>
              <a:srgbClr val="FCB64C"/>
            </a:solidFill>
            <a:prstDash val="solid"/>
          </a:ln>
          <a:effectLst>
            <a:outerShdw blurRad="50800" dist="38100" dir="2700000" algn="tl" rotWithShape="0">
              <a:prstClr val="black">
                <a:alpha val="40000"/>
              </a:prstClr>
            </a:outerShdw>
          </a:effectLst>
        </p:spPr>
        <p:txBody>
          <a:bodyPr vert="horz" lIns="91440" tIns="91440" rIns="91440" bIns="91440" rtlCol="0" anchor="ctr">
            <a:normAutofit/>
          </a:bodyPr>
          <a:lstStyle>
            <a:lvl1pPr marL="0" indent="0" algn="l" defTabSz="457200" rtl="0" eaLnBrk="1" latinLnBrk="0" hangingPunct="1">
              <a:spcBef>
                <a:spcPct val="20000"/>
              </a:spcBef>
              <a:buFontTx/>
              <a:buNone/>
              <a:defRPr sz="2400" b="0" i="0" kern="1200">
                <a:solidFill>
                  <a:srgbClr val="4D4D4C"/>
                </a:solidFill>
                <a:latin typeface="+mn-lt"/>
                <a:ea typeface="+mn-ea"/>
                <a:cs typeface="+mn-cs"/>
              </a:defRPr>
            </a:lvl1pPr>
            <a:lvl2pPr marL="742950" indent="-285750" algn="l" defTabSz="457200" rtl="0" eaLnBrk="1" latinLnBrk="0" hangingPunct="1">
              <a:spcBef>
                <a:spcPct val="20000"/>
              </a:spcBef>
              <a:buFont typeface="Arial"/>
              <a:buChar char="•"/>
              <a:defRPr sz="2000" b="0" i="0" kern="1200">
                <a:solidFill>
                  <a:srgbClr val="4D4D4C"/>
                </a:solidFill>
                <a:latin typeface="+mn-lt"/>
                <a:ea typeface="+mn-ea"/>
                <a:cs typeface="+mn-cs"/>
              </a:defRPr>
            </a:lvl2pPr>
            <a:lvl3pPr marL="1143000" indent="-228600" algn="l" defTabSz="457200" rtl="0" eaLnBrk="1" latinLnBrk="0" hangingPunct="1">
              <a:spcBef>
                <a:spcPct val="20000"/>
              </a:spcBef>
              <a:buFont typeface="Arial"/>
              <a:buChar char="•"/>
              <a:defRPr sz="1800" b="0" i="0" kern="1200">
                <a:solidFill>
                  <a:srgbClr val="4D4D4C"/>
                </a:solidFill>
                <a:latin typeface="+mn-lt"/>
                <a:ea typeface="+mn-ea"/>
                <a:cs typeface="+mn-cs"/>
              </a:defRPr>
            </a:lvl3pPr>
            <a:lvl4pPr marL="1600200" indent="-228600" algn="l" defTabSz="457200" rtl="0" eaLnBrk="1" latinLnBrk="0" hangingPunct="1">
              <a:spcBef>
                <a:spcPct val="20000"/>
              </a:spcBef>
              <a:buFont typeface="Arial"/>
              <a:buChar char="–"/>
              <a:defRPr sz="1600" b="0" i="0" kern="1200">
                <a:solidFill>
                  <a:srgbClr val="4D4D4C"/>
                </a:solidFill>
                <a:latin typeface="+mn-lt"/>
                <a:ea typeface="+mn-ea"/>
                <a:cs typeface="+mn-cs"/>
              </a:defRPr>
            </a:lvl4pPr>
            <a:lvl5pPr marL="2057400" indent="-228600" algn="l" defTabSz="457200" rtl="0" eaLnBrk="1" latinLnBrk="0" hangingPunct="1">
              <a:spcBef>
                <a:spcPct val="20000"/>
              </a:spcBef>
              <a:buFont typeface="Arial"/>
              <a:buChar char="»"/>
              <a:defRPr sz="1600" b="0" i="0" kern="1200">
                <a:solidFill>
                  <a:srgbClr val="4D4D4C"/>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ct val="20000"/>
              </a:spcBef>
              <a:spcAft>
                <a:spcPts val="600"/>
              </a:spcAft>
              <a:buClrTx/>
              <a:buSzTx/>
              <a:buFontTx/>
              <a:buNone/>
              <a:tabLst/>
              <a:defRPr/>
            </a:pPr>
            <a:r>
              <a:rPr kumimoji="0" lang="en-US" sz="2800" b="1" u="none" strike="noStrike" kern="1200" cap="none" spc="0" normalizeH="0" baseline="0" noProof="0" dirty="0">
                <a:ln>
                  <a:noFill/>
                </a:ln>
                <a:solidFill>
                  <a:srgbClr val="4D4D4C"/>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How do you know that you are ready to </a:t>
            </a:r>
            <a:br>
              <a:rPr kumimoji="0" lang="en-US" sz="2800" b="1" u="none" strike="noStrike" kern="1200" cap="none" spc="0" normalizeH="0" baseline="0" noProof="0" dirty="0">
                <a:ln>
                  <a:noFill/>
                </a:ln>
                <a:solidFill>
                  <a:srgbClr val="4D4D4C"/>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2800" b="1" u="none" strike="noStrike" kern="1200" cap="none" spc="0" normalizeH="0" baseline="0" noProof="0" dirty="0">
                <a:ln>
                  <a:noFill/>
                </a:ln>
                <a:solidFill>
                  <a:srgbClr val="4D4D4C"/>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support a workload?</a:t>
            </a:r>
          </a:p>
        </p:txBody>
      </p:sp>
    </p:spTree>
    <p:custDataLst>
      <p:tags r:id="rId1"/>
    </p:custDataLst>
    <p:extLst>
      <p:ext uri="{BB962C8B-B14F-4D97-AF65-F5344CB8AC3E}">
        <p14:creationId xmlns:p14="http://schemas.microsoft.com/office/powerpoint/2010/main" val="2405714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in This Module</a:t>
            </a:r>
          </a:p>
        </p:txBody>
      </p:sp>
      <p:sp>
        <p:nvSpPr>
          <p:cNvPr id="5" name="Content Placeholder 4"/>
          <p:cNvSpPr>
            <a:spLocks noGrp="1"/>
          </p:cNvSpPr>
          <p:nvPr>
            <p:ph idx="1"/>
          </p:nvPr>
        </p:nvSpPr>
        <p:spPr>
          <a:xfrm>
            <a:off x="238538" y="1440305"/>
            <a:ext cx="11126147" cy="4913308"/>
          </a:xfrm>
        </p:spPr>
        <p:txBody>
          <a:bodyPr>
            <a:noAutofit/>
          </a:bodyPr>
          <a:lstStyle/>
          <a:p>
            <a:pPr marL="493713" indent="-493713">
              <a:lnSpc>
                <a:spcPct val="150000"/>
              </a:lnSpc>
              <a:spcBef>
                <a:spcPts val="1800"/>
              </a:spcBef>
            </a:pPr>
            <a:r>
              <a:rPr lang="en-US" b="1" dirty="0">
                <a:latin typeface="Amazon Ember Light" panose="020B0403020204020204" pitchFamily="34" charset="0"/>
                <a:ea typeface="Amazon Ember Light" panose="020B0403020204020204" pitchFamily="34" charset="0"/>
                <a:cs typeface="Amazon Ember Light" panose="020B0403020204020204" pitchFamily="34" charset="0"/>
              </a:rPr>
              <a:t>Part 1: </a:t>
            </a:r>
            <a:r>
              <a:rPr lang="en-US" dirty="0">
                <a:latin typeface="Amazon Ember Light" panose="020B0403020204020204" pitchFamily="34" charset="0"/>
                <a:ea typeface="Amazon Ember Light" panose="020B0403020204020204" pitchFamily="34" charset="0"/>
                <a:cs typeface="Amazon Ember Light" panose="020B0403020204020204" pitchFamily="34" charset="0"/>
              </a:rPr>
              <a:t>Principles of the Operational Excellence Pillar</a:t>
            </a:r>
          </a:p>
          <a:p>
            <a:pPr marL="493713" indent="-493713">
              <a:lnSpc>
                <a:spcPct val="150000"/>
              </a:lnSpc>
              <a:spcBef>
                <a:spcPts val="1800"/>
              </a:spcBef>
            </a:pPr>
            <a:r>
              <a:rPr lang="en-US" b="1" dirty="0">
                <a:latin typeface="Amazon Ember Light" panose="020B0403020204020204" pitchFamily="34" charset="0"/>
                <a:ea typeface="Amazon Ember Light" panose="020B0403020204020204" pitchFamily="34" charset="0"/>
                <a:cs typeface="Amazon Ember Light" panose="020B0403020204020204" pitchFamily="34" charset="0"/>
              </a:rPr>
              <a:t>Part 2: </a:t>
            </a:r>
            <a:r>
              <a:rPr lang="en-US" dirty="0"/>
              <a:t>Drive Operational Excellence </a:t>
            </a:r>
          </a:p>
          <a:p>
            <a:pPr marL="493713" indent="-493713">
              <a:lnSpc>
                <a:spcPct val="150000"/>
              </a:lnSpc>
              <a:spcBef>
                <a:spcPts val="1800"/>
              </a:spcBef>
            </a:pPr>
            <a:r>
              <a:rPr lang="en-US" b="1" dirty="0"/>
              <a:t>Part 3: </a:t>
            </a:r>
            <a:r>
              <a:rPr lang="en-US" dirty="0"/>
              <a:t>Operational Excellence Pillar Questions</a:t>
            </a:r>
          </a:p>
        </p:txBody>
      </p:sp>
    </p:spTree>
    <p:custDataLst>
      <p:tags r:id="rId1"/>
    </p:custDataLst>
    <p:extLst>
      <p:ext uri="{BB962C8B-B14F-4D97-AF65-F5344CB8AC3E}">
        <p14:creationId xmlns:p14="http://schemas.microsoft.com/office/powerpoint/2010/main" val="3826594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dirty="0"/>
              <a:t>Operational Excellence Question #3</a:t>
            </a:r>
          </a:p>
        </p:txBody>
      </p:sp>
      <p:sp>
        <p:nvSpPr>
          <p:cNvPr id="25" name="TextBox 24"/>
          <p:cNvSpPr txBox="1"/>
          <p:nvPr/>
        </p:nvSpPr>
        <p:spPr>
          <a:xfrm>
            <a:off x="4857173" y="2826917"/>
            <a:ext cx="2444628" cy="461665"/>
          </a:xfrm>
          <a:prstGeom prst="rect">
            <a:avLst/>
          </a:prstGeom>
          <a:noFill/>
          <a:ln>
            <a:noFill/>
          </a:ln>
          <a:effectLst/>
        </p:spPr>
        <p:txBody>
          <a:bodyPr wrap="square" rtlCol="0">
            <a:spAutoFit/>
          </a:bodyPr>
          <a:lstStyle/>
          <a:p>
            <a:pPr algn="ctr"/>
            <a:r>
              <a:rPr lang="en-US" sz="2400" b="1" dirty="0">
                <a:solidFill>
                  <a:srgbClr val="00B050"/>
                </a:solidFill>
                <a:latin typeface="Amazon Ember" panose="020B0603020204020204" pitchFamily="34" charset="0"/>
                <a:ea typeface="Amazon Ember" panose="020B0603020204020204" pitchFamily="34" charset="0"/>
                <a:cs typeface="Amazon Ember" panose="020B0603020204020204" pitchFamily="34" charset="0"/>
              </a:rPr>
              <a:t>Best</a:t>
            </a: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 </a:t>
            </a:r>
            <a:r>
              <a:rPr lang="en-US" sz="2400" b="1" dirty="0">
                <a:solidFill>
                  <a:srgbClr val="00B050"/>
                </a:solidFill>
                <a:latin typeface="Amazon Ember" panose="020B0603020204020204" pitchFamily="34" charset="0"/>
                <a:ea typeface="Amazon Ember" panose="020B0603020204020204" pitchFamily="34" charset="0"/>
                <a:cs typeface="Amazon Ember" panose="020B0603020204020204" pitchFamily="34" charset="0"/>
              </a:rPr>
              <a:t>practices</a:t>
            </a:r>
          </a:p>
        </p:txBody>
      </p:sp>
      <p:sp>
        <p:nvSpPr>
          <p:cNvPr id="8" name="Content Placeholder 2"/>
          <p:cNvSpPr txBox="1">
            <a:spLocks/>
          </p:cNvSpPr>
          <p:nvPr/>
        </p:nvSpPr>
        <p:spPr>
          <a:xfrm>
            <a:off x="641072" y="3496216"/>
            <a:ext cx="5350153" cy="2798756"/>
          </a:xfrm>
          <a:prstGeom prst="rect">
            <a:avLst/>
          </a:prstGeom>
        </p:spPr>
        <p:txBody>
          <a:bodyPr vert="horz" lIns="121920" tIns="60960" rIns="121920" bIns="60960" rtlCol="0">
            <a:normAutofit/>
          </a:bodyPr>
          <a:lstStyle>
            <a:defPPr>
              <a:defRPr lang="en-US"/>
            </a:defPPr>
            <a:lvl1pPr indent="0">
              <a:spcBef>
                <a:spcPct val="20000"/>
              </a:spcBef>
              <a:buFontTx/>
              <a:buNone/>
              <a:defRPr sz="2400" b="0" i="0">
                <a:latin typeface="Arial"/>
                <a:cs typeface="Arial"/>
              </a:defRPr>
            </a:lvl1pPr>
            <a:lvl2pPr marL="230188" lvl="1" indent="-227013">
              <a:lnSpc>
                <a:spcPct val="120000"/>
              </a:lnSpc>
              <a:spcBef>
                <a:spcPct val="20000"/>
              </a:spcBef>
              <a:buClr>
                <a:schemeClr val="bg2">
                  <a:lumMod val="10000"/>
                </a:schemeClr>
              </a:buClr>
              <a:buSzPct val="125000"/>
              <a:buFont typeface="Arial" panose="020B0604020202020204" pitchFamily="34" charset="0"/>
              <a:buChar char="•"/>
              <a:defRPr b="0" i="0">
                <a:latin typeface="Arial"/>
                <a:cs typeface="Arial"/>
              </a:defRPr>
            </a:lvl2pPr>
            <a:lvl3pPr marL="625475" indent="-282575">
              <a:spcBef>
                <a:spcPct val="20000"/>
              </a:spcBef>
              <a:buClr>
                <a:schemeClr val="accent1"/>
              </a:buClr>
              <a:buFont typeface="Wingdings" panose="05000000000000000000" pitchFamily="2" charset="2"/>
              <a:buChar char="Ø"/>
              <a:defRPr sz="2000" b="0" i="0" baseline="0">
                <a:latin typeface="Arial"/>
                <a:cs typeface="Arial"/>
              </a:defRPr>
            </a:lvl3pPr>
            <a:lvl4pPr marL="914400" indent="-222250">
              <a:spcBef>
                <a:spcPct val="20000"/>
              </a:spcBef>
              <a:buClr>
                <a:schemeClr val="accent1"/>
              </a:buClr>
              <a:buFont typeface="Arial" panose="020B0604020202020204" pitchFamily="34" charset="0"/>
              <a:buChar char="•"/>
              <a:defRPr b="0" i="0">
                <a:latin typeface="Arial"/>
                <a:cs typeface="Arial"/>
              </a:defRPr>
            </a:lvl4pPr>
            <a:lvl5pPr marL="2057400" indent="-228600">
              <a:spcBef>
                <a:spcPct val="20000"/>
              </a:spcBef>
              <a:buFont typeface="Arial"/>
              <a:buChar char="»"/>
              <a:defRPr sz="1600" b="0" i="0">
                <a:solidFill>
                  <a:srgbClr val="595A5D"/>
                </a:solidFill>
                <a:latin typeface="Arial"/>
                <a:cs typeface="Arial"/>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pPr marL="457200" lvl="1" indent="-457200">
              <a:lnSpc>
                <a:spcPct val="90000"/>
              </a:lnSpc>
              <a:spcBef>
                <a:spcPts val="1800"/>
              </a:spcBef>
              <a:buBlip>
                <a:blip r:embed="rId4"/>
              </a:buBlip>
            </a:pP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Define expected business and customer outcomes</a:t>
            </a:r>
          </a:p>
          <a:p>
            <a:pPr marL="457200" lvl="1" indent="-457200">
              <a:lnSpc>
                <a:spcPct val="90000"/>
              </a:lnSpc>
              <a:spcBef>
                <a:spcPts val="1800"/>
              </a:spcBef>
              <a:buBlip>
                <a:blip r:embed="rId4"/>
              </a:buBlip>
            </a:pP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Identify success metrics </a:t>
            </a:r>
          </a:p>
          <a:p>
            <a:pPr marL="457200" lvl="1" indent="-457200">
              <a:lnSpc>
                <a:spcPct val="90000"/>
              </a:lnSpc>
              <a:spcBef>
                <a:spcPts val="1800"/>
              </a:spcBef>
              <a:buBlip>
                <a:blip r:embed="rId4"/>
              </a:buBlip>
            </a:pP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Identify workload metrics</a:t>
            </a:r>
          </a:p>
          <a:p>
            <a:pPr marL="457200" lvl="1" indent="-457200">
              <a:lnSpc>
                <a:spcPct val="90000"/>
              </a:lnSpc>
              <a:spcBef>
                <a:spcPts val="1800"/>
              </a:spcBef>
              <a:buBlip>
                <a:blip r:embed="rId4"/>
              </a:buBlip>
            </a:pP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Identify operations metrics</a:t>
            </a:r>
          </a:p>
          <a:p>
            <a:pPr lvl="1"/>
            <a:endParaRPr lang="en-US" sz="2400" dirty="0"/>
          </a:p>
          <a:p>
            <a:pPr lvl="1"/>
            <a:endParaRPr lang="en-US" sz="2400" dirty="0"/>
          </a:p>
        </p:txBody>
      </p:sp>
      <p:sp>
        <p:nvSpPr>
          <p:cNvPr id="9" name="Content Placeholder 2"/>
          <p:cNvSpPr txBox="1">
            <a:spLocks/>
          </p:cNvSpPr>
          <p:nvPr/>
        </p:nvSpPr>
        <p:spPr>
          <a:xfrm>
            <a:off x="6357387" y="3496213"/>
            <a:ext cx="5174213" cy="2926484"/>
          </a:xfrm>
          <a:prstGeom prst="rect">
            <a:avLst/>
          </a:prstGeom>
        </p:spPr>
        <p:txBody>
          <a:bodyPr vert="horz" lIns="121920" tIns="60960" rIns="121920" bIns="60960" rtlCol="0">
            <a:normAutofit/>
          </a:bodyPr>
          <a:lstStyle>
            <a:defPPr>
              <a:defRPr lang="en-US"/>
            </a:defPPr>
            <a:lvl1pPr indent="0">
              <a:spcBef>
                <a:spcPct val="20000"/>
              </a:spcBef>
              <a:buFontTx/>
              <a:buNone/>
              <a:defRPr sz="2400" b="0" i="0">
                <a:latin typeface="Arial"/>
                <a:cs typeface="Arial"/>
              </a:defRPr>
            </a:lvl1pPr>
            <a:lvl2pPr marL="230188" lvl="1" indent="-227013">
              <a:lnSpc>
                <a:spcPct val="120000"/>
              </a:lnSpc>
              <a:spcBef>
                <a:spcPct val="20000"/>
              </a:spcBef>
              <a:buClr>
                <a:schemeClr val="bg2">
                  <a:lumMod val="10000"/>
                </a:schemeClr>
              </a:buClr>
              <a:buSzPct val="125000"/>
              <a:buFont typeface="Arial" panose="020B0604020202020204" pitchFamily="34" charset="0"/>
              <a:buChar char="•"/>
              <a:defRPr b="0" i="0">
                <a:latin typeface="Arial"/>
                <a:cs typeface="Arial"/>
              </a:defRPr>
            </a:lvl2pPr>
            <a:lvl3pPr marL="625475" indent="-282575">
              <a:spcBef>
                <a:spcPct val="20000"/>
              </a:spcBef>
              <a:buClr>
                <a:schemeClr val="accent1"/>
              </a:buClr>
              <a:buFont typeface="Wingdings" panose="05000000000000000000" pitchFamily="2" charset="2"/>
              <a:buChar char="Ø"/>
              <a:defRPr sz="2000" b="0" i="0" baseline="0">
                <a:latin typeface="Arial"/>
                <a:cs typeface="Arial"/>
              </a:defRPr>
            </a:lvl3pPr>
            <a:lvl4pPr marL="914400" indent="-222250">
              <a:spcBef>
                <a:spcPct val="20000"/>
              </a:spcBef>
              <a:buClr>
                <a:schemeClr val="accent1"/>
              </a:buClr>
              <a:buFont typeface="Arial" panose="020B0604020202020204" pitchFamily="34" charset="0"/>
              <a:buChar char="•"/>
              <a:defRPr b="0" i="0">
                <a:latin typeface="Arial"/>
                <a:cs typeface="Arial"/>
              </a:defRPr>
            </a:lvl4pPr>
            <a:lvl5pPr marL="2057400" indent="-228600">
              <a:spcBef>
                <a:spcPct val="20000"/>
              </a:spcBef>
              <a:buFont typeface="Arial"/>
              <a:buChar char="»"/>
              <a:defRPr sz="1600" b="0" i="0">
                <a:solidFill>
                  <a:srgbClr val="595A5D"/>
                </a:solidFill>
                <a:latin typeface="Arial"/>
                <a:cs typeface="Arial"/>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pPr marL="457200" lvl="1" indent="-457200">
              <a:lnSpc>
                <a:spcPct val="90000"/>
              </a:lnSpc>
              <a:spcBef>
                <a:spcPts val="1800"/>
              </a:spcBef>
              <a:buBlip>
                <a:blip r:embed="rId4"/>
              </a:buBlip>
            </a:pP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Establish baselines</a:t>
            </a:r>
          </a:p>
          <a:p>
            <a:pPr marL="457200" lvl="1" indent="-457200">
              <a:lnSpc>
                <a:spcPct val="90000"/>
              </a:lnSpc>
              <a:spcBef>
                <a:spcPts val="1800"/>
              </a:spcBef>
              <a:buBlip>
                <a:blip r:embed="rId4"/>
              </a:buBlip>
            </a:pP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Collect and analyze your metrics</a:t>
            </a:r>
          </a:p>
          <a:p>
            <a:pPr marL="457200" lvl="1" indent="-457200">
              <a:lnSpc>
                <a:spcPct val="90000"/>
              </a:lnSpc>
              <a:spcBef>
                <a:spcPts val="1800"/>
              </a:spcBef>
              <a:buBlip>
                <a:blip r:embed="rId4"/>
              </a:buBlip>
            </a:pP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Validate insights</a:t>
            </a:r>
          </a:p>
          <a:p>
            <a:pPr marL="457200" lvl="1" indent="-457200">
              <a:lnSpc>
                <a:spcPct val="90000"/>
              </a:lnSpc>
              <a:spcBef>
                <a:spcPts val="1800"/>
              </a:spcBef>
              <a:buBlip>
                <a:blip r:embed="rId4"/>
              </a:buBlip>
            </a:pP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Have a business-level view of operations</a:t>
            </a:r>
          </a:p>
        </p:txBody>
      </p:sp>
      <p:sp>
        <p:nvSpPr>
          <p:cNvPr id="11" name="Content Placeholder 2"/>
          <p:cNvSpPr txBox="1">
            <a:spLocks/>
          </p:cNvSpPr>
          <p:nvPr/>
        </p:nvSpPr>
        <p:spPr>
          <a:xfrm>
            <a:off x="2091677" y="1456061"/>
            <a:ext cx="8020799" cy="1092295"/>
          </a:xfrm>
          <a:prstGeom prst="rect">
            <a:avLst/>
          </a:prstGeom>
          <a:solidFill>
            <a:sysClr val="window" lastClr="FFFFFF"/>
          </a:solidFill>
          <a:ln w="25400" cap="flat" cmpd="sng" algn="ctr">
            <a:solidFill>
              <a:srgbClr val="FCB64C"/>
            </a:solidFill>
            <a:prstDash val="solid"/>
          </a:ln>
          <a:effectLst>
            <a:outerShdw blurRad="50800" dist="38100" dir="2700000" algn="tl" rotWithShape="0">
              <a:prstClr val="black">
                <a:alpha val="40000"/>
              </a:prstClr>
            </a:outerShdw>
          </a:effectLst>
        </p:spPr>
        <p:txBody>
          <a:bodyPr vert="horz" lIns="91440" tIns="91440" rIns="91440" bIns="91440" rtlCol="0" anchor="ctr">
            <a:normAutofit/>
          </a:bodyPr>
          <a:lstStyle>
            <a:lvl1pPr marL="0" indent="0" algn="l" defTabSz="457200" rtl="0" eaLnBrk="1" latinLnBrk="0" hangingPunct="1">
              <a:spcBef>
                <a:spcPct val="20000"/>
              </a:spcBef>
              <a:buFontTx/>
              <a:buNone/>
              <a:defRPr sz="2400" b="0" i="0" kern="1200">
                <a:solidFill>
                  <a:srgbClr val="4D4D4C"/>
                </a:solidFill>
                <a:latin typeface="+mn-lt"/>
                <a:ea typeface="+mn-ea"/>
                <a:cs typeface="+mn-cs"/>
              </a:defRPr>
            </a:lvl1pPr>
            <a:lvl2pPr marL="742950" indent="-285750" algn="l" defTabSz="457200" rtl="0" eaLnBrk="1" latinLnBrk="0" hangingPunct="1">
              <a:spcBef>
                <a:spcPct val="20000"/>
              </a:spcBef>
              <a:buFont typeface="Arial"/>
              <a:buChar char="•"/>
              <a:defRPr sz="2000" b="0" i="0" kern="1200">
                <a:solidFill>
                  <a:srgbClr val="4D4D4C"/>
                </a:solidFill>
                <a:latin typeface="+mn-lt"/>
                <a:ea typeface="+mn-ea"/>
                <a:cs typeface="+mn-cs"/>
              </a:defRPr>
            </a:lvl2pPr>
            <a:lvl3pPr marL="1143000" indent="-228600" algn="l" defTabSz="457200" rtl="0" eaLnBrk="1" latinLnBrk="0" hangingPunct="1">
              <a:spcBef>
                <a:spcPct val="20000"/>
              </a:spcBef>
              <a:buFont typeface="Arial"/>
              <a:buChar char="•"/>
              <a:defRPr sz="1800" b="0" i="0" kern="1200">
                <a:solidFill>
                  <a:srgbClr val="4D4D4C"/>
                </a:solidFill>
                <a:latin typeface="+mn-lt"/>
                <a:ea typeface="+mn-ea"/>
                <a:cs typeface="+mn-cs"/>
              </a:defRPr>
            </a:lvl3pPr>
            <a:lvl4pPr marL="1600200" indent="-228600" algn="l" defTabSz="457200" rtl="0" eaLnBrk="1" latinLnBrk="0" hangingPunct="1">
              <a:spcBef>
                <a:spcPct val="20000"/>
              </a:spcBef>
              <a:buFont typeface="Arial"/>
              <a:buChar char="–"/>
              <a:defRPr sz="1600" b="0" i="0" kern="1200">
                <a:solidFill>
                  <a:srgbClr val="4D4D4C"/>
                </a:solidFill>
                <a:latin typeface="+mn-lt"/>
                <a:ea typeface="+mn-ea"/>
                <a:cs typeface="+mn-cs"/>
              </a:defRPr>
            </a:lvl4pPr>
            <a:lvl5pPr marL="2057400" indent="-228600" algn="l" defTabSz="457200" rtl="0" eaLnBrk="1" latinLnBrk="0" hangingPunct="1">
              <a:spcBef>
                <a:spcPct val="20000"/>
              </a:spcBef>
              <a:buFont typeface="Arial"/>
              <a:buChar char="»"/>
              <a:defRPr sz="1600" b="0" i="0" kern="1200">
                <a:solidFill>
                  <a:srgbClr val="4D4D4C"/>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ct val="20000"/>
              </a:spcBef>
              <a:spcAft>
                <a:spcPts val="600"/>
              </a:spcAft>
              <a:buClrTx/>
              <a:buSzTx/>
              <a:buFontTx/>
              <a:buNone/>
              <a:tabLst/>
              <a:defRPr/>
            </a:pPr>
            <a:r>
              <a:rPr kumimoji="0" lang="en-US" sz="2800" b="1" u="none" strike="noStrike" kern="1200" cap="none" spc="0" normalizeH="0" baseline="0" noProof="0" dirty="0">
                <a:ln>
                  <a:noFill/>
                </a:ln>
                <a:solidFill>
                  <a:srgbClr val="4D4D4C"/>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What factors drive your understanding of operational health?</a:t>
            </a:r>
          </a:p>
        </p:txBody>
      </p:sp>
    </p:spTree>
    <p:custDataLst>
      <p:tags r:id="rId1"/>
    </p:custDataLst>
    <p:extLst>
      <p:ext uri="{BB962C8B-B14F-4D97-AF65-F5344CB8AC3E}">
        <p14:creationId xmlns:p14="http://schemas.microsoft.com/office/powerpoint/2010/main" val="24517935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dirty="0"/>
              <a:t>Operational Excellence Question #4</a:t>
            </a:r>
          </a:p>
        </p:txBody>
      </p:sp>
      <p:sp>
        <p:nvSpPr>
          <p:cNvPr id="25" name="TextBox 24"/>
          <p:cNvSpPr txBox="1"/>
          <p:nvPr/>
        </p:nvSpPr>
        <p:spPr>
          <a:xfrm>
            <a:off x="4857173" y="2826917"/>
            <a:ext cx="2444628" cy="461665"/>
          </a:xfrm>
          <a:prstGeom prst="rect">
            <a:avLst/>
          </a:prstGeom>
          <a:noFill/>
          <a:ln>
            <a:noFill/>
          </a:ln>
          <a:effectLst/>
        </p:spPr>
        <p:txBody>
          <a:bodyPr wrap="square" rtlCol="0">
            <a:spAutoFit/>
          </a:bodyPr>
          <a:lstStyle>
            <a:defPPr>
              <a:defRPr lang="en-US"/>
            </a:defPPr>
            <a:lvl1pPr algn="ctr">
              <a:defRPr sz="2400" b="1">
                <a:solidFill>
                  <a:srgbClr val="00B050"/>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Best practices</a:t>
            </a:r>
          </a:p>
        </p:txBody>
      </p:sp>
      <p:sp>
        <p:nvSpPr>
          <p:cNvPr id="8" name="Content Placeholder 2"/>
          <p:cNvSpPr txBox="1">
            <a:spLocks/>
          </p:cNvSpPr>
          <p:nvPr/>
        </p:nvSpPr>
        <p:spPr>
          <a:xfrm>
            <a:off x="641072" y="3378994"/>
            <a:ext cx="5350153" cy="2915979"/>
          </a:xfrm>
          <a:prstGeom prst="rect">
            <a:avLst/>
          </a:prstGeom>
        </p:spPr>
        <p:txBody>
          <a:bodyPr vert="horz" lIns="121920" tIns="60960" rIns="121920" bIns="60960" rtlCol="0">
            <a:normAutofit lnSpcReduction="10000"/>
          </a:bodyPr>
          <a:lstStyle>
            <a:defPPr>
              <a:defRPr lang="en-US"/>
            </a:defPPr>
            <a:lvl1pPr indent="0">
              <a:spcBef>
                <a:spcPct val="20000"/>
              </a:spcBef>
              <a:buFontTx/>
              <a:buNone/>
              <a:defRPr sz="2400" b="0" i="0">
                <a:latin typeface="Arial"/>
                <a:cs typeface="Arial"/>
              </a:defRPr>
            </a:lvl1pPr>
            <a:lvl2pPr marL="230188" lvl="1" indent="-227013">
              <a:lnSpc>
                <a:spcPct val="120000"/>
              </a:lnSpc>
              <a:spcBef>
                <a:spcPct val="20000"/>
              </a:spcBef>
              <a:buClr>
                <a:schemeClr val="bg2">
                  <a:lumMod val="10000"/>
                </a:schemeClr>
              </a:buClr>
              <a:buSzPct val="125000"/>
              <a:buFont typeface="Arial" panose="020B0604020202020204" pitchFamily="34" charset="0"/>
              <a:buChar char="•"/>
              <a:defRPr b="0" i="0">
                <a:latin typeface="Arial"/>
                <a:cs typeface="Arial"/>
              </a:defRPr>
            </a:lvl2pPr>
            <a:lvl3pPr marL="625475" indent="-282575">
              <a:spcBef>
                <a:spcPct val="20000"/>
              </a:spcBef>
              <a:buClr>
                <a:schemeClr val="accent1"/>
              </a:buClr>
              <a:buFont typeface="Wingdings" panose="05000000000000000000" pitchFamily="2" charset="2"/>
              <a:buChar char="Ø"/>
              <a:defRPr sz="2000" b="0" i="0" baseline="0">
                <a:latin typeface="Arial"/>
                <a:cs typeface="Arial"/>
              </a:defRPr>
            </a:lvl3pPr>
            <a:lvl4pPr marL="914400" indent="-222250">
              <a:spcBef>
                <a:spcPct val="20000"/>
              </a:spcBef>
              <a:buClr>
                <a:schemeClr val="accent1"/>
              </a:buClr>
              <a:buFont typeface="Arial" panose="020B0604020202020204" pitchFamily="34" charset="0"/>
              <a:buChar char="•"/>
              <a:defRPr b="0" i="0">
                <a:latin typeface="Arial"/>
                <a:cs typeface="Arial"/>
              </a:defRPr>
            </a:lvl4pPr>
            <a:lvl5pPr marL="2057400" indent="-228600">
              <a:spcBef>
                <a:spcPct val="20000"/>
              </a:spcBef>
              <a:buFont typeface="Arial"/>
              <a:buChar char="»"/>
              <a:defRPr sz="1600" b="0" i="0">
                <a:solidFill>
                  <a:srgbClr val="595A5D"/>
                </a:solidFill>
                <a:latin typeface="Arial"/>
                <a:cs typeface="Arial"/>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pPr marL="457200" lvl="1" indent="-457200">
              <a:lnSpc>
                <a:spcPct val="100000"/>
              </a:lnSpc>
              <a:spcBef>
                <a:spcPts val="1800"/>
              </a:spcBef>
              <a:buBlip>
                <a:blip r:embed="rId4"/>
              </a:buBlip>
            </a:pP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Determine priority of operational events based on business impact.</a:t>
            </a:r>
          </a:p>
          <a:p>
            <a:pPr marL="457200" lvl="1" indent="-457200">
              <a:lnSpc>
                <a:spcPct val="100000"/>
              </a:lnSpc>
              <a:spcBef>
                <a:spcPts val="1800"/>
              </a:spcBef>
              <a:buBlip>
                <a:blip r:embed="rId4"/>
              </a:buBlip>
            </a:pP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Event, incident, and problem management processes.</a:t>
            </a:r>
          </a:p>
          <a:p>
            <a:pPr marL="457200" lvl="1" indent="-457200">
              <a:lnSpc>
                <a:spcPct val="100000"/>
              </a:lnSpc>
              <a:spcBef>
                <a:spcPts val="1800"/>
              </a:spcBef>
              <a:buBlip>
                <a:blip r:embed="rId4"/>
              </a:buBlip>
            </a:pP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Process per alert.</a:t>
            </a:r>
          </a:p>
          <a:p>
            <a:pPr marL="457200" lvl="1" indent="-457200">
              <a:lnSpc>
                <a:spcPct val="100000"/>
              </a:lnSpc>
              <a:spcBef>
                <a:spcPts val="1800"/>
              </a:spcBef>
              <a:buBlip>
                <a:blip r:embed="rId4"/>
              </a:buBlip>
            </a:pP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Define escalation paths.</a:t>
            </a:r>
          </a:p>
          <a:p>
            <a:pPr lvl="1"/>
            <a:endParaRPr lang="en-US" sz="2400" dirty="0"/>
          </a:p>
          <a:p>
            <a:pPr lvl="1"/>
            <a:endParaRPr lang="en-US" sz="2400" dirty="0"/>
          </a:p>
        </p:txBody>
      </p:sp>
      <p:sp>
        <p:nvSpPr>
          <p:cNvPr id="9" name="Content Placeholder 2"/>
          <p:cNvSpPr txBox="1">
            <a:spLocks/>
          </p:cNvSpPr>
          <p:nvPr/>
        </p:nvSpPr>
        <p:spPr>
          <a:xfrm>
            <a:off x="6357386" y="3378994"/>
            <a:ext cx="5399860" cy="3043704"/>
          </a:xfrm>
          <a:prstGeom prst="rect">
            <a:avLst/>
          </a:prstGeom>
        </p:spPr>
        <p:txBody>
          <a:bodyPr vert="horz" lIns="121920" tIns="60960" rIns="121920" bIns="60960" rtlCol="0">
            <a:normAutofit fontScale="92500" lnSpcReduction="20000"/>
          </a:bodyPr>
          <a:lstStyle>
            <a:defPPr>
              <a:defRPr lang="en-US"/>
            </a:defPPr>
            <a:lvl1pPr indent="0">
              <a:spcBef>
                <a:spcPct val="20000"/>
              </a:spcBef>
              <a:buFontTx/>
              <a:buNone/>
              <a:defRPr sz="2400" b="0" i="0">
                <a:latin typeface="Arial"/>
                <a:cs typeface="Arial"/>
              </a:defRPr>
            </a:lvl1pPr>
            <a:lvl2pPr marL="230188" lvl="1" indent="-227013">
              <a:lnSpc>
                <a:spcPct val="120000"/>
              </a:lnSpc>
              <a:spcBef>
                <a:spcPct val="20000"/>
              </a:spcBef>
              <a:buClr>
                <a:schemeClr val="bg2">
                  <a:lumMod val="10000"/>
                </a:schemeClr>
              </a:buClr>
              <a:buSzPct val="125000"/>
              <a:buFont typeface="Arial" panose="020B0604020202020204" pitchFamily="34" charset="0"/>
              <a:buChar char="•"/>
              <a:defRPr b="0" i="0">
                <a:latin typeface="Arial"/>
                <a:cs typeface="Arial"/>
              </a:defRPr>
            </a:lvl2pPr>
            <a:lvl3pPr marL="625475" indent="-282575">
              <a:spcBef>
                <a:spcPct val="20000"/>
              </a:spcBef>
              <a:buClr>
                <a:schemeClr val="accent1"/>
              </a:buClr>
              <a:buFont typeface="Wingdings" panose="05000000000000000000" pitchFamily="2" charset="2"/>
              <a:buChar char="Ø"/>
              <a:defRPr sz="2000" b="0" i="0" baseline="0">
                <a:latin typeface="Arial"/>
                <a:cs typeface="Arial"/>
              </a:defRPr>
            </a:lvl3pPr>
            <a:lvl4pPr marL="914400" indent="-222250">
              <a:spcBef>
                <a:spcPct val="20000"/>
              </a:spcBef>
              <a:buClr>
                <a:schemeClr val="accent1"/>
              </a:buClr>
              <a:buFont typeface="Arial" panose="020B0604020202020204" pitchFamily="34" charset="0"/>
              <a:buChar char="•"/>
              <a:defRPr b="0" i="0">
                <a:latin typeface="Arial"/>
                <a:cs typeface="Arial"/>
              </a:defRPr>
            </a:lvl4pPr>
            <a:lvl5pPr marL="2057400" indent="-228600">
              <a:spcBef>
                <a:spcPct val="20000"/>
              </a:spcBef>
              <a:buFont typeface="Arial"/>
              <a:buChar char="»"/>
              <a:defRPr sz="1600" b="0" i="0">
                <a:solidFill>
                  <a:srgbClr val="595A5D"/>
                </a:solidFill>
                <a:latin typeface="Arial"/>
                <a:cs typeface="Arial"/>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pPr marL="457200" lvl="1" indent="-457200">
              <a:lnSpc>
                <a:spcPct val="110000"/>
              </a:lnSpc>
              <a:spcBef>
                <a:spcPts val="1800"/>
              </a:spcBef>
              <a:buBlip>
                <a:blip r:embed="rId4"/>
              </a:buBlip>
            </a:pP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Identify decision makers.</a:t>
            </a:r>
          </a:p>
          <a:p>
            <a:pPr marL="457200" lvl="1" indent="-457200">
              <a:lnSpc>
                <a:spcPct val="110000"/>
              </a:lnSpc>
              <a:spcBef>
                <a:spcPts val="1800"/>
              </a:spcBef>
              <a:buBlip>
                <a:blip r:embed="rId4"/>
              </a:buBlip>
            </a:pP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Communicate status through dashboards.</a:t>
            </a:r>
          </a:p>
          <a:p>
            <a:pPr marL="457200" lvl="1" indent="-457200">
              <a:lnSpc>
                <a:spcPct val="110000"/>
              </a:lnSpc>
              <a:spcBef>
                <a:spcPts val="1800"/>
              </a:spcBef>
              <a:buBlip>
                <a:blip r:embed="rId4"/>
              </a:buBlip>
            </a:pP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Push notifications.</a:t>
            </a:r>
          </a:p>
          <a:p>
            <a:pPr marL="457200" lvl="1" indent="-457200">
              <a:lnSpc>
                <a:spcPct val="110000"/>
              </a:lnSpc>
              <a:spcBef>
                <a:spcPts val="1800"/>
              </a:spcBef>
              <a:buBlip>
                <a:blip r:embed="rId4"/>
              </a:buBlip>
            </a:pP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Root cause analysis process.</a:t>
            </a:r>
          </a:p>
          <a:p>
            <a:pPr marL="457200" lvl="1" indent="-457200">
              <a:lnSpc>
                <a:spcPct val="110000"/>
              </a:lnSpc>
              <a:spcBef>
                <a:spcPts val="1800"/>
              </a:spcBef>
              <a:buBlip>
                <a:blip r:embed="rId4"/>
              </a:buBlip>
            </a:pP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Communicate root cause.</a:t>
            </a:r>
          </a:p>
          <a:p>
            <a:pPr lvl="1"/>
            <a:endParaRPr lang="en-US" sz="2400" dirty="0"/>
          </a:p>
        </p:txBody>
      </p:sp>
      <p:sp>
        <p:nvSpPr>
          <p:cNvPr id="11" name="Content Placeholder 2"/>
          <p:cNvSpPr txBox="1">
            <a:spLocks/>
          </p:cNvSpPr>
          <p:nvPr/>
        </p:nvSpPr>
        <p:spPr>
          <a:xfrm>
            <a:off x="2091678" y="1557769"/>
            <a:ext cx="8020799" cy="1092295"/>
          </a:xfrm>
          <a:prstGeom prst="rect">
            <a:avLst/>
          </a:prstGeom>
          <a:solidFill>
            <a:sysClr val="window" lastClr="FFFFFF"/>
          </a:solidFill>
          <a:ln w="25400" cap="flat" cmpd="sng" algn="ctr">
            <a:solidFill>
              <a:srgbClr val="FCB64C"/>
            </a:solidFill>
            <a:prstDash val="solid"/>
          </a:ln>
          <a:effectLst>
            <a:outerShdw blurRad="50800" dist="38100" dir="2700000" algn="tl" rotWithShape="0">
              <a:prstClr val="black">
                <a:alpha val="40000"/>
              </a:prstClr>
            </a:outerShdw>
          </a:effectLst>
        </p:spPr>
        <p:txBody>
          <a:bodyPr vert="horz" lIns="91440" tIns="91440" rIns="91440" bIns="91440" rtlCol="0" anchor="ctr">
            <a:normAutofit/>
          </a:bodyPr>
          <a:lstStyle>
            <a:lvl1pPr marL="0" indent="0" algn="l" defTabSz="457200" rtl="0" eaLnBrk="1" latinLnBrk="0" hangingPunct="1">
              <a:spcBef>
                <a:spcPct val="20000"/>
              </a:spcBef>
              <a:buFontTx/>
              <a:buNone/>
              <a:defRPr sz="2400" b="0" i="0" kern="1200">
                <a:solidFill>
                  <a:srgbClr val="4D4D4C"/>
                </a:solidFill>
                <a:latin typeface="+mn-lt"/>
                <a:ea typeface="+mn-ea"/>
                <a:cs typeface="+mn-cs"/>
              </a:defRPr>
            </a:lvl1pPr>
            <a:lvl2pPr marL="742950" indent="-285750" algn="l" defTabSz="457200" rtl="0" eaLnBrk="1" latinLnBrk="0" hangingPunct="1">
              <a:spcBef>
                <a:spcPct val="20000"/>
              </a:spcBef>
              <a:buFont typeface="Arial"/>
              <a:buChar char="•"/>
              <a:defRPr sz="2000" b="0" i="0" kern="1200">
                <a:solidFill>
                  <a:srgbClr val="4D4D4C"/>
                </a:solidFill>
                <a:latin typeface="+mn-lt"/>
                <a:ea typeface="+mn-ea"/>
                <a:cs typeface="+mn-cs"/>
              </a:defRPr>
            </a:lvl2pPr>
            <a:lvl3pPr marL="1143000" indent="-228600" algn="l" defTabSz="457200" rtl="0" eaLnBrk="1" latinLnBrk="0" hangingPunct="1">
              <a:spcBef>
                <a:spcPct val="20000"/>
              </a:spcBef>
              <a:buFont typeface="Arial"/>
              <a:buChar char="•"/>
              <a:defRPr sz="1800" b="0" i="0" kern="1200">
                <a:solidFill>
                  <a:srgbClr val="4D4D4C"/>
                </a:solidFill>
                <a:latin typeface="+mn-lt"/>
                <a:ea typeface="+mn-ea"/>
                <a:cs typeface="+mn-cs"/>
              </a:defRPr>
            </a:lvl3pPr>
            <a:lvl4pPr marL="1600200" indent="-228600" algn="l" defTabSz="457200" rtl="0" eaLnBrk="1" latinLnBrk="0" hangingPunct="1">
              <a:spcBef>
                <a:spcPct val="20000"/>
              </a:spcBef>
              <a:buFont typeface="Arial"/>
              <a:buChar char="–"/>
              <a:defRPr sz="1600" b="0" i="0" kern="1200">
                <a:solidFill>
                  <a:srgbClr val="4D4D4C"/>
                </a:solidFill>
                <a:latin typeface="+mn-lt"/>
                <a:ea typeface="+mn-ea"/>
                <a:cs typeface="+mn-cs"/>
              </a:defRPr>
            </a:lvl4pPr>
            <a:lvl5pPr marL="2057400" indent="-228600" algn="l" defTabSz="457200" rtl="0" eaLnBrk="1" latinLnBrk="0" hangingPunct="1">
              <a:spcBef>
                <a:spcPct val="20000"/>
              </a:spcBef>
              <a:buFont typeface="Arial"/>
              <a:buChar char="»"/>
              <a:defRPr sz="1600" b="0" i="0" kern="1200">
                <a:solidFill>
                  <a:srgbClr val="4D4D4C"/>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ct val="20000"/>
              </a:spcBef>
              <a:spcAft>
                <a:spcPts val="600"/>
              </a:spcAft>
              <a:buClrTx/>
              <a:buSzTx/>
              <a:buFontTx/>
              <a:buNone/>
              <a:tabLst/>
              <a:defRPr/>
            </a:pPr>
            <a:r>
              <a:rPr kumimoji="0" lang="en-US" sz="2800" b="1" u="none" strike="noStrike" kern="1200" cap="none" spc="0" normalizeH="0" baseline="0" noProof="0" dirty="0">
                <a:ln>
                  <a:noFill/>
                </a:ln>
                <a:solidFill>
                  <a:srgbClr val="4D4D4C"/>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What factors drive your understanding of operational health?</a:t>
            </a:r>
          </a:p>
        </p:txBody>
      </p:sp>
    </p:spTree>
    <p:custDataLst>
      <p:tags r:id="rId1"/>
    </p:custDataLst>
    <p:extLst>
      <p:ext uri="{BB962C8B-B14F-4D97-AF65-F5344CB8AC3E}">
        <p14:creationId xmlns:p14="http://schemas.microsoft.com/office/powerpoint/2010/main" val="26725301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dirty="0"/>
              <a:t>Operational Excellence Question #5</a:t>
            </a:r>
          </a:p>
        </p:txBody>
      </p:sp>
      <p:sp>
        <p:nvSpPr>
          <p:cNvPr id="25" name="TextBox 24"/>
          <p:cNvSpPr txBox="1"/>
          <p:nvPr/>
        </p:nvSpPr>
        <p:spPr>
          <a:xfrm>
            <a:off x="4857173" y="2826917"/>
            <a:ext cx="2444628" cy="461665"/>
          </a:xfrm>
          <a:prstGeom prst="rect">
            <a:avLst/>
          </a:prstGeom>
          <a:noFill/>
          <a:ln>
            <a:noFill/>
          </a:ln>
          <a:effectLst/>
        </p:spPr>
        <p:txBody>
          <a:bodyPr wrap="square" rtlCol="0">
            <a:spAutoFit/>
          </a:bodyPr>
          <a:lstStyle>
            <a:defPPr>
              <a:defRPr lang="en-US"/>
            </a:defPPr>
            <a:lvl1pPr algn="ctr">
              <a:defRPr sz="2400" b="1">
                <a:solidFill>
                  <a:srgbClr val="00B050"/>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Best practices</a:t>
            </a:r>
          </a:p>
        </p:txBody>
      </p:sp>
      <p:sp>
        <p:nvSpPr>
          <p:cNvPr id="8" name="Content Placeholder 2"/>
          <p:cNvSpPr txBox="1">
            <a:spLocks/>
          </p:cNvSpPr>
          <p:nvPr/>
        </p:nvSpPr>
        <p:spPr>
          <a:xfrm>
            <a:off x="641072" y="3475667"/>
            <a:ext cx="5350153" cy="2887033"/>
          </a:xfrm>
          <a:prstGeom prst="rect">
            <a:avLst/>
          </a:prstGeom>
        </p:spPr>
        <p:txBody>
          <a:bodyPr vert="horz" lIns="121920" tIns="60960" rIns="121920" bIns="60960" rtlCol="0">
            <a:normAutofit/>
          </a:bodyPr>
          <a:lstStyle>
            <a:defPPr>
              <a:defRPr lang="en-US"/>
            </a:defPPr>
            <a:lvl1pPr indent="0">
              <a:spcBef>
                <a:spcPct val="20000"/>
              </a:spcBef>
              <a:buFontTx/>
              <a:buNone/>
              <a:defRPr sz="2400" b="0" i="0">
                <a:latin typeface="Arial"/>
                <a:cs typeface="Arial"/>
              </a:defRPr>
            </a:lvl1pPr>
            <a:lvl2pPr marL="230188" lvl="1" indent="-227013">
              <a:lnSpc>
                <a:spcPct val="120000"/>
              </a:lnSpc>
              <a:spcBef>
                <a:spcPct val="20000"/>
              </a:spcBef>
              <a:buClr>
                <a:schemeClr val="bg2">
                  <a:lumMod val="10000"/>
                </a:schemeClr>
              </a:buClr>
              <a:buSzPct val="125000"/>
              <a:buFont typeface="Arial" panose="020B0604020202020204" pitchFamily="34" charset="0"/>
              <a:buChar char="•"/>
              <a:defRPr b="0" i="0">
                <a:latin typeface="Arial"/>
                <a:cs typeface="Arial"/>
              </a:defRPr>
            </a:lvl2pPr>
            <a:lvl3pPr marL="625475" indent="-282575">
              <a:spcBef>
                <a:spcPct val="20000"/>
              </a:spcBef>
              <a:buClr>
                <a:schemeClr val="accent1"/>
              </a:buClr>
              <a:buFont typeface="Wingdings" panose="05000000000000000000" pitchFamily="2" charset="2"/>
              <a:buChar char="Ø"/>
              <a:defRPr sz="2000" b="0" i="0" baseline="0">
                <a:latin typeface="Arial"/>
                <a:cs typeface="Arial"/>
              </a:defRPr>
            </a:lvl3pPr>
            <a:lvl4pPr marL="914400" indent="-222250">
              <a:spcBef>
                <a:spcPct val="20000"/>
              </a:spcBef>
              <a:buClr>
                <a:schemeClr val="accent1"/>
              </a:buClr>
              <a:buFont typeface="Arial" panose="020B0604020202020204" pitchFamily="34" charset="0"/>
              <a:buChar char="•"/>
              <a:defRPr b="0" i="0">
                <a:latin typeface="Arial"/>
                <a:cs typeface="Arial"/>
              </a:defRPr>
            </a:lvl4pPr>
            <a:lvl5pPr marL="2057400" indent="-228600">
              <a:spcBef>
                <a:spcPct val="20000"/>
              </a:spcBef>
              <a:buFont typeface="Arial"/>
              <a:buChar char="»"/>
              <a:defRPr sz="1600" b="0" i="0">
                <a:solidFill>
                  <a:srgbClr val="595A5D"/>
                </a:solidFill>
                <a:latin typeface="Arial"/>
                <a:cs typeface="Arial"/>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pPr marL="457200" lvl="1" indent="-457200">
              <a:lnSpc>
                <a:spcPct val="100000"/>
              </a:lnSpc>
              <a:spcBef>
                <a:spcPts val="1800"/>
              </a:spcBef>
              <a:buBlip>
                <a:blip r:embed="rId4"/>
              </a:buBlip>
            </a:pP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Processes for continuous improvement</a:t>
            </a:r>
          </a:p>
          <a:p>
            <a:pPr marL="457200" lvl="1" indent="-457200">
              <a:lnSpc>
                <a:spcPct val="100000"/>
              </a:lnSpc>
              <a:spcBef>
                <a:spcPts val="1800"/>
              </a:spcBef>
              <a:buBlip>
                <a:blip r:embed="rId4"/>
              </a:buBlip>
            </a:pP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Drivers for improvement </a:t>
            </a:r>
          </a:p>
          <a:p>
            <a:pPr marL="457200" lvl="1" indent="-457200">
              <a:lnSpc>
                <a:spcPct val="100000"/>
              </a:lnSpc>
              <a:spcBef>
                <a:spcPts val="1800"/>
              </a:spcBef>
              <a:buBlip>
                <a:blip r:embed="rId4"/>
              </a:buBlip>
            </a:pP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Feedback loops</a:t>
            </a:r>
          </a:p>
          <a:p>
            <a:pPr lvl="1"/>
            <a:endParaRPr lang="en-US" sz="2400" dirty="0"/>
          </a:p>
        </p:txBody>
      </p:sp>
      <p:sp>
        <p:nvSpPr>
          <p:cNvPr id="9" name="Content Placeholder 2"/>
          <p:cNvSpPr txBox="1">
            <a:spLocks/>
          </p:cNvSpPr>
          <p:nvPr/>
        </p:nvSpPr>
        <p:spPr>
          <a:xfrm>
            <a:off x="6357386" y="3475667"/>
            <a:ext cx="5399860" cy="2589071"/>
          </a:xfrm>
          <a:prstGeom prst="rect">
            <a:avLst/>
          </a:prstGeom>
        </p:spPr>
        <p:txBody>
          <a:bodyPr vert="horz" lIns="121920" tIns="60960" rIns="121920" bIns="60960" rtlCol="0">
            <a:normAutofit/>
          </a:bodyPr>
          <a:lstStyle>
            <a:defPPr>
              <a:defRPr lang="en-US"/>
            </a:defPPr>
            <a:lvl1pPr indent="0">
              <a:spcBef>
                <a:spcPct val="20000"/>
              </a:spcBef>
              <a:buFontTx/>
              <a:buNone/>
              <a:defRPr sz="2400" b="0" i="0">
                <a:latin typeface="Arial"/>
                <a:cs typeface="Arial"/>
              </a:defRPr>
            </a:lvl1pPr>
            <a:lvl2pPr marL="230188" lvl="1" indent="-227013">
              <a:lnSpc>
                <a:spcPct val="120000"/>
              </a:lnSpc>
              <a:spcBef>
                <a:spcPct val="20000"/>
              </a:spcBef>
              <a:buClr>
                <a:schemeClr val="bg2">
                  <a:lumMod val="10000"/>
                </a:schemeClr>
              </a:buClr>
              <a:buSzPct val="125000"/>
              <a:buFont typeface="Arial" panose="020B0604020202020204" pitchFamily="34" charset="0"/>
              <a:buChar char="•"/>
              <a:defRPr b="0" i="0">
                <a:latin typeface="Arial"/>
                <a:cs typeface="Arial"/>
              </a:defRPr>
            </a:lvl2pPr>
            <a:lvl3pPr marL="625475" indent="-282575">
              <a:spcBef>
                <a:spcPct val="20000"/>
              </a:spcBef>
              <a:buClr>
                <a:schemeClr val="accent1"/>
              </a:buClr>
              <a:buFont typeface="Wingdings" panose="05000000000000000000" pitchFamily="2" charset="2"/>
              <a:buChar char="Ø"/>
              <a:defRPr sz="2000" b="0" i="0" baseline="0">
                <a:latin typeface="Arial"/>
                <a:cs typeface="Arial"/>
              </a:defRPr>
            </a:lvl3pPr>
            <a:lvl4pPr marL="914400" indent="-222250">
              <a:spcBef>
                <a:spcPct val="20000"/>
              </a:spcBef>
              <a:buClr>
                <a:schemeClr val="accent1"/>
              </a:buClr>
              <a:buFont typeface="Arial" panose="020B0604020202020204" pitchFamily="34" charset="0"/>
              <a:buChar char="•"/>
              <a:defRPr b="0" i="0">
                <a:latin typeface="Arial"/>
                <a:cs typeface="Arial"/>
              </a:defRPr>
            </a:lvl4pPr>
            <a:lvl5pPr marL="2057400" indent="-228600">
              <a:spcBef>
                <a:spcPct val="20000"/>
              </a:spcBef>
              <a:buFont typeface="Arial"/>
              <a:buChar char="»"/>
              <a:defRPr sz="1600" b="0" i="0">
                <a:solidFill>
                  <a:srgbClr val="595A5D"/>
                </a:solidFill>
                <a:latin typeface="Arial"/>
                <a:cs typeface="Arial"/>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pPr marL="457200" lvl="1" indent="-457200">
              <a:lnSpc>
                <a:spcPct val="100000"/>
              </a:lnSpc>
              <a:spcBef>
                <a:spcPts val="1800"/>
              </a:spcBef>
              <a:buBlip>
                <a:blip r:embed="rId4"/>
              </a:buBlip>
            </a:pP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Lessons learned</a:t>
            </a:r>
          </a:p>
          <a:p>
            <a:pPr marL="457200" lvl="1" indent="-457200">
              <a:lnSpc>
                <a:spcPct val="100000"/>
              </a:lnSpc>
              <a:spcBef>
                <a:spcPts val="1800"/>
              </a:spcBef>
              <a:buBlip>
                <a:blip r:embed="rId4"/>
              </a:buBlip>
            </a:pP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Analysis of lessons learned</a:t>
            </a:r>
          </a:p>
          <a:p>
            <a:pPr marL="457200" lvl="1" indent="-457200">
              <a:lnSpc>
                <a:spcPct val="100000"/>
              </a:lnSpc>
              <a:spcBef>
                <a:spcPts val="1800"/>
              </a:spcBef>
              <a:buBlip>
                <a:blip r:embed="rId4"/>
              </a:buBlip>
            </a:pP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Operations metrics review</a:t>
            </a:r>
          </a:p>
          <a:p>
            <a:pPr marL="457200" lvl="1" indent="-457200">
              <a:lnSpc>
                <a:spcPct val="100000"/>
              </a:lnSpc>
              <a:spcBef>
                <a:spcPts val="1800"/>
              </a:spcBef>
              <a:buBlip>
                <a:blip r:embed="rId4"/>
              </a:buBlip>
            </a:pP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Implement changes</a:t>
            </a:r>
          </a:p>
          <a:p>
            <a:pPr lvl="1"/>
            <a:endParaRPr lang="en-US" sz="2400" dirty="0"/>
          </a:p>
        </p:txBody>
      </p:sp>
      <p:sp>
        <p:nvSpPr>
          <p:cNvPr id="11" name="Content Placeholder 2"/>
          <p:cNvSpPr txBox="1">
            <a:spLocks/>
          </p:cNvSpPr>
          <p:nvPr/>
        </p:nvSpPr>
        <p:spPr>
          <a:xfrm>
            <a:off x="2088571" y="1470921"/>
            <a:ext cx="8020799" cy="1092295"/>
          </a:xfrm>
          <a:prstGeom prst="rect">
            <a:avLst/>
          </a:prstGeom>
          <a:solidFill>
            <a:sysClr val="window" lastClr="FFFFFF"/>
          </a:solidFill>
          <a:ln w="25400" cap="flat" cmpd="sng" algn="ctr">
            <a:solidFill>
              <a:srgbClr val="FCB64C"/>
            </a:solidFill>
            <a:prstDash val="solid"/>
          </a:ln>
          <a:effectLst>
            <a:outerShdw blurRad="50800" dist="38100" dir="2700000" algn="tl" rotWithShape="0">
              <a:prstClr val="black">
                <a:alpha val="40000"/>
              </a:prstClr>
            </a:outerShdw>
          </a:effectLst>
        </p:spPr>
        <p:txBody>
          <a:bodyPr vert="horz" lIns="91440" tIns="91440" rIns="91440" bIns="91440" rtlCol="0" anchor="ctr">
            <a:normAutofit/>
          </a:bodyPr>
          <a:lstStyle>
            <a:lvl1pPr marL="0" indent="0" algn="l" defTabSz="457200" rtl="0" eaLnBrk="1" latinLnBrk="0" hangingPunct="1">
              <a:spcBef>
                <a:spcPct val="20000"/>
              </a:spcBef>
              <a:buFontTx/>
              <a:buNone/>
              <a:defRPr sz="2400" b="0" i="0" kern="1200">
                <a:solidFill>
                  <a:srgbClr val="4D4D4C"/>
                </a:solidFill>
                <a:latin typeface="+mn-lt"/>
                <a:ea typeface="+mn-ea"/>
                <a:cs typeface="+mn-cs"/>
              </a:defRPr>
            </a:lvl1pPr>
            <a:lvl2pPr marL="742950" indent="-285750" algn="l" defTabSz="457200" rtl="0" eaLnBrk="1" latinLnBrk="0" hangingPunct="1">
              <a:spcBef>
                <a:spcPct val="20000"/>
              </a:spcBef>
              <a:buFont typeface="Arial"/>
              <a:buChar char="•"/>
              <a:defRPr sz="2000" b="0" i="0" kern="1200">
                <a:solidFill>
                  <a:srgbClr val="4D4D4C"/>
                </a:solidFill>
                <a:latin typeface="+mn-lt"/>
                <a:ea typeface="+mn-ea"/>
                <a:cs typeface="+mn-cs"/>
              </a:defRPr>
            </a:lvl2pPr>
            <a:lvl3pPr marL="1143000" indent="-228600" algn="l" defTabSz="457200" rtl="0" eaLnBrk="1" latinLnBrk="0" hangingPunct="1">
              <a:spcBef>
                <a:spcPct val="20000"/>
              </a:spcBef>
              <a:buFont typeface="Arial"/>
              <a:buChar char="•"/>
              <a:defRPr sz="1800" b="0" i="0" kern="1200">
                <a:solidFill>
                  <a:srgbClr val="4D4D4C"/>
                </a:solidFill>
                <a:latin typeface="+mn-lt"/>
                <a:ea typeface="+mn-ea"/>
                <a:cs typeface="+mn-cs"/>
              </a:defRPr>
            </a:lvl3pPr>
            <a:lvl4pPr marL="1600200" indent="-228600" algn="l" defTabSz="457200" rtl="0" eaLnBrk="1" latinLnBrk="0" hangingPunct="1">
              <a:spcBef>
                <a:spcPct val="20000"/>
              </a:spcBef>
              <a:buFont typeface="Arial"/>
              <a:buChar char="–"/>
              <a:defRPr sz="1600" b="0" i="0" kern="1200">
                <a:solidFill>
                  <a:srgbClr val="4D4D4C"/>
                </a:solidFill>
                <a:latin typeface="+mn-lt"/>
                <a:ea typeface="+mn-ea"/>
                <a:cs typeface="+mn-cs"/>
              </a:defRPr>
            </a:lvl4pPr>
            <a:lvl5pPr marL="2057400" indent="-228600" algn="l" defTabSz="457200" rtl="0" eaLnBrk="1" latinLnBrk="0" hangingPunct="1">
              <a:spcBef>
                <a:spcPct val="20000"/>
              </a:spcBef>
              <a:buFont typeface="Arial"/>
              <a:buChar char="»"/>
              <a:defRPr sz="1600" b="0" i="0" kern="1200">
                <a:solidFill>
                  <a:srgbClr val="4D4D4C"/>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ct val="20000"/>
              </a:spcBef>
              <a:spcAft>
                <a:spcPts val="600"/>
              </a:spcAft>
              <a:buClrTx/>
              <a:buSzTx/>
              <a:buFontTx/>
              <a:buNone/>
              <a:tabLst/>
              <a:defRPr/>
            </a:pPr>
            <a:r>
              <a:rPr kumimoji="0" lang="en-US" sz="2800" b="1" u="none" strike="noStrike" kern="1200" cap="none" spc="0" normalizeH="0" baseline="0" noProof="0" dirty="0">
                <a:ln>
                  <a:noFill/>
                </a:ln>
                <a:solidFill>
                  <a:srgbClr val="4D4D4C"/>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How do you evolve operations?</a:t>
            </a:r>
          </a:p>
        </p:txBody>
      </p:sp>
    </p:spTree>
    <p:custDataLst>
      <p:tags r:id="rId1"/>
    </p:custDataLst>
    <p:extLst>
      <p:ext uri="{BB962C8B-B14F-4D97-AF65-F5344CB8AC3E}">
        <p14:creationId xmlns:p14="http://schemas.microsoft.com/office/powerpoint/2010/main" val="33303378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39" y="158621"/>
            <a:ext cx="11115261" cy="989044"/>
          </a:xfrm>
        </p:spPr>
        <p:txBody>
          <a:bodyPr>
            <a:noAutofit/>
          </a:bodyPr>
          <a:lstStyle/>
          <a:p>
            <a:r>
              <a:rPr lang="en-US" dirty="0"/>
              <a:t>Review                                                </a:t>
            </a:r>
          </a:p>
        </p:txBody>
      </p:sp>
      <p:sp>
        <p:nvSpPr>
          <p:cNvPr id="9" name="Content Placeholder 2">
            <a:extLst>
              <a:ext uri="{FF2B5EF4-FFF2-40B4-BE49-F238E27FC236}">
                <a16:creationId xmlns:a16="http://schemas.microsoft.com/office/drawing/2014/main" id="{AA03B58E-9CA1-F041-8923-2FE03FDDD563}"/>
              </a:ext>
            </a:extLst>
          </p:cNvPr>
          <p:cNvSpPr>
            <a:spLocks noGrp="1"/>
          </p:cNvSpPr>
          <p:nvPr>
            <p:ph idx="1"/>
          </p:nvPr>
        </p:nvSpPr>
        <p:spPr>
          <a:xfrm>
            <a:off x="76816" y="1383189"/>
            <a:ext cx="11148648" cy="3413098"/>
          </a:xfrm>
        </p:spPr>
        <p:txBody>
          <a:bodyPr anchor="ctr">
            <a:noAutofit/>
          </a:bodyPr>
          <a:lstStyle/>
          <a:p>
            <a:pPr marL="682625" lvl="1" indent="-463550" defTabSz="342900">
              <a:lnSpc>
                <a:spcPct val="150000"/>
              </a:lnSpc>
              <a:spcBef>
                <a:spcPts val="0"/>
              </a:spcBef>
              <a:spcAft>
                <a:spcPts val="600"/>
              </a:spcAft>
              <a:buClr>
                <a:schemeClr val="accent1"/>
              </a:buClr>
              <a:tabLst>
                <a:tab pos="8461375" algn="r"/>
              </a:tabLst>
            </a:pPr>
            <a:r>
              <a:rPr lang="en-US" sz="2800" dirty="0"/>
              <a:t>Understand the principles of the Operational Excellence Pillar. </a:t>
            </a:r>
          </a:p>
          <a:p>
            <a:pPr marL="682625" lvl="1" indent="-463550" defTabSz="342900">
              <a:lnSpc>
                <a:spcPct val="150000"/>
              </a:lnSpc>
              <a:spcBef>
                <a:spcPts val="0"/>
              </a:spcBef>
              <a:spcAft>
                <a:spcPts val="600"/>
              </a:spcAft>
              <a:buClr>
                <a:schemeClr val="accent1"/>
              </a:buClr>
              <a:tabLst>
                <a:tab pos="8461375" algn="r"/>
              </a:tabLst>
            </a:pPr>
            <a:r>
              <a:rPr lang="en-US" sz="2800" dirty="0"/>
              <a:t>Identified ways to drive operational excellence. </a:t>
            </a:r>
          </a:p>
          <a:p>
            <a:pPr marL="682625" lvl="1" indent="-463550" defTabSz="342900">
              <a:lnSpc>
                <a:spcPct val="150000"/>
              </a:lnSpc>
              <a:spcBef>
                <a:spcPts val="0"/>
              </a:spcBef>
              <a:spcAft>
                <a:spcPts val="600"/>
              </a:spcAft>
              <a:buClr>
                <a:schemeClr val="accent1"/>
              </a:buClr>
              <a:tabLst>
                <a:tab pos="8461375" algn="r"/>
              </a:tabLst>
            </a:pPr>
            <a:r>
              <a:rPr lang="en-US" sz="2800" dirty="0"/>
              <a:t>Discovered best practices for a well-architected system.</a:t>
            </a:r>
          </a:p>
          <a:p>
            <a:pPr marL="219075" lvl="1" indent="0" defTabSz="342900">
              <a:lnSpc>
                <a:spcPct val="150000"/>
              </a:lnSpc>
              <a:spcBef>
                <a:spcPts val="0"/>
              </a:spcBef>
              <a:spcAft>
                <a:spcPts val="600"/>
              </a:spcAft>
              <a:buClr>
                <a:schemeClr val="accent1"/>
              </a:buClr>
              <a:buNone/>
              <a:tabLst>
                <a:tab pos="8461375" algn="r"/>
              </a:tabLst>
            </a:pPr>
            <a:br>
              <a:rPr lang="en-US" sz="2400" dirty="0"/>
            </a:br>
            <a:r>
              <a:rPr lang="en-US" sz="2400" dirty="0"/>
              <a:t>Complete: </a:t>
            </a:r>
          </a:p>
        </p:txBody>
      </p:sp>
      <p:grpSp>
        <p:nvGrpSpPr>
          <p:cNvPr id="63" name="Group 62"/>
          <p:cNvGrpSpPr/>
          <p:nvPr/>
        </p:nvGrpSpPr>
        <p:grpSpPr>
          <a:xfrm>
            <a:off x="1908186" y="4209553"/>
            <a:ext cx="3817197" cy="532323"/>
            <a:chOff x="4188879" y="4095522"/>
            <a:chExt cx="3817197" cy="532323"/>
          </a:xfrm>
        </p:grpSpPr>
        <p:sp>
          <p:nvSpPr>
            <p:cNvPr id="64" name="TextBox 63"/>
            <p:cNvSpPr txBox="1"/>
            <p:nvPr/>
          </p:nvSpPr>
          <p:spPr>
            <a:xfrm>
              <a:off x="4721202" y="4161629"/>
              <a:ext cx="3284874" cy="430887"/>
            </a:xfrm>
            <a:prstGeom prst="rect">
              <a:avLst/>
            </a:prstGeom>
            <a:noFill/>
          </p:spPr>
          <p:txBody>
            <a:bodyPr wrap="none" rtlCol="0">
              <a:spAutoFit/>
            </a:bodyPr>
            <a:lstStyle/>
            <a:p>
              <a:r>
                <a:rPr lang="en-US" sz="2200" b="1" dirty="0">
                  <a:latin typeface="Amazon Ember" panose="020B0603020204020204" pitchFamily="34" charset="0"/>
                  <a:ea typeface="Amazon Ember" panose="020B0603020204020204" pitchFamily="34" charset="0"/>
                  <a:cs typeface="Amazon Ember" panose="020B0603020204020204" pitchFamily="34" charset="0"/>
                </a:rPr>
                <a:t>Knowledge Assessment</a:t>
              </a:r>
            </a:p>
          </p:txBody>
        </p:sp>
        <p:pic>
          <p:nvPicPr>
            <p:cNvPr id="65" name="Picture 64"/>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188879" y="4095522"/>
              <a:ext cx="532323" cy="532323"/>
            </a:xfrm>
            <a:prstGeom prst="rect">
              <a:avLst/>
            </a:prstGeom>
          </p:spPr>
        </p:pic>
      </p:grpSp>
    </p:spTree>
    <p:custDataLst>
      <p:tags r:id="rId1"/>
    </p:custDataLst>
    <p:extLst>
      <p:ext uri="{BB962C8B-B14F-4D97-AF65-F5344CB8AC3E}">
        <p14:creationId xmlns:p14="http://schemas.microsoft.com/office/powerpoint/2010/main" val="4106130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2C4B9-29DC-444F-B0C6-CF540AD690CE}"/>
              </a:ext>
            </a:extLst>
          </p:cNvPr>
          <p:cNvSpPr>
            <a:spLocks noGrp="1"/>
          </p:cNvSpPr>
          <p:nvPr>
            <p:ph type="title"/>
          </p:nvPr>
        </p:nvSpPr>
        <p:spPr>
          <a:xfrm>
            <a:off x="576110" y="2261287"/>
            <a:ext cx="11615890" cy="3497490"/>
          </a:xfrm>
        </p:spPr>
        <p:txBody>
          <a:bodyPr/>
          <a:lstStyle/>
          <a:p>
            <a:pPr>
              <a:lnSpc>
                <a:spcPct val="100000"/>
              </a:lnSpc>
              <a:spcBef>
                <a:spcPts val="1400"/>
              </a:spcBef>
            </a:pPr>
            <a:r>
              <a:rPr lang="en-US" sz="4800" b="1" dirty="0"/>
              <a:t>Up Next</a:t>
            </a:r>
            <a:r>
              <a:rPr lang="en-US" sz="4800" dirty="0"/>
              <a:t>: Module 10: Well-Architected</a:t>
            </a:r>
            <a:br>
              <a:rPr lang="en-US" sz="4800" dirty="0"/>
            </a:br>
            <a:r>
              <a:rPr lang="en-US" sz="4800" dirty="0"/>
              <a:t>Pillar 2: Security</a:t>
            </a:r>
            <a:br>
              <a:rPr lang="en-US" sz="4800" dirty="0"/>
            </a:br>
            <a:endParaRPr lang="en-US" sz="4800" dirty="0"/>
          </a:p>
        </p:txBody>
      </p:sp>
    </p:spTree>
    <p:extLst>
      <p:ext uri="{BB962C8B-B14F-4D97-AF65-F5344CB8AC3E}">
        <p14:creationId xmlns:p14="http://schemas.microsoft.com/office/powerpoint/2010/main" val="3902320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85441" y="2753782"/>
            <a:ext cx="6949440" cy="834496"/>
          </a:xfrm>
        </p:spPr>
        <p:txBody>
          <a:bodyPr>
            <a:noAutofit/>
          </a:bodyPr>
          <a:lstStyle/>
          <a:p>
            <a:r>
              <a:rPr lang="en-US" sz="4600" dirty="0">
                <a:latin typeface="Amazon Ember Light" charset="0"/>
                <a:ea typeface="Amazon Ember Light" charset="0"/>
                <a:cs typeface="Amazon Ember Light" charset="0"/>
              </a:rPr>
              <a:t>Thanks for participating!</a:t>
            </a:r>
          </a:p>
        </p:txBody>
      </p:sp>
      <p:sp>
        <p:nvSpPr>
          <p:cNvPr id="5" name="TextBox 4"/>
          <p:cNvSpPr txBox="1"/>
          <p:nvPr/>
        </p:nvSpPr>
        <p:spPr>
          <a:xfrm>
            <a:off x="452433" y="4967115"/>
            <a:ext cx="11294532" cy="1246495"/>
          </a:xfrm>
          <a:prstGeom prst="rect">
            <a:avLst/>
          </a:prstGeom>
          <a:noFill/>
        </p:spPr>
        <p:txBody>
          <a:bodyPr wrap="square" rtlCol="0">
            <a:spAutoFit/>
          </a:bodyPr>
          <a:lstStyle/>
          <a:p>
            <a:pPr algn="just"/>
            <a:r>
              <a:rPr lang="en-US" sz="1500" dirty="0">
                <a:solidFill>
                  <a:schemeClr val="bg1"/>
                </a:solidFill>
                <a:latin typeface="Amazon Ember Light" charset="0"/>
                <a:ea typeface="Amazon Ember Light" charset="0"/>
                <a:cs typeface="Amazon Ember Light" charset="0"/>
              </a:rPr>
              <a:t>© 2018 Amazon Web Services, Inc. or its affiliates. All rights reserved. This work may not be reproduced or redistributed, in whole or in part, without prior written permission from Amazon Web Services, Inc. Commercial copying, lending, or selling is prohibited. Corrections or feedback on the course, please email us at: </a:t>
            </a:r>
            <a:r>
              <a:rPr lang="en-US" sz="1500" u="sng" dirty="0">
                <a:solidFill>
                  <a:schemeClr val="bg1"/>
                </a:solidFill>
                <a:latin typeface="Amazon Ember Light" charset="0"/>
                <a:ea typeface="Amazon Ember Light" charset="0"/>
                <a:cs typeface="Amazon Ember Light" charset="0"/>
              </a:rPr>
              <a:t>aws-course-feedback@amazon.com</a:t>
            </a:r>
            <a:r>
              <a:rPr lang="en-US" sz="1500" dirty="0">
                <a:solidFill>
                  <a:schemeClr val="bg1"/>
                </a:solidFill>
                <a:latin typeface="Amazon Ember Light" charset="0"/>
                <a:ea typeface="Amazon Ember Light" charset="0"/>
                <a:cs typeface="Amazon Ember Light" charset="0"/>
              </a:rPr>
              <a:t>. For all other questions, contact us at: </a:t>
            </a:r>
            <a:r>
              <a:rPr lang="en-US" sz="1500" u="sng" dirty="0">
                <a:solidFill>
                  <a:schemeClr val="bg1"/>
                </a:solidFill>
                <a:latin typeface="Amazon Ember Light" charset="0"/>
                <a:ea typeface="Amazon Ember Light" charset="0"/>
                <a:cs typeface="Amazon Ember Light" charset="0"/>
              </a:rPr>
              <a:t>https://aws.amazon.com/contact-us/aws-training/</a:t>
            </a:r>
            <a:r>
              <a:rPr lang="en-US" sz="1500" dirty="0">
                <a:solidFill>
                  <a:schemeClr val="bg1"/>
                </a:solidFill>
                <a:latin typeface="Amazon Ember Light" charset="0"/>
                <a:ea typeface="Amazon Ember Light" charset="0"/>
                <a:cs typeface="Amazon Ember Light" charset="0"/>
              </a:rPr>
              <a:t>. All trademarks are the property of their owners.</a:t>
            </a:r>
          </a:p>
          <a:p>
            <a:pPr algn="just"/>
            <a:endParaRPr lang="en-US" sz="1500" dirty="0"/>
          </a:p>
        </p:txBody>
      </p:sp>
    </p:spTree>
    <p:custDataLst>
      <p:tags r:id="rId1"/>
    </p:custDataLst>
    <p:extLst>
      <p:ext uri="{BB962C8B-B14F-4D97-AF65-F5344CB8AC3E}">
        <p14:creationId xmlns:p14="http://schemas.microsoft.com/office/powerpoint/2010/main" val="1254891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D67E4-BDC1-B340-8993-E1E72418A01F}"/>
              </a:ext>
            </a:extLst>
          </p:cNvPr>
          <p:cNvSpPr>
            <a:spLocks noGrp="1"/>
          </p:cNvSpPr>
          <p:nvPr>
            <p:ph type="title"/>
          </p:nvPr>
        </p:nvSpPr>
        <p:spPr/>
        <p:txBody>
          <a:bodyPr/>
          <a:lstStyle/>
          <a:p>
            <a:r>
              <a:rPr lang="en-US" dirty="0"/>
              <a:t>Module Objectives</a:t>
            </a:r>
          </a:p>
        </p:txBody>
      </p:sp>
      <p:sp>
        <p:nvSpPr>
          <p:cNvPr id="4" name="Content Placeholder 2">
            <a:extLst>
              <a:ext uri="{FF2B5EF4-FFF2-40B4-BE49-F238E27FC236}">
                <a16:creationId xmlns:a16="http://schemas.microsoft.com/office/drawing/2014/main" id="{AA03B58E-9CA1-F041-8923-2FE03FDDD563}"/>
              </a:ext>
            </a:extLst>
          </p:cNvPr>
          <p:cNvSpPr>
            <a:spLocks noGrp="1"/>
          </p:cNvSpPr>
          <p:nvPr>
            <p:ph idx="1"/>
          </p:nvPr>
        </p:nvSpPr>
        <p:spPr>
          <a:xfrm>
            <a:off x="76816" y="1385888"/>
            <a:ext cx="12115184" cy="4490005"/>
          </a:xfrm>
        </p:spPr>
        <p:txBody>
          <a:bodyPr anchor="ctr">
            <a:noAutofit/>
          </a:bodyPr>
          <a:lstStyle/>
          <a:p>
            <a:pPr marL="0" lvl="1" indent="-463550" defTabSz="342900">
              <a:lnSpc>
                <a:spcPct val="100000"/>
              </a:lnSpc>
              <a:spcBef>
                <a:spcPts val="0"/>
              </a:spcBef>
              <a:spcAft>
                <a:spcPts val="600"/>
              </a:spcAft>
              <a:buClr>
                <a:schemeClr val="accent1"/>
              </a:buClr>
              <a:tabLst>
                <a:tab pos="8461375" algn="r"/>
              </a:tabLst>
            </a:pPr>
            <a:r>
              <a:rPr lang="en-US" sz="2800" dirty="0"/>
              <a:t>Describe the benefits and application of the Operational Excellence pillar, including running and monitoring systems to deliver business value and to continually improve processes and procedures.</a:t>
            </a:r>
          </a:p>
          <a:p>
            <a:pPr marL="0" lvl="1" indent="-463550" defTabSz="342900">
              <a:lnSpc>
                <a:spcPct val="100000"/>
              </a:lnSpc>
              <a:spcBef>
                <a:spcPts val="0"/>
              </a:spcBef>
              <a:spcAft>
                <a:spcPts val="600"/>
              </a:spcAft>
              <a:buClr>
                <a:schemeClr val="accent1"/>
              </a:buClr>
              <a:tabLst>
                <a:tab pos="8461375" algn="r"/>
              </a:tabLst>
            </a:pPr>
            <a:endParaRPr lang="en-US" sz="2800" dirty="0"/>
          </a:p>
          <a:p>
            <a:pPr marL="0" lvl="1" indent="-463550" defTabSz="342900">
              <a:lnSpc>
                <a:spcPct val="100000"/>
              </a:lnSpc>
              <a:spcBef>
                <a:spcPts val="0"/>
              </a:spcBef>
              <a:spcAft>
                <a:spcPts val="600"/>
              </a:spcAft>
              <a:buClr>
                <a:schemeClr val="accent1"/>
              </a:buClr>
              <a:tabLst>
                <a:tab pos="8461375" algn="r"/>
              </a:tabLst>
            </a:pPr>
            <a:r>
              <a:rPr lang="en-US" sz="2800" dirty="0"/>
              <a:t>Identify the design principles and best practices of the Operational Excellence pillar.</a:t>
            </a:r>
          </a:p>
          <a:p>
            <a:pPr marL="682625" lvl="1" indent="-463550" defTabSz="342900">
              <a:lnSpc>
                <a:spcPct val="150000"/>
              </a:lnSpc>
              <a:spcBef>
                <a:spcPts val="0"/>
              </a:spcBef>
              <a:spcAft>
                <a:spcPts val="600"/>
              </a:spcAft>
              <a:buClr>
                <a:schemeClr val="accent1"/>
              </a:buClr>
              <a:tabLst>
                <a:tab pos="8461375" algn="r"/>
              </a:tabLst>
            </a:pPr>
            <a:endParaRPr lang="en-US" sz="2800" dirty="0"/>
          </a:p>
          <a:p>
            <a:pPr marL="682625" lvl="1" indent="-463550" defTabSz="342900">
              <a:lnSpc>
                <a:spcPct val="150000"/>
              </a:lnSpc>
              <a:spcBef>
                <a:spcPts val="0"/>
              </a:spcBef>
              <a:spcAft>
                <a:spcPts val="600"/>
              </a:spcAft>
              <a:buClr>
                <a:schemeClr val="accent1"/>
              </a:buClr>
              <a:tabLst>
                <a:tab pos="8461375" algn="r"/>
              </a:tabLst>
            </a:pPr>
            <a:endParaRPr lang="en-US" sz="2600" dirty="0"/>
          </a:p>
        </p:txBody>
      </p:sp>
    </p:spTree>
    <p:extLst>
      <p:ext uri="{BB962C8B-B14F-4D97-AF65-F5344CB8AC3E}">
        <p14:creationId xmlns:p14="http://schemas.microsoft.com/office/powerpoint/2010/main" val="781047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805" y="2445027"/>
            <a:ext cx="11095836" cy="2022720"/>
          </a:xfrm>
        </p:spPr>
        <p:txBody>
          <a:bodyPr>
            <a:noAutofit/>
          </a:bodyPr>
          <a:lstStyle/>
          <a:p>
            <a:r>
              <a:rPr lang="en-US" sz="4800" dirty="0"/>
              <a:t>Principles of the Operational </a:t>
            </a:r>
            <a:br>
              <a:rPr lang="en-US" sz="4800" dirty="0"/>
            </a:br>
            <a:r>
              <a:rPr lang="en-US" sz="4800" dirty="0"/>
              <a:t>Excellence Pillar</a:t>
            </a:r>
          </a:p>
        </p:txBody>
      </p:sp>
    </p:spTree>
    <p:custDataLst>
      <p:tags r:id="rId1"/>
    </p:custDataLst>
    <p:extLst>
      <p:ext uri="{BB962C8B-B14F-4D97-AF65-F5344CB8AC3E}">
        <p14:creationId xmlns:p14="http://schemas.microsoft.com/office/powerpoint/2010/main" val="60189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39" y="83131"/>
            <a:ext cx="11115261" cy="1042990"/>
          </a:xfrm>
        </p:spPr>
        <p:txBody>
          <a:bodyPr>
            <a:normAutofit/>
          </a:bodyPr>
          <a:lstStyle/>
          <a:p>
            <a:r>
              <a:rPr lang="en-US" dirty="0"/>
              <a:t>Pillar 1: Operational Excellence</a:t>
            </a:r>
          </a:p>
        </p:txBody>
      </p:sp>
      <p:sp>
        <p:nvSpPr>
          <p:cNvPr id="3" name="Content Placeholder 2"/>
          <p:cNvSpPr>
            <a:spLocks noGrp="1"/>
          </p:cNvSpPr>
          <p:nvPr>
            <p:ph idx="1"/>
          </p:nvPr>
        </p:nvSpPr>
        <p:spPr>
          <a:xfrm>
            <a:off x="238539" y="1440305"/>
            <a:ext cx="8060334" cy="4913308"/>
          </a:xfrm>
        </p:spPr>
        <p:txBody>
          <a:bodyPr/>
          <a:lstStyle/>
          <a:p>
            <a:pPr marL="0" indent="0">
              <a:spcBef>
                <a:spcPts val="1200"/>
              </a:spcBef>
              <a:spcAft>
                <a:spcPts val="600"/>
              </a:spcAft>
              <a:buNone/>
            </a:pPr>
            <a:r>
              <a:rPr lang="en-US" dirty="0"/>
              <a:t>The ability to run and monitor systems to deliver business value and continually improve supporting processes and procedures. </a:t>
            </a:r>
          </a:p>
          <a:p>
            <a:pPr marL="1203325" lvl="1" indent="-457200">
              <a:spcBef>
                <a:spcPts val="1800"/>
              </a:spcBef>
            </a:pPr>
            <a:r>
              <a:rPr lang="en-US" sz="2800" dirty="0"/>
              <a:t>Prepare</a:t>
            </a:r>
          </a:p>
          <a:p>
            <a:pPr marL="1203325" lvl="1" indent="-457200">
              <a:spcBef>
                <a:spcPts val="1800"/>
              </a:spcBef>
            </a:pPr>
            <a:r>
              <a:rPr lang="en-US" sz="2800" dirty="0"/>
              <a:t>Operate</a:t>
            </a:r>
          </a:p>
          <a:p>
            <a:pPr marL="1203325" lvl="1" indent="-457200">
              <a:spcBef>
                <a:spcPts val="1800"/>
              </a:spcBef>
            </a:pPr>
            <a:r>
              <a:rPr lang="en-US" sz="2800" dirty="0"/>
              <a:t>Evolve</a:t>
            </a:r>
          </a:p>
        </p:txBody>
      </p:sp>
      <p:pic>
        <p:nvPicPr>
          <p:cNvPr id="7" name="Picture 6"/>
          <p:cNvPicPr>
            <a:picLocks noChangeAspect="1"/>
          </p:cNvPicPr>
          <p:nvPr/>
        </p:nvPicPr>
        <p:blipFill>
          <a:blip r:embed="rId4"/>
          <a:stretch>
            <a:fillRect/>
          </a:stretch>
        </p:blipFill>
        <p:spPr>
          <a:xfrm>
            <a:off x="9173976" y="1440305"/>
            <a:ext cx="2779183" cy="2757578"/>
          </a:xfrm>
          <a:prstGeom prst="rect">
            <a:avLst/>
          </a:prstGeom>
        </p:spPr>
      </p:pic>
    </p:spTree>
    <p:custDataLst>
      <p:tags r:id="rId1"/>
    </p:custDataLst>
    <p:extLst>
      <p:ext uri="{BB962C8B-B14F-4D97-AF65-F5344CB8AC3E}">
        <p14:creationId xmlns:p14="http://schemas.microsoft.com/office/powerpoint/2010/main" val="2368613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Design Principles</a:t>
            </a:r>
          </a:p>
        </p:txBody>
      </p:sp>
      <p:sp>
        <p:nvSpPr>
          <p:cNvPr id="6" name="Content Placeholder 5"/>
          <p:cNvSpPr>
            <a:spLocks noGrp="1"/>
          </p:cNvSpPr>
          <p:nvPr>
            <p:ph idx="1"/>
          </p:nvPr>
        </p:nvSpPr>
        <p:spPr/>
        <p:txBody>
          <a:bodyPr>
            <a:normAutofit/>
          </a:bodyPr>
          <a:lstStyle/>
          <a:p>
            <a:pPr marL="457200" indent="-457200">
              <a:spcBef>
                <a:spcPts val="1800"/>
              </a:spcBef>
            </a:pPr>
            <a:r>
              <a:rPr lang="en-US" dirty="0"/>
              <a:t>Perform operations with code.</a:t>
            </a:r>
          </a:p>
          <a:p>
            <a:pPr marL="457200" indent="-457200">
              <a:spcBef>
                <a:spcPts val="1800"/>
              </a:spcBef>
            </a:pPr>
            <a:r>
              <a:rPr lang="en-US" dirty="0"/>
              <a:t>Annotate documentation.</a:t>
            </a:r>
          </a:p>
          <a:p>
            <a:pPr marL="457200" indent="-457200">
              <a:spcBef>
                <a:spcPts val="1800"/>
              </a:spcBef>
            </a:pPr>
            <a:r>
              <a:rPr lang="en-US" dirty="0"/>
              <a:t>Make frequent, small, reversible changes.</a:t>
            </a:r>
          </a:p>
          <a:p>
            <a:pPr marL="457200" indent="-457200">
              <a:spcBef>
                <a:spcPts val="1800"/>
              </a:spcBef>
            </a:pPr>
            <a:r>
              <a:rPr lang="en-US" dirty="0"/>
              <a:t>Refine standard operations procedures frequently.</a:t>
            </a:r>
          </a:p>
          <a:p>
            <a:pPr marL="457200" indent="-457200">
              <a:spcBef>
                <a:spcPts val="1800"/>
              </a:spcBef>
            </a:pPr>
            <a:r>
              <a:rPr lang="en-US" dirty="0"/>
              <a:t>Anticipate failure.</a:t>
            </a:r>
          </a:p>
          <a:p>
            <a:pPr marL="457200" indent="-457200">
              <a:spcBef>
                <a:spcPts val="1800"/>
              </a:spcBef>
            </a:pPr>
            <a:r>
              <a:rPr lang="en-US" dirty="0"/>
              <a:t>Learn from all operational failures.</a:t>
            </a:r>
          </a:p>
        </p:txBody>
      </p:sp>
      <p:pic>
        <p:nvPicPr>
          <p:cNvPr id="9" name="Picture 8"/>
          <p:cNvPicPr>
            <a:picLocks noChangeAspect="1"/>
          </p:cNvPicPr>
          <p:nvPr/>
        </p:nvPicPr>
        <p:blipFill>
          <a:blip r:embed="rId4"/>
          <a:stretch>
            <a:fillRect/>
          </a:stretch>
        </p:blipFill>
        <p:spPr>
          <a:xfrm>
            <a:off x="10859814" y="5496339"/>
            <a:ext cx="1242734" cy="1233074"/>
          </a:xfrm>
          <a:prstGeom prst="rect">
            <a:avLst/>
          </a:prstGeom>
        </p:spPr>
      </p:pic>
    </p:spTree>
    <p:custDataLst>
      <p:tags r:id="rId1"/>
    </p:custDataLst>
    <p:extLst>
      <p:ext uri="{BB962C8B-B14F-4D97-AF65-F5344CB8AC3E}">
        <p14:creationId xmlns:p14="http://schemas.microsoft.com/office/powerpoint/2010/main" val="3973869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Key Services</a:t>
            </a:r>
          </a:p>
        </p:txBody>
      </p:sp>
      <p:graphicFrame>
        <p:nvGraphicFramePr>
          <p:cNvPr id="4" name="Table 3"/>
          <p:cNvGraphicFramePr>
            <a:graphicFrameLocks noGrp="1"/>
          </p:cNvGraphicFramePr>
          <p:nvPr>
            <p:extLst>
              <p:ext uri="{D42A27DB-BD31-4B8C-83A1-F6EECF244321}">
                <p14:modId xmlns:p14="http://schemas.microsoft.com/office/powerpoint/2010/main" val="2807168046"/>
              </p:ext>
            </p:extLst>
          </p:nvPr>
        </p:nvGraphicFramePr>
        <p:xfrm>
          <a:off x="2285203" y="1534834"/>
          <a:ext cx="7634048" cy="4794260"/>
        </p:xfrm>
        <a:graphic>
          <a:graphicData uri="http://schemas.openxmlformats.org/drawingml/2006/table">
            <a:tbl>
              <a:tblPr firstRow="1" bandRow="1">
                <a:tableStyleId>{69012ECD-51FC-41F1-AA8D-1B2483CD663E}</a:tableStyleId>
              </a:tblPr>
              <a:tblGrid>
                <a:gridCol w="2671917">
                  <a:extLst>
                    <a:ext uri="{9D8B030D-6E8A-4147-A177-3AD203B41FA5}">
                      <a16:colId xmlns:a16="http://schemas.microsoft.com/office/drawing/2014/main" val="20000"/>
                    </a:ext>
                  </a:extLst>
                </a:gridCol>
                <a:gridCol w="4962131">
                  <a:extLst>
                    <a:ext uri="{9D8B030D-6E8A-4147-A177-3AD203B41FA5}">
                      <a16:colId xmlns:a16="http://schemas.microsoft.com/office/drawing/2014/main" val="20001"/>
                    </a:ext>
                  </a:extLst>
                </a:gridCol>
              </a:tblGrid>
              <a:tr h="542441">
                <a:tc>
                  <a:txBody>
                    <a:bodyPr/>
                    <a:lstStyle/>
                    <a:p>
                      <a:r>
                        <a:rPr lang="en-US" sz="2400" dirty="0">
                          <a:latin typeface="Amazon Ember" panose="020B0603020204020204" pitchFamily="34" charset="0"/>
                          <a:ea typeface="Amazon Ember" panose="020B0603020204020204" pitchFamily="34" charset="0"/>
                          <a:cs typeface="Amazon Ember" panose="020B0603020204020204" pitchFamily="34" charset="0"/>
                        </a:rPr>
                        <a:t>Areas</a:t>
                      </a:r>
                    </a:p>
                  </a:txBody>
                  <a:tcPr marL="121920" marR="121920" marT="60960" marB="60960"/>
                </a:tc>
                <a:tc>
                  <a:txBody>
                    <a:bodyPr/>
                    <a:lstStyle/>
                    <a:p>
                      <a:r>
                        <a:rPr lang="en-US" sz="2400" dirty="0">
                          <a:latin typeface="Amazon Ember" panose="020B0603020204020204" pitchFamily="34" charset="0"/>
                          <a:ea typeface="Amazon Ember" panose="020B0603020204020204" pitchFamily="34" charset="0"/>
                          <a:cs typeface="Amazon Ember" panose="020B0603020204020204" pitchFamily="34" charset="0"/>
                        </a:rPr>
                        <a:t>Key Services</a:t>
                      </a:r>
                    </a:p>
                  </a:txBody>
                  <a:tcPr marL="121920" marR="121920" marT="60960" marB="60960"/>
                </a:tc>
                <a:extLst>
                  <a:ext uri="{0D108BD9-81ED-4DB2-BD59-A6C34878D82A}">
                    <a16:rowId xmlns:a16="http://schemas.microsoft.com/office/drawing/2014/main" val="10000"/>
                  </a:ext>
                </a:extLst>
              </a:tr>
              <a:tr h="1417273">
                <a:tc>
                  <a:txBody>
                    <a:bodyPr/>
                    <a:lstStyle/>
                    <a:p>
                      <a:r>
                        <a:rPr lang="en-US" sz="2400" dirty="0">
                          <a:latin typeface="Amazon Ember" panose="020B0603020204020204" pitchFamily="34" charset="0"/>
                          <a:ea typeface="Amazon Ember" panose="020B0603020204020204" pitchFamily="34" charset="0"/>
                          <a:cs typeface="Amazon Ember" panose="020B0603020204020204" pitchFamily="34" charset="0"/>
                        </a:rPr>
                        <a:t>Prepare</a:t>
                      </a:r>
                    </a:p>
                  </a:txBody>
                  <a:tcPr marL="121920" marR="121920" marT="60960" marB="60960"/>
                </a:tc>
                <a:tc>
                  <a:txBody>
                    <a:bodyPr/>
                    <a:lstStyle/>
                    <a:p>
                      <a:endParaRPr lang="en-US" sz="24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121920" marR="121920" marT="60960" marB="60960"/>
                </a:tc>
                <a:extLst>
                  <a:ext uri="{0D108BD9-81ED-4DB2-BD59-A6C34878D82A}">
                    <a16:rowId xmlns:a16="http://schemas.microsoft.com/office/drawing/2014/main" val="10001"/>
                  </a:ext>
                </a:extLst>
              </a:tr>
              <a:tr h="1417273">
                <a:tc>
                  <a:txBody>
                    <a:bodyPr/>
                    <a:lstStyle/>
                    <a:p>
                      <a:r>
                        <a:rPr lang="en-US" sz="2400" dirty="0">
                          <a:latin typeface="Amazon Ember" panose="020B0603020204020204" pitchFamily="34" charset="0"/>
                          <a:ea typeface="Amazon Ember" panose="020B0603020204020204" pitchFamily="34" charset="0"/>
                          <a:cs typeface="Amazon Ember" panose="020B0603020204020204" pitchFamily="34" charset="0"/>
                        </a:rPr>
                        <a:t>Operate</a:t>
                      </a:r>
                    </a:p>
                  </a:txBody>
                  <a:tcPr marL="121920" marR="121920" marT="60960" marB="60960"/>
                </a:tc>
                <a:tc>
                  <a:txBody>
                    <a:bodyPr/>
                    <a:lstStyle/>
                    <a:p>
                      <a:endParaRPr lang="en-US" sz="24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121920" marR="121920" marT="60960" marB="60960"/>
                </a:tc>
                <a:extLst>
                  <a:ext uri="{0D108BD9-81ED-4DB2-BD59-A6C34878D82A}">
                    <a16:rowId xmlns:a16="http://schemas.microsoft.com/office/drawing/2014/main" val="10002"/>
                  </a:ext>
                </a:extLst>
              </a:tr>
              <a:tr h="141727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dirty="0">
                          <a:latin typeface="Amazon Ember" panose="020B0603020204020204" pitchFamily="34" charset="0"/>
                          <a:ea typeface="Amazon Ember" panose="020B0603020204020204" pitchFamily="34" charset="0"/>
                          <a:cs typeface="Amazon Ember" panose="020B0603020204020204" pitchFamily="34" charset="0"/>
                        </a:rPr>
                        <a:t>Evolve</a:t>
                      </a:r>
                    </a:p>
                    <a:p>
                      <a:endParaRPr lang="en-US" sz="2400" dirty="0">
                        <a:latin typeface="Amazon Ember" panose="020B0603020204020204" pitchFamily="34" charset="0"/>
                        <a:ea typeface="Amazon Ember" panose="020B0603020204020204" pitchFamily="34" charset="0"/>
                        <a:cs typeface="Amazon Ember" panose="020B0603020204020204" pitchFamily="34" charset="0"/>
                      </a:endParaRPr>
                    </a:p>
                  </a:txBody>
                  <a:tcPr marL="121920" marR="121920" marT="60960" marB="60960"/>
                </a:tc>
                <a:tc>
                  <a:txBody>
                    <a:bodyPr/>
                    <a:lstStyle/>
                    <a:p>
                      <a:endParaRPr lang="en-US" sz="24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121920" marR="121920" marT="60960" marB="60960"/>
                </a:tc>
                <a:extLst>
                  <a:ext uri="{0D108BD9-81ED-4DB2-BD59-A6C34878D82A}">
                    <a16:rowId xmlns:a16="http://schemas.microsoft.com/office/drawing/2014/main" val="10003"/>
                  </a:ext>
                </a:extLst>
              </a:tr>
            </a:tbl>
          </a:graphicData>
        </a:graphic>
      </p:graphicFrame>
      <p:cxnSp>
        <p:nvCxnSpPr>
          <p:cNvPr id="31" name="Straight Connector 30"/>
          <p:cNvCxnSpPr/>
          <p:nvPr/>
        </p:nvCxnSpPr>
        <p:spPr>
          <a:xfrm flipH="1">
            <a:off x="4782007" y="2056228"/>
            <a:ext cx="5251" cy="4277448"/>
          </a:xfrm>
          <a:prstGeom prst="line">
            <a:avLst/>
          </a:prstGeom>
          <a:ln w="12700"/>
          <a:effectLst/>
        </p:spPr>
        <p:style>
          <a:lnRef idx="2">
            <a:schemeClr val="accent1"/>
          </a:lnRef>
          <a:fillRef idx="0">
            <a:schemeClr val="accent1"/>
          </a:fillRef>
          <a:effectRef idx="1">
            <a:schemeClr val="accent1"/>
          </a:effectRef>
          <a:fontRef idx="minor">
            <a:schemeClr val="tx1"/>
          </a:fontRef>
        </p:style>
      </p:cxnSp>
      <p:sp>
        <p:nvSpPr>
          <p:cNvPr id="44" name="TextBox 12"/>
          <p:cNvSpPr txBox="1"/>
          <p:nvPr/>
        </p:nvSpPr>
        <p:spPr>
          <a:xfrm>
            <a:off x="5443837" y="2961348"/>
            <a:ext cx="1006265" cy="215444"/>
          </a:xfrm>
          <a:prstGeom prst="rect">
            <a:avLst/>
          </a:prstGeom>
          <a:noFill/>
        </p:spPr>
        <p:txBody>
          <a:bodyPr wrap="square" lIns="0" tIns="0" rIns="0" bIns="0" rtlCol="0" anchor="t">
            <a:noAutofit/>
          </a:bodyPr>
          <a:lstStyle>
            <a:defPPr>
              <a:defRPr lang="en-US"/>
            </a:defPPr>
            <a:lvl1pPr algn="ctr">
              <a:defRPr sz="1400" b="1">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latin typeface="Amazon Ember" panose="020B0603020204020204" pitchFamily="34" charset="0"/>
                <a:ea typeface="Amazon Ember" panose="020B0603020204020204" pitchFamily="34" charset="0"/>
                <a:cs typeface="Amazon Ember" panose="020B0603020204020204" pitchFamily="34" charset="0"/>
              </a:rPr>
              <a:t>AWS Config</a:t>
            </a: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3836" y="2091981"/>
            <a:ext cx="974864" cy="913564"/>
          </a:xfrm>
          <a:prstGeom prst="rect">
            <a:avLst/>
          </a:prstGeom>
        </p:spPr>
      </p:pic>
      <p:grpSp>
        <p:nvGrpSpPr>
          <p:cNvPr id="6" name="Group 5"/>
          <p:cNvGrpSpPr/>
          <p:nvPr/>
        </p:nvGrpSpPr>
        <p:grpSpPr>
          <a:xfrm>
            <a:off x="8828663" y="1321904"/>
            <a:ext cx="1979395" cy="1729409"/>
            <a:chOff x="6867786" y="1729408"/>
            <a:chExt cx="1979395" cy="1729409"/>
          </a:xfrm>
        </p:grpSpPr>
        <p:sp>
          <p:nvSpPr>
            <p:cNvPr id="5" name="Oval 4"/>
            <p:cNvSpPr/>
            <p:nvPr/>
          </p:nvSpPr>
          <p:spPr>
            <a:xfrm>
              <a:off x="6977267" y="1729408"/>
              <a:ext cx="1749291" cy="1729409"/>
            </a:xfrm>
            <a:prstGeom prst="ellipse">
              <a:avLst/>
            </a:prstGeom>
            <a:solidFill>
              <a:srgbClr val="FFFFCC"/>
            </a:solidFill>
            <a:ln w="28575">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pic>
          <p:nvPicPr>
            <p:cNvPr id="29" name="Picture 28" descr="CloudFormation.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73021" y="1958303"/>
              <a:ext cx="568925" cy="568925"/>
            </a:xfrm>
            <a:prstGeom prst="rect">
              <a:avLst/>
            </a:prstGeom>
          </p:spPr>
        </p:pic>
        <p:sp>
          <p:nvSpPr>
            <p:cNvPr id="30" name="TextBox 28"/>
            <p:cNvSpPr txBox="1"/>
            <p:nvPr/>
          </p:nvSpPr>
          <p:spPr>
            <a:xfrm>
              <a:off x="6867786" y="2574609"/>
              <a:ext cx="1979395" cy="430887"/>
            </a:xfrm>
            <a:prstGeom prst="rect">
              <a:avLst/>
            </a:prstGeom>
            <a:noFill/>
          </p:spPr>
          <p:txBody>
            <a:bodyPr wrap="square" lIns="0" tIns="0" rIns="0" bIns="0" rtlCol="0">
              <a:spAutoFit/>
            </a:bodyPr>
            <a:lstStyle>
              <a:defPPr>
                <a:defRPr lang="en-US"/>
              </a:defPPr>
              <a:lvl1pPr algn="ctr">
                <a:defRPr sz="1200" b="1">
                  <a:latin typeface="Arial" panose="020B0604020202020204" pitchFamily="34" charset="0"/>
                  <a:cs typeface="Arial" panose="020B0604020202020204" pitchFamily="34" charset="0"/>
                </a:defRPr>
              </a:lvl1pPr>
            </a:lstStyle>
            <a:p>
              <a:r>
                <a:rPr lang="en-US" sz="1400" dirty="0">
                  <a:solidFill>
                    <a:srgbClr val="474746"/>
                  </a:solidFill>
                  <a:latin typeface="Amazon Ember" panose="020B0603020204020204" pitchFamily="34" charset="0"/>
                  <a:ea typeface="Amazon Ember" panose="020B0603020204020204" pitchFamily="34" charset="0"/>
                  <a:cs typeface="Amazon Ember" panose="020B0603020204020204" pitchFamily="34" charset="0"/>
                </a:rPr>
                <a:t>AWS </a:t>
              </a:r>
            </a:p>
            <a:p>
              <a:r>
                <a:rPr lang="en-US" sz="1400" dirty="0">
                  <a:solidFill>
                    <a:srgbClr val="474746"/>
                  </a:solidFill>
                  <a:latin typeface="Amazon Ember" panose="020B0603020204020204" pitchFamily="34" charset="0"/>
                  <a:ea typeface="Amazon Ember" panose="020B0603020204020204" pitchFamily="34" charset="0"/>
                  <a:cs typeface="Amazon Ember" panose="020B0603020204020204" pitchFamily="34" charset="0"/>
                </a:rPr>
                <a:t>CloudFormation</a:t>
              </a:r>
            </a:p>
          </p:txBody>
        </p:sp>
      </p:grpSp>
      <p:pic>
        <p:nvPicPr>
          <p:cNvPr id="32" name="Picture 3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33923" y="3590270"/>
            <a:ext cx="656217" cy="744896"/>
          </a:xfrm>
          <a:prstGeom prst="rect">
            <a:avLst/>
          </a:prstGeom>
        </p:spPr>
      </p:pic>
      <p:sp>
        <p:nvSpPr>
          <p:cNvPr id="34" name="TextBox 33"/>
          <p:cNvSpPr txBox="1"/>
          <p:nvPr/>
        </p:nvSpPr>
        <p:spPr>
          <a:xfrm>
            <a:off x="5231435" y="4419414"/>
            <a:ext cx="1456523" cy="572729"/>
          </a:xfrm>
          <a:prstGeom prst="rect">
            <a:avLst/>
          </a:prstGeom>
          <a:noFill/>
        </p:spPr>
        <p:txBody>
          <a:bodyPr wrap="square" lIns="0" tIns="0" rIns="0" bIns="0" rtlCol="0" anchor="t">
            <a:noAutofit/>
          </a:bodyPr>
          <a:lstStyle/>
          <a:p>
            <a:pPr algn="ctr"/>
            <a:r>
              <a:rPr lang="en-US" sz="1400" b="1" dirty="0">
                <a:latin typeface="Amazon Ember" panose="020B0603020204020204" pitchFamily="34" charset="0"/>
                <a:ea typeface="Amazon Ember" panose="020B0603020204020204" pitchFamily="34" charset="0"/>
                <a:cs typeface="Amazon Ember" panose="020B0603020204020204" pitchFamily="34" charset="0"/>
              </a:rPr>
              <a:t>Amazon CloudWatch</a:t>
            </a:r>
          </a:p>
        </p:txBody>
      </p:sp>
      <p:grpSp>
        <p:nvGrpSpPr>
          <p:cNvPr id="35" name="Group 34"/>
          <p:cNvGrpSpPr/>
          <p:nvPr/>
        </p:nvGrpSpPr>
        <p:grpSpPr>
          <a:xfrm>
            <a:off x="5337353" y="5076391"/>
            <a:ext cx="1187829" cy="1110558"/>
            <a:chOff x="6735685" y="3883264"/>
            <a:chExt cx="1187829" cy="1110558"/>
          </a:xfrm>
        </p:grpSpPr>
        <p:pic>
          <p:nvPicPr>
            <p:cNvPr id="36" name="Picture 35"/>
            <p:cNvPicPr>
              <a:picLocks noChangeAspect="1"/>
            </p:cNvPicPr>
            <p:nvPr/>
          </p:nvPicPr>
          <p:blipFill>
            <a:blip r:embed="rId7"/>
            <a:stretch>
              <a:fillRect/>
            </a:stretch>
          </p:blipFill>
          <p:spPr>
            <a:xfrm>
              <a:off x="6971415" y="3883264"/>
              <a:ext cx="711014" cy="685800"/>
            </a:xfrm>
            <a:prstGeom prst="rect">
              <a:avLst/>
            </a:prstGeom>
          </p:spPr>
        </p:pic>
        <p:sp>
          <p:nvSpPr>
            <p:cNvPr id="37" name="TextBox 24"/>
            <p:cNvSpPr txBox="1"/>
            <p:nvPr/>
          </p:nvSpPr>
          <p:spPr>
            <a:xfrm>
              <a:off x="6735685" y="4562935"/>
              <a:ext cx="1187829" cy="430887"/>
            </a:xfrm>
            <a:prstGeom prst="rect">
              <a:avLst/>
            </a:prstGeom>
            <a:noFill/>
          </p:spPr>
          <p:txBody>
            <a:bodyPr wrap="square" lIns="0" tIns="0" rIns="0" bIns="0" rtlCol="0" anchor="t">
              <a:noAutofit/>
            </a:bodyPr>
            <a:lstStyle>
              <a:defPPr>
                <a:defRPr lang="en-US"/>
              </a:defPPr>
              <a:lvl1pPr algn="ctr">
                <a:defRPr sz="1400" b="1">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latin typeface="Amazon Ember" panose="020B0603020204020204" pitchFamily="34" charset="0"/>
                  <a:ea typeface="Amazon Ember" panose="020B0603020204020204" pitchFamily="34" charset="0"/>
                  <a:cs typeface="Amazon Ember" panose="020B0603020204020204" pitchFamily="34" charset="0"/>
                </a:rPr>
                <a:t>Amazon </a:t>
              </a:r>
            </a:p>
            <a:p>
              <a:r>
                <a:rPr lang="en-US" dirty="0">
                  <a:latin typeface="Amazon Ember" panose="020B0603020204020204" pitchFamily="34" charset="0"/>
                  <a:ea typeface="Amazon Ember" panose="020B0603020204020204" pitchFamily="34" charset="0"/>
                  <a:cs typeface="Amazon Ember" panose="020B0603020204020204" pitchFamily="34" charset="0"/>
                </a:rPr>
                <a:t>Elasticsearch</a:t>
              </a:r>
            </a:p>
          </p:txBody>
        </p:sp>
      </p:grpSp>
    </p:spTree>
    <p:custDataLst>
      <p:tags r:id="rId1"/>
    </p:custDataLst>
    <p:extLst>
      <p:ext uri="{BB962C8B-B14F-4D97-AF65-F5344CB8AC3E}">
        <p14:creationId xmlns:p14="http://schemas.microsoft.com/office/powerpoint/2010/main" val="220388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805" y="2932909"/>
            <a:ext cx="11095836" cy="779463"/>
          </a:xfrm>
        </p:spPr>
        <p:txBody>
          <a:bodyPr>
            <a:noAutofit/>
          </a:bodyPr>
          <a:lstStyle/>
          <a:p>
            <a:r>
              <a:rPr lang="en-US" sz="4800" dirty="0"/>
              <a:t>Driving Operational Excellence</a:t>
            </a:r>
          </a:p>
        </p:txBody>
      </p:sp>
    </p:spTree>
    <p:custDataLst>
      <p:tags r:id="rId1"/>
    </p:custDataLst>
    <p:extLst>
      <p:ext uri="{BB962C8B-B14F-4D97-AF65-F5344CB8AC3E}">
        <p14:creationId xmlns:p14="http://schemas.microsoft.com/office/powerpoint/2010/main" val="2463449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Anti-patterns</a:t>
            </a:r>
          </a:p>
        </p:txBody>
      </p:sp>
      <p:sp>
        <p:nvSpPr>
          <p:cNvPr id="6" name="Content Placeholder 5"/>
          <p:cNvSpPr>
            <a:spLocks noGrp="1"/>
          </p:cNvSpPr>
          <p:nvPr>
            <p:ph idx="1"/>
          </p:nvPr>
        </p:nvSpPr>
        <p:spPr/>
        <p:txBody>
          <a:bodyPr>
            <a:normAutofit/>
          </a:bodyPr>
          <a:lstStyle/>
          <a:p>
            <a:pPr marL="457200" indent="-457200">
              <a:spcBef>
                <a:spcPts val="2400"/>
              </a:spcBef>
            </a:pPr>
            <a:r>
              <a:rPr lang="en-US" dirty="0"/>
              <a:t>Manual changes </a:t>
            </a:r>
          </a:p>
          <a:p>
            <a:pPr marL="457200" indent="-457200">
              <a:spcBef>
                <a:spcPts val="2400"/>
              </a:spcBef>
            </a:pPr>
            <a:r>
              <a:rPr lang="en-US" dirty="0"/>
              <a:t>Technology metrics</a:t>
            </a:r>
          </a:p>
          <a:p>
            <a:pPr marL="457200" indent="-457200">
              <a:spcBef>
                <a:spcPts val="2400"/>
              </a:spcBef>
            </a:pPr>
            <a:r>
              <a:rPr lang="en-US" dirty="0"/>
              <a:t>Batch changes</a:t>
            </a:r>
          </a:p>
          <a:p>
            <a:pPr marL="457200" indent="-457200">
              <a:spcBef>
                <a:spcPts val="2400"/>
              </a:spcBef>
            </a:pPr>
            <a:r>
              <a:rPr lang="en-US" dirty="0"/>
              <a:t>No time to learn from mistakes</a:t>
            </a:r>
          </a:p>
          <a:p>
            <a:pPr marL="457200" indent="-457200">
              <a:spcBef>
                <a:spcPts val="2400"/>
              </a:spcBef>
            </a:pPr>
            <a:r>
              <a:rPr lang="en-US" dirty="0"/>
              <a:t>Stale documentation</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4628" y="1440305"/>
            <a:ext cx="4965206" cy="3740130"/>
          </a:xfrm>
          <a:prstGeom prst="rect">
            <a:avLst/>
          </a:prstGeom>
        </p:spPr>
      </p:pic>
    </p:spTree>
    <p:custDataLst>
      <p:tags r:id="rId1"/>
    </p:custDataLst>
    <p:extLst>
      <p:ext uri="{BB962C8B-B14F-4D97-AF65-F5344CB8AC3E}">
        <p14:creationId xmlns:p14="http://schemas.microsoft.com/office/powerpoint/2010/main" val="7101035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2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6940</TotalTime>
  <Words>4502</Words>
  <Application>Microsoft Macintosh PowerPoint</Application>
  <PresentationFormat>Widescreen</PresentationFormat>
  <Paragraphs>370</Paragraphs>
  <Slides>25</Slides>
  <Notes>25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3" baseType="lpstr">
      <vt:lpstr>Amazon Ember</vt:lpstr>
      <vt:lpstr>Amazon Ember Light</vt:lpstr>
      <vt:lpstr>Amazon Ember Medium</vt:lpstr>
      <vt:lpstr>Arial</vt:lpstr>
      <vt:lpstr>Calibri</vt:lpstr>
      <vt:lpstr>Helvetica Neue LT Std 65 Medium</vt:lpstr>
      <vt:lpstr>Office Theme</vt:lpstr>
      <vt:lpstr>Image</vt:lpstr>
      <vt:lpstr>   Module 9:                        Well-Architected Pillar 1: Operational Excellence</vt:lpstr>
      <vt:lpstr>What’s in This Module</vt:lpstr>
      <vt:lpstr>Module Objectives</vt:lpstr>
      <vt:lpstr>Principles of the Operational  Excellence Pillar</vt:lpstr>
      <vt:lpstr>Pillar 1: Operational Excellence</vt:lpstr>
      <vt:lpstr>Design Principles</vt:lpstr>
      <vt:lpstr>Key Services</vt:lpstr>
      <vt:lpstr>Driving Operational Excellence</vt:lpstr>
      <vt:lpstr>Anti-patterns</vt:lpstr>
      <vt:lpstr>AWS Environment</vt:lpstr>
      <vt:lpstr>Best Practice: Prepare</vt:lpstr>
      <vt:lpstr>Prepare With AWS Services</vt:lpstr>
      <vt:lpstr>Best Practice: Operate</vt:lpstr>
      <vt:lpstr>Operate With AWS Services</vt:lpstr>
      <vt:lpstr>Best Practice: Evolve</vt:lpstr>
      <vt:lpstr>Evolve With AWS Services</vt:lpstr>
      <vt:lpstr>Operational Excellence  Pillar Questions</vt:lpstr>
      <vt:lpstr>Operational Excellence Question #1</vt:lpstr>
      <vt:lpstr>Operational Excellence Question #2</vt:lpstr>
      <vt:lpstr>Operational Excellence Question #3</vt:lpstr>
      <vt:lpstr>Operational Excellence Question #4</vt:lpstr>
      <vt:lpstr>Operational Excellence Question #5</vt:lpstr>
      <vt:lpstr>Review                                                </vt:lpstr>
      <vt:lpstr>Up Next: Module 10: Well-Architected Pillar 2: Security </vt:lpstr>
      <vt:lpstr>Thanks for participating!</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Carrie Stepp</dc:creator>
  <cp:keywords/>
  <dc:description/>
  <cp:lastModifiedBy>Microsoft Office User</cp:lastModifiedBy>
  <cp:revision>455</cp:revision>
  <cp:lastPrinted>2017-08-03T20:30:13Z</cp:lastPrinted>
  <dcterms:created xsi:type="dcterms:W3CDTF">2017-05-11T23:06:57Z</dcterms:created>
  <dcterms:modified xsi:type="dcterms:W3CDTF">2019-04-09T18:17:34Z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C1936B35-1EAE-4480-B0A8-25F05F7C2534</vt:lpwstr>
  </property>
  <property fmtid="{D5CDD505-2E9C-101B-9397-08002B2CF9AE}" pid="3" name="ArticulatePath">
    <vt:lpwstr>T&amp;C_PPT_template_100level_newbrand</vt:lpwstr>
  </property>
</Properties>
</file>