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784" r:id="rId3"/>
    <p:sldId id="785" r:id="rId4"/>
    <p:sldId id="639" r:id="rId5"/>
    <p:sldId id="767" r:id="rId6"/>
    <p:sldId id="768" r:id="rId7"/>
    <p:sldId id="769" r:id="rId8"/>
    <p:sldId id="643" r:id="rId9"/>
    <p:sldId id="770" r:id="rId10"/>
    <p:sldId id="771" r:id="rId11"/>
    <p:sldId id="772" r:id="rId12"/>
    <p:sldId id="773" r:id="rId13"/>
    <p:sldId id="774" r:id="rId14"/>
    <p:sldId id="749" r:id="rId15"/>
    <p:sldId id="775" r:id="rId16"/>
    <p:sldId id="776" r:id="rId17"/>
    <p:sldId id="777" r:id="rId18"/>
    <p:sldId id="783" r:id="rId19"/>
    <p:sldId id="612" r:id="rId20"/>
    <p:sldId id="779" r:id="rId21"/>
    <p:sldId id="780" r:id="rId22"/>
    <p:sldId id="781" r:id="rId23"/>
    <p:sldId id="782" r:id="rId24"/>
    <p:sldId id="786" r:id="rId25"/>
    <p:sldId id="787" r:id="rId26"/>
    <p:sldId id="260"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FF9933"/>
    <a:srgbClr val="FF9900"/>
    <a:srgbClr val="FFFF66"/>
    <a:srgbClr val="FFFFCC"/>
    <a:srgbClr val="FFCC66"/>
    <a:srgbClr val="0000FF"/>
    <a:srgbClr val="CCFFFF"/>
    <a:srgbClr val="33CC33"/>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9" autoAdjust="0"/>
    <p:restoredTop sz="68220" autoAdjust="0"/>
  </p:normalViewPr>
  <p:slideViewPr>
    <p:cSldViewPr snapToGrid="0" snapToObjects="1">
      <p:cViewPr varScale="1">
        <p:scale>
          <a:sx n="62" d="100"/>
          <a:sy n="62" d="100"/>
        </p:scale>
        <p:origin x="1128" y="192"/>
      </p:cViewPr>
      <p:guideLst/>
    </p:cSldViewPr>
  </p:slideViewPr>
  <p:notesTextViewPr>
    <p:cViewPr>
      <p:scale>
        <a:sx n="100" d="100"/>
        <a:sy n="100" d="100"/>
      </p:scale>
      <p:origin x="0" y="0"/>
    </p:cViewPr>
  </p:notesTextViewPr>
  <p:notesViewPr>
    <p:cSldViewPr snapToGrid="0" snapToObjects="1">
      <p:cViewPr varScale="1">
        <p:scale>
          <a:sx n="66" d="100"/>
          <a:sy n="66" d="100"/>
        </p:scale>
        <p:origin x="3062"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4/9/19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4/9/19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ws.amazon.com/elasticach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ws.amazon.com/kinesis/stream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Welcome to Module 12, where you will explore the Well-Architected Framework, Pillar 4, Performance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This module provides in-depth insight into the Performance Efficiency pillar of the Well-Architected Framework. While many best practices are discussed, this module focuses on how to tune or offload components of your system to improve system performance. Tools and services to provide reliability focused content include: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Amazon Elastic Block Store, or Amazon EBS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Amazon Simple Storage Service, or Amazon S3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Amazon Glacier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Amazon Relational Database Service, or Amazon 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Amazon </a:t>
            </a:r>
            <a:r>
              <a:rPr lang="en-US" sz="1000" dirty="0" err="1">
                <a:latin typeface="Calibri" panose="020F0502020204030204" pitchFamily="34" charset="0"/>
              </a:rPr>
              <a:t>DynamoDB</a:t>
            </a:r>
            <a:endParaRPr lang="en-US" sz="1000" dirty="0">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Amazon </a:t>
            </a:r>
            <a:r>
              <a:rPr lang="en-US" sz="1000" dirty="0" err="1">
                <a:latin typeface="Calibri" panose="020F0502020204030204" pitchFamily="34" charset="0"/>
              </a:rPr>
              <a:t>CloudFront</a:t>
            </a:r>
            <a:endParaRPr lang="en-US" sz="1000" dirty="0">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AWS Auto Scaling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Amazon </a:t>
            </a:r>
            <a:r>
              <a:rPr lang="en-US" sz="1000" dirty="0" err="1">
                <a:latin typeface="Calibri" panose="020F0502020204030204" pitchFamily="34" charset="0"/>
              </a:rPr>
              <a:t>ElastiCache</a:t>
            </a:r>
            <a:r>
              <a:rPr lang="en-US" sz="1000" dirty="0">
                <a:latin typeface="Calibri" panose="020F0502020204030204" pitchFamily="34" charset="0"/>
              </a:rPr>
              <a:t>,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Amazon Kinesis Streams</a:t>
            </a:r>
          </a:p>
        </p:txBody>
      </p:sp>
    </p:spTree>
    <p:extLst>
      <p:ext uri="{BB962C8B-B14F-4D97-AF65-F5344CB8AC3E}">
        <p14:creationId xmlns:p14="http://schemas.microsoft.com/office/powerpoint/2010/main" val="12851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This chart compares storage types, showing their average latency, data volume, item size, average request rate, costs per month, and durability.</a:t>
            </a:r>
          </a:p>
          <a:p>
            <a:endParaRPr lang="en-US" sz="1000" dirty="0">
              <a:latin typeface="Calibri" panose="020F0502020204030204" pitchFamily="34" charset="0"/>
            </a:endParaRPr>
          </a:p>
          <a:p>
            <a:r>
              <a:rPr lang="en-US" sz="1000" dirty="0">
                <a:latin typeface="Calibri" panose="020F0502020204030204" pitchFamily="34" charset="0"/>
              </a:rPr>
              <a:t>Instance store, which is not permanent, is where you can store cached information that your system needs very quickly, but have a copy stored somewhere else, and how it compares to Amazon EBS, Amazon S3, and Amazon Glacier. </a:t>
            </a:r>
          </a:p>
        </p:txBody>
      </p:sp>
    </p:spTree>
    <p:extLst>
      <p:ext uri="{BB962C8B-B14F-4D97-AF65-F5344CB8AC3E}">
        <p14:creationId xmlns:p14="http://schemas.microsoft.com/office/powerpoint/2010/main" val="4166222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This comparison chart shows the primary AWS database services, including </a:t>
            </a:r>
            <a:r>
              <a:rPr lang="en-US" sz="1000" dirty="0" err="1">
                <a:latin typeface="Calibri" panose="020F0502020204030204" pitchFamily="34" charset="0"/>
              </a:rPr>
              <a:t>DynamoDB</a:t>
            </a:r>
            <a:r>
              <a:rPr lang="en-US" sz="1000" dirty="0">
                <a:latin typeface="Calibri" panose="020F0502020204030204" pitchFamily="34" charset="0"/>
              </a:rPr>
              <a:t>, which is NoSQL, Amazon Relational Database Service, or RDS, and Amazon Redshift, which is more of a database warehouse solution. Here, you can compare the average latency, data volume, item size, request rate, cost per month, and durability.</a:t>
            </a:r>
          </a:p>
        </p:txBody>
      </p:sp>
    </p:spTree>
    <p:extLst>
      <p:ext uri="{BB962C8B-B14F-4D97-AF65-F5344CB8AC3E}">
        <p14:creationId xmlns:p14="http://schemas.microsoft.com/office/powerpoint/2010/main" val="3704637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2" name="Notes Placeholder 1"/>
          <p:cNvSpPr>
            <a:spLocks noGrp="1"/>
          </p:cNvSpPr>
          <p:nvPr>
            <p:ph type="body" sz="quarter" idx="10"/>
          </p:nvPr>
        </p:nvSpPr>
        <p:spPr>
          <a:xfrm>
            <a:off x="685800" y="4400550"/>
            <a:ext cx="5486400" cy="4268888"/>
          </a:xfrm>
        </p:spPr>
        <p:txBody>
          <a:bodyPr/>
          <a:lstStyle/>
          <a:p>
            <a:r>
              <a:rPr lang="en-US" sz="1000" dirty="0">
                <a:latin typeface="Calibri" panose="020F0502020204030204" pitchFamily="34" charset="0"/>
              </a:rPr>
              <a:t>Amazon </a:t>
            </a:r>
            <a:r>
              <a:rPr lang="en-US" sz="1000" dirty="0" err="1">
                <a:latin typeface="Calibri" panose="020F0502020204030204" pitchFamily="34" charset="0"/>
              </a:rPr>
              <a:t>ElastiCache</a:t>
            </a:r>
            <a:r>
              <a:rPr lang="en-US" sz="1000" dirty="0">
                <a:latin typeface="Calibri" panose="020F0502020204030204" pitchFamily="34" charset="0"/>
              </a:rPr>
              <a:t> is a web service that simplifies deploying, operating, and scaling an in-memory cache in the cloud. </a:t>
            </a:r>
          </a:p>
          <a:p>
            <a:endParaRPr lang="en-US" sz="1000" dirty="0">
              <a:latin typeface="Calibri" panose="020F0502020204030204" pitchFamily="34" charset="0"/>
            </a:endParaRPr>
          </a:p>
          <a:p>
            <a:r>
              <a:rPr lang="en-US" sz="1000" dirty="0">
                <a:latin typeface="Calibri" panose="020F0502020204030204" pitchFamily="34" charset="0"/>
              </a:rPr>
              <a:t>It improves the performance of web applications by allowing you to retrieve information from fast, managed, in-memory caches, instead of relying entirely on slower disk-based databases. </a:t>
            </a:r>
          </a:p>
          <a:p>
            <a:endParaRPr lang="en-US" sz="1000" dirty="0">
              <a:latin typeface="Calibri" panose="020F0502020204030204" pitchFamily="34" charset="0"/>
            </a:endParaRPr>
          </a:p>
          <a:p>
            <a:r>
              <a:rPr lang="en-US" sz="1000" dirty="0">
                <a:latin typeface="Calibri" panose="020F0502020204030204" pitchFamily="34" charset="0"/>
              </a:rPr>
              <a:t>Amazon </a:t>
            </a:r>
            <a:r>
              <a:rPr lang="en-US" sz="1000" dirty="0" err="1">
                <a:latin typeface="Calibri" panose="020F0502020204030204" pitchFamily="34" charset="0"/>
              </a:rPr>
              <a:t>ElastiCache</a:t>
            </a:r>
            <a:r>
              <a:rPr lang="en-US" sz="1000" dirty="0">
                <a:latin typeface="Calibri" panose="020F0502020204030204" pitchFamily="34" charset="0"/>
              </a:rPr>
              <a:t> can be used to significantly improve latency and throughput for many read-heavy application workloads or compute-intensive workloads by allowing you to store the objects that are often read in cache. </a:t>
            </a:r>
          </a:p>
          <a:p>
            <a:endParaRPr lang="en-US" sz="1000" dirty="0">
              <a:latin typeface="Calibri" panose="020F0502020204030204" pitchFamily="34" charset="0"/>
            </a:endParaRPr>
          </a:p>
          <a:p>
            <a:r>
              <a:rPr lang="en-US" sz="1000" dirty="0">
                <a:latin typeface="Calibri" panose="020F0502020204030204" pitchFamily="34" charset="0"/>
              </a:rPr>
              <a:t>It simplifies and offloads the management, monitoring, and operation of in-memory cache environments, enabling you to focus on the differentiating parts of your applications. In some cases, </a:t>
            </a:r>
            <a:r>
              <a:rPr lang="en-US" sz="1000" dirty="0" err="1">
                <a:latin typeface="Calibri" panose="020F0502020204030204" pitchFamily="34" charset="0"/>
              </a:rPr>
              <a:t>ElastiCache</a:t>
            </a:r>
            <a:r>
              <a:rPr lang="en-US" sz="1000" dirty="0">
                <a:latin typeface="Calibri" panose="020F0502020204030204" pitchFamily="34" charset="0"/>
              </a:rPr>
              <a:t> may be a better fit than a read replica if there’s too much stress on your read replica or you need to offload requests from your main database. </a:t>
            </a:r>
          </a:p>
          <a:p>
            <a:endParaRPr lang="en-US" sz="1000" dirty="0">
              <a:latin typeface="Calibri" panose="020F0502020204030204" pitchFamily="34" charset="0"/>
            </a:endParaRPr>
          </a:p>
          <a:p>
            <a:r>
              <a:rPr lang="en-US" sz="1000" dirty="0">
                <a:latin typeface="Calibri" panose="020F0502020204030204" pitchFamily="34" charset="0"/>
              </a:rPr>
              <a:t>Amazon </a:t>
            </a:r>
            <a:r>
              <a:rPr lang="en-US" sz="1000" dirty="0" err="1">
                <a:latin typeface="Calibri" panose="020F0502020204030204" pitchFamily="34" charset="0"/>
              </a:rPr>
              <a:t>ElastiCache</a:t>
            </a:r>
            <a:r>
              <a:rPr lang="en-US" sz="1000" dirty="0">
                <a:latin typeface="Calibri" panose="020F0502020204030204" pitchFamily="34" charset="0"/>
              </a:rPr>
              <a:t> supports two open-source, in-memory caching engines—</a:t>
            </a:r>
            <a:r>
              <a:rPr lang="en-US" sz="1000" dirty="0" err="1">
                <a:latin typeface="Calibri" panose="020F0502020204030204" pitchFamily="34" charset="0"/>
              </a:rPr>
              <a:t>Memcached</a:t>
            </a:r>
            <a:r>
              <a:rPr lang="en-US" sz="1000" dirty="0">
                <a:latin typeface="Calibri" panose="020F0502020204030204" pitchFamily="34" charset="0"/>
              </a:rPr>
              <a:t> and </a:t>
            </a:r>
            <a:r>
              <a:rPr lang="en-US" sz="1000" dirty="0" err="1">
                <a:latin typeface="Calibri" panose="020F0502020204030204" pitchFamily="34" charset="0"/>
              </a:rPr>
              <a:t>Redis</a:t>
            </a:r>
            <a:r>
              <a:rPr lang="en-US" sz="1000" dirty="0">
                <a:latin typeface="Calibri" panose="020F0502020204030204" pitchFamily="34" charset="0"/>
              </a:rPr>
              <a:t>.</a:t>
            </a:r>
          </a:p>
          <a:p>
            <a:endParaRPr lang="en-US" sz="1000" dirty="0">
              <a:latin typeface="Calibri" panose="020F0502020204030204" pitchFamily="34" charset="0"/>
            </a:endParaRPr>
          </a:p>
          <a:p>
            <a:r>
              <a:rPr lang="en-US" sz="1000" dirty="0">
                <a:latin typeface="Calibri" panose="020F0502020204030204" pitchFamily="34" charset="0"/>
              </a:rPr>
              <a:t>In addition, </a:t>
            </a:r>
            <a:r>
              <a:rPr lang="en-US" sz="1000" dirty="0" err="1">
                <a:latin typeface="Calibri" panose="020F0502020204030204" pitchFamily="34" charset="0"/>
              </a:rPr>
              <a:t>ElastiCache</a:t>
            </a:r>
            <a:r>
              <a:rPr lang="en-US" sz="1000" dirty="0">
                <a:latin typeface="Calibri" panose="020F0502020204030204" pitchFamily="34" charset="0"/>
              </a:rPr>
              <a:t> provides ease of management via the AWS Management Console. </a:t>
            </a:r>
          </a:p>
          <a:p>
            <a:endParaRPr lang="en-US" sz="1000" dirty="0">
              <a:latin typeface="Calibri" panose="020F0502020204030204" pitchFamily="34" charset="0"/>
            </a:endParaRPr>
          </a:p>
          <a:p>
            <a:r>
              <a:rPr lang="en-US" sz="1000" dirty="0">
                <a:latin typeface="Calibri" panose="020F0502020204030204" pitchFamily="34" charset="0"/>
              </a:rPr>
              <a:t>It is also compatible with the specific engine protocol. This means most of the client libraries will work with the respective engines they were built for, with no additional changes or tweaking required.</a:t>
            </a:r>
          </a:p>
          <a:p>
            <a:endParaRPr lang="en-US" sz="1000" dirty="0">
              <a:latin typeface="Calibri" panose="020F0502020204030204" pitchFamily="34" charset="0"/>
            </a:endParaRPr>
          </a:p>
          <a:p>
            <a:r>
              <a:rPr lang="en-US" sz="1000" dirty="0">
                <a:latin typeface="Calibri" panose="020F0502020204030204" pitchFamily="34" charset="0"/>
              </a:rPr>
              <a:t>Amazon </a:t>
            </a:r>
            <a:r>
              <a:rPr lang="en-US" sz="1000" dirty="0" err="1">
                <a:latin typeface="Calibri" panose="020F0502020204030204" pitchFamily="34" charset="0"/>
              </a:rPr>
              <a:t>CloudWatch</a:t>
            </a:r>
            <a:r>
              <a:rPr lang="en-US" sz="1000" dirty="0">
                <a:latin typeface="Calibri" panose="020F0502020204030204" pitchFamily="34" charset="0"/>
              </a:rPr>
              <a:t> provides detailed monitoring statistics for the engine nodes at no extra cost.</a:t>
            </a:r>
          </a:p>
          <a:p>
            <a:r>
              <a:rPr lang="en-US" sz="1000" dirty="0">
                <a:latin typeface="Calibri" panose="020F0502020204030204" pitchFamily="34" charset="0"/>
              </a:rPr>
              <a:t>And you pay only for the resources you consume based on node hours used.</a:t>
            </a:r>
          </a:p>
          <a:p>
            <a:endParaRPr lang="en-US" sz="1000" dirty="0">
              <a:latin typeface="Calibri" panose="020F0502020204030204" pitchFamily="34" charset="0"/>
            </a:endParaRPr>
          </a:p>
          <a:p>
            <a:r>
              <a:rPr lang="en-US" sz="1000" dirty="0">
                <a:latin typeface="Calibri" panose="020F0502020204030204" pitchFamily="34" charset="0"/>
              </a:rPr>
              <a:t>To learn more about </a:t>
            </a:r>
            <a:r>
              <a:rPr lang="en-US" sz="1000" dirty="0" err="1">
                <a:latin typeface="Calibri" panose="020F0502020204030204" pitchFamily="34" charset="0"/>
              </a:rPr>
              <a:t>ElastiCache</a:t>
            </a:r>
            <a:r>
              <a:rPr lang="en-US" sz="1000" dirty="0">
                <a:latin typeface="Calibri" panose="020F0502020204030204" pitchFamily="34" charset="0"/>
              </a:rPr>
              <a:t>, select the link. </a:t>
            </a:r>
          </a:p>
          <a:p>
            <a:pPr marL="0" indent="0">
              <a:buFont typeface="Arial" panose="020B0604020202020204" pitchFamily="34" charset="0"/>
              <a:buNone/>
            </a:pPr>
            <a:r>
              <a:rPr lang="en-US" sz="1000" dirty="0">
                <a:latin typeface="Calibri" panose="020F0502020204030204" pitchFamily="34" charset="0"/>
                <a:hlinkClick r:id="rId3"/>
              </a:rPr>
              <a:t>http://aws.amazon.com/elasticache/</a:t>
            </a:r>
            <a:endParaRPr lang="en-US" sz="1000" dirty="0">
              <a:latin typeface="Calibri" panose="020F0502020204030204" pitchFamily="34" charset="0"/>
            </a:endParaRPr>
          </a:p>
        </p:txBody>
      </p:sp>
    </p:spTree>
    <p:extLst>
      <p:ext uri="{BB962C8B-B14F-4D97-AF65-F5344CB8AC3E}">
        <p14:creationId xmlns:p14="http://schemas.microsoft.com/office/powerpoint/2010/main" val="1917261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rPr>
              <a:t>Amazon Kinesis Data Streams enables you to build custom applications that process or analyze streaming data for specialized needs. You can configure hundreds of thousands of data producers to continuously put data into an Amazon Kinesis stream, including data from website clickstreams, application logs, and social media feeds. In less than a second, large amounts of data can be available for your Amazon Kinesis applications to read and process from the stream.</a:t>
            </a:r>
          </a:p>
          <a:p>
            <a:r>
              <a:rPr lang="en-US" sz="1000" kern="1200" dirty="0">
                <a:solidFill>
                  <a:schemeClr val="tx1"/>
                </a:solidFill>
                <a:effectLst/>
                <a:latin typeface="Calibri" panose="020F0502020204030204" pitchFamily="34" charset="0"/>
              </a:rPr>
              <a:t> </a:t>
            </a:r>
          </a:p>
          <a:p>
            <a:r>
              <a:rPr lang="en-US" sz="1000" kern="1200" dirty="0">
                <a:solidFill>
                  <a:schemeClr val="tx1"/>
                </a:solidFill>
                <a:effectLst/>
                <a:latin typeface="Calibri" panose="020F0502020204030204" pitchFamily="34" charset="0"/>
              </a:rPr>
              <a:t>As you can see here, Amazon Kinesis can continuously capture and store terabytes of data per hour from hundreds of thousands of sources, such as:</a:t>
            </a:r>
          </a:p>
          <a:p>
            <a:pPr marL="171450" lvl="0" indent="-171450">
              <a:buFont typeface="Arial" panose="020B0604020202020204" pitchFamily="34" charset="0"/>
              <a:buChar char="•"/>
            </a:pPr>
            <a:r>
              <a:rPr lang="en-US" sz="1000" kern="1200" dirty="0">
                <a:solidFill>
                  <a:schemeClr val="tx1"/>
                </a:solidFill>
                <a:effectLst/>
                <a:latin typeface="Calibri" panose="020F0502020204030204" pitchFamily="34" charset="0"/>
              </a:rPr>
              <a:t>Website clickstreams</a:t>
            </a:r>
          </a:p>
          <a:p>
            <a:pPr marL="171450" lvl="0" indent="-171450">
              <a:buFont typeface="Arial" panose="020B0604020202020204" pitchFamily="34" charset="0"/>
              <a:buChar char="•"/>
            </a:pPr>
            <a:r>
              <a:rPr lang="en-US" sz="1000" kern="1200" dirty="0">
                <a:solidFill>
                  <a:schemeClr val="tx1"/>
                </a:solidFill>
                <a:effectLst/>
                <a:latin typeface="Calibri" panose="020F0502020204030204" pitchFamily="34" charset="0"/>
              </a:rPr>
              <a:t>Financial transactions</a:t>
            </a:r>
          </a:p>
          <a:p>
            <a:pPr marL="171450" lvl="0" indent="-171450">
              <a:buFont typeface="Arial" panose="020B0604020202020204" pitchFamily="34" charset="0"/>
              <a:buChar char="•"/>
            </a:pPr>
            <a:r>
              <a:rPr lang="en-US" sz="1000" kern="1200" dirty="0">
                <a:solidFill>
                  <a:schemeClr val="tx1"/>
                </a:solidFill>
                <a:effectLst/>
                <a:latin typeface="Calibri" panose="020F0502020204030204" pitchFamily="34" charset="0"/>
              </a:rPr>
              <a:t>Social media feeds</a:t>
            </a:r>
          </a:p>
          <a:p>
            <a:pPr marL="171450" lvl="0" indent="-171450">
              <a:buFont typeface="Arial" panose="020B0604020202020204" pitchFamily="34" charset="0"/>
              <a:buChar char="•"/>
            </a:pPr>
            <a:r>
              <a:rPr lang="en-US" sz="1000" kern="1200" dirty="0">
                <a:solidFill>
                  <a:schemeClr val="tx1"/>
                </a:solidFill>
                <a:effectLst/>
                <a:latin typeface="Calibri" panose="020F0502020204030204" pitchFamily="34" charset="0"/>
              </a:rPr>
              <a:t>And IT logs</a:t>
            </a:r>
          </a:p>
          <a:p>
            <a:pPr marL="0" indent="0">
              <a:buFont typeface="Arial" panose="020B0604020202020204" pitchFamily="34" charset="0"/>
              <a:buNone/>
            </a:pPr>
            <a:r>
              <a:rPr lang="en-US" sz="1000" kern="1200" dirty="0">
                <a:solidFill>
                  <a:schemeClr val="tx1"/>
                </a:solidFill>
                <a:effectLst/>
                <a:latin typeface="Calibri" panose="020F0502020204030204" pitchFamily="34" charset="0"/>
              </a:rPr>
              <a:t>With Amazon Kinesis Client Library, or KCL, you can build Amazon Kinesis applications, and use streaming data to power real-time dashboards, generate alerts, implement dynamic pricing and advertising, and more. You can also emit data from Amazon Kinesis to other AWS services, such as Amazon Simple Storage Service, or Amazon S3, Amazon Redshift, Amazon EMR, and AWS Lambda.</a:t>
            </a:r>
          </a:p>
          <a:p>
            <a:r>
              <a:rPr lang="en-US" sz="1000" kern="1200" dirty="0">
                <a:solidFill>
                  <a:schemeClr val="tx1"/>
                </a:solidFill>
                <a:effectLst/>
                <a:latin typeface="Calibri" panose="020F0502020204030204" pitchFamily="34" charset="0"/>
              </a:rPr>
              <a:t> </a:t>
            </a:r>
          </a:p>
          <a:p>
            <a:r>
              <a:rPr lang="en-US" sz="1000" kern="1200" dirty="0">
                <a:solidFill>
                  <a:schemeClr val="tx1"/>
                </a:solidFill>
                <a:effectLst/>
                <a:latin typeface="Calibri" panose="020F0502020204030204" pitchFamily="34" charset="0"/>
              </a:rPr>
              <a:t>Select the link to learn more. </a:t>
            </a:r>
          </a:p>
          <a:p>
            <a:r>
              <a:rPr lang="en-US" sz="1000" dirty="0">
                <a:latin typeface="Calibri" panose="020F0502020204030204" pitchFamily="34" charset="0"/>
                <a:hlinkClick r:id="rId3"/>
              </a:rPr>
              <a:t>https://aws.amazon.com/kinesis/streams/</a:t>
            </a:r>
            <a:endParaRPr lang="en-US" sz="1000" dirty="0">
              <a:latin typeface="Calibri" panose="020F0502020204030204" pitchFamily="34" charset="0"/>
            </a:endParaRPr>
          </a:p>
          <a:p>
            <a:endParaRPr lang="en-US" dirty="0"/>
          </a:p>
        </p:txBody>
      </p:sp>
    </p:spTree>
    <p:extLst>
      <p:ext uri="{BB962C8B-B14F-4D97-AF65-F5344CB8AC3E}">
        <p14:creationId xmlns:p14="http://schemas.microsoft.com/office/powerpoint/2010/main" val="3524045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Next, you will review ways to improve an architecture’s performance efficiency.</a:t>
            </a:r>
          </a:p>
        </p:txBody>
      </p:sp>
    </p:spTree>
    <p:extLst>
      <p:ext uri="{BB962C8B-B14F-4D97-AF65-F5344CB8AC3E}">
        <p14:creationId xmlns:p14="http://schemas.microsoft.com/office/powerpoint/2010/main" val="1495017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In this scenario, you are a small business owner. Your website frequently experiences intermittent page load issues, and users often report significant load times. To help resolve this issue, you will:</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Review the architecture and ask questions to identify where improvements can be made to increase the system’s performance efficiency.</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Consider performance efficiency enhancements in accordance with the Well-Architected Performance Efficiency pillar.</a:t>
            </a:r>
          </a:p>
          <a:p>
            <a:endParaRPr lang="en-US" dirty="0"/>
          </a:p>
        </p:txBody>
      </p:sp>
    </p:spTree>
    <p:extLst>
      <p:ext uri="{BB962C8B-B14F-4D97-AF65-F5344CB8AC3E}">
        <p14:creationId xmlns:p14="http://schemas.microsoft.com/office/powerpoint/2010/main" val="1305309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aseline="0" dirty="0">
                <a:latin typeface="Calibri" panose="020F0502020204030204" pitchFamily="34" charset="0"/>
              </a:rPr>
              <a:t>Review the architecture and identify where improvements can be made to increase the system’s performance efficiency.</a:t>
            </a:r>
          </a:p>
          <a:p>
            <a:endParaRPr lang="en-US" sz="1000" baseline="0" dirty="0">
              <a:latin typeface="Calibri" panose="020F0502020204030204" pitchFamily="34" charset="0"/>
            </a:endParaRPr>
          </a:p>
          <a:p>
            <a:r>
              <a:rPr lang="en-US" sz="1000" baseline="0" dirty="0">
                <a:latin typeface="Calibri" panose="020F0502020204030204" pitchFamily="34" charset="0"/>
              </a:rPr>
              <a:t>Consider performance efficiency enhancements in accordance with the Well-Architected Performance Efficiency pillar.</a:t>
            </a:r>
          </a:p>
          <a:p>
            <a:endParaRPr lang="en-US" baseline="0" dirty="0"/>
          </a:p>
        </p:txBody>
      </p:sp>
    </p:spTree>
    <p:extLst>
      <p:ext uri="{BB962C8B-B14F-4D97-AF65-F5344CB8AC3E}">
        <p14:creationId xmlns:p14="http://schemas.microsoft.com/office/powerpoint/2010/main" val="1325658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Now, consider the following:</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Is your NAT (t2.micro) the bottleneck? Consider a bigger EC2 instance or use a managed NAT.</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Should you consider Elastic Load Balancing and Auto Scaling groups?</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By offloading static content to S3, can you relieve the processing burden from the EC2 instances?</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Are your compute resources the right combination of CPU and memory?</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Is the page load issue due to throughput or database latency? Should you consider provisioned IOPS for your RDS instance to get consistent performance? Should you consider offloading some of the database reads to a dedicated read-replica?</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What’s the geographic location and latency from the region to the user? Have you considered using a content distribution network, like </a:t>
            </a:r>
            <a:r>
              <a:rPr lang="en-US" sz="1000" dirty="0" err="1">
                <a:latin typeface="Calibri" panose="020F0502020204030204" pitchFamily="34" charset="0"/>
              </a:rPr>
              <a:t>CloudFront</a:t>
            </a:r>
            <a:r>
              <a:rPr lang="en-US" sz="1000" dirty="0">
                <a:latin typeface="Calibri" panose="020F0502020204030204" pitchFamily="34" charset="0"/>
              </a:rPr>
              <a:t>, to bring the content closer to your users?</a:t>
            </a:r>
          </a:p>
        </p:txBody>
      </p:sp>
    </p:spTree>
    <p:extLst>
      <p:ext uri="{BB962C8B-B14F-4D97-AF65-F5344CB8AC3E}">
        <p14:creationId xmlns:p14="http://schemas.microsoft.com/office/powerpoint/2010/main" val="3058369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AWS offers many resources to help with performance efficiency improvements. Here are a few additional resources. </a:t>
            </a:r>
          </a:p>
          <a:p>
            <a:endParaRPr lang="en-US" sz="1000" dirty="0">
              <a:latin typeface="Calibri" panose="020F0502020204030204" pitchFamily="34" charset="0"/>
            </a:endParaRPr>
          </a:p>
          <a:p>
            <a:r>
              <a:rPr lang="en-US" sz="1000" dirty="0">
                <a:latin typeface="Calibri" panose="020F0502020204030204" pitchFamily="34" charset="0"/>
              </a:rPr>
              <a:t>Select each link to learn more.</a:t>
            </a:r>
          </a:p>
        </p:txBody>
      </p:sp>
    </p:spTree>
    <p:extLst>
      <p:ext uri="{BB962C8B-B14F-4D97-AF65-F5344CB8AC3E}">
        <p14:creationId xmlns:p14="http://schemas.microsoft.com/office/powerpoint/2010/main" val="3209503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Before wrapping up this module, let’s review some performance efficiency questions and best practices.</a:t>
            </a:r>
          </a:p>
        </p:txBody>
      </p:sp>
    </p:spTree>
    <p:extLst>
      <p:ext uri="{BB962C8B-B14F-4D97-AF65-F5344CB8AC3E}">
        <p14:creationId xmlns:p14="http://schemas.microsoft.com/office/powerpoint/2010/main" val="2709464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mn-cs"/>
              </a:rPr>
              <a:t>This module is divided into four parts. </a:t>
            </a:r>
          </a:p>
          <a:p>
            <a:r>
              <a:rPr lang="en-US" sz="1000" kern="1200" dirty="0">
                <a:solidFill>
                  <a:schemeClr val="tx1"/>
                </a:solidFill>
                <a:effectLst/>
                <a:latin typeface="Calibri" panose="020F0502020204030204" pitchFamily="34" charset="0"/>
                <a:ea typeface="+mn-ea"/>
                <a:cs typeface="+mn-cs"/>
              </a:rPr>
              <a:t>In part 1, you will learn about the principles of the Performance Efficiency pillar.</a:t>
            </a:r>
          </a:p>
          <a:p>
            <a:r>
              <a:rPr lang="en-US" sz="1000" kern="1200" dirty="0">
                <a:solidFill>
                  <a:schemeClr val="tx1"/>
                </a:solidFill>
                <a:effectLst/>
                <a:latin typeface="Calibri" panose="020F0502020204030204" pitchFamily="34" charset="0"/>
                <a:ea typeface="+mn-ea"/>
                <a:cs typeface="+mn-cs"/>
              </a:rPr>
              <a:t>In part 2, you will learn how to make your infrastructure more efficient.</a:t>
            </a:r>
          </a:p>
          <a:p>
            <a:r>
              <a:rPr lang="en-US" sz="1000" kern="1200" dirty="0">
                <a:solidFill>
                  <a:schemeClr val="tx1"/>
                </a:solidFill>
                <a:effectLst/>
                <a:latin typeface="Calibri" panose="020F0502020204030204" pitchFamily="34" charset="0"/>
                <a:ea typeface="+mn-ea"/>
                <a:cs typeface="+mn-cs"/>
              </a:rPr>
              <a:t>In part 3, you will complete an exercise to improve the architecture.</a:t>
            </a:r>
          </a:p>
          <a:p>
            <a:r>
              <a:rPr lang="en-US" sz="1000" kern="1200" dirty="0">
                <a:solidFill>
                  <a:schemeClr val="tx1"/>
                </a:solidFill>
                <a:effectLst/>
                <a:latin typeface="Calibri" panose="020F0502020204030204" pitchFamily="34" charset="0"/>
                <a:ea typeface="+mn-ea"/>
                <a:cs typeface="+mn-cs"/>
              </a:rPr>
              <a:t>And finally, in part 4, you will review questions and best practices related to the Performance Efficiency pillar.</a:t>
            </a:r>
          </a:p>
        </p:txBody>
      </p:sp>
    </p:spTree>
    <p:extLst>
      <p:ext uri="{BB962C8B-B14F-4D97-AF65-F5344CB8AC3E}">
        <p14:creationId xmlns:p14="http://schemas.microsoft.com/office/powerpoint/2010/main" val="1942253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32280"/>
          </a:xfrm>
        </p:spPr>
        <p:txBody>
          <a:bodyPr/>
          <a:lstStyle/>
          <a:p>
            <a:r>
              <a:rPr lang="en-US" sz="1000" dirty="0">
                <a:latin typeface="Calibri" panose="020F0502020204030204" pitchFamily="34" charset="0"/>
              </a:rPr>
              <a:t>How do you select the appropriate instance types, storage solutions, database solutions, and proximity and caching solutions for your system?</a:t>
            </a:r>
          </a:p>
          <a:p>
            <a:endParaRPr lang="en-US" sz="1000" dirty="0">
              <a:latin typeface="Calibri" panose="020F0502020204030204" pitchFamily="34" charset="0"/>
            </a:endParaRPr>
          </a:p>
          <a:p>
            <a:r>
              <a:rPr lang="en-US" sz="1000" dirty="0">
                <a:latin typeface="Calibri" panose="020F0502020204030204" pitchFamily="34" charset="0"/>
              </a:rPr>
              <a:t>Take a moment to review the best practices.</a:t>
            </a:r>
          </a:p>
        </p:txBody>
      </p:sp>
    </p:spTree>
    <p:extLst>
      <p:ext uri="{BB962C8B-B14F-4D97-AF65-F5344CB8AC3E}">
        <p14:creationId xmlns:p14="http://schemas.microsoft.com/office/powerpoint/2010/main" val="2317564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How do you ensure that you continue to have the most appropriate instance types, storage solutions, database solutions, and proximity and caching solutions as new services and features are launched?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Calibri" panose="020F050202020403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Take a moment to review the best practices.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24524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How do you monitor your instances, storage solutions, databases, and proximity and caching solutions to ensure they are performing as expected?</a:t>
            </a:r>
          </a:p>
          <a:p>
            <a:endParaRPr lang="en-US" sz="1000" dirty="0">
              <a:latin typeface="Calibri" panose="020F0502020204030204" pitchFamily="34" charset="0"/>
            </a:endParaRPr>
          </a:p>
          <a:p>
            <a:r>
              <a:rPr lang="en-US" sz="1000" dirty="0">
                <a:latin typeface="Calibri" panose="020F0502020204030204" pitchFamily="34" charset="0"/>
              </a:rPr>
              <a:t>Take a moment to review the best practices. </a:t>
            </a:r>
          </a:p>
          <a:p>
            <a:endParaRPr lang="en-US" dirty="0"/>
          </a:p>
        </p:txBody>
      </p:sp>
    </p:spTree>
    <p:extLst>
      <p:ext uri="{BB962C8B-B14F-4D97-AF65-F5344CB8AC3E}">
        <p14:creationId xmlns:p14="http://schemas.microsoft.com/office/powerpoint/2010/main" val="996941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How do you ensure that the capacity and throughput of your instances, storage solutions, databases, and proximity and caching solutions match demand?</a:t>
            </a:r>
          </a:p>
          <a:p>
            <a:endParaRPr lang="en-US" sz="1000" dirty="0">
              <a:latin typeface="Calibri" panose="020F0502020204030204" pitchFamily="34" charset="0"/>
            </a:endParaRPr>
          </a:p>
          <a:p>
            <a:r>
              <a:rPr lang="en-US" sz="1000" dirty="0">
                <a:latin typeface="Calibri" panose="020F0502020204030204" pitchFamily="34" charset="0"/>
              </a:rPr>
              <a:t>Take a moment to review the best practices.</a:t>
            </a:r>
          </a:p>
          <a:p>
            <a:endParaRPr lang="en-US" dirty="0"/>
          </a:p>
        </p:txBody>
      </p:sp>
    </p:spTree>
    <p:extLst>
      <p:ext uri="{BB962C8B-B14F-4D97-AF65-F5344CB8AC3E}">
        <p14:creationId xmlns:p14="http://schemas.microsoft.com/office/powerpoint/2010/main" val="178628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Calibri" panose="020F0502020204030204" pitchFamily="34" charset="0"/>
                <a:ea typeface="+mn-ea"/>
                <a:cs typeface="+mn-cs"/>
              </a:rPr>
              <a:t>In this module, you:</a:t>
            </a:r>
          </a:p>
          <a:p>
            <a:r>
              <a:rPr lang="en-US" sz="1000" b="0" i="0" kern="1200" dirty="0">
                <a:solidFill>
                  <a:schemeClr val="tx1"/>
                </a:solidFill>
                <a:effectLst/>
                <a:latin typeface="Calibri" panose="020F0502020204030204" pitchFamily="34" charset="0"/>
                <a:ea typeface="+mn-ea"/>
                <a:cs typeface="+mn-cs"/>
              </a:rPr>
              <a:t>•</a:t>
            </a:r>
            <a:r>
              <a:rPr lang="en-US" sz="1000" b="0" i="0" kern="1200" baseline="0" dirty="0">
                <a:solidFill>
                  <a:schemeClr val="tx1"/>
                </a:solidFill>
                <a:effectLst/>
                <a:latin typeface="Calibri" panose="020F0502020204030204" pitchFamily="34" charset="0"/>
                <a:ea typeface="+mn-ea"/>
                <a:cs typeface="+mn-cs"/>
              </a:rPr>
              <a:t>  </a:t>
            </a:r>
            <a:r>
              <a:rPr lang="en-US" sz="1000" b="0" i="0" kern="1200" dirty="0">
                <a:solidFill>
                  <a:schemeClr val="tx1"/>
                </a:solidFill>
                <a:effectLst/>
                <a:latin typeface="Calibri" panose="020F0502020204030204" pitchFamily="34" charset="0"/>
                <a:ea typeface="+mn-ea"/>
                <a:cs typeface="+mn-cs"/>
              </a:rPr>
              <a:t>Reviewed compute, storage, database, and network resources to improve your architecture’s performance efficiency.</a:t>
            </a:r>
          </a:p>
          <a:p>
            <a:r>
              <a:rPr lang="en-US" sz="1000" b="0" i="0" kern="1200" dirty="0">
                <a:solidFill>
                  <a:schemeClr val="tx1"/>
                </a:solidFill>
                <a:effectLst/>
                <a:latin typeface="Calibri" panose="020F0502020204030204" pitchFamily="34" charset="0"/>
                <a:ea typeface="+mn-ea"/>
                <a:cs typeface="+mn-cs"/>
              </a:rPr>
              <a:t>•</a:t>
            </a:r>
            <a:r>
              <a:rPr lang="en-US" sz="1000" b="0" i="0" kern="1200" baseline="0" dirty="0">
                <a:solidFill>
                  <a:schemeClr val="tx1"/>
                </a:solidFill>
                <a:effectLst/>
                <a:latin typeface="Calibri" panose="020F0502020204030204" pitchFamily="34" charset="0"/>
                <a:ea typeface="+mn-ea"/>
                <a:cs typeface="+mn-cs"/>
              </a:rPr>
              <a:t>  </a:t>
            </a:r>
            <a:r>
              <a:rPr lang="en-US" sz="1000" b="0" i="0" kern="1200" dirty="0">
                <a:solidFill>
                  <a:schemeClr val="tx1"/>
                </a:solidFill>
                <a:effectLst/>
                <a:latin typeface="Calibri" panose="020F0502020204030204" pitchFamily="34" charset="0"/>
                <a:ea typeface="+mn-ea"/>
                <a:cs typeface="+mn-cs"/>
              </a:rPr>
              <a:t>Identified design principles that can help your system achieve performance efficiency.</a:t>
            </a:r>
          </a:p>
          <a:p>
            <a:r>
              <a:rPr lang="en-US" sz="1000" b="0" i="0" kern="1200" dirty="0">
                <a:solidFill>
                  <a:schemeClr val="tx1"/>
                </a:solidFill>
                <a:effectLst/>
                <a:latin typeface="Calibri" panose="020F0502020204030204" pitchFamily="34" charset="0"/>
                <a:ea typeface="+mn-ea"/>
                <a:cs typeface="+mn-cs"/>
              </a:rPr>
              <a:t>•</a:t>
            </a:r>
            <a:r>
              <a:rPr lang="en-US" sz="1000" b="0" i="0" kern="1200" baseline="0" dirty="0">
                <a:solidFill>
                  <a:schemeClr val="tx1"/>
                </a:solidFill>
                <a:effectLst/>
                <a:latin typeface="Calibri" panose="020F0502020204030204" pitchFamily="34" charset="0"/>
                <a:ea typeface="+mn-ea"/>
                <a:cs typeface="+mn-cs"/>
              </a:rPr>
              <a:t>  </a:t>
            </a:r>
            <a:r>
              <a:rPr lang="en-US" sz="1000" b="0" i="0" kern="1200" dirty="0">
                <a:solidFill>
                  <a:schemeClr val="tx1"/>
                </a:solidFill>
                <a:effectLst/>
                <a:latin typeface="Calibri" panose="020F0502020204030204" pitchFamily="34" charset="0"/>
                <a:ea typeface="+mn-ea"/>
                <a:cs typeface="+mn-cs"/>
              </a:rPr>
              <a:t>And evaluated the most important performance efficiency metrics for your applications.</a:t>
            </a:r>
          </a:p>
          <a:p>
            <a:endParaRPr lang="en-US" sz="1000" b="0" i="0" kern="1200" dirty="0">
              <a:solidFill>
                <a:schemeClr val="tx1"/>
              </a:solidFill>
              <a:effectLst/>
              <a:latin typeface="Calibri" panose="020F0502020204030204" pitchFamily="34" charset="0"/>
              <a:ea typeface="+mn-ea"/>
              <a:cs typeface="+mn-cs"/>
            </a:endParaRPr>
          </a:p>
          <a:p>
            <a:r>
              <a:rPr lang="en-US" sz="1000" b="0" i="0" kern="1200" dirty="0">
                <a:solidFill>
                  <a:schemeClr val="tx1"/>
                </a:solidFill>
                <a:effectLst/>
                <a:latin typeface="Calibri" panose="020F0502020204030204" pitchFamily="34" charset="0"/>
                <a:ea typeface="+mn-ea"/>
                <a:cs typeface="+mn-cs"/>
              </a:rPr>
              <a:t>In addition, you reviewed an example architecture’s performance efficiency and discovered best practices.</a:t>
            </a:r>
          </a:p>
          <a:p>
            <a:endParaRPr lang="en-US" sz="1000" b="0" i="0" kern="1200" dirty="0">
              <a:solidFill>
                <a:schemeClr val="tx1"/>
              </a:solidFill>
              <a:effectLst/>
              <a:latin typeface="Calibri" panose="020F0502020204030204" pitchFamily="34" charset="0"/>
              <a:ea typeface="+mn-ea"/>
              <a:cs typeface="+mn-cs"/>
            </a:endParaRPr>
          </a:p>
          <a:p>
            <a:r>
              <a:rPr lang="en-US" sz="1000" b="0" i="0" kern="1200" dirty="0">
                <a:solidFill>
                  <a:schemeClr val="tx1"/>
                </a:solidFill>
                <a:effectLst/>
                <a:latin typeface="Calibri" panose="020F0502020204030204" pitchFamily="34" charset="0"/>
                <a:ea typeface="+mn-ea"/>
                <a:cs typeface="+mn-cs"/>
              </a:rPr>
              <a:t>To finish this module, please complete the lab and corresponding knowledge assessment. </a:t>
            </a:r>
          </a:p>
          <a:p>
            <a:pPr marL="0" indent="0">
              <a:buFont typeface="Arial" panose="020B0604020202020204" pitchFamily="34" charset="0"/>
              <a:buNone/>
            </a:pPr>
            <a:endParaRPr lang="en-US" sz="1100" dirty="0"/>
          </a:p>
        </p:txBody>
      </p:sp>
      <p:sp>
        <p:nvSpPr>
          <p:cNvPr id="4" name="Slide Number Placeholder 3">
            <a:extLst>
              <a:ext uri="{FF2B5EF4-FFF2-40B4-BE49-F238E27FC236}">
                <a16:creationId xmlns:a16="http://schemas.microsoft.com/office/drawing/2014/main" id="{642AAD68-3FA4-8B41-AFA9-4B4BB9DF9643}"/>
              </a:ext>
            </a:extLst>
          </p:cNvPr>
          <p:cNvSpPr txBox="1">
            <a:spLocks/>
          </p:cNvSpPr>
          <p:nvPr/>
        </p:nvSpPr>
        <p:spPr>
          <a:xfrm>
            <a:off x="3884613" y="8685213"/>
            <a:ext cx="2971800" cy="458787"/>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092397-0699-5249-96BB-FDA4CA85BF35}" type="slidenum">
              <a:rPr lang="en-US" smtClean="0"/>
              <a:pPr/>
              <a:t>24</a:t>
            </a:fld>
            <a:endParaRPr lang="en-US" dirty="0"/>
          </a:p>
        </p:txBody>
      </p:sp>
    </p:spTree>
    <p:extLst>
      <p:ext uri="{BB962C8B-B14F-4D97-AF65-F5344CB8AC3E}">
        <p14:creationId xmlns:p14="http://schemas.microsoft.com/office/powerpoint/2010/main" val="3008895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000" dirty="0">
                <a:latin typeface="Calibri" panose="020F0502020204030204" pitchFamily="34" charset="0"/>
              </a:rPr>
              <a:t>In the next module, you will explore the Well-Architected Framework, Pillar 5, which focuses on Cost. </a:t>
            </a:r>
          </a:p>
        </p:txBody>
      </p:sp>
      <p:sp>
        <p:nvSpPr>
          <p:cNvPr id="4" name="Slide Number Placeholder 3"/>
          <p:cNvSpPr>
            <a:spLocks noGrp="1"/>
          </p:cNvSpPr>
          <p:nvPr>
            <p:ph type="sldNum" sz="quarter" idx="10"/>
          </p:nvPr>
        </p:nvSpPr>
        <p:spPr/>
        <p:txBody>
          <a:bodyPr/>
          <a:lstStyle/>
          <a:p>
            <a:fld id="{FE092397-0699-5249-96BB-FDA4CA85BF35}" type="slidenum">
              <a:rPr lang="en-US" smtClean="0"/>
              <a:t>25</a:t>
            </a:fld>
            <a:endParaRPr lang="en-US" dirty="0"/>
          </a:p>
        </p:txBody>
      </p:sp>
    </p:spTree>
    <p:extLst>
      <p:ext uri="{BB962C8B-B14F-4D97-AF65-F5344CB8AC3E}">
        <p14:creationId xmlns:p14="http://schemas.microsoft.com/office/powerpoint/2010/main" val="2716770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Thanks for participating!</a:t>
            </a:r>
          </a:p>
        </p:txBody>
      </p:sp>
    </p:spTree>
    <p:extLst>
      <p:ext uri="{BB962C8B-B14F-4D97-AF65-F5344CB8AC3E}">
        <p14:creationId xmlns:p14="http://schemas.microsoft.com/office/powerpoint/2010/main" val="184657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mn-cs"/>
              </a:rPr>
              <a:t>After you complete this module, you will be able to:</a:t>
            </a:r>
          </a:p>
          <a:p>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Select compute, storage, database, and networking resources to improve your architecture’s performance. </a:t>
            </a:r>
          </a:p>
          <a:p>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Identify design principles that can help you achieve performance efficiency.</a:t>
            </a:r>
          </a:p>
          <a:p>
            <a:r>
              <a:rPr lang="en-US" sz="1000" kern="1200" dirty="0">
                <a:solidFill>
                  <a:schemeClr val="tx1"/>
                </a:solidFill>
                <a:effectLst/>
                <a:latin typeface="Calibri" panose="020F0502020204030204" pitchFamily="34" charset="0"/>
                <a:ea typeface="+mn-ea"/>
                <a:cs typeface="+mn-cs"/>
              </a:rPr>
              <a:t>•</a:t>
            </a:r>
            <a:r>
              <a:rPr lang="en-US" sz="1000" kern="1200" baseline="0" dirty="0">
                <a:solidFill>
                  <a:schemeClr val="tx1"/>
                </a:solidFill>
                <a:effectLst/>
                <a:latin typeface="Calibri" panose="020F0502020204030204" pitchFamily="34" charset="0"/>
                <a:ea typeface="+mn-ea"/>
                <a:cs typeface="+mn-cs"/>
              </a:rPr>
              <a:t>  </a:t>
            </a:r>
            <a:r>
              <a:rPr lang="en-US" sz="1000" kern="1200" dirty="0">
                <a:solidFill>
                  <a:schemeClr val="tx1"/>
                </a:solidFill>
                <a:effectLst/>
                <a:latin typeface="Calibri" panose="020F0502020204030204" pitchFamily="34" charset="0"/>
                <a:ea typeface="+mn-ea"/>
                <a:cs typeface="+mn-cs"/>
              </a:rPr>
              <a:t>And, evaluate the most important performance metrics for your applications.</a:t>
            </a:r>
          </a:p>
          <a:p>
            <a:endParaRPr lang="en-US" sz="1000" kern="1200" dirty="0">
              <a:solidFill>
                <a:schemeClr val="tx1"/>
              </a:solidFill>
              <a:effectLst/>
              <a:latin typeface="Calibri" panose="020F0502020204030204" pitchFamily="34" charset="0"/>
              <a:ea typeface="+mn-ea"/>
              <a:cs typeface="+mn-cs"/>
            </a:endParaRPr>
          </a:p>
          <a:p>
            <a:r>
              <a:rPr lang="en-US" sz="1000" kern="1200" dirty="0">
                <a:solidFill>
                  <a:schemeClr val="tx1"/>
                </a:solidFill>
                <a:effectLst/>
                <a:latin typeface="Calibri" panose="020F0502020204030204" pitchFamily="34" charset="0"/>
                <a:ea typeface="+mn-ea"/>
                <a:cs typeface="+mn-cs"/>
              </a:rPr>
              <a:t>The recommendations and best practices presented in this module are based on extensive experience and knowledge gathered by the AWS team of experts through their work with numerous customers. These are not hard and fast rules, unless specified as a rule. The objective is to help you evaluate the options for structuring systems and know which questions to ask during a design review, so you can ensure decisions are justified by cost, security, governance, or other driver.</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092397-0699-5249-96BB-FDA4CA85BF35}" type="slidenum">
              <a:rPr lang="en-US" smtClean="0"/>
              <a:t>3</a:t>
            </a:fld>
            <a:endParaRPr lang="en-US" dirty="0"/>
          </a:p>
        </p:txBody>
      </p:sp>
    </p:spTree>
    <p:extLst>
      <p:ext uri="{BB962C8B-B14F-4D97-AF65-F5344CB8AC3E}">
        <p14:creationId xmlns:p14="http://schemas.microsoft.com/office/powerpoint/2010/main" val="2068998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To begin, let’s review the principles of the Performance Efficiency pillar. In the cloud, several principles can help you achieve performance efficiency. Our goal is to help you get the most out of your architecture.</a:t>
            </a:r>
          </a:p>
        </p:txBody>
      </p:sp>
    </p:spTree>
    <p:extLst>
      <p:ext uri="{BB962C8B-B14F-4D97-AF65-F5344CB8AC3E}">
        <p14:creationId xmlns:p14="http://schemas.microsoft.com/office/powerpoint/2010/main" val="68216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Performance efficiency is the ability to use computing resources efficiently to meet system requirements, and to maintain that efficiency as demand changes and technologies evolve.</a:t>
            </a:r>
          </a:p>
          <a:p>
            <a:endParaRPr lang="en-US" sz="1000" b="0" dirty="0">
              <a:latin typeface="Calibri" panose="020F0502020204030204" pitchFamily="34" charset="0"/>
            </a:endParaRPr>
          </a:p>
          <a:p>
            <a:r>
              <a:rPr lang="en-US" sz="1000" b="0" dirty="0">
                <a:latin typeface="Calibri" panose="020F0502020204030204" pitchFamily="34" charset="0"/>
              </a:rPr>
              <a:t>This requires you to: </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Select the right resource types for computing, storage, databases, and networking.</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Review your selections using benchmarking and load tests to validate your system, especially as new services and features are launched.</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Use monitoring to know when your performance degrades, so you can take action before it impacts customers.</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And make architectural tradeoffs to maximize performance efficiency. For example, you might use a cache to improve performance and reduce the load on your database.</a:t>
            </a:r>
          </a:p>
        </p:txBody>
      </p:sp>
    </p:spTree>
    <p:extLst>
      <p:ext uri="{BB962C8B-B14F-4D97-AF65-F5344CB8AC3E}">
        <p14:creationId xmlns:p14="http://schemas.microsoft.com/office/powerpoint/2010/main" val="2976481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4775" y="4343400"/>
            <a:ext cx="5645552" cy="4256590"/>
          </a:xfrm>
        </p:spPr>
        <p:txBody>
          <a:bodyPr/>
          <a:lstStyle/>
          <a:p>
            <a:r>
              <a:rPr lang="en-US" sz="1000" kern="1200" dirty="0">
                <a:solidFill>
                  <a:schemeClr val="tx1"/>
                </a:solidFill>
                <a:effectLst/>
                <a:latin typeface="Calibri" panose="020F0502020204030204" pitchFamily="34" charset="0"/>
                <a:ea typeface="+mn-ea"/>
                <a:cs typeface="+mn-cs"/>
              </a:rPr>
              <a:t>A number of design principles can help you achieve performance efficiency in the cloud. Let’s look at a few key principles.</a:t>
            </a:r>
          </a:p>
          <a:p>
            <a:endParaRPr lang="en-US" sz="1000" kern="1200" dirty="0">
              <a:solidFill>
                <a:schemeClr val="tx1"/>
              </a:solidFill>
              <a:effectLst/>
              <a:latin typeface="Calibri" panose="020F0502020204030204" pitchFamily="34" charset="0"/>
              <a:ea typeface="+mn-ea"/>
              <a:cs typeface="+mn-cs"/>
            </a:endParaRPr>
          </a:p>
          <a:p>
            <a:pPr lvl="0"/>
            <a:r>
              <a:rPr lang="en-US" sz="1000" b="1" kern="1200" dirty="0">
                <a:solidFill>
                  <a:schemeClr val="tx1"/>
                </a:solidFill>
                <a:effectLst/>
                <a:latin typeface="Calibri" panose="020F0502020204030204" pitchFamily="34" charset="0"/>
                <a:ea typeface="+mn-ea"/>
                <a:cs typeface="+mn-cs"/>
              </a:rPr>
              <a:t>First, advanced technologies can be democratized. </a:t>
            </a:r>
            <a:r>
              <a:rPr lang="en-US" sz="1000" kern="1200" dirty="0">
                <a:solidFill>
                  <a:schemeClr val="tx1"/>
                </a:solidFill>
                <a:effectLst/>
                <a:latin typeface="Calibri" panose="020F0502020204030204" pitchFamily="34" charset="0"/>
                <a:ea typeface="+mn-ea"/>
                <a:cs typeface="+mn-cs"/>
              </a:rPr>
              <a:t>Technologies that are difficult to implement can become easier to consume by pushing the knowledge and complexity into the cloud vendor’s domain. Rather than having your IT team learn how to host and run a new technology, they can consume it as a service. For example, NoSQL databases, video transcoding, and machine learning are all technologies that require expertise that is not evenly dispersed across the technical community. In the cloud, these technologies become services that your team can consume while focusing on product development rather than resource provisioning and management.</a:t>
            </a:r>
          </a:p>
          <a:p>
            <a:r>
              <a:rPr lang="en-US" sz="1000" b="1" kern="1200" dirty="0">
                <a:solidFill>
                  <a:schemeClr val="tx1"/>
                </a:solidFill>
                <a:effectLst/>
                <a:latin typeface="Calibri" panose="020F0502020204030204" pitchFamily="34" charset="0"/>
                <a:ea typeface="+mn-ea"/>
                <a:cs typeface="+mn-cs"/>
              </a:rPr>
              <a:t> </a:t>
            </a:r>
            <a:endParaRPr lang="en-US" sz="1000" kern="1200" dirty="0">
              <a:solidFill>
                <a:schemeClr val="tx1"/>
              </a:solidFill>
              <a:effectLst/>
              <a:latin typeface="Calibri" panose="020F0502020204030204" pitchFamily="34" charset="0"/>
              <a:ea typeface="+mn-ea"/>
              <a:cs typeface="+mn-cs"/>
            </a:endParaRPr>
          </a:p>
          <a:p>
            <a:pPr lvl="0"/>
            <a:r>
              <a:rPr lang="en-US" sz="1000" kern="1200" dirty="0">
                <a:solidFill>
                  <a:schemeClr val="tx1"/>
                </a:solidFill>
                <a:effectLst/>
                <a:latin typeface="Calibri" panose="020F0502020204030204" pitchFamily="34" charset="0"/>
                <a:ea typeface="+mn-ea"/>
                <a:cs typeface="+mn-cs"/>
              </a:rPr>
              <a:t>Next, in the cloud, you can</a:t>
            </a:r>
            <a:r>
              <a:rPr lang="en-US" sz="1000" b="1" kern="1200" dirty="0">
                <a:solidFill>
                  <a:schemeClr val="tx1"/>
                </a:solidFill>
                <a:effectLst/>
                <a:latin typeface="Calibri" panose="020F0502020204030204" pitchFamily="34" charset="0"/>
                <a:ea typeface="+mn-ea"/>
                <a:cs typeface="+mn-cs"/>
              </a:rPr>
              <a:t> go global in minutes</a:t>
            </a:r>
            <a:r>
              <a:rPr lang="en-US" sz="1000" kern="1200" dirty="0">
                <a:solidFill>
                  <a:schemeClr val="tx1"/>
                </a:solidFill>
                <a:effectLst/>
                <a:latin typeface="Calibri" panose="020F0502020204030204" pitchFamily="34" charset="0"/>
                <a:ea typeface="+mn-ea"/>
                <a:cs typeface="+mn-cs"/>
              </a:rPr>
              <a:t>. You can easily deploy your system in multiple regions around the world with just a few clicks. This generally allows you to provide lower latency and a better experience for your customers at minimal cost.</a:t>
            </a:r>
          </a:p>
          <a:p>
            <a:r>
              <a:rPr lang="en-US" sz="1000" b="1" kern="1200" dirty="0">
                <a:solidFill>
                  <a:schemeClr val="tx1"/>
                </a:solidFill>
                <a:effectLst/>
                <a:latin typeface="Calibri" panose="020F0502020204030204" pitchFamily="34" charset="0"/>
                <a:ea typeface="+mn-ea"/>
                <a:cs typeface="+mn-cs"/>
              </a:rPr>
              <a:t> </a:t>
            </a:r>
            <a:endParaRPr lang="en-US" sz="1000" kern="1200" dirty="0">
              <a:solidFill>
                <a:schemeClr val="tx1"/>
              </a:solidFill>
              <a:effectLst/>
              <a:latin typeface="Calibri" panose="020F0502020204030204" pitchFamily="34" charset="0"/>
              <a:ea typeface="+mn-ea"/>
              <a:cs typeface="+mn-cs"/>
            </a:endParaRPr>
          </a:p>
          <a:p>
            <a:pPr lvl="0"/>
            <a:r>
              <a:rPr lang="en-US" sz="1000" kern="1200" dirty="0">
                <a:solidFill>
                  <a:schemeClr val="tx1"/>
                </a:solidFill>
                <a:effectLst/>
                <a:latin typeface="Calibri" panose="020F0502020204030204" pitchFamily="34" charset="0"/>
                <a:ea typeface="+mn-ea"/>
                <a:cs typeface="+mn-cs"/>
              </a:rPr>
              <a:t>The cloud also enables you to use</a:t>
            </a:r>
            <a:r>
              <a:rPr lang="en-US" sz="1000" b="1" kern="1200" dirty="0">
                <a:solidFill>
                  <a:schemeClr val="tx1"/>
                </a:solidFill>
                <a:effectLst/>
                <a:latin typeface="Calibri" panose="020F0502020204030204" pitchFamily="34" charset="0"/>
                <a:ea typeface="+mn-ea"/>
                <a:cs typeface="+mn-cs"/>
              </a:rPr>
              <a:t> </a:t>
            </a:r>
            <a:r>
              <a:rPr lang="en-US" sz="1000" b="1" kern="1200" dirty="0" err="1">
                <a:solidFill>
                  <a:schemeClr val="tx1"/>
                </a:solidFill>
                <a:effectLst/>
                <a:latin typeface="Calibri" panose="020F0502020204030204" pitchFamily="34" charset="0"/>
                <a:ea typeface="+mn-ea"/>
                <a:cs typeface="+mn-cs"/>
              </a:rPr>
              <a:t>serverless</a:t>
            </a:r>
            <a:r>
              <a:rPr lang="en-US" sz="1000" b="1" kern="1200" dirty="0">
                <a:solidFill>
                  <a:schemeClr val="tx1"/>
                </a:solidFill>
                <a:effectLst/>
                <a:latin typeface="Calibri" panose="020F0502020204030204" pitchFamily="34" charset="0"/>
                <a:ea typeface="+mn-ea"/>
                <a:cs typeface="+mn-cs"/>
              </a:rPr>
              <a:t> architectures</a:t>
            </a:r>
            <a:r>
              <a:rPr lang="en-US" sz="1000" kern="1200" dirty="0">
                <a:solidFill>
                  <a:schemeClr val="tx1"/>
                </a:solidFill>
                <a:effectLst/>
                <a:latin typeface="Calibri" panose="020F0502020204030204" pitchFamily="34" charset="0"/>
                <a:ea typeface="+mn-ea"/>
                <a:cs typeface="+mn-cs"/>
              </a:rPr>
              <a:t>, such as AWS Lambda, which removes the need for you to run and maintain servers to process traditional compute activities. For example, storage services can act as static websites, removing the need for web servers, and event services can host code for you. This removes the operational burden of managing servers and can lower transactional costs, because the </a:t>
            </a:r>
            <a:r>
              <a:rPr lang="en-US" sz="1000" kern="1200" dirty="0" err="1">
                <a:solidFill>
                  <a:schemeClr val="tx1"/>
                </a:solidFill>
                <a:effectLst/>
                <a:latin typeface="Calibri" panose="020F0502020204030204" pitchFamily="34" charset="0"/>
                <a:ea typeface="+mn-ea"/>
                <a:cs typeface="+mn-cs"/>
              </a:rPr>
              <a:t>serverless</a:t>
            </a:r>
            <a:r>
              <a:rPr lang="en-US" sz="1000" kern="1200" dirty="0">
                <a:solidFill>
                  <a:schemeClr val="tx1"/>
                </a:solidFill>
                <a:effectLst/>
                <a:latin typeface="Calibri" panose="020F0502020204030204" pitchFamily="34" charset="0"/>
                <a:ea typeface="+mn-ea"/>
                <a:cs typeface="+mn-cs"/>
              </a:rPr>
              <a:t> managed services operate at cloud scale.</a:t>
            </a:r>
          </a:p>
          <a:p>
            <a:r>
              <a:rPr lang="en-US" sz="1000" b="1" kern="1200" dirty="0">
                <a:solidFill>
                  <a:schemeClr val="tx1"/>
                </a:solidFill>
                <a:effectLst/>
                <a:latin typeface="Calibri" panose="020F0502020204030204" pitchFamily="34" charset="0"/>
                <a:ea typeface="+mn-ea"/>
                <a:cs typeface="+mn-cs"/>
              </a:rPr>
              <a:t> </a:t>
            </a:r>
            <a:endParaRPr lang="en-US" sz="1000" kern="1200" dirty="0">
              <a:solidFill>
                <a:schemeClr val="tx1"/>
              </a:solidFill>
              <a:effectLst/>
              <a:latin typeface="Calibri" panose="020F0502020204030204" pitchFamily="34" charset="0"/>
              <a:ea typeface="+mn-ea"/>
              <a:cs typeface="+mn-cs"/>
            </a:endParaRPr>
          </a:p>
          <a:p>
            <a:pPr lvl="0"/>
            <a:r>
              <a:rPr lang="en-US" sz="1000" kern="1200" dirty="0">
                <a:solidFill>
                  <a:schemeClr val="tx1"/>
                </a:solidFill>
                <a:effectLst/>
                <a:latin typeface="Calibri" panose="020F0502020204030204" pitchFamily="34" charset="0"/>
                <a:ea typeface="+mn-ea"/>
                <a:cs typeface="+mn-cs"/>
              </a:rPr>
              <a:t>With cloud technology, you can</a:t>
            </a:r>
            <a:r>
              <a:rPr lang="en-US" sz="1000" b="1" kern="1200" dirty="0">
                <a:solidFill>
                  <a:schemeClr val="tx1"/>
                </a:solidFill>
                <a:effectLst/>
                <a:latin typeface="Calibri" panose="020F0502020204030204" pitchFamily="34" charset="0"/>
                <a:ea typeface="+mn-ea"/>
                <a:cs typeface="+mn-cs"/>
              </a:rPr>
              <a:t> experiment more often. </a:t>
            </a:r>
            <a:r>
              <a:rPr lang="en-US" sz="1000" kern="1200" dirty="0">
                <a:solidFill>
                  <a:schemeClr val="tx1"/>
                </a:solidFill>
                <a:effectLst/>
                <a:latin typeface="Calibri" panose="020F0502020204030204" pitchFamily="34" charset="0"/>
                <a:ea typeface="+mn-ea"/>
                <a:cs typeface="+mn-cs"/>
              </a:rPr>
              <a:t>With virtual and automatable resources, you can quickly carry out comparative testing using different types of instances, storage, and configurations.</a:t>
            </a:r>
          </a:p>
          <a:p>
            <a:r>
              <a:rPr lang="en-US" sz="1000" kern="1200" dirty="0">
                <a:solidFill>
                  <a:schemeClr val="tx1"/>
                </a:solidFill>
                <a:effectLst/>
                <a:latin typeface="Calibri" panose="020F0502020204030204" pitchFamily="34" charset="0"/>
                <a:ea typeface="+mn-ea"/>
                <a:cs typeface="+mn-cs"/>
              </a:rPr>
              <a:t> </a:t>
            </a:r>
          </a:p>
          <a:p>
            <a:pPr lvl="0"/>
            <a:r>
              <a:rPr lang="en-US" sz="1000" kern="1200" dirty="0">
                <a:solidFill>
                  <a:schemeClr val="tx1"/>
                </a:solidFill>
                <a:effectLst/>
                <a:latin typeface="Calibri" panose="020F0502020204030204" pitchFamily="34" charset="0"/>
                <a:ea typeface="+mn-ea"/>
                <a:cs typeface="+mn-cs"/>
              </a:rPr>
              <a:t>Finally, you can achieve</a:t>
            </a:r>
            <a:r>
              <a:rPr lang="en-US" sz="1000" b="1" kern="1200" dirty="0">
                <a:solidFill>
                  <a:schemeClr val="tx1"/>
                </a:solidFill>
                <a:effectLst/>
                <a:latin typeface="Calibri" panose="020F0502020204030204" pitchFamily="34" charset="0"/>
                <a:ea typeface="+mn-ea"/>
                <a:cs typeface="+mn-cs"/>
              </a:rPr>
              <a:t> mechanical sympathy. </a:t>
            </a:r>
            <a:r>
              <a:rPr lang="en-US" sz="1000" kern="1200" dirty="0">
                <a:solidFill>
                  <a:schemeClr val="tx1"/>
                </a:solidFill>
                <a:effectLst/>
                <a:latin typeface="Calibri" panose="020F0502020204030204" pitchFamily="34" charset="0"/>
                <a:ea typeface="+mn-ea"/>
                <a:cs typeface="+mn-cs"/>
              </a:rPr>
              <a:t>In the cloud, you can use the technology approach that aligns best to what you are trying to achieve. For example, if you are accustomed to using a SQL database solution, you might experiment and discover NoSQL is a better solution. You can consider data access patterns when selecting database and storage approaches.</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232655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90309" y="4400549"/>
            <a:ext cx="5694743" cy="4442509"/>
          </a:xfrm>
        </p:spPr>
        <p:txBody>
          <a:bodyPr/>
          <a:lstStyle/>
          <a:p>
            <a:r>
              <a:rPr lang="en-US" sz="1000" kern="1200" dirty="0">
                <a:solidFill>
                  <a:schemeClr val="tx1"/>
                </a:solidFill>
                <a:effectLst/>
                <a:latin typeface="Calibri" panose="020F0502020204030204" pitchFamily="34" charset="0"/>
                <a:ea typeface="+mn-ea"/>
                <a:cs typeface="+mn-cs"/>
              </a:rPr>
              <a:t>One key AWS service for performance efficiency is Amazon </a:t>
            </a:r>
            <a:r>
              <a:rPr lang="en-US" sz="1000" kern="1200" dirty="0" err="1">
                <a:solidFill>
                  <a:schemeClr val="tx1"/>
                </a:solidFill>
                <a:effectLst/>
                <a:latin typeface="Calibri" panose="020F0502020204030204" pitchFamily="34" charset="0"/>
                <a:ea typeface="+mn-ea"/>
                <a:cs typeface="+mn-cs"/>
              </a:rPr>
              <a:t>CloudWatch</a:t>
            </a:r>
            <a:r>
              <a:rPr lang="en-US" sz="1000" kern="1200" dirty="0">
                <a:solidFill>
                  <a:schemeClr val="tx1"/>
                </a:solidFill>
                <a:effectLst/>
                <a:latin typeface="Calibri" panose="020F0502020204030204" pitchFamily="34" charset="0"/>
                <a:ea typeface="+mn-ea"/>
                <a:cs typeface="+mn-cs"/>
              </a:rPr>
              <a:t>, which monitors resources and systems. </a:t>
            </a:r>
            <a:r>
              <a:rPr lang="en-US" sz="1000" kern="1200" dirty="0" err="1">
                <a:solidFill>
                  <a:schemeClr val="tx1"/>
                </a:solidFill>
                <a:effectLst/>
                <a:latin typeface="Calibri" panose="020F0502020204030204" pitchFamily="34" charset="0"/>
                <a:ea typeface="+mn-ea"/>
                <a:cs typeface="+mn-cs"/>
              </a:rPr>
              <a:t>CloudWatch</a:t>
            </a:r>
            <a:r>
              <a:rPr lang="en-US" sz="1000" kern="1200" dirty="0">
                <a:solidFill>
                  <a:schemeClr val="tx1"/>
                </a:solidFill>
                <a:effectLst/>
                <a:latin typeface="Calibri" panose="020F0502020204030204" pitchFamily="34" charset="0"/>
                <a:ea typeface="+mn-ea"/>
                <a:cs typeface="+mn-cs"/>
              </a:rPr>
              <a:t> provides visibility into your architecture’s overall performance and operational health. </a:t>
            </a:r>
          </a:p>
          <a:p>
            <a:r>
              <a:rPr lang="en-US" sz="1000" kern="1200" dirty="0">
                <a:solidFill>
                  <a:schemeClr val="tx1"/>
                </a:solidFill>
                <a:effectLst/>
                <a:latin typeface="Calibri" panose="020F0502020204030204" pitchFamily="34" charset="0"/>
                <a:ea typeface="+mn-ea"/>
                <a:cs typeface="+mn-cs"/>
              </a:rPr>
              <a:t> </a:t>
            </a:r>
          </a:p>
          <a:p>
            <a:r>
              <a:rPr lang="en-US" sz="1000" kern="1200" dirty="0">
                <a:solidFill>
                  <a:schemeClr val="tx1"/>
                </a:solidFill>
                <a:effectLst/>
                <a:latin typeface="Calibri" panose="020F0502020204030204" pitchFamily="34" charset="0"/>
                <a:ea typeface="+mn-ea"/>
                <a:cs typeface="+mn-cs"/>
              </a:rPr>
              <a:t>As mentioned earlier, performance efficiency can be divided into four areas—selection, review, monitoring, and tradeoffs. Specific AWS services are important in each of the four areas, as you can see here.</a:t>
            </a:r>
          </a:p>
          <a:p>
            <a:endParaRPr lang="en-US" sz="1000" kern="1200" dirty="0">
              <a:solidFill>
                <a:schemeClr val="tx1"/>
              </a:solidFill>
              <a:effectLst/>
              <a:latin typeface="Calibri" panose="020F0502020204030204" pitchFamily="34" charset="0"/>
              <a:ea typeface="+mn-ea"/>
              <a:cs typeface="+mn-cs"/>
            </a:endParaRPr>
          </a:p>
          <a:p>
            <a:pPr lvl="0"/>
            <a:r>
              <a:rPr lang="en-US" sz="1000" b="1" kern="1200" dirty="0">
                <a:solidFill>
                  <a:schemeClr val="tx1"/>
                </a:solidFill>
                <a:effectLst/>
                <a:latin typeface="Calibri" panose="020F0502020204030204" pitchFamily="34" charset="0"/>
                <a:ea typeface="+mn-ea"/>
                <a:cs typeface="+mn-cs"/>
              </a:rPr>
              <a:t>The Selection</a:t>
            </a:r>
            <a:r>
              <a:rPr lang="en-US" sz="1000" kern="1200" dirty="0">
                <a:solidFill>
                  <a:schemeClr val="tx1"/>
                </a:solidFill>
                <a:effectLst/>
                <a:latin typeface="Calibri" panose="020F0502020204030204" pitchFamily="34" charset="0"/>
                <a:ea typeface="+mn-ea"/>
                <a:cs typeface="+mn-cs"/>
              </a:rPr>
              <a:t> area encompasses compute, storage, database, and network services. For </a:t>
            </a:r>
            <a:r>
              <a:rPr lang="en-US" sz="1000" b="1" kern="1200" dirty="0">
                <a:solidFill>
                  <a:schemeClr val="tx1"/>
                </a:solidFill>
                <a:effectLst/>
                <a:latin typeface="Calibri" panose="020F0502020204030204" pitchFamily="34" charset="0"/>
                <a:ea typeface="+mn-ea"/>
                <a:cs typeface="+mn-cs"/>
              </a:rPr>
              <a:t>compute</a:t>
            </a:r>
            <a:r>
              <a:rPr lang="en-US" sz="1000" kern="1200" dirty="0">
                <a:solidFill>
                  <a:schemeClr val="tx1"/>
                </a:solidFill>
                <a:effectLst/>
                <a:latin typeface="Calibri" panose="020F0502020204030204" pitchFamily="34" charset="0"/>
                <a:ea typeface="+mn-ea"/>
                <a:cs typeface="+mn-cs"/>
              </a:rPr>
              <a:t>, Auto Scaling is key to ensuring you have enough instances to meet demand and maintain responsiveness. For </a:t>
            </a:r>
            <a:r>
              <a:rPr lang="en-US" sz="1000" b="1" kern="1200" dirty="0">
                <a:solidFill>
                  <a:schemeClr val="tx1"/>
                </a:solidFill>
                <a:effectLst/>
                <a:latin typeface="Calibri" panose="020F0502020204030204" pitchFamily="34" charset="0"/>
                <a:ea typeface="+mn-ea"/>
                <a:cs typeface="+mn-cs"/>
              </a:rPr>
              <a:t>storage</a:t>
            </a:r>
            <a:r>
              <a:rPr lang="en-US" sz="1000" kern="1200" dirty="0">
                <a:solidFill>
                  <a:schemeClr val="tx1"/>
                </a:solidFill>
                <a:effectLst/>
                <a:latin typeface="Calibri" panose="020F0502020204030204" pitchFamily="34" charset="0"/>
                <a:ea typeface="+mn-ea"/>
                <a:cs typeface="+mn-cs"/>
              </a:rPr>
              <a:t>, Amazon EBS provides a wide range of storage options—such as solid state drives, or SSDs—and provisioned input-output operations per second, which allows you to optimize for your use case. Amazon S3 provides </a:t>
            </a:r>
            <a:r>
              <a:rPr lang="en-US" sz="1000" kern="1200" dirty="0" err="1">
                <a:solidFill>
                  <a:schemeClr val="tx1"/>
                </a:solidFill>
                <a:effectLst/>
                <a:latin typeface="Calibri" panose="020F0502020204030204" pitchFamily="34" charset="0"/>
                <a:ea typeface="+mn-ea"/>
                <a:cs typeface="+mn-cs"/>
              </a:rPr>
              <a:t>serverless</a:t>
            </a:r>
            <a:r>
              <a:rPr lang="en-US" sz="1000" kern="1200" dirty="0">
                <a:solidFill>
                  <a:schemeClr val="tx1"/>
                </a:solidFill>
                <a:effectLst/>
                <a:latin typeface="Calibri" panose="020F0502020204030204" pitchFamily="34" charset="0"/>
                <a:ea typeface="+mn-ea"/>
                <a:cs typeface="+mn-cs"/>
              </a:rPr>
              <a:t> content delivery, and Amazon S3 transfer acceleration enables fast, easy, and secure transfers of files over long distances. For </a:t>
            </a:r>
            <a:r>
              <a:rPr lang="en-US" sz="1000" b="1" kern="1200" dirty="0">
                <a:solidFill>
                  <a:schemeClr val="tx1"/>
                </a:solidFill>
                <a:effectLst/>
                <a:latin typeface="Calibri" panose="020F0502020204030204" pitchFamily="34" charset="0"/>
                <a:ea typeface="+mn-ea"/>
                <a:cs typeface="+mn-cs"/>
              </a:rPr>
              <a:t>databases</a:t>
            </a:r>
            <a:r>
              <a:rPr lang="en-US" sz="1000" kern="1200" dirty="0">
                <a:solidFill>
                  <a:schemeClr val="tx1"/>
                </a:solidFill>
                <a:effectLst/>
                <a:latin typeface="Calibri" panose="020F0502020204030204" pitchFamily="34" charset="0"/>
                <a:ea typeface="+mn-ea"/>
                <a:cs typeface="+mn-cs"/>
              </a:rPr>
              <a:t>, Amazon RDS provides a wide range of database features—such as provisioned IOPS and read replicas—that allow you to optimize for your use case. Amazon </a:t>
            </a:r>
            <a:r>
              <a:rPr lang="en-US" sz="1000" kern="1200" dirty="0" err="1">
                <a:solidFill>
                  <a:schemeClr val="tx1"/>
                </a:solidFill>
                <a:effectLst/>
                <a:latin typeface="Calibri" panose="020F0502020204030204" pitchFamily="34" charset="0"/>
                <a:ea typeface="+mn-ea"/>
                <a:cs typeface="+mn-cs"/>
              </a:rPr>
              <a:t>DynamoDB</a:t>
            </a:r>
            <a:r>
              <a:rPr lang="en-US" sz="1000" kern="1200" dirty="0">
                <a:solidFill>
                  <a:schemeClr val="tx1"/>
                </a:solidFill>
                <a:effectLst/>
                <a:latin typeface="Calibri" panose="020F0502020204030204" pitchFamily="34" charset="0"/>
                <a:ea typeface="+mn-ea"/>
                <a:cs typeface="+mn-cs"/>
              </a:rPr>
              <a:t> provides single-digit millisecond latency at any scale. For </a:t>
            </a:r>
            <a:r>
              <a:rPr lang="en-US" sz="1000" b="1" kern="1200" dirty="0">
                <a:solidFill>
                  <a:schemeClr val="tx1"/>
                </a:solidFill>
                <a:effectLst/>
                <a:latin typeface="Calibri" panose="020F0502020204030204" pitchFamily="34" charset="0"/>
                <a:ea typeface="+mn-ea"/>
                <a:cs typeface="+mn-cs"/>
              </a:rPr>
              <a:t>network</a:t>
            </a:r>
            <a:r>
              <a:rPr lang="en-US" sz="1000" kern="1200" dirty="0">
                <a:solidFill>
                  <a:schemeClr val="tx1"/>
                </a:solidFill>
                <a:effectLst/>
                <a:latin typeface="Calibri" panose="020F0502020204030204" pitchFamily="34" charset="0"/>
                <a:ea typeface="+mn-ea"/>
                <a:cs typeface="+mn-cs"/>
              </a:rPr>
              <a:t>, Amazon Route 53 provides latency-based routing. Amazon VPC endpoints and AWS Direct Connect can reduce network distance and jitter.</a:t>
            </a:r>
          </a:p>
          <a:p>
            <a:r>
              <a:rPr lang="en-US" sz="1000" kern="1200" dirty="0">
                <a:solidFill>
                  <a:schemeClr val="tx1"/>
                </a:solidFill>
                <a:effectLst/>
                <a:latin typeface="Calibri" panose="020F0502020204030204" pitchFamily="34" charset="0"/>
                <a:ea typeface="+mn-ea"/>
                <a:cs typeface="+mn-cs"/>
              </a:rPr>
              <a:t> </a:t>
            </a:r>
          </a:p>
          <a:p>
            <a:pPr lvl="0"/>
            <a:r>
              <a:rPr lang="en-US" sz="1000" kern="1200" dirty="0">
                <a:solidFill>
                  <a:schemeClr val="tx1"/>
                </a:solidFill>
                <a:effectLst/>
                <a:latin typeface="Calibri" panose="020F0502020204030204" pitchFamily="34" charset="0"/>
                <a:ea typeface="+mn-ea"/>
                <a:cs typeface="+mn-cs"/>
              </a:rPr>
              <a:t>For the </a:t>
            </a:r>
            <a:r>
              <a:rPr lang="en-US" sz="1000" b="1" kern="1200" dirty="0">
                <a:solidFill>
                  <a:schemeClr val="tx1"/>
                </a:solidFill>
                <a:effectLst/>
                <a:latin typeface="Calibri" panose="020F0502020204030204" pitchFamily="34" charset="0"/>
                <a:ea typeface="+mn-ea"/>
                <a:cs typeface="+mn-cs"/>
              </a:rPr>
              <a:t>Review</a:t>
            </a:r>
            <a:r>
              <a:rPr lang="en-US" sz="1000" kern="1200" dirty="0">
                <a:solidFill>
                  <a:schemeClr val="tx1"/>
                </a:solidFill>
                <a:effectLst/>
                <a:latin typeface="Calibri" panose="020F0502020204030204" pitchFamily="34" charset="0"/>
                <a:ea typeface="+mn-ea"/>
                <a:cs typeface="+mn-cs"/>
              </a:rPr>
              <a:t> area, the AWS Blog and the What’s New section on the AWS website are resources for learning about newly launched features and services.</a:t>
            </a:r>
          </a:p>
          <a:p>
            <a:r>
              <a:rPr lang="en-US" sz="1000" kern="1200" dirty="0">
                <a:solidFill>
                  <a:schemeClr val="tx1"/>
                </a:solidFill>
                <a:effectLst/>
                <a:latin typeface="Calibri" panose="020F0502020204030204" pitchFamily="34" charset="0"/>
                <a:ea typeface="+mn-ea"/>
                <a:cs typeface="+mn-cs"/>
              </a:rPr>
              <a:t> </a:t>
            </a:r>
          </a:p>
          <a:p>
            <a:pPr lvl="0"/>
            <a:r>
              <a:rPr lang="en-US" sz="1000" kern="1200" dirty="0">
                <a:solidFill>
                  <a:schemeClr val="tx1"/>
                </a:solidFill>
                <a:effectLst/>
                <a:latin typeface="Calibri" panose="020F0502020204030204" pitchFamily="34" charset="0"/>
                <a:ea typeface="+mn-ea"/>
                <a:cs typeface="+mn-cs"/>
              </a:rPr>
              <a:t>For </a:t>
            </a:r>
            <a:r>
              <a:rPr lang="en-US" sz="1000" b="1" kern="1200" dirty="0">
                <a:solidFill>
                  <a:schemeClr val="tx1"/>
                </a:solidFill>
                <a:effectLst/>
                <a:latin typeface="Calibri" panose="020F0502020204030204" pitchFamily="34" charset="0"/>
                <a:ea typeface="+mn-ea"/>
                <a:cs typeface="+mn-cs"/>
              </a:rPr>
              <a:t>Monitoring</a:t>
            </a:r>
            <a:r>
              <a:rPr lang="en-US" sz="1000" kern="1200" dirty="0">
                <a:solidFill>
                  <a:schemeClr val="tx1"/>
                </a:solidFill>
                <a:effectLst/>
                <a:latin typeface="Calibri" panose="020F0502020204030204" pitchFamily="34" charset="0"/>
                <a:ea typeface="+mn-ea"/>
                <a:cs typeface="+mn-cs"/>
              </a:rPr>
              <a:t> services, Amazon </a:t>
            </a:r>
            <a:r>
              <a:rPr lang="en-US" sz="1000" kern="1200" dirty="0" err="1">
                <a:solidFill>
                  <a:schemeClr val="tx1"/>
                </a:solidFill>
                <a:effectLst/>
                <a:latin typeface="Calibri" panose="020F0502020204030204" pitchFamily="34" charset="0"/>
                <a:ea typeface="+mn-ea"/>
                <a:cs typeface="+mn-cs"/>
              </a:rPr>
              <a:t>CloudWatch</a:t>
            </a:r>
            <a:r>
              <a:rPr lang="en-US" sz="1000" kern="1200" dirty="0">
                <a:solidFill>
                  <a:schemeClr val="tx1"/>
                </a:solidFill>
                <a:effectLst/>
                <a:latin typeface="Calibri" panose="020F0502020204030204" pitchFamily="34" charset="0"/>
                <a:ea typeface="+mn-ea"/>
                <a:cs typeface="+mn-cs"/>
              </a:rPr>
              <a:t> provides metrics, alarms, and notifications you can integrate with your existing monitoring solution. You can also use </a:t>
            </a:r>
            <a:r>
              <a:rPr lang="en-US" sz="1000" kern="1200" dirty="0" err="1">
                <a:solidFill>
                  <a:schemeClr val="tx1"/>
                </a:solidFill>
                <a:effectLst/>
                <a:latin typeface="Calibri" panose="020F0502020204030204" pitchFamily="34" charset="0"/>
                <a:ea typeface="+mn-ea"/>
                <a:cs typeface="+mn-cs"/>
              </a:rPr>
              <a:t>CloudWatch</a:t>
            </a:r>
            <a:r>
              <a:rPr lang="en-US" sz="1000" kern="1200" dirty="0">
                <a:solidFill>
                  <a:schemeClr val="tx1"/>
                </a:solidFill>
                <a:effectLst/>
                <a:latin typeface="Calibri" panose="020F0502020204030204" pitchFamily="34" charset="0"/>
                <a:ea typeface="+mn-ea"/>
                <a:cs typeface="+mn-cs"/>
              </a:rPr>
              <a:t> with AWS Lambda to trigger actions.</a:t>
            </a:r>
          </a:p>
          <a:p>
            <a:r>
              <a:rPr lang="en-US" sz="1000" b="1" kern="1200" dirty="0">
                <a:solidFill>
                  <a:schemeClr val="tx1"/>
                </a:solidFill>
                <a:effectLst/>
                <a:latin typeface="Calibri" panose="020F0502020204030204" pitchFamily="34" charset="0"/>
                <a:ea typeface="+mn-ea"/>
                <a:cs typeface="+mn-cs"/>
              </a:rPr>
              <a:t> </a:t>
            </a:r>
            <a:endParaRPr lang="en-US" sz="1000" kern="1200" dirty="0">
              <a:solidFill>
                <a:schemeClr val="tx1"/>
              </a:solidFill>
              <a:effectLst/>
              <a:latin typeface="Calibri" panose="020F0502020204030204" pitchFamily="34" charset="0"/>
              <a:ea typeface="+mn-ea"/>
              <a:cs typeface="+mn-cs"/>
            </a:endParaRPr>
          </a:p>
          <a:p>
            <a:pPr lvl="0"/>
            <a:r>
              <a:rPr lang="en-US" sz="1000" kern="1200" dirty="0">
                <a:solidFill>
                  <a:schemeClr val="tx1"/>
                </a:solidFill>
                <a:effectLst/>
                <a:latin typeface="Calibri" panose="020F0502020204030204" pitchFamily="34" charset="0"/>
                <a:ea typeface="+mn-ea"/>
                <a:cs typeface="+mn-cs"/>
              </a:rPr>
              <a:t>For </a:t>
            </a:r>
            <a:r>
              <a:rPr lang="en-US" sz="1000" b="1" kern="1200" dirty="0">
                <a:solidFill>
                  <a:schemeClr val="tx1"/>
                </a:solidFill>
                <a:effectLst/>
                <a:latin typeface="Calibri" panose="020F0502020204030204" pitchFamily="34" charset="0"/>
                <a:ea typeface="+mn-ea"/>
                <a:cs typeface="+mn-cs"/>
              </a:rPr>
              <a:t>tradeoffs</a:t>
            </a:r>
            <a:r>
              <a:rPr lang="en-US" sz="1000" kern="1200" dirty="0">
                <a:solidFill>
                  <a:schemeClr val="tx1"/>
                </a:solidFill>
                <a:effectLst/>
                <a:latin typeface="Calibri" panose="020F0502020204030204" pitchFamily="34" charset="0"/>
                <a:ea typeface="+mn-ea"/>
                <a:cs typeface="+mn-cs"/>
              </a:rPr>
              <a:t>, Amazon </a:t>
            </a:r>
            <a:r>
              <a:rPr lang="en-US" sz="1000" kern="1200" dirty="0" err="1">
                <a:solidFill>
                  <a:schemeClr val="tx1"/>
                </a:solidFill>
                <a:effectLst/>
                <a:latin typeface="Calibri" panose="020F0502020204030204" pitchFamily="34" charset="0"/>
                <a:ea typeface="+mn-ea"/>
                <a:cs typeface="+mn-cs"/>
              </a:rPr>
              <a:t>ElastiCache</a:t>
            </a:r>
            <a:r>
              <a:rPr lang="en-US" sz="1000" kern="1200" dirty="0">
                <a:solidFill>
                  <a:schemeClr val="tx1"/>
                </a:solidFill>
                <a:effectLst/>
                <a:latin typeface="Calibri" panose="020F0502020204030204" pitchFamily="34" charset="0"/>
                <a:ea typeface="+mn-ea"/>
                <a:cs typeface="+mn-cs"/>
              </a:rPr>
              <a:t>, Amazon </a:t>
            </a:r>
            <a:r>
              <a:rPr lang="en-US" sz="1000" kern="1200" dirty="0" err="1">
                <a:solidFill>
                  <a:schemeClr val="tx1"/>
                </a:solidFill>
                <a:effectLst/>
                <a:latin typeface="Calibri" panose="020F0502020204030204" pitchFamily="34" charset="0"/>
                <a:ea typeface="+mn-ea"/>
                <a:cs typeface="+mn-cs"/>
              </a:rPr>
              <a:t>CloudFront</a:t>
            </a:r>
            <a:r>
              <a:rPr lang="en-US" sz="1000" kern="1200" dirty="0">
                <a:solidFill>
                  <a:schemeClr val="tx1"/>
                </a:solidFill>
                <a:effectLst/>
                <a:latin typeface="Calibri" panose="020F0502020204030204" pitchFamily="34" charset="0"/>
                <a:ea typeface="+mn-ea"/>
                <a:cs typeface="+mn-cs"/>
              </a:rPr>
              <a:t>, and AWS Snowball are services that allow you to improve performance. In addition, read replicas in Amazon RDS can help you scale read-heavy workloads.</a:t>
            </a:r>
          </a:p>
        </p:txBody>
      </p:sp>
    </p:spTree>
    <p:extLst>
      <p:ext uri="{BB962C8B-B14F-4D97-AF65-F5344CB8AC3E}">
        <p14:creationId xmlns:p14="http://schemas.microsoft.com/office/powerpoint/2010/main" val="69307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In this section, you will explore ways to make your infrastructure more efficient. </a:t>
            </a:r>
          </a:p>
        </p:txBody>
      </p:sp>
    </p:spTree>
    <p:extLst>
      <p:ext uri="{BB962C8B-B14F-4D97-AF65-F5344CB8AC3E}">
        <p14:creationId xmlns:p14="http://schemas.microsoft.com/office/powerpoint/2010/main" val="1000254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a:latin typeface="Calibri" panose="020F0502020204030204" pitchFamily="34" charset="0"/>
              </a:rPr>
              <a:t>When choosing the right EC2 instance size: </a:t>
            </a:r>
          </a:p>
          <a:p>
            <a:pPr marL="0" indent="0">
              <a:buFont typeface="Arial" panose="020B0604020202020204" pitchFamily="34" charset="0"/>
              <a:buNone/>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Evaluate the most important performance metrics for your application, and choose the appropriate instance family and instance type.</a:t>
            </a:r>
          </a:p>
          <a:p>
            <a:pPr marL="0" indent="0">
              <a:buFont typeface="Arial" panose="020B0604020202020204" pitchFamily="34" charset="0"/>
              <a:buNone/>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Avoid overprovisioning and </a:t>
            </a:r>
            <a:r>
              <a:rPr lang="en-US" sz="1000" dirty="0" err="1">
                <a:latin typeface="Calibri" panose="020F0502020204030204" pitchFamily="34" charset="0"/>
              </a:rPr>
              <a:t>underprovisioning</a:t>
            </a:r>
            <a:r>
              <a:rPr lang="en-US" sz="1000" dirty="0">
                <a:latin typeface="Calibri" panose="020F0502020204030204" pitchFamily="34" charset="0"/>
              </a:rPr>
              <a:t>.</a:t>
            </a:r>
          </a:p>
          <a:p>
            <a:pPr marL="0" indent="0">
              <a:buFont typeface="Arial" panose="020B0604020202020204" pitchFamily="34" charset="0"/>
              <a:buNone/>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Change instance types and sizes as your needs change.</a:t>
            </a:r>
          </a:p>
          <a:p>
            <a:pPr marL="0" indent="0">
              <a:buFont typeface="Arial" panose="020B0604020202020204" pitchFamily="34" charset="0"/>
              <a:buNone/>
            </a:pPr>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And analyze if your application can scale across multiple EC2 instances. Design applications that are resilient to reboot and relaunch, to allow for scaling horizontally, instead of vertically, where possible. </a:t>
            </a:r>
          </a:p>
        </p:txBody>
      </p:sp>
    </p:spTree>
    <p:extLst>
      <p:ext uri="{BB962C8B-B14F-4D97-AF65-F5344CB8AC3E}">
        <p14:creationId xmlns:p14="http://schemas.microsoft.com/office/powerpoint/2010/main" val="16029128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w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7E214F-90F2-6D4B-9028-620BF0E1E61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1557464044"/>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4156" name="Image" r:id="rId5" imgW="12600" imgH="9142560" progId="Photoshop.Image.17">
                  <p:embed/>
                </p:oleObj>
              </mc:Choice>
              <mc:Fallback>
                <p:oleObj name="Image" r:id="rId5" imgW="12600" imgH="9142560" progId="Photoshop.Image.17">
                  <p:embed/>
                  <p:pic>
                    <p:nvPicPr>
                      <p:cNvPr id="0" name=""/>
                      <p:cNvPicPr/>
                      <p:nvPr/>
                    </p:nvPicPr>
                    <p:blipFill>
                      <a:blip r:embed="rId6"/>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2681500795"/>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4157" name="Image" r:id="rId7" imgW="12600" imgH="9142560" progId="Photoshop.Image.17">
                  <p:embed/>
                </p:oleObj>
              </mc:Choice>
              <mc:Fallback>
                <p:oleObj name="Image" r:id="rId7" imgW="12600" imgH="9142560" progId="Photoshop.Image.17">
                  <p:embed/>
                  <p:pic>
                    <p:nvPicPr>
                      <p:cNvPr id="0" name=""/>
                      <p:cNvPicPr/>
                      <p:nvPr/>
                    </p:nvPicPr>
                    <p:blipFill>
                      <a:blip r:embed="rId6"/>
                      <a:stretch>
                        <a:fillRect/>
                      </a:stretch>
                    </p:blipFill>
                    <p:spPr>
                      <a:xfrm>
                        <a:off x="12186206" y="0"/>
                        <a:ext cx="9525" cy="6858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162ED1-83E3-B84E-8D1D-9B7B4890AC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78CE37-DBE9-394F-AB44-0D4D46F6A4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0A1697-4451-D44F-9EF4-1E53D32E108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 y="-2237"/>
            <a:ext cx="12221730"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hasCustomPrompt="1"/>
          </p:nvPr>
        </p:nvSpPr>
        <p:spPr>
          <a:xfrm>
            <a:off x="238539" y="1440305"/>
            <a:ext cx="11352570" cy="4913308"/>
          </a:xfrm>
        </p:spPr>
        <p:txBody>
          <a:bodyPr/>
          <a:lstStyle>
            <a:lvl1pPr marL="457200" indent="-457200">
              <a:buFontTx/>
              <a:buBlip>
                <a:blip r:embed="rId4"/>
              </a:buBlip>
              <a:defRPr b="0" i="0">
                <a:solidFill>
                  <a:schemeClr val="tx1"/>
                </a:solidFill>
                <a:latin typeface="Amazon Ember Light" charset="0"/>
                <a:ea typeface="Amazon Ember Light" charset="0"/>
                <a:cs typeface="Amazon Ember Light" charset="0"/>
              </a:defRPr>
            </a:lvl1pPr>
            <a:lvl2pPr marL="974725" indent="-457200">
              <a:buFontTx/>
              <a:buBlip>
                <a:blip r:embed="rId4"/>
              </a:buBlip>
              <a:defRPr b="0" i="0">
                <a:solidFill>
                  <a:schemeClr val="tx1"/>
                </a:solidFill>
                <a:latin typeface="Amazon Ember Light" charset="0"/>
                <a:ea typeface="Amazon Ember Light" charset="0"/>
                <a:cs typeface="Amazon Ember Light" charset="0"/>
              </a:defRPr>
            </a:lvl2pPr>
            <a:lvl3pPr marL="1428750" indent="-457200">
              <a:buFontTx/>
              <a:buBlip>
                <a:blip r:embed="rId4"/>
              </a:buBlip>
              <a:defRPr b="0" i="0">
                <a:solidFill>
                  <a:schemeClr val="tx1"/>
                </a:solidFill>
                <a:latin typeface="Amazon Ember Light" charset="0"/>
                <a:ea typeface="Amazon Ember Light" charset="0"/>
                <a:cs typeface="Amazon Ember Light" charset="0"/>
              </a:defRPr>
            </a:lvl3pPr>
            <a:lvl4pPr marL="1771650" indent="-400050">
              <a:buFontTx/>
              <a:buBlip>
                <a:blip r:embed="rId4"/>
              </a:buBlip>
              <a:tabLst/>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2019, Amazon Web Services, Inc. or its Affiliates. All rights reserved.</a:t>
            </a:r>
          </a:p>
        </p:txBody>
      </p:sp>
    </p:spTree>
    <p:custDataLst>
      <p:tags r:id="rId1"/>
    </p:custDataLs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675823-FC3D-9C45-9B4D-0D2BEE77704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00" y="-2237"/>
            <a:ext cx="1219326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extLst/>
          </p:nvPr>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3564" name="Image" r:id="rId6" imgW="12600" imgH="9142560" progId="Photoshop.Image.17">
                  <p:embed/>
                </p:oleObj>
              </mc:Choice>
              <mc:Fallback>
                <p:oleObj name="Image" r:id="rId6" imgW="12600" imgH="9142560" progId="Photoshop.Image.17">
                  <p:embed/>
                  <p:pic>
                    <p:nvPicPr>
                      <p:cNvPr id="0" name=""/>
                      <p:cNvPicPr/>
                      <p:nvPr/>
                    </p:nvPicPr>
                    <p:blipFill>
                      <a:blip r:embed="rId7"/>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238539" y="1440305"/>
            <a:ext cx="10515600"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2"/>
    </p:custDataLs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4/9/19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23.png"/><Relationship Id="rId4" Type="http://schemas.openxmlformats.org/officeDocument/2006/relationships/hyperlink" Target="http://aws.amazon.com/elasticache/"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23.png"/><Relationship Id="rId4" Type="http://schemas.openxmlformats.org/officeDocument/2006/relationships/hyperlink" Target="https://aws.amazon.com/kinesis/streams/"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notesSlide" Target="../notesSlides/notesSlide16.xml"/><Relationship Id="rId7"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29.png"/><Relationship Id="rId3" Type="http://schemas.openxmlformats.org/officeDocument/2006/relationships/notesSlide" Target="../notesSlides/notesSlide17.xml"/><Relationship Id="rId7" Type="http://schemas.openxmlformats.org/officeDocument/2006/relationships/image" Target="../media/image13.png"/><Relationship Id="rId12" Type="http://schemas.openxmlformats.org/officeDocument/2006/relationships/image" Target="../media/image33.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26.png"/><Relationship Id="rId11" Type="http://schemas.openxmlformats.org/officeDocument/2006/relationships/image" Target="../media/image28.emf"/><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hyperlink" Target="http://docs.aws.amazon.com/AWSEC2/latest/UserGuide/EBSPerformance.html" TargetMode="Externa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hyperlink" Target="http://docs.aws.amazon.com/AmazonS3/latest/dev/PerformanceOptimization.html" TargetMode="External"/><Relationship Id="rId5" Type="http://schemas.openxmlformats.org/officeDocument/2006/relationships/hyperlink" Target="https://www.youtube.com/watch?v=sHxLpuC2CUI" TargetMode="External"/><Relationship Id="rId4" Type="http://schemas.openxmlformats.org/officeDocument/2006/relationships/hyperlink" Target="https://www.youtube.com/playlist?list=PLhr1KZpdzukfOfdstfSQVAvUrjBvnGd4i"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6.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6.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6.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notesSlide" Target="../notesSlides/notesSlide7.xml"/><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slideLayout" Target="../slideLayouts/slideLayout5.xml"/><Relationship Id="rId16" Type="http://schemas.openxmlformats.org/officeDocument/2006/relationships/image" Target="../media/image21.png"/><Relationship Id="rId1" Type="http://schemas.openxmlformats.org/officeDocument/2006/relationships/tags" Target="../tags/tag10.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562754" y="1114816"/>
            <a:ext cx="6848702" cy="3540902"/>
          </a:xfrm>
        </p:spPr>
        <p:txBody>
          <a:bodyPr/>
          <a:lstStyle/>
          <a:p>
            <a:r>
              <a:rPr lang="en-US" sz="4800" dirty="0"/>
              <a:t> </a:t>
            </a:r>
            <a:br>
              <a:rPr lang="en-US" sz="4800" dirty="0"/>
            </a:br>
            <a:br>
              <a:rPr lang="en-US" sz="4800" dirty="0"/>
            </a:br>
            <a:r>
              <a:rPr lang="en-US" sz="4800" dirty="0"/>
              <a:t>Module 12:                      Well-Architected </a:t>
            </a:r>
            <a:br>
              <a:rPr lang="en-US" sz="4800" dirty="0"/>
            </a:br>
            <a:r>
              <a:rPr lang="en-US" sz="4800" dirty="0"/>
              <a:t>Pillar 4 - Performance Efficiency</a:t>
            </a:r>
          </a:p>
        </p:txBody>
      </p:sp>
    </p:spTree>
    <p:custDataLst>
      <p:tags r:id="rId1"/>
    </p:custDataLst>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Comparison</a:t>
            </a:r>
          </a:p>
        </p:txBody>
      </p:sp>
      <p:graphicFrame>
        <p:nvGraphicFramePr>
          <p:cNvPr id="6" name="Content Placeholder 3"/>
          <p:cNvGraphicFramePr>
            <a:graphicFrameLocks/>
          </p:cNvGraphicFramePr>
          <p:nvPr>
            <p:extLst>
              <p:ext uri="{D42A27DB-BD31-4B8C-83A1-F6EECF244321}">
                <p14:modId xmlns:p14="http://schemas.microsoft.com/office/powerpoint/2010/main" val="1261010037"/>
              </p:ext>
            </p:extLst>
          </p:nvPr>
        </p:nvGraphicFramePr>
        <p:xfrm>
          <a:off x="695158" y="1437109"/>
          <a:ext cx="9700126" cy="4101825"/>
        </p:xfrm>
        <a:graphic>
          <a:graphicData uri="http://schemas.openxmlformats.org/drawingml/2006/table">
            <a:tbl>
              <a:tblPr firstRow="1" bandRow="1">
                <a:tableStyleId>{5C22544A-7EE6-4342-B048-85BDC9FD1C3A}</a:tableStyleId>
              </a:tblPr>
              <a:tblGrid>
                <a:gridCol w="2209052">
                  <a:extLst>
                    <a:ext uri="{9D8B030D-6E8A-4147-A177-3AD203B41FA5}">
                      <a16:colId xmlns:a16="http://schemas.microsoft.com/office/drawing/2014/main" val="20000"/>
                    </a:ext>
                  </a:extLst>
                </a:gridCol>
                <a:gridCol w="1865643">
                  <a:extLst>
                    <a:ext uri="{9D8B030D-6E8A-4147-A177-3AD203B41FA5}">
                      <a16:colId xmlns:a16="http://schemas.microsoft.com/office/drawing/2014/main" val="20001"/>
                    </a:ext>
                  </a:extLst>
                </a:gridCol>
                <a:gridCol w="1850191">
                  <a:extLst>
                    <a:ext uri="{9D8B030D-6E8A-4147-A177-3AD203B41FA5}">
                      <a16:colId xmlns:a16="http://schemas.microsoft.com/office/drawing/2014/main" val="20002"/>
                    </a:ext>
                  </a:extLst>
                </a:gridCol>
                <a:gridCol w="1957136">
                  <a:extLst>
                    <a:ext uri="{9D8B030D-6E8A-4147-A177-3AD203B41FA5}">
                      <a16:colId xmlns:a16="http://schemas.microsoft.com/office/drawing/2014/main" val="20003"/>
                    </a:ext>
                  </a:extLst>
                </a:gridCol>
                <a:gridCol w="1818104">
                  <a:extLst>
                    <a:ext uri="{9D8B030D-6E8A-4147-A177-3AD203B41FA5}">
                      <a16:colId xmlns:a16="http://schemas.microsoft.com/office/drawing/2014/main" val="20004"/>
                    </a:ext>
                  </a:extLst>
                </a:gridCol>
              </a:tblGrid>
              <a:tr h="545684">
                <a:tc>
                  <a:txBody>
                    <a:bodyPr/>
                    <a:lstStyle/>
                    <a:p>
                      <a:pPr algn="r"/>
                      <a:endParaRPr lang="en-US" sz="1600" b="1" dirty="0">
                        <a:latin typeface="Amazon Ember" panose="020B0603020204020204" pitchFamily="34" charset="0"/>
                        <a:ea typeface="Amazon Ember" panose="020B0603020204020204" pitchFamily="34" charset="0"/>
                        <a:cs typeface="Amazon Ember" panose="020B0603020204020204" pitchFamily="34" charset="0"/>
                      </a:endParaRPr>
                    </a:p>
                  </a:txBody>
                  <a:tcPr>
                    <a:noFill/>
                  </a:tcPr>
                </a:tc>
                <a:tc>
                  <a:txBody>
                    <a:bodyPr/>
                    <a:lstStyle/>
                    <a:p>
                      <a:pPr algn="ct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Instance Store</a:t>
                      </a:r>
                    </a:p>
                  </a:txBody>
                  <a:tcPr/>
                </a:tc>
                <a:tc>
                  <a:txBody>
                    <a:bodyPr/>
                    <a:lstStyle/>
                    <a:p>
                      <a:pPr algn="ct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EBS</a:t>
                      </a:r>
                    </a:p>
                  </a:txBody>
                  <a:tcPr/>
                </a:tc>
                <a:tc>
                  <a:txBody>
                    <a:bodyPr/>
                    <a:lstStyle/>
                    <a:p>
                      <a:pPr algn="ct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a:txBody>
                  <a:tcPr/>
                </a:tc>
                <a:tc>
                  <a:txBody>
                    <a:bodyPr/>
                    <a:lstStyle/>
                    <a:p>
                      <a:pPr algn="ct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r>
                        <a:rPr lang="en-US" sz="1600" b="1"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Glacier</a:t>
                      </a:r>
                    </a:p>
                  </a:txBody>
                  <a:tcPr/>
                </a:tc>
                <a:extLst>
                  <a:ext uri="{0D108BD9-81ED-4DB2-BD59-A6C34878D82A}">
                    <a16:rowId xmlns:a16="http://schemas.microsoft.com/office/drawing/2014/main" val="10000"/>
                  </a:ext>
                </a:extLst>
              </a:tr>
              <a:tr h="659831">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Average latency</a:t>
                      </a:r>
                    </a:p>
                  </a:txBody>
                  <a:tcPr>
                    <a:noFill/>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ms</a:t>
                      </a:r>
                    </a:p>
                  </a:txBody>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ms</a:t>
                      </a:r>
                    </a:p>
                  </a:txBody>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ms, sec, min</a:t>
                      </a:r>
                    </a:p>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size)</a:t>
                      </a:r>
                    </a:p>
                  </a:txBody>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min,</a:t>
                      </a:r>
                      <a:r>
                        <a:rPr lang="en-US" sz="16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a:t>
                      </a:r>
                      <a:r>
                        <a:rPr lang="en-US" sz="1600"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rPr>
                        <a:t>hrs</a:t>
                      </a: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tc>
                <a:extLst>
                  <a:ext uri="{0D108BD9-81ED-4DB2-BD59-A6C34878D82A}">
                    <a16:rowId xmlns:a16="http://schemas.microsoft.com/office/drawing/2014/main" val="10001"/>
                  </a:ext>
                </a:extLst>
              </a:tr>
              <a:tr h="410937">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Data volume</a:t>
                      </a:r>
                    </a:p>
                  </a:txBody>
                  <a:tcPr>
                    <a:no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GB – 48 TB</a:t>
                      </a:r>
                    </a:p>
                  </a:txBody>
                  <a:tcPr/>
                </a:tc>
                <a:tc>
                  <a:txBody>
                    <a:bodyPr/>
                    <a:lstStyle/>
                    <a:p>
                      <a:pPr marL="0" algn="ctr" defTabSz="457200" rtl="0" eaLnBrk="1" latinLnBrk="0" hangingPunct="1"/>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a:t>
                      </a:r>
                      <a:r>
                        <a:rPr lang="en-US" sz="1600" kern="12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GiB </a:t>
                      </a: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16 TiB</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No limit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No limit</a:t>
                      </a:r>
                    </a:p>
                  </a:txBody>
                  <a:tcPr/>
                </a:tc>
                <a:extLst>
                  <a:ext uri="{0D108BD9-81ED-4DB2-BD59-A6C34878D82A}">
                    <a16:rowId xmlns:a16="http://schemas.microsoft.com/office/drawing/2014/main" val="10002"/>
                  </a:ext>
                </a:extLst>
              </a:tr>
              <a:tr h="444284">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Item size</a:t>
                      </a:r>
                    </a:p>
                  </a:txBody>
                  <a:tcPr>
                    <a:noFill/>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Block storage</a:t>
                      </a:r>
                    </a:p>
                  </a:txBody>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Block storage</a:t>
                      </a:r>
                    </a:p>
                  </a:txBody>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TB max</a:t>
                      </a:r>
                    </a:p>
                  </a:txBody>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40</a:t>
                      </a:r>
                      <a:r>
                        <a:rPr lang="en-US" sz="16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TB max</a:t>
                      </a: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tc>
                <a:extLst>
                  <a:ext uri="{0D108BD9-81ED-4DB2-BD59-A6C34878D82A}">
                    <a16:rowId xmlns:a16="http://schemas.microsoft.com/office/drawing/2014/main" val="10003"/>
                  </a:ext>
                </a:extLst>
              </a:tr>
              <a:tr h="857573">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Request rate</a:t>
                      </a:r>
                    </a:p>
                  </a:txBody>
                  <a:tcPr>
                    <a:no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Very High</a:t>
                      </a:r>
                    </a:p>
                  </a:txBody>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Very High</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Low–</a:t>
                      </a:r>
                    </a:p>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Very High</a:t>
                      </a:r>
                    </a:p>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(no</a:t>
                      </a:r>
                      <a:r>
                        <a:rPr lang="en-US" sz="16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limit)</a:t>
                      </a: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Very Low</a:t>
                      </a:r>
                    </a:p>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(no</a:t>
                      </a:r>
                      <a:r>
                        <a:rPr lang="en-US" sz="16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limit)</a:t>
                      </a: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tc>
                <a:extLst>
                  <a:ext uri="{0D108BD9-81ED-4DB2-BD59-A6C34878D82A}">
                    <a16:rowId xmlns:a16="http://schemas.microsoft.com/office/drawing/2014/main" val="10004"/>
                  </a:ext>
                </a:extLst>
              </a:tr>
              <a:tr h="659831">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Cost/GB</a:t>
                      </a:r>
                    </a:p>
                    <a:p>
                      <a:pPr marL="0" marR="0" indent="0" algn="r"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 month</a:t>
                      </a:r>
                    </a:p>
                  </a:txBody>
                  <a:tcPr>
                    <a:no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5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Amazon EC2 instance cost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
                      </a:r>
                    </a:p>
                  </a:txBody>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
                      </a:r>
                    </a:p>
                  </a:txBody>
                  <a:tcPr/>
                </a:tc>
                <a:extLst>
                  <a:ext uri="{0D108BD9-81ED-4DB2-BD59-A6C34878D82A}">
                    <a16:rowId xmlns:a16="http://schemas.microsoft.com/office/drawing/2014/main" val="10005"/>
                  </a:ext>
                </a:extLst>
              </a:tr>
              <a:tr h="523685">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Durability</a:t>
                      </a:r>
                    </a:p>
                  </a:txBody>
                  <a:tcPr>
                    <a:no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Low</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High</a:t>
                      </a:r>
                    </a:p>
                  </a:txBody>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Very High</a:t>
                      </a:r>
                    </a:p>
                  </a:txBody>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Very High</a:t>
                      </a:r>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2575553" y="5862812"/>
            <a:ext cx="1354667" cy="379656"/>
          </a:xfrm>
          <a:prstGeom prst="rect">
            <a:avLst/>
          </a:prstGeom>
          <a:noFill/>
        </p:spPr>
        <p:txBody>
          <a:bodyPr wrap="square" rtlCol="0">
            <a:spAutoFit/>
          </a:bodyPr>
          <a:lstStyle/>
          <a:p>
            <a:pPr defTabSz="609585"/>
            <a:r>
              <a:rPr lang="en-US" sz="1867" b="1" dirty="0">
                <a:solidFill>
                  <a:srgbClr val="DD4024"/>
                </a:solidFill>
                <a:ea typeface="Verdana" panose="020B0604030504040204" pitchFamily="34" charset="0"/>
                <a:cs typeface="Verdana" panose="020B0604030504040204" pitchFamily="34" charset="0"/>
              </a:rPr>
              <a:t>Hot</a:t>
            </a:r>
          </a:p>
        </p:txBody>
      </p:sp>
      <p:sp>
        <p:nvSpPr>
          <p:cNvPr id="8" name="TextBox 7"/>
          <p:cNvSpPr txBox="1"/>
          <p:nvPr/>
        </p:nvSpPr>
        <p:spPr>
          <a:xfrm>
            <a:off x="9834163" y="5840036"/>
            <a:ext cx="993421" cy="379656"/>
          </a:xfrm>
          <a:prstGeom prst="rect">
            <a:avLst/>
          </a:prstGeom>
          <a:noFill/>
        </p:spPr>
        <p:txBody>
          <a:bodyPr wrap="square" rtlCol="0">
            <a:spAutoFit/>
          </a:bodyPr>
          <a:lstStyle/>
          <a:p>
            <a:pPr algn="r" defTabSz="609585"/>
            <a:r>
              <a:rPr lang="en-US" sz="1867" b="1" dirty="0">
                <a:solidFill>
                  <a:srgbClr val="4DA5CF"/>
                </a:solidFill>
                <a:ea typeface="Verdana" panose="020B0604030504040204" pitchFamily="34" charset="0"/>
                <a:cs typeface="Verdana" panose="020B0604030504040204" pitchFamily="34" charset="0"/>
              </a:rPr>
              <a:t>Cold</a:t>
            </a:r>
          </a:p>
        </p:txBody>
      </p:sp>
      <p:sp>
        <p:nvSpPr>
          <p:cNvPr id="9" name="Right Arrow 8"/>
          <p:cNvSpPr/>
          <p:nvPr/>
        </p:nvSpPr>
        <p:spPr>
          <a:xfrm>
            <a:off x="3264121" y="5867957"/>
            <a:ext cx="6777320" cy="382448"/>
          </a:xfrm>
          <a:prstGeom prst="rightArrow">
            <a:avLst/>
          </a:prstGeom>
          <a:gradFill flip="none" rotWithShape="1">
            <a:gsLst>
              <a:gs pos="53000">
                <a:schemeClr val="bg1"/>
              </a:gs>
              <a:gs pos="0">
                <a:srgbClr val="0070C0"/>
              </a:gs>
              <a:gs pos="80000">
                <a:srgbClr val="FC9914"/>
              </a:gs>
              <a:gs pos="100000">
                <a:srgbClr val="DC3E24"/>
              </a:gs>
            </a:gsLst>
            <a:lin ang="10800000" scaled="1"/>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Tree>
    <p:custDataLst>
      <p:tags r:id="rId1"/>
    </p:custDataLst>
    <p:extLst>
      <p:ext uri="{BB962C8B-B14F-4D97-AF65-F5344CB8AC3E}">
        <p14:creationId xmlns:p14="http://schemas.microsoft.com/office/powerpoint/2010/main" val="3014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0219963"/>
              </p:ext>
            </p:extLst>
          </p:nvPr>
        </p:nvGraphicFramePr>
        <p:xfrm>
          <a:off x="-228600" y="1278001"/>
          <a:ext cx="11351292" cy="4452259"/>
        </p:xfrm>
        <a:graphic>
          <a:graphicData uri="http://schemas.openxmlformats.org/drawingml/2006/table">
            <a:tbl>
              <a:tblPr firstRow="1" firstCol="1" bandRow="1">
                <a:tableStyleId>{5C22544A-7EE6-4342-B048-85BDC9FD1C3A}</a:tableStyleId>
              </a:tblPr>
              <a:tblGrid>
                <a:gridCol w="2435642">
                  <a:extLst>
                    <a:ext uri="{9D8B030D-6E8A-4147-A177-3AD203B41FA5}">
                      <a16:colId xmlns:a16="http://schemas.microsoft.com/office/drawing/2014/main" val="20000"/>
                    </a:ext>
                  </a:extLst>
                </a:gridCol>
                <a:gridCol w="3217782">
                  <a:extLst>
                    <a:ext uri="{9D8B030D-6E8A-4147-A177-3AD203B41FA5}">
                      <a16:colId xmlns:a16="http://schemas.microsoft.com/office/drawing/2014/main" val="20001"/>
                    </a:ext>
                  </a:extLst>
                </a:gridCol>
                <a:gridCol w="3481051">
                  <a:extLst>
                    <a:ext uri="{9D8B030D-6E8A-4147-A177-3AD203B41FA5}">
                      <a16:colId xmlns:a16="http://schemas.microsoft.com/office/drawing/2014/main" val="20002"/>
                    </a:ext>
                  </a:extLst>
                </a:gridCol>
                <a:gridCol w="2216817">
                  <a:extLst>
                    <a:ext uri="{9D8B030D-6E8A-4147-A177-3AD203B41FA5}">
                      <a16:colId xmlns:a16="http://schemas.microsoft.com/office/drawing/2014/main" val="20003"/>
                    </a:ext>
                  </a:extLst>
                </a:gridCol>
              </a:tblGrid>
              <a:tr h="626999">
                <a:tc>
                  <a:txBody>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marL="108098" marR="108098">
                    <a:noFill/>
                  </a:tcPr>
                </a:tc>
                <a:tc>
                  <a:txBody>
                    <a:bodyPr/>
                    <a:lstStyle/>
                    <a:p>
                      <a:pPr algn="ct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DynamoDB</a:t>
                      </a:r>
                    </a:p>
                  </a:txBody>
                  <a:tcPr marL="108098" marR="108098" anchor="ctr"/>
                </a:tc>
                <a:tc>
                  <a:txBody>
                    <a:bodyPr/>
                    <a:lstStyle/>
                    <a:p>
                      <a:pPr marL="0" algn="ctr" defTabSz="457200" rtl="0" eaLnBrk="1" latinLnBrk="0" hangingPunct="1"/>
                      <a:r>
                        <a:rPr lang="en-US" sz="16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RDS</a:t>
                      </a:r>
                    </a:p>
                  </a:txBody>
                  <a:tcPr marL="108098" marR="108098" anchor="ctr"/>
                </a:tc>
                <a:tc>
                  <a:txBody>
                    <a:bodyPr/>
                    <a:lstStyle/>
                    <a:p>
                      <a:pPr marL="0" algn="ctr" defTabSz="457200" rtl="0" eaLnBrk="1" latinLnBrk="0" hangingPunct="1"/>
                      <a:r>
                        <a:rPr lang="en-US" sz="16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Redshift</a:t>
                      </a:r>
                    </a:p>
                  </a:txBody>
                  <a:tcPr marL="108098" marR="108098" anchor="ctr"/>
                </a:tc>
                <a:extLst>
                  <a:ext uri="{0D108BD9-81ED-4DB2-BD59-A6C34878D82A}">
                    <a16:rowId xmlns:a16="http://schemas.microsoft.com/office/drawing/2014/main" val="10000"/>
                  </a:ext>
                </a:extLst>
              </a:tr>
              <a:tr h="649897">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Average latency</a:t>
                      </a:r>
                    </a:p>
                  </a:txBody>
                  <a:tcPr marL="108098" marR="108098" anchor="ctr">
                    <a:noFill/>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ms</a:t>
                      </a:r>
                    </a:p>
                  </a:txBody>
                  <a:tcPr marL="108098" marR="108098" anchor="ctr"/>
                </a:tc>
                <a:tc>
                  <a:txBody>
                    <a:bodyPr/>
                    <a:lstStyle/>
                    <a:p>
                      <a:pPr marL="0" algn="ctr" defTabSz="457200" rtl="0" eaLnBrk="1" latinLnBrk="0" hangingPunct="1"/>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ms, sec</a:t>
                      </a:r>
                    </a:p>
                  </a:txBody>
                  <a:tcPr marL="108098" marR="10809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sec, min</a:t>
                      </a:r>
                    </a:p>
                  </a:txBody>
                  <a:tcPr marL="108098" marR="108098" anchor="ctr"/>
                </a:tc>
                <a:extLst>
                  <a:ext uri="{0D108BD9-81ED-4DB2-BD59-A6C34878D82A}">
                    <a16:rowId xmlns:a16="http://schemas.microsoft.com/office/drawing/2014/main" val="10001"/>
                  </a:ext>
                </a:extLst>
              </a:tr>
              <a:tr h="763772">
                <a:tc>
                  <a:txBody>
                    <a:bodyPr/>
                    <a:lstStyle/>
                    <a:p>
                      <a:pPr algn="r"/>
                      <a:r>
                        <a:rPr lang="en-US" sz="16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Data volume</a:t>
                      </a:r>
                    </a:p>
                  </a:txBody>
                  <a:tcPr marL="108098" marR="108098" anchor="ctr">
                    <a:noFill/>
                  </a:tcPr>
                </a:tc>
                <a:tc>
                  <a:txBody>
                    <a:bodyPr/>
                    <a:lstStyle/>
                    <a:p>
                      <a:pPr algn="ctr"/>
                      <a:r>
                        <a:rPr lang="en-US" sz="16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No limit</a:t>
                      </a: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txBody>
                  <a:tcPr marL="108098" marR="108098" anchor="ctr"/>
                </a:tc>
                <a:tc>
                  <a:txBody>
                    <a:bodyPr/>
                    <a:lstStyle/>
                    <a:p>
                      <a:pPr marL="0" algn="ctr" defTabSz="457200" rtl="0" eaLnBrk="1" latinLnBrk="0" hangingPunct="1"/>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GB </a:t>
                      </a: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64 TB max</a:t>
                      </a:r>
                      <a:endPar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0" algn="ctr" defTabSz="457200" rtl="0" eaLnBrk="1" latinLnBrk="0" hangingPunct="1"/>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(Max varies depending on engine) </a:t>
                      </a:r>
                    </a:p>
                  </a:txBody>
                  <a:tcPr marL="108098" marR="10809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1.6 PB max</a:t>
                      </a:r>
                    </a:p>
                  </a:txBody>
                  <a:tcPr marL="108098" marR="108098" anchor="ctr"/>
                </a:tc>
                <a:extLst>
                  <a:ext uri="{0D108BD9-81ED-4DB2-BD59-A6C34878D82A}">
                    <a16:rowId xmlns:a16="http://schemas.microsoft.com/office/drawing/2014/main" val="10002"/>
                  </a:ext>
                </a:extLst>
              </a:tr>
              <a:tr h="649897">
                <a:tc>
                  <a:txBody>
                    <a:bodyPr/>
                    <a:lstStyle/>
                    <a:p>
                      <a:pPr algn="r"/>
                      <a:r>
                        <a:rPr lang="en-US" sz="16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Item size</a:t>
                      </a:r>
                    </a:p>
                  </a:txBody>
                  <a:tcPr marL="108098" marR="108098" anchor="ctr">
                    <a:noFill/>
                  </a:tcPr>
                </a:tc>
                <a:tc>
                  <a:txBody>
                    <a:bodyPr/>
                    <a:lstStyle/>
                    <a:p>
                      <a:pPr algn="ctr"/>
                      <a:r>
                        <a:rPr lang="en-US" sz="16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KB</a:t>
                      </a:r>
                    </a:p>
                    <a:p>
                      <a:pPr algn="ctr"/>
                      <a:r>
                        <a:rPr lang="en-US" sz="1600"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(400 KB max)</a:t>
                      </a:r>
                    </a:p>
                  </a:txBody>
                  <a:tcPr marL="108098" marR="108098" anchor="ctr"/>
                </a:tc>
                <a:tc>
                  <a:txBody>
                    <a:bodyPr/>
                    <a:lstStyle/>
                    <a:p>
                      <a:pPr marL="0" algn="ctr" defTabSz="457200" rtl="0" eaLnBrk="1" latinLnBrk="0" hangingPunct="1"/>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KB</a:t>
                      </a:r>
                    </a:p>
                    <a:p>
                      <a:pPr marL="0" algn="ctr" defTabSz="457200" rtl="0" eaLnBrk="1" latinLnBrk="0" hangingPunct="1"/>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(~rowsize)</a:t>
                      </a:r>
                    </a:p>
                  </a:txBody>
                  <a:tcPr marL="108098" marR="10809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KB</a:t>
                      </a:r>
                    </a:p>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(64 K max)</a:t>
                      </a:r>
                    </a:p>
                  </a:txBody>
                  <a:tcPr marL="108098" marR="108098" anchor="ctr"/>
                </a:tc>
                <a:extLst>
                  <a:ext uri="{0D108BD9-81ED-4DB2-BD59-A6C34878D82A}">
                    <a16:rowId xmlns:a16="http://schemas.microsoft.com/office/drawing/2014/main" val="10003"/>
                  </a:ext>
                </a:extLst>
              </a:tr>
              <a:tr h="809120">
                <a:tc>
                  <a:txBody>
                    <a:bodyPr/>
                    <a:lstStyle/>
                    <a:p>
                      <a:pPr algn="r"/>
                      <a:r>
                        <a:rPr lang="en-US" sz="16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Request rate</a:t>
                      </a:r>
                    </a:p>
                  </a:txBody>
                  <a:tcPr marL="108098" marR="108098" anchor="ctr">
                    <a:noFill/>
                  </a:tcPr>
                </a:tc>
                <a:tc>
                  <a:txBody>
                    <a:bodyPr/>
                    <a:lstStyle/>
                    <a:p>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Very High</a:t>
                      </a:r>
                    </a:p>
                  </a:txBody>
                  <a:tcPr marL="108098" marR="108098" anchor="ctr"/>
                </a:tc>
                <a:tc>
                  <a:txBody>
                    <a:bodyPr/>
                    <a:lstStyle/>
                    <a:p>
                      <a:pPr marL="0" algn="ctr" defTabSz="457200" rtl="0" eaLnBrk="1" latinLnBrk="0" hangingPunct="1"/>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High</a:t>
                      </a:r>
                    </a:p>
                  </a:txBody>
                  <a:tcPr marL="108098" marR="10809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Low</a:t>
                      </a:r>
                    </a:p>
                  </a:txBody>
                  <a:tcPr marL="108098" marR="108098" anchor="ctr"/>
                </a:tc>
                <a:extLst>
                  <a:ext uri="{0D108BD9-81ED-4DB2-BD59-A6C34878D82A}">
                    <a16:rowId xmlns:a16="http://schemas.microsoft.com/office/drawing/2014/main" val="10004"/>
                  </a:ext>
                </a:extLst>
              </a:tr>
              <a:tr h="553184">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a:t>
                      </a:r>
                      <a:r>
                        <a:rPr lang="en-US" sz="1600" b="1" baseline="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
                      </a:r>
                      <a:r>
                        <a:rPr lang="en-US" sz="16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GB</a:t>
                      </a:r>
                    </a:p>
                    <a:p>
                      <a:pPr marL="0" marR="0" indent="0" algn="r" defTabSz="4572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 month</a:t>
                      </a:r>
                    </a:p>
                  </a:txBody>
                  <a:tcPr marL="108098" marR="108098" anchor="c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
                      </a:r>
                    </a:p>
                  </a:txBody>
                  <a:tcPr marL="108098" marR="10809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
                      </a:r>
                    </a:p>
                  </a:txBody>
                  <a:tcPr marL="108098" marR="10809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
                      </a:r>
                    </a:p>
                  </a:txBody>
                  <a:tcPr marL="108098" marR="108098" anchor="ctr"/>
                </a:tc>
                <a:extLst>
                  <a:ext uri="{0D108BD9-81ED-4DB2-BD59-A6C34878D82A}">
                    <a16:rowId xmlns:a16="http://schemas.microsoft.com/office/drawing/2014/main" val="10005"/>
                  </a:ext>
                </a:extLst>
              </a:tr>
              <a:tr h="373454">
                <a:tc>
                  <a:txBody>
                    <a:bodyPr/>
                    <a:lstStyle/>
                    <a:p>
                      <a:pPr algn="r"/>
                      <a:r>
                        <a:rPr lang="en-US" sz="16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Durability</a:t>
                      </a:r>
                    </a:p>
                  </a:txBody>
                  <a:tcPr marL="108098" marR="108098" anchor="c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Very High</a:t>
                      </a:r>
                    </a:p>
                  </a:txBody>
                  <a:tcPr marL="108098" marR="10809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High</a:t>
                      </a:r>
                    </a:p>
                  </a:txBody>
                  <a:tcPr marL="108098" marR="10809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High</a:t>
                      </a:r>
                    </a:p>
                  </a:txBody>
                  <a:tcPr marL="108098" marR="108098" anchor="ctr"/>
                </a:tc>
                <a:extLst>
                  <a:ext uri="{0D108BD9-81ED-4DB2-BD59-A6C34878D82A}">
                    <a16:rowId xmlns:a16="http://schemas.microsoft.com/office/drawing/2014/main" val="10006"/>
                  </a:ext>
                </a:extLst>
              </a:tr>
            </a:tbl>
          </a:graphicData>
        </a:graphic>
      </p:graphicFrame>
      <p:sp>
        <p:nvSpPr>
          <p:cNvPr id="8" name="TextBox 7"/>
          <p:cNvSpPr txBox="1"/>
          <p:nvPr/>
        </p:nvSpPr>
        <p:spPr>
          <a:xfrm>
            <a:off x="2575553" y="5862812"/>
            <a:ext cx="1354667" cy="379656"/>
          </a:xfrm>
          <a:prstGeom prst="rect">
            <a:avLst/>
          </a:prstGeom>
          <a:noFill/>
        </p:spPr>
        <p:txBody>
          <a:bodyPr wrap="square" rtlCol="0">
            <a:spAutoFit/>
          </a:bodyPr>
          <a:lstStyle/>
          <a:p>
            <a:pPr defTabSz="609585"/>
            <a:r>
              <a:rPr lang="en-US" sz="1867" b="1" dirty="0">
                <a:solidFill>
                  <a:srgbClr val="DD4024"/>
                </a:solidFill>
                <a:ea typeface="Verdana" panose="020B0604030504040204" pitchFamily="34" charset="0"/>
                <a:cs typeface="Verdana" panose="020B0604030504040204" pitchFamily="34" charset="0"/>
              </a:rPr>
              <a:t>Hot</a:t>
            </a:r>
          </a:p>
        </p:txBody>
      </p:sp>
      <p:sp>
        <p:nvSpPr>
          <p:cNvPr id="10" name="TextBox 9"/>
          <p:cNvSpPr txBox="1"/>
          <p:nvPr/>
        </p:nvSpPr>
        <p:spPr>
          <a:xfrm>
            <a:off x="9834163" y="5840036"/>
            <a:ext cx="993421" cy="379656"/>
          </a:xfrm>
          <a:prstGeom prst="rect">
            <a:avLst/>
          </a:prstGeom>
          <a:noFill/>
        </p:spPr>
        <p:txBody>
          <a:bodyPr wrap="square" rtlCol="0">
            <a:spAutoFit/>
          </a:bodyPr>
          <a:lstStyle/>
          <a:p>
            <a:pPr algn="r" defTabSz="609585"/>
            <a:r>
              <a:rPr lang="en-US" sz="1867" b="1" dirty="0">
                <a:solidFill>
                  <a:srgbClr val="4DA5CF"/>
                </a:solidFill>
                <a:ea typeface="Verdana" panose="020B0604030504040204" pitchFamily="34" charset="0"/>
                <a:cs typeface="Verdana" panose="020B0604030504040204" pitchFamily="34" charset="0"/>
              </a:rPr>
              <a:t>Cold</a:t>
            </a:r>
          </a:p>
        </p:txBody>
      </p:sp>
      <p:sp>
        <p:nvSpPr>
          <p:cNvPr id="11" name="Right Arrow 10"/>
          <p:cNvSpPr/>
          <p:nvPr/>
        </p:nvSpPr>
        <p:spPr>
          <a:xfrm>
            <a:off x="3264121" y="5867957"/>
            <a:ext cx="6777320" cy="382448"/>
          </a:xfrm>
          <a:prstGeom prst="rightArrow">
            <a:avLst/>
          </a:prstGeom>
          <a:gradFill flip="none" rotWithShape="1">
            <a:gsLst>
              <a:gs pos="53000">
                <a:schemeClr val="bg1"/>
              </a:gs>
              <a:gs pos="0">
                <a:srgbClr val="0070C0"/>
              </a:gs>
              <a:gs pos="80000">
                <a:srgbClr val="FC9914"/>
              </a:gs>
              <a:gs pos="100000">
                <a:srgbClr val="DC3E24"/>
              </a:gs>
            </a:gsLst>
            <a:lin ang="10800000" scaled="1"/>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Tree>
    <p:custDataLst>
      <p:tags r:id="rId1"/>
    </p:custDataLst>
    <p:extLst>
      <p:ext uri="{BB962C8B-B14F-4D97-AF65-F5344CB8AC3E}">
        <p14:creationId xmlns:p14="http://schemas.microsoft.com/office/powerpoint/2010/main" val="1228759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ElastiCache</a:t>
            </a:r>
          </a:p>
        </p:txBody>
      </p:sp>
      <p:sp>
        <p:nvSpPr>
          <p:cNvPr id="3" name="Content Placeholder 2"/>
          <p:cNvSpPr>
            <a:spLocks noGrp="1"/>
          </p:cNvSpPr>
          <p:nvPr>
            <p:ph idx="1"/>
          </p:nvPr>
        </p:nvSpPr>
        <p:spPr/>
        <p:txBody>
          <a:bodyPr>
            <a:normAutofit/>
          </a:bodyPr>
          <a:lstStyle/>
          <a:p>
            <a:pPr marL="0" lvl="1" indent="0">
              <a:spcBef>
                <a:spcPts val="2400"/>
              </a:spcBef>
              <a:buNone/>
            </a:pPr>
            <a:r>
              <a:rPr lang="en-US" sz="2800" dirty="0"/>
              <a:t>Amazon </a:t>
            </a:r>
            <a:r>
              <a:rPr lang="en-US" sz="2800" dirty="0" err="1"/>
              <a:t>ElastiCache</a:t>
            </a:r>
            <a:r>
              <a:rPr lang="en-US" sz="2800" dirty="0"/>
              <a:t> is a web service that simplifies deploying, operating, and scaling an in-memory cache in the cloud. </a:t>
            </a:r>
            <a:r>
              <a:rPr lang="en-US" sz="2800" dirty="0" err="1"/>
              <a:t>ElastiCache</a:t>
            </a:r>
            <a:r>
              <a:rPr lang="en-US" sz="2800" dirty="0"/>
              <a:t>: </a:t>
            </a:r>
          </a:p>
          <a:p>
            <a:pPr marL="457200" lvl="1">
              <a:spcBef>
                <a:spcPts val="2400"/>
              </a:spcBef>
            </a:pPr>
            <a:r>
              <a:rPr lang="en-US" sz="28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Improves</a:t>
            </a:r>
            <a:r>
              <a:rPr lang="en-US" sz="2800" b="1" dirty="0"/>
              <a:t> </a:t>
            </a:r>
            <a:r>
              <a:rPr lang="en-US" sz="28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performance</a:t>
            </a:r>
            <a:r>
              <a:rPr lang="en-US" sz="2800" b="1" dirty="0"/>
              <a:t> </a:t>
            </a:r>
            <a:r>
              <a:rPr lang="en-US" sz="2800" dirty="0"/>
              <a:t>of web applications by allowing you to retrieve information from fast, managed, in-memory caches, instead of relying entirely on slower disk-based databases. </a:t>
            </a:r>
          </a:p>
          <a:p>
            <a:pPr marL="457200" lvl="1">
              <a:spcBef>
                <a:spcPts val="2400"/>
              </a:spcBef>
            </a:pPr>
            <a:r>
              <a:rPr lang="en-US" sz="28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Simplifies and offloads </a:t>
            </a:r>
            <a:r>
              <a:rPr lang="en-US" sz="2800" dirty="0"/>
              <a:t>the management, monitoring, and operation of in-memory cache environments. </a:t>
            </a:r>
          </a:p>
          <a:p>
            <a:pPr marL="457200" lvl="1">
              <a:spcBef>
                <a:spcPts val="2400"/>
              </a:spcBef>
            </a:pPr>
            <a:r>
              <a:rPr lang="en-US" sz="28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Supports Memcached and Redis </a:t>
            </a:r>
            <a:r>
              <a:rPr lang="en-US" sz="2800" dirty="0"/>
              <a:t>open-source in-memory caching engines.</a:t>
            </a:r>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235354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Kinesis Streams</a:t>
            </a:r>
          </a:p>
        </p:txBody>
      </p:sp>
      <p:sp>
        <p:nvSpPr>
          <p:cNvPr id="3" name="Content Placeholder 2"/>
          <p:cNvSpPr>
            <a:spLocks noGrp="1"/>
          </p:cNvSpPr>
          <p:nvPr>
            <p:ph idx="1"/>
          </p:nvPr>
        </p:nvSpPr>
        <p:spPr>
          <a:xfrm>
            <a:off x="238539" y="1440304"/>
            <a:ext cx="11352570" cy="5417695"/>
          </a:xfrm>
        </p:spPr>
        <p:txBody>
          <a:bodyPr>
            <a:normAutofit/>
          </a:bodyPr>
          <a:lstStyle/>
          <a:p>
            <a:pPr marL="455073" lvl="1">
              <a:spcBef>
                <a:spcPts val="1800"/>
              </a:spcBef>
            </a:pPr>
            <a:r>
              <a:rPr lang="en-US" sz="2800" dirty="0"/>
              <a:t>Enables you to build custom applications that process or analyze </a:t>
            </a:r>
            <a:r>
              <a:rPr lang="en-US" sz="28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streaming</a:t>
            </a:r>
            <a:r>
              <a:rPr lang="en-US" sz="2800" b="1" dirty="0"/>
              <a:t> </a:t>
            </a:r>
            <a:r>
              <a:rPr lang="en-US" sz="28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data</a:t>
            </a:r>
            <a:r>
              <a:rPr lang="en-US" sz="2800" dirty="0"/>
              <a:t>.</a:t>
            </a:r>
          </a:p>
          <a:p>
            <a:pPr marL="455073" lvl="1">
              <a:spcBef>
                <a:spcPts val="1800"/>
              </a:spcBef>
            </a:pPr>
            <a:r>
              <a:rPr lang="en-US" sz="2800" dirty="0"/>
              <a:t>Can continuously capture and store </a:t>
            </a:r>
            <a:r>
              <a:rPr lang="en-US" sz="28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terabytes of data per hour </a:t>
            </a:r>
            <a:r>
              <a:rPr lang="en-US" sz="2800" dirty="0"/>
              <a:t>from </a:t>
            </a:r>
            <a:r>
              <a:rPr lang="en-US" sz="28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hundreds of thousands of sources</a:t>
            </a:r>
            <a:r>
              <a:rPr lang="en-US" sz="2800" dirty="0"/>
              <a:t>, such as:</a:t>
            </a:r>
          </a:p>
          <a:p>
            <a:pPr marL="988459" lvl="2">
              <a:spcBef>
                <a:spcPts val="600"/>
              </a:spcBef>
            </a:pPr>
            <a:r>
              <a:rPr lang="en-US" sz="2400" dirty="0"/>
              <a:t>Website clickstreams</a:t>
            </a:r>
          </a:p>
          <a:p>
            <a:pPr marL="988459" lvl="2">
              <a:spcBef>
                <a:spcPts val="600"/>
              </a:spcBef>
            </a:pPr>
            <a:r>
              <a:rPr lang="en-US" sz="2400" dirty="0"/>
              <a:t>Financial transactions</a:t>
            </a:r>
          </a:p>
          <a:p>
            <a:pPr marL="988459" lvl="2">
              <a:spcBef>
                <a:spcPts val="600"/>
              </a:spcBef>
            </a:pPr>
            <a:r>
              <a:rPr lang="en-US" sz="2400" dirty="0"/>
              <a:t>Social media feeds</a:t>
            </a:r>
          </a:p>
          <a:p>
            <a:pPr marL="988459" lvl="2">
              <a:spcBef>
                <a:spcPts val="600"/>
              </a:spcBef>
            </a:pPr>
            <a:r>
              <a:rPr lang="en-US" sz="2400" dirty="0"/>
              <a:t>IT logs</a:t>
            </a:r>
          </a:p>
          <a:p>
            <a:pPr marL="988459" lvl="2">
              <a:spcBef>
                <a:spcPts val="600"/>
              </a:spcBef>
            </a:pPr>
            <a:endParaRPr lang="en-US" sz="2400" dirty="0"/>
          </a:p>
          <a:p>
            <a:pPr marL="534434" lvl="1">
              <a:spcBef>
                <a:spcPts val="600"/>
              </a:spcBef>
            </a:pPr>
            <a:r>
              <a:rPr lang="en-US" sz="2800" dirty="0"/>
              <a:t>Use Amazon Kinesis Client Library (KCL) to build applications, stream data to power real-time dashboards, generate alerts, and so forth.</a:t>
            </a:r>
          </a:p>
        </p:txBody>
      </p:sp>
      <p:pic>
        <p:nvPicPr>
          <p:cNvPr id="5" name="Picture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67905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226471"/>
            <a:ext cx="11095836" cy="2130158"/>
          </a:xfrm>
        </p:spPr>
        <p:txBody>
          <a:bodyPr>
            <a:noAutofit/>
          </a:bodyPr>
          <a:lstStyle/>
          <a:p>
            <a:r>
              <a:rPr lang="en-US" sz="4800" dirty="0"/>
              <a:t>Exercise: Improve the Architecture</a:t>
            </a:r>
          </a:p>
        </p:txBody>
      </p:sp>
    </p:spTree>
    <p:custDataLst>
      <p:tags r:id="rId1"/>
    </p:custDataLst>
    <p:extLst>
      <p:ext uri="{BB962C8B-B14F-4D97-AF65-F5344CB8AC3E}">
        <p14:creationId xmlns:p14="http://schemas.microsoft.com/office/powerpoint/2010/main" val="394769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Efficiency</a:t>
            </a:r>
          </a:p>
        </p:txBody>
      </p:sp>
      <p:sp>
        <p:nvSpPr>
          <p:cNvPr id="3" name="Content Placeholder 2"/>
          <p:cNvSpPr>
            <a:spLocks noGrp="1"/>
          </p:cNvSpPr>
          <p:nvPr>
            <p:ph idx="1"/>
          </p:nvPr>
        </p:nvSpPr>
        <p:spPr/>
        <p:txBody>
          <a:bodyPr>
            <a:normAutofit/>
          </a:bodyPr>
          <a:lstStyle/>
          <a:p>
            <a:pPr marL="0" lvl="1" indent="0">
              <a:spcBef>
                <a:spcPts val="2400"/>
              </a:spcBef>
              <a:buNone/>
            </a:pPr>
            <a:r>
              <a:rPr lang="en-US" sz="2800" dirty="0"/>
              <a:t>In this exercise, you are a small business owner. Your website frequently experiences intermittent page load issues, and users often report significant load times. To help resolve this issue, you will:</a:t>
            </a:r>
          </a:p>
          <a:p>
            <a:pPr marL="457200" lvl="1">
              <a:spcBef>
                <a:spcPts val="2400"/>
              </a:spcBef>
            </a:pPr>
            <a:r>
              <a:rPr lang="en-US" sz="2800" dirty="0"/>
              <a:t>Review the architecture and ask questions to identify where improvements can be made to increase the system’s performance efficiency.</a:t>
            </a:r>
          </a:p>
          <a:p>
            <a:pPr marL="457200" lvl="1">
              <a:spcBef>
                <a:spcPts val="2400"/>
              </a:spcBef>
            </a:pPr>
            <a:r>
              <a:rPr lang="en-US" sz="2800" dirty="0"/>
              <a:t>Consider performance efficiency enhancements in accordance with the Well-Architected Performance Efficiency pillar</a:t>
            </a:r>
            <a:r>
              <a:rPr lang="en-US" sz="2933" dirty="0"/>
              <a:t>.</a:t>
            </a:r>
          </a:p>
          <a:p>
            <a:pPr lvl="1"/>
            <a:endParaRPr lang="en-US" dirty="0"/>
          </a:p>
        </p:txBody>
      </p:sp>
    </p:spTree>
    <p:custDataLst>
      <p:tags r:id="rId1"/>
    </p:custDataLst>
    <p:extLst>
      <p:ext uri="{BB962C8B-B14F-4D97-AF65-F5344CB8AC3E}">
        <p14:creationId xmlns:p14="http://schemas.microsoft.com/office/powerpoint/2010/main" val="80831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descr=" 8"/>
          <p:cNvSpPr/>
          <p:nvPr/>
        </p:nvSpPr>
        <p:spPr>
          <a:xfrm>
            <a:off x="3330379" y="1575562"/>
            <a:ext cx="5998464" cy="4859672"/>
          </a:xfrm>
          <a:prstGeom prst="roundRect">
            <a:avLst>
              <a:gd name="adj" fmla="val 9818"/>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Rounded Rectangle 3" descr=" 9"/>
          <p:cNvSpPr/>
          <p:nvPr/>
        </p:nvSpPr>
        <p:spPr>
          <a:xfrm>
            <a:off x="4432096" y="2016996"/>
            <a:ext cx="4695579" cy="4160539"/>
          </a:xfrm>
          <a:prstGeom prst="roundRect">
            <a:avLst>
              <a:gd name="adj" fmla="val 9818"/>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977" y="1676229"/>
            <a:ext cx="798895" cy="521500"/>
          </a:xfrm>
          <a:prstGeom prst="rect">
            <a:avLst/>
          </a:prstGeom>
        </p:spPr>
      </p:pic>
      <p:sp>
        <p:nvSpPr>
          <p:cNvPr id="30" name="Rounded Rectangle 29"/>
          <p:cNvSpPr/>
          <p:nvPr/>
        </p:nvSpPr>
        <p:spPr>
          <a:xfrm>
            <a:off x="4647115" y="2440224"/>
            <a:ext cx="4206240" cy="3520876"/>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TextBox 11"/>
          <p:cNvSpPr txBox="1"/>
          <p:nvPr/>
        </p:nvSpPr>
        <p:spPr>
          <a:xfrm>
            <a:off x="4580391" y="5931834"/>
            <a:ext cx="1896555" cy="2616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F7981F"/>
                </a:solidFill>
                <a:latin typeface="Amazon Ember" panose="020B0603020204020204" pitchFamily="34" charset="0"/>
                <a:ea typeface="Amazon Ember" panose="020B0603020204020204" pitchFamily="34" charset="0"/>
                <a:cs typeface="Amazon Ember" panose="020B0603020204020204" pitchFamily="34" charset="0"/>
              </a:rPr>
              <a:t>Availability Zone 1</a:t>
            </a:r>
          </a:p>
        </p:txBody>
      </p:sp>
      <p:sp>
        <p:nvSpPr>
          <p:cNvPr id="34" name="TextBox 33"/>
          <p:cNvSpPr txBox="1"/>
          <p:nvPr/>
        </p:nvSpPr>
        <p:spPr>
          <a:xfrm>
            <a:off x="5181526" y="5129857"/>
            <a:ext cx="1382743" cy="261610"/>
          </a:xfrm>
          <a:prstGeom prst="rect">
            <a:avLst/>
          </a:prstGeom>
          <a:noFill/>
        </p:spPr>
        <p:txBody>
          <a:bodyPr wrap="square" rtlCol="0">
            <a:spAutoFit/>
          </a:bodyPr>
          <a:lstStyle/>
          <a:p>
            <a:pPr algn="ctr" defTabSz="609585"/>
            <a:r>
              <a:rPr lang="en-US" sz="11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RDS Master</a:t>
            </a:r>
          </a:p>
        </p:txBody>
      </p:sp>
      <p:sp>
        <p:nvSpPr>
          <p:cNvPr id="45" name="TextBox 44"/>
          <p:cNvSpPr txBox="1"/>
          <p:nvPr/>
        </p:nvSpPr>
        <p:spPr>
          <a:xfrm>
            <a:off x="7851495" y="1708279"/>
            <a:ext cx="1239221" cy="261610"/>
          </a:xfrm>
          <a:prstGeom prst="rect">
            <a:avLst/>
          </a:prstGeom>
          <a:noFill/>
        </p:spPr>
        <p:txBody>
          <a:bodyPr wrap="square" rtlCol="0">
            <a:spAutoFit/>
          </a:bodyPr>
          <a:lstStyle/>
          <a:p>
            <a:pPr algn="ctr" defTabSz="609585"/>
            <a:r>
              <a:rPr lang="en-US" sz="11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IGW</a:t>
            </a:r>
          </a:p>
        </p:txBody>
      </p:sp>
      <p:pic>
        <p:nvPicPr>
          <p:cNvPr id="47" name="Picture 46" descr="EC2-Instan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72116" y="2738390"/>
            <a:ext cx="731520" cy="731520"/>
          </a:xfrm>
          <a:prstGeom prst="rect">
            <a:avLst/>
          </a:prstGeom>
        </p:spPr>
      </p:pic>
      <p:grpSp>
        <p:nvGrpSpPr>
          <p:cNvPr id="50" name="Group 21"/>
          <p:cNvGrpSpPr>
            <a:grpSpLocks/>
          </p:cNvGrpSpPr>
          <p:nvPr/>
        </p:nvGrpSpPr>
        <p:grpSpPr bwMode="auto">
          <a:xfrm>
            <a:off x="5412748" y="2732979"/>
            <a:ext cx="859899" cy="763683"/>
            <a:chOff x="545458" y="4783771"/>
            <a:chExt cx="2293787" cy="1733798"/>
          </a:xfrm>
        </p:grpSpPr>
        <p:sp>
          <p:nvSpPr>
            <p:cNvPr id="51" name="Rounded Rectangle 50"/>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Rounded Rectangle 51"/>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66" name="TextBox 65"/>
          <p:cNvSpPr txBox="1"/>
          <p:nvPr/>
        </p:nvSpPr>
        <p:spPr>
          <a:xfrm>
            <a:off x="5257782" y="3443502"/>
            <a:ext cx="1239221" cy="430887"/>
          </a:xfrm>
          <a:prstGeom prst="rect">
            <a:avLst/>
          </a:prstGeom>
          <a:noFill/>
        </p:spPr>
        <p:txBody>
          <a:bodyPr wrap="square" rtlCol="0">
            <a:spAutoFit/>
          </a:bodyPr>
          <a:lstStyle/>
          <a:p>
            <a:pPr algn="ctr" defTabSz="609585"/>
            <a:r>
              <a:rPr lang="en-US" sz="11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NAT</a:t>
            </a:r>
          </a:p>
          <a:p>
            <a:pPr algn="ctr" defTabSz="609585"/>
            <a:r>
              <a:rPr lang="en-US" sz="11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(t2.micro)</a:t>
            </a:r>
          </a:p>
        </p:txBody>
      </p:sp>
      <p:sp>
        <p:nvSpPr>
          <p:cNvPr id="68" name="TextBox 67"/>
          <p:cNvSpPr txBox="1"/>
          <p:nvPr/>
        </p:nvSpPr>
        <p:spPr>
          <a:xfrm>
            <a:off x="7428680" y="5119605"/>
            <a:ext cx="1239221" cy="261610"/>
          </a:xfrm>
          <a:prstGeom prst="rect">
            <a:avLst/>
          </a:prstGeom>
          <a:noFill/>
        </p:spPr>
        <p:txBody>
          <a:bodyPr wrap="square" rtlCol="0">
            <a:spAutoFit/>
          </a:bodyPr>
          <a:lstStyle/>
          <a:p>
            <a:pPr algn="ctr" defTabSz="609585"/>
            <a:r>
              <a:rPr lang="en-US" sz="11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App Server</a:t>
            </a:r>
          </a:p>
        </p:txBody>
      </p:sp>
      <p:pic>
        <p:nvPicPr>
          <p:cNvPr id="69" name="Picture 68" descr="EC2-Instan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6312" y="4414492"/>
            <a:ext cx="731520" cy="731520"/>
          </a:xfrm>
          <a:prstGeom prst="rect">
            <a:avLst/>
          </a:prstGeom>
        </p:spPr>
      </p:pic>
      <p:grpSp>
        <p:nvGrpSpPr>
          <p:cNvPr id="70" name="Group 21"/>
          <p:cNvGrpSpPr>
            <a:grpSpLocks/>
          </p:cNvGrpSpPr>
          <p:nvPr/>
        </p:nvGrpSpPr>
        <p:grpSpPr bwMode="auto">
          <a:xfrm>
            <a:off x="6476945" y="4390956"/>
            <a:ext cx="859899" cy="763683"/>
            <a:chOff x="545458" y="4783771"/>
            <a:chExt cx="2293787" cy="1733798"/>
          </a:xfrm>
        </p:grpSpPr>
        <p:sp>
          <p:nvSpPr>
            <p:cNvPr id="71" name="Rounded Rectangle 70"/>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2" name="Rounded Rectangle 71"/>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grpSp>
      <p:pic>
        <p:nvPicPr>
          <p:cNvPr id="73" name="Picture 72" descr="EC2-Instan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0573" y="4411334"/>
            <a:ext cx="731520" cy="731520"/>
          </a:xfrm>
          <a:prstGeom prst="rect">
            <a:avLst/>
          </a:prstGeom>
        </p:spPr>
      </p:pic>
      <p:grpSp>
        <p:nvGrpSpPr>
          <p:cNvPr id="74" name="Group 21"/>
          <p:cNvGrpSpPr>
            <a:grpSpLocks/>
          </p:cNvGrpSpPr>
          <p:nvPr/>
        </p:nvGrpSpPr>
        <p:grpSpPr bwMode="auto">
          <a:xfrm>
            <a:off x="7611207" y="4387799"/>
            <a:ext cx="859899" cy="763683"/>
            <a:chOff x="545458" y="4783771"/>
            <a:chExt cx="2293787" cy="1733798"/>
          </a:xfrm>
        </p:grpSpPr>
        <p:sp>
          <p:nvSpPr>
            <p:cNvPr id="75" name="Rounded Rectangle 7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6" name="Rounded Rectangle 7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81" name="TextBox 80"/>
          <p:cNvSpPr txBox="1"/>
          <p:nvPr/>
        </p:nvSpPr>
        <p:spPr>
          <a:xfrm>
            <a:off x="6321978" y="5119605"/>
            <a:ext cx="1239221" cy="261610"/>
          </a:xfrm>
          <a:prstGeom prst="rect">
            <a:avLst/>
          </a:prstGeom>
          <a:noFill/>
        </p:spPr>
        <p:txBody>
          <a:bodyPr wrap="square" rtlCol="0">
            <a:spAutoFit/>
          </a:bodyPr>
          <a:lstStyle/>
          <a:p>
            <a:pPr algn="ctr" defTabSz="609585"/>
            <a:r>
              <a:rPr lang="en-US" sz="11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App Server</a:t>
            </a:r>
          </a:p>
        </p:txBody>
      </p:sp>
      <p:grpSp>
        <p:nvGrpSpPr>
          <p:cNvPr id="84" name="Group 21"/>
          <p:cNvGrpSpPr>
            <a:grpSpLocks/>
          </p:cNvGrpSpPr>
          <p:nvPr/>
        </p:nvGrpSpPr>
        <p:grpSpPr bwMode="auto">
          <a:xfrm>
            <a:off x="5467046" y="4389762"/>
            <a:ext cx="745845" cy="761720"/>
            <a:chOff x="545458" y="4783771"/>
            <a:chExt cx="2293787" cy="1733798"/>
          </a:xfrm>
        </p:grpSpPr>
        <p:sp>
          <p:nvSpPr>
            <p:cNvPr id="85" name="Rounded Rectangle 8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6" name="Rounded Rectangle 8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gr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7344" y="1650197"/>
            <a:ext cx="579395" cy="607431"/>
          </a:xfrm>
          <a:prstGeom prst="rect">
            <a:avLst/>
          </a:prstGeom>
        </p:spPr>
      </p:pic>
      <p:pic>
        <p:nvPicPr>
          <p:cNvPr id="91" name="Picture 90" descr="RDS-DB-Insta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65679" y="4398165"/>
            <a:ext cx="742951" cy="742951"/>
          </a:xfrm>
          <a:prstGeom prst="rect">
            <a:avLst/>
          </a:prstGeom>
        </p:spPr>
      </p:pic>
      <p:sp>
        <p:nvSpPr>
          <p:cNvPr id="37" name="TextBox 37"/>
          <p:cNvSpPr txBox="1">
            <a:spLocks noChangeArrowheads="1"/>
          </p:cNvSpPr>
          <p:nvPr/>
        </p:nvSpPr>
        <p:spPr bwMode="auto">
          <a:xfrm>
            <a:off x="4736726" y="3882980"/>
            <a:ext cx="1457908" cy="261610"/>
          </a:xfrm>
          <a:prstGeom prst="rect">
            <a:avLst/>
          </a:prstGeom>
          <a:noFill/>
        </p:spPr>
        <p:txBody>
          <a:bodyPr wrap="square" rtlCol="0">
            <a:spAutoFit/>
          </a:bodyPr>
          <a:lstStyle>
            <a:defPPr>
              <a:defRPr lang="en-US"/>
            </a:defPPr>
            <a:lvl1pPr algn="ctr" defTabSz="457200">
              <a:defRPr sz="1333" b="1">
                <a:solidFill>
                  <a:srgbClr val="F7981F"/>
                </a:solidFill>
                <a:ea typeface="Verdana" panose="020B0604030504040204" pitchFamily="34" charset="0"/>
                <a:cs typeface="Verdana" panose="020B0604030504040204" pitchFamily="34" charset="0"/>
              </a:defRPr>
            </a:lvl1pPr>
            <a:lvl2pPr defTabSz="457200"/>
            <a:lvl3pPr defTabSz="457200"/>
            <a:lvl4pPr defTabSz="457200"/>
            <a:lvl5pPr defTabSz="457200"/>
            <a:lvl6pPr defTabSz="457200"/>
            <a:lvl7pPr defTabSz="457200"/>
            <a:lvl8pPr defTabSz="457200"/>
            <a:lvl9pPr defTabSz="457200"/>
          </a:lstStyle>
          <a:p>
            <a:r>
              <a:rPr lang="en-US" sz="11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38" name="Rounded Rectangle 37"/>
          <p:cNvSpPr/>
          <p:nvPr/>
        </p:nvSpPr>
        <p:spPr>
          <a:xfrm>
            <a:off x="4810033" y="2551398"/>
            <a:ext cx="3857871" cy="160539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9" name="Picture 38"/>
          <p:cNvPicPr>
            <a:picLocks noChangeAspect="1"/>
          </p:cNvPicPr>
          <p:nvPr/>
        </p:nvPicPr>
        <p:blipFill>
          <a:blip r:embed="rId8"/>
          <a:stretch>
            <a:fillRect/>
          </a:stretch>
        </p:blipFill>
        <p:spPr>
          <a:xfrm>
            <a:off x="4956277" y="2422113"/>
            <a:ext cx="215900" cy="241300"/>
          </a:xfrm>
          <a:prstGeom prst="rect">
            <a:avLst/>
          </a:prstGeom>
        </p:spPr>
      </p:pic>
      <p:sp>
        <p:nvSpPr>
          <p:cNvPr id="40" name="TextBox 37"/>
          <p:cNvSpPr txBox="1">
            <a:spLocks noChangeArrowheads="1"/>
          </p:cNvSpPr>
          <p:nvPr/>
        </p:nvSpPr>
        <p:spPr bwMode="auto">
          <a:xfrm>
            <a:off x="4736726" y="5610705"/>
            <a:ext cx="1457908" cy="261610"/>
          </a:xfrm>
          <a:prstGeom prst="rect">
            <a:avLst/>
          </a:prstGeom>
          <a:noFill/>
        </p:spPr>
        <p:txBody>
          <a:bodyPr wrap="square" rtlCol="0">
            <a:spAutoFit/>
          </a:bodyPr>
          <a:lstStyle>
            <a:defPPr>
              <a:defRPr lang="en-US"/>
            </a:defPPr>
            <a:lvl1pPr algn="ctr" defTabSz="457200">
              <a:defRPr sz="1333" b="1">
                <a:solidFill>
                  <a:srgbClr val="F7981F"/>
                </a:solidFill>
                <a:ea typeface="Verdana" panose="020B0604030504040204" pitchFamily="34" charset="0"/>
                <a:cs typeface="Verdana" panose="020B0604030504040204" pitchFamily="34" charset="0"/>
              </a:defRPr>
            </a:lvl1pPr>
            <a:lvl2pPr defTabSz="457200"/>
            <a:lvl3pPr defTabSz="457200"/>
            <a:lvl4pPr defTabSz="457200"/>
            <a:lvl5pPr defTabSz="457200"/>
            <a:lvl6pPr defTabSz="457200"/>
            <a:lvl7pPr defTabSz="457200"/>
            <a:lvl8pPr defTabSz="457200"/>
            <a:lvl9pPr defTabSz="457200"/>
          </a:lstStyle>
          <a:p>
            <a:r>
              <a:rPr lang="en-US" sz="11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Private Subnet</a:t>
            </a:r>
          </a:p>
        </p:txBody>
      </p:sp>
      <p:sp>
        <p:nvSpPr>
          <p:cNvPr id="41" name="Rounded Rectangle 40"/>
          <p:cNvSpPr/>
          <p:nvPr/>
        </p:nvSpPr>
        <p:spPr>
          <a:xfrm>
            <a:off x="4810033" y="4279125"/>
            <a:ext cx="3857871" cy="160539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2" name="Picture 41"/>
          <p:cNvPicPr>
            <a:picLocks noChangeAspect="1"/>
          </p:cNvPicPr>
          <p:nvPr/>
        </p:nvPicPr>
        <p:blipFill>
          <a:blip r:embed="rId8"/>
          <a:stretch>
            <a:fillRect/>
          </a:stretch>
        </p:blipFill>
        <p:spPr>
          <a:xfrm>
            <a:off x="4948554" y="4206549"/>
            <a:ext cx="215900" cy="241300"/>
          </a:xfrm>
          <a:prstGeom prst="rect">
            <a:avLst/>
          </a:prstGeom>
        </p:spPr>
      </p:pic>
      <p:sp>
        <p:nvSpPr>
          <p:cNvPr id="43" name="Title 1"/>
          <p:cNvSpPr>
            <a:spLocks noGrp="1"/>
          </p:cNvSpPr>
          <p:nvPr>
            <p:ph type="title"/>
          </p:nvPr>
        </p:nvSpPr>
        <p:spPr/>
        <p:txBody>
          <a:bodyPr/>
          <a:lstStyle/>
          <a:p>
            <a:r>
              <a:rPr lang="en-US" dirty="0"/>
              <a:t>Performance Exercise</a:t>
            </a:r>
          </a:p>
        </p:txBody>
      </p:sp>
      <p:pic>
        <p:nvPicPr>
          <p:cNvPr id="49" name="Picture 48" descr="EC2-Instan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43284" y="2751859"/>
            <a:ext cx="731520" cy="731520"/>
          </a:xfrm>
          <a:prstGeom prst="rect">
            <a:avLst/>
          </a:prstGeom>
        </p:spPr>
      </p:pic>
      <p:grpSp>
        <p:nvGrpSpPr>
          <p:cNvPr id="53" name="Group 21"/>
          <p:cNvGrpSpPr>
            <a:grpSpLocks/>
          </p:cNvGrpSpPr>
          <p:nvPr/>
        </p:nvGrpSpPr>
        <p:grpSpPr bwMode="auto">
          <a:xfrm>
            <a:off x="6583917" y="2728324"/>
            <a:ext cx="859899" cy="763683"/>
            <a:chOff x="545458" y="4783771"/>
            <a:chExt cx="2293787" cy="1733798"/>
          </a:xfrm>
        </p:grpSpPr>
        <p:sp>
          <p:nvSpPr>
            <p:cNvPr id="54" name="Rounded Rectangle 5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Rounded Rectangle 5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56" name="TextBox 55"/>
          <p:cNvSpPr txBox="1"/>
          <p:nvPr/>
        </p:nvSpPr>
        <p:spPr>
          <a:xfrm>
            <a:off x="6386195" y="3516213"/>
            <a:ext cx="1239221" cy="261610"/>
          </a:xfrm>
          <a:prstGeom prst="rect">
            <a:avLst/>
          </a:prstGeom>
          <a:noFill/>
        </p:spPr>
        <p:txBody>
          <a:bodyPr wrap="square" rtlCol="0">
            <a:spAutoFit/>
          </a:bodyPr>
          <a:lstStyle/>
          <a:p>
            <a:pPr algn="ctr" defTabSz="609585"/>
            <a:r>
              <a:rPr lang="en-US" sz="11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Web Server</a:t>
            </a:r>
          </a:p>
        </p:txBody>
      </p:sp>
      <p:cxnSp>
        <p:nvCxnSpPr>
          <p:cNvPr id="7" name="Elbow Connector 6"/>
          <p:cNvCxnSpPr>
            <a:stCxn id="29" idx="0"/>
          </p:cNvCxnSpPr>
          <p:nvPr/>
        </p:nvCxnSpPr>
        <p:spPr>
          <a:xfrm rot="16200000" flipH="1">
            <a:off x="9339709" y="297530"/>
            <a:ext cx="183164" cy="2888499"/>
          </a:xfrm>
          <a:prstGeom prst="bentConnector4">
            <a:avLst>
              <a:gd name="adj1" fmla="val -166409"/>
              <a:gd name="adj2" fmla="val 100192"/>
            </a:avLst>
          </a:prstGeom>
          <a:ln w="28575"/>
        </p:spPr>
        <p:style>
          <a:lnRef idx="1">
            <a:schemeClr val="accent1"/>
          </a:lnRef>
          <a:fillRef idx="0">
            <a:schemeClr val="accent1"/>
          </a:fillRef>
          <a:effectRef idx="0">
            <a:schemeClr val="accent1"/>
          </a:effectRef>
          <a:fontRef idx="minor">
            <a:schemeClr val="tx1"/>
          </a:fontRef>
        </p:style>
      </p:cxnSp>
      <p:pic>
        <p:nvPicPr>
          <p:cNvPr id="44" name="Picture 43" descr="Interne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64447" y="1525427"/>
            <a:ext cx="1222183" cy="1202897"/>
          </a:xfrm>
          <a:prstGeom prst="rect">
            <a:avLst/>
          </a:prstGeom>
        </p:spPr>
      </p:pic>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0990" y="1460164"/>
            <a:ext cx="556832" cy="556832"/>
          </a:xfrm>
          <a:prstGeom prst="rect">
            <a:avLst/>
          </a:prstGeom>
        </p:spPr>
      </p:pic>
    </p:spTree>
    <p:custDataLst>
      <p:tags r:id="rId1"/>
    </p:custDataLst>
    <p:extLst>
      <p:ext uri="{BB962C8B-B14F-4D97-AF65-F5344CB8AC3E}">
        <p14:creationId xmlns:p14="http://schemas.microsoft.com/office/powerpoint/2010/main" val="516375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descr=" 8"/>
          <p:cNvSpPr/>
          <p:nvPr/>
        </p:nvSpPr>
        <p:spPr>
          <a:xfrm>
            <a:off x="2627790" y="1509728"/>
            <a:ext cx="7826839" cy="4859672"/>
          </a:xfrm>
          <a:prstGeom prst="roundRect">
            <a:avLst>
              <a:gd name="adj" fmla="val 9818"/>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0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Rounded Rectangle 3" descr=" 9"/>
          <p:cNvSpPr/>
          <p:nvPr/>
        </p:nvSpPr>
        <p:spPr>
          <a:xfrm>
            <a:off x="3729507" y="1951163"/>
            <a:ext cx="6448675" cy="4160539"/>
          </a:xfrm>
          <a:prstGeom prst="roundRect">
            <a:avLst>
              <a:gd name="adj" fmla="val 9818"/>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0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387" y="1610395"/>
            <a:ext cx="798895" cy="521500"/>
          </a:xfrm>
          <a:prstGeom prst="rect">
            <a:avLst/>
          </a:prstGeom>
        </p:spPr>
      </p:pic>
      <p:sp>
        <p:nvSpPr>
          <p:cNvPr id="30" name="Rounded Rectangle 29"/>
          <p:cNvSpPr/>
          <p:nvPr/>
        </p:nvSpPr>
        <p:spPr>
          <a:xfrm>
            <a:off x="3944526" y="2374390"/>
            <a:ext cx="6063535" cy="3520876"/>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6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TextBox 11"/>
          <p:cNvSpPr txBox="1"/>
          <p:nvPr/>
        </p:nvSpPr>
        <p:spPr>
          <a:xfrm>
            <a:off x="3784751" y="5875696"/>
            <a:ext cx="1896555"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solidFill>
                  <a:srgbClr val="F7981F"/>
                </a:solidFill>
                <a:latin typeface="Amazon Ember" panose="020B0603020204020204" pitchFamily="34" charset="0"/>
                <a:ea typeface="Amazon Ember" panose="020B0603020204020204" pitchFamily="34" charset="0"/>
                <a:cs typeface="Amazon Ember" panose="020B0603020204020204" pitchFamily="34" charset="0"/>
              </a:rPr>
              <a:t>Availability Zone 1</a:t>
            </a:r>
          </a:p>
        </p:txBody>
      </p:sp>
      <p:sp>
        <p:nvSpPr>
          <p:cNvPr id="34" name="TextBox 33"/>
          <p:cNvSpPr txBox="1"/>
          <p:nvPr/>
        </p:nvSpPr>
        <p:spPr>
          <a:xfrm>
            <a:off x="4478937" y="5064023"/>
            <a:ext cx="1382743" cy="276999"/>
          </a:xfrm>
          <a:prstGeom prst="rect">
            <a:avLst/>
          </a:prstGeom>
          <a:noFill/>
        </p:spPr>
        <p:txBody>
          <a:bodyPr wrap="square" rtlCol="0">
            <a:spAutoFit/>
          </a:bodyPr>
          <a:lstStyle/>
          <a:p>
            <a:pPr algn="ctr" defTabSz="609585"/>
            <a:r>
              <a:rPr lang="en-US" sz="12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RDS Master</a:t>
            </a:r>
          </a:p>
        </p:txBody>
      </p:sp>
      <p:sp>
        <p:nvSpPr>
          <p:cNvPr id="45" name="TextBox 44"/>
          <p:cNvSpPr txBox="1"/>
          <p:nvPr/>
        </p:nvSpPr>
        <p:spPr>
          <a:xfrm>
            <a:off x="7148906" y="1642445"/>
            <a:ext cx="1239221" cy="276999"/>
          </a:xfrm>
          <a:prstGeom prst="rect">
            <a:avLst/>
          </a:prstGeom>
          <a:noFill/>
        </p:spPr>
        <p:txBody>
          <a:bodyPr wrap="square" rtlCol="0">
            <a:spAutoFit/>
          </a:bodyPr>
          <a:lstStyle/>
          <a:p>
            <a:pPr algn="ctr" defTabSz="609585"/>
            <a:r>
              <a:rPr lang="en-US" sz="12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IGW</a:t>
            </a:r>
          </a:p>
        </p:txBody>
      </p:sp>
      <p:sp>
        <p:nvSpPr>
          <p:cNvPr id="68" name="TextBox 67"/>
          <p:cNvSpPr txBox="1"/>
          <p:nvPr/>
        </p:nvSpPr>
        <p:spPr>
          <a:xfrm>
            <a:off x="8070738" y="5053770"/>
            <a:ext cx="1239221" cy="276999"/>
          </a:xfrm>
          <a:prstGeom prst="rect">
            <a:avLst/>
          </a:prstGeom>
          <a:noFill/>
        </p:spPr>
        <p:txBody>
          <a:bodyPr wrap="square" rtlCol="0">
            <a:spAutoFit/>
          </a:bodyPr>
          <a:lstStyle/>
          <a:p>
            <a:pPr algn="ctr" defTabSz="609585"/>
            <a:r>
              <a:rPr lang="en-US" sz="12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App Server</a:t>
            </a:r>
          </a:p>
        </p:txBody>
      </p:sp>
      <p:pic>
        <p:nvPicPr>
          <p:cNvPr id="69" name="Picture 68" descr="EC2-Instan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368" y="4348659"/>
            <a:ext cx="731520" cy="731520"/>
          </a:xfrm>
          <a:prstGeom prst="rect">
            <a:avLst/>
          </a:prstGeom>
        </p:spPr>
      </p:pic>
      <p:grpSp>
        <p:nvGrpSpPr>
          <p:cNvPr id="70" name="Group 21"/>
          <p:cNvGrpSpPr>
            <a:grpSpLocks/>
          </p:cNvGrpSpPr>
          <p:nvPr/>
        </p:nvGrpSpPr>
        <p:grpSpPr bwMode="auto">
          <a:xfrm>
            <a:off x="7119003" y="4325123"/>
            <a:ext cx="859899" cy="763683"/>
            <a:chOff x="545458" y="4783771"/>
            <a:chExt cx="2293787" cy="1733798"/>
          </a:xfrm>
        </p:grpSpPr>
        <p:sp>
          <p:nvSpPr>
            <p:cNvPr id="71" name="Rounded Rectangle 70"/>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6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2" name="Rounded Rectangle 71"/>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6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grpSp>
      <p:pic>
        <p:nvPicPr>
          <p:cNvPr id="73" name="Picture 72" descr="EC2-Instan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2629" y="4345500"/>
            <a:ext cx="731520" cy="731520"/>
          </a:xfrm>
          <a:prstGeom prst="rect">
            <a:avLst/>
          </a:prstGeom>
        </p:spPr>
      </p:pic>
      <p:grpSp>
        <p:nvGrpSpPr>
          <p:cNvPr id="74" name="Group 21"/>
          <p:cNvGrpSpPr>
            <a:grpSpLocks/>
          </p:cNvGrpSpPr>
          <p:nvPr/>
        </p:nvGrpSpPr>
        <p:grpSpPr bwMode="auto">
          <a:xfrm>
            <a:off x="8253263" y="4321965"/>
            <a:ext cx="859899" cy="763683"/>
            <a:chOff x="545458" y="4783771"/>
            <a:chExt cx="2293787" cy="1733798"/>
          </a:xfrm>
        </p:grpSpPr>
        <p:sp>
          <p:nvSpPr>
            <p:cNvPr id="75" name="Rounded Rectangle 7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6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6" name="Rounded Rectangle 7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6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81" name="TextBox 80"/>
          <p:cNvSpPr txBox="1"/>
          <p:nvPr/>
        </p:nvSpPr>
        <p:spPr>
          <a:xfrm>
            <a:off x="6922779" y="5050797"/>
            <a:ext cx="1239221" cy="276999"/>
          </a:xfrm>
          <a:prstGeom prst="rect">
            <a:avLst/>
          </a:prstGeom>
          <a:noFill/>
        </p:spPr>
        <p:txBody>
          <a:bodyPr wrap="square" rtlCol="0">
            <a:spAutoFit/>
          </a:bodyPr>
          <a:lstStyle/>
          <a:p>
            <a:pPr algn="ctr" defTabSz="609585"/>
            <a:r>
              <a:rPr lang="en-US" sz="12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App Server</a:t>
            </a:r>
          </a:p>
        </p:txBody>
      </p:sp>
      <p:grpSp>
        <p:nvGrpSpPr>
          <p:cNvPr id="84" name="Group 21"/>
          <p:cNvGrpSpPr>
            <a:grpSpLocks/>
          </p:cNvGrpSpPr>
          <p:nvPr/>
        </p:nvGrpSpPr>
        <p:grpSpPr bwMode="auto">
          <a:xfrm>
            <a:off x="4764456" y="4323928"/>
            <a:ext cx="745845" cy="761720"/>
            <a:chOff x="545458" y="4783771"/>
            <a:chExt cx="2293787" cy="1733798"/>
          </a:xfrm>
        </p:grpSpPr>
        <p:sp>
          <p:nvSpPr>
            <p:cNvPr id="85" name="Rounded Rectangle 8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6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6" name="Rounded Rectangle 8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6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gr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4755" y="1584363"/>
            <a:ext cx="579395" cy="607431"/>
          </a:xfrm>
          <a:prstGeom prst="rect">
            <a:avLst/>
          </a:prstGeom>
        </p:spPr>
      </p:pic>
      <p:sp>
        <p:nvSpPr>
          <p:cNvPr id="38" name="TextBox 37"/>
          <p:cNvSpPr txBox="1"/>
          <p:nvPr/>
        </p:nvSpPr>
        <p:spPr>
          <a:xfrm>
            <a:off x="2597795" y="5871557"/>
            <a:ext cx="1239221" cy="461665"/>
          </a:xfrm>
          <a:prstGeom prst="rect">
            <a:avLst/>
          </a:prstGeom>
          <a:noFill/>
        </p:spPr>
        <p:txBody>
          <a:bodyPr wrap="square" rtlCol="0">
            <a:spAutoFit/>
          </a:bodyPr>
          <a:lstStyle/>
          <a:p>
            <a:pPr algn="ctr" defTabSz="609585"/>
            <a:r>
              <a:rPr lang="en-US" sz="12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12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br>
            <a:r>
              <a:rPr lang="en-US" sz="12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S3</a:t>
            </a:r>
          </a:p>
        </p:txBody>
      </p:sp>
      <p:pic>
        <p:nvPicPr>
          <p:cNvPr id="39" name="Picture 124" descr="DynamoD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14883" y="4260010"/>
            <a:ext cx="516733" cy="516733"/>
          </a:xfrm>
          <a:prstGeom prst="rect">
            <a:avLst/>
          </a:prstGeom>
        </p:spPr>
      </p:pic>
      <p:sp>
        <p:nvSpPr>
          <p:cNvPr id="40" name="TextBox 125"/>
          <p:cNvSpPr txBox="1"/>
          <p:nvPr/>
        </p:nvSpPr>
        <p:spPr>
          <a:xfrm>
            <a:off x="2418533" y="4703346"/>
            <a:ext cx="1509432" cy="461665"/>
          </a:xfrm>
          <a:prstGeom prst="rect">
            <a:avLst/>
          </a:prstGeom>
          <a:noFill/>
        </p:spPr>
        <p:txBody>
          <a:bodyPr wrap="square" rtlCol="0">
            <a:spAutoFit/>
          </a:bodyPr>
          <a:lstStyle>
            <a:defPPr>
              <a:defRPr lang="en-US"/>
            </a:defPPr>
            <a:lvl1pPr algn="ctr">
              <a:defRPr sz="1333" b="1"/>
            </a:lvl1pPr>
          </a:lstStyle>
          <a:p>
            <a:pPr defTabSz="609585"/>
            <a:r>
              <a:rPr lang="en-US" sz="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DynamoDB</a:t>
            </a:r>
          </a:p>
          <a:p>
            <a:pPr defTabSz="609585"/>
            <a:r>
              <a:rPr lang="en-US" sz="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Session Info</a:t>
            </a:r>
          </a:p>
        </p:txBody>
      </p:sp>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5973" y="2795553"/>
            <a:ext cx="456632" cy="471363"/>
          </a:xfrm>
          <a:prstGeom prst="rect">
            <a:avLst/>
          </a:prstGeom>
        </p:spPr>
      </p:pic>
      <p:sp>
        <p:nvSpPr>
          <p:cNvPr id="42" name="TextBox 41"/>
          <p:cNvSpPr txBox="1"/>
          <p:nvPr/>
        </p:nvSpPr>
        <p:spPr>
          <a:xfrm>
            <a:off x="4550696" y="3401876"/>
            <a:ext cx="1239221" cy="276999"/>
          </a:xfrm>
          <a:prstGeom prst="rect">
            <a:avLst/>
          </a:prstGeom>
          <a:noFill/>
        </p:spPr>
        <p:txBody>
          <a:bodyPr wrap="square" rtlCol="0">
            <a:spAutoFit/>
          </a:bodyPr>
          <a:lstStyle/>
          <a:p>
            <a:pPr algn="ctr" defTabSz="609585"/>
            <a:r>
              <a:rPr lang="en-US" sz="12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NAT Gateway</a:t>
            </a:r>
          </a:p>
        </p:txBody>
      </p:sp>
      <p:pic>
        <p:nvPicPr>
          <p:cNvPr id="43" name="Picture 42" descr="RDS-DB-Instac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73822" y="4331085"/>
            <a:ext cx="742951" cy="742951"/>
          </a:xfrm>
          <a:prstGeom prst="rect">
            <a:avLst/>
          </a:prstGeom>
        </p:spPr>
      </p:pic>
      <p:sp>
        <p:nvSpPr>
          <p:cNvPr id="46" name="TextBox 45"/>
          <p:cNvSpPr txBox="1"/>
          <p:nvPr/>
        </p:nvSpPr>
        <p:spPr>
          <a:xfrm>
            <a:off x="5632807" y="5088021"/>
            <a:ext cx="1382743" cy="276999"/>
          </a:xfrm>
          <a:prstGeom prst="rect">
            <a:avLst/>
          </a:prstGeom>
          <a:noFill/>
        </p:spPr>
        <p:txBody>
          <a:bodyPr wrap="square" rtlCol="0">
            <a:spAutoFit/>
          </a:bodyPr>
          <a:lstStyle/>
          <a:p>
            <a:pPr algn="ctr" defTabSz="609585"/>
            <a:r>
              <a:rPr lang="en-US" sz="12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ElastiCache</a:t>
            </a:r>
          </a:p>
        </p:txBody>
      </p:sp>
      <p:grpSp>
        <p:nvGrpSpPr>
          <p:cNvPr id="49" name="Group 21"/>
          <p:cNvGrpSpPr>
            <a:grpSpLocks/>
          </p:cNvGrpSpPr>
          <p:nvPr/>
        </p:nvGrpSpPr>
        <p:grpSpPr bwMode="auto">
          <a:xfrm>
            <a:off x="5918327" y="4347925"/>
            <a:ext cx="745845" cy="761720"/>
            <a:chOff x="545458" y="4783771"/>
            <a:chExt cx="2293787" cy="1733798"/>
          </a:xfrm>
        </p:grpSpPr>
        <p:sp>
          <p:nvSpPr>
            <p:cNvPr id="54" name="Rounded Rectangle 5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6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Rounded Rectangle 5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6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grpSp>
      <p:pic>
        <p:nvPicPr>
          <p:cNvPr id="57" name="Picture 56" descr="ElasticCache-Cache-Nod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35715" y="4287770"/>
            <a:ext cx="884063" cy="884063"/>
          </a:xfrm>
          <a:prstGeom prst="rect">
            <a:avLst/>
          </a:prstGeom>
        </p:spPr>
      </p:pic>
      <p:sp>
        <p:nvSpPr>
          <p:cNvPr id="47" name="TextBox 37"/>
          <p:cNvSpPr txBox="1">
            <a:spLocks noChangeArrowheads="1"/>
          </p:cNvSpPr>
          <p:nvPr/>
        </p:nvSpPr>
        <p:spPr bwMode="auto">
          <a:xfrm>
            <a:off x="4034137" y="3817145"/>
            <a:ext cx="1457908" cy="276999"/>
          </a:xfrm>
          <a:prstGeom prst="rect">
            <a:avLst/>
          </a:prstGeom>
          <a:noFill/>
        </p:spPr>
        <p:txBody>
          <a:bodyPr wrap="square" rtlCol="0">
            <a:spAutoFit/>
          </a:bodyPr>
          <a:lstStyle>
            <a:defPPr>
              <a:defRPr lang="en-US"/>
            </a:defPPr>
            <a:lvl1pPr algn="ctr" defTabSz="457200">
              <a:defRPr sz="1333" b="1">
                <a:solidFill>
                  <a:srgbClr val="F7981F"/>
                </a:solidFill>
                <a:ea typeface="Verdana" panose="020B0604030504040204" pitchFamily="34" charset="0"/>
                <a:cs typeface="Verdana" panose="020B0604030504040204" pitchFamily="34" charset="0"/>
              </a:defRPr>
            </a:lvl1pPr>
            <a:lvl2pPr defTabSz="457200"/>
            <a:lvl3pPr defTabSz="457200"/>
            <a:lvl4pPr defTabSz="457200"/>
            <a:lvl5pPr defTabSz="457200"/>
            <a:lvl6pPr defTabSz="457200"/>
            <a:lvl7pPr defTabSz="457200"/>
            <a:lvl8pPr defTabSz="457200"/>
            <a:lvl9pPr defTabSz="457200"/>
          </a:lstStyle>
          <a:p>
            <a:r>
              <a:rPr lang="en-US" sz="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56" name="Rounded Rectangle 55"/>
          <p:cNvSpPr/>
          <p:nvPr/>
        </p:nvSpPr>
        <p:spPr>
          <a:xfrm>
            <a:off x="4107443" y="2485565"/>
            <a:ext cx="5223323" cy="160539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6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8" name="Picture 57"/>
          <p:cNvPicPr>
            <a:picLocks noChangeAspect="1"/>
          </p:cNvPicPr>
          <p:nvPr/>
        </p:nvPicPr>
        <p:blipFill>
          <a:blip r:embed="rId11"/>
          <a:stretch>
            <a:fillRect/>
          </a:stretch>
        </p:blipFill>
        <p:spPr>
          <a:xfrm>
            <a:off x="4253687" y="2356279"/>
            <a:ext cx="215900" cy="241300"/>
          </a:xfrm>
          <a:prstGeom prst="rect">
            <a:avLst/>
          </a:prstGeom>
        </p:spPr>
      </p:pic>
      <p:sp>
        <p:nvSpPr>
          <p:cNvPr id="59" name="TextBox 37"/>
          <p:cNvSpPr txBox="1">
            <a:spLocks noChangeArrowheads="1"/>
          </p:cNvSpPr>
          <p:nvPr/>
        </p:nvSpPr>
        <p:spPr bwMode="auto">
          <a:xfrm>
            <a:off x="4053301" y="5533717"/>
            <a:ext cx="1457908" cy="276999"/>
          </a:xfrm>
          <a:prstGeom prst="rect">
            <a:avLst/>
          </a:prstGeom>
          <a:noFill/>
        </p:spPr>
        <p:txBody>
          <a:bodyPr wrap="square" rtlCol="0">
            <a:spAutoFit/>
          </a:bodyPr>
          <a:lstStyle>
            <a:defPPr>
              <a:defRPr lang="en-US"/>
            </a:defPPr>
            <a:lvl1pPr algn="ctr" defTabSz="457200">
              <a:defRPr sz="1333" b="1">
                <a:solidFill>
                  <a:srgbClr val="F7981F"/>
                </a:solidFill>
                <a:ea typeface="Verdana" panose="020B0604030504040204" pitchFamily="34" charset="0"/>
                <a:cs typeface="Verdana" panose="020B0604030504040204" pitchFamily="34" charset="0"/>
              </a:defRPr>
            </a:lvl1pPr>
            <a:lvl2pPr defTabSz="457200"/>
            <a:lvl3pPr defTabSz="457200"/>
            <a:lvl4pPr defTabSz="457200"/>
            <a:lvl5pPr defTabSz="457200"/>
            <a:lvl6pPr defTabSz="457200"/>
            <a:lvl7pPr defTabSz="457200"/>
            <a:lvl8pPr defTabSz="457200"/>
            <a:lvl9pPr defTabSz="457200"/>
          </a:lstStyle>
          <a:p>
            <a:r>
              <a:rPr lang="en-US" sz="12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Private Subnet</a:t>
            </a:r>
          </a:p>
        </p:txBody>
      </p:sp>
      <p:sp>
        <p:nvSpPr>
          <p:cNvPr id="60" name="Rounded Rectangle 59"/>
          <p:cNvSpPr/>
          <p:nvPr/>
        </p:nvSpPr>
        <p:spPr>
          <a:xfrm>
            <a:off x="4126607" y="4202137"/>
            <a:ext cx="5223323" cy="160539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6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61" name="Picture 60"/>
          <p:cNvPicPr>
            <a:picLocks noChangeAspect="1"/>
          </p:cNvPicPr>
          <p:nvPr/>
        </p:nvPicPr>
        <p:blipFill>
          <a:blip r:embed="rId11"/>
          <a:stretch>
            <a:fillRect/>
          </a:stretch>
        </p:blipFill>
        <p:spPr>
          <a:xfrm>
            <a:off x="4253687" y="4118771"/>
            <a:ext cx="215900" cy="241300"/>
          </a:xfrm>
          <a:prstGeom prst="rect">
            <a:avLst/>
          </a:prstGeom>
        </p:spPr>
      </p:pic>
      <p:pic>
        <p:nvPicPr>
          <p:cNvPr id="62" name="Picture 6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54998" y="5319010"/>
            <a:ext cx="521367" cy="625641"/>
          </a:xfrm>
          <a:prstGeom prst="rect">
            <a:avLst/>
          </a:prstGeom>
        </p:spPr>
      </p:pic>
      <p:sp>
        <p:nvSpPr>
          <p:cNvPr id="53" name="Title 1"/>
          <p:cNvSpPr>
            <a:spLocks noGrp="1"/>
          </p:cNvSpPr>
          <p:nvPr>
            <p:ph type="title"/>
          </p:nvPr>
        </p:nvSpPr>
        <p:spPr/>
        <p:txBody>
          <a:bodyPr/>
          <a:lstStyle/>
          <a:p>
            <a:r>
              <a:rPr lang="en-US" dirty="0"/>
              <a:t>Performance Exercise</a:t>
            </a:r>
          </a:p>
        </p:txBody>
      </p:sp>
      <p:pic>
        <p:nvPicPr>
          <p:cNvPr id="64" name="Picture 63" descr="EC2-Instan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75635" y="2685184"/>
            <a:ext cx="731520" cy="731520"/>
          </a:xfrm>
          <a:prstGeom prst="rect">
            <a:avLst/>
          </a:prstGeom>
        </p:spPr>
      </p:pic>
      <p:grpSp>
        <p:nvGrpSpPr>
          <p:cNvPr id="65" name="Group 21"/>
          <p:cNvGrpSpPr>
            <a:grpSpLocks/>
          </p:cNvGrpSpPr>
          <p:nvPr/>
        </p:nvGrpSpPr>
        <p:grpSpPr bwMode="auto">
          <a:xfrm>
            <a:off x="5816268" y="2661649"/>
            <a:ext cx="859899" cy="763683"/>
            <a:chOff x="545458" y="4783771"/>
            <a:chExt cx="2293787" cy="1733798"/>
          </a:xfrm>
        </p:grpSpPr>
        <p:sp>
          <p:nvSpPr>
            <p:cNvPr id="66" name="Rounded Rectangle 6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7" name="Rounded Rectangle 6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14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77" name="TextBox 76"/>
          <p:cNvSpPr txBox="1"/>
          <p:nvPr/>
        </p:nvSpPr>
        <p:spPr>
          <a:xfrm>
            <a:off x="5618546" y="3449538"/>
            <a:ext cx="1239221" cy="261610"/>
          </a:xfrm>
          <a:prstGeom prst="rect">
            <a:avLst/>
          </a:prstGeom>
          <a:noFill/>
        </p:spPr>
        <p:txBody>
          <a:bodyPr wrap="square" rtlCol="0">
            <a:spAutoFit/>
          </a:bodyPr>
          <a:lstStyle/>
          <a:p>
            <a:pPr algn="ctr" defTabSz="609585"/>
            <a:r>
              <a:rPr lang="en-US" sz="1100" b="1" dirty="0">
                <a:solidFill>
                  <a:srgbClr val="474746"/>
                </a:solidFill>
                <a:latin typeface="Amazon Ember" panose="020B0603020204020204" pitchFamily="34" charset="0"/>
                <a:ea typeface="Amazon Ember" panose="020B0603020204020204" pitchFamily="34" charset="0"/>
                <a:cs typeface="Amazon Ember" panose="020B0603020204020204" pitchFamily="34" charset="0"/>
              </a:rPr>
              <a:t>Web Server</a:t>
            </a:r>
          </a:p>
        </p:txBody>
      </p:sp>
      <p:cxnSp>
        <p:nvCxnSpPr>
          <p:cNvPr id="79" name="Elbow Connector 78"/>
          <p:cNvCxnSpPr>
            <a:stCxn id="29" idx="0"/>
          </p:cNvCxnSpPr>
          <p:nvPr/>
        </p:nvCxnSpPr>
        <p:spPr>
          <a:xfrm rot="16200000" flipH="1">
            <a:off x="8955496" y="-86681"/>
            <a:ext cx="248999" cy="3591087"/>
          </a:xfrm>
          <a:prstGeom prst="bentConnector4">
            <a:avLst>
              <a:gd name="adj1" fmla="val -91808"/>
              <a:gd name="adj2" fmla="val 100186"/>
            </a:avLst>
          </a:prstGeom>
          <a:ln w="28575"/>
        </p:spPr>
        <p:style>
          <a:lnRef idx="1">
            <a:schemeClr val="accent1"/>
          </a:lnRef>
          <a:fillRef idx="0">
            <a:schemeClr val="accent1"/>
          </a:fillRef>
          <a:effectRef idx="0">
            <a:schemeClr val="accent1"/>
          </a:effectRef>
          <a:fontRef idx="minor">
            <a:schemeClr val="tx1"/>
          </a:fontRef>
        </p:style>
      </p:cxnSp>
      <p:pic>
        <p:nvPicPr>
          <p:cNvPr id="63" name="Picture 62" descr="Interne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264447" y="1525427"/>
            <a:ext cx="1222183" cy="1202897"/>
          </a:xfrm>
          <a:prstGeom prst="rect">
            <a:avLst/>
          </a:prstGeom>
        </p:spPr>
      </p:pic>
      <p:pic>
        <p:nvPicPr>
          <p:cNvPr id="50" name="Picture 4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05960" y="1394331"/>
            <a:ext cx="556832" cy="556832"/>
          </a:xfrm>
          <a:prstGeom prst="rect">
            <a:avLst/>
          </a:prstGeom>
        </p:spPr>
      </p:pic>
    </p:spTree>
    <p:custDataLst>
      <p:tags r:id="rId1"/>
    </p:custDataLst>
    <p:extLst>
      <p:ext uri="{BB962C8B-B14F-4D97-AF65-F5344CB8AC3E}">
        <p14:creationId xmlns:p14="http://schemas.microsoft.com/office/powerpoint/2010/main" val="2901140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4" name="Content Placeholder 4"/>
          <p:cNvSpPr>
            <a:spLocks noGrp="1"/>
          </p:cNvSpPr>
          <p:nvPr>
            <p:ph idx="1"/>
          </p:nvPr>
        </p:nvSpPr>
        <p:spPr>
          <a:xfrm>
            <a:off x="238539" y="1440305"/>
            <a:ext cx="11352570" cy="4913308"/>
          </a:xfrm>
        </p:spPr>
        <p:txBody>
          <a:bodyPr/>
          <a:lstStyle/>
          <a:p>
            <a:pPr marL="380990" lvl="1"/>
            <a:r>
              <a:rPr lang="en-US" sz="2800" dirty="0"/>
              <a:t>Videos</a:t>
            </a:r>
          </a:p>
          <a:p>
            <a:pPr marL="914377" lvl="2"/>
            <a:r>
              <a:rPr lang="en-US" sz="2400" dirty="0">
                <a:hlinkClick r:id="rId4"/>
              </a:rPr>
              <a:t>Performance Channel</a:t>
            </a:r>
            <a:endParaRPr lang="en-US" sz="2400" dirty="0"/>
          </a:p>
          <a:p>
            <a:pPr marL="914377" lvl="2"/>
            <a:r>
              <a:rPr lang="en-US" sz="2400" dirty="0">
                <a:hlinkClick r:id="rId5"/>
              </a:rPr>
              <a:t>Performance Benchmarking on AWS</a:t>
            </a:r>
            <a:endParaRPr lang="en-US" sz="2400" dirty="0"/>
          </a:p>
          <a:p>
            <a:pPr marL="914377" lvl="2"/>
            <a:endParaRPr lang="en-US" dirty="0"/>
          </a:p>
          <a:p>
            <a:pPr marL="380990" lvl="1"/>
            <a:r>
              <a:rPr lang="en-US" sz="2800" dirty="0"/>
              <a:t>Documentation</a:t>
            </a:r>
          </a:p>
          <a:p>
            <a:pPr marL="914377" lvl="2"/>
            <a:r>
              <a:rPr lang="en-US" sz="2400" dirty="0">
                <a:hlinkClick r:id="rId6"/>
              </a:rPr>
              <a:t>Amazon S3 Performance Optimization Documentation</a:t>
            </a:r>
            <a:endParaRPr lang="en-US" sz="2400" dirty="0"/>
          </a:p>
          <a:p>
            <a:pPr marL="914377" lvl="2"/>
            <a:r>
              <a:rPr lang="en-US" sz="2400" dirty="0">
                <a:hlinkClick r:id="rId7"/>
              </a:rPr>
              <a:t>Amazon EBS Volume Performance Documentation</a:t>
            </a:r>
            <a:endParaRPr lang="en-US" sz="2400" dirty="0"/>
          </a:p>
        </p:txBody>
      </p:sp>
    </p:spTree>
    <p:custDataLst>
      <p:tags r:id="rId1"/>
    </p:custDataLst>
    <p:extLst>
      <p:ext uri="{BB962C8B-B14F-4D97-AF65-F5344CB8AC3E}">
        <p14:creationId xmlns:p14="http://schemas.microsoft.com/office/powerpoint/2010/main" val="509748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8805" y="2661975"/>
            <a:ext cx="11095836" cy="18084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pPr algn="ctr"/>
            <a:r>
              <a:rPr lang="en-US" sz="5400"/>
              <a:t>Performance Efficiency Pillar Questions and Best Practices</a:t>
            </a:r>
            <a:endParaRPr lang="en-US" sz="5400" dirty="0"/>
          </a:p>
        </p:txBody>
      </p:sp>
    </p:spTree>
    <p:custDataLst>
      <p:tags r:id="rId1"/>
    </p:custDataLst>
    <p:extLst>
      <p:ext uri="{BB962C8B-B14F-4D97-AF65-F5344CB8AC3E}">
        <p14:creationId xmlns:p14="http://schemas.microsoft.com/office/powerpoint/2010/main" val="30867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This Module</a:t>
            </a:r>
          </a:p>
        </p:txBody>
      </p:sp>
      <p:sp>
        <p:nvSpPr>
          <p:cNvPr id="5" name="Content Placeholder 4"/>
          <p:cNvSpPr>
            <a:spLocks noGrp="1"/>
          </p:cNvSpPr>
          <p:nvPr>
            <p:ph idx="1"/>
          </p:nvPr>
        </p:nvSpPr>
        <p:spPr>
          <a:xfrm>
            <a:off x="238538" y="1440305"/>
            <a:ext cx="11126147" cy="4913308"/>
          </a:xfrm>
        </p:spPr>
        <p:txBody>
          <a:bodyPr>
            <a:noAutofit/>
          </a:bodyPr>
          <a:lstStyle/>
          <a:p>
            <a:pPr marL="493713" indent="-493713">
              <a:spcBef>
                <a:spcPts val="1800"/>
              </a:spcBef>
            </a:pP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Part 1: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Principles of the Performance Efficiency Pillar</a:t>
            </a:r>
          </a:p>
          <a:p>
            <a:pPr marL="493713" indent="-493713">
              <a:spcBef>
                <a:spcPts val="1800"/>
              </a:spcBef>
            </a:pP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Part 2: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Infrastructure Efficiency Improvements</a:t>
            </a:r>
          </a:p>
          <a:p>
            <a:pPr marL="493713" indent="-493713">
              <a:spcBef>
                <a:spcPts val="1800"/>
              </a:spcBef>
            </a:pP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Part 3: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Exercise: Improve the Architecture </a:t>
            </a:r>
          </a:p>
          <a:p>
            <a:pPr marL="493713" indent="-493713">
              <a:spcBef>
                <a:spcPts val="1800"/>
              </a:spcBef>
            </a:pP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Part 4: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Performance Efficiency Pillar Questions and Best Practices</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a:p>
            <a:pPr>
              <a:spcBef>
                <a:spcPts val="1800"/>
              </a:spcBef>
            </a:pPr>
            <a:endParaRPr lang="en-US" sz="2000" dirty="0"/>
          </a:p>
        </p:txBody>
      </p:sp>
    </p:spTree>
    <p:custDataLst>
      <p:tags r:id="rId1"/>
    </p:custDataLst>
    <p:extLst>
      <p:ext uri="{BB962C8B-B14F-4D97-AF65-F5344CB8AC3E}">
        <p14:creationId xmlns:p14="http://schemas.microsoft.com/office/powerpoint/2010/main" val="3713100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Performance Question</a:t>
            </a:r>
          </a:p>
        </p:txBody>
      </p:sp>
      <p:sp>
        <p:nvSpPr>
          <p:cNvPr id="6" name="Content Placeholder 4"/>
          <p:cNvSpPr txBox="1">
            <a:spLocks/>
          </p:cNvSpPr>
          <p:nvPr/>
        </p:nvSpPr>
        <p:spPr>
          <a:xfrm>
            <a:off x="1599932" y="3492361"/>
            <a:ext cx="10811143" cy="2959239"/>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defTabSz="914400">
              <a:spcBef>
                <a:spcPts val="1800"/>
              </a:spcBef>
              <a:buClr>
                <a:schemeClr val="bg2">
                  <a:lumMod val="10000"/>
                </a:schemeClr>
              </a:buClr>
              <a:buNone/>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Select solutions based on:</a:t>
            </a:r>
          </a:p>
          <a:p>
            <a:pPr marL="742950" lvl="2" indent="-292100" defTabSz="914400">
              <a:spcBef>
                <a:spcPts val="300"/>
              </a:spcBef>
              <a:buClr>
                <a:schemeClr val="bg2">
                  <a:lumMod val="10000"/>
                </a:schemeClr>
              </a:buClr>
              <a:buBlip>
                <a:blip r:embed="rId5"/>
              </a:buBlip>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Predicted resource needs</a:t>
            </a:r>
          </a:p>
          <a:p>
            <a:pPr marL="742950" lvl="2" indent="-292100" defTabSz="914400">
              <a:spcBef>
                <a:spcPts val="300"/>
              </a:spcBef>
              <a:buClr>
                <a:schemeClr val="bg2">
                  <a:lumMod val="10000"/>
                </a:schemeClr>
              </a:buClr>
              <a:buBlip>
                <a:blip r:embed="rId5"/>
              </a:buBlip>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Required internal governance standards</a:t>
            </a:r>
          </a:p>
          <a:p>
            <a:pPr marL="742950" lvl="2" indent="-292100" defTabSz="914400">
              <a:spcBef>
                <a:spcPts val="300"/>
              </a:spcBef>
              <a:buClr>
                <a:schemeClr val="bg2">
                  <a:lumMod val="10000"/>
                </a:schemeClr>
              </a:buClr>
              <a:buBlip>
                <a:blip r:embed="rId5"/>
              </a:buBlip>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Cost or budget</a:t>
            </a:r>
          </a:p>
          <a:p>
            <a:pPr marL="742950" lvl="2" indent="-292100" defTabSz="914400">
              <a:spcBef>
                <a:spcPts val="300"/>
              </a:spcBef>
              <a:buClr>
                <a:schemeClr val="bg2">
                  <a:lumMod val="10000"/>
                </a:schemeClr>
              </a:buClr>
              <a:buBlip>
                <a:blip r:embed="rId5"/>
              </a:buBlip>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Benchmarking results</a:t>
            </a:r>
          </a:p>
          <a:p>
            <a:pPr marL="742950" lvl="2" indent="-292100" defTabSz="914400">
              <a:spcBef>
                <a:spcPts val="300"/>
              </a:spcBef>
              <a:buClr>
                <a:schemeClr val="bg2">
                  <a:lumMod val="10000"/>
                </a:schemeClr>
              </a:buClr>
              <a:buBlip>
                <a:blip r:embed="rId5"/>
              </a:buBlip>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Load testing results</a:t>
            </a:r>
          </a:p>
          <a:p>
            <a:pPr marL="742950" lvl="2" indent="-292100" defTabSz="914400">
              <a:spcBef>
                <a:spcPts val="300"/>
              </a:spcBef>
              <a:buClr>
                <a:schemeClr val="bg2">
                  <a:lumMod val="10000"/>
                </a:schemeClr>
              </a:buClr>
              <a:buBlip>
                <a:blip r:embed="rId5"/>
              </a:buBlip>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Guidance from AWS or from a member of the AWS Partner Network (APN)</a:t>
            </a:r>
          </a:p>
          <a:p>
            <a:pPr marL="742950" lvl="2" indent="-292100" defTabSz="914400">
              <a:spcBef>
                <a:spcPts val="0"/>
              </a:spcBef>
              <a:buClr>
                <a:schemeClr val="bg2">
                  <a:lumMod val="10000"/>
                </a:schemeClr>
              </a:buClr>
              <a:buBlip>
                <a:blip r:embed="rId5"/>
              </a:buBlip>
            </a:pP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p>
            <a:pPr lvl="2">
              <a:spcBef>
                <a:spcPts val="0"/>
              </a:spcBef>
              <a:buClr>
                <a:srgbClr val="FCB64C"/>
              </a:buClr>
            </a:pPr>
            <a:endParaRPr lang="en-US" sz="1667" dirty="0">
              <a:solidFill>
                <a:srgbClr val="474746"/>
              </a:solidFill>
            </a:endParaRPr>
          </a:p>
          <a:p>
            <a:pPr marL="285220" lvl="2" indent="0">
              <a:spcBef>
                <a:spcPts val="0"/>
              </a:spcBef>
              <a:buClr>
                <a:srgbClr val="FCB64C"/>
              </a:buClr>
              <a:buNone/>
            </a:pPr>
            <a:endParaRPr lang="en-US" sz="1667" dirty="0">
              <a:solidFill>
                <a:srgbClr val="474746"/>
              </a:solidFill>
            </a:endParaRPr>
          </a:p>
        </p:txBody>
      </p:sp>
      <p:sp>
        <p:nvSpPr>
          <p:cNvPr id="10" name="Content Placeholder 2"/>
          <p:cNvSpPr txBox="1">
            <a:spLocks/>
          </p:cNvSpPr>
          <p:nvPr/>
        </p:nvSpPr>
        <p:spPr>
          <a:xfrm>
            <a:off x="1599933" y="1490439"/>
            <a:ext cx="9068068" cy="1422094"/>
          </a:xfrm>
          <a:prstGeom prst="rect">
            <a:avLst/>
          </a:prstGeom>
          <a:solidFill>
            <a:sysClr val="window" lastClr="FFFFFF"/>
          </a:solidFill>
          <a:ln w="25400" cap="flat" cmpd="sng" algn="ctr">
            <a:solidFill>
              <a:srgbClr val="FCB64C"/>
            </a:solidFill>
            <a:prstDash val="solid"/>
          </a:ln>
          <a:effectLst>
            <a:outerShdw blurRad="50800" dist="38100" dir="2700000" algn="tl" rotWithShape="0">
              <a:prstClr val="black">
                <a:alpha val="40000"/>
              </a:prstClr>
            </a:outerShdw>
          </a:effectLst>
        </p:spPr>
        <p:txBody>
          <a:bodyPr vert="horz" lIns="91440" tIns="91440" rIns="91440" bIns="91440" rtlCol="0" anchor="ctr">
            <a:no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Tx/>
              <a:buSzTx/>
              <a:buFontTx/>
              <a:buNone/>
              <a:tabLst/>
              <a:defRPr/>
            </a:pP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How do you select the appropriate </a:t>
            </a:r>
            <a:r>
              <a:rPr kumimoji="0" lang="en-US" b="1" strike="noStrike" kern="1200" cap="none" spc="0" normalizeH="0" baseline="0" noProof="0" dirty="0">
                <a:ln>
                  <a:noFill/>
                </a:ln>
                <a:solidFill>
                  <a:srgbClr val="4D4D4C"/>
                </a:solidFill>
                <a:effectLst/>
                <a:uLnTx/>
                <a:uFillTx/>
                <a:latin typeface="Amazon Ember Medium" panose="020B0603020204030204" pitchFamily="34" charset="0"/>
                <a:ea typeface="Amazon Ember Medium" panose="020B0603020204030204" pitchFamily="34" charset="0"/>
                <a:cs typeface="Amazon Ember Medium" panose="020B0603020204030204" pitchFamily="34" charset="0"/>
              </a:rPr>
              <a:t>instance types</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storage solutions</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database solutions</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and</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proximity and caching </a:t>
            </a:r>
            <a:b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b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solutions</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for your system?</a:t>
            </a:r>
          </a:p>
        </p:txBody>
      </p:sp>
      <p:sp>
        <p:nvSpPr>
          <p:cNvPr id="11" name="TextBox 10"/>
          <p:cNvSpPr txBox="1"/>
          <p:nvPr/>
        </p:nvSpPr>
        <p:spPr>
          <a:xfrm>
            <a:off x="4857173" y="3100831"/>
            <a:ext cx="2444628" cy="461665"/>
          </a:xfrm>
          <a:prstGeom prst="rect">
            <a:avLst/>
          </a:prstGeom>
          <a:noFill/>
          <a:ln>
            <a:noFill/>
          </a:ln>
          <a:effectLst/>
        </p:spPr>
        <p:txBody>
          <a:bodyPr wrap="square" rtlCol="0">
            <a:spAutoFit/>
          </a:bodyPr>
          <a:lstStyle/>
          <a:p>
            <a:pPr algn="ctr"/>
            <a:r>
              <a:rPr lang="en-US" sz="2400" b="1"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Best</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a:t>
            </a:r>
            <a:r>
              <a:rPr lang="en-US" sz="2400" b="1"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practices</a:t>
            </a:r>
          </a:p>
        </p:txBody>
      </p:sp>
    </p:spTree>
    <p:custDataLst>
      <p:tags r:id="rId1"/>
    </p:custDataLst>
    <p:extLst>
      <p:ext uri="{BB962C8B-B14F-4D97-AF65-F5344CB8AC3E}">
        <p14:creationId xmlns:p14="http://schemas.microsoft.com/office/powerpoint/2010/main" val="543429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Performance Question</a:t>
            </a:r>
          </a:p>
        </p:txBody>
      </p:sp>
      <p:sp>
        <p:nvSpPr>
          <p:cNvPr id="6" name="Content Placeholder 4"/>
          <p:cNvSpPr txBox="1">
            <a:spLocks/>
          </p:cNvSpPr>
          <p:nvPr/>
        </p:nvSpPr>
        <p:spPr>
          <a:xfrm>
            <a:off x="695057" y="4095750"/>
            <a:ext cx="5120640" cy="1883690"/>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defTabSz="914400">
              <a:spcBef>
                <a:spcPts val="1200"/>
              </a:spcBef>
              <a:buClr>
                <a:schemeClr val="bg2">
                  <a:lumMod val="10000"/>
                </a:schemeClr>
              </a:buClr>
              <a:buBlip>
                <a:blip r:embed="rId5"/>
              </a:buBlip>
            </a:pPr>
            <a:r>
              <a:rPr lang="en-US" b="1" dirty="0">
                <a:latin typeface="Amazon Ember" panose="020B0603020204020204" pitchFamily="34" charset="0"/>
                <a:ea typeface="Amazon Ember" panose="020B0603020204020204" pitchFamily="34" charset="0"/>
                <a:cs typeface="Amazon Ember" panose="020B0603020204020204" pitchFamily="34" charset="0"/>
              </a:rPr>
              <a:t>Review</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cyclically, and reselect new services and features based on predicted resource needs.</a:t>
            </a:r>
          </a:p>
          <a:p>
            <a:pPr marL="4233" lvl="1" indent="0">
              <a:buClr>
                <a:srgbClr val="FCB64C"/>
              </a:buClr>
              <a:buNone/>
            </a:pPr>
            <a:endParaRPr lang="en-US" sz="2133" dirty="0">
              <a:solidFill>
                <a:srgbClr val="474746"/>
              </a:solidFill>
            </a:endParaRPr>
          </a:p>
          <a:p>
            <a:pPr lvl="1">
              <a:buClr>
                <a:srgbClr val="FCB64C"/>
              </a:buClr>
            </a:pPr>
            <a:endParaRPr lang="en-US" sz="1867" dirty="0">
              <a:solidFill>
                <a:srgbClr val="474746"/>
              </a:solidFill>
            </a:endParaRPr>
          </a:p>
          <a:p>
            <a:pPr marL="4233" lvl="1" indent="0">
              <a:buClr>
                <a:srgbClr val="FCB64C"/>
              </a:buClr>
              <a:buNone/>
            </a:pPr>
            <a:endParaRPr lang="en-US" sz="1867" dirty="0">
              <a:solidFill>
                <a:srgbClr val="474746"/>
              </a:solidFill>
            </a:endParaRPr>
          </a:p>
        </p:txBody>
      </p:sp>
      <p:sp>
        <p:nvSpPr>
          <p:cNvPr id="7" name="Content Placeholder 5"/>
          <p:cNvSpPr txBox="1">
            <a:spLocks/>
          </p:cNvSpPr>
          <p:nvPr/>
        </p:nvSpPr>
        <p:spPr>
          <a:xfrm>
            <a:off x="6229627" y="4096610"/>
            <a:ext cx="5393803" cy="252100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defTabSz="914400">
              <a:spcBef>
                <a:spcPts val="1200"/>
              </a:spcBef>
              <a:buClr>
                <a:schemeClr val="bg2">
                  <a:lumMod val="10000"/>
                </a:schemeClr>
              </a:buClr>
              <a:buBlip>
                <a:blip r:embed="rId5"/>
              </a:buBlip>
            </a:pPr>
            <a:r>
              <a:rPr lang="en-US" b="1" dirty="0">
                <a:latin typeface="Amazon Ember" panose="020B0603020204020204" pitchFamily="34" charset="0"/>
                <a:ea typeface="Amazon Ember" panose="020B0603020204020204" pitchFamily="34" charset="0"/>
                <a:cs typeface="Amazon Ember" panose="020B0603020204020204" pitchFamily="34" charset="0"/>
              </a:rPr>
              <a:t>Benchmark</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and </a:t>
            </a:r>
            <a:r>
              <a:rPr lang="en-US" b="1" dirty="0">
                <a:latin typeface="Amazon Ember" panose="020B0603020204020204" pitchFamily="34" charset="0"/>
                <a:ea typeface="Amazon Ember" panose="020B0603020204020204" pitchFamily="34" charset="0"/>
                <a:cs typeface="Amazon Ember" panose="020B0603020204020204" pitchFamily="34" charset="0"/>
              </a:rPr>
              <a:t>load</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latin typeface="Amazon Ember" panose="020B0603020204020204" pitchFamily="34" charset="0"/>
                <a:ea typeface="Amazon Ember" panose="020B0603020204020204" pitchFamily="34" charset="0"/>
                <a:cs typeface="Amazon Ember" panose="020B0603020204020204" pitchFamily="34" charset="0"/>
              </a:rPr>
              <a:t>test</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after each new service or feature is released, and use that information to make the </a:t>
            </a:r>
            <a:r>
              <a:rPr lang="en-US" b="1" dirty="0">
                <a:latin typeface="Amazon Ember" panose="020B0603020204020204" pitchFamily="34" charset="0"/>
                <a:ea typeface="Amazon Ember" panose="020B0603020204020204" pitchFamily="34" charset="0"/>
                <a:cs typeface="Amazon Ember" panose="020B0603020204020204" pitchFamily="34" charset="0"/>
              </a:rPr>
              <a:t>best</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latin typeface="Amazon Ember" panose="020B0603020204020204" pitchFamily="34" charset="0"/>
                <a:ea typeface="Amazon Ember" panose="020B0603020204020204" pitchFamily="34" charset="0"/>
                <a:cs typeface="Amazon Ember" panose="020B0603020204020204" pitchFamily="34" charset="0"/>
              </a:rPr>
              <a:t>selection</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based on a calculation of performance or cost.</a:t>
            </a:r>
          </a:p>
          <a:p>
            <a:pPr marL="4233" lvl="1" indent="0">
              <a:buClr>
                <a:srgbClr val="FCB64C"/>
              </a:buClr>
              <a:buNone/>
            </a:pPr>
            <a:r>
              <a:rPr lang="en-US" sz="2133" dirty="0">
                <a:solidFill>
                  <a:srgbClr val="474746"/>
                </a:solidFill>
              </a:rPr>
              <a:t> </a:t>
            </a:r>
          </a:p>
        </p:txBody>
      </p:sp>
      <p:sp>
        <p:nvSpPr>
          <p:cNvPr id="10" name="Content Placeholder 2"/>
          <p:cNvSpPr txBox="1">
            <a:spLocks/>
          </p:cNvSpPr>
          <p:nvPr/>
        </p:nvSpPr>
        <p:spPr>
          <a:xfrm>
            <a:off x="942976" y="1427350"/>
            <a:ext cx="10315574" cy="1647825"/>
          </a:xfrm>
          <a:prstGeom prst="rect">
            <a:avLst/>
          </a:prstGeom>
          <a:solidFill>
            <a:sysClr val="window" lastClr="FFFFFF"/>
          </a:solidFill>
          <a:ln w="25400" cap="flat" cmpd="sng" algn="ctr">
            <a:solidFill>
              <a:srgbClr val="FCB64C"/>
            </a:solidFill>
            <a:prstDash val="solid"/>
          </a:ln>
          <a:effectLst>
            <a:outerShdw blurRad="50800" dist="38100" dir="2700000" algn="tl" rotWithShape="0">
              <a:prstClr val="black">
                <a:alpha val="40000"/>
              </a:prstClr>
            </a:outerShdw>
          </a:effectLst>
        </p:spPr>
        <p:txBody>
          <a:bodyPr vert="horz" lIns="91440" tIns="91440" rIns="91440" bIns="91440" rtlCol="0" anchor="ctr">
            <a:noAutofit/>
          </a:bodyPr>
          <a:lstStyle>
            <a:defPPr>
              <a:defRPr lang="en-US"/>
            </a:defPPr>
            <a:lvl1pPr marR="0" lvl="0" indent="0" algn="ctr" defTabSz="457200" fontAlgn="auto">
              <a:lnSpc>
                <a:spcPct val="100000"/>
              </a:lnSpc>
              <a:spcBef>
                <a:spcPct val="20000"/>
              </a:spcBef>
              <a:spcAft>
                <a:spcPts val="600"/>
              </a:spcAft>
              <a:buClrTx/>
              <a:buSzTx/>
              <a:buFontTx/>
              <a:buNone/>
              <a:tabLst/>
              <a:defRPr kumimoji="0" sz="2800" b="1" i="1" u="none" strike="noStrike" cap="none" spc="0" normalizeH="0" baseline="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742950" indent="-285750" defTabSz="457200">
              <a:spcBef>
                <a:spcPct val="20000"/>
              </a:spcBef>
              <a:buFont typeface="Arial"/>
              <a:buChar char="•"/>
              <a:defRPr sz="2000" b="0" i="0">
                <a:solidFill>
                  <a:srgbClr val="4D4D4C"/>
                </a:solidFill>
              </a:defRPr>
            </a:lvl2pPr>
            <a:lvl3pPr marL="1143000" indent="-228600" defTabSz="457200">
              <a:spcBef>
                <a:spcPct val="20000"/>
              </a:spcBef>
              <a:buFont typeface="Arial"/>
              <a:buChar char="•"/>
              <a:defRPr b="0" i="0">
                <a:solidFill>
                  <a:srgbClr val="4D4D4C"/>
                </a:solidFill>
              </a:defRPr>
            </a:lvl3pPr>
            <a:lvl4pPr marL="1600200" indent="-228600" defTabSz="457200">
              <a:spcBef>
                <a:spcPct val="20000"/>
              </a:spcBef>
              <a:buFont typeface="Arial"/>
              <a:buChar char="–"/>
              <a:defRPr sz="1600" b="0" i="0">
                <a:solidFill>
                  <a:srgbClr val="4D4D4C"/>
                </a:solidFill>
              </a:defRPr>
            </a:lvl4pPr>
            <a:lvl5pPr marL="2057400" indent="-228600" defTabSz="457200">
              <a:spcBef>
                <a:spcPct val="20000"/>
              </a:spcBef>
              <a:buFont typeface="Arial"/>
              <a:buChar char="»"/>
              <a:defRPr sz="1600" b="0" i="0">
                <a:solidFill>
                  <a:srgbClr val="4D4D4C"/>
                </a:solidFill>
              </a:defRPr>
            </a:lvl5pPr>
            <a:lvl6pPr marL="2514600" indent="-228600" defTabSz="457200">
              <a:spcBef>
                <a:spcPct val="20000"/>
              </a:spcBef>
              <a:buFont typeface="Arial"/>
              <a:buChar char="•"/>
              <a:defRPr sz="2000">
                <a:solidFill>
                  <a:schemeClr val="dk1"/>
                </a:solidFill>
              </a:defRPr>
            </a:lvl6pPr>
            <a:lvl7pPr marL="2971800" indent="-228600" defTabSz="457200">
              <a:spcBef>
                <a:spcPct val="20000"/>
              </a:spcBef>
              <a:buFont typeface="Arial"/>
              <a:buChar char="•"/>
              <a:defRPr sz="2000">
                <a:solidFill>
                  <a:schemeClr val="dk1"/>
                </a:solidFill>
              </a:defRPr>
            </a:lvl7pPr>
            <a:lvl8pPr marL="3429000" indent="-228600" defTabSz="457200">
              <a:spcBef>
                <a:spcPct val="20000"/>
              </a:spcBef>
              <a:buFont typeface="Arial"/>
              <a:buChar char="•"/>
              <a:defRPr sz="2000">
                <a:solidFill>
                  <a:schemeClr val="dk1"/>
                </a:solidFill>
              </a:defRPr>
            </a:lvl8pPr>
            <a:lvl9pPr marL="3886200" indent="-228600" defTabSz="457200">
              <a:spcBef>
                <a:spcPct val="20000"/>
              </a:spcBef>
              <a:buFont typeface="Arial"/>
              <a:buChar char="•"/>
              <a:defRPr sz="2000">
                <a:solidFill>
                  <a:schemeClr val="dk1"/>
                </a:solidFill>
              </a:defRPr>
            </a:lvl9pPr>
          </a:lstStyle>
          <a:p>
            <a:r>
              <a:rPr lang="en-US" sz="2400" i="0" dirty="0"/>
              <a:t>How do you ensure that you continue to have the most appropriate </a:t>
            </a:r>
            <a:r>
              <a:rPr lang="en-US" sz="2400" i="0" dirty="0">
                <a:latin typeface="Amazon Ember Medium" panose="020B0603020204030204" pitchFamily="34" charset="0"/>
                <a:ea typeface="Amazon Ember Medium" panose="020B0603020204030204" pitchFamily="34" charset="0"/>
                <a:cs typeface="Amazon Ember Medium" panose="020B0603020204030204" pitchFamily="34" charset="0"/>
              </a:rPr>
              <a:t>instance</a:t>
            </a:r>
            <a:r>
              <a:rPr lang="en-US" sz="2400" i="0" dirty="0"/>
              <a:t> </a:t>
            </a:r>
            <a:r>
              <a:rPr lang="en-US" sz="2400" i="0" dirty="0">
                <a:latin typeface="Amazon Ember Medium" panose="020B0603020204030204" pitchFamily="34" charset="0"/>
                <a:ea typeface="Amazon Ember Medium" panose="020B0603020204030204" pitchFamily="34" charset="0"/>
                <a:cs typeface="Amazon Ember Medium" panose="020B0603020204030204" pitchFamily="34" charset="0"/>
              </a:rPr>
              <a:t>types</a:t>
            </a:r>
            <a:r>
              <a:rPr lang="en-US" sz="2400" i="0" dirty="0"/>
              <a:t>, </a:t>
            </a:r>
            <a:r>
              <a:rPr lang="en-US" sz="2400" i="0" dirty="0">
                <a:latin typeface="Amazon Ember Medium" panose="020B0603020204030204" pitchFamily="34" charset="0"/>
                <a:ea typeface="Amazon Ember Medium" panose="020B0603020204030204" pitchFamily="34" charset="0"/>
                <a:cs typeface="Amazon Ember Medium" panose="020B0603020204030204" pitchFamily="34" charset="0"/>
              </a:rPr>
              <a:t>storage</a:t>
            </a:r>
            <a:r>
              <a:rPr lang="en-US" sz="2400" i="0" dirty="0"/>
              <a:t> </a:t>
            </a:r>
            <a:r>
              <a:rPr lang="en-US" sz="2400" i="0" dirty="0">
                <a:latin typeface="Amazon Ember Medium" panose="020B0603020204030204" pitchFamily="34" charset="0"/>
                <a:ea typeface="Amazon Ember Medium" panose="020B0603020204030204" pitchFamily="34" charset="0"/>
                <a:cs typeface="Amazon Ember Medium" panose="020B0603020204030204" pitchFamily="34" charset="0"/>
              </a:rPr>
              <a:t>solutions</a:t>
            </a:r>
            <a:r>
              <a:rPr lang="en-US" sz="2400" i="0" dirty="0"/>
              <a:t>, </a:t>
            </a:r>
            <a:r>
              <a:rPr lang="en-US" sz="2400" i="0" dirty="0">
                <a:latin typeface="Amazon Ember Medium" panose="020B0603020204030204" pitchFamily="34" charset="0"/>
                <a:ea typeface="Amazon Ember Medium" panose="020B0603020204030204" pitchFamily="34" charset="0"/>
                <a:cs typeface="Amazon Ember Medium" panose="020B0603020204030204" pitchFamily="34" charset="0"/>
              </a:rPr>
              <a:t>database</a:t>
            </a:r>
            <a:r>
              <a:rPr lang="en-US" sz="2400" i="0" dirty="0"/>
              <a:t> </a:t>
            </a:r>
            <a:r>
              <a:rPr lang="en-US" sz="2400" i="0" dirty="0">
                <a:latin typeface="Amazon Ember Medium" panose="020B0603020204030204" pitchFamily="34" charset="0"/>
                <a:ea typeface="Amazon Ember Medium" panose="020B0603020204030204" pitchFamily="34" charset="0"/>
                <a:cs typeface="Amazon Ember Medium" panose="020B0603020204030204" pitchFamily="34" charset="0"/>
              </a:rPr>
              <a:t>solutions</a:t>
            </a:r>
            <a:r>
              <a:rPr lang="en-US" sz="2400" i="0" dirty="0"/>
              <a:t>, and </a:t>
            </a:r>
            <a:r>
              <a:rPr lang="en-US" sz="2400" i="0" dirty="0">
                <a:latin typeface="Amazon Ember Medium" panose="020B0603020204030204" pitchFamily="34" charset="0"/>
                <a:ea typeface="Amazon Ember Medium" panose="020B0603020204030204" pitchFamily="34" charset="0"/>
                <a:cs typeface="Amazon Ember Medium" panose="020B0603020204030204" pitchFamily="34" charset="0"/>
              </a:rPr>
              <a:t>proximity</a:t>
            </a:r>
            <a:r>
              <a:rPr lang="en-US" sz="2400" i="0" dirty="0"/>
              <a:t> </a:t>
            </a:r>
            <a:r>
              <a:rPr lang="en-US" sz="2400" i="0" dirty="0">
                <a:latin typeface="Amazon Ember Medium" panose="020B0603020204030204" pitchFamily="34" charset="0"/>
                <a:ea typeface="Amazon Ember Medium" panose="020B0603020204030204" pitchFamily="34" charset="0"/>
                <a:cs typeface="Amazon Ember Medium" panose="020B0603020204030204" pitchFamily="34" charset="0"/>
              </a:rPr>
              <a:t>and</a:t>
            </a:r>
            <a:r>
              <a:rPr lang="en-US" sz="2400" i="0" dirty="0"/>
              <a:t> </a:t>
            </a:r>
            <a:r>
              <a:rPr lang="en-US" sz="2400" i="0" dirty="0">
                <a:latin typeface="Amazon Ember Medium" panose="020B0603020204030204" pitchFamily="34" charset="0"/>
                <a:ea typeface="Amazon Ember Medium" panose="020B0603020204030204" pitchFamily="34" charset="0"/>
                <a:cs typeface="Amazon Ember Medium" panose="020B0603020204030204" pitchFamily="34" charset="0"/>
              </a:rPr>
              <a:t>caching</a:t>
            </a:r>
            <a:r>
              <a:rPr lang="en-US" sz="2400" i="0" dirty="0"/>
              <a:t> </a:t>
            </a:r>
            <a:r>
              <a:rPr lang="en-US" sz="2400" i="0" dirty="0">
                <a:latin typeface="Amazon Ember Medium" panose="020B0603020204030204" pitchFamily="34" charset="0"/>
                <a:ea typeface="Amazon Ember Medium" panose="020B0603020204030204" pitchFamily="34" charset="0"/>
                <a:cs typeface="Amazon Ember Medium" panose="020B0603020204030204" pitchFamily="34" charset="0"/>
              </a:rPr>
              <a:t>solutions</a:t>
            </a:r>
            <a:r>
              <a:rPr lang="en-US" sz="2400" i="0" dirty="0"/>
              <a:t> as new services and features are launched?</a:t>
            </a:r>
          </a:p>
        </p:txBody>
      </p:sp>
      <p:sp>
        <p:nvSpPr>
          <p:cNvPr id="11" name="TextBox 10"/>
          <p:cNvSpPr txBox="1"/>
          <p:nvPr/>
        </p:nvSpPr>
        <p:spPr>
          <a:xfrm>
            <a:off x="4857173" y="3304027"/>
            <a:ext cx="2444628" cy="461665"/>
          </a:xfrm>
          <a:prstGeom prst="rect">
            <a:avLst/>
          </a:prstGeom>
          <a:noFill/>
          <a:ln>
            <a:noFill/>
          </a:ln>
          <a:effectLst/>
        </p:spPr>
        <p:txBody>
          <a:bodyPr wrap="square" rtlCol="0">
            <a:spAutoFit/>
          </a:bodyPr>
          <a:lstStyle>
            <a:defPPr>
              <a:defRPr lang="en-US"/>
            </a:defPPr>
            <a:lvl1pPr algn="ctr">
              <a:defRPr sz="2400" b="1">
                <a:solidFill>
                  <a:srgbClr val="00B050"/>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Best practices</a:t>
            </a:r>
          </a:p>
        </p:txBody>
      </p:sp>
    </p:spTree>
    <p:custDataLst>
      <p:tags r:id="rId1"/>
    </p:custDataLst>
    <p:extLst>
      <p:ext uri="{BB962C8B-B14F-4D97-AF65-F5344CB8AC3E}">
        <p14:creationId xmlns:p14="http://schemas.microsoft.com/office/powerpoint/2010/main" val="3265961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Performance Question</a:t>
            </a:r>
          </a:p>
        </p:txBody>
      </p:sp>
      <p:sp>
        <p:nvSpPr>
          <p:cNvPr id="6" name="Content Placeholder 4"/>
          <p:cNvSpPr txBox="1">
            <a:spLocks/>
          </p:cNvSpPr>
          <p:nvPr/>
        </p:nvSpPr>
        <p:spPr>
          <a:xfrm>
            <a:off x="695057" y="3906110"/>
            <a:ext cx="5120640" cy="2521005"/>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defTabSz="914400">
              <a:spcBef>
                <a:spcPts val="1200"/>
              </a:spcBef>
              <a:buClr>
                <a:schemeClr val="bg2">
                  <a:lumMod val="10000"/>
                </a:schemeClr>
              </a:buClr>
              <a:buBlip>
                <a:blip r:embed="rId5"/>
              </a:buBlip>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Monitor instances with:</a:t>
            </a:r>
          </a:p>
          <a:p>
            <a:pPr marL="742950" lvl="2" indent="-292100" defTabSz="914400">
              <a:spcBef>
                <a:spcPts val="300"/>
              </a:spcBef>
              <a:buClr>
                <a:schemeClr val="bg2">
                  <a:lumMod val="10000"/>
                </a:schemeClr>
              </a:buClr>
              <a:buBlip>
                <a:blip r:embed="rId5"/>
              </a:buBlip>
            </a:pPr>
            <a:r>
              <a:rPr lang="en-US" b="1" dirty="0">
                <a:latin typeface="Amazon Ember" panose="020B0603020204020204" pitchFamily="34" charset="0"/>
                <a:ea typeface="Amazon Ember" panose="020B0603020204020204" pitchFamily="34" charset="0"/>
                <a:cs typeface="Amazon Ember" panose="020B0603020204020204" pitchFamily="34" charset="0"/>
              </a:rPr>
              <a:t>Amazon CloudWatch</a:t>
            </a:r>
          </a:p>
          <a:p>
            <a:pPr marL="742950" lvl="2" indent="-292100" defTabSz="914400">
              <a:spcBef>
                <a:spcPts val="300"/>
              </a:spcBef>
              <a:buClr>
                <a:schemeClr val="bg2">
                  <a:lumMod val="10000"/>
                </a:schemeClr>
              </a:buClr>
              <a:buBlip>
                <a:blip r:embed="rId5"/>
              </a:buBlip>
            </a:pPr>
            <a:r>
              <a:rPr lang="en-US" b="1" dirty="0">
                <a:latin typeface="Amazon Ember" panose="020B0603020204020204" pitchFamily="34" charset="0"/>
                <a:ea typeface="Amazon Ember" panose="020B0603020204020204" pitchFamily="34" charset="0"/>
                <a:cs typeface="Amazon Ember" panose="020B0603020204020204" pitchFamily="34" charset="0"/>
              </a:rPr>
              <a:t>Third-party tools</a:t>
            </a:r>
          </a:p>
          <a:p>
            <a:pPr marL="457200" lvl="1" indent="-457200" defTabSz="914400">
              <a:spcBef>
                <a:spcPts val="1200"/>
              </a:spcBef>
              <a:buClr>
                <a:schemeClr val="bg2">
                  <a:lumMod val="10000"/>
                </a:schemeClr>
              </a:buClr>
              <a:buBlip>
                <a:blip r:embed="rId5"/>
              </a:buBlip>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Perform a </a:t>
            </a:r>
            <a:r>
              <a:rPr lang="en-US" sz="2000" b="1" dirty="0">
                <a:latin typeface="Amazon Ember" panose="020B0603020204020204" pitchFamily="34" charset="0"/>
                <a:ea typeface="Amazon Ember" panose="020B0603020204020204" pitchFamily="34" charset="0"/>
                <a:cs typeface="Amazon Ember" panose="020B0603020204020204" pitchFamily="34" charset="0"/>
              </a:rPr>
              <a:t>periodic</a:t>
            </a:r>
            <a:r>
              <a:rPr lang="en-US" b="1" dirty="0">
                <a:latin typeface="Amazon Ember" panose="020B0603020204020204" pitchFamily="34" charset="0"/>
                <a:ea typeface="Amazon Ember" panose="020B0603020204020204" pitchFamily="34" charset="0"/>
                <a:cs typeface="Amazon Ember" panose="020B0603020204020204" pitchFamily="34" charset="0"/>
              </a:rPr>
              <a:t> </a:t>
            </a:r>
            <a:r>
              <a:rPr lang="en-US" sz="2000" b="1" dirty="0">
                <a:latin typeface="Amazon Ember" panose="020B0603020204020204" pitchFamily="34" charset="0"/>
                <a:ea typeface="Amazon Ember" panose="020B0603020204020204" pitchFamily="34" charset="0"/>
                <a:cs typeface="Amazon Ember" panose="020B0603020204020204" pitchFamily="34" charset="0"/>
              </a:rPr>
              <a:t>review</a:t>
            </a:r>
            <a:r>
              <a:rPr lang="en-US" b="1" dirty="0">
                <a:latin typeface="Amazon Ember" panose="020B0603020204020204" pitchFamily="34" charset="0"/>
                <a:ea typeface="Amazon Ember" panose="020B0603020204020204" pitchFamily="34" charset="0"/>
                <a:cs typeface="Amazon Ember" panose="020B0603020204020204" pitchFamily="34" charset="0"/>
              </a:rPr>
              <a:t> </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of your monitoring dashboards.</a:t>
            </a:r>
          </a:p>
          <a:p>
            <a:pPr lvl="1">
              <a:buClr>
                <a:srgbClr val="FCB64C"/>
              </a:buClr>
            </a:pPr>
            <a:endParaRPr lang="en-US" sz="1867" dirty="0">
              <a:solidFill>
                <a:srgbClr val="474746"/>
              </a:solidFill>
            </a:endParaRPr>
          </a:p>
          <a:p>
            <a:pPr marL="4233" lvl="1" indent="0">
              <a:buClr>
                <a:srgbClr val="FCB64C"/>
              </a:buClr>
              <a:buNone/>
            </a:pPr>
            <a:endParaRPr lang="en-US" sz="1867" dirty="0">
              <a:solidFill>
                <a:srgbClr val="474746"/>
              </a:solidFill>
            </a:endParaRPr>
          </a:p>
        </p:txBody>
      </p:sp>
      <p:sp>
        <p:nvSpPr>
          <p:cNvPr id="7" name="Content Placeholder 5"/>
          <p:cNvSpPr txBox="1">
            <a:spLocks/>
          </p:cNvSpPr>
          <p:nvPr/>
        </p:nvSpPr>
        <p:spPr>
          <a:xfrm>
            <a:off x="6293394" y="3906110"/>
            <a:ext cx="5124172" cy="252100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defTabSz="914400">
              <a:spcBef>
                <a:spcPts val="1200"/>
              </a:spcBef>
              <a:buClr>
                <a:schemeClr val="bg2">
                  <a:lumMod val="10000"/>
                </a:schemeClr>
              </a:buClr>
              <a:buBlip>
                <a:blip r:embed="rId5"/>
              </a:buBlip>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Use </a:t>
            </a:r>
            <a:r>
              <a:rPr lang="en-US" sz="2000" b="1" dirty="0">
                <a:latin typeface="Amazon Ember" panose="020B0603020204020204" pitchFamily="34" charset="0"/>
                <a:ea typeface="Amazon Ember" panose="020B0603020204020204" pitchFamily="34" charset="0"/>
                <a:cs typeface="Amazon Ember" panose="020B0603020204020204" pitchFamily="34" charset="0"/>
              </a:rPr>
              <a:t>alarm-based notifications </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to automatically alert you if metrics are out of safe bounds. </a:t>
            </a:r>
          </a:p>
          <a:p>
            <a:pPr marL="457200" lvl="1" indent="-457200" defTabSz="914400">
              <a:spcBef>
                <a:spcPts val="1200"/>
              </a:spcBef>
              <a:buClr>
                <a:schemeClr val="bg2">
                  <a:lumMod val="10000"/>
                </a:schemeClr>
              </a:buClr>
              <a:buBlip>
                <a:blip r:embed="rId5"/>
              </a:buBlip>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Use </a:t>
            </a:r>
            <a:r>
              <a:rPr lang="en-US" sz="2000" b="1" dirty="0">
                <a:latin typeface="Amazon Ember" panose="020B0603020204020204" pitchFamily="34" charset="0"/>
                <a:ea typeface="Amazon Ember" panose="020B0603020204020204" pitchFamily="34" charset="0"/>
                <a:cs typeface="Amazon Ember" panose="020B0603020204020204" pitchFamily="34" charset="0"/>
              </a:rPr>
              <a:t>trigger-based actions </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to cause automated actions to remediate or escalate issues.</a:t>
            </a:r>
          </a:p>
          <a:p>
            <a:pPr lvl="1">
              <a:buClr>
                <a:srgbClr val="FCB64C"/>
              </a:buClr>
            </a:pPr>
            <a:endParaRPr lang="en-US" sz="2133" dirty="0">
              <a:solidFill>
                <a:srgbClr val="474746"/>
              </a:solidFill>
            </a:endParaRPr>
          </a:p>
        </p:txBody>
      </p:sp>
      <p:sp>
        <p:nvSpPr>
          <p:cNvPr id="10" name="Content Placeholder 2"/>
          <p:cNvSpPr txBox="1">
            <a:spLocks/>
          </p:cNvSpPr>
          <p:nvPr/>
        </p:nvSpPr>
        <p:spPr>
          <a:xfrm>
            <a:off x="1533526" y="1483401"/>
            <a:ext cx="9134474" cy="1286842"/>
          </a:xfrm>
          <a:prstGeom prst="rect">
            <a:avLst/>
          </a:prstGeom>
          <a:solidFill>
            <a:sysClr val="window" lastClr="FFFFFF"/>
          </a:solidFill>
          <a:ln w="25400" cap="flat" cmpd="sng" algn="ctr">
            <a:solidFill>
              <a:srgbClr val="FCB64C"/>
            </a:solidFill>
            <a:prstDash val="solid"/>
          </a:ln>
          <a:effectLst>
            <a:outerShdw blurRad="50800" dist="38100" dir="2700000" algn="tl" rotWithShape="0">
              <a:prstClr val="black">
                <a:alpha val="40000"/>
              </a:prstClr>
            </a:outerShdw>
          </a:effectLst>
        </p:spPr>
        <p:txBody>
          <a:bodyPr vert="horz" lIns="91440" tIns="91440" rIns="91440" bIns="91440" rtlCol="0" anchor="ctr">
            <a:no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Tx/>
              <a:buSzTx/>
              <a:buFontTx/>
              <a:buNone/>
              <a:tabLst/>
              <a:defRPr/>
            </a:pP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How do you monitor your </a:t>
            </a: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instances</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storage solutions</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b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databases</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and </a:t>
            </a: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proximity and caching solutions </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to ensure </a:t>
            </a:r>
            <a:b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they are performing as expected?</a:t>
            </a:r>
          </a:p>
        </p:txBody>
      </p:sp>
      <p:sp>
        <p:nvSpPr>
          <p:cNvPr id="11" name="TextBox 10"/>
          <p:cNvSpPr txBox="1"/>
          <p:nvPr/>
        </p:nvSpPr>
        <p:spPr>
          <a:xfrm>
            <a:off x="4857173" y="3180202"/>
            <a:ext cx="2444628" cy="461665"/>
          </a:xfrm>
          <a:prstGeom prst="rect">
            <a:avLst/>
          </a:prstGeom>
          <a:noFill/>
          <a:ln>
            <a:noFill/>
          </a:ln>
          <a:effectLst/>
        </p:spPr>
        <p:txBody>
          <a:bodyPr wrap="square" rtlCol="0">
            <a:spAutoFit/>
          </a:bodyPr>
          <a:lstStyle>
            <a:defPPr>
              <a:defRPr lang="en-US"/>
            </a:defPPr>
            <a:lvl1pPr algn="ctr">
              <a:defRPr sz="2400" b="1">
                <a:solidFill>
                  <a:srgbClr val="00B050"/>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Best practices</a:t>
            </a:r>
          </a:p>
        </p:txBody>
      </p:sp>
    </p:spTree>
    <p:custDataLst>
      <p:tags r:id="rId1"/>
    </p:custDataLst>
    <p:extLst>
      <p:ext uri="{BB962C8B-B14F-4D97-AF65-F5344CB8AC3E}">
        <p14:creationId xmlns:p14="http://schemas.microsoft.com/office/powerpoint/2010/main" val="4011294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Performance Question</a:t>
            </a:r>
          </a:p>
        </p:txBody>
      </p:sp>
      <p:sp>
        <p:nvSpPr>
          <p:cNvPr id="6" name="Content Placeholder 4"/>
          <p:cNvSpPr txBox="1">
            <a:spLocks/>
          </p:cNvSpPr>
          <p:nvPr/>
        </p:nvSpPr>
        <p:spPr>
          <a:xfrm>
            <a:off x="695057" y="3613292"/>
            <a:ext cx="5096144" cy="2521005"/>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defTabSz="914400">
              <a:spcBef>
                <a:spcPts val="1200"/>
              </a:spcBef>
              <a:buClr>
                <a:schemeClr val="bg2">
                  <a:lumMod val="10000"/>
                </a:schemeClr>
              </a:buClr>
              <a:buBlip>
                <a:blip r:embed="rId5"/>
              </a:buBlip>
            </a:pPr>
            <a:r>
              <a:rPr lang="en-US" b="1" dirty="0">
                <a:latin typeface="Amazon Ember" panose="020B0603020204020204" pitchFamily="34" charset="0"/>
                <a:ea typeface="Amazon Ember" panose="020B0603020204020204" pitchFamily="34" charset="0"/>
                <a:cs typeface="Amazon Ember" panose="020B0603020204020204" pitchFamily="34" charset="0"/>
              </a:rPr>
              <a:t>React</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based on manually reviewing metrics.</a:t>
            </a:r>
          </a:p>
          <a:p>
            <a:pPr marL="457200" lvl="1" indent="-457200" defTabSz="914400">
              <a:spcBef>
                <a:spcPts val="1200"/>
              </a:spcBef>
              <a:buClr>
                <a:schemeClr val="bg2">
                  <a:lumMod val="10000"/>
                </a:schemeClr>
              </a:buClr>
              <a:buBlip>
                <a:blip r:embed="rId5"/>
              </a:buBlip>
            </a:pPr>
            <a:r>
              <a:rPr lang="en-US" b="1" dirty="0">
                <a:latin typeface="Amazon Ember" panose="020B0603020204020204" pitchFamily="34" charset="0"/>
                <a:ea typeface="Amazon Ember" panose="020B0603020204020204" pitchFamily="34" charset="0"/>
                <a:cs typeface="Amazon Ember" panose="020B0603020204020204" pitchFamily="34" charset="0"/>
              </a:rPr>
              <a:t>Plan</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future capacity and throughput based on metrics and/or planned events.</a:t>
            </a:r>
          </a:p>
          <a:p>
            <a:pPr marL="457200" lvl="1" indent="-457200" defTabSz="914400">
              <a:spcBef>
                <a:spcPts val="1200"/>
              </a:spcBef>
              <a:buClr>
                <a:schemeClr val="bg2">
                  <a:lumMod val="10000"/>
                </a:schemeClr>
              </a:buClr>
              <a:buBlip>
                <a:blip r:embed="rId5"/>
              </a:buBlip>
            </a:pPr>
            <a:r>
              <a:rPr lang="en-US" b="1" dirty="0">
                <a:latin typeface="Amazon Ember" panose="020B0603020204020204" pitchFamily="34" charset="0"/>
                <a:ea typeface="Amazon Ember" panose="020B0603020204020204" pitchFamily="34" charset="0"/>
                <a:cs typeface="Amazon Ember" panose="020B0603020204020204" pitchFamily="34" charset="0"/>
              </a:rPr>
              <a:t>Automate</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against metrics.</a:t>
            </a:r>
          </a:p>
          <a:p>
            <a:pPr marL="4233" lvl="1" indent="0">
              <a:buClr>
                <a:srgbClr val="FCB64C"/>
              </a:buClr>
              <a:buNone/>
            </a:pPr>
            <a:endParaRPr lang="en-US" sz="2133" dirty="0">
              <a:solidFill>
                <a:srgbClr val="474746"/>
              </a:solidFill>
            </a:endParaRPr>
          </a:p>
          <a:p>
            <a:pPr lvl="1">
              <a:buClr>
                <a:srgbClr val="FCB64C"/>
              </a:buClr>
            </a:pPr>
            <a:endParaRPr lang="en-US" sz="2133" dirty="0">
              <a:solidFill>
                <a:srgbClr val="474746"/>
              </a:solidFill>
            </a:endParaRPr>
          </a:p>
          <a:p>
            <a:pPr lvl="1">
              <a:buClr>
                <a:srgbClr val="FCB64C"/>
              </a:buClr>
            </a:pPr>
            <a:endParaRPr lang="en-US" sz="1867" dirty="0">
              <a:solidFill>
                <a:srgbClr val="474746"/>
              </a:solidFill>
            </a:endParaRPr>
          </a:p>
          <a:p>
            <a:pPr marL="4233" lvl="1" indent="0">
              <a:buClr>
                <a:srgbClr val="FCB64C"/>
              </a:buClr>
              <a:buNone/>
            </a:pPr>
            <a:endParaRPr lang="en-US" sz="1867" dirty="0">
              <a:solidFill>
                <a:srgbClr val="474746"/>
              </a:solidFill>
            </a:endParaRPr>
          </a:p>
        </p:txBody>
      </p:sp>
      <p:sp>
        <p:nvSpPr>
          <p:cNvPr id="7" name="Content Placeholder 5"/>
          <p:cNvSpPr txBox="1">
            <a:spLocks/>
          </p:cNvSpPr>
          <p:nvPr/>
        </p:nvSpPr>
        <p:spPr>
          <a:xfrm>
            <a:off x="6293394" y="3613292"/>
            <a:ext cx="5482295" cy="252100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defTabSz="914400">
              <a:spcBef>
                <a:spcPts val="1200"/>
              </a:spcBef>
              <a:buClr>
                <a:schemeClr val="bg2">
                  <a:lumMod val="10000"/>
                </a:schemeClr>
              </a:buClr>
              <a:buBlip>
                <a:blip r:embed="rId5"/>
              </a:buBlip>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Perform a </a:t>
            </a:r>
            <a:r>
              <a:rPr lang="en-US" b="1" dirty="0">
                <a:latin typeface="Amazon Ember" panose="020B0603020204020204" pitchFamily="34" charset="0"/>
                <a:ea typeface="Amazon Ember" panose="020B0603020204020204" pitchFamily="34" charset="0"/>
                <a:cs typeface="Amazon Ember" panose="020B0603020204020204" pitchFamily="34" charset="0"/>
              </a:rPr>
              <a:t>periodic</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latin typeface="Amazon Ember" panose="020B0603020204020204" pitchFamily="34" charset="0"/>
                <a:ea typeface="Amazon Ember" panose="020B0603020204020204" pitchFamily="34" charset="0"/>
                <a:cs typeface="Amazon Ember" panose="020B0603020204020204" pitchFamily="34" charset="0"/>
              </a:rPr>
              <a:t>review</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of cache usage and demand over time.</a:t>
            </a:r>
          </a:p>
          <a:p>
            <a:pPr marL="457200" lvl="1" indent="-457200" defTabSz="914400">
              <a:spcBef>
                <a:spcPts val="1200"/>
              </a:spcBef>
              <a:buClr>
                <a:schemeClr val="bg2">
                  <a:lumMod val="10000"/>
                </a:schemeClr>
              </a:buClr>
              <a:buBlip>
                <a:blip r:embed="rId5"/>
              </a:buBlip>
            </a:pPr>
            <a:r>
              <a:rPr lang="en-US" b="1" dirty="0">
                <a:latin typeface="Amazon Ember" panose="020B0603020204020204" pitchFamily="34" charset="0"/>
                <a:ea typeface="Amazon Ember" panose="020B0603020204020204" pitchFamily="34" charset="0"/>
                <a:cs typeface="Amazon Ember" panose="020B0603020204020204" pitchFamily="34" charset="0"/>
              </a:rPr>
              <a:t>Monitor</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usage and demand over time.</a:t>
            </a:r>
          </a:p>
          <a:p>
            <a:pPr marL="457200" lvl="1" indent="-457200" defTabSz="914400">
              <a:spcBef>
                <a:spcPts val="1200"/>
              </a:spcBef>
              <a:buClr>
                <a:schemeClr val="bg2">
                  <a:lumMod val="10000"/>
                </a:schemeClr>
              </a:buClr>
              <a:buBlip>
                <a:blip r:embed="rId5"/>
              </a:buBlip>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Use the following for </a:t>
            </a:r>
            <a:r>
              <a:rPr lang="en-US" b="1" dirty="0">
                <a:latin typeface="Amazon Ember" panose="020B0603020204020204" pitchFamily="34" charset="0"/>
                <a:ea typeface="Amazon Ember" panose="020B0603020204020204" pitchFamily="34" charset="0"/>
                <a:cs typeface="Amazon Ember" panose="020B0603020204020204" pitchFamily="34" charset="0"/>
              </a:rPr>
              <a:t>automatic</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latin typeface="Amazon Ember" panose="020B0603020204020204" pitchFamily="34" charset="0"/>
                <a:ea typeface="Amazon Ember" panose="020B0603020204020204" pitchFamily="34" charset="0"/>
                <a:cs typeface="Amazon Ember" panose="020B0603020204020204" pitchFamily="34" charset="0"/>
              </a:rPr>
              <a:t>management</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t>
            </a:r>
          </a:p>
          <a:p>
            <a:pPr marL="1028700" lvl="2" indent="-292100" defTabSz="914400">
              <a:spcBef>
                <a:spcPts val="300"/>
              </a:spcBef>
              <a:buClr>
                <a:schemeClr val="bg2">
                  <a:lumMod val="10000"/>
                </a:schemeClr>
              </a:buClr>
              <a:buBlip>
                <a:blip r:embed="rId5"/>
              </a:buBlip>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Scripting and tools</a:t>
            </a:r>
          </a:p>
          <a:p>
            <a:pPr marL="1028700" lvl="2" indent="-292100" defTabSz="914400">
              <a:spcBef>
                <a:spcPts val="300"/>
              </a:spcBef>
              <a:buClr>
                <a:schemeClr val="bg2">
                  <a:lumMod val="10000"/>
                </a:schemeClr>
              </a:buClr>
              <a:buBlip>
                <a:blip r:embed="rId5"/>
              </a:buBlip>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Auto Scaling</a:t>
            </a:r>
          </a:p>
          <a:p>
            <a:pPr marL="4233" lvl="1" indent="0">
              <a:buClr>
                <a:srgbClr val="FCB64C"/>
              </a:buClr>
              <a:buNone/>
            </a:pPr>
            <a:endParaRPr lang="en-US" sz="2133" dirty="0">
              <a:solidFill>
                <a:srgbClr val="474746"/>
              </a:solidFill>
            </a:endParaRPr>
          </a:p>
          <a:p>
            <a:pPr lvl="1">
              <a:buClr>
                <a:srgbClr val="FCB64C"/>
              </a:buClr>
            </a:pPr>
            <a:endParaRPr lang="en-US" sz="2133" dirty="0">
              <a:solidFill>
                <a:srgbClr val="474746"/>
              </a:solidFill>
            </a:endParaRPr>
          </a:p>
        </p:txBody>
      </p:sp>
      <p:sp>
        <p:nvSpPr>
          <p:cNvPr id="11" name="Content Placeholder 2"/>
          <p:cNvSpPr txBox="1">
            <a:spLocks/>
          </p:cNvSpPr>
          <p:nvPr/>
        </p:nvSpPr>
        <p:spPr>
          <a:xfrm>
            <a:off x="1940518" y="1563647"/>
            <a:ext cx="8327432" cy="1323944"/>
          </a:xfrm>
          <a:prstGeom prst="rect">
            <a:avLst/>
          </a:prstGeom>
          <a:solidFill>
            <a:sysClr val="window" lastClr="FFFFFF"/>
          </a:solidFill>
          <a:ln w="25400" cap="flat" cmpd="sng" algn="ctr">
            <a:solidFill>
              <a:srgbClr val="FCB64C"/>
            </a:solidFill>
            <a:prstDash val="solid"/>
          </a:ln>
          <a:effectLst>
            <a:outerShdw blurRad="50800" dist="38100" dir="2700000" algn="tl" rotWithShape="0">
              <a:prstClr val="black">
                <a:alpha val="40000"/>
              </a:prstClr>
            </a:outerShdw>
          </a:effectLst>
        </p:spPr>
        <p:txBody>
          <a:bodyPr vert="horz" lIns="91440" tIns="91440" rIns="91440" bIns="91440" rtlCol="0" anchor="ctr">
            <a:no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Tx/>
              <a:buSzTx/>
              <a:buFontTx/>
              <a:buNone/>
              <a:tabLst/>
              <a:defRPr/>
            </a:pP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How do you ensure that the capacity and throughput of your </a:t>
            </a: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instances</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storage solutions</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t>
            </a: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 databases </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and </a:t>
            </a: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proximity and caching solutions</a:t>
            </a:r>
            <a:r>
              <a:rPr kumimoji="0" lang="en-US" b="1" u="none" strike="noStrike" kern="1200" cap="none" spc="0" normalizeH="0" baseline="0" noProof="0" dirty="0">
                <a:ln>
                  <a:noFill/>
                </a:ln>
                <a:solidFill>
                  <a:srgbClr val="4D4D4C"/>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match demand?</a:t>
            </a:r>
          </a:p>
        </p:txBody>
      </p:sp>
      <p:sp>
        <p:nvSpPr>
          <p:cNvPr id="12" name="TextBox 11"/>
          <p:cNvSpPr txBox="1"/>
          <p:nvPr/>
        </p:nvSpPr>
        <p:spPr>
          <a:xfrm>
            <a:off x="4857173" y="3075427"/>
            <a:ext cx="2444628" cy="461665"/>
          </a:xfrm>
          <a:prstGeom prst="rect">
            <a:avLst/>
          </a:prstGeom>
          <a:noFill/>
          <a:ln>
            <a:noFill/>
          </a:ln>
          <a:effectLst/>
        </p:spPr>
        <p:txBody>
          <a:bodyPr wrap="square" rtlCol="0">
            <a:spAutoFit/>
          </a:bodyPr>
          <a:lstStyle>
            <a:defPPr>
              <a:defRPr lang="en-US"/>
            </a:defPPr>
            <a:lvl1pPr algn="ctr">
              <a:defRPr sz="2400" b="1">
                <a:solidFill>
                  <a:srgbClr val="00B050"/>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Best practices</a:t>
            </a:r>
          </a:p>
        </p:txBody>
      </p:sp>
    </p:spTree>
    <p:custDataLst>
      <p:tags r:id="rId1"/>
    </p:custDataLst>
    <p:extLst>
      <p:ext uri="{BB962C8B-B14F-4D97-AF65-F5344CB8AC3E}">
        <p14:creationId xmlns:p14="http://schemas.microsoft.com/office/powerpoint/2010/main" val="3919558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58621"/>
            <a:ext cx="11115261" cy="989044"/>
          </a:xfrm>
        </p:spPr>
        <p:txBody>
          <a:bodyPr>
            <a:noAutofit/>
          </a:bodyPr>
          <a:lstStyle/>
          <a:p>
            <a:r>
              <a:rPr lang="en-US" dirty="0"/>
              <a:t>Review                                                </a:t>
            </a:r>
          </a:p>
        </p:txBody>
      </p:sp>
      <p:sp>
        <p:nvSpPr>
          <p:cNvPr id="10" name="Content Placeholder 2">
            <a:extLst>
              <a:ext uri="{FF2B5EF4-FFF2-40B4-BE49-F238E27FC236}">
                <a16:creationId xmlns:a16="http://schemas.microsoft.com/office/drawing/2014/main" id="{AA03B58E-9CA1-F041-8923-2FE03FDDD563}"/>
              </a:ext>
            </a:extLst>
          </p:cNvPr>
          <p:cNvSpPr>
            <a:spLocks noGrp="1"/>
          </p:cNvSpPr>
          <p:nvPr>
            <p:ph idx="1"/>
          </p:nvPr>
        </p:nvSpPr>
        <p:spPr>
          <a:xfrm>
            <a:off x="76816" y="1245166"/>
            <a:ext cx="11148648" cy="3969772"/>
          </a:xfrm>
        </p:spPr>
        <p:txBody>
          <a:bodyPr anchor="ctr">
            <a:noAutofit/>
          </a:bodyPr>
          <a:lstStyle/>
          <a:p>
            <a:pPr marL="682625" lvl="1" indent="-463550" defTabSz="342900">
              <a:lnSpc>
                <a:spcPct val="100000"/>
              </a:lnSpc>
              <a:spcBef>
                <a:spcPts val="0"/>
              </a:spcBef>
              <a:spcAft>
                <a:spcPts val="600"/>
              </a:spcAft>
              <a:buClr>
                <a:schemeClr val="accent1"/>
              </a:buClr>
              <a:tabLst>
                <a:tab pos="8461375" algn="r"/>
              </a:tabLst>
            </a:pPr>
            <a:r>
              <a:rPr lang="en-US" dirty="0"/>
              <a:t>Reviewed compute, storage, database, and network resources to improve your architecture’s performance efficiency.</a:t>
            </a:r>
          </a:p>
          <a:p>
            <a:pPr marL="682625" lvl="1" indent="-463550" defTabSz="342900">
              <a:lnSpc>
                <a:spcPct val="100000"/>
              </a:lnSpc>
              <a:spcBef>
                <a:spcPts val="0"/>
              </a:spcBef>
              <a:spcAft>
                <a:spcPts val="600"/>
              </a:spcAft>
              <a:buClr>
                <a:schemeClr val="accent1"/>
              </a:buClr>
              <a:tabLst>
                <a:tab pos="8461375" algn="r"/>
              </a:tabLst>
            </a:pPr>
            <a:r>
              <a:rPr lang="en-US" dirty="0"/>
              <a:t>Identified design principles that can help your system achieve performance efficiency. </a:t>
            </a:r>
          </a:p>
          <a:p>
            <a:pPr marL="682625" lvl="1" indent="-463550" defTabSz="342900">
              <a:lnSpc>
                <a:spcPct val="150000"/>
              </a:lnSpc>
              <a:spcBef>
                <a:spcPts val="0"/>
              </a:spcBef>
              <a:spcAft>
                <a:spcPts val="600"/>
              </a:spcAft>
              <a:buClr>
                <a:schemeClr val="accent1"/>
              </a:buClr>
              <a:tabLst>
                <a:tab pos="8461375" algn="r"/>
              </a:tabLst>
            </a:pPr>
            <a:r>
              <a:rPr lang="en-US" dirty="0"/>
              <a:t>Evaluated the most important performance metrics for your applications.</a:t>
            </a:r>
          </a:p>
          <a:p>
            <a:pPr marL="219075" lvl="1" indent="0" defTabSz="342900">
              <a:lnSpc>
                <a:spcPct val="150000"/>
              </a:lnSpc>
              <a:spcBef>
                <a:spcPts val="0"/>
              </a:spcBef>
              <a:spcAft>
                <a:spcPts val="600"/>
              </a:spcAft>
              <a:buClr>
                <a:schemeClr val="accent1"/>
              </a:buClr>
              <a:buNone/>
              <a:tabLst>
                <a:tab pos="8461375" algn="r"/>
              </a:tabLst>
            </a:pPr>
            <a:br>
              <a:rPr lang="en-US" sz="2400" dirty="0"/>
            </a:br>
            <a:r>
              <a:rPr lang="en-US" sz="2400" dirty="0"/>
              <a:t>Complete: </a:t>
            </a:r>
          </a:p>
        </p:txBody>
      </p:sp>
      <p:grpSp>
        <p:nvGrpSpPr>
          <p:cNvPr id="12" name="Group 11"/>
          <p:cNvGrpSpPr/>
          <p:nvPr/>
        </p:nvGrpSpPr>
        <p:grpSpPr>
          <a:xfrm>
            <a:off x="1866860" y="4300072"/>
            <a:ext cx="3541480" cy="532323"/>
            <a:chOff x="4188879" y="4095522"/>
            <a:chExt cx="3541480" cy="532323"/>
          </a:xfrm>
        </p:grpSpPr>
        <p:sp>
          <p:nvSpPr>
            <p:cNvPr id="13" name="TextBox 12"/>
            <p:cNvSpPr txBox="1"/>
            <p:nvPr/>
          </p:nvSpPr>
          <p:spPr>
            <a:xfrm>
              <a:off x="4721202" y="4161629"/>
              <a:ext cx="3009157" cy="400110"/>
            </a:xfrm>
            <a:prstGeom prst="rect">
              <a:avLst/>
            </a:prstGeom>
            <a:noFill/>
          </p:spPr>
          <p:txBody>
            <a:bodyPr wrap="none" rtlCol="0">
              <a:spAutoFit/>
            </a:bodyPr>
            <a:lstStyle/>
            <a:p>
              <a:r>
                <a:rPr lang="en-US" sz="2000" b="1" dirty="0">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14" name="Picture 13"/>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8879" y="4095522"/>
              <a:ext cx="532323" cy="532323"/>
            </a:xfrm>
            <a:prstGeom prst="rect">
              <a:avLst/>
            </a:prstGeom>
          </p:spPr>
        </p:pic>
      </p:grpSp>
    </p:spTree>
    <p:custDataLst>
      <p:tags r:id="rId1"/>
    </p:custDataLst>
    <p:extLst>
      <p:ext uri="{BB962C8B-B14F-4D97-AF65-F5344CB8AC3E}">
        <p14:creationId xmlns:p14="http://schemas.microsoft.com/office/powerpoint/2010/main" val="51502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a:xfrm>
            <a:off x="662609" y="1963712"/>
            <a:ext cx="9372346" cy="3453937"/>
          </a:xfrm>
        </p:spPr>
        <p:txBody>
          <a:bodyPr/>
          <a:lstStyle/>
          <a:p>
            <a:pPr>
              <a:lnSpc>
                <a:spcPct val="100000"/>
              </a:lnSpc>
              <a:spcBef>
                <a:spcPts val="1400"/>
              </a:spcBef>
            </a:pPr>
            <a:r>
              <a:rPr lang="en-US" sz="5400" dirty="0"/>
              <a:t>Up Next:</a:t>
            </a:r>
            <a:br>
              <a:rPr lang="en-US" sz="5400" dirty="0"/>
            </a:br>
            <a:r>
              <a:rPr lang="en-US" sz="5400" dirty="0"/>
              <a:t>Well-Architected Framework Pillar 5 - Cost</a:t>
            </a:r>
            <a:br>
              <a:rPr lang="en-US" sz="5400" dirty="0"/>
            </a:br>
            <a:endParaRPr lang="en-US" sz="5400" dirty="0"/>
          </a:p>
        </p:txBody>
      </p:sp>
    </p:spTree>
    <p:extLst>
      <p:ext uri="{BB962C8B-B14F-4D97-AF65-F5344CB8AC3E}">
        <p14:creationId xmlns:p14="http://schemas.microsoft.com/office/powerpoint/2010/main" val="2341451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5217" y="2748039"/>
            <a:ext cx="7009083" cy="834496"/>
          </a:xfrm>
        </p:spPr>
        <p:txBody>
          <a:bodyPr>
            <a:noAutofit/>
          </a:bodyPr>
          <a:lstStyle/>
          <a:p>
            <a:r>
              <a:rPr lang="en-US" sz="4400" dirty="0"/>
              <a:t>Thanks for participating!</a:t>
            </a:r>
          </a:p>
        </p:txBody>
      </p:sp>
      <p:sp>
        <p:nvSpPr>
          <p:cNvPr id="5" name="TextBox 4"/>
          <p:cNvSpPr txBox="1"/>
          <p:nvPr/>
        </p:nvSpPr>
        <p:spPr>
          <a:xfrm>
            <a:off x="495297" y="5016102"/>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Objectives</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a:xfrm>
            <a:off x="76816" y="1245166"/>
            <a:ext cx="11148648" cy="2877656"/>
          </a:xfrm>
        </p:spPr>
        <p:txBody>
          <a:bodyPr anchor="ctr">
            <a:noAutofit/>
          </a:bodyPr>
          <a:lstStyle/>
          <a:p>
            <a:pPr marL="219075" lvl="1" indent="0" defTabSz="342900">
              <a:lnSpc>
                <a:spcPct val="150000"/>
              </a:lnSpc>
              <a:spcBef>
                <a:spcPts val="0"/>
              </a:spcBef>
              <a:spcAft>
                <a:spcPts val="600"/>
              </a:spcAft>
              <a:buClr>
                <a:schemeClr val="accent1"/>
              </a:buClr>
              <a:buNone/>
              <a:tabLst>
                <a:tab pos="8461375" algn="r"/>
              </a:tabLst>
            </a:pPr>
            <a:r>
              <a:rPr lang="en-US" sz="2800" dirty="0"/>
              <a:t>Upon completion of this module, you will be able to:</a:t>
            </a:r>
          </a:p>
          <a:p>
            <a:pPr marL="682625" lvl="1" indent="-463550" defTabSz="342900">
              <a:lnSpc>
                <a:spcPct val="100000"/>
              </a:lnSpc>
              <a:spcBef>
                <a:spcPts val="0"/>
              </a:spcBef>
              <a:spcAft>
                <a:spcPts val="600"/>
              </a:spcAft>
              <a:buClr>
                <a:schemeClr val="accent1"/>
              </a:buClr>
              <a:tabLst>
                <a:tab pos="8461375" algn="r"/>
              </a:tabLst>
            </a:pPr>
            <a:r>
              <a:rPr lang="en-US" dirty="0"/>
              <a:t>Select compute, storage, database, and network resources to improve your architecture’s performance.</a:t>
            </a:r>
          </a:p>
          <a:p>
            <a:pPr marL="682625" lvl="1" indent="-463550" defTabSz="342900">
              <a:lnSpc>
                <a:spcPct val="150000"/>
              </a:lnSpc>
              <a:spcBef>
                <a:spcPts val="0"/>
              </a:spcBef>
              <a:spcAft>
                <a:spcPts val="600"/>
              </a:spcAft>
              <a:buClr>
                <a:schemeClr val="accent1"/>
              </a:buClr>
              <a:tabLst>
                <a:tab pos="8461375" algn="r"/>
              </a:tabLst>
            </a:pPr>
            <a:r>
              <a:rPr lang="en-US" dirty="0"/>
              <a:t>Identify design principles that can help you achieve performance efficiency. </a:t>
            </a:r>
          </a:p>
          <a:p>
            <a:pPr marL="682625" lvl="1" indent="-463550" defTabSz="342900">
              <a:lnSpc>
                <a:spcPct val="150000"/>
              </a:lnSpc>
              <a:spcBef>
                <a:spcPts val="0"/>
              </a:spcBef>
              <a:spcAft>
                <a:spcPts val="600"/>
              </a:spcAft>
              <a:buClr>
                <a:schemeClr val="accent1"/>
              </a:buClr>
              <a:tabLst>
                <a:tab pos="8461375" algn="r"/>
              </a:tabLst>
            </a:pPr>
            <a:r>
              <a:rPr lang="en-US" dirty="0"/>
              <a:t>Evaluate the most important performance metrics for your applications.</a:t>
            </a:r>
            <a:endParaRPr lang="en-US" sz="2400" dirty="0"/>
          </a:p>
        </p:txBody>
      </p:sp>
    </p:spTree>
    <p:extLst>
      <p:ext uri="{BB962C8B-B14F-4D97-AF65-F5344CB8AC3E}">
        <p14:creationId xmlns:p14="http://schemas.microsoft.com/office/powerpoint/2010/main" val="20242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493997"/>
            <a:ext cx="11095836" cy="1895123"/>
          </a:xfrm>
        </p:spPr>
        <p:txBody>
          <a:bodyPr>
            <a:noAutofit/>
          </a:bodyPr>
          <a:lstStyle/>
          <a:p>
            <a:r>
              <a:rPr lang="en-US" sz="4800" dirty="0"/>
              <a:t>Principles of the Performance </a:t>
            </a:r>
            <a:br>
              <a:rPr lang="en-US" sz="4800" dirty="0"/>
            </a:br>
            <a:r>
              <a:rPr lang="en-US" sz="4800" dirty="0"/>
              <a:t>Efficiency Pillar</a:t>
            </a:r>
          </a:p>
        </p:txBody>
      </p:sp>
    </p:spTree>
    <p:custDataLst>
      <p:tags r:id="rId1"/>
    </p:custDataLst>
    <p:extLst>
      <p:ext uri="{BB962C8B-B14F-4D97-AF65-F5344CB8AC3E}">
        <p14:creationId xmlns:p14="http://schemas.microsoft.com/office/powerpoint/2010/main" val="6018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97027"/>
            <a:ext cx="11115261" cy="779463"/>
          </a:xfrm>
        </p:spPr>
        <p:txBody>
          <a:bodyPr>
            <a:normAutofit/>
          </a:bodyPr>
          <a:lstStyle/>
          <a:p>
            <a:r>
              <a:rPr lang="en-US" dirty="0"/>
              <a:t>Pillar 4: Performance Efficiency</a:t>
            </a:r>
          </a:p>
        </p:txBody>
      </p:sp>
      <p:sp>
        <p:nvSpPr>
          <p:cNvPr id="3" name="Content Placeholder 2"/>
          <p:cNvSpPr>
            <a:spLocks noGrp="1"/>
          </p:cNvSpPr>
          <p:nvPr>
            <p:ph idx="1"/>
          </p:nvPr>
        </p:nvSpPr>
        <p:spPr/>
        <p:txBody>
          <a:bodyPr/>
          <a:lstStyle/>
          <a:p>
            <a:pPr marL="0" indent="0">
              <a:spcBef>
                <a:spcPts val="1600"/>
              </a:spcBef>
              <a:buNone/>
            </a:pPr>
            <a:r>
              <a:rPr lang="en-US" dirty="0"/>
              <a:t>The ability to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use computing resources efficiently</a:t>
            </a:r>
            <a:r>
              <a:rPr lang="en-US" b="1" dirty="0">
                <a:latin typeface="Amazon Ember" panose="020B0603020204020204" pitchFamily="34" charset="0"/>
                <a:ea typeface="Amazon Ember" panose="020B0603020204020204" pitchFamily="34" charset="0"/>
                <a:cs typeface="Amazon Ember" panose="020B0603020204020204" pitchFamily="34" charset="0"/>
              </a:rPr>
              <a:t> </a:t>
            </a:r>
            <a:r>
              <a:rPr lang="en-US" dirty="0"/>
              <a:t>to meet system requirements and to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maintain that efficiency </a:t>
            </a:r>
            <a:r>
              <a:rPr lang="en-US" dirty="0"/>
              <a:t>as demand changes and technologies evolve.</a:t>
            </a:r>
          </a:p>
          <a:p>
            <a:pPr marL="1203325" lvl="1">
              <a:spcBef>
                <a:spcPts val="1800"/>
              </a:spcBef>
            </a:pPr>
            <a:r>
              <a:rPr lang="en-US" sz="2800" dirty="0"/>
              <a:t>Selection</a:t>
            </a:r>
          </a:p>
          <a:p>
            <a:pPr marL="1203325" lvl="1">
              <a:spcBef>
                <a:spcPts val="1800"/>
              </a:spcBef>
            </a:pPr>
            <a:r>
              <a:rPr lang="en-US" sz="2800" dirty="0"/>
              <a:t>Review</a:t>
            </a:r>
          </a:p>
          <a:p>
            <a:pPr marL="1203325" lvl="1">
              <a:spcBef>
                <a:spcPts val="1800"/>
              </a:spcBef>
            </a:pPr>
            <a:r>
              <a:rPr lang="en-US" sz="2800" dirty="0"/>
              <a:t>Monitoring</a:t>
            </a:r>
          </a:p>
          <a:p>
            <a:pPr marL="1203325" lvl="1">
              <a:spcBef>
                <a:spcPts val="1800"/>
              </a:spcBef>
            </a:pPr>
            <a:r>
              <a:rPr lang="en-US" sz="2800" dirty="0"/>
              <a:t>Tradeoffs</a:t>
            </a:r>
          </a:p>
          <a:p>
            <a:pPr lvl="1">
              <a:spcBef>
                <a:spcPts val="1600"/>
              </a:spcBef>
            </a:pPr>
            <a:endParaRPr lang="en-US" dirty="0"/>
          </a:p>
          <a:p>
            <a:pPr>
              <a:spcBef>
                <a:spcPts val="1600"/>
              </a:spcBef>
            </a:pPr>
            <a:endParaRPr lang="en-US" dirty="0"/>
          </a:p>
          <a:p>
            <a:pPr lvl="1">
              <a:spcBef>
                <a:spcPts val="1600"/>
              </a:spcBef>
            </a:pPr>
            <a:endParaRPr lang="en-US" dirty="0"/>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26908" y="2064858"/>
            <a:ext cx="3664201" cy="3664201"/>
          </a:xfrm>
          <a:prstGeom prst="rect">
            <a:avLst/>
          </a:prstGeom>
        </p:spPr>
      </p:pic>
    </p:spTree>
    <p:custDataLst>
      <p:tags r:id="rId1"/>
    </p:custDataLst>
    <p:extLst>
      <p:ext uri="{BB962C8B-B14F-4D97-AF65-F5344CB8AC3E}">
        <p14:creationId xmlns:p14="http://schemas.microsoft.com/office/powerpoint/2010/main" val="94837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Design Principles</a:t>
            </a:r>
          </a:p>
        </p:txBody>
      </p:sp>
      <p:sp>
        <p:nvSpPr>
          <p:cNvPr id="6" name="Content Placeholder 5"/>
          <p:cNvSpPr>
            <a:spLocks noGrp="1"/>
          </p:cNvSpPr>
          <p:nvPr>
            <p:ph idx="1"/>
          </p:nvPr>
        </p:nvSpPr>
        <p:spPr/>
        <p:txBody>
          <a:bodyPr>
            <a:normAutofit/>
          </a:bodyPr>
          <a:lstStyle/>
          <a:p>
            <a:pPr>
              <a:spcBef>
                <a:spcPts val="1800"/>
              </a:spcBef>
            </a:pPr>
            <a:r>
              <a:rPr lang="en-US" dirty="0"/>
              <a:t>Democratize advanced technologies</a:t>
            </a:r>
          </a:p>
          <a:p>
            <a:pPr>
              <a:spcBef>
                <a:spcPts val="1800"/>
              </a:spcBef>
            </a:pPr>
            <a:r>
              <a:rPr lang="en-US" dirty="0"/>
              <a:t>Go global in minutes</a:t>
            </a:r>
          </a:p>
          <a:p>
            <a:pPr>
              <a:spcBef>
                <a:spcPts val="1800"/>
              </a:spcBef>
            </a:pPr>
            <a:r>
              <a:rPr lang="en-US" dirty="0"/>
              <a:t>Use serverless architectures</a:t>
            </a:r>
          </a:p>
          <a:p>
            <a:pPr>
              <a:spcBef>
                <a:spcPts val="1800"/>
              </a:spcBef>
            </a:pPr>
            <a:r>
              <a:rPr lang="en-US" dirty="0"/>
              <a:t>Experiment more often</a:t>
            </a:r>
          </a:p>
          <a:p>
            <a:pPr>
              <a:spcBef>
                <a:spcPts val="1800"/>
              </a:spcBef>
            </a:pPr>
            <a:r>
              <a:rPr lang="en-US" dirty="0"/>
              <a:t>Achieve mechanical sympathy</a:t>
            </a: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48876" y="4778701"/>
            <a:ext cx="2079300" cy="2079300"/>
          </a:xfrm>
          <a:prstGeom prst="rect">
            <a:avLst/>
          </a:prstGeom>
        </p:spPr>
      </p:pic>
    </p:spTree>
    <p:custDataLst>
      <p:tags r:id="rId1"/>
    </p:custDataLst>
    <p:extLst>
      <p:ext uri="{BB962C8B-B14F-4D97-AF65-F5344CB8AC3E}">
        <p14:creationId xmlns:p14="http://schemas.microsoft.com/office/powerpoint/2010/main" val="357875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Key Services for Performance Efficiency</a:t>
            </a:r>
          </a:p>
        </p:txBody>
      </p:sp>
      <p:graphicFrame>
        <p:nvGraphicFramePr>
          <p:cNvPr id="61" name="Table 60"/>
          <p:cNvGraphicFramePr>
            <a:graphicFrameLocks noGrp="1"/>
          </p:cNvGraphicFramePr>
          <p:nvPr>
            <p:extLst>
              <p:ext uri="{D42A27DB-BD31-4B8C-83A1-F6EECF244321}">
                <p14:modId xmlns:p14="http://schemas.microsoft.com/office/powerpoint/2010/main" val="1885093053"/>
              </p:ext>
            </p:extLst>
          </p:nvPr>
        </p:nvGraphicFramePr>
        <p:xfrm>
          <a:off x="1649375" y="1976758"/>
          <a:ext cx="8931350" cy="4103514"/>
        </p:xfrm>
        <a:graphic>
          <a:graphicData uri="http://schemas.openxmlformats.org/drawingml/2006/table">
            <a:tbl>
              <a:tblPr firstRow="1" bandRow="1">
                <a:tableStyleId>{69012ECD-51FC-41F1-AA8D-1B2483CD663E}</a:tableStyleId>
              </a:tblPr>
              <a:tblGrid>
                <a:gridCol w="2108238">
                  <a:extLst>
                    <a:ext uri="{9D8B030D-6E8A-4147-A177-3AD203B41FA5}">
                      <a16:colId xmlns:a16="http://schemas.microsoft.com/office/drawing/2014/main" val="20000"/>
                    </a:ext>
                  </a:extLst>
                </a:gridCol>
                <a:gridCol w="6823112">
                  <a:extLst>
                    <a:ext uri="{9D8B030D-6E8A-4147-A177-3AD203B41FA5}">
                      <a16:colId xmlns:a16="http://schemas.microsoft.com/office/drawing/2014/main" val="20001"/>
                    </a:ext>
                  </a:extLst>
                </a:gridCol>
              </a:tblGrid>
              <a:tr h="533271">
                <a:tc>
                  <a:txBody>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Areas</a:t>
                      </a:r>
                    </a:p>
                  </a:txBody>
                  <a:tcPr/>
                </a:tc>
                <a:tc>
                  <a:txBody>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Key Services</a:t>
                      </a:r>
                    </a:p>
                  </a:txBody>
                  <a:tcPr/>
                </a:tc>
                <a:extLst>
                  <a:ext uri="{0D108BD9-81ED-4DB2-BD59-A6C34878D82A}">
                    <a16:rowId xmlns:a16="http://schemas.microsoft.com/office/drawing/2014/main" val="10000"/>
                  </a:ext>
                </a:extLst>
              </a:tr>
              <a:tr h="814312">
                <a:tc>
                  <a:txBody>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Selection (Compute,</a:t>
                      </a:r>
                      <a:r>
                        <a:rPr lang="en-US" sz="1600" baseline="0" dirty="0">
                          <a:latin typeface="Amazon Ember" panose="020B0603020204020204" pitchFamily="34" charset="0"/>
                          <a:ea typeface="Amazon Ember" panose="020B0603020204020204" pitchFamily="34" charset="0"/>
                          <a:cs typeface="Amazon Ember" panose="020B0603020204020204" pitchFamily="34" charset="0"/>
                        </a:rPr>
                        <a:t> Storage, Database, Network)</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tc>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tc>
                <a:extLst>
                  <a:ext uri="{0D108BD9-81ED-4DB2-BD59-A6C34878D82A}">
                    <a16:rowId xmlns:a16="http://schemas.microsoft.com/office/drawing/2014/main" val="10001"/>
                  </a:ext>
                </a:extLst>
              </a:tr>
              <a:tr h="915761">
                <a:tc>
                  <a:txBody>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Review</a:t>
                      </a:r>
                    </a:p>
                  </a:txBody>
                  <a:tcPr/>
                </a:tc>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tc>
                <a:extLst>
                  <a:ext uri="{0D108BD9-81ED-4DB2-BD59-A6C34878D82A}">
                    <a16:rowId xmlns:a16="http://schemas.microsoft.com/office/drawing/2014/main" val="10002"/>
                  </a:ext>
                </a:extLst>
              </a:tr>
              <a:tr h="915761">
                <a:tc>
                  <a:txBody>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Monitoring</a:t>
                      </a:r>
                    </a:p>
                  </a:txBody>
                  <a:tcPr/>
                </a:tc>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tc>
                <a:extLst>
                  <a:ext uri="{0D108BD9-81ED-4DB2-BD59-A6C34878D82A}">
                    <a16:rowId xmlns:a16="http://schemas.microsoft.com/office/drawing/2014/main" val="10003"/>
                  </a:ext>
                </a:extLst>
              </a:tr>
              <a:tr h="915761">
                <a:tc>
                  <a:txBody>
                    <a:bodyPr/>
                    <a:lstStyle/>
                    <a:p>
                      <a:r>
                        <a:rPr lang="en-US" sz="1600" baseline="0" dirty="0">
                          <a:latin typeface="Amazon Ember" panose="020B0603020204020204" pitchFamily="34" charset="0"/>
                          <a:ea typeface="Amazon Ember" panose="020B0603020204020204" pitchFamily="34" charset="0"/>
                          <a:cs typeface="Amazon Ember" panose="020B0603020204020204" pitchFamily="34" charset="0"/>
                        </a:rPr>
                        <a:t>Tradeoffs</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tc>
                <a:tc>
                  <a:txBody>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a:txBody>
                  <a:tcPr/>
                </a:tc>
                <a:extLst>
                  <a:ext uri="{0D108BD9-81ED-4DB2-BD59-A6C34878D82A}">
                    <a16:rowId xmlns:a16="http://schemas.microsoft.com/office/drawing/2014/main" val="10004"/>
                  </a:ext>
                </a:extLst>
              </a:tr>
            </a:tbl>
          </a:graphicData>
        </a:graphic>
      </p:graphicFrame>
      <p:grpSp>
        <p:nvGrpSpPr>
          <p:cNvPr id="62" name="Group 61"/>
          <p:cNvGrpSpPr/>
          <p:nvPr/>
        </p:nvGrpSpPr>
        <p:grpSpPr>
          <a:xfrm>
            <a:off x="3708375" y="2539013"/>
            <a:ext cx="1067641" cy="743724"/>
            <a:chOff x="4442753" y="1412136"/>
            <a:chExt cx="1067641" cy="743724"/>
          </a:xfrm>
        </p:grpSpPr>
        <p:pic>
          <p:nvPicPr>
            <p:cNvPr id="76" name="Picture 75" descr="Amazon-Elastic-Block-Stora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132" y="1412136"/>
              <a:ext cx="536167" cy="536167"/>
            </a:xfrm>
            <a:prstGeom prst="rect">
              <a:avLst/>
            </a:prstGeom>
          </p:spPr>
        </p:pic>
        <p:sp>
          <p:nvSpPr>
            <p:cNvPr id="77" name="TextBox 103"/>
            <p:cNvSpPr txBox="1">
              <a:spLocks noChangeArrowheads="1"/>
            </p:cNvSpPr>
            <p:nvPr/>
          </p:nvSpPr>
          <p:spPr bwMode="auto">
            <a:xfrm>
              <a:off x="4442753" y="2001972"/>
              <a:ext cx="1067641" cy="153888"/>
            </a:xfrm>
            <a:prstGeom prst="rect">
              <a:avLst/>
            </a:prstGeom>
            <a:noFill/>
            <a:ln w="9525">
              <a:noFill/>
              <a:miter lim="800000"/>
              <a:headEnd/>
              <a:tailEnd/>
            </a:ln>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Amazon EBS</a:t>
              </a:r>
            </a:p>
          </p:txBody>
        </p:sp>
      </p:grpSp>
      <p:grpSp>
        <p:nvGrpSpPr>
          <p:cNvPr id="80" name="Group 79"/>
          <p:cNvGrpSpPr/>
          <p:nvPr/>
        </p:nvGrpSpPr>
        <p:grpSpPr>
          <a:xfrm>
            <a:off x="5474446" y="2538471"/>
            <a:ext cx="943868" cy="726643"/>
            <a:chOff x="5786158" y="1412888"/>
            <a:chExt cx="943868" cy="726643"/>
          </a:xfrm>
        </p:grpSpPr>
        <p:sp>
          <p:nvSpPr>
            <p:cNvPr id="86" name="TextBox 21"/>
            <p:cNvSpPr txBox="1"/>
            <p:nvPr/>
          </p:nvSpPr>
          <p:spPr>
            <a:xfrm>
              <a:off x="5786158" y="1985643"/>
              <a:ext cx="943868"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Amazon S3</a:t>
              </a:r>
            </a:p>
          </p:txBody>
        </p:sp>
        <p:pic>
          <p:nvPicPr>
            <p:cNvPr id="87" name="Picture 86" descr="S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4223" y="1412888"/>
              <a:ext cx="548640" cy="548640"/>
            </a:xfrm>
            <a:prstGeom prst="rect">
              <a:avLst/>
            </a:prstGeom>
          </p:spPr>
        </p:pic>
      </p:grpSp>
      <p:grpSp>
        <p:nvGrpSpPr>
          <p:cNvPr id="88" name="Group 87"/>
          <p:cNvGrpSpPr/>
          <p:nvPr/>
        </p:nvGrpSpPr>
        <p:grpSpPr>
          <a:xfrm>
            <a:off x="6229225" y="2554756"/>
            <a:ext cx="1113697" cy="702526"/>
            <a:chOff x="3167128" y="3272792"/>
            <a:chExt cx="1113697" cy="702526"/>
          </a:xfrm>
        </p:grpSpPr>
        <p:pic>
          <p:nvPicPr>
            <p:cNvPr id="89" name="Picture 88" descr="RD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0610" y="3272792"/>
              <a:ext cx="519496" cy="519496"/>
            </a:xfrm>
            <a:prstGeom prst="rect">
              <a:avLst/>
            </a:prstGeom>
          </p:spPr>
        </p:pic>
        <p:sp>
          <p:nvSpPr>
            <p:cNvPr id="90" name="TextBox 24"/>
            <p:cNvSpPr txBox="1"/>
            <p:nvPr/>
          </p:nvSpPr>
          <p:spPr>
            <a:xfrm>
              <a:off x="3167128" y="3821430"/>
              <a:ext cx="1113697"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Amazon RDS</a:t>
              </a:r>
            </a:p>
          </p:txBody>
        </p:sp>
      </p:grpSp>
      <p:grpSp>
        <p:nvGrpSpPr>
          <p:cNvPr id="91" name="Group 90"/>
          <p:cNvGrpSpPr/>
          <p:nvPr/>
        </p:nvGrpSpPr>
        <p:grpSpPr>
          <a:xfrm>
            <a:off x="4565921" y="2457650"/>
            <a:ext cx="1099457" cy="809105"/>
            <a:chOff x="3215606" y="1306651"/>
            <a:chExt cx="1099457" cy="809105"/>
          </a:xfrm>
        </p:grpSpPr>
        <p:pic>
          <p:nvPicPr>
            <p:cNvPr id="92" name="Picture 91" descr="Auto-Scalin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1699" y="1306651"/>
              <a:ext cx="731520" cy="731520"/>
            </a:xfrm>
            <a:prstGeom prst="rect">
              <a:avLst/>
            </a:prstGeom>
          </p:spPr>
        </p:pic>
        <p:sp>
          <p:nvSpPr>
            <p:cNvPr id="93" name="TextBox 39"/>
            <p:cNvSpPr txBox="1"/>
            <p:nvPr/>
          </p:nvSpPr>
          <p:spPr>
            <a:xfrm>
              <a:off x="3215606" y="1961868"/>
              <a:ext cx="1099457"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Auto Scaling</a:t>
              </a:r>
            </a:p>
          </p:txBody>
        </p:sp>
      </p:grpSp>
      <p:sp>
        <p:nvSpPr>
          <p:cNvPr id="96" name="TextBox 17"/>
          <p:cNvSpPr txBox="1"/>
          <p:nvPr/>
        </p:nvSpPr>
        <p:spPr>
          <a:xfrm>
            <a:off x="3569411" y="5707970"/>
            <a:ext cx="1514276" cy="338554"/>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100" b="1" dirty="0">
                <a:latin typeface="Amazon Ember" panose="020B0603020204020204" pitchFamily="34" charset="0"/>
                <a:ea typeface="Amazon Ember" panose="020B0603020204020204" pitchFamily="34" charset="0"/>
                <a:cs typeface="Amazon Ember" panose="020B0603020204020204" pitchFamily="34" charset="0"/>
              </a:rPr>
              <a:t>CloudFront</a:t>
            </a:r>
          </a:p>
        </p:txBody>
      </p:sp>
      <p:grpSp>
        <p:nvGrpSpPr>
          <p:cNvPr id="97" name="Group 96"/>
          <p:cNvGrpSpPr/>
          <p:nvPr/>
        </p:nvGrpSpPr>
        <p:grpSpPr>
          <a:xfrm>
            <a:off x="6912747" y="2531023"/>
            <a:ext cx="1481382" cy="755068"/>
            <a:chOff x="4290921" y="3423126"/>
            <a:chExt cx="1481382" cy="755068"/>
          </a:xfrm>
        </p:grpSpPr>
        <p:pic>
          <p:nvPicPr>
            <p:cNvPr id="98" name="Picture 97" descr="DynamoDB.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8904" y="3423126"/>
              <a:ext cx="443209" cy="443209"/>
            </a:xfrm>
            <a:prstGeom prst="rect">
              <a:avLst/>
            </a:prstGeom>
          </p:spPr>
        </p:pic>
        <p:sp>
          <p:nvSpPr>
            <p:cNvPr id="99" name="TextBox 19"/>
            <p:cNvSpPr txBox="1"/>
            <p:nvPr/>
          </p:nvSpPr>
          <p:spPr>
            <a:xfrm>
              <a:off x="4290921" y="3870417"/>
              <a:ext cx="1481382"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DynamoDB</a:t>
              </a:r>
            </a:p>
          </p:txBody>
        </p:sp>
      </p:grpSp>
      <p:cxnSp>
        <p:nvCxnSpPr>
          <p:cNvPr id="100" name="Straight Connector 99"/>
          <p:cNvCxnSpPr/>
          <p:nvPr/>
        </p:nvCxnSpPr>
        <p:spPr>
          <a:xfrm>
            <a:off x="3786106" y="1976758"/>
            <a:ext cx="0" cy="4107816"/>
          </a:xfrm>
          <a:prstGeom prst="line">
            <a:avLst/>
          </a:prstGeom>
        </p:spPr>
        <p:style>
          <a:lnRef idx="2">
            <a:schemeClr val="accent1"/>
          </a:lnRef>
          <a:fillRef idx="0">
            <a:schemeClr val="accent1"/>
          </a:fillRef>
          <a:effectRef idx="1">
            <a:schemeClr val="accent1"/>
          </a:effectRef>
          <a:fontRef idx="minor">
            <a:schemeClr val="tx1"/>
          </a:fontRef>
        </p:style>
      </p:cxnSp>
      <p:grpSp>
        <p:nvGrpSpPr>
          <p:cNvPr id="101" name="Group 100"/>
          <p:cNvGrpSpPr/>
          <p:nvPr/>
        </p:nvGrpSpPr>
        <p:grpSpPr>
          <a:xfrm>
            <a:off x="3647669" y="4310885"/>
            <a:ext cx="1338782" cy="809547"/>
            <a:chOff x="6253482" y="-25289"/>
            <a:chExt cx="1338782" cy="809547"/>
          </a:xfrm>
        </p:grpSpPr>
        <p:pic>
          <p:nvPicPr>
            <p:cNvPr id="102" name="Picture 101" descr="CloudWatch.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53988" y="-25289"/>
              <a:ext cx="525680" cy="525680"/>
            </a:xfrm>
            <a:prstGeom prst="rect">
              <a:avLst/>
            </a:prstGeom>
          </p:spPr>
        </p:pic>
        <p:sp>
          <p:nvSpPr>
            <p:cNvPr id="103" name="TextBox 21"/>
            <p:cNvSpPr txBox="1"/>
            <p:nvPr/>
          </p:nvSpPr>
          <p:spPr>
            <a:xfrm>
              <a:off x="6253482" y="476481"/>
              <a:ext cx="1338782"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CloudWatch</a:t>
              </a:r>
            </a:p>
          </p:txBody>
        </p:sp>
      </p:grpSp>
      <p:grpSp>
        <p:nvGrpSpPr>
          <p:cNvPr id="104" name="Group 103"/>
          <p:cNvGrpSpPr/>
          <p:nvPr/>
        </p:nvGrpSpPr>
        <p:grpSpPr>
          <a:xfrm>
            <a:off x="4919629" y="4256939"/>
            <a:ext cx="1338782" cy="821014"/>
            <a:chOff x="3516992" y="3079904"/>
            <a:chExt cx="1338782" cy="821014"/>
          </a:xfrm>
        </p:grpSpPr>
        <p:pic>
          <p:nvPicPr>
            <p:cNvPr id="105" name="Picture 2" descr="Image result for aws lambd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8371" y="3079904"/>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21"/>
            <p:cNvSpPr txBox="1"/>
            <p:nvPr/>
          </p:nvSpPr>
          <p:spPr>
            <a:xfrm>
              <a:off x="3516992" y="3747030"/>
              <a:ext cx="1338782"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AWS Lambda</a:t>
              </a:r>
            </a:p>
          </p:txBody>
        </p:sp>
      </p:grpSp>
      <p:grpSp>
        <p:nvGrpSpPr>
          <p:cNvPr id="107" name="Group 106"/>
          <p:cNvGrpSpPr/>
          <p:nvPr/>
        </p:nvGrpSpPr>
        <p:grpSpPr>
          <a:xfrm>
            <a:off x="4846953" y="5212746"/>
            <a:ext cx="1455408" cy="840110"/>
            <a:chOff x="3540169" y="4105318"/>
            <a:chExt cx="1455408" cy="840110"/>
          </a:xfrm>
        </p:grpSpPr>
        <p:pic>
          <p:nvPicPr>
            <p:cNvPr id="108" name="Picture 107"/>
            <p:cNvPicPr>
              <a:picLocks noChangeAspect="1"/>
            </p:cNvPicPr>
            <p:nvPr/>
          </p:nvPicPr>
          <p:blipFill>
            <a:blip r:embed="rId11"/>
            <a:stretch>
              <a:fillRect/>
            </a:stretch>
          </p:blipFill>
          <p:spPr>
            <a:xfrm>
              <a:off x="4013637" y="4105318"/>
              <a:ext cx="556274" cy="556274"/>
            </a:xfrm>
            <a:prstGeom prst="rect">
              <a:avLst/>
            </a:prstGeom>
          </p:spPr>
        </p:pic>
        <p:sp>
          <p:nvSpPr>
            <p:cNvPr id="109" name="TextBox 21"/>
            <p:cNvSpPr txBox="1"/>
            <p:nvPr/>
          </p:nvSpPr>
          <p:spPr>
            <a:xfrm>
              <a:off x="3540169" y="4637651"/>
              <a:ext cx="1455408"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ElastiCache</a:t>
              </a:r>
            </a:p>
          </p:txBody>
        </p:sp>
      </p:grpSp>
      <p:sp>
        <p:nvSpPr>
          <p:cNvPr id="112" name="TextBox 21"/>
          <p:cNvSpPr txBox="1"/>
          <p:nvPr/>
        </p:nvSpPr>
        <p:spPr>
          <a:xfrm>
            <a:off x="6221759" y="5753112"/>
            <a:ext cx="1455408"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Snowball</a:t>
            </a:r>
          </a:p>
        </p:txBody>
      </p:sp>
      <p:grpSp>
        <p:nvGrpSpPr>
          <p:cNvPr id="113" name="Group 112"/>
          <p:cNvGrpSpPr/>
          <p:nvPr/>
        </p:nvGrpSpPr>
        <p:grpSpPr>
          <a:xfrm>
            <a:off x="3786106" y="3391440"/>
            <a:ext cx="1099457" cy="829266"/>
            <a:chOff x="3659114" y="2269392"/>
            <a:chExt cx="1099457" cy="829266"/>
          </a:xfrm>
        </p:grpSpPr>
        <p:pic>
          <p:nvPicPr>
            <p:cNvPr id="114" name="Picture 4" descr="https://encrypted-tbn1.gstatic.com/images?q=tbn:ANd9GcS0JywT4sUcWycJTjXbfoZRmj6r1-TMYW40irlMS0K7Xk2f5dK__wkh_i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49693" y="2269392"/>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39"/>
            <p:cNvSpPr txBox="1"/>
            <p:nvPr/>
          </p:nvSpPr>
          <p:spPr>
            <a:xfrm>
              <a:off x="3659114" y="2790881"/>
              <a:ext cx="1099457"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AWS Blog and What’s New</a:t>
              </a:r>
            </a:p>
          </p:txBody>
        </p:sp>
      </p:grpSp>
      <p:grpSp>
        <p:nvGrpSpPr>
          <p:cNvPr id="116" name="Group 115"/>
          <p:cNvGrpSpPr/>
          <p:nvPr/>
        </p:nvGrpSpPr>
        <p:grpSpPr>
          <a:xfrm>
            <a:off x="8111714" y="2539122"/>
            <a:ext cx="823550" cy="740540"/>
            <a:chOff x="4230459" y="1794072"/>
            <a:chExt cx="823550" cy="740540"/>
          </a:xfrm>
        </p:grpSpPr>
        <p:pic>
          <p:nvPicPr>
            <p:cNvPr id="117" name="Picture 116" descr="VPC.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52761" y="1794072"/>
              <a:ext cx="548640" cy="548640"/>
            </a:xfrm>
            <a:prstGeom prst="rect">
              <a:avLst/>
            </a:prstGeom>
          </p:spPr>
        </p:pic>
        <p:sp>
          <p:nvSpPr>
            <p:cNvPr id="118" name="TextBox 54"/>
            <p:cNvSpPr txBox="1"/>
            <p:nvPr/>
          </p:nvSpPr>
          <p:spPr>
            <a:xfrm>
              <a:off x="4230459" y="2380724"/>
              <a:ext cx="823550"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Amazon VPC</a:t>
              </a:r>
            </a:p>
          </p:txBody>
        </p:sp>
      </p:grpSp>
      <p:grpSp>
        <p:nvGrpSpPr>
          <p:cNvPr id="119" name="Group 118"/>
          <p:cNvGrpSpPr/>
          <p:nvPr/>
        </p:nvGrpSpPr>
        <p:grpSpPr>
          <a:xfrm>
            <a:off x="7677167" y="5252517"/>
            <a:ext cx="1113697" cy="747999"/>
            <a:chOff x="3167128" y="3243648"/>
            <a:chExt cx="1113697" cy="747999"/>
          </a:xfrm>
        </p:grpSpPr>
        <p:pic>
          <p:nvPicPr>
            <p:cNvPr id="120" name="Picture 119" descr="RD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0610" y="3243648"/>
              <a:ext cx="548640" cy="548640"/>
            </a:xfrm>
            <a:prstGeom prst="rect">
              <a:avLst/>
            </a:prstGeom>
          </p:spPr>
        </p:pic>
        <p:sp>
          <p:nvSpPr>
            <p:cNvPr id="121" name="TextBox 24"/>
            <p:cNvSpPr txBox="1"/>
            <p:nvPr/>
          </p:nvSpPr>
          <p:spPr>
            <a:xfrm>
              <a:off x="3167128" y="3837759"/>
              <a:ext cx="1113697"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Amazon RDS</a:t>
              </a:r>
            </a:p>
          </p:txBody>
        </p:sp>
      </p:grpSp>
      <p:grpSp>
        <p:nvGrpSpPr>
          <p:cNvPr id="122" name="Group 121"/>
          <p:cNvGrpSpPr/>
          <p:nvPr/>
        </p:nvGrpSpPr>
        <p:grpSpPr>
          <a:xfrm>
            <a:off x="8746765" y="2457650"/>
            <a:ext cx="1083593" cy="853183"/>
            <a:chOff x="7868992" y="1423754"/>
            <a:chExt cx="1083593" cy="853183"/>
          </a:xfrm>
        </p:grpSpPr>
        <p:pic>
          <p:nvPicPr>
            <p:cNvPr id="123" name="Picture 1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84464" y="1423754"/>
              <a:ext cx="614440" cy="614440"/>
            </a:xfrm>
            <a:prstGeom prst="rect">
              <a:avLst/>
            </a:prstGeom>
          </p:spPr>
        </p:pic>
        <p:sp>
          <p:nvSpPr>
            <p:cNvPr id="124" name="TextBox 54"/>
            <p:cNvSpPr txBox="1"/>
            <p:nvPr/>
          </p:nvSpPr>
          <p:spPr>
            <a:xfrm>
              <a:off x="7868992" y="1969160"/>
              <a:ext cx="1083593"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Route 53</a:t>
              </a:r>
            </a:p>
          </p:txBody>
        </p:sp>
      </p:grpSp>
      <p:sp>
        <p:nvSpPr>
          <p:cNvPr id="127" name="TextBox 54"/>
          <p:cNvSpPr txBox="1"/>
          <p:nvPr/>
        </p:nvSpPr>
        <p:spPr>
          <a:xfrm>
            <a:off x="9641859" y="3027420"/>
            <a:ext cx="823550"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1" dirty="0">
                <a:latin typeface="Amazon Ember" panose="020B0603020204020204" pitchFamily="34" charset="0"/>
                <a:ea typeface="Amazon Ember" panose="020B0603020204020204" pitchFamily="34" charset="0"/>
                <a:cs typeface="Amazon Ember" panose="020B0603020204020204" pitchFamily="34" charset="0"/>
              </a:rPr>
              <a:t>AWS Direct Connect</a:t>
            </a:r>
          </a:p>
        </p:txBody>
      </p:sp>
      <p:pic>
        <p:nvPicPr>
          <p:cNvPr id="128" name="Picture 12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813342" y="2539122"/>
            <a:ext cx="403126" cy="483752"/>
          </a:xfrm>
          <a:prstGeom prst="rect">
            <a:avLst/>
          </a:prstGeom>
        </p:spPr>
      </p:pic>
      <p:pic>
        <p:nvPicPr>
          <p:cNvPr id="129" name="Picture 12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02769" y="5195547"/>
            <a:ext cx="431116" cy="516834"/>
          </a:xfrm>
          <a:prstGeom prst="rect">
            <a:avLst/>
          </a:prstGeom>
        </p:spPr>
      </p:pic>
      <p:pic>
        <p:nvPicPr>
          <p:cNvPr id="130" name="Picture 12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51975" y="5246041"/>
            <a:ext cx="414870" cy="489683"/>
          </a:xfrm>
          <a:prstGeom prst="rect">
            <a:avLst/>
          </a:prstGeom>
        </p:spPr>
      </p:pic>
      <p:sp>
        <p:nvSpPr>
          <p:cNvPr id="131" name="Oval 130"/>
          <p:cNvSpPr/>
          <p:nvPr/>
        </p:nvSpPr>
        <p:spPr>
          <a:xfrm>
            <a:off x="9960766" y="1205102"/>
            <a:ext cx="1335134" cy="1276678"/>
          </a:xfrm>
          <a:prstGeom prst="ellipse">
            <a:avLst/>
          </a:prstGeom>
          <a:solidFill>
            <a:srgbClr val="FFFFCC"/>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2" name="Picture 131" descr="CloudWatch.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36140" y="1282347"/>
            <a:ext cx="621599" cy="621599"/>
          </a:xfrm>
          <a:prstGeom prst="rect">
            <a:avLst/>
          </a:prstGeom>
        </p:spPr>
      </p:pic>
      <p:sp>
        <p:nvSpPr>
          <p:cNvPr id="133" name="TextBox 21"/>
          <p:cNvSpPr txBox="1"/>
          <p:nvPr/>
        </p:nvSpPr>
        <p:spPr>
          <a:xfrm>
            <a:off x="9807656" y="1867262"/>
            <a:ext cx="1599912" cy="41024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333" dirty="0">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1333" dirty="0">
                <a:latin typeface="Amazon Ember" panose="020B0603020204020204" pitchFamily="34" charset="0"/>
                <a:ea typeface="Amazon Ember" panose="020B0603020204020204" pitchFamily="34" charset="0"/>
                <a:cs typeface="Amazon Ember" panose="020B0603020204020204" pitchFamily="34" charset="0"/>
              </a:rPr>
              <a:t>CloudWatch</a:t>
            </a:r>
          </a:p>
        </p:txBody>
      </p:sp>
    </p:spTree>
    <p:custDataLst>
      <p:tags r:id="rId1"/>
    </p:custDataLst>
    <p:extLst>
      <p:ext uri="{BB962C8B-B14F-4D97-AF65-F5344CB8AC3E}">
        <p14:creationId xmlns:p14="http://schemas.microsoft.com/office/powerpoint/2010/main" val="207833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8805" y="2638995"/>
            <a:ext cx="11095836" cy="19330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pPr algn="ctr"/>
            <a:r>
              <a:rPr lang="en-US" sz="6000"/>
              <a:t>Infrastructure Efficiency Improvements</a:t>
            </a:r>
            <a:endParaRPr lang="en-US" sz="6000" dirty="0"/>
          </a:p>
        </p:txBody>
      </p:sp>
    </p:spTree>
    <p:custDataLst>
      <p:tags r:id="rId1"/>
    </p:custDataLst>
    <p:extLst>
      <p:ext uri="{BB962C8B-B14F-4D97-AF65-F5344CB8AC3E}">
        <p14:creationId xmlns:p14="http://schemas.microsoft.com/office/powerpoint/2010/main" val="246344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EC2 Instance Size</a:t>
            </a:r>
          </a:p>
        </p:txBody>
      </p:sp>
      <p:sp>
        <p:nvSpPr>
          <p:cNvPr id="3" name="Content Placeholder 2"/>
          <p:cNvSpPr>
            <a:spLocks noGrp="1"/>
          </p:cNvSpPr>
          <p:nvPr>
            <p:ph idx="1"/>
          </p:nvPr>
        </p:nvSpPr>
        <p:spPr/>
        <p:txBody>
          <a:bodyPr>
            <a:normAutofit/>
          </a:bodyPr>
          <a:lstStyle/>
          <a:p>
            <a:pPr marL="457200" lvl="1">
              <a:spcBef>
                <a:spcPts val="2400"/>
              </a:spcBef>
            </a:pPr>
            <a:r>
              <a:rPr lang="en-US" sz="2600" dirty="0"/>
              <a:t>Evaluate the most important performance metrics for your application, and choose the appropriate instance family and instance type.</a:t>
            </a:r>
          </a:p>
          <a:p>
            <a:pPr marL="457200" lvl="1">
              <a:spcBef>
                <a:spcPts val="2400"/>
              </a:spcBef>
            </a:pPr>
            <a:r>
              <a:rPr lang="en-US" sz="2600" dirty="0"/>
              <a:t>Avoid overprovisioning and </a:t>
            </a:r>
            <a:r>
              <a:rPr lang="en-US" sz="2600" dirty="0" err="1"/>
              <a:t>underprovisioning</a:t>
            </a:r>
            <a:r>
              <a:rPr lang="en-US" sz="2600" dirty="0"/>
              <a:t>.</a:t>
            </a:r>
          </a:p>
          <a:p>
            <a:pPr marL="457200" lvl="1">
              <a:spcBef>
                <a:spcPts val="2400"/>
              </a:spcBef>
            </a:pPr>
            <a:r>
              <a:rPr lang="en-US" sz="2600" dirty="0"/>
              <a:t>Change instance types and sizes as your needs change.</a:t>
            </a:r>
          </a:p>
          <a:p>
            <a:pPr marL="457200" lvl="1">
              <a:spcBef>
                <a:spcPts val="2400"/>
              </a:spcBef>
            </a:pPr>
            <a:r>
              <a:rPr lang="en-US" sz="2600" dirty="0"/>
              <a:t>Analyze if your application can scale across multiple EC2 instances. Design applications that are resilient to reboot and relaunch to allow for scaling horizontally, instead of vertically, where possible. </a:t>
            </a:r>
          </a:p>
        </p:txBody>
      </p:sp>
    </p:spTree>
    <p:custDataLst>
      <p:tags r:id="rId1"/>
    </p:custDataLst>
    <p:extLst>
      <p:ext uri="{BB962C8B-B14F-4D97-AF65-F5344CB8AC3E}">
        <p14:creationId xmlns:p14="http://schemas.microsoft.com/office/powerpoint/2010/main" val="3470185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7563</TotalTime>
  <Words>2925</Words>
  <Application>Microsoft Macintosh PowerPoint</Application>
  <PresentationFormat>Widescreen</PresentationFormat>
  <Paragraphs>376</Paragraphs>
  <Slides>26</Slides>
  <Notes>26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Amazon Ember</vt:lpstr>
      <vt:lpstr>Amazon Ember Light</vt:lpstr>
      <vt:lpstr>Amazon Ember Medium</vt:lpstr>
      <vt:lpstr>Arial</vt:lpstr>
      <vt:lpstr>Calibri</vt:lpstr>
      <vt:lpstr>Helvetica Neue LT Std 65 Medium</vt:lpstr>
      <vt:lpstr>Verdana</vt:lpstr>
      <vt:lpstr>Wingdings</vt:lpstr>
      <vt:lpstr>Office Theme</vt:lpstr>
      <vt:lpstr>Image</vt:lpstr>
      <vt:lpstr>   Module 12:                      Well-Architected  Pillar 4 - Performance Efficiency</vt:lpstr>
      <vt:lpstr>What’s in This Module</vt:lpstr>
      <vt:lpstr>Module Objectives</vt:lpstr>
      <vt:lpstr>Principles of the Performance  Efficiency Pillar</vt:lpstr>
      <vt:lpstr>Pillar 4: Performance Efficiency</vt:lpstr>
      <vt:lpstr>Design Principles</vt:lpstr>
      <vt:lpstr>Key Services for Performance Efficiency</vt:lpstr>
      <vt:lpstr>PowerPoint Presentation</vt:lpstr>
      <vt:lpstr>Optimal EC2 Instance Size</vt:lpstr>
      <vt:lpstr>Storage Comparison</vt:lpstr>
      <vt:lpstr>Database Comparison</vt:lpstr>
      <vt:lpstr>Amazon ElastiCache</vt:lpstr>
      <vt:lpstr>Amazon Kinesis Streams</vt:lpstr>
      <vt:lpstr>Exercise: Improve the Architecture</vt:lpstr>
      <vt:lpstr>Performance Efficiency</vt:lpstr>
      <vt:lpstr>Performance Exercise</vt:lpstr>
      <vt:lpstr>Performance Exercise</vt:lpstr>
      <vt:lpstr>Additional Resources</vt:lpstr>
      <vt:lpstr>PowerPoint Presentation</vt:lpstr>
      <vt:lpstr>Performance Question</vt:lpstr>
      <vt:lpstr>Performance Question</vt:lpstr>
      <vt:lpstr>Performance Question</vt:lpstr>
      <vt:lpstr>Performance Question</vt:lpstr>
      <vt:lpstr>Review                                                </vt:lpstr>
      <vt:lpstr>Up Next: Well-Architected Framework Pillar 5 - Cost </vt:lpstr>
      <vt:lpstr>Thanks for participating!</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514</cp:revision>
  <cp:lastPrinted>2017-08-03T20:30:13Z</cp:lastPrinted>
  <dcterms:created xsi:type="dcterms:W3CDTF">2017-05-11T23:06:57Z</dcterms:created>
  <dcterms:modified xsi:type="dcterms:W3CDTF">2019-04-09T18:21:19Z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C1936B35-1EAE-4480-B0A8-25F05F7C2534</vt:lpwstr>
  </property>
  <property fmtid="{D5CDD505-2E9C-101B-9397-08002B2CF9AE}" pid="3" name="ArticulatePath">
    <vt:lpwstr>T&amp;C_PPT_template_100level_newbrand</vt:lpwstr>
  </property>
</Properties>
</file>