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56" r:id="rId2"/>
    <p:sldId id="802" r:id="rId3"/>
    <p:sldId id="803" r:id="rId4"/>
    <p:sldId id="806" r:id="rId5"/>
    <p:sldId id="639" r:id="rId6"/>
    <p:sldId id="783" r:id="rId7"/>
    <p:sldId id="784" r:id="rId8"/>
    <p:sldId id="785" r:id="rId9"/>
    <p:sldId id="643" r:id="rId10"/>
    <p:sldId id="787" r:id="rId11"/>
    <p:sldId id="788" r:id="rId12"/>
    <p:sldId id="789" r:id="rId13"/>
    <p:sldId id="790" r:id="rId14"/>
    <p:sldId id="791" r:id="rId15"/>
    <p:sldId id="792" r:id="rId16"/>
    <p:sldId id="793" r:id="rId17"/>
    <p:sldId id="794" r:id="rId18"/>
    <p:sldId id="612" r:id="rId19"/>
    <p:sldId id="795" r:id="rId20"/>
    <p:sldId id="796" r:id="rId21"/>
    <p:sldId id="797" r:id="rId22"/>
    <p:sldId id="798" r:id="rId23"/>
    <p:sldId id="799" r:id="rId24"/>
    <p:sldId id="800" r:id="rId25"/>
    <p:sldId id="801" r:id="rId26"/>
    <p:sldId id="804" r:id="rId27"/>
    <p:sldId id="805" r:id="rId28"/>
    <p:sldId id="260" r:id="rId29"/>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85C9"/>
    <a:srgbClr val="FF9966"/>
    <a:srgbClr val="FF9933"/>
    <a:srgbClr val="FF9900"/>
    <a:srgbClr val="FFFF66"/>
    <a:srgbClr val="FFFFCC"/>
    <a:srgbClr val="FFCC66"/>
    <a:srgbClr val="0000FF"/>
    <a:srgbClr val="CCFFF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4" autoAdjust="0"/>
    <p:restoredTop sz="66186" autoAdjust="0"/>
  </p:normalViewPr>
  <p:slideViewPr>
    <p:cSldViewPr snapToGrid="0" snapToObjects="1">
      <p:cViewPr varScale="1">
        <p:scale>
          <a:sx n="60" d="100"/>
          <a:sy n="60" d="100"/>
        </p:scale>
        <p:origin x="1096" y="176"/>
      </p:cViewPr>
      <p:guideLst/>
    </p:cSldViewPr>
  </p:slideViewPr>
  <p:notesTextViewPr>
    <p:cViewPr>
      <p:scale>
        <a:sx n="100" d="100"/>
        <a:sy n="100" d="100"/>
      </p:scale>
      <p:origin x="0" y="0"/>
    </p:cViewPr>
  </p:notesTextViewPr>
  <p:notesViewPr>
    <p:cSldViewPr snapToGrid="0" snapToObjects="1">
      <p:cViewPr varScale="1">
        <p:scale>
          <a:sx n="66" d="100"/>
          <a:sy n="66" d="100"/>
        </p:scale>
        <p:origin x="3062"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893DF8-D520-BB40-837C-91CE1787B0EB}" type="datetimeFigureOut">
              <a:rPr lang="en-US" smtClean="0"/>
              <a:t>4/9/19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98FB97-EEE8-A641-B9BA-ACE8418557CD}" type="slidenum">
              <a:rPr lang="en-US" smtClean="0"/>
              <a:t>‹#›</a:t>
            </a:fld>
            <a:endParaRPr lang="en-US" dirty="0"/>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FA781-CA11-2141-A5F7-C7B0DDD8E00E}" type="datetimeFigureOut">
              <a:rPr lang="en-US" smtClean="0"/>
              <a:t>4/9/19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aws.amazon.com/premiumsupport/"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aws.amazon.com/premiumsupport/compare-plan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calculator.s3.amazonaws.com/index.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i="0" dirty="0">
                <a:latin typeface="Calibri" panose="020F0502020204030204" pitchFamily="34" charset="0"/>
              </a:rPr>
              <a:t>Welcome to Module 14, which focuses on troubleshooting tips.</a:t>
            </a:r>
          </a:p>
        </p:txBody>
      </p:sp>
    </p:spTree>
    <p:extLst>
      <p:ext uri="{BB962C8B-B14F-4D97-AF65-F5344CB8AC3E}">
        <p14:creationId xmlns:p14="http://schemas.microsoft.com/office/powerpoint/2010/main" val="128511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i="0" dirty="0">
                <a:latin typeface="Calibri" panose="020F0502020204030204" pitchFamily="34" charset="0"/>
              </a:rPr>
              <a:t>If your network performance is poor, consider changing your instance type.</a:t>
            </a:r>
          </a:p>
          <a:p>
            <a:pPr marL="0" indent="0">
              <a:buNone/>
            </a:pPr>
            <a:endParaRPr lang="en-US" sz="1000" i="0" dirty="0">
              <a:latin typeface="Calibri" panose="020F0502020204030204" pitchFamily="34" charset="0"/>
            </a:endParaRPr>
          </a:p>
          <a:p>
            <a:pPr marL="0" indent="0">
              <a:buNone/>
            </a:pPr>
            <a:r>
              <a:rPr lang="en-US" sz="1000" i="0" dirty="0">
                <a:latin typeface="Calibri" panose="020F0502020204030204" pitchFamily="34" charset="0"/>
              </a:rPr>
              <a:t>Are you using an instance type with enhanced networking? Enhanced networking provides higher performance, additional packets per second, lower latency, and lower jitter.</a:t>
            </a:r>
          </a:p>
          <a:p>
            <a:pPr marL="0" indent="0">
              <a:buNone/>
            </a:pPr>
            <a:endParaRPr lang="en-US" sz="1000" i="0" dirty="0">
              <a:latin typeface="Calibri" panose="020F0502020204030204" pitchFamily="34" charset="0"/>
            </a:endParaRPr>
          </a:p>
          <a:p>
            <a:pPr marL="0" indent="0">
              <a:buNone/>
            </a:pPr>
            <a:r>
              <a:rPr lang="en-US" sz="1000" i="0" dirty="0">
                <a:latin typeface="Calibri" panose="020F0502020204030204" pitchFamily="34" charset="0"/>
              </a:rPr>
              <a:t>If you're using a NAT instance on Amazon EC2, does it need to be scaled to a larger size? An AWS NAT Gateway is equipped to handle high network throughput needs. </a:t>
            </a:r>
          </a:p>
        </p:txBody>
      </p:sp>
    </p:spTree>
    <p:extLst>
      <p:ext uri="{BB962C8B-B14F-4D97-AF65-F5344CB8AC3E}">
        <p14:creationId xmlns:p14="http://schemas.microsoft.com/office/powerpoint/2010/main" val="1118402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If used, make sure jumbo frames are enabled correctly. If one instance has jumbo frames enabled, make sure all instances—including NAT instances—that it communicates with also have jumbo frames enabled.</a:t>
            </a:r>
          </a:p>
          <a:p>
            <a:endParaRPr lang="en-US" sz="1000" dirty="0">
              <a:latin typeface="Calibri" panose="020F0502020204030204" pitchFamily="34" charset="0"/>
            </a:endParaRPr>
          </a:p>
          <a:p>
            <a:r>
              <a:rPr lang="en-US" sz="1000" dirty="0">
                <a:latin typeface="Calibri" panose="020F0502020204030204" pitchFamily="34" charset="0"/>
              </a:rPr>
              <a:t>Consider VPC endpoints and AWS </a:t>
            </a:r>
            <a:r>
              <a:rPr lang="en-US" sz="1000" dirty="0" err="1">
                <a:latin typeface="Calibri" panose="020F0502020204030204" pitchFamily="34" charset="0"/>
              </a:rPr>
              <a:t>PrivateLink</a:t>
            </a:r>
            <a:r>
              <a:rPr lang="en-US" sz="1000" dirty="0">
                <a:latin typeface="Calibri" panose="020F0502020204030204" pitchFamily="34" charset="0"/>
              </a:rPr>
              <a:t> where possible. Connections between VPC resources and Amazon S3 will likely be faster if they use an Amazon S3 VPC endpoint instead of traversing the internet.</a:t>
            </a:r>
          </a:p>
          <a:p>
            <a:endParaRPr lang="en-US" dirty="0"/>
          </a:p>
        </p:txBody>
      </p:sp>
    </p:spTree>
    <p:extLst>
      <p:ext uri="{BB962C8B-B14F-4D97-AF65-F5344CB8AC3E}">
        <p14:creationId xmlns:p14="http://schemas.microsoft.com/office/powerpoint/2010/main" val="386220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Now, consider what you can do if the input/output to your Amazon Elastic Block Store volumes is too low. </a:t>
            </a:r>
          </a:p>
        </p:txBody>
      </p:sp>
    </p:spTree>
    <p:extLst>
      <p:ext uri="{BB962C8B-B14F-4D97-AF65-F5344CB8AC3E}">
        <p14:creationId xmlns:p14="http://schemas.microsoft.com/office/powerpoint/2010/main" val="2461237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If the input/output to your Amazon Elastic Block Store volumes is too low, review your instance and Amazon EBS types.</a:t>
            </a:r>
          </a:p>
          <a:p>
            <a:endParaRPr lang="en-US" sz="1000" dirty="0">
              <a:latin typeface="Calibri" panose="020F0502020204030204" pitchFamily="34" charset="0"/>
            </a:endParaRPr>
          </a:p>
          <a:p>
            <a:r>
              <a:rPr lang="en-US" sz="1000" dirty="0">
                <a:latin typeface="Calibri" panose="020F0502020204030204" pitchFamily="34" charset="0"/>
              </a:rPr>
              <a:t>Are your instance types optimized for Amazon EBS? Instance types optimized for EBS are designed for applications with heavy disk input/output.</a:t>
            </a:r>
          </a:p>
          <a:p>
            <a:endParaRPr lang="en-US" sz="1000" dirty="0">
              <a:latin typeface="Calibri" panose="020F0502020204030204" pitchFamily="34" charset="0"/>
            </a:endParaRPr>
          </a:p>
          <a:p>
            <a:r>
              <a:rPr lang="en-US" sz="1000" dirty="0">
                <a:latin typeface="Calibri" panose="020F0502020204030204" pitchFamily="34" charset="0"/>
              </a:rPr>
              <a:t>Are you using an EBS type with high input/output? Provisioned IOPS SSDs can provision up to 32,000 IOPS per volume. </a:t>
            </a:r>
          </a:p>
          <a:p>
            <a:endParaRPr lang="en-US" dirty="0"/>
          </a:p>
        </p:txBody>
      </p:sp>
    </p:spTree>
    <p:extLst>
      <p:ext uri="{BB962C8B-B14F-4D97-AF65-F5344CB8AC3E}">
        <p14:creationId xmlns:p14="http://schemas.microsoft.com/office/powerpoint/2010/main" val="3800047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What if the CPU load on your Amazon Relational Database Service instances is too high?</a:t>
            </a:r>
          </a:p>
        </p:txBody>
      </p:sp>
    </p:spTree>
    <p:extLst>
      <p:ext uri="{BB962C8B-B14F-4D97-AF65-F5344CB8AC3E}">
        <p14:creationId xmlns:p14="http://schemas.microsoft.com/office/powerpoint/2010/main" val="1167090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If the CPU load on your Amazon RDS instances is too high, optimize your queries. Identify which queries are slowest, and review them to determine if they can be optimized.</a:t>
            </a:r>
          </a:p>
          <a:p>
            <a:endParaRPr lang="en-US" sz="1000" dirty="0">
              <a:latin typeface="Calibri" panose="020F0502020204030204" pitchFamily="34" charset="0"/>
            </a:endParaRPr>
          </a:p>
          <a:p>
            <a:r>
              <a:rPr lang="en-US" sz="1000" dirty="0">
                <a:latin typeface="Calibri" panose="020F0502020204030204" pitchFamily="34" charset="0"/>
              </a:rPr>
              <a:t>Use read replicas. Letting a read replica handle read requests relieves the CPU load on your master RDS instance.</a:t>
            </a:r>
          </a:p>
          <a:p>
            <a:endParaRPr lang="en-US" sz="1000" dirty="0">
              <a:latin typeface="Calibri" panose="020F0502020204030204" pitchFamily="34" charset="0"/>
            </a:endParaRPr>
          </a:p>
          <a:p>
            <a:r>
              <a:rPr lang="en-US" sz="1000" dirty="0">
                <a:latin typeface="Calibri" panose="020F0502020204030204" pitchFamily="34" charset="0"/>
              </a:rPr>
              <a:t>Ensure you're using the best instance type. Your queries might require more CPU or memory. Test your queries against more powerful instance types to see if you should switch.</a:t>
            </a:r>
          </a:p>
        </p:txBody>
      </p:sp>
    </p:spTree>
    <p:extLst>
      <p:ext uri="{BB962C8B-B14F-4D97-AF65-F5344CB8AC3E}">
        <p14:creationId xmlns:p14="http://schemas.microsoft.com/office/powerpoint/2010/main" val="1535032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What if you get an ‘access denied’ error when making a request to an AWS service?</a:t>
            </a:r>
          </a:p>
        </p:txBody>
      </p:sp>
    </p:spTree>
    <p:extLst>
      <p:ext uri="{BB962C8B-B14F-4D97-AF65-F5344CB8AC3E}">
        <p14:creationId xmlns:p14="http://schemas.microsoft.com/office/powerpoint/2010/main" val="4138451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If you receive an access denied error when attempting to make a request to an AWS service, verify you have permission to call the action on the resource.</a:t>
            </a:r>
          </a:p>
          <a:p>
            <a:r>
              <a:rPr lang="en-US" sz="1000" dirty="0">
                <a:latin typeface="Calibri" panose="020F0502020204030204" pitchFamily="34" charset="0"/>
              </a:rPr>
              <a:t>If any conditions are set, you must meet those conditions, as well.</a:t>
            </a:r>
          </a:p>
          <a:p>
            <a:endParaRPr lang="en-US" sz="1000" dirty="0">
              <a:latin typeface="Calibri" panose="020F0502020204030204" pitchFamily="34" charset="0"/>
            </a:endParaRPr>
          </a:p>
          <a:p>
            <a:r>
              <a:rPr lang="en-US" sz="1000" dirty="0">
                <a:latin typeface="Calibri" panose="020F0502020204030204" pitchFamily="34" charset="0"/>
              </a:rPr>
              <a:t>Also, verify resource policies, if any, specify you as a principal and grant you access. Services like Amazon Simple Storage Service, Amazon Simple Notification Service, and Amazon Simple Queue Service have resource-based policies.</a:t>
            </a:r>
          </a:p>
        </p:txBody>
      </p:sp>
    </p:spTree>
    <p:extLst>
      <p:ext uri="{BB962C8B-B14F-4D97-AF65-F5344CB8AC3E}">
        <p14:creationId xmlns:p14="http://schemas.microsoft.com/office/powerpoint/2010/main" val="1643144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latin typeface="Calibri" panose="020F0502020204030204" pitchFamily="34" charset="0"/>
                <a:ea typeface="+mn-ea"/>
                <a:cs typeface="+mn-cs"/>
              </a:rPr>
              <a:t>Finally, let’s review the various AWS Support Options.</a:t>
            </a:r>
          </a:p>
        </p:txBody>
      </p:sp>
    </p:spTree>
    <p:extLst>
      <p:ext uri="{BB962C8B-B14F-4D97-AF65-F5344CB8AC3E}">
        <p14:creationId xmlns:p14="http://schemas.microsoft.com/office/powerpoint/2010/main" val="3317611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600"/>
              </a:spcBef>
            </a:pP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The Technical Account Manager provides:</a:t>
            </a:r>
          </a:p>
          <a:p>
            <a:pPr lvl="0">
              <a:spcBef>
                <a:spcPts val="600"/>
              </a:spcBef>
            </a:pP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a:t>
            </a:r>
            <a:r>
              <a:rPr lang="en-US" sz="1000" b="0" baseline="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  </a:t>
            </a: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A dedicated voice in AWS to serve as your advocate. </a:t>
            </a:r>
          </a:p>
          <a:p>
            <a:pPr lvl="0">
              <a:spcBef>
                <a:spcPts val="600"/>
              </a:spcBef>
            </a:pP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a:t>
            </a:r>
            <a:r>
              <a:rPr lang="en-US" sz="1000" b="0" baseline="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  </a:t>
            </a: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Proactive guidance and insight into ways to optimize AWS through business and performance reviews.</a:t>
            </a:r>
          </a:p>
          <a:p>
            <a:pPr lvl="0">
              <a:spcBef>
                <a:spcPts val="600"/>
              </a:spcBef>
            </a:pP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a:t>
            </a:r>
            <a:r>
              <a:rPr lang="en-US" sz="1000" b="0" baseline="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  </a:t>
            </a: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Orchestration and access to the full breadth and depth of technical expertise across the full range of AWS.</a:t>
            </a:r>
          </a:p>
          <a:p>
            <a:pPr lvl="0">
              <a:spcBef>
                <a:spcPts val="600"/>
              </a:spcBef>
            </a:pP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a:t>
            </a:r>
            <a:r>
              <a:rPr lang="en-US" sz="1000" b="0" baseline="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  </a:t>
            </a: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And access to resources and best practice recommendations.</a:t>
            </a:r>
          </a:p>
          <a:p>
            <a:pPr lvl="0">
              <a:spcBef>
                <a:spcPts val="600"/>
              </a:spcBef>
            </a:pPr>
            <a:endPar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endParaRPr>
          </a:p>
          <a:p>
            <a:pPr lvl="0">
              <a:spcBef>
                <a:spcPts val="600"/>
              </a:spcBef>
            </a:pP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Infrastructure Event Management provides:</a:t>
            </a:r>
          </a:p>
          <a:p>
            <a:pPr lvl="0">
              <a:spcBef>
                <a:spcPts val="600"/>
              </a:spcBef>
            </a:pP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a:t>
            </a:r>
            <a:r>
              <a:rPr lang="en-US" sz="1000" b="0" baseline="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  </a:t>
            </a: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A common understanding of event objectives and use cases through pre-event planning and preparation.</a:t>
            </a:r>
          </a:p>
          <a:p>
            <a:pPr lvl="0">
              <a:spcBef>
                <a:spcPts val="600"/>
              </a:spcBef>
            </a:pP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a:t>
            </a:r>
            <a:r>
              <a:rPr lang="en-US" sz="1000" b="0" baseline="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  </a:t>
            </a: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Resource recommendations and deployment guidance based on anticipated capacity needs.</a:t>
            </a:r>
          </a:p>
          <a:p>
            <a:pPr lvl="0">
              <a:spcBef>
                <a:spcPts val="600"/>
              </a:spcBef>
            </a:pP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a:t>
            </a:r>
            <a:r>
              <a:rPr lang="en-US" sz="1000" b="0" baseline="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  </a:t>
            </a: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Dedicated attention of your AWS Support team during your event. </a:t>
            </a:r>
          </a:p>
          <a:p>
            <a:pPr lvl="0">
              <a:spcBef>
                <a:spcPts val="600"/>
              </a:spcBef>
            </a:pP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a:t>
            </a:r>
            <a:r>
              <a:rPr lang="en-US" sz="1000" b="0" baseline="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  </a:t>
            </a: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And the ability to immediately scale down resources to normal operating levels post-event.</a:t>
            </a:r>
          </a:p>
          <a:p>
            <a:pPr lvl="0">
              <a:spcBef>
                <a:spcPts val="600"/>
              </a:spcBef>
            </a:pPr>
            <a:endPar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endParaRPr>
          </a:p>
          <a:p>
            <a:pPr lvl="0">
              <a:spcBef>
                <a:spcPts val="600"/>
              </a:spcBef>
            </a:pP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Select the link to learn more. </a:t>
            </a:r>
          </a:p>
          <a:p>
            <a:pPr lvl="0">
              <a:spcBef>
                <a:spcPts val="600"/>
              </a:spcBef>
            </a:pPr>
            <a:r>
              <a:rPr lang="en-US" sz="1000" b="0" dirty="0">
                <a:latin typeface="Calibri" panose="020F0502020204030204" pitchFamily="34" charset="0"/>
                <a:hlinkClick r:id="rId3"/>
              </a:rPr>
              <a:t>https://aws.amazon.com/premiumsupport/</a:t>
            </a:r>
            <a:endParaRPr lang="en-US" sz="1000" b="0" dirty="0">
              <a:latin typeface="Calibri" panose="020F0502020204030204" pitchFamily="34" charset="0"/>
            </a:endParaRPr>
          </a:p>
        </p:txBody>
      </p:sp>
    </p:spTree>
    <p:extLst>
      <p:ext uri="{BB962C8B-B14F-4D97-AF65-F5344CB8AC3E}">
        <p14:creationId xmlns:p14="http://schemas.microsoft.com/office/powerpoint/2010/main" val="1443069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Calibri" panose="020F0502020204030204" pitchFamily="34" charset="0"/>
                <a:ea typeface="+mn-ea"/>
                <a:cs typeface="+mn-cs"/>
              </a:rPr>
              <a:t>In part 1, you will learn some troubleshooting steps you can follow when you encounter common errors.</a:t>
            </a:r>
          </a:p>
          <a:p>
            <a:r>
              <a:rPr lang="en-US" sz="1000" kern="1200" dirty="0">
                <a:solidFill>
                  <a:schemeClr val="tx1"/>
                </a:solidFill>
                <a:effectLst/>
                <a:latin typeface="Calibri" panose="020F0502020204030204" pitchFamily="34" charset="0"/>
                <a:ea typeface="+mn-ea"/>
                <a:cs typeface="+mn-cs"/>
              </a:rPr>
              <a:t>In part 2, you will review the various AWS Support Options available. </a:t>
            </a:r>
          </a:p>
        </p:txBody>
      </p:sp>
    </p:spTree>
    <p:extLst>
      <p:ext uri="{BB962C8B-B14F-4D97-AF65-F5344CB8AC3E}">
        <p14:creationId xmlns:p14="http://schemas.microsoft.com/office/powerpoint/2010/main" val="2283968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133">
              <a:defRPr/>
            </a:pPr>
            <a:r>
              <a:rPr lang="en-US" sz="1000" b="0" dirty="0">
                <a:latin typeface="Calibri" panose="020F0502020204030204" pitchFamily="34" charset="0"/>
              </a:rPr>
              <a:t>The Concierge Service provides: </a:t>
            </a:r>
          </a:p>
          <a:p>
            <a:pPr defTabSz="457133">
              <a:defRPr/>
            </a:pPr>
            <a:r>
              <a:rPr lang="en-US" sz="1000" b="0" dirty="0">
                <a:latin typeface="Calibri" panose="020F0502020204030204" pitchFamily="34" charset="0"/>
              </a:rPr>
              <a:t>•	A primary contact to help manage AWS resources. </a:t>
            </a:r>
          </a:p>
          <a:p>
            <a:pPr defTabSz="457133">
              <a:defRPr/>
            </a:pPr>
            <a:r>
              <a:rPr lang="en-US" sz="1000" b="0" dirty="0">
                <a:latin typeface="Calibri" panose="020F0502020204030204" pitchFamily="34" charset="0"/>
              </a:rPr>
              <a:t>•	Personalized handling of billing inquiries, tax questions, service limits, and bulk reserve instance purchases.</a:t>
            </a:r>
          </a:p>
          <a:p>
            <a:pPr defTabSz="457133">
              <a:defRPr/>
            </a:pPr>
            <a:r>
              <a:rPr lang="en-US" sz="1000" b="0" dirty="0">
                <a:latin typeface="Calibri" panose="020F0502020204030204" pitchFamily="34" charset="0"/>
              </a:rPr>
              <a:t>•	And direct access to an agent to help optimize costs to identify underused resources.</a:t>
            </a:r>
          </a:p>
          <a:p>
            <a:pPr defTabSz="457133">
              <a:defRPr/>
            </a:pPr>
            <a:endParaRPr lang="en-US" sz="1000" b="0" dirty="0">
              <a:latin typeface="Calibri" panose="020F0502020204030204" pitchFamily="34" charset="0"/>
            </a:endParaRPr>
          </a:p>
          <a:p>
            <a:pPr defTabSz="457133">
              <a:defRPr/>
            </a:pPr>
            <a:r>
              <a:rPr lang="en-US" sz="1000" b="0" dirty="0">
                <a:latin typeface="Calibri" panose="020F0502020204030204" pitchFamily="34" charset="0"/>
              </a:rPr>
              <a:t>Trusted Advisor provides:</a:t>
            </a:r>
          </a:p>
          <a:p>
            <a:pPr defTabSz="457133">
              <a:defRPr/>
            </a:pPr>
            <a:r>
              <a:rPr lang="en-US" sz="1000" b="0" dirty="0">
                <a:latin typeface="Calibri" panose="020F0502020204030204" pitchFamily="34" charset="0"/>
              </a:rPr>
              <a:t>•	Insight into how and where you can get the most impact for your AWS spend.</a:t>
            </a:r>
          </a:p>
          <a:p>
            <a:pPr defTabSz="457133">
              <a:defRPr/>
            </a:pPr>
            <a:r>
              <a:rPr lang="en-US" sz="1000" b="0" dirty="0">
                <a:latin typeface="Calibri" panose="020F0502020204030204" pitchFamily="34" charset="0"/>
              </a:rPr>
              <a:t>•	Opportunities to reduce your monthly spend and retain or increase productivity.</a:t>
            </a:r>
          </a:p>
          <a:p>
            <a:pPr defTabSz="457133">
              <a:defRPr/>
            </a:pPr>
            <a:r>
              <a:rPr lang="en-US" sz="1000" b="0" dirty="0">
                <a:latin typeface="Calibri" panose="020F0502020204030204" pitchFamily="34" charset="0"/>
              </a:rPr>
              <a:t>•	Guidance on getting the optimal performance and availability based on your requirements.</a:t>
            </a:r>
          </a:p>
          <a:p>
            <a:pPr defTabSz="457133">
              <a:defRPr/>
            </a:pPr>
            <a:r>
              <a:rPr lang="en-US" sz="1000" b="0" dirty="0">
                <a:latin typeface="Calibri" panose="020F0502020204030204" pitchFamily="34" charset="0"/>
              </a:rPr>
              <a:t>•	And confidence that your environment is secure.</a:t>
            </a:r>
          </a:p>
        </p:txBody>
      </p:sp>
    </p:spTree>
    <p:extLst>
      <p:ext uri="{BB962C8B-B14F-4D97-AF65-F5344CB8AC3E}">
        <p14:creationId xmlns:p14="http://schemas.microsoft.com/office/powerpoint/2010/main" val="1546476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The AWS Personal Health Dashboard provides:</a:t>
            </a:r>
          </a:p>
          <a:p>
            <a:pPr>
              <a:spcBef>
                <a:spcPts val="600"/>
              </a:spcBef>
            </a:pP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a:t>
            </a:r>
            <a:r>
              <a:rPr lang="en-US" sz="1000" b="0" baseline="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  </a:t>
            </a: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Alerts and remediation guidance when AWS experiences events that may impact you.</a:t>
            </a:r>
          </a:p>
          <a:p>
            <a:pPr>
              <a:spcBef>
                <a:spcPts val="600"/>
              </a:spcBef>
            </a:pP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a:t>
            </a:r>
            <a:r>
              <a:rPr lang="en-US" sz="1000" b="0" baseline="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  </a:t>
            </a: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A personalized view of service health and the status of the AWS services that power your applications.</a:t>
            </a:r>
          </a:p>
          <a:p>
            <a:pPr>
              <a:spcBef>
                <a:spcPts val="600"/>
              </a:spcBef>
            </a:pP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a:t>
            </a:r>
            <a:r>
              <a:rPr lang="en-US" sz="1000" b="0" baseline="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  </a:t>
            </a:r>
            <a:r>
              <a:rPr lang="en-US" sz="1000" b="0" dirty="0">
                <a:solidFill>
                  <a:srgbClr val="0070C0"/>
                </a:solidFill>
                <a:latin typeface="Calibri" panose="020F0502020204030204" pitchFamily="34" charset="0"/>
                <a:ea typeface="Amazon Ember" panose="020B0603020204020204" pitchFamily="34" charset="0"/>
                <a:cs typeface="Amazon Ember" panose="020B0603020204020204" pitchFamily="34" charset="0"/>
              </a:rPr>
              <a:t>And forward-looking notifications. You can set alerts across multiple channels, including email and mobile notifications.</a:t>
            </a:r>
          </a:p>
        </p:txBody>
      </p:sp>
    </p:spTree>
    <p:extLst>
      <p:ext uri="{BB962C8B-B14F-4D97-AF65-F5344CB8AC3E}">
        <p14:creationId xmlns:p14="http://schemas.microsoft.com/office/powerpoint/2010/main" val="1565716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Now, compare the available support plans. All customers receive Basic Support included with an AWS account. All plans, including Basic Support, provide 24/7 access to customer service, AWS documentation, whitepapers, and support forums.</a:t>
            </a:r>
          </a:p>
          <a:p>
            <a:endParaRPr lang="en-US" sz="1000" dirty="0">
              <a:latin typeface="Calibri" panose="020F0502020204030204" pitchFamily="34" charset="0"/>
            </a:endParaRPr>
          </a:p>
          <a:p>
            <a:r>
              <a:rPr lang="en-US" sz="1000" dirty="0">
                <a:latin typeface="Calibri" panose="020F0502020204030204" pitchFamily="34" charset="0"/>
              </a:rPr>
              <a:t>The comparison chart shown here is a helpful reference. If you would like to download or print the chart, select the link.</a:t>
            </a:r>
          </a:p>
          <a:p>
            <a:r>
              <a:rPr lang="en-US" sz="1000" dirty="0">
                <a:latin typeface="Calibri" panose="020F0502020204030204" pitchFamily="34" charset="0"/>
                <a:hlinkClick r:id="rId3"/>
              </a:rPr>
              <a:t>https://aws.amazon.com/premiumsupport/compare-plans/</a:t>
            </a:r>
            <a:endParaRPr lang="en-US" sz="1000" dirty="0">
              <a:latin typeface="Calibri" panose="020F0502020204030204" pitchFamily="34" charset="0"/>
            </a:endParaRPr>
          </a:p>
        </p:txBody>
      </p:sp>
    </p:spTree>
    <p:extLst>
      <p:ext uri="{BB962C8B-B14F-4D97-AF65-F5344CB8AC3E}">
        <p14:creationId xmlns:p14="http://schemas.microsoft.com/office/powerpoint/2010/main" val="691753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dirty="0">
                <a:latin typeface="Calibri" panose="020F0502020204030204" pitchFamily="34" charset="0"/>
              </a:rPr>
              <a:t>Here you can see a case severity chart with response times. </a:t>
            </a:r>
          </a:p>
          <a:p>
            <a:r>
              <a:rPr lang="en-US" sz="1000" b="0" dirty="0">
                <a:latin typeface="Calibri" panose="020F0502020204030204" pitchFamily="34" charset="0"/>
              </a:rPr>
              <a:t>•</a:t>
            </a:r>
            <a:r>
              <a:rPr lang="en-US" sz="1000" b="0" baseline="0" dirty="0">
                <a:latin typeface="Calibri" panose="020F0502020204030204" pitchFamily="34" charset="0"/>
              </a:rPr>
              <a:t>  </a:t>
            </a:r>
            <a:r>
              <a:rPr lang="en-US" sz="1000" b="0" dirty="0">
                <a:latin typeface="Calibri" panose="020F0502020204030204" pitchFamily="34" charset="0"/>
              </a:rPr>
              <a:t>When it’s critical, your business is at risk. Critical functions of your application are unavailable.</a:t>
            </a:r>
          </a:p>
          <a:p>
            <a:r>
              <a:rPr lang="en-US" sz="1000" b="0" dirty="0">
                <a:latin typeface="Calibri" panose="020F0502020204030204" pitchFamily="34" charset="0"/>
              </a:rPr>
              <a:t>•</a:t>
            </a:r>
            <a:r>
              <a:rPr lang="en-US" sz="1000" b="0" baseline="0" dirty="0">
                <a:latin typeface="Calibri" panose="020F0502020204030204" pitchFamily="34" charset="0"/>
              </a:rPr>
              <a:t>  </a:t>
            </a:r>
            <a:r>
              <a:rPr lang="en-US" sz="1000" b="0" dirty="0">
                <a:latin typeface="Calibri" panose="020F0502020204030204" pitchFamily="34" charset="0"/>
              </a:rPr>
              <a:t>When it’s urgent, your business is significantly impacted. Important functions of your application are unavailable.</a:t>
            </a:r>
          </a:p>
          <a:p>
            <a:r>
              <a:rPr lang="en-US" sz="1000" b="0" dirty="0">
                <a:latin typeface="Calibri" panose="020F0502020204030204" pitchFamily="34" charset="0"/>
              </a:rPr>
              <a:t>•</a:t>
            </a:r>
            <a:r>
              <a:rPr lang="en-US" sz="1000" b="0" baseline="0" dirty="0">
                <a:latin typeface="Calibri" panose="020F0502020204030204" pitchFamily="34" charset="0"/>
              </a:rPr>
              <a:t>  </a:t>
            </a:r>
            <a:r>
              <a:rPr lang="en-US" sz="1000" b="0" dirty="0">
                <a:latin typeface="Calibri" panose="020F0502020204030204" pitchFamily="34" charset="0"/>
              </a:rPr>
              <a:t>If it’s high, important functions of your application are impaired or degraded.</a:t>
            </a:r>
          </a:p>
          <a:p>
            <a:r>
              <a:rPr lang="en-US" sz="1000" b="0" dirty="0">
                <a:latin typeface="Calibri" panose="020F0502020204030204" pitchFamily="34" charset="0"/>
              </a:rPr>
              <a:t>•</a:t>
            </a:r>
            <a:r>
              <a:rPr lang="en-US" sz="1000" b="0" baseline="0" dirty="0">
                <a:latin typeface="Calibri" panose="020F0502020204030204" pitchFamily="34" charset="0"/>
              </a:rPr>
              <a:t>  </a:t>
            </a:r>
            <a:r>
              <a:rPr lang="en-US" sz="1000" b="0" dirty="0">
                <a:latin typeface="Calibri" panose="020F0502020204030204" pitchFamily="34" charset="0"/>
              </a:rPr>
              <a:t>When normal, non-critical functions of your application are behaving abnormally, or you have a time-sensitive development question.</a:t>
            </a:r>
          </a:p>
          <a:p>
            <a:r>
              <a:rPr lang="en-US" sz="1000" b="0" dirty="0">
                <a:latin typeface="Calibri" panose="020F0502020204030204" pitchFamily="34" charset="0"/>
              </a:rPr>
              <a:t>•</a:t>
            </a:r>
            <a:r>
              <a:rPr lang="en-US" sz="1000" b="0" baseline="0" dirty="0">
                <a:latin typeface="Calibri" panose="020F0502020204030204" pitchFamily="34" charset="0"/>
              </a:rPr>
              <a:t>  </a:t>
            </a:r>
            <a:r>
              <a:rPr lang="en-US" sz="1000" b="0" dirty="0">
                <a:latin typeface="Calibri" panose="020F0502020204030204" pitchFamily="34" charset="0"/>
              </a:rPr>
              <a:t>When it’s low, you have a general development question, or you want to request a feature.</a:t>
            </a:r>
          </a:p>
        </p:txBody>
      </p:sp>
    </p:spTree>
    <p:extLst>
      <p:ext uri="{BB962C8B-B14F-4D97-AF65-F5344CB8AC3E}">
        <p14:creationId xmlns:p14="http://schemas.microsoft.com/office/powerpoint/2010/main" val="2184602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All AWS Support tiers include an unlimited number of support cases, with no long-term contracts. With the Business and Enterprise tiers, you earn volume discounts on your AWS Support costs, as your AWS charges grow.</a:t>
            </a:r>
          </a:p>
          <a:p>
            <a:endParaRPr lang="en-US" sz="1000" dirty="0">
              <a:latin typeface="Calibri" panose="020F0502020204030204" pitchFamily="34" charset="0"/>
            </a:endParaRPr>
          </a:p>
          <a:p>
            <a:r>
              <a:rPr lang="en-US" sz="1000" dirty="0">
                <a:latin typeface="Calibri" panose="020F0502020204030204" pitchFamily="34" charset="0"/>
              </a:rPr>
              <a:t>For more information on estimating your deployment’s AWS Support costs, select the link. </a:t>
            </a:r>
          </a:p>
          <a:p>
            <a:pPr defTabSz="457133">
              <a:defRPr/>
            </a:pPr>
            <a:r>
              <a:rPr lang="en-US" sz="1000" dirty="0">
                <a:latin typeface="Calibri" panose="020F0502020204030204" pitchFamily="34" charset="0"/>
                <a:hlinkClick r:id="rId3"/>
              </a:rPr>
              <a:t>http://calculator.s3.amazonaws.com/index.html</a:t>
            </a:r>
            <a:endParaRPr lang="en-US" sz="1000" dirty="0">
              <a:latin typeface="Calibri" panose="020F0502020204030204" pitchFamily="34" charset="0"/>
            </a:endParaRPr>
          </a:p>
        </p:txBody>
      </p:sp>
    </p:spTree>
    <p:extLst>
      <p:ext uri="{BB962C8B-B14F-4D97-AF65-F5344CB8AC3E}">
        <p14:creationId xmlns:p14="http://schemas.microsoft.com/office/powerpoint/2010/main" val="31844074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Here is a comparison of business and enterprise pricing. Take a moment to compare the services. </a:t>
            </a:r>
          </a:p>
        </p:txBody>
      </p:sp>
    </p:spTree>
    <p:extLst>
      <p:ext uri="{BB962C8B-B14F-4D97-AF65-F5344CB8AC3E}">
        <p14:creationId xmlns:p14="http://schemas.microsoft.com/office/powerpoint/2010/main" val="1787721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Calibri" panose="020F0502020204030204" pitchFamily="34" charset="0"/>
                <a:ea typeface="+mn-ea"/>
                <a:cs typeface="+mn-cs"/>
              </a:rPr>
              <a:t>In this module, you:</a:t>
            </a:r>
          </a:p>
          <a:p>
            <a:pPr marL="171450" lvl="0" indent="-171450">
              <a:buFont typeface="Arial" panose="020B0604020202020204" pitchFamily="34" charset="0"/>
              <a:buChar char="•"/>
            </a:pPr>
            <a:r>
              <a:rPr lang="en-US" sz="1000" kern="1200" dirty="0">
                <a:solidFill>
                  <a:schemeClr val="tx1"/>
                </a:solidFill>
                <a:effectLst/>
                <a:latin typeface="Calibri" panose="020F0502020204030204" pitchFamily="34" charset="0"/>
                <a:ea typeface="+mn-ea"/>
                <a:cs typeface="+mn-cs"/>
              </a:rPr>
              <a:t>Explored troubleshooting techniques</a:t>
            </a:r>
          </a:p>
          <a:p>
            <a:pPr marL="171450" lvl="0" indent="-171450">
              <a:buFont typeface="Arial" panose="020B0604020202020204" pitchFamily="34" charset="0"/>
              <a:buChar char="•"/>
            </a:pPr>
            <a:r>
              <a:rPr lang="en-US" sz="1000" kern="1200" dirty="0">
                <a:solidFill>
                  <a:schemeClr val="tx1"/>
                </a:solidFill>
                <a:effectLst/>
                <a:latin typeface="Calibri" panose="020F0502020204030204" pitchFamily="34" charset="0"/>
                <a:ea typeface="+mn-ea"/>
                <a:cs typeface="+mn-cs"/>
              </a:rPr>
              <a:t>And reviewed AWS Support Options</a:t>
            </a:r>
          </a:p>
          <a:p>
            <a:pPr marL="0" indent="0">
              <a:buFont typeface="Arial" panose="020B0604020202020204" pitchFamily="34" charset="0"/>
              <a:buNone/>
            </a:pPr>
            <a:r>
              <a:rPr lang="en-US" sz="1000" kern="1200" dirty="0">
                <a:solidFill>
                  <a:schemeClr val="tx1"/>
                </a:solidFill>
                <a:effectLst/>
                <a:latin typeface="Calibri" panose="020F0502020204030204" pitchFamily="34" charset="0"/>
                <a:ea typeface="+mn-ea"/>
                <a:cs typeface="+mn-cs"/>
              </a:rPr>
              <a:t> </a:t>
            </a:r>
          </a:p>
          <a:p>
            <a:r>
              <a:rPr lang="en-US" sz="1000" kern="1200" dirty="0">
                <a:solidFill>
                  <a:schemeClr val="tx1"/>
                </a:solidFill>
                <a:effectLst/>
                <a:latin typeface="Calibri" panose="020F0502020204030204" pitchFamily="34" charset="0"/>
                <a:ea typeface="+mn-ea"/>
                <a:cs typeface="+mn-cs"/>
              </a:rPr>
              <a:t>To finish this module, please complete the corresponding knowledge assessment.</a:t>
            </a:r>
          </a:p>
        </p:txBody>
      </p:sp>
      <p:sp>
        <p:nvSpPr>
          <p:cNvPr id="4" name="Slide Number Placeholder 3">
            <a:extLst>
              <a:ext uri="{FF2B5EF4-FFF2-40B4-BE49-F238E27FC236}">
                <a16:creationId xmlns:a16="http://schemas.microsoft.com/office/drawing/2014/main" id="{642AAD68-3FA4-8B41-AFA9-4B4BB9DF9643}"/>
              </a:ext>
            </a:extLst>
          </p:cNvPr>
          <p:cNvSpPr txBox="1">
            <a:spLocks/>
          </p:cNvSpPr>
          <p:nvPr/>
        </p:nvSpPr>
        <p:spPr>
          <a:xfrm>
            <a:off x="3884613" y="8685213"/>
            <a:ext cx="2971800" cy="458787"/>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092397-0699-5249-96BB-FDA4CA85BF35}" type="slidenum">
              <a:rPr lang="en-US" smtClean="0"/>
              <a:pPr/>
              <a:t>26</a:t>
            </a:fld>
            <a:endParaRPr lang="en-US" dirty="0"/>
          </a:p>
        </p:txBody>
      </p:sp>
    </p:spTree>
    <p:extLst>
      <p:ext uri="{BB962C8B-B14F-4D97-AF65-F5344CB8AC3E}">
        <p14:creationId xmlns:p14="http://schemas.microsoft.com/office/powerpoint/2010/main" val="1186171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000" dirty="0">
                <a:latin typeface="Calibri" panose="020F0502020204030204" pitchFamily="34" charset="0"/>
              </a:rPr>
              <a:t>In the next module, you will learn about design patterns and review sample architectures.</a:t>
            </a:r>
          </a:p>
        </p:txBody>
      </p:sp>
      <p:sp>
        <p:nvSpPr>
          <p:cNvPr id="4" name="Slide Number Placeholder 3"/>
          <p:cNvSpPr>
            <a:spLocks noGrp="1"/>
          </p:cNvSpPr>
          <p:nvPr>
            <p:ph type="sldNum" sz="quarter" idx="10"/>
          </p:nvPr>
        </p:nvSpPr>
        <p:spPr/>
        <p:txBody>
          <a:bodyPr/>
          <a:lstStyle/>
          <a:p>
            <a:fld id="{FE092397-0699-5249-96BB-FDA4CA85BF35}" type="slidenum">
              <a:rPr lang="en-US" smtClean="0"/>
              <a:t>27</a:t>
            </a:fld>
            <a:endParaRPr lang="en-US" dirty="0"/>
          </a:p>
        </p:txBody>
      </p:sp>
    </p:spTree>
    <p:extLst>
      <p:ext uri="{BB962C8B-B14F-4D97-AF65-F5344CB8AC3E}">
        <p14:creationId xmlns:p14="http://schemas.microsoft.com/office/powerpoint/2010/main" val="26424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Thanks for participating!</a:t>
            </a:r>
          </a:p>
        </p:txBody>
      </p:sp>
    </p:spTree>
    <p:extLst>
      <p:ext uri="{BB962C8B-B14F-4D97-AF65-F5344CB8AC3E}">
        <p14:creationId xmlns:p14="http://schemas.microsoft.com/office/powerpoint/2010/main" val="1846574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latin typeface="Calibri" panose="020F0502020204030204" pitchFamily="34" charset="0"/>
                <a:ea typeface="+mn-ea"/>
                <a:cs typeface="+mn-cs"/>
              </a:rPr>
              <a:t>After completing this module, you will be able to:</a:t>
            </a:r>
          </a:p>
          <a:p>
            <a:pPr marL="171450" indent="-171450">
              <a:buFont typeface="Arial" panose="020B0604020202020204" pitchFamily="34" charset="0"/>
              <a:buChar char="•"/>
            </a:pPr>
            <a:r>
              <a:rPr lang="en-US" sz="1000" kern="1200" dirty="0">
                <a:solidFill>
                  <a:schemeClr val="tx1"/>
                </a:solidFill>
                <a:latin typeface="Calibri" panose="020F0502020204030204" pitchFamily="34" charset="0"/>
                <a:ea typeface="+mn-ea"/>
                <a:cs typeface="+mn-cs"/>
              </a:rPr>
              <a:t>Troubleshoot common errors, and</a:t>
            </a:r>
          </a:p>
          <a:p>
            <a:pPr marL="171450" indent="-171450">
              <a:buFont typeface="Arial" panose="020B0604020202020204" pitchFamily="34" charset="0"/>
              <a:buChar char="•"/>
            </a:pPr>
            <a:r>
              <a:rPr lang="en-US" sz="1000" kern="1200" dirty="0">
                <a:solidFill>
                  <a:schemeClr val="tx1"/>
                </a:solidFill>
                <a:latin typeface="Calibri" panose="020F0502020204030204" pitchFamily="34" charset="0"/>
                <a:ea typeface="+mn-ea"/>
                <a:cs typeface="+mn-cs"/>
              </a:rPr>
              <a:t>Access various AWS Support Options</a:t>
            </a: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E092397-0699-5249-96BB-FDA4CA85BF35}" type="slidenum">
              <a:rPr lang="en-US" smtClean="0"/>
              <a:t>3</a:t>
            </a:fld>
            <a:endParaRPr lang="en-US" dirty="0"/>
          </a:p>
        </p:txBody>
      </p:sp>
    </p:spTree>
    <p:extLst>
      <p:ext uri="{BB962C8B-B14F-4D97-AF65-F5344CB8AC3E}">
        <p14:creationId xmlns:p14="http://schemas.microsoft.com/office/powerpoint/2010/main" val="3757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Let’s review some common troubleshooting errors.</a:t>
            </a:r>
          </a:p>
        </p:txBody>
      </p:sp>
    </p:spTree>
    <p:extLst>
      <p:ext uri="{BB962C8B-B14F-4D97-AF65-F5344CB8AC3E}">
        <p14:creationId xmlns:p14="http://schemas.microsoft.com/office/powerpoint/2010/main" val="1777571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Let’s begin with a common question, “What steps should I take if my instance connection timed out?”</a:t>
            </a:r>
          </a:p>
        </p:txBody>
      </p:sp>
    </p:spTree>
    <p:extLst>
      <p:ext uri="{BB962C8B-B14F-4D97-AF65-F5344CB8AC3E}">
        <p14:creationId xmlns:p14="http://schemas.microsoft.com/office/powerpoint/2010/main" val="888038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If your instance connection timed out, first check your routes.</a:t>
            </a:r>
          </a:p>
          <a:p>
            <a:endParaRPr lang="en-US" sz="1000" dirty="0">
              <a:latin typeface="Calibri" panose="020F0502020204030204" pitchFamily="34" charset="0"/>
            </a:endParaRPr>
          </a:p>
          <a:p>
            <a:r>
              <a:rPr lang="en-US" sz="1000" dirty="0">
                <a:latin typeface="Calibri" panose="020F0502020204030204" pitchFamily="34" charset="0"/>
              </a:rPr>
              <a:t>Next, confirm that your routing table is configured correctly. Public subnets need internet-bound traffic routed to an IGW.</a:t>
            </a:r>
          </a:p>
          <a:p>
            <a:endParaRPr lang="en-US" sz="1000" dirty="0">
              <a:latin typeface="Calibri" panose="020F0502020204030204" pitchFamily="34" charset="0"/>
            </a:endParaRPr>
          </a:p>
          <a:p>
            <a:r>
              <a:rPr lang="en-US" sz="1000" dirty="0">
                <a:latin typeface="Calibri" panose="020F0502020204030204" pitchFamily="34" charset="0"/>
              </a:rPr>
              <a:t>If you're using a virtual private gateway, check that your VPN is routed correctly. Make sure you're using the correct routing type for your VPN router—either dynamic or static.</a:t>
            </a:r>
          </a:p>
        </p:txBody>
      </p:sp>
    </p:spTree>
    <p:extLst>
      <p:ext uri="{BB962C8B-B14F-4D97-AF65-F5344CB8AC3E}">
        <p14:creationId xmlns:p14="http://schemas.microsoft.com/office/powerpoint/2010/main" val="1388605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If your instance connection is still timed out after you check your routes, routing table, and VPN router, check your security group rules.</a:t>
            </a:r>
          </a:p>
          <a:p>
            <a:endParaRPr lang="en-US" sz="1000" dirty="0">
              <a:latin typeface="Calibri" panose="020F0502020204030204" pitchFamily="34" charset="0"/>
            </a:endParaRPr>
          </a:p>
          <a:p>
            <a:r>
              <a:rPr lang="en-US" sz="1000" dirty="0">
                <a:latin typeface="Calibri" panose="020F0502020204030204" pitchFamily="34" charset="0"/>
              </a:rPr>
              <a:t>Instances need both inbound and outbound rules permitting traffic. Without rules, security groups deny all traffic, by default.</a:t>
            </a:r>
          </a:p>
          <a:p>
            <a:endParaRPr lang="en-US" sz="1000" dirty="0">
              <a:latin typeface="Calibri" panose="020F0502020204030204" pitchFamily="34" charset="0"/>
            </a:endParaRPr>
          </a:p>
          <a:p>
            <a:r>
              <a:rPr lang="en-US" sz="1000" dirty="0">
                <a:latin typeface="Calibri" panose="020F0502020204030204" pitchFamily="34" charset="0"/>
              </a:rPr>
              <a:t>Don't leave your security group completely open. Publicly-accessible hosts should be behind another layer of access that offers control, such as DNS, AWS WAF, or ELB.</a:t>
            </a:r>
          </a:p>
          <a:p>
            <a:endParaRPr lang="en-US" dirty="0"/>
          </a:p>
        </p:txBody>
      </p:sp>
    </p:spTree>
    <p:extLst>
      <p:ext uri="{BB962C8B-B14F-4D97-AF65-F5344CB8AC3E}">
        <p14:creationId xmlns:p14="http://schemas.microsoft.com/office/powerpoint/2010/main" val="1035409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i="0" dirty="0">
                <a:latin typeface="Calibri" panose="020F0502020204030204" pitchFamily="34" charset="0"/>
              </a:rPr>
              <a:t>Finally, check your network ACLs. Verify that your network ACLs allow traffic to and from your computer.</a:t>
            </a:r>
          </a:p>
          <a:p>
            <a:endParaRPr lang="en-US" sz="1000" i="0" dirty="0">
              <a:latin typeface="Calibri" panose="020F0502020204030204" pitchFamily="34" charset="0"/>
            </a:endParaRPr>
          </a:p>
          <a:p>
            <a:r>
              <a:rPr lang="en-US" sz="1000" i="0" dirty="0">
                <a:latin typeface="Calibri" panose="020F0502020204030204" pitchFamily="34" charset="0"/>
              </a:rPr>
              <a:t>If applicable, check your corporate network's internal firewall. Port 22 for Linux instances and port 3389 for Windows instances must be open to enable remote control via SSH for Linux or RDP for Windows.</a:t>
            </a:r>
          </a:p>
          <a:p>
            <a:endParaRPr lang="en-US" sz="1000" i="0" dirty="0">
              <a:latin typeface="Calibri" panose="020F0502020204030204" pitchFamily="34" charset="0"/>
            </a:endParaRPr>
          </a:p>
          <a:p>
            <a:r>
              <a:rPr lang="en-US" sz="1000" i="0" dirty="0">
                <a:latin typeface="Calibri" panose="020F0502020204030204" pitchFamily="34" charset="0"/>
              </a:rPr>
              <a:t>Make sure your instance has a public IP address. If it doesn’t have one, you can attach an elastic IP address, without having to restart your instance.</a:t>
            </a:r>
          </a:p>
          <a:p>
            <a:endParaRPr lang="en-US" sz="1000" i="0" dirty="0">
              <a:latin typeface="Calibri" panose="020F0502020204030204" pitchFamily="34" charset="0"/>
            </a:endParaRPr>
          </a:p>
          <a:p>
            <a:r>
              <a:rPr lang="en-US" sz="1000" i="0" dirty="0">
                <a:latin typeface="Calibri" panose="020F0502020204030204" pitchFamily="34" charset="0"/>
              </a:rPr>
              <a:t>Check the CPU load on your instance. It may be overloaded. Use Amazon </a:t>
            </a:r>
            <a:r>
              <a:rPr lang="en-US" sz="1000" i="0" dirty="0" err="1">
                <a:latin typeface="Calibri" panose="020F0502020204030204" pitchFamily="34" charset="0"/>
              </a:rPr>
              <a:t>CloudWatch</a:t>
            </a:r>
            <a:r>
              <a:rPr lang="en-US" sz="1000" i="0" dirty="0">
                <a:latin typeface="Calibri" panose="020F0502020204030204" pitchFamily="34" charset="0"/>
              </a:rPr>
              <a:t> to check CPU use. If your instance is overloaded, consider scaling up to a larger instance type or scaling out to more instances running in parallel behind a load balancer.</a:t>
            </a:r>
          </a:p>
        </p:txBody>
      </p:sp>
    </p:spTree>
    <p:extLst>
      <p:ext uri="{BB962C8B-B14F-4D97-AF65-F5344CB8AC3E}">
        <p14:creationId xmlns:p14="http://schemas.microsoft.com/office/powerpoint/2010/main" val="143592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Now, let’s review some steps to take if your network performance is poor.</a:t>
            </a:r>
          </a:p>
        </p:txBody>
      </p:sp>
    </p:spTree>
    <p:extLst>
      <p:ext uri="{BB962C8B-B14F-4D97-AF65-F5344CB8AC3E}">
        <p14:creationId xmlns:p14="http://schemas.microsoft.com/office/powerpoint/2010/main" val="12682197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w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00922AD-54FC-4841-AD68-69AE36B4D86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0817" cy="6858000"/>
          </a:xfrm>
          <a:prstGeom prst="rect">
            <a:avLst/>
          </a:prstGeom>
        </p:spPr>
      </p:pic>
      <p:sp>
        <p:nvSpPr>
          <p:cNvPr id="2" name="Title 1"/>
          <p:cNvSpPr>
            <a:spLocks noGrp="1"/>
          </p:cNvSpPr>
          <p:nvPr>
            <p:ph type="ctrTitle"/>
          </p:nvPr>
        </p:nvSpPr>
        <p:spPr>
          <a:xfrm>
            <a:off x="5436732" y="2688719"/>
            <a:ext cx="6609493" cy="834496"/>
          </a:xfrm>
        </p:spPr>
        <p:txBody>
          <a:bodyPr anchor="b">
            <a:noAutofit/>
          </a:bodyPr>
          <a:lstStyle>
            <a:lvl1pPr algn="l">
              <a:defRPr sz="4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Subtitle 2"/>
          <p:cNvSpPr>
            <a:spLocks noGrp="1"/>
          </p:cNvSpPr>
          <p:nvPr>
            <p:ph type="subTitle" idx="1"/>
          </p:nvPr>
        </p:nvSpPr>
        <p:spPr>
          <a:xfrm>
            <a:off x="5436733" y="3523215"/>
            <a:ext cx="6056582" cy="418570"/>
          </a:xfrm>
        </p:spPr>
        <p:txBody>
          <a:bodyPr>
            <a:normAutofit/>
          </a:bodyPr>
          <a:lstStyle>
            <a:lvl1pPr marL="0" indent="0" algn="l">
              <a:buNone/>
              <a:defRPr sz="2000" b="0" i="0">
                <a:solidFill>
                  <a:schemeClr val="bg1"/>
                </a:solidFill>
                <a:latin typeface="Amazon Ember Light" charset="0"/>
                <a:ea typeface="Amazon Ember Light" charset="0"/>
                <a:cs typeface="Amazon Ember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aphicFrame>
        <p:nvGraphicFramePr>
          <p:cNvPr id="12" name="Object 11">
            <a:extLst>
              <a:ext uri="{FF2B5EF4-FFF2-40B4-BE49-F238E27FC236}">
                <a16:creationId xmlns:a16="http://schemas.microsoft.com/office/drawing/2014/main" id="{80DEBD7B-5FA9-4992-A601-EB72CF549893}"/>
              </a:ext>
            </a:extLst>
          </p:cNvPr>
          <p:cNvGraphicFramePr>
            <a:graphicFrameLocks noChangeAspect="1"/>
          </p:cNvGraphicFramePr>
          <p:nvPr userDrawn="1">
            <p:extLst>
              <p:ext uri="{D42A27DB-BD31-4B8C-83A1-F6EECF244321}">
                <p14:modId xmlns:p14="http://schemas.microsoft.com/office/powerpoint/2010/main" val="1557464044"/>
              </p:ext>
            </p:extLst>
          </p:nvPr>
        </p:nvGraphicFramePr>
        <p:xfrm>
          <a:off x="12185650" y="25400"/>
          <a:ext cx="9525" cy="6858000"/>
        </p:xfrm>
        <a:graphic>
          <a:graphicData uri="http://schemas.openxmlformats.org/presentationml/2006/ole">
            <mc:AlternateContent xmlns:mc="http://schemas.openxmlformats.org/markup-compatibility/2006">
              <mc:Choice xmlns:v="urn:schemas-microsoft-com:vml" Requires="v">
                <p:oleObj spid="_x0000_s4198" name="Image" r:id="rId5" imgW="12600" imgH="9142560" progId="Photoshop.Image.17">
                  <p:embed/>
                </p:oleObj>
              </mc:Choice>
              <mc:Fallback>
                <p:oleObj name="Image" r:id="rId5" imgW="12600" imgH="9142560" progId="Photoshop.Image.17">
                  <p:embed/>
                  <p:pic>
                    <p:nvPicPr>
                      <p:cNvPr id="0" name=""/>
                      <p:cNvPicPr/>
                      <p:nvPr/>
                    </p:nvPicPr>
                    <p:blipFill>
                      <a:blip r:embed="rId6"/>
                      <a:stretch>
                        <a:fillRect/>
                      </a:stretch>
                    </p:blipFill>
                    <p:spPr>
                      <a:xfrm>
                        <a:off x="12185650" y="25400"/>
                        <a:ext cx="9525" cy="68580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7120EA26-A6C6-4FDA-A6D6-DC0B8AAABE75}"/>
              </a:ext>
            </a:extLst>
          </p:cNvPr>
          <p:cNvGraphicFramePr>
            <a:graphicFrameLocks noChangeAspect="1"/>
          </p:cNvGraphicFramePr>
          <p:nvPr userDrawn="1">
            <p:extLst>
              <p:ext uri="{D42A27DB-BD31-4B8C-83A1-F6EECF244321}">
                <p14:modId xmlns:p14="http://schemas.microsoft.com/office/powerpoint/2010/main" val="2681500795"/>
              </p:ext>
            </p:extLst>
          </p:nvPr>
        </p:nvGraphicFramePr>
        <p:xfrm>
          <a:off x="12186206" y="0"/>
          <a:ext cx="9525" cy="6858000"/>
        </p:xfrm>
        <a:graphic>
          <a:graphicData uri="http://schemas.openxmlformats.org/presentationml/2006/ole">
            <mc:AlternateContent xmlns:mc="http://schemas.openxmlformats.org/markup-compatibility/2006">
              <mc:Choice xmlns:v="urn:schemas-microsoft-com:vml" Requires="v">
                <p:oleObj spid="_x0000_s4199" name="Image" r:id="rId7" imgW="12600" imgH="9142560" progId="Photoshop.Image.17">
                  <p:embed/>
                </p:oleObj>
              </mc:Choice>
              <mc:Fallback>
                <p:oleObj name="Image" r:id="rId7" imgW="12600" imgH="9142560" progId="Photoshop.Image.17">
                  <p:embed/>
                  <p:pic>
                    <p:nvPicPr>
                      <p:cNvPr id="0" name=""/>
                      <p:cNvPicPr/>
                      <p:nvPr/>
                    </p:nvPicPr>
                    <p:blipFill>
                      <a:blip r:embed="rId6"/>
                      <a:stretch>
                        <a:fillRect/>
                      </a:stretch>
                    </p:blipFill>
                    <p:spPr>
                      <a:xfrm>
                        <a:off x="12186206" y="0"/>
                        <a:ext cx="9525" cy="68580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6727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93EED6-D036-0E42-A06A-763AED4C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238538"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p:ph idx="1"/>
          </p:nvPr>
        </p:nvSpPr>
        <p:spPr>
          <a:xfrm>
            <a:off x="238538" y="1243016"/>
            <a:ext cx="10515600" cy="4913308"/>
          </a:xfrm>
        </p:spPr>
        <p:txBody>
          <a:bodyPr/>
          <a:lstStyle>
            <a:lvl1pPr marL="228600" indent="-228600">
              <a:buFontTx/>
              <a:buBlip>
                <a:blip r:embed="rId3"/>
              </a:buBlip>
              <a:defRPr b="0" i="0">
                <a:solidFill>
                  <a:schemeClr val="bg1"/>
                </a:solidFill>
                <a:latin typeface="Amazon Ember Light" charset="0"/>
                <a:ea typeface="Amazon Ember Light" charset="0"/>
                <a:cs typeface="Amazon Ember Light" charset="0"/>
              </a:defRPr>
            </a:lvl1pPr>
            <a:lvl2pPr marL="685800" indent="-228600">
              <a:buFontTx/>
              <a:buBlip>
                <a:blip r:embed="rId3"/>
              </a:buBlip>
              <a:defRPr b="0" i="0">
                <a:solidFill>
                  <a:schemeClr val="bg1"/>
                </a:solidFill>
                <a:latin typeface="Amazon Ember Light" charset="0"/>
                <a:ea typeface="Amazon Ember Light" charset="0"/>
                <a:cs typeface="Amazon Ember Light" charset="0"/>
              </a:defRPr>
            </a:lvl2pPr>
            <a:lvl3pPr marL="1143000" indent="-228600">
              <a:buFontTx/>
              <a:buBlip>
                <a:blip r:embed="rId3"/>
              </a:buBlip>
              <a:defRPr b="0" i="0">
                <a:solidFill>
                  <a:schemeClr val="bg1"/>
                </a:solidFill>
                <a:latin typeface="Amazon Ember Light" charset="0"/>
                <a:ea typeface="Amazon Ember Light" charset="0"/>
                <a:cs typeface="Amazon Ember Light" charset="0"/>
              </a:defRPr>
            </a:lvl3pPr>
            <a:lvl4pPr marL="1600200" indent="-228600">
              <a:buFontTx/>
              <a:buBlip>
                <a:blip r:embed="rId3"/>
              </a:buBlip>
              <a:defRPr b="0" i="0">
                <a:solidFill>
                  <a:schemeClr val="bg1"/>
                </a:solidFill>
                <a:latin typeface="Amazon Ember Light" charset="0"/>
                <a:ea typeface="Amazon Ember Light" charset="0"/>
                <a:cs typeface="Amazon Ember Light" charset="0"/>
              </a:defRPr>
            </a:lvl4pPr>
            <a:lvl5pPr marL="2057400" indent="-228600">
              <a:buFontTx/>
              <a:buBlip>
                <a:blip r:embed="rId3"/>
              </a:buBlip>
              <a:defRPr b="0" i="0">
                <a:solidFill>
                  <a:schemeClr val="bg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07D9BF-919B-6146-890D-BC596E5630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662608" y="2770243"/>
            <a:ext cx="11115261" cy="779463"/>
          </a:xfrm>
        </p:spPr>
        <p:txBody>
          <a:bodyPr>
            <a:noAutofit/>
          </a:bodyPr>
          <a:lstStyle>
            <a:lvl1pPr>
              <a:defRPr sz="6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9413961-0AC7-5748-92C5-9F7E9A3F40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30" y="-2237"/>
            <a:ext cx="12222998" cy="6860237"/>
          </a:xfrm>
          <a:prstGeom prst="rect">
            <a:avLst/>
          </a:prstGeom>
        </p:spPr>
      </p:pic>
      <p:sp>
        <p:nvSpPr>
          <p:cNvPr id="2" name="Title 1"/>
          <p:cNvSpPr>
            <a:spLocks noGrp="1"/>
          </p:cNvSpPr>
          <p:nvPr userDrawn="1">
            <p:ph type="title"/>
          </p:nvPr>
        </p:nvSpPr>
        <p:spPr>
          <a:xfrm>
            <a:off x="238539"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p:ph idx="1" hasCustomPrompt="1"/>
          </p:nvPr>
        </p:nvSpPr>
        <p:spPr>
          <a:xfrm>
            <a:off x="238539" y="1440305"/>
            <a:ext cx="11352570" cy="4913308"/>
          </a:xfrm>
        </p:spPr>
        <p:txBody>
          <a:bodyPr/>
          <a:lstStyle>
            <a:lvl1pPr marL="457200" indent="-457200">
              <a:buFontTx/>
              <a:buBlip>
                <a:blip r:embed="rId4"/>
              </a:buBlip>
              <a:defRPr b="0" i="0">
                <a:solidFill>
                  <a:schemeClr val="tx1"/>
                </a:solidFill>
                <a:latin typeface="Amazon Ember Light" charset="0"/>
                <a:ea typeface="Amazon Ember Light" charset="0"/>
                <a:cs typeface="Amazon Ember Light" charset="0"/>
              </a:defRPr>
            </a:lvl1pPr>
            <a:lvl2pPr marL="808038" indent="-290513">
              <a:buFontTx/>
              <a:buBlip>
                <a:blip r:embed="rId4"/>
              </a:buBlip>
              <a:tabLst/>
              <a:defRPr b="0" i="0">
                <a:solidFill>
                  <a:schemeClr val="tx1"/>
                </a:solidFill>
                <a:latin typeface="Amazon Ember Light" charset="0"/>
                <a:ea typeface="Amazon Ember Light" charset="0"/>
                <a:cs typeface="Amazon Ember Light" charset="0"/>
              </a:defRPr>
            </a:lvl2pPr>
            <a:lvl3pPr marL="1270000" indent="-298450">
              <a:buFontTx/>
              <a:buBlip>
                <a:blip r:embed="rId4"/>
              </a:buBlip>
              <a:tabLst/>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2019, Amazon Web Services, Inc. or its Affiliates. All rights reserved.</a:t>
            </a:r>
          </a:p>
        </p:txBody>
      </p:sp>
    </p:spTree>
    <p:custDataLst>
      <p:tags r:id="rId1"/>
    </p:custDataLs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FB35084-3708-774F-9BCB-10571D561F1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00" y="-2237"/>
            <a:ext cx="12193268" cy="6860237"/>
          </a:xfrm>
          <a:prstGeom prst="rect">
            <a:avLst/>
          </a:prstGeom>
        </p:spPr>
      </p:pic>
      <p:sp>
        <p:nvSpPr>
          <p:cNvPr id="2" name="Title 1"/>
          <p:cNvSpPr>
            <a:spLocks noGrp="1"/>
          </p:cNvSpPr>
          <p:nvPr userDrawn="1">
            <p:ph type="title"/>
          </p:nvPr>
        </p:nvSpPr>
        <p:spPr>
          <a:xfrm>
            <a:off x="238539"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5075583"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graphicFrame>
        <p:nvGraphicFramePr>
          <p:cNvPr id="11" name="Object 10">
            <a:extLst>
              <a:ext uri="{FF2B5EF4-FFF2-40B4-BE49-F238E27FC236}">
                <a16:creationId xmlns:a16="http://schemas.microsoft.com/office/drawing/2014/main" id="{203EF237-8DE6-4679-839B-F52D6B83D301}"/>
              </a:ext>
            </a:extLst>
          </p:cNvPr>
          <p:cNvGraphicFramePr>
            <a:graphicFrameLocks noChangeAspect="1"/>
          </p:cNvGraphicFramePr>
          <p:nvPr userDrawn="1">
            <p:extLst/>
          </p:nvPr>
        </p:nvGraphicFramePr>
        <p:xfrm>
          <a:off x="12175800" y="-31440"/>
          <a:ext cx="9525" cy="6858000"/>
        </p:xfrm>
        <a:graphic>
          <a:graphicData uri="http://schemas.openxmlformats.org/presentationml/2006/ole">
            <mc:AlternateContent xmlns:mc="http://schemas.openxmlformats.org/markup-compatibility/2006">
              <mc:Choice xmlns:v="urn:schemas-microsoft-com:vml" Requires="v">
                <p:oleObj spid="_x0000_s3585" name="Image" r:id="rId6" imgW="12600" imgH="9142560" progId="Photoshop.Image.17">
                  <p:embed/>
                </p:oleObj>
              </mc:Choice>
              <mc:Fallback>
                <p:oleObj name="Image" r:id="rId6" imgW="12600" imgH="9142560" progId="Photoshop.Image.17">
                  <p:embed/>
                  <p:pic>
                    <p:nvPicPr>
                      <p:cNvPr id="0" name=""/>
                      <p:cNvPicPr/>
                      <p:nvPr/>
                    </p:nvPicPr>
                    <p:blipFill>
                      <a:blip r:embed="rId7"/>
                      <a:stretch>
                        <a:fillRect/>
                      </a:stretch>
                    </p:blipFill>
                    <p:spPr>
                      <a:xfrm>
                        <a:off x="12175800" y="-31440"/>
                        <a:ext cx="9525" cy="685800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p:cNvSpPr>
            <a:spLocks noGrp="1"/>
          </p:cNvSpPr>
          <p:nvPr>
            <p:ph idx="13"/>
          </p:nvPr>
        </p:nvSpPr>
        <p:spPr>
          <a:xfrm>
            <a:off x="5796169" y="1440305"/>
            <a:ext cx="5075583"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4"/>
          </p:nvPr>
        </p:nvSpPr>
        <p:spPr>
          <a:xfrm>
            <a:off x="238539" y="1440305"/>
            <a:ext cx="10515600"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Box 12"/>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custDataLst>
      <p:tags r:id="rId2"/>
    </p:custDataLs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D881-A1FF-A248-B220-002DCF0CB8A4}" type="datetimeFigureOut">
              <a:rPr lang="en-US" smtClean="0"/>
              <a:t>4/9/19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43BFD-8FF7-A343-A8A6-E2338FCE8046}" type="slidenum">
              <a:rPr lang="en-US" smtClean="0"/>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2" r:id="rId4"/>
    <p:sldLayoutId id="214748367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1.xml"/><Relationship Id="rId7"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14.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6.xml"/><Relationship Id="rId5" Type="http://schemas.openxmlformats.org/officeDocument/2006/relationships/image" Target="../media/image15.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ags" Target="../tags/tag20.xml"/><Relationship Id="rId6" Type="http://schemas.openxmlformats.org/officeDocument/2006/relationships/image" Target="../media/image17.jpg"/><Relationship Id="rId5" Type="http://schemas.openxmlformats.org/officeDocument/2006/relationships/image" Target="../media/image13.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9.xml"/><Relationship Id="rId7" Type="http://schemas.openxmlformats.org/officeDocument/2006/relationships/hyperlink" Target="https://aws.amazon.com/premiumsupport/" TargetMode="External"/><Relationship Id="rId2" Type="http://schemas.openxmlformats.org/officeDocument/2006/relationships/slideLayout" Target="../slideLayouts/slideLayout4.xml"/><Relationship Id="rId1" Type="http://schemas.openxmlformats.org/officeDocument/2006/relationships/tags" Target="../tags/tag2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3.xml"/><Relationship Id="rId5" Type="http://schemas.openxmlformats.org/officeDocument/2006/relationships/image" Target="../media/image23.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5.xml"/><Relationship Id="rId6" Type="http://schemas.openxmlformats.org/officeDocument/2006/relationships/image" Target="../media/image22.png"/><Relationship Id="rId5" Type="http://schemas.openxmlformats.org/officeDocument/2006/relationships/hyperlink" Target="https://aws.amazon.com/premiumsupport/compare-plans/" TargetMode="Externa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27.xml"/><Relationship Id="rId5" Type="http://schemas.openxmlformats.org/officeDocument/2006/relationships/image" Target="../media/image22.png"/><Relationship Id="rId4" Type="http://schemas.openxmlformats.org/officeDocument/2006/relationships/hyperlink" Target="http://calculator.s3.amazonaws.com/index.html"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481844" y="2007848"/>
            <a:ext cx="6609494" cy="1974950"/>
          </a:xfrm>
        </p:spPr>
        <p:txBody>
          <a:bodyPr/>
          <a:lstStyle/>
          <a:p>
            <a:r>
              <a:rPr lang="en-US" sz="5400" dirty="0"/>
              <a:t> </a:t>
            </a:r>
            <a:br>
              <a:rPr lang="en-US" sz="5400" dirty="0"/>
            </a:br>
            <a:br>
              <a:rPr lang="en-US" sz="4800" dirty="0"/>
            </a:br>
            <a:r>
              <a:rPr lang="en-US" sz="4800" dirty="0"/>
              <a:t>Module 14: Troubleshooting</a:t>
            </a:r>
          </a:p>
        </p:txBody>
      </p:sp>
    </p:spTree>
    <p:custDataLst>
      <p:tags r:id="rId1"/>
    </p:custDataLst>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Poor Network Performance</a:t>
            </a:r>
          </a:p>
        </p:txBody>
      </p:sp>
      <p:sp>
        <p:nvSpPr>
          <p:cNvPr id="3" name="Content Placeholder 2"/>
          <p:cNvSpPr>
            <a:spLocks noGrp="1"/>
          </p:cNvSpPr>
          <p:nvPr>
            <p:ph idx="1"/>
          </p:nvPr>
        </p:nvSpPr>
        <p:spPr>
          <a:xfrm>
            <a:off x="238539" y="1440305"/>
            <a:ext cx="9705561" cy="4913308"/>
          </a:xfrm>
        </p:spPr>
        <p:txBody>
          <a:bodyPr/>
          <a:lstStyle/>
          <a:p>
            <a:pPr marL="0" indent="0">
              <a:buNone/>
            </a:pPr>
            <a:r>
              <a:rPr lang="en-US" dirty="0"/>
              <a:t>Consider changing your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instance type</a:t>
            </a:r>
            <a:r>
              <a:rPr lang="en-US" dirty="0"/>
              <a:t>.</a:t>
            </a:r>
          </a:p>
          <a:p>
            <a:pPr marL="0" indent="0">
              <a:buNone/>
            </a:pPr>
            <a:endParaRPr lang="en-US" i="1" dirty="0"/>
          </a:p>
          <a:p>
            <a:pPr marL="0" indent="0">
              <a:lnSpc>
                <a:spcPct val="100000"/>
              </a:lnSpc>
              <a:spcBef>
                <a:spcPts val="0"/>
              </a:spcBef>
              <a:buNone/>
            </a:pPr>
            <a:r>
              <a:rPr lang="en-US" dirty="0"/>
              <a:t>Are you using an instance type with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enhanced networking</a:t>
            </a:r>
            <a:r>
              <a:rPr lang="en-US" dirty="0"/>
              <a:t>?</a:t>
            </a:r>
          </a:p>
          <a:p>
            <a:pPr marL="0" indent="0">
              <a:lnSpc>
                <a:spcPct val="100000"/>
              </a:lnSpc>
              <a:spcBef>
                <a:spcPts val="0"/>
              </a:spcBef>
              <a:buNone/>
            </a:pPr>
            <a:r>
              <a:rPr lang="en-US" sz="2400" i="1" dirty="0"/>
              <a:t>Enhanced networking provides high performance (packets per second), low latency, and low jitter. </a:t>
            </a:r>
          </a:p>
          <a:p>
            <a:pPr marL="0" indent="0">
              <a:lnSpc>
                <a:spcPct val="100000"/>
              </a:lnSpc>
              <a:spcBef>
                <a:spcPts val="0"/>
              </a:spcBef>
              <a:buNone/>
            </a:pPr>
            <a:endParaRPr lang="en-US" dirty="0"/>
          </a:p>
          <a:p>
            <a:pPr marL="0" indent="0">
              <a:spcBef>
                <a:spcPts val="0"/>
              </a:spcBef>
              <a:buNone/>
            </a:pPr>
            <a:r>
              <a:rPr lang="en-US" dirty="0"/>
              <a:t>If you're using a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NAT instance </a:t>
            </a:r>
            <a:r>
              <a:rPr lang="en-US" dirty="0"/>
              <a:t>on Amazon EC2, does it need to be scaled up to a larger size?</a:t>
            </a:r>
          </a:p>
          <a:p>
            <a:pPr marL="0" indent="0">
              <a:spcBef>
                <a:spcPts val="0"/>
              </a:spcBef>
              <a:buNone/>
            </a:pPr>
            <a:r>
              <a:rPr lang="en-US" sz="2400" b="1" i="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AWS NAT Gateways </a:t>
            </a:r>
            <a:r>
              <a:rPr lang="en-US" sz="2400" i="1" dirty="0"/>
              <a:t>is equipped for handling high network throughput needs. </a:t>
            </a:r>
          </a:p>
        </p:txBody>
      </p:sp>
      <p:sp>
        <p:nvSpPr>
          <p:cNvPr id="6" name="TextBox 5"/>
          <p:cNvSpPr txBox="1"/>
          <p:nvPr/>
        </p:nvSpPr>
        <p:spPr>
          <a:xfrm>
            <a:off x="10313522" y="5249417"/>
            <a:ext cx="1257659" cy="538996"/>
          </a:xfrm>
          <a:prstGeom prst="rect">
            <a:avLst/>
          </a:prstGeom>
          <a:noFill/>
        </p:spPr>
        <p:txBody>
          <a:bodyPr wrap="square" lIns="0" tIns="0" rIns="0" bIns="0" rtlCol="0" anchor="t">
            <a:no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VPC NAT gateway</a:t>
            </a:r>
            <a:endParaRPr lang="en-US" sz="2667"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TextBox 8"/>
          <p:cNvSpPr txBox="1"/>
          <p:nvPr/>
        </p:nvSpPr>
        <p:spPr>
          <a:xfrm>
            <a:off x="10551978" y="3204088"/>
            <a:ext cx="858375" cy="207509"/>
          </a:xfrm>
          <a:prstGeom prst="rect">
            <a:avLst/>
          </a:prstGeom>
          <a:noFill/>
        </p:spPr>
        <p:txBody>
          <a:bodyPr wrap="square" lIns="0" tIns="0" rIns="0" bIns="0" rtlCol="0" anchor="t">
            <a:no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Amazon EC2</a:t>
            </a:r>
            <a:endParaRPr lang="en-US" sz="2667" b="1"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9357" y="4140462"/>
            <a:ext cx="1015735" cy="1048502"/>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85192" y="2014320"/>
            <a:ext cx="925161" cy="1110194"/>
          </a:xfrm>
          <a:prstGeom prst="rect">
            <a:avLst/>
          </a:prstGeom>
        </p:spPr>
      </p:pic>
    </p:spTree>
    <p:custDataLst>
      <p:tags r:id="rId1"/>
    </p:custDataLst>
    <p:extLst>
      <p:ext uri="{BB962C8B-B14F-4D97-AF65-F5344CB8AC3E}">
        <p14:creationId xmlns:p14="http://schemas.microsoft.com/office/powerpoint/2010/main" val="3346870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Poor Network Performance</a:t>
            </a:r>
          </a:p>
        </p:txBody>
      </p:sp>
      <p:sp>
        <p:nvSpPr>
          <p:cNvPr id="3" name="Content Placeholder 2"/>
          <p:cNvSpPr>
            <a:spLocks noGrp="1"/>
          </p:cNvSpPr>
          <p:nvPr>
            <p:ph idx="1"/>
          </p:nvPr>
        </p:nvSpPr>
        <p:spPr>
          <a:xfrm>
            <a:off x="238539" y="1821305"/>
            <a:ext cx="9454363" cy="3930923"/>
          </a:xfrm>
        </p:spPr>
        <p:txBody>
          <a:bodyPr>
            <a:normAutofit fontScale="92500"/>
          </a:bodyPr>
          <a:lstStyle/>
          <a:p>
            <a:pPr marL="0" indent="0">
              <a:buNone/>
            </a:pPr>
            <a:r>
              <a:rPr lang="en-US" dirty="0">
                <a:solidFill>
                  <a:srgbClr val="474746"/>
                </a:solidFill>
              </a:rPr>
              <a:t>If used, make sure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jumbo frames </a:t>
            </a:r>
            <a:r>
              <a:rPr lang="en-US" dirty="0">
                <a:solidFill>
                  <a:srgbClr val="474746"/>
                </a:solidFill>
              </a:rPr>
              <a:t>are enabled correctly.</a:t>
            </a:r>
          </a:p>
          <a:p>
            <a:pPr marL="0" indent="0">
              <a:buNone/>
            </a:pPr>
            <a:r>
              <a:rPr lang="en-US" sz="2400" i="1" dirty="0"/>
              <a:t>If one instance has jumbo frames enabled, make sure all instances (including NAT instances) that it communicates with also have jumbo frames enabled.</a:t>
            </a:r>
          </a:p>
          <a:p>
            <a:pPr marL="0" indent="0">
              <a:buNone/>
            </a:pPr>
            <a:endParaRPr lang="en-US" sz="7200" i="1" dirty="0">
              <a:solidFill>
                <a:srgbClr val="474746"/>
              </a:solidFill>
            </a:endParaRPr>
          </a:p>
          <a:p>
            <a:pPr marL="0" indent="0">
              <a:buNone/>
            </a:pPr>
            <a:r>
              <a:rPr lang="en-US" dirty="0">
                <a:solidFill>
                  <a:srgbClr val="474746"/>
                </a:solidFill>
              </a:rPr>
              <a:t>Consider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VPC endpoints and AWS </a:t>
            </a:r>
            <a:r>
              <a:rPr lang="en-US" b="1" dirty="0" err="1">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PrivateLink</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 </a:t>
            </a:r>
            <a:r>
              <a:rPr lang="en-US" dirty="0">
                <a:solidFill>
                  <a:srgbClr val="474746"/>
                </a:solidFill>
              </a:rPr>
              <a:t>where possible.</a:t>
            </a:r>
          </a:p>
          <a:p>
            <a:pPr marL="0" indent="0">
              <a:buNone/>
            </a:pPr>
            <a:r>
              <a:rPr lang="en-US" sz="2400" i="1" dirty="0"/>
              <a:t>Connections between VPC resources and Amazon S3 will likely be </a:t>
            </a:r>
            <a:br>
              <a:rPr lang="en-US" sz="2400" i="1" dirty="0"/>
            </a:br>
            <a:r>
              <a:rPr lang="en-US" sz="2400" i="1" dirty="0"/>
              <a:t>faster if they use an Amazon S3 VPC endpoint instead of traversing </a:t>
            </a:r>
            <a:br>
              <a:rPr lang="en-US" sz="2400" i="1" dirty="0"/>
            </a:br>
            <a:r>
              <a:rPr lang="en-US" sz="2400" i="1" dirty="0"/>
              <a:t>the internet</a:t>
            </a:r>
            <a:r>
              <a:rPr lang="en-US" sz="2400" i="1" dirty="0">
                <a:solidFill>
                  <a:srgbClr val="474746"/>
                </a:solidFill>
              </a:rPr>
              <a:t>.</a:t>
            </a:r>
          </a:p>
        </p:txBody>
      </p:sp>
      <p:sp>
        <p:nvSpPr>
          <p:cNvPr id="9" name="TextBox 8"/>
          <p:cNvSpPr txBox="1"/>
          <p:nvPr/>
        </p:nvSpPr>
        <p:spPr>
          <a:xfrm>
            <a:off x="10295669" y="2776387"/>
            <a:ext cx="858375" cy="572403"/>
          </a:xfrm>
          <a:prstGeom prst="rect">
            <a:avLst/>
          </a:prstGeom>
          <a:noFill/>
        </p:spPr>
        <p:txBody>
          <a:bodyPr wrap="square" lIns="0" tIns="0" rIns="0" bIns="0" rtlCol="0" anchor="t">
            <a:no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Amazon EC2</a:t>
            </a:r>
            <a:endParaRPr lang="en-US" sz="2667"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Rounded Rectangle 9"/>
          <p:cNvSpPr/>
          <p:nvPr/>
        </p:nvSpPr>
        <p:spPr>
          <a:xfrm>
            <a:off x="9998559" y="4380742"/>
            <a:ext cx="1555267" cy="1134815"/>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9382" y="4144890"/>
            <a:ext cx="568053" cy="370812"/>
          </a:xfrm>
          <a:prstGeom prst="rect">
            <a:avLst/>
          </a:prstGeom>
        </p:spPr>
      </p:pic>
      <p:pic>
        <p:nvPicPr>
          <p:cNvPr id="13" name="Picture 12" descr="EC2-Instan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11514" y="4583828"/>
            <a:ext cx="711200" cy="71120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27513" y="4741891"/>
            <a:ext cx="443773" cy="532528"/>
          </a:xfrm>
          <a:prstGeom prst="rect">
            <a:avLst/>
          </a:prstGeom>
        </p:spPr>
      </p:pic>
      <p:sp>
        <p:nvSpPr>
          <p:cNvPr id="16" name="TextBox 15"/>
          <p:cNvSpPr txBox="1"/>
          <p:nvPr/>
        </p:nvSpPr>
        <p:spPr>
          <a:xfrm>
            <a:off x="10195374" y="5289604"/>
            <a:ext cx="1160622" cy="413192"/>
          </a:xfrm>
          <a:prstGeom prst="rect">
            <a:avLst/>
          </a:prstGeom>
          <a:noFill/>
        </p:spPr>
        <p:txBody>
          <a:bodyPr wrap="square" lIns="0" tIns="0" rIns="0" bIns="0" rtlCol="0" anchor="t">
            <a:noAutofit/>
          </a:bodyPr>
          <a:lstStyle/>
          <a:p>
            <a:pPr algn="ctr"/>
            <a:r>
              <a:rPr lang="en-US" sz="1400" b="1" dirty="0">
                <a:latin typeface="Amazon Ember" panose="02000000000000000000" pitchFamily="2" charset="0"/>
                <a:ea typeface="Amazon Ember" panose="02000000000000000000" pitchFamily="2" charset="0"/>
              </a:rPr>
              <a:t>VPC Endpoint</a:t>
            </a:r>
          </a:p>
        </p:txBody>
      </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41225" y="4758724"/>
            <a:ext cx="330471" cy="346461"/>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62275" y="1640793"/>
            <a:ext cx="925161" cy="1110194"/>
          </a:xfrm>
          <a:prstGeom prst="rect">
            <a:avLst/>
          </a:prstGeom>
        </p:spPr>
      </p:pic>
    </p:spTree>
    <p:custDataLst>
      <p:tags r:id="rId1"/>
    </p:custDataLst>
    <p:extLst>
      <p:ext uri="{BB962C8B-B14F-4D97-AF65-F5344CB8AC3E}">
        <p14:creationId xmlns:p14="http://schemas.microsoft.com/office/powerpoint/2010/main" val="2747103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05" y="2407921"/>
            <a:ext cx="11095836" cy="2112172"/>
          </a:xfrm>
        </p:spPr>
        <p:txBody>
          <a:bodyPr>
            <a:noAutofit/>
          </a:bodyPr>
          <a:lstStyle/>
          <a:p>
            <a:r>
              <a:rPr lang="en-US" sz="4800" dirty="0"/>
              <a:t>“My I/O to my Amazon EBS </a:t>
            </a:r>
            <a:br>
              <a:rPr lang="en-US" sz="4800" dirty="0"/>
            </a:br>
            <a:r>
              <a:rPr lang="en-US" sz="4800" dirty="0"/>
              <a:t>volumes is too low.”</a:t>
            </a:r>
          </a:p>
        </p:txBody>
      </p:sp>
    </p:spTree>
    <p:custDataLst>
      <p:tags r:id="rId1"/>
    </p:custDataLst>
    <p:extLst>
      <p:ext uri="{BB962C8B-B14F-4D97-AF65-F5344CB8AC3E}">
        <p14:creationId xmlns:p14="http://schemas.microsoft.com/office/powerpoint/2010/main" val="1885890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63527"/>
            <a:ext cx="11353800" cy="779463"/>
          </a:xfrm>
        </p:spPr>
        <p:txBody>
          <a:bodyPr>
            <a:normAutofit/>
          </a:bodyPr>
          <a:lstStyle/>
          <a:p>
            <a:r>
              <a:rPr lang="en-US" dirty="0"/>
              <a:t>  I/O Volume Is Low.</a:t>
            </a:r>
          </a:p>
        </p:txBody>
      </p:sp>
      <p:sp>
        <p:nvSpPr>
          <p:cNvPr id="3" name="Content Placeholder 2"/>
          <p:cNvSpPr>
            <a:spLocks noGrp="1"/>
          </p:cNvSpPr>
          <p:nvPr>
            <p:ph idx="1"/>
          </p:nvPr>
        </p:nvSpPr>
        <p:spPr>
          <a:xfrm>
            <a:off x="238539" y="1716530"/>
            <a:ext cx="11352570" cy="4008641"/>
          </a:xfrm>
        </p:spPr>
        <p:txBody>
          <a:bodyPr>
            <a:normAutofit/>
          </a:bodyPr>
          <a:lstStyle/>
          <a:p>
            <a:pPr marL="0" indent="0">
              <a:buNone/>
            </a:pPr>
            <a:r>
              <a:rPr lang="en-US" dirty="0"/>
              <a:t>Review your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instance and EBS types</a:t>
            </a:r>
            <a:r>
              <a:rPr lang="en-US" dirty="0"/>
              <a:t>.</a:t>
            </a:r>
          </a:p>
          <a:p>
            <a:pPr marL="0" indent="0">
              <a:buNone/>
            </a:pPr>
            <a:endParaRPr lang="en-US" i="1" dirty="0"/>
          </a:p>
          <a:p>
            <a:pPr marL="0" indent="0">
              <a:buNone/>
            </a:pPr>
            <a:r>
              <a:rPr lang="en-US" dirty="0"/>
              <a:t>Are you using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EBS-optimized</a:t>
            </a:r>
            <a:r>
              <a:rPr lang="en-US" dirty="0"/>
              <a:t> instance types?</a:t>
            </a:r>
          </a:p>
          <a:p>
            <a:pPr marL="0" indent="0">
              <a:buNone/>
            </a:pPr>
            <a:r>
              <a:rPr lang="en-US" sz="2400" i="1" dirty="0"/>
              <a:t>EBS-optimized instance types are designed for applications with </a:t>
            </a:r>
            <a:br>
              <a:rPr lang="en-US" sz="2400" i="1" dirty="0"/>
            </a:br>
            <a:r>
              <a:rPr lang="en-US" sz="2400" i="1" dirty="0"/>
              <a:t>heavy disk I/O.</a:t>
            </a:r>
          </a:p>
          <a:p>
            <a:pPr marL="0" indent="0">
              <a:buNone/>
            </a:pPr>
            <a:endParaRPr lang="en-US" dirty="0"/>
          </a:p>
          <a:p>
            <a:pPr marL="0" indent="0">
              <a:buNone/>
            </a:pPr>
            <a:r>
              <a:rPr lang="en-US" dirty="0"/>
              <a:t>Are you using an EBS type with high I/O?</a:t>
            </a:r>
          </a:p>
          <a:p>
            <a:pPr marL="0" indent="0">
              <a:buNone/>
            </a:pPr>
            <a:r>
              <a:rPr lang="en-US" sz="2400" b="1" i="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Provisioned IOPS SSDs </a:t>
            </a:r>
            <a:r>
              <a:rPr lang="en-US" sz="2400" i="1" dirty="0"/>
              <a:t>can provision up to 32,000 IOPS per volume. </a:t>
            </a:r>
          </a:p>
        </p:txBody>
      </p:sp>
      <p:sp>
        <p:nvSpPr>
          <p:cNvPr id="9" name="TextBox 8"/>
          <p:cNvSpPr txBox="1"/>
          <p:nvPr/>
        </p:nvSpPr>
        <p:spPr>
          <a:xfrm>
            <a:off x="10265370" y="3313212"/>
            <a:ext cx="858375" cy="207509"/>
          </a:xfrm>
          <a:prstGeom prst="rect">
            <a:avLst/>
          </a:prstGeom>
          <a:noFill/>
        </p:spPr>
        <p:txBody>
          <a:bodyPr wrap="square" lIns="0" tIns="0" rIns="0" bIns="0" rtlCol="0" anchor="t">
            <a:noAutofit/>
          </a:bodyPr>
          <a:lstStyle/>
          <a:p>
            <a:pPr algn="ctr"/>
            <a:r>
              <a:rPr lang="en-US" sz="1400" b="1" dirty="0">
                <a:latin typeface="Amazon Ember Heavy" panose="020B0803020204020204" pitchFamily="34" charset="0"/>
                <a:ea typeface="Amazon Ember Heavy" panose="020B0803020204020204" pitchFamily="34" charset="0"/>
                <a:cs typeface="Amazon Ember Heavy" panose="020B0803020204020204" pitchFamily="34" charset="0"/>
              </a:rPr>
              <a:t>Amazon EC2</a:t>
            </a:r>
            <a:endParaRPr lang="en-US" sz="2667" b="1" dirty="0">
              <a:latin typeface="Amazon Ember Heavy" panose="020B0803020204020204" pitchFamily="34" charset="0"/>
              <a:ea typeface="Amazon Ember Heavy" panose="020B0803020204020204" pitchFamily="34" charset="0"/>
              <a:cs typeface="Amazon Ember Heavy" panose="020B0803020204020204" pitchFamily="34" charset="0"/>
            </a:endParaRPr>
          </a:p>
        </p:txBody>
      </p:sp>
      <p:sp>
        <p:nvSpPr>
          <p:cNvPr id="10" name="TextBox 9"/>
          <p:cNvSpPr txBox="1"/>
          <p:nvPr/>
        </p:nvSpPr>
        <p:spPr>
          <a:xfrm>
            <a:off x="10133057" y="5635553"/>
            <a:ext cx="1198723" cy="365760"/>
          </a:xfrm>
          <a:prstGeom prst="rect">
            <a:avLst/>
          </a:prstGeom>
          <a:noFill/>
        </p:spPr>
        <p:txBody>
          <a:bodyPr wrap="square" lIns="0" tIns="0" rIns="0" bIns="0" rtlCol="0" anchor="t">
            <a:noAutofit/>
          </a:bodyPr>
          <a:lstStyle/>
          <a:p>
            <a:pPr algn="ctr"/>
            <a:r>
              <a:rPr lang="en-US" sz="1400" b="1" dirty="0">
                <a:latin typeface="Amazon Ember Heavy" panose="020B0803020204020204" pitchFamily="34" charset="0"/>
                <a:ea typeface="Amazon Ember Heavy" panose="020B0803020204020204" pitchFamily="34" charset="0"/>
                <a:cs typeface="Amazon Ember Heavy" panose="020B0803020204020204" pitchFamily="34" charset="0"/>
              </a:rPr>
              <a:t>Amazon EBS</a:t>
            </a:r>
            <a:endParaRPr lang="en-US" sz="2667" b="1" dirty="0">
              <a:latin typeface="Amazon Ember Heavy" panose="020B0803020204020204" pitchFamily="34" charset="0"/>
              <a:ea typeface="Amazon Ember Heavy" panose="020B0803020204020204" pitchFamily="34" charset="0"/>
              <a:cs typeface="Amazon Ember Heavy" panose="020B0803020204020204" pitchFamily="34"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2275" y="2048796"/>
            <a:ext cx="925161" cy="1110194"/>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35239" y="4380707"/>
            <a:ext cx="788506" cy="1100624"/>
          </a:xfrm>
          <a:prstGeom prst="rect">
            <a:avLst/>
          </a:prstGeom>
        </p:spPr>
      </p:pic>
    </p:spTree>
    <p:custDataLst>
      <p:tags r:id="rId1"/>
    </p:custDataLst>
    <p:extLst>
      <p:ext uri="{BB962C8B-B14F-4D97-AF65-F5344CB8AC3E}">
        <p14:creationId xmlns:p14="http://schemas.microsoft.com/office/powerpoint/2010/main" val="2960181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05" y="2308290"/>
            <a:ext cx="11095836" cy="2007581"/>
          </a:xfrm>
        </p:spPr>
        <p:txBody>
          <a:bodyPr>
            <a:noAutofit/>
          </a:bodyPr>
          <a:lstStyle/>
          <a:p>
            <a:r>
              <a:rPr lang="en-US" sz="4800" dirty="0"/>
              <a:t>"The CPU load on my Amazon </a:t>
            </a:r>
            <a:br>
              <a:rPr lang="en-US" sz="4800" dirty="0"/>
            </a:br>
            <a:r>
              <a:rPr lang="en-US" sz="4800" dirty="0"/>
              <a:t>RDS instances is too high."</a:t>
            </a:r>
          </a:p>
        </p:txBody>
      </p:sp>
    </p:spTree>
    <p:custDataLst>
      <p:tags r:id="rId1"/>
    </p:custDataLst>
    <p:extLst>
      <p:ext uri="{BB962C8B-B14F-4D97-AF65-F5344CB8AC3E}">
        <p14:creationId xmlns:p14="http://schemas.microsoft.com/office/powerpoint/2010/main" val="1879164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13651"/>
            <a:ext cx="11115261" cy="1179468"/>
          </a:xfrm>
        </p:spPr>
        <p:txBody>
          <a:bodyPr>
            <a:noAutofit/>
          </a:bodyPr>
          <a:lstStyle/>
          <a:p>
            <a:r>
              <a:rPr lang="en-US" dirty="0"/>
              <a:t>CPU Load</a:t>
            </a:r>
          </a:p>
        </p:txBody>
      </p:sp>
      <p:sp>
        <p:nvSpPr>
          <p:cNvPr id="3" name="Content Placeholder 2"/>
          <p:cNvSpPr>
            <a:spLocks noGrp="1"/>
          </p:cNvSpPr>
          <p:nvPr>
            <p:ph idx="1"/>
          </p:nvPr>
        </p:nvSpPr>
        <p:spPr/>
        <p:txBody>
          <a:bodyPr>
            <a:normAutofit/>
          </a:bodyPr>
          <a:lstStyle/>
          <a:p>
            <a:pPr marL="0" indent="0">
              <a:buNone/>
            </a:pPr>
            <a:r>
              <a:rPr lang="en-US" dirty="0">
                <a:solidFill>
                  <a:srgbClr val="474746"/>
                </a:solidFill>
              </a:rPr>
              <a:t>Optimize your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queries</a:t>
            </a:r>
            <a:r>
              <a:rPr lang="en-US" dirty="0">
                <a:solidFill>
                  <a:srgbClr val="474746"/>
                </a:solidFill>
              </a:rPr>
              <a:t>.</a:t>
            </a:r>
          </a:p>
          <a:p>
            <a:pPr marL="0" indent="0">
              <a:buNone/>
            </a:pPr>
            <a:r>
              <a:rPr lang="en-US" sz="2400" i="1" dirty="0"/>
              <a:t>Determine which of your queries are slowest, and review them to determine if they can be optimized.</a:t>
            </a:r>
          </a:p>
          <a:p>
            <a:pPr marL="0" indent="0">
              <a:buNone/>
            </a:pPr>
            <a:endParaRPr lang="en-US" sz="2133" dirty="0"/>
          </a:p>
          <a:p>
            <a:pPr marL="0" lvl="0" indent="0">
              <a:buNone/>
            </a:pPr>
            <a:r>
              <a:rPr lang="en-US" dirty="0">
                <a:solidFill>
                  <a:srgbClr val="474746"/>
                </a:solidFill>
              </a:rPr>
              <a:t>Use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read replicas</a:t>
            </a:r>
            <a:r>
              <a:rPr lang="en-US" dirty="0">
                <a:solidFill>
                  <a:srgbClr val="474746"/>
                </a:solidFill>
              </a:rPr>
              <a:t>.</a:t>
            </a:r>
          </a:p>
          <a:p>
            <a:pPr marL="0" lvl="0" indent="0">
              <a:buNone/>
            </a:pPr>
            <a:r>
              <a:rPr lang="en-US" sz="2400" i="1" dirty="0">
                <a:solidFill>
                  <a:srgbClr val="474746"/>
                </a:solidFill>
              </a:rPr>
              <a:t>Letting a read replica handle read requests relieves the CPU load on your master RDS instance.</a:t>
            </a:r>
          </a:p>
          <a:p>
            <a:pPr marL="0" lvl="0" indent="0">
              <a:buNone/>
            </a:pPr>
            <a:endParaRPr lang="en-US" sz="2400" i="1" dirty="0">
              <a:solidFill>
                <a:srgbClr val="474746"/>
              </a:solidFill>
            </a:endParaRPr>
          </a:p>
          <a:p>
            <a:pPr marL="0" indent="0">
              <a:buNone/>
            </a:pPr>
            <a:r>
              <a:rPr lang="en-US" dirty="0">
                <a:solidFill>
                  <a:srgbClr val="474746"/>
                </a:solidFill>
              </a:rPr>
              <a:t>Ensure you're using the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best instance type</a:t>
            </a:r>
            <a:r>
              <a:rPr lang="en-US" dirty="0">
                <a:solidFill>
                  <a:srgbClr val="474746"/>
                </a:solidFill>
              </a:rPr>
              <a:t>.</a:t>
            </a:r>
          </a:p>
          <a:p>
            <a:pPr marL="0" indent="0">
              <a:buNone/>
            </a:pPr>
            <a:r>
              <a:rPr lang="en-US" sz="2400" i="1" dirty="0">
                <a:solidFill>
                  <a:srgbClr val="474746"/>
                </a:solidFill>
              </a:rPr>
              <a:t>Your queries might require more CPU or memory. Test your queries against more powerful instance types to see if you should switch.</a:t>
            </a:r>
          </a:p>
        </p:txBody>
      </p:sp>
    </p:spTree>
    <p:custDataLst>
      <p:tags r:id="rId1"/>
    </p:custDataLst>
    <p:extLst>
      <p:ext uri="{BB962C8B-B14F-4D97-AF65-F5344CB8AC3E}">
        <p14:creationId xmlns:p14="http://schemas.microsoft.com/office/powerpoint/2010/main" val="301822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05" y="2291031"/>
            <a:ext cx="11095836" cy="1916229"/>
          </a:xfrm>
        </p:spPr>
        <p:txBody>
          <a:bodyPr>
            <a:noAutofit/>
          </a:bodyPr>
          <a:lstStyle/>
          <a:p>
            <a:r>
              <a:rPr lang="en-US" sz="4800" dirty="0"/>
              <a:t>"I get 'access denied' when I make </a:t>
            </a:r>
            <a:br>
              <a:rPr lang="en-US" sz="4800" dirty="0"/>
            </a:br>
            <a:r>
              <a:rPr lang="en-US" sz="4800" dirty="0"/>
              <a:t>a request to an AWS service."</a:t>
            </a:r>
          </a:p>
        </p:txBody>
      </p:sp>
    </p:spTree>
    <p:custDataLst>
      <p:tags r:id="rId1"/>
    </p:custDataLst>
    <p:extLst>
      <p:ext uri="{BB962C8B-B14F-4D97-AF65-F5344CB8AC3E}">
        <p14:creationId xmlns:p14="http://schemas.microsoft.com/office/powerpoint/2010/main" val="1615327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213652"/>
            <a:ext cx="11115261" cy="779463"/>
          </a:xfrm>
        </p:spPr>
        <p:txBody>
          <a:bodyPr>
            <a:normAutofit/>
          </a:bodyPr>
          <a:lstStyle/>
          <a:p>
            <a:r>
              <a:rPr lang="en-US" dirty="0"/>
              <a:t>Access Denied</a:t>
            </a:r>
          </a:p>
        </p:txBody>
      </p:sp>
      <p:sp>
        <p:nvSpPr>
          <p:cNvPr id="3" name="Content Placeholder 2"/>
          <p:cNvSpPr>
            <a:spLocks noGrp="1"/>
          </p:cNvSpPr>
          <p:nvPr>
            <p:ph idx="1"/>
          </p:nvPr>
        </p:nvSpPr>
        <p:spPr>
          <a:xfrm>
            <a:off x="238539" y="1792730"/>
            <a:ext cx="8962611" cy="4913308"/>
          </a:xfrm>
        </p:spPr>
        <p:txBody>
          <a:bodyPr/>
          <a:lstStyle/>
          <a:p>
            <a:pPr marL="0" indent="0">
              <a:buNone/>
            </a:pPr>
            <a:r>
              <a:rPr lang="en-US" dirty="0"/>
              <a:t>Verify you have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permission</a:t>
            </a:r>
            <a:r>
              <a:rPr lang="en-US" dirty="0"/>
              <a:t> to call the action on that resource.</a:t>
            </a:r>
          </a:p>
          <a:p>
            <a:pPr marL="0" indent="0">
              <a:buNone/>
            </a:pPr>
            <a:r>
              <a:rPr lang="en-US" sz="2400" i="1" dirty="0"/>
              <a:t>If any conditions are set, you must meet those conditions, as well.</a:t>
            </a:r>
          </a:p>
          <a:p>
            <a:pPr marL="0" indent="0">
              <a:buNone/>
            </a:pPr>
            <a:endParaRPr lang="en-US" sz="4800" i="1" dirty="0"/>
          </a:p>
          <a:p>
            <a:pPr marL="0" indent="0">
              <a:buNone/>
            </a:pPr>
            <a:r>
              <a:rPr lang="en-US" dirty="0"/>
              <a:t>Verify </a:t>
            </a:r>
            <a:r>
              <a:rPr lang="en-US" b="1" dirty="0">
                <a:solidFill>
                  <a:schemeClr val="accent1"/>
                </a:solidFill>
                <a:latin typeface="Amazon Ember" panose="02000000000000000000" pitchFamily="2" charset="0"/>
                <a:ea typeface="Amazon Ember" panose="02000000000000000000" pitchFamily="2" charset="0"/>
              </a:rPr>
              <a:t>resource policies</a:t>
            </a:r>
            <a:r>
              <a:rPr lang="en-US" dirty="0"/>
              <a:t>, if any, specify you as a principal and grant you access.</a:t>
            </a:r>
          </a:p>
          <a:p>
            <a:pPr marL="0" indent="0">
              <a:buNone/>
            </a:pPr>
            <a:r>
              <a:rPr lang="en-US" sz="2400" i="1" dirty="0"/>
              <a:t>Services like Amazon S3, Amazon SNS, and Amazon SQS have resource-based policies.</a:t>
            </a:r>
          </a:p>
        </p:txBody>
      </p:sp>
      <p:sp>
        <p:nvSpPr>
          <p:cNvPr id="12" name="TextBox 11"/>
          <p:cNvSpPr txBox="1"/>
          <p:nvPr/>
        </p:nvSpPr>
        <p:spPr>
          <a:xfrm>
            <a:off x="10248726" y="2744645"/>
            <a:ext cx="1115821" cy="365760"/>
          </a:xfrm>
          <a:prstGeom prst="rect">
            <a:avLst/>
          </a:prstGeom>
          <a:noFill/>
        </p:spPr>
        <p:txBody>
          <a:bodyPr wrap="square" lIns="0" tIns="0" rIns="0" bIns="0" rtlCol="0" anchor="t">
            <a:noAutofit/>
          </a:bodyPr>
          <a:lstStyle/>
          <a:p>
            <a:pPr algn="ctr"/>
            <a:r>
              <a:rPr lang="en-US" sz="1400" b="1" dirty="0"/>
              <a:t>permissions</a:t>
            </a:r>
            <a:endParaRPr lang="en-US" sz="1867" b="1"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6368" y="1653569"/>
            <a:ext cx="767679" cy="1023571"/>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4838" y="3585203"/>
            <a:ext cx="695156" cy="834188"/>
          </a:xfrm>
          <a:prstGeom prst="rect">
            <a:avLst/>
          </a:prstGeom>
        </p:spPr>
      </p:pic>
      <p:sp>
        <p:nvSpPr>
          <p:cNvPr id="15" name="TextBox 14"/>
          <p:cNvSpPr txBox="1"/>
          <p:nvPr/>
        </p:nvSpPr>
        <p:spPr>
          <a:xfrm>
            <a:off x="9806759" y="4453019"/>
            <a:ext cx="975360" cy="207509"/>
          </a:xfrm>
          <a:prstGeom prst="rect">
            <a:avLst/>
          </a:prstGeom>
          <a:noFill/>
        </p:spPr>
        <p:txBody>
          <a:bodyPr wrap="square" lIns="0" tIns="0" rIns="0" bIns="0" rtlCol="0" anchor="t">
            <a:noAutofit/>
          </a:bodyPr>
          <a:lstStyle/>
          <a:p>
            <a:pPr algn="ctr"/>
            <a:r>
              <a:rPr lang="en-US" sz="1333" b="1" dirty="0"/>
              <a:t>Amazon</a:t>
            </a:r>
            <a:br>
              <a:rPr lang="en-US" sz="1333" b="1" dirty="0"/>
            </a:br>
            <a:r>
              <a:rPr lang="en-US" sz="1333" b="1" dirty="0"/>
              <a:t>S3</a:t>
            </a:r>
            <a:endParaRPr lang="en-US" sz="2400" b="1" dirty="0"/>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9295" y="3664182"/>
            <a:ext cx="695156" cy="695156"/>
          </a:xfrm>
          <a:prstGeom prst="rect">
            <a:avLst/>
          </a:prstGeom>
        </p:spPr>
      </p:pic>
      <p:sp>
        <p:nvSpPr>
          <p:cNvPr id="17" name="TextBox 16"/>
          <p:cNvSpPr txBox="1"/>
          <p:nvPr/>
        </p:nvSpPr>
        <p:spPr>
          <a:xfrm>
            <a:off x="10639993" y="4453019"/>
            <a:ext cx="1193003" cy="207509"/>
          </a:xfrm>
          <a:prstGeom prst="rect">
            <a:avLst/>
          </a:prstGeom>
          <a:noFill/>
        </p:spPr>
        <p:txBody>
          <a:bodyPr wrap="square" lIns="0" tIns="0" rIns="0" bIns="0" rtlCol="0" anchor="t">
            <a:noAutofit/>
          </a:bodyPr>
          <a:lstStyle/>
          <a:p>
            <a:pPr algn="ctr"/>
            <a:r>
              <a:rPr lang="en-US" sz="1333" b="1" dirty="0"/>
              <a:t>Amazon</a:t>
            </a:r>
            <a:br>
              <a:rPr lang="en-US" sz="1333" b="1" dirty="0"/>
            </a:br>
            <a:r>
              <a:rPr lang="en-US" sz="1333" b="1" dirty="0"/>
              <a:t>SNS</a:t>
            </a:r>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70401" y="4849021"/>
            <a:ext cx="623436" cy="748123"/>
          </a:xfrm>
          <a:prstGeom prst="rect">
            <a:avLst/>
          </a:prstGeom>
        </p:spPr>
      </p:pic>
      <p:sp>
        <p:nvSpPr>
          <p:cNvPr id="19" name="TextBox 18"/>
          <p:cNvSpPr txBox="1"/>
          <p:nvPr/>
        </p:nvSpPr>
        <p:spPr>
          <a:xfrm>
            <a:off x="10270150" y="5646233"/>
            <a:ext cx="1023937" cy="178103"/>
          </a:xfrm>
          <a:prstGeom prst="rect">
            <a:avLst/>
          </a:prstGeom>
          <a:noFill/>
        </p:spPr>
        <p:txBody>
          <a:bodyPr wrap="square" lIns="0" tIns="0" rIns="0" bIns="0" rtlCol="0" anchor="t">
            <a:noAutofit/>
          </a:bodyPr>
          <a:lstStyle/>
          <a:p>
            <a:pPr algn="ctr"/>
            <a:r>
              <a:rPr lang="en-US" sz="1333" b="1" dirty="0"/>
              <a:t>Amazon</a:t>
            </a:r>
            <a:br>
              <a:rPr lang="en-US" sz="1333" b="1" dirty="0"/>
            </a:br>
            <a:r>
              <a:rPr lang="en-US" sz="1333" b="1" dirty="0"/>
              <a:t>SQS</a:t>
            </a:r>
            <a:endParaRPr lang="en-US" sz="2400" b="1" dirty="0"/>
          </a:p>
        </p:txBody>
      </p:sp>
    </p:spTree>
    <p:custDataLst>
      <p:tags r:id="rId1"/>
    </p:custDataLst>
    <p:extLst>
      <p:ext uri="{BB962C8B-B14F-4D97-AF65-F5344CB8AC3E}">
        <p14:creationId xmlns:p14="http://schemas.microsoft.com/office/powerpoint/2010/main" val="3986759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05" y="2932909"/>
            <a:ext cx="11095836" cy="779463"/>
          </a:xfrm>
        </p:spPr>
        <p:txBody>
          <a:bodyPr>
            <a:noAutofit/>
          </a:bodyPr>
          <a:lstStyle/>
          <a:p>
            <a:r>
              <a:rPr lang="en-US" sz="4800" dirty="0"/>
              <a:t>AWS Support Options</a:t>
            </a:r>
          </a:p>
        </p:txBody>
      </p:sp>
    </p:spTree>
    <p:custDataLst>
      <p:tags r:id="rId1"/>
    </p:custDataLst>
    <p:extLst>
      <p:ext uri="{BB962C8B-B14F-4D97-AF65-F5344CB8AC3E}">
        <p14:creationId xmlns:p14="http://schemas.microsoft.com/office/powerpoint/2010/main" val="308675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Support Options</a:t>
            </a:r>
          </a:p>
        </p:txBody>
      </p:sp>
      <p:sp>
        <p:nvSpPr>
          <p:cNvPr id="9" name="Content Placeholder 8"/>
          <p:cNvSpPr>
            <a:spLocks noGrp="1"/>
          </p:cNvSpPr>
          <p:nvPr>
            <p:ph idx="1"/>
          </p:nvPr>
        </p:nvSpPr>
        <p:spPr/>
        <p:txBody>
          <a:bodyPr/>
          <a:lstStyle/>
          <a:p>
            <a:pPr marL="0" indent="0">
              <a:buNone/>
            </a:pPr>
            <a:endParaRPr lang="en-US" dirty="0"/>
          </a:p>
          <a:p>
            <a:endParaRPr lang="en-US" dirty="0"/>
          </a:p>
        </p:txBody>
      </p:sp>
      <p:sp>
        <p:nvSpPr>
          <p:cNvPr id="5" name="Rectangle 4"/>
          <p:cNvSpPr/>
          <p:nvPr/>
        </p:nvSpPr>
        <p:spPr>
          <a:xfrm>
            <a:off x="332955" y="1838625"/>
            <a:ext cx="5952318" cy="3970318"/>
          </a:xfrm>
          <a:prstGeom prst="rect">
            <a:avLst/>
          </a:prstGeom>
        </p:spPr>
        <p:txBody>
          <a:bodyPr wrap="square">
            <a:spAutoFit/>
          </a:bodyPr>
          <a:lstStyle/>
          <a:p>
            <a:pPr lvl="0">
              <a:spcBef>
                <a:spcPts val="600"/>
              </a:spcBef>
            </a:pPr>
            <a:r>
              <a:rPr lang="en-US" sz="21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The Technical Account Manager provides...</a:t>
            </a:r>
            <a:endParaRPr lang="en-US" sz="2100" b="1" dirty="0">
              <a:solidFill>
                <a:srgbClr val="F9A533"/>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marL="228594" indent="-228594">
              <a:spcBef>
                <a:spcPts val="600"/>
              </a:spcBef>
              <a:buFont typeface="Wingdings" panose="05000000000000000000" pitchFamily="2" charset="2"/>
              <a:buChar char="ü"/>
              <a:defRPr/>
            </a:pPr>
            <a:r>
              <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 dedicated </a:t>
            </a:r>
            <a:r>
              <a:rPr lang="en-US" sz="21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voice within AWS </a:t>
            </a:r>
            <a:r>
              <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to serve as your </a:t>
            </a:r>
            <a:r>
              <a:rPr lang="en-US" sz="21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advocate. </a:t>
            </a:r>
          </a:p>
          <a:p>
            <a:pPr marL="228594" indent="-228594">
              <a:spcBef>
                <a:spcPts val="600"/>
              </a:spcBef>
              <a:buFont typeface="Wingdings" panose="05000000000000000000" pitchFamily="2" charset="2"/>
              <a:buChar char="ü"/>
              <a:defRPr/>
            </a:pPr>
            <a:r>
              <a:rPr lang="en-US" sz="21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Proactive guidance </a:t>
            </a:r>
            <a:r>
              <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and </a:t>
            </a:r>
            <a:r>
              <a:rPr lang="en-US" sz="21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insight</a:t>
            </a:r>
            <a:r>
              <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 into ways to optimize AWS through business and performance reviews.</a:t>
            </a:r>
          </a:p>
          <a:p>
            <a:pPr marL="228594" indent="-228594">
              <a:spcBef>
                <a:spcPts val="600"/>
              </a:spcBef>
              <a:buFont typeface="Wingdings" panose="05000000000000000000" pitchFamily="2" charset="2"/>
              <a:buChar char="ü"/>
              <a:defRPr/>
            </a:pPr>
            <a:r>
              <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Orchestration and access to the full </a:t>
            </a:r>
            <a:r>
              <a:rPr lang="en-US" sz="21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breadth and depth of technical expertise</a:t>
            </a:r>
            <a:r>
              <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 across the full range of AWS.</a:t>
            </a:r>
          </a:p>
          <a:p>
            <a:pPr marL="228594" indent="-228594">
              <a:spcBef>
                <a:spcPts val="600"/>
              </a:spcBef>
              <a:buFont typeface="Wingdings" panose="05000000000000000000" pitchFamily="2" charset="2"/>
              <a:buChar char="ü"/>
              <a:defRPr/>
            </a:pPr>
            <a:r>
              <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Access to resources and </a:t>
            </a:r>
            <a:r>
              <a:rPr lang="en-US" sz="21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best practice recommendations.</a:t>
            </a:r>
            <a:endPar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6" name="Straight Connector 5"/>
          <p:cNvCxnSpPr/>
          <p:nvPr/>
        </p:nvCxnSpPr>
        <p:spPr>
          <a:xfrm>
            <a:off x="426311" y="1750875"/>
            <a:ext cx="5539591" cy="1331"/>
          </a:xfrm>
          <a:prstGeom prst="line">
            <a:avLst/>
          </a:prstGeom>
          <a:ln w="635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descr="Deck_Play.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3720" y="1161242"/>
            <a:ext cx="820732" cy="774099"/>
          </a:xfrm>
          <a:prstGeom prst="rect">
            <a:avLst/>
          </a:prstGeom>
        </p:spPr>
      </p:pic>
      <p:sp>
        <p:nvSpPr>
          <p:cNvPr id="10" name="Rectangle 9"/>
          <p:cNvSpPr/>
          <p:nvPr/>
        </p:nvSpPr>
        <p:spPr>
          <a:xfrm>
            <a:off x="6379689" y="1838625"/>
            <a:ext cx="5812311" cy="3954929"/>
          </a:xfrm>
          <a:prstGeom prst="rect">
            <a:avLst/>
          </a:prstGeom>
        </p:spPr>
        <p:txBody>
          <a:bodyPr wrap="square">
            <a:spAutoFit/>
          </a:bodyPr>
          <a:lstStyle/>
          <a:p>
            <a:pPr>
              <a:spcBef>
                <a:spcPts val="600"/>
              </a:spcBef>
            </a:pPr>
            <a:r>
              <a:rPr lang="en-US" sz="21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Infrastructure Event Management provides...</a:t>
            </a:r>
            <a:endParaRPr lang="en-US" sz="1600" b="1" dirty="0">
              <a:solidFill>
                <a:srgbClr val="F9A533"/>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marL="228594" indent="-228594">
              <a:spcBef>
                <a:spcPts val="600"/>
              </a:spcBef>
              <a:buFont typeface="Wingdings" panose="05000000000000000000" pitchFamily="2" charset="2"/>
              <a:buChar char="ü"/>
            </a:pPr>
            <a:r>
              <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 common understanding of event objectives and use cases through </a:t>
            </a:r>
            <a:r>
              <a:rPr lang="en-US" sz="21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pre-event planning and preparation.</a:t>
            </a:r>
          </a:p>
          <a:p>
            <a:pPr marL="228594" indent="-228594">
              <a:spcBef>
                <a:spcPts val="600"/>
              </a:spcBef>
              <a:buFont typeface="Wingdings" panose="05000000000000000000" pitchFamily="2" charset="2"/>
              <a:buChar char="ü"/>
            </a:pPr>
            <a:r>
              <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Resource </a:t>
            </a:r>
            <a:r>
              <a:rPr lang="en-US" sz="21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recommendations</a:t>
            </a:r>
            <a:r>
              <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 and deployment </a:t>
            </a:r>
            <a:r>
              <a:rPr lang="en-US" sz="21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guidance </a:t>
            </a:r>
            <a:r>
              <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based on anticipated capacity needs.</a:t>
            </a:r>
            <a:endParaRPr lang="en-US" sz="21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marL="228594" indent="-228594">
              <a:spcBef>
                <a:spcPts val="600"/>
              </a:spcBef>
              <a:buFont typeface="Wingdings" panose="05000000000000000000" pitchFamily="2" charset="2"/>
              <a:buChar char="ü"/>
            </a:pPr>
            <a:r>
              <a:rPr lang="en-US" sz="21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Dedicated attention </a:t>
            </a:r>
            <a:r>
              <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of your AWS Support team during your event. </a:t>
            </a:r>
          </a:p>
          <a:p>
            <a:pPr marL="228594" indent="-228594">
              <a:spcBef>
                <a:spcPts val="600"/>
              </a:spcBef>
              <a:buFont typeface="Wingdings" panose="05000000000000000000" pitchFamily="2" charset="2"/>
              <a:buChar char="ü"/>
            </a:pPr>
            <a:r>
              <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The ability to immediately </a:t>
            </a:r>
            <a:r>
              <a:rPr lang="en-US" sz="21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scale down resources </a:t>
            </a:r>
            <a:r>
              <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to normal operating levels post-event.</a:t>
            </a:r>
          </a:p>
        </p:txBody>
      </p:sp>
      <p:cxnSp>
        <p:nvCxnSpPr>
          <p:cNvPr id="11" name="Straight Connector 10"/>
          <p:cNvCxnSpPr/>
          <p:nvPr/>
        </p:nvCxnSpPr>
        <p:spPr>
          <a:xfrm>
            <a:off x="6777727" y="1750875"/>
            <a:ext cx="5042566" cy="1331"/>
          </a:xfrm>
          <a:prstGeom prst="line">
            <a:avLst/>
          </a:prstGeom>
          <a:ln w="635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Deck_Play.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875136" y="1161242"/>
            <a:ext cx="774099" cy="774099"/>
          </a:xfrm>
          <a:prstGeom prst="rect">
            <a:avLst/>
          </a:prstGeom>
        </p:spPr>
      </p:pic>
      <p:pic>
        <p:nvPicPr>
          <p:cNvPr id="13" name="Picture 12" descr="Deck_Gauge3.png"/>
          <p:cNvPicPr>
            <a:picLocks noChangeAspect="1"/>
          </p:cNvPicPr>
          <p:nvPr/>
        </p:nvPicPr>
        <p:blipFill>
          <a:blip r:embed="rId5" cstate="screen">
            <a:duotone>
              <a:prstClr val="black"/>
              <a:schemeClr val="accent4">
                <a:tint val="45000"/>
                <a:satMod val="400000"/>
              </a:schemeClr>
            </a:duotone>
            <a:extLst>
              <a:ext uri="{28A0092B-C50C-407E-A947-70E740481C1C}">
                <a14:useLocalDpi xmlns:a14="http://schemas.microsoft.com/office/drawing/2010/main"/>
              </a:ext>
            </a:extLst>
          </a:blip>
          <a:stretch>
            <a:fillRect/>
          </a:stretch>
        </p:blipFill>
        <p:spPr>
          <a:xfrm>
            <a:off x="5414322" y="5424893"/>
            <a:ext cx="1363405" cy="1363405"/>
          </a:xfrm>
          <a:prstGeom prst="rect">
            <a:avLst/>
          </a:prstGeom>
        </p:spPr>
      </p:pic>
      <p:pic>
        <p:nvPicPr>
          <p:cNvPr id="14" name="Picture 13" descr="Deck_Server4.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40903" y="5552962"/>
            <a:ext cx="1155777" cy="1155777"/>
          </a:xfrm>
          <a:prstGeom prst="rect">
            <a:avLst/>
          </a:prstGeom>
        </p:spPr>
      </p:pic>
      <p:pic>
        <p:nvPicPr>
          <p:cNvPr id="15" name="Picture 14">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53825" y="6196517"/>
            <a:ext cx="1620111" cy="630043"/>
          </a:xfrm>
          <a:prstGeom prst="rect">
            <a:avLst/>
          </a:prstGeom>
        </p:spPr>
      </p:pic>
    </p:spTree>
    <p:custDataLst>
      <p:tags r:id="rId1"/>
    </p:custDataLst>
    <p:extLst>
      <p:ext uri="{BB962C8B-B14F-4D97-AF65-F5344CB8AC3E}">
        <p14:creationId xmlns:p14="http://schemas.microsoft.com/office/powerpoint/2010/main" val="1638618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in This Module</a:t>
            </a:r>
          </a:p>
        </p:txBody>
      </p:sp>
      <p:sp>
        <p:nvSpPr>
          <p:cNvPr id="5" name="Content Placeholder 4"/>
          <p:cNvSpPr>
            <a:spLocks noGrp="1"/>
          </p:cNvSpPr>
          <p:nvPr>
            <p:ph idx="1"/>
          </p:nvPr>
        </p:nvSpPr>
        <p:spPr>
          <a:xfrm>
            <a:off x="238538" y="1440305"/>
            <a:ext cx="11126147" cy="4913308"/>
          </a:xfrm>
        </p:spPr>
        <p:txBody>
          <a:bodyPr>
            <a:noAutofit/>
          </a:bodyPr>
          <a:lstStyle/>
          <a:p>
            <a:pPr marL="493713" indent="-493713">
              <a:lnSpc>
                <a:spcPct val="150000"/>
              </a:lnSpc>
              <a:spcBef>
                <a:spcPts val="1800"/>
              </a:spcBef>
            </a:pPr>
            <a:r>
              <a:rPr lang="en-US" b="1" dirty="0">
                <a:latin typeface="Amazon Ember Light" panose="020B0403020204020204" pitchFamily="34" charset="0"/>
                <a:ea typeface="Amazon Ember Light" panose="020B0403020204020204" pitchFamily="34" charset="0"/>
                <a:cs typeface="Amazon Ember Light" panose="020B0403020204020204" pitchFamily="34" charset="0"/>
              </a:rPr>
              <a:t>Part 1: </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Troubleshooting Steps</a:t>
            </a:r>
          </a:p>
          <a:p>
            <a:pPr marL="493713" indent="-493713">
              <a:lnSpc>
                <a:spcPct val="150000"/>
              </a:lnSpc>
              <a:spcBef>
                <a:spcPts val="1800"/>
              </a:spcBef>
            </a:pPr>
            <a:r>
              <a:rPr lang="en-US" b="1" dirty="0">
                <a:latin typeface="Amazon Ember Light" panose="020B0403020204020204" pitchFamily="34" charset="0"/>
                <a:ea typeface="Amazon Ember Light" panose="020B0403020204020204" pitchFamily="34" charset="0"/>
                <a:cs typeface="Amazon Ember Light" panose="020B0403020204020204" pitchFamily="34" charset="0"/>
              </a:rPr>
              <a:t>Part 2: </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AWS Support Options</a:t>
            </a:r>
          </a:p>
          <a:p>
            <a:pPr marL="0" indent="0">
              <a:lnSpc>
                <a:spcPct val="150000"/>
              </a:lnSpc>
              <a:spcBef>
                <a:spcPts val="1800"/>
              </a:spcBef>
              <a:buNone/>
            </a:pPr>
            <a:endParaRPr lang="en-US" sz="2000" dirty="0"/>
          </a:p>
        </p:txBody>
      </p:sp>
    </p:spTree>
    <p:custDataLst>
      <p:tags r:id="rId1"/>
    </p:custDataLst>
    <p:extLst>
      <p:ext uri="{BB962C8B-B14F-4D97-AF65-F5344CB8AC3E}">
        <p14:creationId xmlns:p14="http://schemas.microsoft.com/office/powerpoint/2010/main" val="1693570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Support Options</a:t>
            </a:r>
          </a:p>
        </p:txBody>
      </p:sp>
      <p:sp>
        <p:nvSpPr>
          <p:cNvPr id="4" name="Rectangle 3"/>
          <p:cNvSpPr/>
          <p:nvPr/>
        </p:nvSpPr>
        <p:spPr>
          <a:xfrm>
            <a:off x="6398070" y="1885367"/>
            <a:ext cx="5627153" cy="3323987"/>
          </a:xfrm>
          <a:prstGeom prst="rect">
            <a:avLst/>
          </a:prstGeom>
        </p:spPr>
        <p:txBody>
          <a:bodyPr wrap="square">
            <a:spAutoFit/>
          </a:bodyPr>
          <a:lstStyle/>
          <a:p>
            <a:pPr>
              <a:spcBef>
                <a:spcPts val="600"/>
              </a:spcBef>
            </a:pPr>
            <a:r>
              <a:rPr lang="en-US" sz="21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Trusted Advisor provides...</a:t>
            </a:r>
            <a:endParaRPr lang="en-US" sz="2100" b="1" dirty="0">
              <a:solidFill>
                <a:srgbClr val="F9A533"/>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marL="228594" indent="-228594">
              <a:spcBef>
                <a:spcPts val="600"/>
              </a:spcBef>
              <a:buFont typeface="Wingdings" panose="05000000000000000000" pitchFamily="2" charset="2"/>
              <a:buChar char="ü"/>
            </a:pPr>
            <a:r>
              <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Insight into how and where you can get the </a:t>
            </a:r>
            <a:r>
              <a:rPr lang="en-US" sz="21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most impact for your AWS spend.</a:t>
            </a:r>
            <a:endPar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marL="228594" indent="-228594">
              <a:spcBef>
                <a:spcPts val="600"/>
              </a:spcBef>
              <a:buFont typeface="Wingdings" panose="05000000000000000000" pitchFamily="2" charset="2"/>
              <a:buChar char="ü"/>
            </a:pPr>
            <a:r>
              <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Opportunities to </a:t>
            </a:r>
            <a:r>
              <a:rPr lang="en-US" sz="2100" b="1" i="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reduce</a:t>
            </a:r>
            <a:r>
              <a:rPr lang="en-US" sz="21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 your monthly spend</a:t>
            </a:r>
            <a:r>
              <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 and retain or </a:t>
            </a:r>
            <a:r>
              <a:rPr lang="en-US" sz="2100" b="1" i="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increase</a:t>
            </a:r>
            <a:r>
              <a:rPr lang="en-US" sz="21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 productivity.</a:t>
            </a:r>
            <a:endPar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marL="228594" indent="-228594">
              <a:spcBef>
                <a:spcPts val="600"/>
              </a:spcBef>
              <a:buFont typeface="Wingdings" panose="05000000000000000000" pitchFamily="2" charset="2"/>
              <a:buChar char="ü"/>
            </a:pPr>
            <a:r>
              <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Guidance on getting the </a:t>
            </a:r>
            <a:r>
              <a:rPr lang="en-US" sz="21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optimal performance and availability </a:t>
            </a:r>
            <a:r>
              <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based on your requirements.</a:t>
            </a:r>
          </a:p>
          <a:p>
            <a:pPr marL="228594" indent="-228594">
              <a:spcBef>
                <a:spcPts val="600"/>
              </a:spcBef>
              <a:buFont typeface="Wingdings" panose="05000000000000000000" pitchFamily="2" charset="2"/>
              <a:buChar char="ü"/>
            </a:pPr>
            <a:r>
              <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Confidence that your environment is </a:t>
            </a:r>
            <a:r>
              <a:rPr lang="en-US" sz="21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secure.</a:t>
            </a:r>
            <a:endPar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5" name="Straight Connector 4"/>
          <p:cNvCxnSpPr/>
          <p:nvPr/>
        </p:nvCxnSpPr>
        <p:spPr>
          <a:xfrm flipV="1">
            <a:off x="6491425" y="1778727"/>
            <a:ext cx="5183902" cy="18889"/>
          </a:xfrm>
          <a:prstGeom prst="line">
            <a:avLst/>
          </a:prstGeom>
          <a:ln w="635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5" descr="Deck_Play.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88835" y="1207983"/>
            <a:ext cx="774099" cy="774099"/>
          </a:xfrm>
          <a:prstGeom prst="rect">
            <a:avLst/>
          </a:prstGeom>
        </p:spPr>
      </p:pic>
      <p:pic>
        <p:nvPicPr>
          <p:cNvPr id="7" name="Picture 6" descr="Screen Shot 2015-04-16 at 11.01.58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7286" y="5480546"/>
            <a:ext cx="5417094" cy="1081462"/>
          </a:xfrm>
          <a:prstGeom prst="rect">
            <a:avLst/>
          </a:prstGeom>
          <a:ln>
            <a:noFill/>
          </a:ln>
        </p:spPr>
      </p:pic>
      <p:sp>
        <p:nvSpPr>
          <p:cNvPr id="8" name="Rectangle 7"/>
          <p:cNvSpPr/>
          <p:nvPr/>
        </p:nvSpPr>
        <p:spPr>
          <a:xfrm>
            <a:off x="238539" y="1907871"/>
            <a:ext cx="5105364" cy="3216265"/>
          </a:xfrm>
          <a:prstGeom prst="rect">
            <a:avLst/>
          </a:prstGeom>
        </p:spPr>
        <p:txBody>
          <a:bodyPr wrap="square">
            <a:spAutoFit/>
          </a:bodyPr>
          <a:lstStyle/>
          <a:p>
            <a:pPr>
              <a:spcBef>
                <a:spcPts val="600"/>
              </a:spcBef>
            </a:pPr>
            <a:r>
              <a:rPr lang="en-US" sz="21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The Concierge Service provides...</a:t>
            </a:r>
            <a:endParaRPr lang="en-US" sz="2100" b="1" dirty="0">
              <a:solidFill>
                <a:srgbClr val="F9A533"/>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marL="228594" indent="-228594">
              <a:spcBef>
                <a:spcPts val="600"/>
              </a:spcBef>
              <a:buFont typeface="Wingdings" panose="05000000000000000000" pitchFamily="2" charset="2"/>
              <a:buChar char="ü"/>
              <a:defRPr/>
            </a:pPr>
            <a:r>
              <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 primary contact to help </a:t>
            </a:r>
            <a:r>
              <a:rPr lang="en-US" sz="21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manage AWS resources. </a:t>
            </a:r>
          </a:p>
          <a:p>
            <a:pPr marL="228594" indent="-228594">
              <a:spcBef>
                <a:spcPts val="600"/>
              </a:spcBef>
              <a:buFont typeface="Wingdings" panose="05000000000000000000" pitchFamily="2" charset="2"/>
              <a:buChar char="ü"/>
              <a:defRPr/>
            </a:pPr>
            <a:r>
              <a:rPr lang="en-US" sz="21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Personalized handling </a:t>
            </a:r>
            <a:r>
              <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of billing inquiries, tax questions, service limits, and bulk reserve instance purchases.</a:t>
            </a:r>
          </a:p>
          <a:p>
            <a:pPr marL="228594" indent="-228594">
              <a:spcBef>
                <a:spcPts val="600"/>
              </a:spcBef>
              <a:buFont typeface="Wingdings" panose="05000000000000000000" pitchFamily="2" charset="2"/>
              <a:buChar char="ü"/>
              <a:defRPr/>
            </a:pPr>
            <a:r>
              <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Direct access to an agent to help </a:t>
            </a:r>
            <a:r>
              <a:rPr lang="en-US" sz="21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optimize costs</a:t>
            </a:r>
            <a:r>
              <a:rPr lang="en-US" sz="21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 to identify </a:t>
            </a:r>
            <a:r>
              <a:rPr lang="en-US" sz="21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underutilized resources.</a:t>
            </a:r>
          </a:p>
        </p:txBody>
      </p:sp>
      <p:cxnSp>
        <p:nvCxnSpPr>
          <p:cNvPr id="9" name="Straight Connector 8"/>
          <p:cNvCxnSpPr/>
          <p:nvPr/>
        </p:nvCxnSpPr>
        <p:spPr>
          <a:xfrm>
            <a:off x="331894" y="1820121"/>
            <a:ext cx="5012009" cy="0"/>
          </a:xfrm>
          <a:prstGeom prst="line">
            <a:avLst/>
          </a:prstGeom>
          <a:ln w="635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descr="Deck_Play.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9304" y="1230488"/>
            <a:ext cx="774099" cy="774099"/>
          </a:xfrm>
          <a:prstGeom prst="rect">
            <a:avLst/>
          </a:prstGeom>
        </p:spPr>
      </p:pic>
    </p:spTree>
    <p:custDataLst>
      <p:tags r:id="rId1"/>
    </p:custDataLst>
    <p:extLst>
      <p:ext uri="{BB962C8B-B14F-4D97-AF65-F5344CB8AC3E}">
        <p14:creationId xmlns:p14="http://schemas.microsoft.com/office/powerpoint/2010/main" val="3400805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Support Options</a:t>
            </a:r>
          </a:p>
        </p:txBody>
      </p:sp>
      <p:sp>
        <p:nvSpPr>
          <p:cNvPr id="8" name="Rectangle 7"/>
          <p:cNvSpPr/>
          <p:nvPr/>
        </p:nvSpPr>
        <p:spPr>
          <a:xfrm>
            <a:off x="328987" y="2014097"/>
            <a:ext cx="6963410" cy="4247317"/>
          </a:xfrm>
          <a:prstGeom prst="rect">
            <a:avLst/>
          </a:prstGeom>
        </p:spPr>
        <p:txBody>
          <a:bodyPr wrap="square">
            <a:spAutoFit/>
          </a:bodyPr>
          <a:lstStyle/>
          <a:p>
            <a:pPr>
              <a:spcBef>
                <a:spcPts val="600"/>
              </a:spcBef>
            </a:pPr>
            <a:r>
              <a:rPr lang="en-US" sz="21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The AWS Personal Health Dashboard provides...</a:t>
            </a:r>
            <a:endParaRPr lang="en-US" sz="2100" b="1" dirty="0">
              <a:solidFill>
                <a:srgbClr val="F9A533"/>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marL="228594" indent="-228594">
              <a:spcBef>
                <a:spcPts val="600"/>
              </a:spcBef>
              <a:buFont typeface="Wingdings" panose="05000000000000000000" pitchFamily="2" charset="2"/>
              <a:buChar char="ü"/>
              <a:defRPr/>
            </a:pPr>
            <a:r>
              <a:rPr lang="en-US" sz="24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Alerts and remediation guidance </a:t>
            </a:r>
            <a:r>
              <a:rPr lang="en-US" sz="24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when AWS is experiencing events that may impact you.</a:t>
            </a:r>
          </a:p>
          <a:p>
            <a:pPr marL="228594" indent="-228594">
              <a:spcBef>
                <a:spcPts val="600"/>
              </a:spcBef>
              <a:buFont typeface="Wingdings" panose="05000000000000000000" pitchFamily="2" charset="2"/>
              <a:buChar char="ü"/>
              <a:defRPr/>
            </a:pPr>
            <a:r>
              <a:rPr lang="en-US" sz="24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Personalized view of </a:t>
            </a:r>
            <a:r>
              <a:rPr lang="en-US" sz="24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service health </a:t>
            </a:r>
            <a:r>
              <a:rPr lang="en-US" sz="24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and the status of the AWS services that power your applications.</a:t>
            </a:r>
          </a:p>
          <a:p>
            <a:pPr marL="228594" indent="-228594">
              <a:spcBef>
                <a:spcPts val="600"/>
              </a:spcBef>
              <a:buFont typeface="Wingdings" panose="05000000000000000000" pitchFamily="2" charset="2"/>
              <a:buChar char="ü"/>
              <a:defRPr/>
            </a:pPr>
            <a:r>
              <a:rPr lang="en-US" sz="24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Forward-looking notifications; you can </a:t>
            </a:r>
            <a:r>
              <a:rPr lang="en-US" sz="24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set up alerts across multiple channels</a:t>
            </a:r>
            <a:r>
              <a:rPr lang="en-US" sz="24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 including email and mobile notifications.</a:t>
            </a:r>
          </a:p>
          <a:p>
            <a:pPr marL="228594" indent="-228594">
              <a:spcBef>
                <a:spcPts val="600"/>
              </a:spcBef>
              <a:buFont typeface="Wingdings" panose="05000000000000000000" pitchFamily="2" charset="2"/>
              <a:buChar char="ü"/>
              <a:defRPr/>
            </a:pPr>
            <a:endParaRPr lang="en-US" sz="1600"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marL="228594" indent="-228594">
              <a:spcBef>
                <a:spcPts val="600"/>
              </a:spcBef>
              <a:buFont typeface="Wingdings" panose="05000000000000000000" pitchFamily="2" charset="2"/>
              <a:buChar char="ü"/>
              <a:defRPr/>
            </a:pPr>
            <a:endParaRPr lang="en-US" sz="1600" b="1" dirty="0">
              <a:solidFill>
                <a:schemeClr val="bg1">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9" name="Straight Connector 8"/>
          <p:cNvCxnSpPr/>
          <p:nvPr/>
        </p:nvCxnSpPr>
        <p:spPr>
          <a:xfrm>
            <a:off x="422343" y="1926346"/>
            <a:ext cx="6385433" cy="0"/>
          </a:xfrm>
          <a:prstGeom prst="line">
            <a:avLst/>
          </a:prstGeom>
          <a:ln w="635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descr="Deck_Play.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19752" y="1336713"/>
            <a:ext cx="774099" cy="774099"/>
          </a:xfrm>
          <a:prstGeom prst="rect">
            <a:avLst/>
          </a:prstGeom>
        </p:spPr>
      </p:pic>
    </p:spTree>
    <p:custDataLst>
      <p:tags r:id="rId1"/>
    </p:custDataLst>
    <p:extLst>
      <p:ext uri="{BB962C8B-B14F-4D97-AF65-F5344CB8AC3E}">
        <p14:creationId xmlns:p14="http://schemas.microsoft.com/office/powerpoint/2010/main" val="1002214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Comparison</a:t>
            </a:r>
          </a:p>
        </p:txBody>
      </p:sp>
      <p:pic>
        <p:nvPicPr>
          <p:cNvPr id="9" name="Picture 8"/>
          <p:cNvPicPr>
            <a:picLocks noChangeAspect="1"/>
          </p:cNvPicPr>
          <p:nvPr/>
        </p:nvPicPr>
        <p:blipFill>
          <a:blip r:embed="rId4"/>
          <a:stretch>
            <a:fillRect/>
          </a:stretch>
        </p:blipFill>
        <p:spPr>
          <a:xfrm>
            <a:off x="520012" y="1299468"/>
            <a:ext cx="11223884" cy="4992299"/>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82528" y="6372303"/>
            <a:ext cx="1620111" cy="630043"/>
          </a:xfrm>
          <a:prstGeom prst="rect">
            <a:avLst/>
          </a:prstGeom>
        </p:spPr>
      </p:pic>
    </p:spTree>
    <p:custDataLst>
      <p:tags r:id="rId1"/>
    </p:custDataLst>
    <p:extLst>
      <p:ext uri="{BB962C8B-B14F-4D97-AF65-F5344CB8AC3E}">
        <p14:creationId xmlns:p14="http://schemas.microsoft.com/office/powerpoint/2010/main" val="336846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Severity and Response Times</a:t>
            </a:r>
          </a:p>
        </p:txBody>
      </p:sp>
      <p:pic>
        <p:nvPicPr>
          <p:cNvPr id="4" name="Picture 3" descr="Screen Shot 2015-09-03 at 2.46.2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454" y="1772129"/>
            <a:ext cx="11669260" cy="3328609"/>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custDataLst>
      <p:tags r:id="rId1"/>
    </p:custDataLst>
    <p:extLst>
      <p:ext uri="{BB962C8B-B14F-4D97-AF65-F5344CB8AC3E}">
        <p14:creationId xmlns:p14="http://schemas.microsoft.com/office/powerpoint/2010/main" val="1503793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9732628"/>
              </p:ext>
            </p:extLst>
          </p:nvPr>
        </p:nvGraphicFramePr>
        <p:xfrm>
          <a:off x="419100" y="1439863"/>
          <a:ext cx="11353090" cy="4557077"/>
        </p:xfrm>
        <a:graphic>
          <a:graphicData uri="http://schemas.openxmlformats.org/drawingml/2006/table">
            <a:tbl>
              <a:tblPr firstRow="1" bandRow="1">
                <a:tableStyleId>{5C22544A-7EE6-4342-B048-85BDC9FD1C3A}</a:tableStyleId>
              </a:tblPr>
              <a:tblGrid>
                <a:gridCol w="1164703">
                  <a:extLst>
                    <a:ext uri="{9D8B030D-6E8A-4147-A177-3AD203B41FA5}">
                      <a16:colId xmlns:a16="http://schemas.microsoft.com/office/drawing/2014/main" val="20000"/>
                    </a:ext>
                  </a:extLst>
                </a:gridCol>
                <a:gridCol w="1828684">
                  <a:extLst>
                    <a:ext uri="{9D8B030D-6E8A-4147-A177-3AD203B41FA5}">
                      <a16:colId xmlns:a16="http://schemas.microsoft.com/office/drawing/2014/main" val="20001"/>
                    </a:ext>
                  </a:extLst>
                </a:gridCol>
                <a:gridCol w="3954387">
                  <a:extLst>
                    <a:ext uri="{9D8B030D-6E8A-4147-A177-3AD203B41FA5}">
                      <a16:colId xmlns:a16="http://schemas.microsoft.com/office/drawing/2014/main" val="20002"/>
                    </a:ext>
                  </a:extLst>
                </a:gridCol>
                <a:gridCol w="4405316">
                  <a:extLst>
                    <a:ext uri="{9D8B030D-6E8A-4147-A177-3AD203B41FA5}">
                      <a16:colId xmlns:a16="http://schemas.microsoft.com/office/drawing/2014/main" val="20003"/>
                    </a:ext>
                  </a:extLst>
                </a:gridCol>
              </a:tblGrid>
              <a:tr h="731837">
                <a:tc>
                  <a:txBody>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Basic</a:t>
                      </a:r>
                    </a:p>
                  </a:txBody>
                  <a:tcPr marL="117373" marR="117373" marT="60960" marB="60960"/>
                </a:tc>
                <a:tc>
                  <a:txBody>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Developer</a:t>
                      </a:r>
                    </a:p>
                  </a:txBody>
                  <a:tcPr marL="117373" marR="117373" marT="60960" marB="60960"/>
                </a:tc>
                <a:tc>
                  <a:txBody>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Business</a:t>
                      </a:r>
                    </a:p>
                  </a:txBody>
                  <a:tcPr marL="117373" marR="117373" marT="60960" marB="60960"/>
                </a:tc>
                <a:tc>
                  <a:txBody>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Enterprise</a:t>
                      </a:r>
                    </a:p>
                  </a:txBody>
                  <a:tcPr marL="117373" marR="117373" marT="60960" marB="60960"/>
                </a:tc>
                <a:extLst>
                  <a:ext uri="{0D108BD9-81ED-4DB2-BD59-A6C34878D82A}">
                    <a16:rowId xmlns:a16="http://schemas.microsoft.com/office/drawing/2014/main" val="10000"/>
                  </a:ext>
                </a:extLst>
              </a:tr>
              <a:tr h="3251200">
                <a:tc>
                  <a:txBody>
                    <a:bodyPr/>
                    <a:lstStyle/>
                    <a:p>
                      <a:r>
                        <a:rPr lang="en-US" sz="1900" dirty="0">
                          <a:latin typeface="Amazon Ember Light" panose="020B0403020204020204" pitchFamily="34" charset="0"/>
                          <a:ea typeface="Amazon Ember Light" panose="020B0403020204020204" pitchFamily="34" charset="0"/>
                          <a:cs typeface="Amazon Ember Light" panose="020B0403020204020204" pitchFamily="34" charset="0"/>
                        </a:rPr>
                        <a:t>Included</a:t>
                      </a:r>
                    </a:p>
                  </a:txBody>
                  <a:tcPr marL="117373" marR="117373"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kern="1200" dirty="0">
                          <a:solidFill>
                            <a:schemeClr val="dk1"/>
                          </a:solidFill>
                          <a:latin typeface="Amazon Ember Light" panose="020B0403020204020204" pitchFamily="34" charset="0"/>
                          <a:ea typeface="Amazon Ember Light" panose="020B0403020204020204" pitchFamily="34" charset="0"/>
                          <a:cs typeface="Amazon Ember Light" panose="020B0403020204020204" pitchFamily="34" charset="0"/>
                        </a:rPr>
                        <a:t>Greater of $29</a:t>
                      </a:r>
                      <a:br>
                        <a:rPr lang="en-US" sz="1900" kern="1200" dirty="0">
                          <a:solidFill>
                            <a:schemeClr val="dk1"/>
                          </a:solidFill>
                          <a:latin typeface="Amazon Ember Light" panose="020B0403020204020204" pitchFamily="34" charset="0"/>
                          <a:ea typeface="Amazon Ember Light" panose="020B0403020204020204" pitchFamily="34" charset="0"/>
                          <a:cs typeface="Amazon Ember Light" panose="020B0403020204020204" pitchFamily="34" charset="0"/>
                        </a:rPr>
                      </a:br>
                      <a:endParaRPr lang="en-US" sz="1900" kern="1200" dirty="0">
                        <a:solidFill>
                          <a:schemeClr val="dk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kern="1200" dirty="0">
                          <a:solidFill>
                            <a:schemeClr val="dk1"/>
                          </a:solidFill>
                          <a:latin typeface="Amazon Ember Light" panose="020B0403020204020204" pitchFamily="34" charset="0"/>
                          <a:ea typeface="Amazon Ember Light" panose="020B0403020204020204" pitchFamily="34" charset="0"/>
                          <a:cs typeface="Amazon Ember Light" panose="020B0403020204020204" pitchFamily="34" charset="0"/>
                        </a:rPr>
                        <a:t>- or -</a:t>
                      </a:r>
                    </a:p>
                    <a:p>
                      <a:pPr marL="0" marR="0" lvl="0" indent="0" algn="ctr" defTabSz="914400" rtl="0" eaLnBrk="1" fontAlgn="auto" latinLnBrk="0" hangingPunct="1">
                        <a:lnSpc>
                          <a:spcPct val="100000"/>
                        </a:lnSpc>
                        <a:spcBef>
                          <a:spcPts val="0"/>
                        </a:spcBef>
                        <a:spcAft>
                          <a:spcPts val="0"/>
                        </a:spcAft>
                        <a:buClrTx/>
                        <a:buSzTx/>
                        <a:buFontTx/>
                        <a:buNone/>
                        <a:tabLst/>
                        <a:defRPr/>
                      </a:pPr>
                      <a:br>
                        <a:rPr lang="en-US" sz="1900" kern="1200" dirty="0">
                          <a:solidFill>
                            <a:schemeClr val="dk1"/>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900" kern="1200" dirty="0">
                          <a:solidFill>
                            <a:schemeClr val="dk1"/>
                          </a:solidFill>
                          <a:latin typeface="Amazon Ember Light" panose="020B0403020204020204" pitchFamily="34" charset="0"/>
                          <a:ea typeface="Amazon Ember Light" panose="020B0403020204020204" pitchFamily="34" charset="0"/>
                          <a:cs typeface="Amazon Ember Light" panose="020B0403020204020204" pitchFamily="34" charset="0"/>
                        </a:rPr>
                        <a:t>3% of monthly AWS usage</a:t>
                      </a:r>
                    </a:p>
                    <a:p>
                      <a:endParaRPr lang="en-US" sz="19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17373" marR="117373" marT="60960" marB="60960"/>
                </a:tc>
                <a:tc>
                  <a:txBody>
                    <a:bodyPr/>
                    <a:lstStyle/>
                    <a:p>
                      <a:pPr algn="ctr">
                        <a:spcBef>
                          <a:spcPts val="600"/>
                        </a:spcBef>
                      </a:pPr>
                      <a:r>
                        <a:rPr lang="en-US" sz="1800" dirty="0">
                          <a:latin typeface="Amazon Ember Light" panose="020B0403020204020204" pitchFamily="34" charset="0"/>
                          <a:ea typeface="Amazon Ember Light" panose="020B0403020204020204" pitchFamily="34" charset="0"/>
                          <a:cs typeface="Amazon Ember Light" panose="020B0403020204020204" pitchFamily="34" charset="0"/>
                        </a:rPr>
                        <a:t>Greater</a:t>
                      </a:r>
                      <a:r>
                        <a:rPr lang="en-US" sz="1800" baseline="0" dirty="0">
                          <a:latin typeface="Amazon Ember Light" panose="020B0403020204020204" pitchFamily="34" charset="0"/>
                          <a:ea typeface="Amazon Ember Light" panose="020B0403020204020204" pitchFamily="34" charset="0"/>
                          <a:cs typeface="Amazon Ember Light" panose="020B0403020204020204" pitchFamily="34" charset="0"/>
                        </a:rPr>
                        <a:t> of $100 </a:t>
                      </a:r>
                    </a:p>
                    <a:p>
                      <a:pPr algn="ctr">
                        <a:spcBef>
                          <a:spcPts val="600"/>
                        </a:spcBef>
                      </a:pPr>
                      <a:r>
                        <a:rPr lang="en-US" sz="1800" baseline="0" dirty="0">
                          <a:latin typeface="Amazon Ember Light" panose="020B0403020204020204" pitchFamily="34" charset="0"/>
                          <a:ea typeface="Amazon Ember Light" panose="020B0403020204020204" pitchFamily="34" charset="0"/>
                          <a:cs typeface="Amazon Ember Light" panose="020B0403020204020204" pitchFamily="34" charset="0"/>
                        </a:rPr>
                        <a:t>-or- </a:t>
                      </a:r>
                    </a:p>
                    <a:p>
                      <a:pPr algn="ctr">
                        <a:spcBef>
                          <a:spcPts val="600"/>
                        </a:spcBef>
                      </a:pPr>
                      <a:r>
                        <a:rPr lang="en-US" sz="1800" baseline="0" dirty="0">
                          <a:latin typeface="Amazon Ember Light" panose="020B0403020204020204" pitchFamily="34" charset="0"/>
                          <a:ea typeface="Amazon Ember Light" panose="020B0403020204020204" pitchFamily="34" charset="0"/>
                          <a:cs typeface="Amazon Ember Light" panose="020B0403020204020204" pitchFamily="34" charset="0"/>
                        </a:rPr>
                        <a:t>10% of monthly AWS usage for the first $0-$10K</a:t>
                      </a:r>
                    </a:p>
                    <a:p>
                      <a:pPr algn="ctr">
                        <a:spcBef>
                          <a:spcPts val="600"/>
                        </a:spcBef>
                      </a:pPr>
                      <a:r>
                        <a:rPr lang="en-US" sz="1800" baseline="0" dirty="0">
                          <a:latin typeface="Amazon Ember Light" panose="020B0403020204020204" pitchFamily="34" charset="0"/>
                          <a:ea typeface="Amazon Ember Light" panose="020B0403020204020204" pitchFamily="34" charset="0"/>
                          <a:cs typeface="Amazon Ember Light" panose="020B0403020204020204" pitchFamily="34" charset="0"/>
                        </a:rPr>
                        <a:t>7% of monthly AWS usage from $10K-$80K</a:t>
                      </a:r>
                    </a:p>
                    <a:p>
                      <a:pPr algn="ctr">
                        <a:spcBef>
                          <a:spcPts val="600"/>
                        </a:spcBef>
                      </a:pPr>
                      <a:r>
                        <a:rPr lang="en-US" sz="1800" baseline="0" dirty="0">
                          <a:latin typeface="Amazon Ember Light" panose="020B0403020204020204" pitchFamily="34" charset="0"/>
                          <a:ea typeface="Amazon Ember Light" panose="020B0403020204020204" pitchFamily="34" charset="0"/>
                          <a:cs typeface="Amazon Ember Light" panose="020B0403020204020204" pitchFamily="34" charset="0"/>
                        </a:rPr>
                        <a:t>5% of monthly AWS usage from $80K-$250K</a:t>
                      </a:r>
                    </a:p>
                    <a:p>
                      <a:pPr algn="ctr">
                        <a:spcBef>
                          <a:spcPts val="600"/>
                        </a:spcBef>
                      </a:pPr>
                      <a:r>
                        <a:rPr lang="en-US" sz="1800" baseline="0" dirty="0">
                          <a:latin typeface="Amazon Ember Light" panose="020B0403020204020204" pitchFamily="34" charset="0"/>
                          <a:ea typeface="Amazon Ember Light" panose="020B0403020204020204" pitchFamily="34" charset="0"/>
                          <a:cs typeface="Amazon Ember Light" panose="020B0403020204020204" pitchFamily="34" charset="0"/>
                        </a:rPr>
                        <a:t>3% of monthly AWS usage over $250K</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17373" marR="117373" marT="60960" marB="60960"/>
                </a:tc>
                <a:tc>
                  <a:txBody>
                    <a:bodyPr/>
                    <a:lstStyle/>
                    <a:p>
                      <a:pPr algn="ctr">
                        <a:spcBef>
                          <a:spcPts val="600"/>
                        </a:spcBef>
                      </a:pPr>
                      <a:r>
                        <a:rPr lang="en-US" sz="1800" kern="1200" baseline="0" dirty="0">
                          <a:latin typeface="Amazon Ember Light" panose="020B0403020204020204" pitchFamily="34" charset="0"/>
                          <a:ea typeface="Amazon Ember Light" panose="020B0403020204020204" pitchFamily="34" charset="0"/>
                          <a:cs typeface="Amazon Ember Light" panose="020B0403020204020204" pitchFamily="34" charset="0"/>
                        </a:rPr>
                        <a:t>Greater of $15,000</a:t>
                      </a:r>
                    </a:p>
                    <a:p>
                      <a:pPr algn="ctr">
                        <a:spcBef>
                          <a:spcPts val="600"/>
                        </a:spcBef>
                      </a:pPr>
                      <a:r>
                        <a:rPr lang="en-US" sz="1800" kern="1200" baseline="0" dirty="0">
                          <a:latin typeface="Amazon Ember Light" panose="020B0403020204020204" pitchFamily="34" charset="0"/>
                          <a:ea typeface="Amazon Ember Light" panose="020B0403020204020204" pitchFamily="34" charset="0"/>
                          <a:cs typeface="Amazon Ember Light" panose="020B0403020204020204" pitchFamily="34" charset="0"/>
                        </a:rPr>
                        <a:t>-or-</a:t>
                      </a:r>
                    </a:p>
                    <a:p>
                      <a:pPr algn="ctr">
                        <a:spcBef>
                          <a:spcPts val="600"/>
                        </a:spcBef>
                      </a:pPr>
                      <a:r>
                        <a:rPr lang="en-US" sz="1800" kern="1200" baseline="0" dirty="0">
                          <a:latin typeface="Amazon Ember Light" panose="020B0403020204020204" pitchFamily="34" charset="0"/>
                          <a:ea typeface="Amazon Ember Light" panose="020B0403020204020204" pitchFamily="34" charset="0"/>
                          <a:cs typeface="Amazon Ember Light" panose="020B0403020204020204" pitchFamily="34" charset="0"/>
                        </a:rPr>
                        <a:t>10% of monthly AWS usage for the first $0-$150K</a:t>
                      </a:r>
                    </a:p>
                    <a:p>
                      <a:pPr algn="ctr">
                        <a:spcBef>
                          <a:spcPts val="600"/>
                        </a:spcBef>
                      </a:pPr>
                      <a:r>
                        <a:rPr lang="en-US" sz="1800" kern="1200" baseline="0" dirty="0">
                          <a:latin typeface="Amazon Ember Light" panose="020B0403020204020204" pitchFamily="34" charset="0"/>
                          <a:ea typeface="Amazon Ember Light" panose="020B0403020204020204" pitchFamily="34" charset="0"/>
                          <a:cs typeface="Amazon Ember Light" panose="020B0403020204020204" pitchFamily="34" charset="0"/>
                        </a:rPr>
                        <a:t>7% of monthly AWS usage from   </a:t>
                      </a:r>
                    </a:p>
                    <a:p>
                      <a:pPr algn="ctr">
                        <a:spcBef>
                          <a:spcPts val="600"/>
                        </a:spcBef>
                      </a:pPr>
                      <a:r>
                        <a:rPr lang="en-US" sz="1800" kern="1200" baseline="0" dirty="0">
                          <a:latin typeface="Amazon Ember Light" panose="020B0403020204020204" pitchFamily="34" charset="0"/>
                          <a:ea typeface="Amazon Ember Light" panose="020B0403020204020204" pitchFamily="34" charset="0"/>
                          <a:cs typeface="Amazon Ember Light" panose="020B0403020204020204" pitchFamily="34" charset="0"/>
                        </a:rPr>
                        <a:t>$150K-$500K</a:t>
                      </a:r>
                    </a:p>
                    <a:p>
                      <a:pPr algn="ctr">
                        <a:spcBef>
                          <a:spcPts val="600"/>
                        </a:spcBef>
                      </a:pPr>
                      <a:r>
                        <a:rPr lang="en-US" sz="1800" kern="1200" baseline="0" dirty="0">
                          <a:latin typeface="Amazon Ember Light" panose="020B0403020204020204" pitchFamily="34" charset="0"/>
                          <a:ea typeface="Amazon Ember Light" panose="020B0403020204020204" pitchFamily="34" charset="0"/>
                          <a:cs typeface="Amazon Ember Light" panose="020B0403020204020204" pitchFamily="34" charset="0"/>
                        </a:rPr>
                        <a:t>5% of monthly AWS usage from </a:t>
                      </a:r>
                    </a:p>
                    <a:p>
                      <a:pPr algn="ctr">
                        <a:spcBef>
                          <a:spcPts val="600"/>
                        </a:spcBef>
                      </a:pPr>
                      <a:r>
                        <a:rPr lang="en-US" sz="1800" kern="1200" baseline="0" dirty="0">
                          <a:latin typeface="Amazon Ember Light" panose="020B0403020204020204" pitchFamily="34" charset="0"/>
                          <a:ea typeface="Amazon Ember Light" panose="020B0403020204020204" pitchFamily="34" charset="0"/>
                          <a:cs typeface="Amazon Ember Light" panose="020B0403020204020204" pitchFamily="34" charset="0"/>
                        </a:rPr>
                        <a:t>$500k-$1M</a:t>
                      </a:r>
                    </a:p>
                    <a:p>
                      <a:pPr algn="ctr">
                        <a:spcBef>
                          <a:spcPts val="600"/>
                        </a:spcBef>
                      </a:pPr>
                      <a:r>
                        <a:rPr lang="en-US" sz="1800" kern="1200" baseline="0" dirty="0">
                          <a:latin typeface="Amazon Ember Light" panose="020B0403020204020204" pitchFamily="34" charset="0"/>
                          <a:ea typeface="Amazon Ember Light" panose="020B0403020204020204" pitchFamily="34" charset="0"/>
                          <a:cs typeface="Amazon Ember Light" panose="020B0403020204020204" pitchFamily="34" charset="0"/>
                        </a:rPr>
                        <a:t>3% of monthly AWS usage over </a:t>
                      </a:r>
                    </a:p>
                    <a:p>
                      <a:pPr algn="ctr">
                        <a:spcBef>
                          <a:spcPts val="600"/>
                        </a:spcBef>
                      </a:pPr>
                      <a:r>
                        <a:rPr lang="en-US" sz="1800" kern="1200" baseline="0" dirty="0">
                          <a:latin typeface="Amazon Ember Light" panose="020B0403020204020204" pitchFamily="34" charset="0"/>
                          <a:ea typeface="Amazon Ember Light" panose="020B0403020204020204" pitchFamily="34" charset="0"/>
                          <a:cs typeface="Amazon Ember Light" panose="020B0403020204020204" pitchFamily="34" charset="0"/>
                        </a:rPr>
                        <a:t>$1M</a:t>
                      </a:r>
                    </a:p>
                    <a:p>
                      <a:pPr algn="ctr">
                        <a:spcBef>
                          <a:spcPts val="600"/>
                        </a:spcBef>
                      </a:pPr>
                      <a:endParaRPr lang="en-US" sz="1800" kern="1200" baseline="0" dirty="0">
                        <a:solidFill>
                          <a:schemeClr val="dk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17373" marR="117373" marT="60960" marB="60960"/>
                </a:tc>
                <a:extLst>
                  <a:ext uri="{0D108BD9-81ED-4DB2-BD59-A6C34878D82A}">
                    <a16:rowId xmlns:a16="http://schemas.microsoft.com/office/drawing/2014/main" val="10001"/>
                  </a:ext>
                </a:extLst>
              </a:tr>
            </a:tbl>
          </a:graphicData>
        </a:graphic>
      </p:graphicFrame>
      <p:pic>
        <p:nvPicPr>
          <p:cNvPr id="5" name="Picture 4">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3825" y="6196517"/>
            <a:ext cx="1620111" cy="630043"/>
          </a:xfrm>
          <a:prstGeom prst="rect">
            <a:avLst/>
          </a:prstGeom>
        </p:spPr>
      </p:pic>
    </p:spTree>
    <p:custDataLst>
      <p:tags r:id="rId1"/>
    </p:custDataLst>
    <p:extLst>
      <p:ext uri="{BB962C8B-B14F-4D97-AF65-F5344CB8AC3E}">
        <p14:creationId xmlns:p14="http://schemas.microsoft.com/office/powerpoint/2010/main" val="2984480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Examples</a:t>
            </a:r>
          </a:p>
        </p:txBody>
      </p:sp>
      <p:sp>
        <p:nvSpPr>
          <p:cNvPr id="5" name="Content Placeholder 4"/>
          <p:cNvSpPr>
            <a:spLocks noGrp="1"/>
          </p:cNvSpPr>
          <p:nvPr>
            <p:ph idx="1"/>
          </p:nvPr>
        </p:nvSpPr>
        <p:spPr>
          <a:xfrm>
            <a:off x="739826" y="1322738"/>
            <a:ext cx="10824068" cy="5303395"/>
          </a:xfrm>
        </p:spPr>
        <p:txBody>
          <a:bodyPr numCol="2">
            <a:normAutofit lnSpcReduction="10000"/>
          </a:bodyPr>
          <a:lstStyle/>
          <a:p>
            <a:pPr marL="0" indent="0">
              <a:buNone/>
            </a:pPr>
            <a:r>
              <a:rPr lang="en-US" b="1" dirty="0">
                <a:solidFill>
                  <a:srgbClr val="2585C9"/>
                </a:solidFill>
                <a:latin typeface="Amazon Ember" panose="020B0603020204020204" pitchFamily="34" charset="0"/>
                <a:ea typeface="Amazon Ember" panose="020B0603020204020204" pitchFamily="34" charset="0"/>
                <a:cs typeface="Amazon Ember" panose="020B0603020204020204" pitchFamily="34" charset="0"/>
              </a:rPr>
              <a:t>Business Pricing Example</a:t>
            </a:r>
            <a:endParaRPr lang="en-US" sz="2000" b="1" dirty="0">
              <a:solidFill>
                <a:srgbClr val="2585C9"/>
              </a:solidFill>
              <a:latin typeface="Amazon Ember" panose="020B0603020204020204" pitchFamily="34" charset="0"/>
              <a:ea typeface="Amazon Ember" panose="020B0603020204020204" pitchFamily="34" charset="0"/>
              <a:cs typeface="Amazon Ember" panose="020B0603020204020204" pitchFamily="34" charset="0"/>
            </a:endParaRPr>
          </a:p>
          <a:p>
            <a:pPr marL="0" indent="0">
              <a:buNone/>
            </a:pPr>
            <a:r>
              <a:rPr lang="en-US" sz="1900" dirty="0">
                <a:solidFill>
                  <a:srgbClr val="2585C9"/>
                </a:solidFill>
              </a:rPr>
              <a:t>For $85K in AWS monthly usage:</a:t>
            </a:r>
          </a:p>
          <a:p>
            <a:pPr marL="0" indent="0">
              <a:buNone/>
            </a:pPr>
            <a:r>
              <a:rPr lang="en-US" sz="1900" dirty="0">
                <a:solidFill>
                  <a:srgbClr val="2585C9"/>
                </a:solidFill>
              </a:rPr>
              <a:t>    $10,000 x 10% = $1,000</a:t>
            </a:r>
          </a:p>
          <a:p>
            <a:pPr marL="0" indent="0">
              <a:buNone/>
            </a:pPr>
            <a:r>
              <a:rPr lang="en-US" sz="1900" dirty="0">
                <a:solidFill>
                  <a:srgbClr val="2585C9"/>
                </a:solidFill>
              </a:rPr>
              <a:t>(10% of the first $0 - $10K of usage)</a:t>
            </a:r>
          </a:p>
          <a:p>
            <a:pPr marL="0" indent="0">
              <a:buNone/>
            </a:pPr>
            <a:endParaRPr lang="en-US" sz="1900" dirty="0">
              <a:solidFill>
                <a:srgbClr val="2585C9"/>
              </a:solidFill>
            </a:endParaRPr>
          </a:p>
          <a:p>
            <a:pPr marL="0" indent="0">
              <a:buNone/>
            </a:pPr>
            <a:r>
              <a:rPr lang="en-US" sz="1900" dirty="0">
                <a:solidFill>
                  <a:srgbClr val="2585C9"/>
                </a:solidFill>
              </a:rPr>
              <a:t>+  $70,000 x 7% = $4,900</a:t>
            </a:r>
          </a:p>
          <a:p>
            <a:pPr marL="0" indent="0">
              <a:buNone/>
            </a:pPr>
            <a:r>
              <a:rPr lang="en-US" sz="1900" dirty="0">
                <a:solidFill>
                  <a:srgbClr val="2585C9"/>
                </a:solidFill>
              </a:rPr>
              <a:t>(7% of usage from $10K - $80K)</a:t>
            </a:r>
          </a:p>
          <a:p>
            <a:pPr marL="0" indent="0">
              <a:buNone/>
            </a:pPr>
            <a:endParaRPr lang="en-US" sz="1900" dirty="0">
              <a:solidFill>
                <a:srgbClr val="2585C9"/>
              </a:solidFill>
            </a:endParaRPr>
          </a:p>
          <a:p>
            <a:pPr marL="0" indent="0">
              <a:buNone/>
            </a:pPr>
            <a:r>
              <a:rPr lang="en-US" sz="1900" dirty="0">
                <a:solidFill>
                  <a:srgbClr val="2585C9"/>
                </a:solidFill>
              </a:rPr>
              <a:t>+ $5,000 x 5% = $250</a:t>
            </a:r>
          </a:p>
          <a:p>
            <a:pPr marL="0" indent="0">
              <a:buNone/>
            </a:pPr>
            <a:r>
              <a:rPr lang="en-US" sz="1900" dirty="0">
                <a:solidFill>
                  <a:srgbClr val="2585C9"/>
                </a:solidFill>
              </a:rPr>
              <a:t>(5% of usage from $80K - $250K)</a:t>
            </a:r>
          </a:p>
          <a:p>
            <a:pPr marL="0" indent="0">
              <a:buNone/>
            </a:pPr>
            <a:endParaRPr lang="en-US" sz="1900" dirty="0">
              <a:solidFill>
                <a:srgbClr val="2585C9"/>
              </a:solidFill>
            </a:endParaRPr>
          </a:p>
          <a:p>
            <a:pPr marL="0" indent="0">
              <a:buNone/>
            </a:pPr>
            <a:r>
              <a:rPr lang="en-US" sz="1900" dirty="0">
                <a:solidFill>
                  <a:srgbClr val="2585C9"/>
                </a:solidFill>
              </a:rPr>
              <a:t>+ $0 x 3% = $0</a:t>
            </a:r>
          </a:p>
          <a:p>
            <a:pPr marL="0" indent="0">
              <a:buNone/>
            </a:pPr>
            <a:r>
              <a:rPr lang="en-US" sz="1900" dirty="0">
                <a:solidFill>
                  <a:srgbClr val="2585C9"/>
                </a:solidFill>
              </a:rPr>
              <a:t>(3% of usage over $250K)</a:t>
            </a:r>
          </a:p>
          <a:p>
            <a:pPr marL="0" indent="0">
              <a:buNone/>
            </a:pPr>
            <a:r>
              <a:rPr lang="en-US" sz="1900" b="1" dirty="0">
                <a:solidFill>
                  <a:srgbClr val="2585C9"/>
                </a:solidFill>
                <a:latin typeface="Amazon Ember" panose="020B0603020204020204" pitchFamily="34" charset="0"/>
                <a:ea typeface="Amazon Ember" panose="020B0603020204020204" pitchFamily="34" charset="0"/>
                <a:cs typeface="Amazon Ember" panose="020B0603020204020204" pitchFamily="34" charset="0"/>
              </a:rPr>
              <a:t>Total: $6,500</a:t>
            </a:r>
          </a:p>
          <a:p>
            <a:pPr marL="0" indent="0">
              <a:lnSpc>
                <a:spcPct val="100000"/>
              </a:lnSpc>
              <a:buNone/>
            </a:pPr>
            <a:r>
              <a:rPr lang="en-US" b="1" dirty="0">
                <a:solidFill>
                  <a:schemeClr val="accent6">
                    <a:lumMod val="75000"/>
                  </a:schemeClr>
                </a:solidFill>
                <a:latin typeface="Amazon Ember" panose="020B0603020204020204" pitchFamily="34" charset="0"/>
                <a:ea typeface="Amazon Ember" panose="020B0603020204020204" pitchFamily="34" charset="0"/>
                <a:cs typeface="Amazon Ember" panose="020B0603020204020204" pitchFamily="34" charset="0"/>
              </a:rPr>
              <a:t>    Enterprise Pricing Example</a:t>
            </a:r>
            <a:br>
              <a:rPr lang="en-US" b="1" dirty="0">
                <a:solidFill>
                  <a:schemeClr val="accent6">
                    <a:lumMod val="75000"/>
                  </a:schemeClr>
                </a:solidFill>
                <a:latin typeface="Amazon Ember" panose="020B0603020204020204" pitchFamily="34" charset="0"/>
                <a:ea typeface="Amazon Ember" panose="020B0603020204020204" pitchFamily="34" charset="0"/>
                <a:cs typeface="Amazon Ember" panose="020B0603020204020204" pitchFamily="34" charset="0"/>
              </a:rPr>
            </a:br>
            <a:r>
              <a:rPr lang="en-US" b="1" dirty="0">
                <a:solidFill>
                  <a:schemeClr val="accent6">
                    <a:lumMod val="75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1900" dirty="0">
                <a:solidFill>
                  <a:schemeClr val="accent6">
                    <a:lumMod val="50000"/>
                  </a:schemeClr>
                </a:solidFill>
              </a:rPr>
              <a:t>For $1.2M in AWS monthly usage:</a:t>
            </a:r>
          </a:p>
          <a:p>
            <a:pPr marL="912261">
              <a:buNone/>
            </a:pPr>
            <a:r>
              <a:rPr lang="en-US" sz="1900" dirty="0">
                <a:solidFill>
                  <a:schemeClr val="accent6">
                    <a:lumMod val="50000"/>
                  </a:schemeClr>
                </a:solidFill>
              </a:rPr>
              <a:t>    $150,000 x 10% = $15,000</a:t>
            </a:r>
          </a:p>
          <a:p>
            <a:pPr marL="912261">
              <a:buNone/>
            </a:pPr>
            <a:r>
              <a:rPr lang="en-US" sz="1900" dirty="0">
                <a:solidFill>
                  <a:schemeClr val="accent6">
                    <a:lumMod val="50000"/>
                  </a:schemeClr>
                </a:solidFill>
              </a:rPr>
              <a:t>(10% of the first $0 - $150K of usage)</a:t>
            </a:r>
          </a:p>
          <a:p>
            <a:pPr marL="912261">
              <a:buNone/>
            </a:pPr>
            <a:endParaRPr lang="en-US" sz="1900" dirty="0">
              <a:solidFill>
                <a:schemeClr val="accent6">
                  <a:lumMod val="50000"/>
                </a:schemeClr>
              </a:solidFill>
            </a:endParaRPr>
          </a:p>
          <a:p>
            <a:pPr marL="912261">
              <a:buNone/>
            </a:pPr>
            <a:r>
              <a:rPr lang="en-US" sz="1900" dirty="0">
                <a:solidFill>
                  <a:schemeClr val="accent6">
                    <a:lumMod val="50000"/>
                  </a:schemeClr>
                </a:solidFill>
              </a:rPr>
              <a:t>+ $350,000 x 7% = $24,500</a:t>
            </a:r>
          </a:p>
          <a:p>
            <a:pPr marL="912261">
              <a:buNone/>
            </a:pPr>
            <a:r>
              <a:rPr lang="en-US" sz="1900" dirty="0">
                <a:solidFill>
                  <a:schemeClr val="accent6">
                    <a:lumMod val="50000"/>
                  </a:schemeClr>
                </a:solidFill>
              </a:rPr>
              <a:t>(7% of usage from $150K - $500K)</a:t>
            </a:r>
          </a:p>
          <a:p>
            <a:pPr marL="912261">
              <a:buNone/>
            </a:pPr>
            <a:endParaRPr lang="en-US" sz="1900" dirty="0">
              <a:solidFill>
                <a:schemeClr val="accent6">
                  <a:lumMod val="50000"/>
                </a:schemeClr>
              </a:solidFill>
            </a:endParaRPr>
          </a:p>
          <a:p>
            <a:pPr marL="912261">
              <a:buNone/>
            </a:pPr>
            <a:r>
              <a:rPr lang="en-US" sz="1900" dirty="0">
                <a:solidFill>
                  <a:schemeClr val="accent6">
                    <a:lumMod val="50000"/>
                  </a:schemeClr>
                </a:solidFill>
              </a:rPr>
              <a:t>+ $500,000 x 5% = $25,000</a:t>
            </a:r>
          </a:p>
          <a:p>
            <a:pPr marL="912261">
              <a:buNone/>
            </a:pPr>
            <a:r>
              <a:rPr lang="en-US" sz="1900" dirty="0">
                <a:solidFill>
                  <a:schemeClr val="accent6">
                    <a:lumMod val="50000"/>
                  </a:schemeClr>
                </a:solidFill>
              </a:rPr>
              <a:t>(5% of usage from $500K - $1M)</a:t>
            </a:r>
          </a:p>
          <a:p>
            <a:pPr marL="912261">
              <a:buNone/>
            </a:pPr>
            <a:endParaRPr lang="en-US" sz="1900" dirty="0">
              <a:solidFill>
                <a:schemeClr val="accent6">
                  <a:lumMod val="50000"/>
                </a:schemeClr>
              </a:solidFill>
            </a:endParaRPr>
          </a:p>
          <a:p>
            <a:pPr marL="912261">
              <a:buNone/>
            </a:pPr>
            <a:r>
              <a:rPr lang="en-US" sz="1900" dirty="0">
                <a:solidFill>
                  <a:schemeClr val="accent6">
                    <a:lumMod val="50000"/>
                  </a:schemeClr>
                </a:solidFill>
              </a:rPr>
              <a:t>+ $200,000 x 3% = $6,000</a:t>
            </a:r>
          </a:p>
          <a:p>
            <a:pPr marL="912261">
              <a:buNone/>
            </a:pPr>
            <a:r>
              <a:rPr lang="en-US" sz="1900" dirty="0">
                <a:solidFill>
                  <a:schemeClr val="accent6">
                    <a:lumMod val="50000"/>
                  </a:schemeClr>
                </a:solidFill>
              </a:rPr>
              <a:t>(3% of usage over $1M)</a:t>
            </a:r>
          </a:p>
          <a:p>
            <a:pPr marL="912261">
              <a:buNone/>
            </a:pPr>
            <a:r>
              <a:rPr lang="en-US" sz="1900" b="1"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rPr>
              <a:t>Total: $70,500</a:t>
            </a:r>
          </a:p>
        </p:txBody>
      </p:sp>
    </p:spTree>
    <p:custDataLst>
      <p:tags r:id="rId1"/>
    </p:custDataLst>
    <p:extLst>
      <p:ext uri="{BB962C8B-B14F-4D97-AF65-F5344CB8AC3E}">
        <p14:creationId xmlns:p14="http://schemas.microsoft.com/office/powerpoint/2010/main" val="1880038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158621"/>
            <a:ext cx="11115261" cy="989044"/>
          </a:xfrm>
        </p:spPr>
        <p:txBody>
          <a:bodyPr>
            <a:noAutofit/>
          </a:bodyPr>
          <a:lstStyle/>
          <a:p>
            <a:r>
              <a:rPr lang="en-US" dirty="0"/>
              <a:t>Review                                                </a:t>
            </a:r>
          </a:p>
        </p:txBody>
      </p:sp>
      <p:sp>
        <p:nvSpPr>
          <p:cNvPr id="9" name="Content Placeholder 2">
            <a:extLst>
              <a:ext uri="{FF2B5EF4-FFF2-40B4-BE49-F238E27FC236}">
                <a16:creationId xmlns:a16="http://schemas.microsoft.com/office/drawing/2014/main" id="{AA03B58E-9CA1-F041-8923-2FE03FDDD563}"/>
              </a:ext>
            </a:extLst>
          </p:cNvPr>
          <p:cNvSpPr>
            <a:spLocks noGrp="1"/>
          </p:cNvSpPr>
          <p:nvPr>
            <p:ph idx="1"/>
          </p:nvPr>
        </p:nvSpPr>
        <p:spPr>
          <a:xfrm>
            <a:off x="76816" y="1245166"/>
            <a:ext cx="11148648" cy="2953461"/>
          </a:xfrm>
        </p:spPr>
        <p:txBody>
          <a:bodyPr anchor="ctr">
            <a:noAutofit/>
          </a:bodyPr>
          <a:lstStyle/>
          <a:p>
            <a:pPr marL="682625" lvl="1" indent="-463550" defTabSz="342900">
              <a:lnSpc>
                <a:spcPct val="150000"/>
              </a:lnSpc>
              <a:spcBef>
                <a:spcPts val="0"/>
              </a:spcBef>
              <a:spcAft>
                <a:spcPts val="600"/>
              </a:spcAft>
              <a:buClr>
                <a:schemeClr val="accent1"/>
              </a:buClr>
              <a:tabLst>
                <a:tab pos="8461375" algn="r"/>
              </a:tabLst>
            </a:pPr>
            <a:r>
              <a:rPr lang="en-US" sz="2800" dirty="0"/>
              <a:t>Revealed troubleshooting techniques to fix common errors. </a:t>
            </a:r>
          </a:p>
          <a:p>
            <a:pPr marL="682625" lvl="1" indent="-463550" defTabSz="342900">
              <a:lnSpc>
                <a:spcPct val="150000"/>
              </a:lnSpc>
              <a:spcBef>
                <a:spcPts val="0"/>
              </a:spcBef>
              <a:spcAft>
                <a:spcPts val="600"/>
              </a:spcAft>
              <a:buClr>
                <a:schemeClr val="accent1"/>
              </a:buClr>
              <a:tabLst>
                <a:tab pos="8461375" algn="r"/>
              </a:tabLst>
            </a:pPr>
            <a:r>
              <a:rPr lang="en-US" sz="2800" dirty="0"/>
              <a:t>Reviewed various AWS Support Options available. </a:t>
            </a:r>
          </a:p>
          <a:p>
            <a:pPr marL="219075" lvl="1" indent="0" defTabSz="342900">
              <a:lnSpc>
                <a:spcPct val="150000"/>
              </a:lnSpc>
              <a:spcBef>
                <a:spcPts val="0"/>
              </a:spcBef>
              <a:spcAft>
                <a:spcPts val="600"/>
              </a:spcAft>
              <a:buClr>
                <a:schemeClr val="accent1"/>
              </a:buClr>
              <a:buNone/>
              <a:tabLst>
                <a:tab pos="8461375" algn="r"/>
              </a:tabLst>
            </a:pPr>
            <a:br>
              <a:rPr lang="en-US" sz="2400" dirty="0"/>
            </a:br>
            <a:r>
              <a:rPr lang="en-US" sz="2400" dirty="0"/>
              <a:t>Complete: </a:t>
            </a:r>
          </a:p>
        </p:txBody>
      </p:sp>
      <p:grpSp>
        <p:nvGrpSpPr>
          <p:cNvPr id="63" name="Group 62"/>
          <p:cNvGrpSpPr/>
          <p:nvPr/>
        </p:nvGrpSpPr>
        <p:grpSpPr>
          <a:xfrm>
            <a:off x="1908186" y="3387340"/>
            <a:ext cx="3817197" cy="542714"/>
            <a:chOff x="4188879" y="4095522"/>
            <a:chExt cx="3817197" cy="542714"/>
          </a:xfrm>
        </p:grpSpPr>
        <p:sp>
          <p:nvSpPr>
            <p:cNvPr id="64" name="TextBox 63"/>
            <p:cNvSpPr txBox="1"/>
            <p:nvPr/>
          </p:nvSpPr>
          <p:spPr>
            <a:xfrm>
              <a:off x="4721202" y="4207349"/>
              <a:ext cx="3284874" cy="430887"/>
            </a:xfrm>
            <a:prstGeom prst="rect">
              <a:avLst/>
            </a:prstGeom>
            <a:noFill/>
          </p:spPr>
          <p:txBody>
            <a:bodyPr wrap="none" rtlCol="0">
              <a:spAutoFit/>
            </a:bodyPr>
            <a:lstStyle/>
            <a:p>
              <a:r>
                <a:rPr lang="en-US" sz="2200" b="1" dirty="0">
                  <a:latin typeface="Amazon Ember" panose="020B0603020204020204" pitchFamily="34" charset="0"/>
                  <a:ea typeface="Amazon Ember" panose="020B0603020204020204" pitchFamily="34" charset="0"/>
                  <a:cs typeface="Amazon Ember" panose="020B0603020204020204" pitchFamily="34" charset="0"/>
                </a:rPr>
                <a:t>Knowledge Assessment</a:t>
              </a:r>
            </a:p>
          </p:txBody>
        </p:sp>
        <p:pic>
          <p:nvPicPr>
            <p:cNvPr id="65" name="Picture 64"/>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88879" y="4095522"/>
              <a:ext cx="532323" cy="532323"/>
            </a:xfrm>
            <a:prstGeom prst="rect">
              <a:avLst/>
            </a:prstGeom>
          </p:spPr>
        </p:pic>
      </p:grpSp>
    </p:spTree>
    <p:custDataLst>
      <p:tags r:id="rId1"/>
    </p:custDataLst>
    <p:extLst>
      <p:ext uri="{BB962C8B-B14F-4D97-AF65-F5344CB8AC3E}">
        <p14:creationId xmlns:p14="http://schemas.microsoft.com/office/powerpoint/2010/main" val="2615950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C4B9-29DC-444F-B0C6-CF540AD690CE}"/>
              </a:ext>
            </a:extLst>
          </p:cNvPr>
          <p:cNvSpPr>
            <a:spLocks noGrp="1"/>
          </p:cNvSpPr>
          <p:nvPr>
            <p:ph type="title"/>
          </p:nvPr>
        </p:nvSpPr>
        <p:spPr>
          <a:xfrm>
            <a:off x="454190" y="1933522"/>
            <a:ext cx="12271210" cy="3497490"/>
          </a:xfrm>
        </p:spPr>
        <p:txBody>
          <a:bodyPr/>
          <a:lstStyle/>
          <a:p>
            <a:pPr>
              <a:lnSpc>
                <a:spcPct val="100000"/>
              </a:lnSpc>
              <a:spcBef>
                <a:spcPts val="1400"/>
              </a:spcBef>
            </a:pPr>
            <a:r>
              <a:rPr lang="en-US" sz="4800" dirty="0"/>
              <a:t>Up Next: Module 15</a:t>
            </a:r>
            <a:br>
              <a:rPr lang="en-US" sz="4800" dirty="0"/>
            </a:br>
            <a:r>
              <a:rPr lang="en-US" sz="4800" dirty="0"/>
              <a:t>Design Patterns and Sample Architectures</a:t>
            </a:r>
            <a:br>
              <a:rPr lang="en-US" sz="5400" dirty="0"/>
            </a:br>
            <a:endParaRPr lang="en-US" sz="5400" dirty="0"/>
          </a:p>
        </p:txBody>
      </p:sp>
    </p:spTree>
    <p:extLst>
      <p:ext uri="{BB962C8B-B14F-4D97-AF65-F5344CB8AC3E}">
        <p14:creationId xmlns:p14="http://schemas.microsoft.com/office/powerpoint/2010/main" val="1785402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15233" y="2807230"/>
            <a:ext cx="6697362" cy="834496"/>
          </a:xfrm>
        </p:spPr>
        <p:txBody>
          <a:bodyPr>
            <a:noAutofit/>
          </a:bodyPr>
          <a:lstStyle/>
          <a:p>
            <a:r>
              <a:rPr lang="en-US" sz="4400" dirty="0"/>
              <a:t>Thanks for participating!</a:t>
            </a:r>
          </a:p>
        </p:txBody>
      </p:sp>
      <p:sp>
        <p:nvSpPr>
          <p:cNvPr id="5" name="TextBox 4"/>
          <p:cNvSpPr txBox="1"/>
          <p:nvPr/>
        </p:nvSpPr>
        <p:spPr>
          <a:xfrm>
            <a:off x="461319" y="5028598"/>
            <a:ext cx="11294532" cy="1246495"/>
          </a:xfrm>
          <a:prstGeom prst="rect">
            <a:avLst/>
          </a:prstGeom>
          <a:noFill/>
        </p:spPr>
        <p:txBody>
          <a:bodyPr wrap="square" rtlCol="0">
            <a:spAutoFit/>
          </a:bodyPr>
          <a:lstStyle/>
          <a:p>
            <a:pPr algn="just"/>
            <a:r>
              <a:rPr lang="en-US" sz="1500" dirty="0">
                <a:solidFill>
                  <a:schemeClr val="bg1"/>
                </a:solidFill>
                <a:latin typeface="Amazon Ember Light" charset="0"/>
                <a:ea typeface="Amazon Ember Light" charset="0"/>
                <a:cs typeface="Amazon Ember Light" charset="0"/>
              </a:rPr>
              <a:t>© 2018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1500" u="sng" dirty="0">
                <a:solidFill>
                  <a:schemeClr val="bg1"/>
                </a:solidFill>
                <a:latin typeface="Amazon Ember Light" charset="0"/>
                <a:ea typeface="Amazon Ember Light" charset="0"/>
                <a:cs typeface="Amazon Ember Light" charset="0"/>
              </a:rPr>
              <a:t>aws-course-feedback@amazon.com</a:t>
            </a:r>
            <a:r>
              <a:rPr lang="en-US" sz="1500" dirty="0">
                <a:solidFill>
                  <a:schemeClr val="bg1"/>
                </a:solidFill>
                <a:latin typeface="Amazon Ember Light" charset="0"/>
                <a:ea typeface="Amazon Ember Light" charset="0"/>
                <a:cs typeface="Amazon Ember Light" charset="0"/>
              </a:rPr>
              <a:t>. For all other questions, contact us at: </a:t>
            </a:r>
            <a:r>
              <a:rPr lang="en-US" sz="1500" u="sng" dirty="0">
                <a:solidFill>
                  <a:schemeClr val="bg1"/>
                </a:solidFill>
                <a:latin typeface="Amazon Ember Light" charset="0"/>
                <a:ea typeface="Amazon Ember Light" charset="0"/>
                <a:cs typeface="Amazon Ember Light" charset="0"/>
              </a:rPr>
              <a:t>https://aws.amazon.com/contact-us/aws-training/</a:t>
            </a:r>
            <a:r>
              <a:rPr lang="en-US" sz="1500" dirty="0">
                <a:solidFill>
                  <a:schemeClr val="bg1"/>
                </a:solidFill>
                <a:latin typeface="Amazon Ember Light" charset="0"/>
                <a:ea typeface="Amazon Ember Light" charset="0"/>
                <a:cs typeface="Amazon Ember Light" charset="0"/>
              </a:rPr>
              <a:t>. All trademarks are the property of their owners.</a:t>
            </a:r>
          </a:p>
          <a:p>
            <a:pPr algn="just"/>
            <a:endParaRPr lang="en-US" sz="1500" dirty="0"/>
          </a:p>
        </p:txBody>
      </p:sp>
    </p:spTree>
    <p:custDataLst>
      <p:tags r:id="rId1"/>
    </p:custDataLst>
    <p:extLst>
      <p:ext uri="{BB962C8B-B14F-4D97-AF65-F5344CB8AC3E}">
        <p14:creationId xmlns:p14="http://schemas.microsoft.com/office/powerpoint/2010/main" val="125489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67E4-BDC1-B340-8993-E1E72418A01F}"/>
              </a:ext>
            </a:extLst>
          </p:cNvPr>
          <p:cNvSpPr>
            <a:spLocks noGrp="1"/>
          </p:cNvSpPr>
          <p:nvPr>
            <p:ph type="title"/>
          </p:nvPr>
        </p:nvSpPr>
        <p:spPr/>
        <p:txBody>
          <a:bodyPr/>
          <a:lstStyle/>
          <a:p>
            <a:r>
              <a:rPr lang="en-US" dirty="0"/>
              <a:t>Module Objectives</a:t>
            </a:r>
          </a:p>
        </p:txBody>
      </p:sp>
      <p:sp>
        <p:nvSpPr>
          <p:cNvPr id="4" name="Content Placeholder 2">
            <a:extLst>
              <a:ext uri="{FF2B5EF4-FFF2-40B4-BE49-F238E27FC236}">
                <a16:creationId xmlns:a16="http://schemas.microsoft.com/office/drawing/2014/main" id="{AA03B58E-9CA1-F041-8923-2FE03FDDD563}"/>
              </a:ext>
            </a:extLst>
          </p:cNvPr>
          <p:cNvSpPr>
            <a:spLocks noGrp="1"/>
          </p:cNvSpPr>
          <p:nvPr>
            <p:ph idx="1"/>
          </p:nvPr>
        </p:nvSpPr>
        <p:spPr>
          <a:xfrm>
            <a:off x="76816" y="1245166"/>
            <a:ext cx="11148648" cy="2288448"/>
          </a:xfrm>
        </p:spPr>
        <p:txBody>
          <a:bodyPr anchor="ctr">
            <a:noAutofit/>
          </a:bodyPr>
          <a:lstStyle/>
          <a:p>
            <a:pPr marL="219075" lvl="1" indent="0" defTabSz="342900">
              <a:lnSpc>
                <a:spcPct val="150000"/>
              </a:lnSpc>
              <a:spcBef>
                <a:spcPts val="0"/>
              </a:spcBef>
              <a:spcAft>
                <a:spcPts val="600"/>
              </a:spcAft>
              <a:buClr>
                <a:schemeClr val="accent1"/>
              </a:buClr>
              <a:buNone/>
              <a:tabLst>
                <a:tab pos="8461375" algn="r"/>
              </a:tabLst>
            </a:pPr>
            <a:r>
              <a:rPr lang="en-US" sz="2800" dirty="0"/>
              <a:t>Upon completing this module, you will be able to:</a:t>
            </a:r>
          </a:p>
          <a:p>
            <a:pPr marL="682625" lvl="1" indent="-463550" defTabSz="342900">
              <a:lnSpc>
                <a:spcPct val="150000"/>
              </a:lnSpc>
              <a:spcBef>
                <a:spcPts val="0"/>
              </a:spcBef>
              <a:spcAft>
                <a:spcPts val="600"/>
              </a:spcAft>
              <a:buClr>
                <a:schemeClr val="accent1"/>
              </a:buClr>
              <a:tabLst>
                <a:tab pos="8461375" algn="r"/>
              </a:tabLst>
            </a:pPr>
            <a:r>
              <a:rPr lang="en-US" sz="2800" dirty="0"/>
              <a:t>Troubleshoot common errors. </a:t>
            </a:r>
          </a:p>
          <a:p>
            <a:pPr marL="682625" lvl="1" indent="-463550" defTabSz="342900">
              <a:lnSpc>
                <a:spcPct val="150000"/>
              </a:lnSpc>
              <a:spcBef>
                <a:spcPts val="0"/>
              </a:spcBef>
              <a:spcAft>
                <a:spcPts val="600"/>
              </a:spcAft>
              <a:buClr>
                <a:schemeClr val="accent1"/>
              </a:buClr>
              <a:tabLst>
                <a:tab pos="8461375" algn="r"/>
              </a:tabLst>
            </a:pPr>
            <a:r>
              <a:rPr lang="en-US" sz="2800" dirty="0"/>
              <a:t>Discover various AWS Support Options available. </a:t>
            </a:r>
          </a:p>
        </p:txBody>
      </p:sp>
    </p:spTree>
    <p:extLst>
      <p:ext uri="{BB962C8B-B14F-4D97-AF65-F5344CB8AC3E}">
        <p14:creationId xmlns:p14="http://schemas.microsoft.com/office/powerpoint/2010/main" val="3285313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05" y="2932909"/>
            <a:ext cx="11095836" cy="779463"/>
          </a:xfrm>
        </p:spPr>
        <p:txBody>
          <a:bodyPr>
            <a:noAutofit/>
          </a:bodyPr>
          <a:lstStyle/>
          <a:p>
            <a:r>
              <a:rPr lang="en-US" sz="4800" dirty="0"/>
              <a:t>Troubleshooting Common Errors</a:t>
            </a:r>
          </a:p>
        </p:txBody>
      </p:sp>
    </p:spTree>
    <p:custDataLst>
      <p:tags r:id="rId1"/>
    </p:custDataLst>
    <p:extLst>
      <p:ext uri="{BB962C8B-B14F-4D97-AF65-F5344CB8AC3E}">
        <p14:creationId xmlns:p14="http://schemas.microsoft.com/office/powerpoint/2010/main" val="119907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05" y="2932909"/>
            <a:ext cx="11095836" cy="779463"/>
          </a:xfrm>
        </p:spPr>
        <p:txBody>
          <a:bodyPr>
            <a:noAutofit/>
          </a:bodyPr>
          <a:lstStyle/>
          <a:p>
            <a:r>
              <a:rPr lang="en-US" sz="4800" dirty="0"/>
              <a:t>"My instance connection timed out."</a:t>
            </a:r>
          </a:p>
        </p:txBody>
      </p:sp>
    </p:spTree>
    <p:custDataLst>
      <p:tags r:id="rId1"/>
    </p:custDataLst>
    <p:extLst>
      <p:ext uri="{BB962C8B-B14F-4D97-AF65-F5344CB8AC3E}">
        <p14:creationId xmlns:p14="http://schemas.microsoft.com/office/powerpoint/2010/main" val="6018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 Connection Timed Out</a:t>
            </a:r>
          </a:p>
        </p:txBody>
      </p:sp>
      <p:sp>
        <p:nvSpPr>
          <p:cNvPr id="3" name="Content Placeholder 2"/>
          <p:cNvSpPr>
            <a:spLocks noGrp="1"/>
          </p:cNvSpPr>
          <p:nvPr>
            <p:ph idx="1"/>
          </p:nvPr>
        </p:nvSpPr>
        <p:spPr>
          <a:xfrm>
            <a:off x="238539" y="1440305"/>
            <a:ext cx="11665914" cy="4913308"/>
          </a:xfrm>
        </p:spPr>
        <p:txBody>
          <a:bodyPr/>
          <a:lstStyle/>
          <a:p>
            <a:pPr marL="0" indent="0">
              <a:buNone/>
            </a:pPr>
            <a:r>
              <a:rPr lang="en-US" dirty="0"/>
              <a:t>Check your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routes</a:t>
            </a:r>
            <a:r>
              <a:rPr lang="en-US" dirty="0"/>
              <a:t>.</a:t>
            </a:r>
          </a:p>
          <a:p>
            <a:pPr marL="0" indent="0">
              <a:buNone/>
            </a:pPr>
            <a:endParaRPr lang="en-US" sz="3200" i="1" dirty="0"/>
          </a:p>
          <a:p>
            <a:pPr marL="0" indent="0">
              <a:buNone/>
            </a:pPr>
            <a:r>
              <a:rPr lang="en-US" dirty="0"/>
              <a:t>Is your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routing table </a:t>
            </a:r>
            <a:r>
              <a:rPr lang="en-US" dirty="0"/>
              <a:t>configured correctly?</a:t>
            </a:r>
          </a:p>
          <a:p>
            <a:pPr marL="0" indent="0">
              <a:buNone/>
            </a:pPr>
            <a:r>
              <a:rPr lang="en-US" sz="2400" i="1" dirty="0"/>
              <a:t>Public subnets need Internet-bound traffic routed to an IGW.</a:t>
            </a:r>
          </a:p>
          <a:p>
            <a:pPr marL="0" indent="0">
              <a:buNone/>
            </a:pPr>
            <a:endParaRPr lang="en-US" sz="3200" dirty="0"/>
          </a:p>
          <a:p>
            <a:pPr marL="0" indent="0">
              <a:buNone/>
            </a:pPr>
            <a:r>
              <a:rPr lang="en-US" dirty="0"/>
              <a:t>If you're using a virtual private gateway, is your </a:t>
            </a:r>
            <a:r>
              <a:rPr lang="en-US" b="1" dirty="0">
                <a:solidFill>
                  <a:schemeClr val="accent1"/>
                </a:solidFill>
                <a:latin typeface="Amazon Ember Heavy" panose="020B0803020204020204" pitchFamily="34" charset="0"/>
                <a:ea typeface="Amazon Ember Heavy" panose="020B0803020204020204" pitchFamily="34" charset="0"/>
                <a:cs typeface="Amazon Ember Heavy" panose="020B0803020204020204" pitchFamily="34" charset="0"/>
              </a:rPr>
              <a:t>VPN</a:t>
            </a:r>
            <a:r>
              <a:rPr lang="en-US" dirty="0"/>
              <a:t> routed correctly?</a:t>
            </a:r>
          </a:p>
          <a:p>
            <a:pPr marL="0" indent="0">
              <a:buNone/>
            </a:pPr>
            <a:r>
              <a:rPr lang="en-US" sz="2400" i="1" dirty="0"/>
              <a:t>Make sure you're using the correct routing type for your VPN router (Dynamic or Static).</a:t>
            </a:r>
            <a:r>
              <a:rPr lang="en-US" sz="2400" dirty="0"/>
              <a:t> </a:t>
            </a:r>
          </a:p>
        </p:txBody>
      </p:sp>
      <p:graphicFrame>
        <p:nvGraphicFramePr>
          <p:cNvPr id="4" name="Table 3"/>
          <p:cNvGraphicFramePr>
            <a:graphicFrameLocks noGrp="1"/>
          </p:cNvGraphicFramePr>
          <p:nvPr>
            <p:extLst>
              <p:ext uri="{D42A27DB-BD31-4B8C-83A1-F6EECF244321}">
                <p14:modId xmlns:p14="http://schemas.microsoft.com/office/powerpoint/2010/main" val="3001317397"/>
              </p:ext>
            </p:extLst>
          </p:nvPr>
        </p:nvGraphicFramePr>
        <p:xfrm>
          <a:off x="9126747" y="2181262"/>
          <a:ext cx="2700307" cy="119289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1679980">
                  <a:extLst>
                    <a:ext uri="{9D8B030D-6E8A-4147-A177-3AD203B41FA5}">
                      <a16:colId xmlns:a16="http://schemas.microsoft.com/office/drawing/2014/main" val="20000"/>
                    </a:ext>
                  </a:extLst>
                </a:gridCol>
                <a:gridCol w="1020327">
                  <a:extLst>
                    <a:ext uri="{9D8B030D-6E8A-4147-A177-3AD203B41FA5}">
                      <a16:colId xmlns:a16="http://schemas.microsoft.com/office/drawing/2014/main" val="20001"/>
                    </a:ext>
                  </a:extLst>
                </a:gridCol>
              </a:tblGrid>
              <a:tr h="391800">
                <a:tc>
                  <a:txBody>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Destination</a:t>
                      </a:r>
                    </a:p>
                  </a:txBody>
                  <a:tcPr anchor="ctr">
                    <a:solidFill>
                      <a:schemeClr val="accent5">
                        <a:lumMod val="20000"/>
                        <a:lumOff val="80000"/>
                      </a:schemeClr>
                    </a:solidFill>
                  </a:tcPr>
                </a:tc>
                <a:tc>
                  <a:txBody>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Target</a:t>
                      </a:r>
                    </a:p>
                  </a:txBody>
                  <a:tcPr anchor="ctr">
                    <a:solidFill>
                      <a:schemeClr val="accent5">
                        <a:lumMod val="20000"/>
                        <a:lumOff val="80000"/>
                      </a:schemeClr>
                    </a:solidFill>
                  </a:tcPr>
                </a:tc>
                <a:extLst>
                  <a:ext uri="{0D108BD9-81ED-4DB2-BD59-A6C34878D82A}">
                    <a16:rowId xmlns:a16="http://schemas.microsoft.com/office/drawing/2014/main" val="10000"/>
                  </a:ext>
                </a:extLst>
              </a:tr>
              <a:tr h="409290">
                <a:tc>
                  <a:txBody>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10.0.0.0/16</a:t>
                      </a:r>
                    </a:p>
                  </a:txBody>
                  <a:tcPr anchor="ctr">
                    <a:solidFill>
                      <a:schemeClr val="bg1"/>
                    </a:solidFill>
                  </a:tcPr>
                </a:tc>
                <a:tc>
                  <a:txBody>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Local</a:t>
                      </a:r>
                    </a:p>
                  </a:txBody>
                  <a:tcPr anchor="ctr">
                    <a:solidFill>
                      <a:schemeClr val="bg1"/>
                    </a:solidFill>
                  </a:tcPr>
                </a:tc>
                <a:extLst>
                  <a:ext uri="{0D108BD9-81ED-4DB2-BD59-A6C34878D82A}">
                    <a16:rowId xmlns:a16="http://schemas.microsoft.com/office/drawing/2014/main" val="10001"/>
                  </a:ext>
                </a:extLst>
              </a:tr>
              <a:tr h="391800">
                <a:tc>
                  <a:txBody>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0.0.0.0/0</a:t>
                      </a:r>
                    </a:p>
                  </a:txBody>
                  <a:tcPr anchor="ctr">
                    <a:solidFill>
                      <a:schemeClr val="bg1"/>
                    </a:solidFill>
                  </a:tcPr>
                </a:tc>
                <a:tc>
                  <a:txBody>
                    <a:bodyPr/>
                    <a:lstStyle/>
                    <a:p>
                      <a:r>
                        <a:rPr lang="en-US" sz="16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IGW</a:t>
                      </a:r>
                    </a:p>
                  </a:txBody>
                  <a:tcPr anchor="ctr">
                    <a:solidFill>
                      <a:schemeClr val="bg1"/>
                    </a:solidFill>
                  </a:tcPr>
                </a:tc>
                <a:extLst>
                  <a:ext uri="{0D108BD9-81ED-4DB2-BD59-A6C34878D82A}">
                    <a16:rowId xmlns:a16="http://schemas.microsoft.com/office/drawing/2014/main" val="10002"/>
                  </a:ext>
                </a:extLst>
              </a:tr>
            </a:tbl>
          </a:graphicData>
        </a:graphic>
      </p:graphicFrame>
      <p:pic>
        <p:nvPicPr>
          <p:cNvPr id="5" name="Picture 4" descr="VPN-Connecti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3181" y="5335702"/>
            <a:ext cx="1608819" cy="1608819"/>
          </a:xfrm>
          <a:prstGeom prst="rect">
            <a:avLst/>
          </a:prstGeom>
        </p:spPr>
      </p:pic>
    </p:spTree>
    <p:custDataLst>
      <p:tags r:id="rId1"/>
    </p:custDataLst>
    <p:extLst>
      <p:ext uri="{BB962C8B-B14F-4D97-AF65-F5344CB8AC3E}">
        <p14:creationId xmlns:p14="http://schemas.microsoft.com/office/powerpoint/2010/main" val="228703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 Connection Timed Out</a:t>
            </a:r>
          </a:p>
        </p:txBody>
      </p:sp>
      <p:sp>
        <p:nvSpPr>
          <p:cNvPr id="3" name="Content Placeholder 2"/>
          <p:cNvSpPr>
            <a:spLocks noGrp="1"/>
          </p:cNvSpPr>
          <p:nvPr>
            <p:ph idx="1"/>
          </p:nvPr>
        </p:nvSpPr>
        <p:spPr>
          <a:xfrm>
            <a:off x="238539" y="1440305"/>
            <a:ext cx="8779286" cy="4913308"/>
          </a:xfrm>
        </p:spPr>
        <p:txBody>
          <a:bodyPr vert="horz" lIns="91440" tIns="45720" rIns="91440" bIns="45720" rtlCol="0">
            <a:normAutofit/>
          </a:bodyPr>
          <a:lstStyle/>
          <a:p>
            <a:pPr marL="0" indent="0">
              <a:buNone/>
            </a:pPr>
            <a:r>
              <a:rPr lang="en-US" dirty="0"/>
              <a:t>Check your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security group rules</a:t>
            </a:r>
            <a:r>
              <a:rPr lang="en-US" dirty="0"/>
              <a:t>.</a:t>
            </a:r>
          </a:p>
          <a:p>
            <a:pPr marL="0" indent="0">
              <a:buNone/>
            </a:pPr>
            <a:endParaRPr lang="en-US" sz="3200" i="1" dirty="0"/>
          </a:p>
          <a:p>
            <a:pPr marL="0" indent="0">
              <a:buNone/>
            </a:pPr>
            <a:r>
              <a:rPr lang="en-US" dirty="0"/>
              <a:t>Instances need both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inbound</a:t>
            </a:r>
            <a:r>
              <a:rPr lang="en-US" i="1" dirty="0">
                <a:latin typeface="Amazon Ember" panose="020B0603020204020204" pitchFamily="34" charset="0"/>
                <a:ea typeface="Amazon Ember" panose="020B0603020204020204" pitchFamily="34" charset="0"/>
                <a:cs typeface="Amazon Ember" panose="020B0603020204020204" pitchFamily="34" charset="0"/>
              </a:rPr>
              <a:t>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and</a:t>
            </a:r>
            <a:r>
              <a:rPr lang="en-US" i="1" dirty="0">
                <a:latin typeface="Amazon Ember" panose="020B0603020204020204" pitchFamily="34" charset="0"/>
                <a:ea typeface="Amazon Ember" panose="020B0603020204020204" pitchFamily="34" charset="0"/>
                <a:cs typeface="Amazon Ember" panose="020B0603020204020204" pitchFamily="34" charset="0"/>
              </a:rPr>
              <a:t>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outbound</a:t>
            </a:r>
            <a:r>
              <a:rPr lang="en-US" i="1" dirty="0">
                <a:latin typeface="Amazon Ember" panose="020B0603020204020204" pitchFamily="34" charset="0"/>
                <a:ea typeface="Amazon Ember" panose="020B0603020204020204" pitchFamily="34" charset="0"/>
                <a:cs typeface="Amazon Ember" panose="020B0603020204020204" pitchFamily="34" charset="0"/>
              </a:rPr>
              <a:t> </a:t>
            </a:r>
            <a:r>
              <a:rPr lang="en-US" dirty="0"/>
              <a:t>rules permitting traffic.</a:t>
            </a:r>
          </a:p>
          <a:p>
            <a:pPr marL="0" indent="0">
              <a:buNone/>
            </a:pPr>
            <a:r>
              <a:rPr lang="en-US" sz="2400" i="1" dirty="0"/>
              <a:t>Without rules, security groups deny all traffic, by default.</a:t>
            </a:r>
          </a:p>
          <a:p>
            <a:pPr marL="0" indent="0">
              <a:buNone/>
            </a:pPr>
            <a:endParaRPr lang="en-US" sz="3200" i="1" dirty="0"/>
          </a:p>
          <a:p>
            <a:pPr marL="0" indent="0">
              <a:buNone/>
            </a:pPr>
            <a:r>
              <a:rPr lang="en-US" dirty="0"/>
              <a:t>Don't leave your security group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completely</a:t>
            </a:r>
            <a:r>
              <a:rPr lang="en-US" i="1" dirty="0"/>
              <a:t>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open</a:t>
            </a:r>
            <a:r>
              <a:rPr lang="en-US" i="1" dirty="0"/>
              <a:t>.</a:t>
            </a:r>
          </a:p>
          <a:p>
            <a:pPr marL="0" indent="0">
              <a:buNone/>
            </a:pPr>
            <a:r>
              <a:rPr lang="en-US" sz="2400" i="1" dirty="0"/>
              <a:t>Publicly accessible hosts should be behind another layer of access that offers control (DNS, AWS WAF, ELB).</a:t>
            </a:r>
          </a:p>
        </p:txBody>
      </p:sp>
      <p:grpSp>
        <p:nvGrpSpPr>
          <p:cNvPr id="17" name="Group 16"/>
          <p:cNvGrpSpPr/>
          <p:nvPr/>
        </p:nvGrpSpPr>
        <p:grpSpPr>
          <a:xfrm>
            <a:off x="8580348" y="2438682"/>
            <a:ext cx="3399776" cy="1190911"/>
            <a:chOff x="6258270" y="760413"/>
            <a:chExt cx="2723460" cy="2257769"/>
          </a:xfrm>
        </p:grpSpPr>
        <p:grpSp>
          <p:nvGrpSpPr>
            <p:cNvPr id="18" name="Group 17"/>
            <p:cNvGrpSpPr>
              <a:grpSpLocks/>
            </p:cNvGrpSpPr>
            <p:nvPr/>
          </p:nvGrpSpPr>
          <p:grpSpPr bwMode="auto">
            <a:xfrm>
              <a:off x="6743700" y="760413"/>
              <a:ext cx="1752600" cy="1733550"/>
              <a:chOff x="545458" y="4783771"/>
              <a:chExt cx="2293787" cy="1733798"/>
            </a:xfrm>
          </p:grpSpPr>
          <p:sp>
            <p:nvSpPr>
              <p:cNvPr id="20" name="Rounded Rectangle 19"/>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400" dirty="0">
                  <a:solidFill>
                    <a:schemeClr val="tx1"/>
                  </a:solidFill>
                  <a:latin typeface="+mj-lt"/>
                  <a:cs typeface="Helvetica Neue"/>
                </a:endParaRPr>
              </a:p>
            </p:txBody>
          </p:sp>
          <p:sp>
            <p:nvSpPr>
              <p:cNvPr id="21" name="Rounded Rectangle 20"/>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400" dirty="0">
                  <a:solidFill>
                    <a:schemeClr val="tx1"/>
                  </a:solidFill>
                  <a:latin typeface="+mj-lt"/>
                  <a:cs typeface="Helvetica Neue"/>
                </a:endParaRPr>
              </a:p>
            </p:txBody>
          </p:sp>
        </p:grpSp>
        <p:sp>
          <p:nvSpPr>
            <p:cNvPr id="19" name="TextBox 34"/>
            <p:cNvSpPr txBox="1">
              <a:spLocks noChangeArrowheads="1"/>
            </p:cNvSpPr>
            <p:nvPr/>
          </p:nvSpPr>
          <p:spPr bwMode="auto">
            <a:xfrm>
              <a:off x="6258270" y="2434688"/>
              <a:ext cx="2723460" cy="583494"/>
            </a:xfrm>
            <a:prstGeom prst="rect">
              <a:avLst/>
            </a:prstGeom>
            <a:noFill/>
            <a:ln w="9525">
              <a:noFill/>
              <a:miter lim="800000"/>
              <a:headEnd/>
              <a:tailEnd/>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b="1" dirty="0">
                  <a:solidFill>
                    <a:srgbClr val="6F2927"/>
                  </a:solidFill>
                  <a:latin typeface="+mj-lt"/>
                  <a:ea typeface="Verdana" pitchFamily="34" charset="0"/>
                  <a:cs typeface="Helvetica Neue"/>
                </a:rPr>
                <a:t>security group</a:t>
              </a:r>
            </a:p>
          </p:txBody>
        </p:sp>
      </p:grpSp>
      <p:pic>
        <p:nvPicPr>
          <p:cNvPr id="22" name="Picture 21" descr="EC2-Instan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6836" y="2513321"/>
            <a:ext cx="711200" cy="711200"/>
          </a:xfrm>
          <a:prstGeom prst="rect">
            <a:avLst/>
          </a:prstGeom>
        </p:spPr>
      </p:pic>
      <p:pic>
        <p:nvPicPr>
          <p:cNvPr id="23" name="Picture 22" descr="EC2-Instan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9268" y="2521227"/>
            <a:ext cx="711200" cy="711200"/>
          </a:xfrm>
          <a:prstGeom prst="rect">
            <a:avLst/>
          </a:prstGeom>
        </p:spPr>
      </p:pic>
      <p:sp>
        <p:nvSpPr>
          <p:cNvPr id="27" name="TextBox 26"/>
          <p:cNvSpPr txBox="1"/>
          <p:nvPr/>
        </p:nvSpPr>
        <p:spPr>
          <a:xfrm>
            <a:off x="9841918" y="4682854"/>
            <a:ext cx="1369960" cy="995016"/>
          </a:xfrm>
          <a:prstGeom prst="rect">
            <a:avLst/>
          </a:prstGeom>
          <a:noFill/>
          <a:ln w="76200">
            <a:noFill/>
          </a:ln>
        </p:spPr>
        <p:txBody>
          <a:bodyPr wrap="square" rtlCol="0">
            <a:spAutoFit/>
          </a:bodyPr>
          <a:lstStyle/>
          <a:p>
            <a:pPr algn="ctr"/>
            <a:r>
              <a:rPr lang="en-US" sz="2133" b="1" dirty="0">
                <a:latin typeface="Amazon Ember" panose="020B0603020204020204" pitchFamily="34" charset="0"/>
                <a:ea typeface="Amazon Ember" panose="020B0603020204020204" pitchFamily="34" charset="0"/>
                <a:cs typeface="Amazon Ember" panose="020B0603020204020204" pitchFamily="34" charset="0"/>
              </a:rPr>
              <a:t>Inbound: 0.0.0.0/0</a:t>
            </a:r>
          </a:p>
          <a:p>
            <a:pPr algn="ctr"/>
            <a:endParaRPr lang="en-US" sz="1600" b="1" dirty="0">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26" name="Straight Connector 25"/>
          <p:cNvCxnSpPr/>
          <p:nvPr/>
        </p:nvCxnSpPr>
        <p:spPr>
          <a:xfrm>
            <a:off x="9872995" y="4488275"/>
            <a:ext cx="1251400" cy="1173578"/>
          </a:xfrm>
          <a:prstGeom prst="line">
            <a:avLst/>
          </a:prstGeom>
          <a:noFill/>
          <a:ln w="136525">
            <a:solidFill>
              <a:srgbClr val="C00000"/>
            </a:solidFill>
          </a:ln>
        </p:spPr>
      </p:cxnSp>
      <p:sp>
        <p:nvSpPr>
          <p:cNvPr id="24" name="TextBox 23"/>
          <p:cNvSpPr txBox="1"/>
          <p:nvPr/>
        </p:nvSpPr>
        <p:spPr>
          <a:xfrm>
            <a:off x="9604401" y="4185877"/>
            <a:ext cx="1769747" cy="1659691"/>
          </a:xfrm>
          <a:prstGeom prst="ellipse">
            <a:avLst/>
          </a:prstGeom>
          <a:noFill/>
          <a:ln w="136525">
            <a:solidFill>
              <a:srgbClr val="C00000"/>
            </a:solidFill>
          </a:ln>
        </p:spPr>
        <p:txBody>
          <a:bodyPr wrap="square" rtlCol="0" anchor="ctr">
            <a:noAutofit/>
          </a:bodyPr>
          <a:lstStyle>
            <a:defPPr>
              <a:defRPr lang="en-US"/>
            </a:defPPr>
            <a:lvl1pPr algn="ctr">
              <a:defRPr sz="2133"/>
            </a:lvl1p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Tree>
    <p:custDataLst>
      <p:tags r:id="rId1"/>
    </p:custDataLst>
    <p:extLst>
      <p:ext uri="{BB962C8B-B14F-4D97-AF65-F5344CB8AC3E}">
        <p14:creationId xmlns:p14="http://schemas.microsoft.com/office/powerpoint/2010/main" val="43636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 Connection Timed Out</a:t>
            </a:r>
          </a:p>
        </p:txBody>
      </p:sp>
      <p:sp>
        <p:nvSpPr>
          <p:cNvPr id="3" name="Content Placeholder 2"/>
          <p:cNvSpPr>
            <a:spLocks noGrp="1"/>
          </p:cNvSpPr>
          <p:nvPr>
            <p:ph idx="1"/>
          </p:nvPr>
        </p:nvSpPr>
        <p:spPr>
          <a:xfrm>
            <a:off x="238539" y="1666695"/>
            <a:ext cx="11493386" cy="5355207"/>
          </a:xfrm>
        </p:spPr>
        <p:txBody>
          <a:bodyPr vert="horz" lIns="91440" tIns="45720" rIns="91440" bIns="45720" rtlCol="0">
            <a:normAutofit/>
          </a:bodyPr>
          <a:lstStyle/>
          <a:p>
            <a:pPr marL="0" indent="0">
              <a:buNone/>
            </a:pPr>
            <a:endParaRPr lang="en-US" sz="3600" i="1" dirty="0"/>
          </a:p>
          <a:p>
            <a:pPr marL="0" indent="0">
              <a:buNone/>
            </a:pPr>
            <a:endParaRPr lang="en-US" sz="2400" i="1" dirty="0"/>
          </a:p>
          <a:p>
            <a:pPr marL="0" indent="0">
              <a:buNone/>
            </a:pPr>
            <a:endParaRPr lang="en-US" sz="2400" i="1" dirty="0"/>
          </a:p>
          <a:p>
            <a:pPr marL="0" indent="0">
              <a:buNone/>
            </a:pPr>
            <a:endParaRPr lang="en-US" sz="2400" i="1" dirty="0"/>
          </a:p>
          <a:p>
            <a:pPr marL="0" indent="0">
              <a:buNone/>
            </a:pPr>
            <a:endParaRPr lang="en-US" sz="2400" i="1" dirty="0"/>
          </a:p>
        </p:txBody>
      </p:sp>
      <p:sp>
        <p:nvSpPr>
          <p:cNvPr id="4" name="Rectangle 3"/>
          <p:cNvSpPr/>
          <p:nvPr/>
        </p:nvSpPr>
        <p:spPr>
          <a:xfrm>
            <a:off x="238539" y="1331498"/>
            <a:ext cx="12166246" cy="892552"/>
          </a:xfrm>
          <a:prstGeom prst="rect">
            <a:avLst/>
          </a:prstGeom>
        </p:spPr>
        <p:txBody>
          <a:bodyPr wrap="square">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Check your </a:t>
            </a:r>
            <a:r>
              <a:rPr lang="en-US" sz="2800" b="1" dirty="0">
                <a:solidFill>
                  <a:srgbClr val="2585C9"/>
                </a:solidFill>
                <a:latin typeface="Amazon Ember" panose="02000000000000000000" pitchFamily="2" charset="0"/>
                <a:ea typeface="Amazon Ember" panose="02000000000000000000" pitchFamily="2" charset="0"/>
                <a:cs typeface="Amazon Ember Light" panose="020B0403020204020204" pitchFamily="34" charset="0"/>
              </a:rPr>
              <a:t>network ACLs.</a:t>
            </a:r>
          </a:p>
          <a:p>
            <a:r>
              <a:rPr lang="en-US" sz="2200" i="1" dirty="0">
                <a:latin typeface="Amazon Ember Light" panose="020B0403020204020204" pitchFamily="34" charset="0"/>
                <a:ea typeface="Amazon Ember Light" panose="020B0403020204020204" pitchFamily="34" charset="0"/>
                <a:cs typeface="Amazon Ember Light" panose="020B0403020204020204" pitchFamily="34" charset="0"/>
              </a:rPr>
              <a:t>Verify that your network ACLs allow traffic to and from your computer.</a:t>
            </a:r>
          </a:p>
        </p:txBody>
      </p:sp>
      <p:sp>
        <p:nvSpPr>
          <p:cNvPr id="5" name="Rectangle 4"/>
          <p:cNvSpPr/>
          <p:nvPr/>
        </p:nvSpPr>
        <p:spPr>
          <a:xfrm>
            <a:off x="238539" y="2293216"/>
            <a:ext cx="11783572" cy="1200329"/>
          </a:xfrm>
          <a:prstGeom prst="rect">
            <a:avLst/>
          </a:prstGeom>
        </p:spPr>
        <p:txBody>
          <a:bodyPr wrap="square">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If applicable, check your corporate network's </a:t>
            </a:r>
            <a:r>
              <a:rPr lang="en-US" sz="2800" b="1" dirty="0">
                <a:solidFill>
                  <a:srgbClr val="2585C9"/>
                </a:solidFill>
                <a:latin typeface="Amazon Ember" panose="02000000000000000000" pitchFamily="2" charset="0"/>
                <a:ea typeface="Amazon Ember" panose="02000000000000000000" pitchFamily="2" charset="0"/>
                <a:cs typeface="Amazon Ember Light" panose="020B0403020204020204" pitchFamily="34" charset="0"/>
              </a:rPr>
              <a:t>internal firewall</a:t>
            </a:r>
            <a:r>
              <a:rPr lang="en-US" sz="2800" b="1" i="1" dirty="0">
                <a:solidFill>
                  <a:srgbClr val="2585C9"/>
                </a:solidFill>
                <a:latin typeface="Amazon Ember" panose="02000000000000000000" pitchFamily="2" charset="0"/>
                <a:ea typeface="Amazon Ember" panose="02000000000000000000" pitchFamily="2" charset="0"/>
                <a:cs typeface="Amazon Ember Light" panose="020B0403020204020204" pitchFamily="34" charset="0"/>
              </a:rPr>
              <a:t>.</a:t>
            </a:r>
          </a:p>
          <a:p>
            <a:r>
              <a:rPr lang="en-US" sz="2200" i="1" dirty="0">
                <a:latin typeface="Amazon Ember Light" panose="020B0403020204020204" pitchFamily="34" charset="0"/>
                <a:ea typeface="Amazon Ember Light" panose="020B0403020204020204" pitchFamily="34" charset="0"/>
                <a:cs typeface="Amazon Ember Light" panose="020B0403020204020204" pitchFamily="34" charset="0"/>
              </a:rPr>
              <a:t>Port 22 for Linux instances and port 3389 for Windows instances must be open to enable remote control via SSH for Linux or RDP for Windows.</a:t>
            </a:r>
          </a:p>
        </p:txBody>
      </p:sp>
      <p:sp>
        <p:nvSpPr>
          <p:cNvPr id="6" name="Rectangle 5"/>
          <p:cNvSpPr/>
          <p:nvPr/>
        </p:nvSpPr>
        <p:spPr>
          <a:xfrm>
            <a:off x="219667" y="3612455"/>
            <a:ext cx="11671416" cy="1200329"/>
          </a:xfrm>
          <a:prstGeom prst="rect">
            <a:avLst/>
          </a:prstGeom>
        </p:spPr>
        <p:txBody>
          <a:bodyPr wrap="square">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Make sure your instance has a </a:t>
            </a:r>
            <a:r>
              <a:rPr lang="en-US" sz="2800" b="1" dirty="0">
                <a:solidFill>
                  <a:srgbClr val="2585C9"/>
                </a:solidFill>
                <a:latin typeface="Amazon Ember" panose="02000000000000000000" pitchFamily="2" charset="0"/>
                <a:ea typeface="Amazon Ember" panose="02000000000000000000" pitchFamily="2" charset="0"/>
                <a:cs typeface="Amazon Ember Light" panose="020B0403020204020204" pitchFamily="34" charset="0"/>
              </a:rPr>
              <a:t>public IP address.</a:t>
            </a:r>
          </a:p>
          <a:p>
            <a:r>
              <a:rPr lang="en-US" sz="2200" i="1" dirty="0">
                <a:latin typeface="Amazon Ember Light" panose="020B0403020204020204" pitchFamily="34" charset="0"/>
                <a:ea typeface="Amazon Ember Light" panose="020B0403020204020204" pitchFamily="34" charset="0"/>
                <a:cs typeface="Amazon Ember Light" panose="020B0403020204020204" pitchFamily="34" charset="0"/>
              </a:rPr>
              <a:t>If you forgot to give it one, you can attach an elastic IP address without having to restart your instance.</a:t>
            </a:r>
          </a:p>
        </p:txBody>
      </p:sp>
      <p:sp>
        <p:nvSpPr>
          <p:cNvPr id="7" name="Rectangle 6"/>
          <p:cNvSpPr/>
          <p:nvPr/>
        </p:nvSpPr>
        <p:spPr>
          <a:xfrm>
            <a:off x="191628" y="4929688"/>
            <a:ext cx="11582401" cy="1538883"/>
          </a:xfrm>
          <a:prstGeom prst="rect">
            <a:avLst/>
          </a:prstGeom>
        </p:spPr>
        <p:txBody>
          <a:bodyPr wrap="square">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Check the </a:t>
            </a:r>
            <a:r>
              <a:rPr lang="en-US" sz="2800" b="1" dirty="0">
                <a:solidFill>
                  <a:srgbClr val="2585C9"/>
                </a:solidFill>
                <a:latin typeface="Amazon Ember" panose="02000000000000000000" pitchFamily="2" charset="0"/>
                <a:ea typeface="Amazon Ember" panose="02000000000000000000" pitchFamily="2" charset="0"/>
                <a:cs typeface="Amazon Ember Light" panose="020B0403020204020204" pitchFamily="34" charset="0"/>
              </a:rPr>
              <a:t>CPU load </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on your instance; it may be overloaded.</a:t>
            </a:r>
          </a:p>
          <a:p>
            <a:r>
              <a:rPr lang="en-US" sz="2200" i="1" dirty="0">
                <a:latin typeface="Amazon Ember Light" panose="020B0403020204020204" pitchFamily="34" charset="0"/>
                <a:ea typeface="Amazon Ember Light" panose="020B0403020204020204" pitchFamily="34" charset="0"/>
                <a:cs typeface="Amazon Ember Light" panose="020B0403020204020204" pitchFamily="34" charset="0"/>
              </a:rPr>
              <a:t>Use Amazon </a:t>
            </a:r>
            <a:r>
              <a:rPr lang="en-US" sz="2200" i="1" dirty="0" err="1">
                <a:latin typeface="Amazon Ember Light" panose="020B0403020204020204" pitchFamily="34" charset="0"/>
                <a:ea typeface="Amazon Ember Light" panose="020B0403020204020204" pitchFamily="34" charset="0"/>
                <a:cs typeface="Amazon Ember Light" panose="020B0403020204020204" pitchFamily="34" charset="0"/>
              </a:rPr>
              <a:t>CloudWatch</a:t>
            </a:r>
            <a:r>
              <a:rPr lang="en-US" sz="2200" i="1" dirty="0">
                <a:latin typeface="Amazon Ember Light" panose="020B0403020204020204" pitchFamily="34" charset="0"/>
                <a:ea typeface="Amazon Ember Light" panose="020B0403020204020204" pitchFamily="34" charset="0"/>
                <a:cs typeface="Amazon Ember Light" panose="020B0403020204020204" pitchFamily="34" charset="0"/>
              </a:rPr>
              <a:t> to check CPU use. If your instance is overloaded, consider scaling up to a larger instance type or scaling out to more instances running in parallel behind a load balancer.</a:t>
            </a:r>
          </a:p>
        </p:txBody>
      </p:sp>
    </p:spTree>
    <p:custDataLst>
      <p:tags r:id="rId1"/>
    </p:custDataLst>
    <p:extLst>
      <p:ext uri="{BB962C8B-B14F-4D97-AF65-F5344CB8AC3E}">
        <p14:creationId xmlns:p14="http://schemas.microsoft.com/office/powerpoint/2010/main" val="3179866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05" y="3002157"/>
            <a:ext cx="11095836" cy="779463"/>
          </a:xfrm>
        </p:spPr>
        <p:txBody>
          <a:bodyPr>
            <a:noAutofit/>
          </a:bodyPr>
          <a:lstStyle/>
          <a:p>
            <a:r>
              <a:rPr lang="en-US" sz="4800" dirty="0"/>
              <a:t>"My network performance is poor."</a:t>
            </a:r>
          </a:p>
        </p:txBody>
      </p:sp>
    </p:spTree>
    <p:custDataLst>
      <p:tags r:id="rId1"/>
    </p:custDataLst>
    <p:extLst>
      <p:ext uri="{BB962C8B-B14F-4D97-AF65-F5344CB8AC3E}">
        <p14:creationId xmlns:p14="http://schemas.microsoft.com/office/powerpoint/2010/main" val="24634491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6713</TotalTime>
  <Words>2623</Words>
  <Application>Microsoft Macintosh PowerPoint</Application>
  <PresentationFormat>Widescreen</PresentationFormat>
  <Paragraphs>291</Paragraphs>
  <Slides>28</Slides>
  <Notes>28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9" baseType="lpstr">
      <vt:lpstr>Amazon Ember</vt:lpstr>
      <vt:lpstr>Amazon Ember Heavy</vt:lpstr>
      <vt:lpstr>Amazon Ember Light</vt:lpstr>
      <vt:lpstr>Arial</vt:lpstr>
      <vt:lpstr>Calibri</vt:lpstr>
      <vt:lpstr>Helvetica Neue</vt:lpstr>
      <vt:lpstr>Helvetica Neue LT Std 65 Medium</vt:lpstr>
      <vt:lpstr>Verdana</vt:lpstr>
      <vt:lpstr>Wingdings</vt:lpstr>
      <vt:lpstr>Office Theme</vt:lpstr>
      <vt:lpstr>Image</vt:lpstr>
      <vt:lpstr>   Module 14: Troubleshooting</vt:lpstr>
      <vt:lpstr>What’s in This Module</vt:lpstr>
      <vt:lpstr>Module Objectives</vt:lpstr>
      <vt:lpstr>Troubleshooting Common Errors</vt:lpstr>
      <vt:lpstr>"My instance connection timed out."</vt:lpstr>
      <vt:lpstr>Instance Connection Timed Out</vt:lpstr>
      <vt:lpstr>Instance Connection Timed Out</vt:lpstr>
      <vt:lpstr>Instance Connection Timed Out</vt:lpstr>
      <vt:lpstr>"My network performance is poor."</vt:lpstr>
      <vt:lpstr>Poor Network Performance</vt:lpstr>
      <vt:lpstr>Poor Network Performance</vt:lpstr>
      <vt:lpstr>“My I/O to my Amazon EBS  volumes is too low.”</vt:lpstr>
      <vt:lpstr>  I/O Volume Is Low.</vt:lpstr>
      <vt:lpstr>"The CPU load on my Amazon  RDS instances is too high."</vt:lpstr>
      <vt:lpstr>CPU Load</vt:lpstr>
      <vt:lpstr>"I get 'access denied' when I make  a request to an AWS service."</vt:lpstr>
      <vt:lpstr>Access Denied</vt:lpstr>
      <vt:lpstr>AWS Support Options</vt:lpstr>
      <vt:lpstr>AWS Support Options</vt:lpstr>
      <vt:lpstr>AWS Support Options</vt:lpstr>
      <vt:lpstr>AWS Support Options</vt:lpstr>
      <vt:lpstr>Support Comparison</vt:lpstr>
      <vt:lpstr>Case Severity and Response Times</vt:lpstr>
      <vt:lpstr>Pricing</vt:lpstr>
      <vt:lpstr>Pricing Examples</vt:lpstr>
      <vt:lpstr>Review                                                </vt:lpstr>
      <vt:lpstr>Up Next: Module 15 Design Patterns and Sample Architectures </vt:lpstr>
      <vt:lpstr>Thanks for participating!</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Microsoft Office User</cp:lastModifiedBy>
  <cp:revision>536</cp:revision>
  <cp:lastPrinted>2017-08-03T20:30:13Z</cp:lastPrinted>
  <dcterms:created xsi:type="dcterms:W3CDTF">2017-05-11T23:06:57Z</dcterms:created>
  <dcterms:modified xsi:type="dcterms:W3CDTF">2019-04-09T18:22:45Z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C1936B35-1EAE-4480-B0A8-25F05F7C2534</vt:lpwstr>
  </property>
  <property fmtid="{D5CDD505-2E9C-101B-9397-08002B2CF9AE}" pid="3" name="ArticulatePath">
    <vt:lpwstr>T&amp;C_PPT_template_100level_newbrand</vt:lpwstr>
  </property>
</Properties>
</file>