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heme/themeOverride1.xml" ContentType="application/vnd.openxmlformats-officedocument.themeOverr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handoutMasterIdLst>
    <p:handoutMasterId r:id="rId55"/>
  </p:handoutMasterIdLst>
  <p:sldIdLst>
    <p:sldId id="256" r:id="rId2"/>
    <p:sldId id="581" r:id="rId3"/>
    <p:sldId id="624" r:id="rId4"/>
    <p:sldId id="445" r:id="rId5"/>
    <p:sldId id="623" r:id="rId6"/>
    <p:sldId id="582" r:id="rId7"/>
    <p:sldId id="583" r:id="rId8"/>
    <p:sldId id="584" r:id="rId9"/>
    <p:sldId id="585" r:id="rId10"/>
    <p:sldId id="586" r:id="rId11"/>
    <p:sldId id="588" r:id="rId12"/>
    <p:sldId id="627" r:id="rId13"/>
    <p:sldId id="589" r:id="rId14"/>
    <p:sldId id="590" r:id="rId15"/>
    <p:sldId id="628" r:id="rId16"/>
    <p:sldId id="592" r:id="rId17"/>
    <p:sldId id="593" r:id="rId18"/>
    <p:sldId id="594" r:id="rId19"/>
    <p:sldId id="595" r:id="rId20"/>
    <p:sldId id="596" r:id="rId21"/>
    <p:sldId id="597" r:id="rId22"/>
    <p:sldId id="598" r:id="rId23"/>
    <p:sldId id="599" r:id="rId24"/>
    <p:sldId id="600" r:id="rId25"/>
    <p:sldId id="601" r:id="rId26"/>
    <p:sldId id="602" r:id="rId27"/>
    <p:sldId id="603" r:id="rId28"/>
    <p:sldId id="604" r:id="rId29"/>
    <p:sldId id="605" r:id="rId30"/>
    <p:sldId id="606" r:id="rId31"/>
    <p:sldId id="607" r:id="rId32"/>
    <p:sldId id="608" r:id="rId33"/>
    <p:sldId id="609" r:id="rId34"/>
    <p:sldId id="610" r:id="rId35"/>
    <p:sldId id="611" r:id="rId36"/>
    <p:sldId id="629" r:id="rId37"/>
    <p:sldId id="613" r:id="rId38"/>
    <p:sldId id="271" r:id="rId39"/>
    <p:sldId id="614" r:id="rId40"/>
    <p:sldId id="615" r:id="rId41"/>
    <p:sldId id="616" r:id="rId42"/>
    <p:sldId id="617" r:id="rId43"/>
    <p:sldId id="618" r:id="rId44"/>
    <p:sldId id="620" r:id="rId45"/>
    <p:sldId id="619" r:id="rId46"/>
    <p:sldId id="621" r:id="rId47"/>
    <p:sldId id="622" r:id="rId48"/>
    <p:sldId id="626" r:id="rId49"/>
    <p:sldId id="576" r:id="rId50"/>
    <p:sldId id="631" r:id="rId51"/>
    <p:sldId id="533" r:id="rId52"/>
    <p:sldId id="625" r:id="rId53"/>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0000FF"/>
    <a:srgbClr val="FF9900"/>
    <a:srgbClr val="CCFFFF"/>
    <a:srgbClr val="FFFFCC"/>
    <a:srgbClr val="33CC33"/>
    <a:srgbClr val="CC0066"/>
    <a:srgbClr val="FF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9" autoAdjust="0"/>
    <p:restoredTop sz="79153" autoAdjust="0"/>
  </p:normalViewPr>
  <p:slideViewPr>
    <p:cSldViewPr snapToGrid="0" snapToObjects="1">
      <p:cViewPr varScale="1">
        <p:scale>
          <a:sx n="74" d="100"/>
          <a:sy n="74" d="100"/>
        </p:scale>
        <p:origin x="568" y="176"/>
      </p:cViewPr>
      <p:guideLst/>
    </p:cSldViewPr>
  </p:slideViewPr>
  <p:notesTextViewPr>
    <p:cViewPr>
      <p:scale>
        <a:sx n="100" d="100"/>
        <a:sy n="100" d="100"/>
      </p:scale>
      <p:origin x="0" y="0"/>
    </p:cViewPr>
  </p:notesTextViewPr>
  <p:notesViewPr>
    <p:cSldViewPr snapToGrid="0" snapToObjects="1">
      <p:cViewPr varScale="1">
        <p:scale>
          <a:sx n="85" d="100"/>
          <a:sy n="85" d="100"/>
        </p:scale>
        <p:origin x="392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4/9/19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4/9/19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ocs.aws.amazon.com/AWSCloudFormation/latest/UserGuide/template-description-structure.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ocs.aws.amazon.com/AWSCloudFormation/latest/UserGuide/metadata-section-structur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docs.aws.amazon.com/AWSCloudFormation/latest/UserGuide/resources-section-structure.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docs.aws.amazon.com/AWSCloudFormation/latest/UserGuide/using-cfn-waitcondition.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aws.amazon.com/AWSCloudFormation/latest/UserGuide/aws-attribute-creationpolicy.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aws.amazon.com/AWSCloudFormation/latest/UserGuide/parameters-section-structure.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aws.amazon.com/AWSCloudFormation/latest/UserGuide/mappings-section-structure.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docs.aws.amazon.com/AWSCloudFormation/latest/UserGuide/conditions-section-structure.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docs.aws.amazon.com/AWSCloudFormation/latest/UserGuide/outputs-section-structure.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docs.aws.amazon.com/AWSCloudFormation/latest/UserGuide/template-custom-resources.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chef.io/solutions/aws/"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docs.saltstack.com/en/latest/topics/cloud/aws.html" TargetMode="External"/><Relationship Id="rId5" Type="http://schemas.openxmlformats.org/officeDocument/2006/relationships/hyperlink" Target="https://www.ansible.com/aws" TargetMode="External"/><Relationship Id="rId4" Type="http://schemas.openxmlformats.org/officeDocument/2006/relationships/hyperlink" Target="https://puppet.com/product/managed-technology/aws"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rPr>
              <a:t>Welcome to </a:t>
            </a:r>
            <a:r>
              <a:rPr lang="en-US" sz="1000" i="0" kern="1200" dirty="0">
                <a:solidFill>
                  <a:schemeClr val="tx1"/>
                </a:solidFill>
                <a:effectLst/>
                <a:latin typeface="Calibri" panose="020F0502020204030204" pitchFamily="34" charset="0"/>
              </a:rPr>
              <a:t>Module 5: Automating Your Infrastructure. </a:t>
            </a:r>
            <a:r>
              <a:rPr lang="en-US" sz="1000" kern="1200" dirty="0">
                <a:solidFill>
                  <a:schemeClr val="tx1"/>
                </a:solidFill>
                <a:effectLst/>
                <a:latin typeface="Calibri" panose="020F0502020204030204" pitchFamily="34" charset="0"/>
              </a:rPr>
              <a:t>This module provides an in-depth analysis of microservices and serverless architectures to explain how they can make the infrastructure more resilient and cost effective. The goal of this module is to teach the fundamental concepts of these non-traditional approaches to deploying applications.  </a:t>
            </a:r>
            <a:endParaRPr lang="en-US" sz="1000" dirty="0">
              <a:latin typeface="Calibri" panose="020F0502020204030204" pitchFamily="34" charset="0"/>
            </a:endParaRPr>
          </a:p>
        </p:txBody>
      </p:sp>
    </p:spTree>
    <p:extLst>
      <p:ext uri="{BB962C8B-B14F-4D97-AF65-F5344CB8AC3E}">
        <p14:creationId xmlns:p14="http://schemas.microsoft.com/office/powerpoint/2010/main" val="12851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Repeatability is a big advantage when you treat infrastructure as code. For example, you can take an AWS </a:t>
            </a:r>
            <a:r>
              <a:rPr lang="en-US" sz="1000" dirty="0" err="1">
                <a:latin typeface="Calibri" panose="020F0502020204030204" pitchFamily="34" charset="0"/>
              </a:rPr>
              <a:t>CloudFormation</a:t>
            </a:r>
            <a:r>
              <a:rPr lang="en-US" sz="1000" dirty="0">
                <a:latin typeface="Calibri" panose="020F0502020204030204" pitchFamily="34" charset="0"/>
              </a:rPr>
              <a:t> template and roll out the development environment. You can test automatic scaling and the applications. When the test is successful, that exact template can be reused to launch resources that have been thoroughly tested in the development environment into production.</a:t>
            </a:r>
          </a:p>
          <a:p>
            <a:endParaRPr lang="en-US" sz="1000" dirty="0">
              <a:latin typeface="Calibri" panose="020F0502020204030204" pitchFamily="34" charset="0"/>
            </a:endParaRPr>
          </a:p>
          <a:p>
            <a:r>
              <a:rPr lang="en-US" sz="1000" dirty="0">
                <a:latin typeface="Calibri" panose="020F0502020204030204" pitchFamily="34" charset="0"/>
              </a:rPr>
              <a:t>If you build infrastructure with code, you gain the benefits of repeatability and reusability while you build your environments.  With one template—or a combination of templates—you can build the same complex environments over and over again. When you do this with AWS, you can even create environments that depend on conditions, so that what you build is specific to the context where you created it. For instance, a template can be designed so that different Amazon Machine Images (AMIs) are used, based on whether this template was launched into the development environment or the production environment.</a:t>
            </a:r>
          </a:p>
          <a:p>
            <a:endParaRPr lang="en-US" dirty="0"/>
          </a:p>
        </p:txBody>
      </p:sp>
    </p:spTree>
    <p:extLst>
      <p:ext uri="{BB962C8B-B14F-4D97-AF65-F5344CB8AC3E}">
        <p14:creationId xmlns:p14="http://schemas.microsoft.com/office/powerpoint/2010/main" val="256877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In this scenario, the template was updated to add new security groups to the instance stacks. With one change to the template, all four environments can have the new security group resource added to them.</a:t>
            </a:r>
          </a:p>
          <a:p>
            <a:endParaRPr lang="en-US" sz="1000" dirty="0">
              <a:latin typeface="Calibri" panose="020F0502020204030204" pitchFamily="34" charset="0"/>
            </a:endParaRPr>
          </a:p>
          <a:p>
            <a:r>
              <a:rPr lang="en-US" sz="1000" dirty="0">
                <a:latin typeface="Calibri" panose="020F0502020204030204" pitchFamily="34" charset="0"/>
              </a:rPr>
              <a:t>This feature provides the benefit of more easily maintaining resources, as well as greater consistency, and a reduction in effort through parallelization.</a:t>
            </a:r>
          </a:p>
          <a:p>
            <a:endParaRPr lang="en-US" sz="1000" dirty="0">
              <a:latin typeface="Calibri" panose="020F0502020204030204" pitchFamily="34" charset="0"/>
            </a:endParaRPr>
          </a:p>
          <a:p>
            <a:endParaRPr lang="en-US" dirty="0"/>
          </a:p>
        </p:txBody>
      </p:sp>
    </p:spTree>
    <p:extLst>
      <p:ext uri="{BB962C8B-B14F-4D97-AF65-F5344CB8AC3E}">
        <p14:creationId xmlns:p14="http://schemas.microsoft.com/office/powerpoint/2010/main" val="3774038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Introducing </a:t>
            </a:r>
            <a:r>
              <a:rPr lang="en-US" sz="1000" i="0" kern="1200" dirty="0">
                <a:solidFill>
                  <a:schemeClr val="tx1"/>
                </a:solidFill>
                <a:effectLst/>
                <a:latin typeface="Calibri" panose="020F0502020204030204" pitchFamily="34" charset="0"/>
                <a:ea typeface="+mn-ea"/>
                <a:cs typeface="+mn-cs"/>
              </a:rPr>
              <a:t>Part 2: Infrastructure as Code on AWS with AWS CloudFormation.</a:t>
            </a:r>
          </a:p>
        </p:txBody>
      </p:sp>
    </p:spTree>
    <p:extLst>
      <p:ext uri="{BB962C8B-B14F-4D97-AF65-F5344CB8AC3E}">
        <p14:creationId xmlns:p14="http://schemas.microsoft.com/office/powerpoint/2010/main" val="107076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Notes Placeholder 3"/>
          <p:cNvSpPr>
            <a:spLocks noGrp="1"/>
          </p:cNvSpPr>
          <p:nvPr>
            <p:ph type="body" sz="quarter" idx="10"/>
          </p:nvPr>
        </p:nvSpPr>
        <p:spPr>
          <a:xfrm>
            <a:off x="685800" y="4400550"/>
            <a:ext cx="5486400" cy="4743450"/>
          </a:xfrm>
        </p:spPr>
        <p:txBody>
          <a:bodyPr/>
          <a:lstStyle/>
          <a:p>
            <a:r>
              <a:rPr lang="en-US" sz="1000" dirty="0">
                <a:latin typeface="Calibri" panose="020F0502020204030204" pitchFamily="34" charset="0"/>
              </a:rPr>
              <a:t>With AWS </a:t>
            </a:r>
            <a:r>
              <a:rPr lang="en-US" sz="1000" dirty="0" err="1">
                <a:latin typeface="Calibri" panose="020F0502020204030204" pitchFamily="34" charset="0"/>
              </a:rPr>
              <a:t>CloudFormation</a:t>
            </a:r>
            <a:r>
              <a:rPr lang="en-US" sz="1000" dirty="0">
                <a:latin typeface="Calibri" panose="020F0502020204030204" pitchFamily="34" charset="0"/>
              </a:rPr>
              <a:t>, you can treat infrastructure as code. AWS </a:t>
            </a:r>
            <a:r>
              <a:rPr lang="en-US" sz="1000" dirty="0" err="1">
                <a:latin typeface="Calibri" panose="020F0502020204030204" pitchFamily="34" charset="0"/>
              </a:rPr>
              <a:t>CloudFormation</a:t>
            </a:r>
            <a:r>
              <a:rPr lang="en-US" sz="1000" dirty="0">
                <a:latin typeface="Calibri" panose="020F0502020204030204" pitchFamily="34" charset="0"/>
              </a:rPr>
              <a:t> allows you to create templates that can be used to launch, configure, and connect AWS resources with JavaScript Object Notation (JSON) or YAML-formatted templates.  </a:t>
            </a:r>
          </a:p>
          <a:p>
            <a:endParaRPr lang="en-US" sz="1000" dirty="0">
              <a:latin typeface="Calibri" panose="020F0502020204030204" pitchFamily="34" charset="0"/>
            </a:endParaRPr>
          </a:p>
          <a:p>
            <a:r>
              <a:rPr lang="en-US" sz="1000" dirty="0">
                <a:latin typeface="Calibri" panose="020F0502020204030204" pitchFamily="34" charset="0"/>
              </a:rPr>
              <a:t>An AWS </a:t>
            </a:r>
            <a:r>
              <a:rPr lang="en-US" sz="1000" dirty="0" err="1">
                <a:latin typeface="Calibri" panose="020F0502020204030204" pitchFamily="34" charset="0"/>
              </a:rPr>
              <a:t>CloudFormation</a:t>
            </a:r>
            <a:r>
              <a:rPr lang="en-US" sz="1000" dirty="0">
                <a:latin typeface="Calibri" panose="020F0502020204030204" pitchFamily="34" charset="0"/>
              </a:rPr>
              <a:t> template allows you to:</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Treat it as code, and manage it by using your choice of version control, such as  </a:t>
            </a:r>
            <a:r>
              <a:rPr lang="en-US" sz="1000" dirty="0" err="1">
                <a:latin typeface="Calibri" panose="020F0502020204030204" pitchFamily="34" charset="0"/>
              </a:rPr>
              <a:t>Git</a:t>
            </a:r>
            <a:r>
              <a:rPr lang="en-US" sz="1000" dirty="0">
                <a:latin typeface="Calibri" panose="020F0502020204030204" pitchFamily="34" charset="0"/>
              </a:rPr>
              <a:t> or Subversion.</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Define an entire application stack—which is all the resources required for your application—in a JSON  template file.</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Define runtime parameters for a template, such as Amazon Elastic Compute Cloud—or Amazon EC2— Instance Size, Amazon EC2 Key Pair, etc.</a:t>
            </a:r>
          </a:p>
          <a:p>
            <a:endParaRPr lang="en-US" sz="1000" dirty="0">
              <a:latin typeface="Calibri" panose="020F0502020204030204" pitchFamily="34" charset="0"/>
            </a:endParaRPr>
          </a:p>
          <a:p>
            <a:r>
              <a:rPr lang="en-US" sz="1000" dirty="0">
                <a:latin typeface="Calibri" panose="020F0502020204030204" pitchFamily="34" charset="0"/>
              </a:rPr>
              <a:t>You can now create YAML-formatted templates to describe your AWS resources and properties in AWS </a:t>
            </a:r>
            <a:r>
              <a:rPr lang="en-US" sz="1000" dirty="0" err="1">
                <a:latin typeface="Calibri" panose="020F0502020204030204" pitchFamily="34" charset="0"/>
              </a:rPr>
              <a:t>CloudFormation</a:t>
            </a:r>
            <a:r>
              <a:rPr lang="en-US" sz="1000" dirty="0">
                <a:latin typeface="Calibri" panose="020F0502020204030204" pitchFamily="34" charset="0"/>
              </a:rPr>
              <a:t>. You can use either YAML-formatted templates or JSON-formatted templates to model and describe the resources and properties in your AWS infrastructure. Both YAML-formatted and JSON-formatted AWS </a:t>
            </a:r>
            <a:r>
              <a:rPr lang="en-US" sz="1000" dirty="0" err="1">
                <a:latin typeface="Calibri" panose="020F0502020204030204" pitchFamily="34" charset="0"/>
              </a:rPr>
              <a:t>CloudFormation</a:t>
            </a:r>
            <a:r>
              <a:rPr lang="en-US" sz="1000" dirty="0">
                <a:latin typeface="Calibri" panose="020F0502020204030204" pitchFamily="34" charset="0"/>
              </a:rPr>
              <a:t> templates have the same structure, and they both support all the same features.</a:t>
            </a:r>
          </a:p>
          <a:p>
            <a:r>
              <a:rPr lang="en-US" sz="1000" dirty="0">
                <a:latin typeface="Calibri" panose="020F0502020204030204" pitchFamily="34" charset="0"/>
              </a:rPr>
              <a:t>You can now also create cross stack references that let you share outputs from one stack with another stack. This feature lets you share things like AWS Identity and Access Management—or IAM—roles, virtual private cloud—or VPC—information, and security groups. Previously, you needed to use AWS </a:t>
            </a:r>
            <a:r>
              <a:rPr lang="en-US" sz="1000" dirty="0" err="1">
                <a:latin typeface="Calibri" panose="020F0502020204030204" pitchFamily="34" charset="0"/>
              </a:rPr>
              <a:t>CloudFormation</a:t>
            </a:r>
            <a:r>
              <a:rPr lang="en-US" sz="1000" dirty="0">
                <a:latin typeface="Calibri" panose="020F0502020204030204" pitchFamily="34" charset="0"/>
              </a:rPr>
              <a:t> custom resources to accomplish these tasks. Now, you can export values from one stack and import them to another stack by using the new </a:t>
            </a:r>
            <a:r>
              <a:rPr lang="en-US" sz="1000" dirty="0" err="1">
                <a:latin typeface="Calibri" panose="020F0502020204030204" pitchFamily="34" charset="0"/>
              </a:rPr>
              <a:t>ImportValue</a:t>
            </a:r>
            <a:r>
              <a:rPr lang="en-US" sz="1000" dirty="0">
                <a:latin typeface="Calibri" panose="020F0502020204030204" pitchFamily="34" charset="0"/>
              </a:rPr>
              <a:t> intrinsic function.</a:t>
            </a:r>
          </a:p>
          <a:p>
            <a:endParaRPr lang="en-US" sz="1000" dirty="0">
              <a:latin typeface="Calibri" panose="020F0502020204030204" pitchFamily="34" charset="0"/>
            </a:endParaRPr>
          </a:p>
          <a:p>
            <a:r>
              <a:rPr lang="en-US" sz="1000" dirty="0">
                <a:latin typeface="Calibri" panose="020F0502020204030204" pitchFamily="34" charset="0"/>
              </a:rPr>
              <a:t>Cross-stack references are useful for customers who separate their AWS infrastructure into logical components that grouped by stack—such as a network stack, an application stack, etc.—and who need a way to loosely couple stacks together as an alternative to nested stacks.</a:t>
            </a:r>
          </a:p>
        </p:txBody>
      </p:sp>
    </p:spTree>
    <p:extLst>
      <p:ext uri="{BB962C8B-B14F-4D97-AF65-F5344CB8AC3E}">
        <p14:creationId xmlns:p14="http://schemas.microsoft.com/office/powerpoint/2010/main" val="3455052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AWS </a:t>
            </a:r>
            <a:r>
              <a:rPr lang="en-US" sz="1000" dirty="0" err="1">
                <a:latin typeface="Calibri" panose="020F0502020204030204" pitchFamily="34" charset="0"/>
              </a:rPr>
              <a:t>CloudFormation</a:t>
            </a:r>
            <a:r>
              <a:rPr lang="en-US" sz="1000" dirty="0">
                <a:latin typeface="Calibri" panose="020F0502020204030204" pitchFamily="34" charset="0"/>
              </a:rPr>
              <a:t> templates can be created several different ways. The most traditional is using a code editor that supports JSON syntax, such as Atom or Sublime Text. However, you can also build templates visually using our own </a:t>
            </a:r>
            <a:r>
              <a:rPr lang="en-US" sz="1000" dirty="0" err="1">
                <a:latin typeface="Calibri" panose="020F0502020204030204" pitchFamily="34" charset="0"/>
              </a:rPr>
              <a:t>CloudFormation</a:t>
            </a:r>
            <a:r>
              <a:rPr lang="en-US" sz="1000" dirty="0">
                <a:latin typeface="Calibri" panose="020F0502020204030204" pitchFamily="34" charset="0"/>
              </a:rPr>
              <a:t> Designer tool, available in the AWS Management Console, or with a third party WYSIWYG editor.</a:t>
            </a:r>
          </a:p>
          <a:p>
            <a:pPr algn="l"/>
            <a:endParaRPr lang="en-US" sz="1000" b="1" dirty="0">
              <a:latin typeface="Calibri" panose="020F0502020204030204" pitchFamily="34" charset="0"/>
            </a:endParaRPr>
          </a:p>
          <a:p>
            <a:pPr algn="l"/>
            <a:r>
              <a:rPr lang="en-US" sz="1000" b="0" dirty="0">
                <a:latin typeface="Calibri" panose="020F0502020204030204" pitchFamily="34" charset="0"/>
              </a:rPr>
              <a:t>The AWS </a:t>
            </a:r>
            <a:r>
              <a:rPr lang="en-US" sz="1000" b="0" dirty="0" err="1">
                <a:latin typeface="Calibri" panose="020F0502020204030204" pitchFamily="34" charset="0"/>
              </a:rPr>
              <a:t>CloudFormation</a:t>
            </a:r>
            <a:r>
              <a:rPr lang="en-US" sz="1000" b="0" dirty="0">
                <a:latin typeface="Calibri" panose="020F0502020204030204" pitchFamily="34" charset="0"/>
              </a:rPr>
              <a:t> Designer l</a:t>
            </a:r>
            <a:r>
              <a:rPr lang="en-US" sz="1000" dirty="0">
                <a:latin typeface="Calibri" panose="020F0502020204030204" pitchFamily="34" charset="0"/>
              </a:rPr>
              <a:t>ets you drag and drop resources onto a design area to automatically generate a JSON-formatted or YAML-formatted </a:t>
            </a:r>
            <a:r>
              <a:rPr lang="en-US" sz="1000" dirty="0" err="1">
                <a:latin typeface="Calibri" panose="020F0502020204030204" pitchFamily="34" charset="0"/>
              </a:rPr>
              <a:t>CloudFormation</a:t>
            </a:r>
            <a:r>
              <a:rPr lang="en-US" sz="1000" dirty="0">
                <a:latin typeface="Calibri" panose="020F0502020204030204" pitchFamily="34" charset="0"/>
              </a:rPr>
              <a:t> template. The properties of the JSON or YAML template can be edited on the same page. Existing </a:t>
            </a:r>
            <a:r>
              <a:rPr lang="en-US" sz="1000" dirty="0" err="1">
                <a:latin typeface="Calibri" panose="020F0502020204030204" pitchFamily="34" charset="0"/>
              </a:rPr>
              <a:t>CloudFormation</a:t>
            </a:r>
            <a:r>
              <a:rPr lang="en-US" sz="1000" dirty="0">
                <a:latin typeface="Calibri" panose="020F0502020204030204" pitchFamily="34" charset="0"/>
              </a:rPr>
              <a:t> templates can be opened and edited using the </a:t>
            </a:r>
            <a:r>
              <a:rPr lang="en-US" sz="1000" dirty="0" err="1">
                <a:latin typeface="Calibri" panose="020F0502020204030204" pitchFamily="34" charset="0"/>
              </a:rPr>
              <a:t>CloudFormation</a:t>
            </a:r>
            <a:r>
              <a:rPr lang="en-US" sz="1000" dirty="0">
                <a:latin typeface="Calibri" panose="020F0502020204030204" pitchFamily="34" charset="0"/>
              </a:rPr>
              <a:t> Designer tool.</a:t>
            </a:r>
          </a:p>
          <a:p>
            <a:endParaRPr lang="en-US" b="1" dirty="0"/>
          </a:p>
        </p:txBody>
      </p:sp>
    </p:spTree>
    <p:extLst>
      <p:ext uri="{BB962C8B-B14F-4D97-AF65-F5344CB8AC3E}">
        <p14:creationId xmlns:p14="http://schemas.microsoft.com/office/powerpoint/2010/main" val="113275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i="0" kern="1200" dirty="0">
                <a:solidFill>
                  <a:schemeClr val="tx1"/>
                </a:solidFill>
                <a:effectLst/>
                <a:latin typeface="Calibri" panose="020F0502020204030204" pitchFamily="34" charset="0"/>
                <a:ea typeface="+mn-ea"/>
                <a:cs typeface="+mn-cs"/>
              </a:rPr>
              <a:t>Introducing Part 3: How Should Resources Be Grouped Together into Templates?</a:t>
            </a:r>
          </a:p>
        </p:txBody>
      </p:sp>
    </p:spTree>
    <p:extLst>
      <p:ext uri="{BB962C8B-B14F-4D97-AF65-F5344CB8AC3E}">
        <p14:creationId xmlns:p14="http://schemas.microsoft.com/office/powerpoint/2010/main" val="519195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While templates can be reused to create multiple environments or parts of environments, we do not recommend building all of an application's within one template .  </a:t>
            </a:r>
          </a:p>
          <a:p>
            <a:endParaRPr lang="en-US" sz="1000" dirty="0">
              <a:latin typeface="Calibri" panose="020F0502020204030204" pitchFamily="34" charset="0"/>
            </a:endParaRPr>
          </a:p>
          <a:p>
            <a:r>
              <a:rPr lang="en-US" sz="1000" dirty="0">
                <a:latin typeface="Calibri" panose="020F0502020204030204" pitchFamily="34" charset="0"/>
              </a:rPr>
              <a:t>Resources should be grouped into templates based on their ownership and their place in the application lifecycle. At a minimum, you should separate network resources, security resources, and application resources into their own templates. With security resources, you might want to lock them down by separating them from the rest of your templates. For example, a network resource template named “</a:t>
            </a:r>
            <a:r>
              <a:rPr lang="en-US" sz="1000" dirty="0" err="1">
                <a:latin typeface="Calibri" panose="020F0502020204030204" pitchFamily="34" charset="0"/>
              </a:rPr>
              <a:t>NetworkSharedTierVpcIgwNat.template</a:t>
            </a:r>
            <a:r>
              <a:rPr lang="en-US" sz="1000" dirty="0">
                <a:latin typeface="Calibri" panose="020F0502020204030204" pitchFamily="34" charset="0"/>
              </a:rPr>
              <a:t>” might include definitions for the following resources: VPCs, subnets, internet gateways, route tables, and network access control lists, or ACLs.</a:t>
            </a:r>
          </a:p>
          <a:p>
            <a:endParaRPr lang="en-US" sz="1000" dirty="0">
              <a:latin typeface="Calibri" panose="020F0502020204030204" pitchFamily="34" charset="0"/>
            </a:endParaRPr>
          </a:p>
          <a:p>
            <a:r>
              <a:rPr lang="en-US" sz="1000" dirty="0">
                <a:latin typeface="Calibri" panose="020F0502020204030204" pitchFamily="34" charset="0"/>
              </a:rPr>
              <a:t>Also, a test environment and a production environment should probably not share the same templates in most cases. Resources in a test environment will need to change frequently, while resources in a production environment should be relatively stable. In addition, we do not recommend sharing templates across management teams because different needs and standards can impact teams inappropriately.</a:t>
            </a:r>
          </a:p>
        </p:txBody>
      </p:sp>
    </p:spTree>
    <p:extLst>
      <p:ext uri="{BB962C8B-B14F-4D97-AF65-F5344CB8AC3E}">
        <p14:creationId xmlns:p14="http://schemas.microsoft.com/office/powerpoint/2010/main" val="228142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accent1"/>
                </a:solidFill>
                <a:latin typeface="Calibri" panose="020F0502020204030204" pitchFamily="34" charset="0"/>
                <a:ea typeface="Amazon Ember" panose="020B0603020204020204" pitchFamily="34" charset="0"/>
                <a:cs typeface="Amazon Ember" panose="020B0603020204020204" pitchFamily="34" charset="0"/>
              </a:rPr>
              <a:t>Avoid sharing a single template across applications </a:t>
            </a:r>
            <a:r>
              <a:rPr lang="en-US" sz="1000" dirty="0">
                <a:latin typeface="Calibri" panose="020F0502020204030204" pitchFamily="34" charset="0"/>
              </a:rPr>
              <a:t>for resources of the same type unless you are deliberately centralizing control of that resource type.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You don’t want to have too many things   inside of one template across numerous applications. If you have an application template that supports only one application, changes to the template only affect that one application. If you have an application template that supports several applications, changes to the template will affect several applications, and the changes can cause all of the applications to be retested. For this reason, we do not recommend using a single template across multiple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Consider storing templates that contain security resources in a separate repository from other templates.</a:t>
            </a:r>
          </a:p>
        </p:txBody>
      </p:sp>
    </p:spTree>
    <p:extLst>
      <p:ext uri="{BB962C8B-B14F-4D97-AF65-F5344CB8AC3E}">
        <p14:creationId xmlns:p14="http://schemas.microsoft.com/office/powerpoint/2010/main" val="1256014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Here's an example of how stack can be grouped with AWS </a:t>
            </a:r>
            <a:r>
              <a:rPr lang="en-US" sz="1000" dirty="0" err="1">
                <a:latin typeface="Calibri" panose="020F0502020204030204" pitchFamily="34" charset="0"/>
              </a:rPr>
              <a:t>CloudFormation</a:t>
            </a:r>
            <a:r>
              <a:rPr lang="en-US" sz="1000" dirty="0">
                <a:latin typeface="Calibri" panose="020F0502020204030204" pitchFamily="34" charset="0"/>
              </a:rPr>
              <a:t> groups. You could have front-end services like a consumer website, a seller website, or a mobile backend. There might be backend services for search, payments, reviews or recommendations.  Shared services could include customer relationship management databases, common monitoring, alarms, and subnets. The base network could include VPCs, internet gateways, virtual private networks or VPNs, and network address translation—or NAT. Finally, identity could include IAM policies, users, groups, and roles.</a:t>
            </a:r>
          </a:p>
          <a:p>
            <a:endParaRPr lang="en-US" sz="1000" dirty="0">
              <a:latin typeface="Calibri" panose="020F0502020204030204" pitchFamily="34" charset="0"/>
            </a:endParaRPr>
          </a:p>
          <a:p>
            <a:r>
              <a:rPr lang="en-US" sz="1000" dirty="0">
                <a:latin typeface="Calibri" panose="020F0502020204030204" pitchFamily="34" charset="0"/>
              </a:rPr>
              <a:t>When you think about how to bundle resources into your AWS </a:t>
            </a:r>
            <a:r>
              <a:rPr lang="en-US" sz="1000" dirty="0" err="1">
                <a:latin typeface="Calibri" panose="020F0502020204030204" pitchFamily="34" charset="0"/>
              </a:rPr>
              <a:t>CloudFormation</a:t>
            </a:r>
            <a:r>
              <a:rPr lang="en-US" sz="1000" dirty="0">
                <a:latin typeface="Calibri" panose="020F0502020204030204" pitchFamily="34" charset="0"/>
              </a:rPr>
              <a:t> templates, a good guideline is to organize the resources  like they are  software. Think about the tightly connected components to your infrastructure, and put them in the same templates. In this example, AWS </a:t>
            </a:r>
            <a:r>
              <a:rPr lang="en-US" sz="1000" dirty="0" err="1">
                <a:latin typeface="Calibri" panose="020F0502020204030204" pitchFamily="34" charset="0"/>
              </a:rPr>
              <a:t>CloudFormation</a:t>
            </a:r>
            <a:r>
              <a:rPr lang="en-US" sz="1000" dirty="0">
                <a:latin typeface="Calibri" panose="020F0502020204030204" pitchFamily="34" charset="0"/>
              </a:rPr>
              <a:t> resources are grouped into five different templates: front-end services, backend services, shared services, base network services, and identity resources.</a:t>
            </a:r>
          </a:p>
        </p:txBody>
      </p:sp>
    </p:spTree>
    <p:extLst>
      <p:ext uri="{BB962C8B-B14F-4D97-AF65-F5344CB8AC3E}">
        <p14:creationId xmlns:p14="http://schemas.microsoft.com/office/powerpoint/2010/main" val="424806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This slide shows the anatomy of an AWS </a:t>
            </a:r>
            <a:r>
              <a:rPr lang="en-US" sz="1000" dirty="0" err="1">
                <a:latin typeface="Calibri" panose="020F0502020204030204" pitchFamily="34" charset="0"/>
              </a:rPr>
              <a:t>CloudFormation</a:t>
            </a:r>
            <a:r>
              <a:rPr lang="en-US" sz="1000" dirty="0">
                <a:latin typeface="Calibri" panose="020F0502020204030204" pitchFamily="34" charset="0"/>
              </a:rPr>
              <a:t> template. The top has a description, which is a text string that describes the template. </a:t>
            </a:r>
          </a:p>
          <a:p>
            <a:endParaRPr lang="en-US" sz="1000" dirty="0">
              <a:latin typeface="Calibri" panose="020F0502020204030204" pitchFamily="34" charset="0"/>
            </a:endParaRPr>
          </a:p>
          <a:p>
            <a:r>
              <a:rPr lang="en-US" sz="1000" dirty="0">
                <a:latin typeface="Calibri" panose="020F0502020204030204" pitchFamily="34" charset="0"/>
              </a:rPr>
              <a:t>For more information, go to the AWS </a:t>
            </a:r>
            <a:r>
              <a:rPr lang="en-US" sz="1000" dirty="0" err="1">
                <a:latin typeface="Calibri" panose="020F0502020204030204" pitchFamily="34" charset="0"/>
              </a:rPr>
              <a:t>CloudFormation</a:t>
            </a:r>
            <a:r>
              <a:rPr lang="en-US" sz="1000" dirty="0">
                <a:latin typeface="Calibri" panose="020F0502020204030204" pitchFamily="34" charset="0"/>
              </a:rPr>
              <a:t> documentation about the template Description section.</a:t>
            </a:r>
          </a:p>
          <a:p>
            <a:r>
              <a:rPr lang="en-US" sz="1000" u="sng" dirty="0">
                <a:latin typeface="Calibri" panose="020F0502020204030204" pitchFamily="34" charset="0"/>
                <a:hlinkClick r:id="rId3"/>
              </a:rPr>
              <a:t>http://docs.aws.amazon.com/AWSCloudFormation/latest/UserGuide/template-description-structure.html</a:t>
            </a:r>
            <a:endParaRPr lang="en-US" sz="1000" dirty="0">
              <a:latin typeface="Calibri" panose="020F0502020204030204" pitchFamily="34" charset="0"/>
            </a:endParaRPr>
          </a:p>
        </p:txBody>
      </p:sp>
    </p:spTree>
    <p:extLst>
      <p:ext uri="{BB962C8B-B14F-4D97-AF65-F5344CB8AC3E}">
        <p14:creationId xmlns:p14="http://schemas.microsoft.com/office/powerpoint/2010/main" val="252604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ea typeface="+mn-ea"/>
                <a:cs typeface="+mn-cs"/>
              </a:rPr>
              <a:t>In Part 1, you will learn about environments that are created manually. You learn about design patterns for decoupling, and the need to reduce interdependencies between tiers.  Next, you learn best practices for using </a:t>
            </a:r>
            <a:r>
              <a:rPr lang="en-US" sz="1000" kern="1200" dirty="0" err="1">
                <a:solidFill>
                  <a:schemeClr val="tx1"/>
                </a:solidFill>
                <a:effectLst/>
                <a:latin typeface="Calibri" panose="020F0502020204030204" pitchFamily="34" charset="0"/>
                <a:ea typeface="+mn-ea"/>
                <a:cs typeface="+mn-cs"/>
              </a:rPr>
              <a:t>microservices</a:t>
            </a:r>
            <a:r>
              <a:rPr lang="en-US" sz="1000" kern="1200" dirty="0">
                <a:solidFill>
                  <a:schemeClr val="tx1"/>
                </a:solidFill>
                <a:effectLst/>
                <a:latin typeface="Calibri" panose="020F0502020204030204" pitchFamily="34" charset="0"/>
                <a:ea typeface="+mn-ea"/>
                <a:cs typeface="+mn-cs"/>
              </a:rPr>
              <a:t> and designing solutions with components.  Part 2 discusses automating the configuration of the environment by using AWS </a:t>
            </a:r>
            <a:r>
              <a:rPr lang="en-US" sz="1000" kern="1200" dirty="0" err="1">
                <a:solidFill>
                  <a:schemeClr val="tx1"/>
                </a:solidFill>
                <a:effectLst/>
                <a:latin typeface="Calibri" panose="020F0502020204030204" pitchFamily="34" charset="0"/>
                <a:ea typeface="+mn-ea"/>
                <a:cs typeface="+mn-cs"/>
              </a:rPr>
              <a:t>CloudFormation</a:t>
            </a:r>
            <a:r>
              <a:rPr lang="en-US" sz="1000" kern="1200" dirty="0">
                <a:solidFill>
                  <a:schemeClr val="tx1"/>
                </a:solidFill>
                <a:effectLst/>
                <a:latin typeface="Calibri" panose="020F0502020204030204" pitchFamily="34" charset="0"/>
                <a:ea typeface="+mn-ea"/>
                <a:cs typeface="+mn-cs"/>
              </a:rPr>
              <a:t>. </a:t>
            </a:r>
          </a:p>
        </p:txBody>
      </p:sp>
    </p:spTree>
    <p:extLst>
      <p:ext uri="{BB962C8B-B14F-4D97-AF65-F5344CB8AC3E}">
        <p14:creationId xmlns:p14="http://schemas.microsoft.com/office/powerpoint/2010/main" val="410941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Notes Placeholder 3"/>
          <p:cNvSpPr>
            <a:spLocks noGrp="1"/>
          </p:cNvSpPr>
          <p:nvPr>
            <p:ph type="body" sz="quarter" idx="10"/>
          </p:nvPr>
        </p:nvSpPr>
        <p:spPr>
          <a:xfrm>
            <a:off x="685800" y="4400550"/>
            <a:ext cx="5486400" cy="4743450"/>
          </a:xfrm>
        </p:spPr>
        <p:txBody>
          <a:bodyPr/>
          <a:lstStyle/>
          <a:p>
            <a:r>
              <a:rPr lang="en-US" sz="1000" dirty="0">
                <a:latin typeface="Calibri" panose="020F0502020204030204" pitchFamily="34" charset="0"/>
              </a:rPr>
              <a:t>Next, the template includes metadata, which can be described as  data about the data. In a JSON template, JSON objects can be used  to provide additional details about the template.</a:t>
            </a:r>
          </a:p>
          <a:p>
            <a:endParaRPr lang="en-US" sz="1000" dirty="0">
              <a:latin typeface="Calibri" panose="020F0502020204030204" pitchFamily="34" charset="0"/>
            </a:endParaRPr>
          </a:p>
          <a:p>
            <a:r>
              <a:rPr lang="en-US" sz="1000" dirty="0">
                <a:latin typeface="Calibri" panose="020F0502020204030204" pitchFamily="34" charset="0"/>
              </a:rPr>
              <a:t>Some AWS </a:t>
            </a:r>
            <a:r>
              <a:rPr lang="en-US" sz="1000" dirty="0" err="1">
                <a:latin typeface="Calibri" panose="020F0502020204030204" pitchFamily="34" charset="0"/>
              </a:rPr>
              <a:t>CloudFormation</a:t>
            </a:r>
            <a:r>
              <a:rPr lang="en-US" sz="1000" dirty="0">
                <a:latin typeface="Calibri" panose="020F0502020204030204" pitchFamily="34" charset="0"/>
              </a:rPr>
              <a:t> features retrieve settings or configuration information that you define from the Metadata section. You define this information in the following AWS </a:t>
            </a:r>
            <a:r>
              <a:rPr lang="en-US" sz="1000" dirty="0" err="1">
                <a:latin typeface="Calibri" panose="020F0502020204030204" pitchFamily="34" charset="0"/>
              </a:rPr>
              <a:t>CloudFormation</a:t>
            </a:r>
            <a:r>
              <a:rPr lang="en-US" sz="1000" dirty="0">
                <a:latin typeface="Calibri" panose="020F0502020204030204" pitchFamily="34" charset="0"/>
              </a:rPr>
              <a:t>-specific metadata keys:</a:t>
            </a:r>
          </a:p>
          <a:p>
            <a:endParaRPr lang="en-US" sz="1000" dirty="0">
              <a:latin typeface="Calibri" panose="020F0502020204030204" pitchFamily="34" charset="0"/>
            </a:endParaRPr>
          </a:p>
          <a:p>
            <a:r>
              <a:rPr lang="en-US" sz="1000" dirty="0">
                <a:latin typeface="Calibri" panose="020F0502020204030204" pitchFamily="34" charset="0"/>
              </a:rPr>
              <a:t>AWS::</a:t>
            </a:r>
            <a:r>
              <a:rPr lang="en-US" sz="1000" dirty="0" err="1">
                <a:latin typeface="Calibri" panose="020F0502020204030204" pitchFamily="34" charset="0"/>
              </a:rPr>
              <a:t>CloudFormation</a:t>
            </a:r>
            <a:r>
              <a:rPr lang="en-US" sz="1000" dirty="0">
                <a:latin typeface="Calibri" panose="020F0502020204030204" pitchFamily="34" charset="0"/>
              </a:rPr>
              <a:t>::</a:t>
            </a:r>
            <a:r>
              <a:rPr lang="en-US" sz="1000" dirty="0" err="1">
                <a:latin typeface="Calibri" panose="020F0502020204030204" pitchFamily="34" charset="0"/>
              </a:rPr>
              <a:t>Init</a:t>
            </a:r>
            <a:endParaRPr lang="en-US" sz="1000" dirty="0">
              <a:latin typeface="Calibri" panose="020F0502020204030204" pitchFamily="34" charset="0"/>
            </a:endParaRPr>
          </a:p>
          <a:p>
            <a:r>
              <a:rPr lang="en-US" sz="1000" dirty="0">
                <a:latin typeface="Calibri" panose="020F0502020204030204" pitchFamily="34" charset="0"/>
              </a:rPr>
              <a:t>Defines configuration tasks for the </a:t>
            </a:r>
            <a:r>
              <a:rPr lang="en-US" sz="1000" dirty="0" err="1">
                <a:latin typeface="Calibri" panose="020F0502020204030204" pitchFamily="34" charset="0"/>
              </a:rPr>
              <a:t>cfn-init</a:t>
            </a:r>
            <a:r>
              <a:rPr lang="en-US" sz="1000" dirty="0">
                <a:latin typeface="Calibri" panose="020F0502020204030204" pitchFamily="34" charset="0"/>
              </a:rPr>
              <a:t> helper script. This script is useful for configuring and installing applications on Amazon EC2 instances. For more information, see AWS::</a:t>
            </a:r>
            <a:r>
              <a:rPr lang="en-US" sz="1000" dirty="0" err="1">
                <a:latin typeface="Calibri" panose="020F0502020204030204" pitchFamily="34" charset="0"/>
              </a:rPr>
              <a:t>CloudFormation</a:t>
            </a:r>
            <a:r>
              <a:rPr lang="en-US" sz="1000" dirty="0">
                <a:latin typeface="Calibri" panose="020F0502020204030204" pitchFamily="34" charset="0"/>
              </a:rPr>
              <a:t>::</a:t>
            </a:r>
            <a:r>
              <a:rPr lang="en-US" sz="1000" dirty="0" err="1">
                <a:latin typeface="Calibri" panose="020F0502020204030204" pitchFamily="34" charset="0"/>
              </a:rPr>
              <a:t>Init.</a:t>
            </a:r>
            <a:endParaRPr lang="en-US" sz="1000" dirty="0">
              <a:latin typeface="Calibri" panose="020F0502020204030204" pitchFamily="34" charset="0"/>
            </a:endParaRPr>
          </a:p>
          <a:p>
            <a:endParaRPr lang="en-US" sz="1000" dirty="0">
              <a:latin typeface="Calibri" panose="020F0502020204030204" pitchFamily="34" charset="0"/>
            </a:endParaRPr>
          </a:p>
          <a:p>
            <a:r>
              <a:rPr lang="en-US" sz="1000" dirty="0">
                <a:latin typeface="Calibri" panose="020F0502020204030204" pitchFamily="34" charset="0"/>
              </a:rPr>
              <a:t>AWS::</a:t>
            </a:r>
            <a:r>
              <a:rPr lang="en-US" sz="1000" dirty="0" err="1">
                <a:latin typeface="Calibri" panose="020F0502020204030204" pitchFamily="34" charset="0"/>
              </a:rPr>
              <a:t>CloudFormation</a:t>
            </a:r>
            <a:r>
              <a:rPr lang="en-US" sz="1000" dirty="0">
                <a:latin typeface="Calibri" panose="020F0502020204030204" pitchFamily="34" charset="0"/>
              </a:rPr>
              <a:t>::Interface</a:t>
            </a:r>
          </a:p>
          <a:p>
            <a:r>
              <a:rPr lang="en-US" sz="1000" dirty="0">
                <a:latin typeface="Calibri" panose="020F0502020204030204" pitchFamily="34" charset="0"/>
              </a:rPr>
              <a:t>Defines the grouping and ordering of input parameters when they are displayed in the AWS </a:t>
            </a:r>
            <a:r>
              <a:rPr lang="en-US" sz="1000" dirty="0" err="1">
                <a:latin typeface="Calibri" panose="020F0502020204030204" pitchFamily="34" charset="0"/>
              </a:rPr>
              <a:t>CloudFormation</a:t>
            </a:r>
            <a:r>
              <a:rPr lang="en-US" sz="1000" dirty="0">
                <a:latin typeface="Calibri" panose="020F0502020204030204" pitchFamily="34" charset="0"/>
              </a:rPr>
              <a:t> console. By default, the AWS </a:t>
            </a:r>
            <a:r>
              <a:rPr lang="en-US" sz="1000" dirty="0" err="1">
                <a:latin typeface="Calibri" panose="020F0502020204030204" pitchFamily="34" charset="0"/>
              </a:rPr>
              <a:t>CloudFormation</a:t>
            </a:r>
            <a:r>
              <a:rPr lang="en-US" sz="1000" dirty="0">
                <a:latin typeface="Calibri" panose="020F0502020204030204" pitchFamily="34" charset="0"/>
              </a:rPr>
              <a:t> console alphabetically sorts parameters by their logical ID. For more information, see AWS::</a:t>
            </a:r>
            <a:r>
              <a:rPr lang="en-US" sz="1000" dirty="0" err="1">
                <a:latin typeface="Calibri" panose="020F0502020204030204" pitchFamily="34" charset="0"/>
              </a:rPr>
              <a:t>CloudFormation</a:t>
            </a:r>
            <a:r>
              <a:rPr lang="en-US" sz="1000" dirty="0">
                <a:latin typeface="Calibri" panose="020F0502020204030204" pitchFamily="34" charset="0"/>
              </a:rPr>
              <a:t>::Interface.</a:t>
            </a:r>
          </a:p>
          <a:p>
            <a:endParaRPr lang="en-US" sz="1000" dirty="0">
              <a:latin typeface="Calibri" panose="020F0502020204030204" pitchFamily="34" charset="0"/>
            </a:endParaRPr>
          </a:p>
          <a:p>
            <a:r>
              <a:rPr lang="en-US" sz="1000" dirty="0">
                <a:latin typeface="Calibri" panose="020F0502020204030204" pitchFamily="34" charset="0"/>
              </a:rPr>
              <a:t>AWS::</a:t>
            </a:r>
            <a:r>
              <a:rPr lang="en-US" sz="1000" dirty="0" err="1">
                <a:latin typeface="Calibri" panose="020F0502020204030204" pitchFamily="34" charset="0"/>
              </a:rPr>
              <a:t>CloudFormation</a:t>
            </a:r>
            <a:r>
              <a:rPr lang="en-US" sz="1000" dirty="0">
                <a:latin typeface="Calibri" panose="020F0502020204030204" pitchFamily="34" charset="0"/>
              </a:rPr>
              <a:t>::Designer</a:t>
            </a:r>
          </a:p>
          <a:p>
            <a:r>
              <a:rPr lang="en-US" sz="1000" dirty="0">
                <a:latin typeface="Calibri" panose="020F0502020204030204" pitchFamily="34" charset="0"/>
              </a:rPr>
              <a:t>Describes how your resources are laid out in AWS </a:t>
            </a:r>
            <a:r>
              <a:rPr lang="en-US" sz="1000" dirty="0" err="1">
                <a:latin typeface="Calibri" panose="020F0502020204030204" pitchFamily="34" charset="0"/>
              </a:rPr>
              <a:t>CloudFormation</a:t>
            </a:r>
            <a:r>
              <a:rPr lang="en-US" sz="1000" dirty="0">
                <a:latin typeface="Calibri" panose="020F0502020204030204" pitchFamily="34" charset="0"/>
              </a:rPr>
              <a:t> Designer. Designer automatically adds this information when you use it create and update templates. For more information, go to the documentation page that explain AWS </a:t>
            </a:r>
            <a:r>
              <a:rPr lang="en-US" sz="1000" dirty="0" err="1">
                <a:latin typeface="Calibri" panose="020F0502020204030204" pitchFamily="34" charset="0"/>
              </a:rPr>
              <a:t>CloudFormation</a:t>
            </a:r>
            <a:r>
              <a:rPr lang="en-US" sz="1000" dirty="0">
                <a:latin typeface="Calibri" panose="020F0502020204030204" pitchFamily="34" charset="0"/>
              </a:rPr>
              <a:t> Designer: https://docs.aws.amazon.com/AWSCloudFormation/latest/UserGuide/working-with-templates-cfn-designer.html</a:t>
            </a:r>
          </a:p>
          <a:p>
            <a:endParaRPr lang="en-US" sz="1000" dirty="0">
              <a:latin typeface="Calibri" panose="020F0502020204030204" pitchFamily="34" charset="0"/>
            </a:endParaRPr>
          </a:p>
          <a:p>
            <a:r>
              <a:rPr lang="en-US" sz="1000" dirty="0">
                <a:latin typeface="Calibri" panose="020F0502020204030204" pitchFamily="34" charset="0"/>
              </a:rPr>
              <a:t>To learn more about template metadata, go to the AWS </a:t>
            </a:r>
            <a:r>
              <a:rPr lang="en-US" sz="1000" dirty="0" err="1">
                <a:latin typeface="Calibri" panose="020F0502020204030204" pitchFamily="34" charset="0"/>
              </a:rPr>
              <a:t>CloudFormation</a:t>
            </a:r>
            <a:r>
              <a:rPr lang="en-US" sz="1000" dirty="0">
                <a:latin typeface="Calibri" panose="020F0502020204030204" pitchFamily="34" charset="0"/>
              </a:rPr>
              <a:t> documentation about the Metadata section.</a:t>
            </a:r>
            <a:r>
              <a:rPr lang="en-US" sz="1000" baseline="0" dirty="0">
                <a:latin typeface="Calibri" panose="020F0502020204030204" pitchFamily="34" charset="0"/>
              </a:rPr>
              <a:t> </a:t>
            </a:r>
            <a:r>
              <a:rPr lang="en-US" sz="1000" dirty="0">
                <a:latin typeface="Calibri" panose="020F0502020204030204" pitchFamily="34" charset="0"/>
                <a:hlinkClick r:id="rId3"/>
              </a:rPr>
              <a:t>http://docs.aws.amazon.com/AWSCloudFormation/latest/UserGuide/metadata-section-structure.html</a:t>
            </a:r>
            <a:endParaRPr lang="en-US" sz="1000" dirty="0">
              <a:latin typeface="Calibri" panose="020F0502020204030204" pitchFamily="34" charset="0"/>
            </a:endParaRPr>
          </a:p>
          <a:p>
            <a:endParaRPr lang="en-US" dirty="0"/>
          </a:p>
        </p:txBody>
      </p:sp>
    </p:spTree>
    <p:extLst>
      <p:ext uri="{BB962C8B-B14F-4D97-AF65-F5344CB8AC3E}">
        <p14:creationId xmlns:p14="http://schemas.microsoft.com/office/powerpoint/2010/main" val="906348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The Resources section is required, and it declares the AWS resources that will be included or created in the stack, such as an Amazon EC2 instance or an Amazon Simple Storage Service –or Amazon S3—bucket. You must declare each resource separately; however, you can specify multiple resources of the same type. If you declare multiple resources, separate them with commas.</a:t>
            </a:r>
          </a:p>
          <a:p>
            <a:endParaRPr lang="en-US" sz="1000" dirty="0">
              <a:latin typeface="Calibri" panose="020F0502020204030204" pitchFamily="34" charset="0"/>
            </a:endParaRPr>
          </a:p>
          <a:p>
            <a:r>
              <a:rPr lang="en-US" sz="1000" dirty="0">
                <a:latin typeface="Calibri" panose="020F0502020204030204" pitchFamily="34" charset="0"/>
              </a:rPr>
              <a:t>For more information, go to the AWS </a:t>
            </a:r>
            <a:r>
              <a:rPr lang="en-US" sz="1000" dirty="0" err="1">
                <a:latin typeface="Calibri" panose="020F0502020204030204" pitchFamily="34" charset="0"/>
              </a:rPr>
              <a:t>CloudFormation</a:t>
            </a:r>
            <a:r>
              <a:rPr lang="en-US" sz="1000" dirty="0">
                <a:latin typeface="Calibri" panose="020F0502020204030204" pitchFamily="34" charset="0"/>
              </a:rPr>
              <a:t> documentation on how to create and use resources</a:t>
            </a:r>
            <a:r>
              <a:rPr lang="en-US" sz="1000" b="0" i="0" baseline="0" dirty="0">
                <a:latin typeface="Calibri" panose="020F0502020204030204" pitchFamily="34" charset="0"/>
              </a:rPr>
              <a:t>. </a:t>
            </a:r>
            <a:r>
              <a:rPr lang="en-US" sz="1000" b="0" i="0" baseline="0" dirty="0">
                <a:latin typeface="Calibri" panose="020F0502020204030204" pitchFamily="34" charset="0"/>
                <a:hlinkClick r:id="rId3"/>
              </a:rPr>
              <a:t>http://docs.aws.amazon.com/AWSCloudFormation/latest/UserGuide/resources-section-structure.html</a:t>
            </a:r>
            <a:endParaRPr lang="en-US" sz="1000" b="0" i="0" baseline="0" dirty="0">
              <a:latin typeface="Calibri" panose="020F0502020204030204" pitchFamily="34" charset="0"/>
            </a:endParaRPr>
          </a:p>
        </p:txBody>
      </p:sp>
    </p:spTree>
    <p:extLst>
      <p:ext uri="{BB962C8B-B14F-4D97-AF65-F5344CB8AC3E}">
        <p14:creationId xmlns:p14="http://schemas.microsoft.com/office/powerpoint/2010/main" val="2128877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Calibri" panose="020F0502020204030204" pitchFamily="34" charset="0"/>
              </a:rPr>
              <a:t>In this example, the </a:t>
            </a:r>
            <a:r>
              <a:rPr lang="en-US" sz="1000" b="0" i="0" kern="1200" dirty="0" err="1">
                <a:solidFill>
                  <a:schemeClr val="tx1"/>
                </a:solidFill>
                <a:effectLst/>
                <a:latin typeface="Calibri" panose="020F0502020204030204" pitchFamily="34" charset="0"/>
              </a:rPr>
              <a:t>MyInstance</a:t>
            </a:r>
            <a:r>
              <a:rPr lang="en-US" sz="1000" b="0" i="0" kern="1200" dirty="0">
                <a:solidFill>
                  <a:schemeClr val="tx1"/>
                </a:solidFill>
                <a:effectLst/>
                <a:latin typeface="Calibri" panose="020F0502020204030204" pitchFamily="34" charset="0"/>
              </a:rPr>
              <a:t> resource includes the </a:t>
            </a:r>
            <a:r>
              <a:rPr lang="en-US" sz="1000" b="0" i="0" kern="1200" dirty="0" err="1">
                <a:solidFill>
                  <a:schemeClr val="tx1"/>
                </a:solidFill>
                <a:effectLst/>
                <a:latin typeface="Calibri" panose="020F0502020204030204" pitchFamily="34" charset="0"/>
              </a:rPr>
              <a:t>MyQueue</a:t>
            </a:r>
            <a:r>
              <a:rPr lang="en-US" sz="1000" b="0" i="0" kern="1200" dirty="0">
                <a:solidFill>
                  <a:schemeClr val="tx1"/>
                </a:solidFill>
                <a:effectLst/>
                <a:latin typeface="Calibri" panose="020F0502020204030204" pitchFamily="34" charset="0"/>
              </a:rPr>
              <a:t> resource as part of its </a:t>
            </a:r>
            <a:r>
              <a:rPr lang="en-US" sz="1000" b="0" i="0" kern="1200" dirty="0" err="1">
                <a:solidFill>
                  <a:schemeClr val="tx1"/>
                </a:solidFill>
                <a:effectLst/>
                <a:latin typeface="Calibri" panose="020F0502020204030204" pitchFamily="34" charset="0"/>
              </a:rPr>
              <a:t>UserData</a:t>
            </a:r>
            <a:r>
              <a:rPr lang="en-US" sz="1000" b="0" i="0" kern="1200" dirty="0">
                <a:solidFill>
                  <a:schemeClr val="tx1"/>
                </a:solidFill>
                <a:effectLst/>
                <a:latin typeface="Calibri" panose="020F0502020204030204" pitchFamily="34" charset="0"/>
              </a:rPr>
              <a:t> property, as well as specifications for its AMI </a:t>
            </a:r>
            <a:r>
              <a:rPr lang="en-US" sz="1000" b="0" i="0" kern="1200" dirty="0" err="1">
                <a:solidFill>
                  <a:schemeClr val="tx1"/>
                </a:solidFill>
                <a:effectLst/>
                <a:latin typeface="Calibri" panose="020F0502020204030204" pitchFamily="34" charset="0"/>
              </a:rPr>
              <a:t>ImageId</a:t>
            </a:r>
            <a:r>
              <a:rPr lang="en-US" sz="1000" b="0" i="0" kern="1200" dirty="0">
                <a:solidFill>
                  <a:schemeClr val="tx1"/>
                </a:solidFill>
                <a:effectLst/>
                <a:latin typeface="Calibri" panose="020F0502020204030204" pitchFamily="34" charset="0"/>
              </a:rPr>
              <a:t> and Availability Zone properties. These properties could also be set in the Parameters or Conditions sections.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a:solidFill>
                <a:schemeClr val="tx1"/>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Calibri" panose="020F0502020204030204" pitchFamily="34" charset="0"/>
              </a:rPr>
              <a:t>This example shows a resource declaration. It defines two resources. The first resource is an Amazon EC2 instance, or "</a:t>
            </a:r>
            <a:r>
              <a:rPr lang="en-US" sz="1000" b="0" i="0" kern="1200" dirty="0" err="1">
                <a:solidFill>
                  <a:schemeClr val="tx1"/>
                </a:solidFill>
                <a:effectLst/>
                <a:latin typeface="Calibri" panose="020F0502020204030204" pitchFamily="34" charset="0"/>
              </a:rPr>
              <a:t>MyInstance</a:t>
            </a:r>
            <a:r>
              <a:rPr lang="en-US" sz="1000" b="0" i="0" kern="1200" dirty="0">
                <a:solidFill>
                  <a:schemeClr val="tx1"/>
                </a:solidFill>
                <a:effectLst/>
                <a:latin typeface="Calibri" panose="020F0502020204030204" pitchFamily="34" charset="0"/>
              </a:rPr>
              <a:t>".  The second resource is an Amazon Simple Queue Service—or Amazon SQS—queue that is called "</a:t>
            </a:r>
            <a:r>
              <a:rPr lang="en-US" sz="1000" b="0" i="0" kern="1200" dirty="0" err="1">
                <a:solidFill>
                  <a:schemeClr val="tx1"/>
                </a:solidFill>
                <a:effectLst/>
                <a:latin typeface="Calibri" panose="020F0502020204030204" pitchFamily="34" charset="0"/>
              </a:rPr>
              <a:t>MyQueue</a:t>
            </a:r>
            <a:r>
              <a:rPr lang="en-US" sz="1000" b="0" i="0" kern="1200" dirty="0">
                <a:solidFill>
                  <a:schemeClr val="tx1"/>
                </a:solidFill>
                <a:effectLst/>
                <a:latin typeface="Calibri" panose="020F0502020204030204" pitchFamily="34" charset="0"/>
              </a:rPr>
              <a:t>". The </a:t>
            </a:r>
            <a:r>
              <a:rPr lang="en-US" sz="1000" b="0" i="0" kern="1200" dirty="0" err="1">
                <a:solidFill>
                  <a:schemeClr val="tx1"/>
                </a:solidFill>
                <a:effectLst/>
                <a:latin typeface="Calibri" panose="020F0502020204030204" pitchFamily="34" charset="0"/>
              </a:rPr>
              <a:t>AvailabilityZone</a:t>
            </a:r>
            <a:r>
              <a:rPr lang="en-US" sz="1000" b="0" i="0" kern="1200" dirty="0">
                <a:solidFill>
                  <a:schemeClr val="tx1"/>
                </a:solidFill>
                <a:effectLst/>
                <a:latin typeface="Calibri" panose="020F0502020204030204" pitchFamily="34" charset="0"/>
              </a:rPr>
              <a:t> setting indicates that the Amazon EC2 instance will be hosted in Northern Virginia—or us-east-1a—. The </a:t>
            </a:r>
            <a:r>
              <a:rPr lang="en-US" sz="1000" b="0" i="0" kern="1200" dirty="0" err="1">
                <a:solidFill>
                  <a:schemeClr val="tx1"/>
                </a:solidFill>
                <a:effectLst/>
                <a:latin typeface="Calibri" panose="020F0502020204030204" pitchFamily="34" charset="0"/>
              </a:rPr>
              <a:t>ImageId</a:t>
            </a:r>
            <a:r>
              <a:rPr lang="en-US" sz="1000" b="0" i="0" kern="1200" dirty="0">
                <a:solidFill>
                  <a:schemeClr val="tx1"/>
                </a:solidFill>
                <a:effectLst/>
                <a:latin typeface="Calibri" panose="020F0502020204030204" pitchFamily="34" charset="0"/>
              </a:rPr>
              <a:t> setting defines the particular AMI that will be used for this Amazon EC2 instance. </a:t>
            </a:r>
          </a:p>
          <a:p>
            <a:endParaRPr lang="en-US" sz="1000" b="0" i="0" kern="1200" dirty="0">
              <a:solidFill>
                <a:schemeClr val="tx1"/>
              </a:solidFill>
              <a:effectLst/>
              <a:latin typeface="Calibri" panose="020F0502020204030204" pitchFamily="34" charset="0"/>
            </a:endParaRPr>
          </a:p>
          <a:p>
            <a:endParaRPr lang="en-US" sz="1000" b="0" i="0" kern="1200" dirty="0">
              <a:solidFill>
                <a:schemeClr val="tx1"/>
              </a:solidFill>
              <a:effectLst/>
              <a:latin typeface="Calibri" panose="020F0502020204030204" pitchFamily="34" charset="0"/>
            </a:endParaRPr>
          </a:p>
          <a:p>
            <a:endParaRPr lang="en-US" b="0" i="0" kern="1200" dirty="0">
              <a:solidFill>
                <a:schemeClr val="tx1"/>
              </a:solidFill>
              <a:effectLst/>
            </a:endParaRPr>
          </a:p>
        </p:txBody>
      </p:sp>
    </p:spTree>
    <p:extLst>
      <p:ext uri="{BB962C8B-B14F-4D97-AF65-F5344CB8AC3E}">
        <p14:creationId xmlns:p14="http://schemas.microsoft.com/office/powerpoint/2010/main" val="1344204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baseline="0" dirty="0">
                <a:latin typeface="Calibri" panose="020F0502020204030204" pitchFamily="34" charset="0"/>
              </a:rPr>
              <a:t>The </a:t>
            </a:r>
            <a:r>
              <a:rPr lang="en-US" sz="1000" b="0" baseline="0" dirty="0" err="1">
                <a:latin typeface="Calibri" panose="020F0502020204030204" pitchFamily="34" charset="0"/>
              </a:rPr>
              <a:t>DependsOn</a:t>
            </a:r>
            <a:r>
              <a:rPr lang="en-US" sz="1000" b="0" baseline="0" dirty="0">
                <a:latin typeface="Calibri" panose="020F0502020204030204" pitchFamily="34" charset="0"/>
              </a:rPr>
              <a:t> attribute is an important attribute. </a:t>
            </a:r>
            <a:r>
              <a:rPr lang="en-US" sz="1000" b="0" baseline="0" dirty="0" err="1">
                <a:latin typeface="Calibri" panose="020F0502020204030204" pitchFamily="34" charset="0"/>
              </a:rPr>
              <a:t>DependsOn</a:t>
            </a:r>
            <a:r>
              <a:rPr lang="en-US" sz="1000" b="0" baseline="0" dirty="0">
                <a:latin typeface="Calibri" panose="020F0502020204030204" pitchFamily="34" charset="0"/>
              </a:rPr>
              <a:t> is how you specify that AWS </a:t>
            </a:r>
            <a:r>
              <a:rPr lang="en-US" sz="1000" b="0" baseline="0" dirty="0" err="1">
                <a:latin typeface="Calibri" panose="020F0502020204030204" pitchFamily="34" charset="0"/>
              </a:rPr>
              <a:t>CloudFormation</a:t>
            </a:r>
            <a:r>
              <a:rPr lang="en-US" sz="1000" b="0" baseline="0" dirty="0">
                <a:latin typeface="Calibri" panose="020F0502020204030204" pitchFamily="34" charset="0"/>
              </a:rPr>
              <a:t> should wait to launch a resource until a specific, different resource has already finished being created.</a:t>
            </a:r>
          </a:p>
          <a:p>
            <a:endParaRPr lang="en-US" sz="1000" b="0" baseline="0" dirty="0">
              <a:latin typeface="Calibri" panose="020F0502020204030204" pitchFamily="34" charset="0"/>
            </a:endParaRPr>
          </a:p>
          <a:p>
            <a:r>
              <a:rPr lang="en-US" sz="1000" b="0" baseline="0" dirty="0">
                <a:latin typeface="Calibri" panose="020F0502020204030204" pitchFamily="34" charset="0"/>
              </a:rPr>
              <a:t>In this case, there is an Amazon EC2 instance that can only be created after the database has been established. So, the creation of the Amazon EC2 instance depends on when the database is created.</a:t>
            </a:r>
          </a:p>
        </p:txBody>
      </p:sp>
    </p:spTree>
    <p:extLst>
      <p:ext uri="{BB962C8B-B14F-4D97-AF65-F5344CB8AC3E}">
        <p14:creationId xmlns:p14="http://schemas.microsoft.com/office/powerpoint/2010/main" val="429372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The </a:t>
            </a:r>
            <a:r>
              <a:rPr lang="en-US" sz="1000" b="0" dirty="0" err="1">
                <a:latin typeface="Calibri" panose="020F0502020204030204" pitchFamily="34" charset="0"/>
              </a:rPr>
              <a:t>DependsOn</a:t>
            </a:r>
            <a:r>
              <a:rPr lang="en-US" sz="1000" b="0" dirty="0">
                <a:latin typeface="Calibri" panose="020F0502020204030204" pitchFamily="34" charset="0"/>
              </a:rPr>
              <a:t> attribute should be used when you need to wait for something. Some resources in a VPC require a gateway—either an internet gateway or a VPN gateway. If your AWS </a:t>
            </a:r>
            <a:r>
              <a:rPr lang="en-US" sz="1000" b="0" dirty="0" err="1">
                <a:latin typeface="Calibri" panose="020F0502020204030204" pitchFamily="34" charset="0"/>
              </a:rPr>
              <a:t>CloudFormation</a:t>
            </a:r>
            <a:r>
              <a:rPr lang="en-US" sz="1000" b="0" dirty="0">
                <a:latin typeface="Calibri" panose="020F0502020204030204" pitchFamily="34" charset="0"/>
              </a:rPr>
              <a:t> template defines a VPC, a gateway, and a gateway attachment, any resources that require the gateway depend on the gateway attachment. For example, an Amazon EC2 instance with a public IP address depends on the VPC gateway attachment if the VPC and internet gateway resources are also declared in the same template. Other VPC-dependent resources include Auto Scaling groups, Amazon EC2 instances, Elastic Load Balancing load balancers, Elastic IP addresses, Amazon Relational Database Service –or Amazon RDS—database instances, and Amazon Virtual Private Cloud—or Amazon VPC—routes that include the internet gateway.</a:t>
            </a:r>
          </a:p>
        </p:txBody>
      </p:sp>
    </p:spTree>
    <p:extLst>
      <p:ext uri="{BB962C8B-B14F-4D97-AF65-F5344CB8AC3E}">
        <p14:creationId xmlns:p14="http://schemas.microsoft.com/office/powerpoint/2010/main" val="2347314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Another special condition that can be used to wait or pause and receive a signal to continue is the wait condition.</a:t>
            </a:r>
          </a:p>
          <a:p>
            <a:endParaRPr lang="en-US" sz="1000" b="0" dirty="0">
              <a:latin typeface="Calibri" panose="020F0502020204030204" pitchFamily="34" charset="0"/>
            </a:endParaRPr>
          </a:p>
          <a:p>
            <a:r>
              <a:rPr lang="en-US" sz="1000" b="0" dirty="0">
                <a:latin typeface="Calibri" panose="020F0502020204030204" pitchFamily="34" charset="0"/>
              </a:rPr>
              <a:t>The AWS::</a:t>
            </a:r>
            <a:r>
              <a:rPr lang="en-US" sz="1000" b="0" dirty="0" err="1">
                <a:latin typeface="Calibri" panose="020F0502020204030204" pitchFamily="34" charset="0"/>
              </a:rPr>
              <a:t>CloudFormation</a:t>
            </a:r>
            <a:r>
              <a:rPr lang="en-US" sz="1000" b="0" dirty="0">
                <a:latin typeface="Calibri" panose="020F0502020204030204" pitchFamily="34" charset="0"/>
              </a:rPr>
              <a:t>::</a:t>
            </a:r>
            <a:r>
              <a:rPr lang="en-US" sz="1000" b="0" dirty="0" err="1">
                <a:latin typeface="Calibri" panose="020F0502020204030204" pitchFamily="34" charset="0"/>
              </a:rPr>
              <a:t>WaitConditionHandle</a:t>
            </a:r>
            <a:r>
              <a:rPr lang="en-US" sz="1000" b="0" dirty="0">
                <a:latin typeface="Calibri" panose="020F0502020204030204" pitchFamily="34" charset="0"/>
              </a:rPr>
              <a:t> type has no properties. When you reference the </a:t>
            </a:r>
            <a:r>
              <a:rPr lang="en-US" sz="1000" b="0" dirty="0" err="1">
                <a:latin typeface="Calibri" panose="020F0502020204030204" pitchFamily="34" charset="0"/>
              </a:rPr>
              <a:t>WaitConditionHandle</a:t>
            </a:r>
            <a:r>
              <a:rPr lang="en-US" sz="1000" b="0" dirty="0">
                <a:latin typeface="Calibri" panose="020F0502020204030204" pitchFamily="34" charset="0"/>
              </a:rPr>
              <a:t> resource by using the Ref function, AWS </a:t>
            </a:r>
            <a:r>
              <a:rPr lang="en-US" sz="1000" b="0" dirty="0" err="1">
                <a:latin typeface="Calibri" panose="020F0502020204030204" pitchFamily="34" charset="0"/>
              </a:rPr>
              <a:t>CloudFormation</a:t>
            </a:r>
            <a:r>
              <a:rPr lang="en-US" sz="1000" b="0" dirty="0">
                <a:latin typeface="Calibri" panose="020F0502020204030204" pitchFamily="34" charset="0"/>
              </a:rPr>
              <a:t> returns a pre-signed URL. You pass this URL to applications or scripts that are running on your Amazon EC2 instances to send signals to that URL. An associated AWS::</a:t>
            </a:r>
            <a:r>
              <a:rPr lang="en-US" sz="1000" b="0" dirty="0" err="1">
                <a:latin typeface="Calibri" panose="020F0502020204030204" pitchFamily="34" charset="0"/>
              </a:rPr>
              <a:t>CloudFormation</a:t>
            </a:r>
            <a:r>
              <a:rPr lang="en-US" sz="1000" b="0" dirty="0">
                <a:latin typeface="Calibri" panose="020F0502020204030204" pitchFamily="34" charset="0"/>
              </a:rPr>
              <a:t>::</a:t>
            </a:r>
            <a:r>
              <a:rPr lang="en-US" sz="1000" b="0" dirty="0" err="1">
                <a:latin typeface="Calibri" panose="020F0502020204030204" pitchFamily="34" charset="0"/>
              </a:rPr>
              <a:t>WaitCondition</a:t>
            </a:r>
            <a:r>
              <a:rPr lang="en-US" sz="1000" b="0" dirty="0">
                <a:latin typeface="Calibri" panose="020F0502020204030204" pitchFamily="34" charset="0"/>
              </a:rPr>
              <a:t> resource checks the URL for the required number of success signals or for a failure signal.</a:t>
            </a:r>
          </a:p>
          <a:p>
            <a:endParaRPr lang="en-US" sz="1000" b="0" dirty="0">
              <a:latin typeface="Calibri" panose="020F0502020204030204" pitchFamily="34" charset="0"/>
            </a:endParaRPr>
          </a:p>
          <a:p>
            <a:r>
              <a:rPr lang="en-US" sz="1000" b="0" dirty="0">
                <a:latin typeface="Calibri" panose="020F0502020204030204" pitchFamily="34" charset="0"/>
              </a:rPr>
              <a:t>The timeout value is in seconds—for example, 4,500 seconds.</a:t>
            </a:r>
          </a:p>
          <a:p>
            <a:endParaRPr lang="en-US" sz="1000" b="0" dirty="0">
              <a:latin typeface="Calibri" panose="020F0502020204030204" pitchFamily="34" charset="0"/>
            </a:endParaRPr>
          </a:p>
          <a:p>
            <a:r>
              <a:rPr lang="en-US" sz="1000" b="0" dirty="0">
                <a:latin typeface="Calibri" panose="020F0502020204030204" pitchFamily="34" charset="0"/>
              </a:rPr>
              <a:t>This example shows an AWS </a:t>
            </a:r>
            <a:r>
              <a:rPr lang="en-US" sz="1000" b="0" dirty="0" err="1">
                <a:latin typeface="Calibri" panose="020F0502020204030204" pitchFamily="34" charset="0"/>
              </a:rPr>
              <a:t>CloudFormation</a:t>
            </a:r>
            <a:r>
              <a:rPr lang="en-US" sz="1000" b="0" dirty="0">
                <a:latin typeface="Calibri" panose="020F0502020204030204" pitchFamily="34" charset="0"/>
              </a:rPr>
              <a:t> template with a wait condition that is tied to an Amazon EC2 instance. It will wait for that Amazon EC2 instance or it will time out after 4,500 seconds.</a:t>
            </a:r>
          </a:p>
          <a:p>
            <a:endParaRPr lang="en-US" sz="1000" b="0" dirty="0">
              <a:latin typeface="Calibri" panose="020F0502020204030204" pitchFamily="34" charset="0"/>
            </a:endParaRPr>
          </a:p>
          <a:p>
            <a:r>
              <a:rPr lang="en-US" sz="1000" b="0" dirty="0">
                <a:latin typeface="Calibri" panose="020F0502020204030204" pitchFamily="34" charset="0"/>
              </a:rPr>
              <a:t>For more information, see the AWS </a:t>
            </a:r>
            <a:r>
              <a:rPr lang="en-US" sz="1000" b="0" dirty="0" err="1">
                <a:latin typeface="Calibri" panose="020F0502020204030204" pitchFamily="34" charset="0"/>
              </a:rPr>
              <a:t>CloudFormation</a:t>
            </a:r>
            <a:r>
              <a:rPr lang="en-US" sz="1000" b="0" dirty="0">
                <a:latin typeface="Calibri" panose="020F0502020204030204" pitchFamily="34" charset="0"/>
              </a:rPr>
              <a:t> documentation on wait conditions in templates.</a:t>
            </a:r>
            <a:r>
              <a:rPr lang="en-US" sz="1000" b="0" baseline="0" dirty="0">
                <a:latin typeface="Calibri" panose="020F0502020204030204" pitchFamily="34" charset="0"/>
              </a:rPr>
              <a:t> </a:t>
            </a:r>
            <a:r>
              <a:rPr lang="en-US" sz="1000" b="0" baseline="0" dirty="0">
                <a:latin typeface="Calibri" panose="020F0502020204030204" pitchFamily="34" charset="0"/>
                <a:sym typeface="Wingdings" panose="05000000000000000000" pitchFamily="2" charset="2"/>
                <a:hlinkClick r:id="rId3"/>
              </a:rPr>
              <a:t>http://docs.aws.amazon.com/AWSCloudFormation/latest/UserGuide/using-cfn-waitcondition.html</a:t>
            </a:r>
            <a:endParaRPr lang="en-US" sz="1000" b="0" dirty="0">
              <a:latin typeface="Calibri" panose="020F0502020204030204" pitchFamily="34" charset="0"/>
            </a:endParaRPr>
          </a:p>
        </p:txBody>
      </p:sp>
    </p:spTree>
    <p:extLst>
      <p:ext uri="{BB962C8B-B14F-4D97-AF65-F5344CB8AC3E}">
        <p14:creationId xmlns:p14="http://schemas.microsoft.com/office/powerpoint/2010/main" val="2642041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By using creation policies in a template, you can pause stack creation and wait for a specified number of successful signals. </a:t>
            </a:r>
          </a:p>
          <a:p>
            <a:endParaRPr lang="en-US" sz="1000" b="0" dirty="0">
              <a:latin typeface="Calibri" panose="020F0502020204030204" pitchFamily="34" charset="0"/>
            </a:endParaRPr>
          </a:p>
          <a:p>
            <a:r>
              <a:rPr lang="en-US" sz="1000" b="0" dirty="0">
                <a:latin typeface="Calibri" panose="020F0502020204030204" pitchFamily="34" charset="0"/>
              </a:rPr>
              <a:t>This creation policy is associated with the creation of an Auto Scaling group. The default count is 1 and the default timeout period is 5 minutes, or PT5M. The value for the count must be an integer, and the value for the timeout must be a string that is in ISO8601 duration format, which has the form “PT#H#M#S” where # is the number of hours, minutes, and seconds, respectively. With this policy, three successful signals within fifteen minutes are required or it will time out.  </a:t>
            </a:r>
          </a:p>
          <a:p>
            <a:endParaRPr lang="en-US" sz="1000" b="0" dirty="0">
              <a:latin typeface="Calibri" panose="020F0502020204030204" pitchFamily="34" charset="0"/>
            </a:endParaRPr>
          </a:p>
          <a:p>
            <a:r>
              <a:rPr lang="en-US" sz="1000" b="0" dirty="0">
                <a:latin typeface="Calibri" panose="020F0502020204030204" pitchFamily="34" charset="0"/>
              </a:rPr>
              <a:t>Set your timeouts so that they give your resources enough time to get up and running. When the timeout period expires, or a failure signal is received, the creation of the resource fails, and AWS </a:t>
            </a:r>
            <a:r>
              <a:rPr lang="en-US" sz="1000" b="0" dirty="0" err="1">
                <a:latin typeface="Calibri" panose="020F0502020204030204" pitchFamily="34" charset="0"/>
              </a:rPr>
              <a:t>CloudFormation</a:t>
            </a:r>
            <a:r>
              <a:rPr lang="en-US" sz="1000" b="0" dirty="0">
                <a:latin typeface="Calibri" panose="020F0502020204030204" pitchFamily="34" charset="0"/>
              </a:rPr>
              <a:t> rolls the stack back.</a:t>
            </a:r>
          </a:p>
          <a:p>
            <a:endParaRPr lang="en-US" sz="1000" b="0" dirty="0">
              <a:latin typeface="Calibri" panose="020F0502020204030204" pitchFamily="34" charset="0"/>
            </a:endParaRPr>
          </a:p>
          <a:p>
            <a:r>
              <a:rPr lang="en-US" sz="1000" b="0" dirty="0">
                <a:latin typeface="Calibri" panose="020F0502020204030204" pitchFamily="34" charset="0"/>
              </a:rPr>
              <a:t>For more information, go to the AWS </a:t>
            </a:r>
            <a:r>
              <a:rPr lang="en-US" sz="1000" b="0" dirty="0" err="1">
                <a:latin typeface="Calibri" panose="020F0502020204030204" pitchFamily="34" charset="0"/>
              </a:rPr>
              <a:t>CloudFormation</a:t>
            </a:r>
            <a:r>
              <a:rPr lang="en-US" sz="1000" b="0" dirty="0">
                <a:latin typeface="Calibri" panose="020F0502020204030204" pitchFamily="34" charset="0"/>
              </a:rPr>
              <a:t> documentation about the </a:t>
            </a:r>
            <a:r>
              <a:rPr lang="en-US" sz="1000" b="0" dirty="0" err="1">
                <a:latin typeface="Calibri" panose="020F0502020204030204" pitchFamily="34" charset="0"/>
              </a:rPr>
              <a:t>CreationPolicy</a:t>
            </a:r>
            <a:r>
              <a:rPr lang="en-US" sz="1000" b="0" dirty="0">
                <a:latin typeface="Calibri" panose="020F0502020204030204" pitchFamily="34" charset="0"/>
              </a:rPr>
              <a:t> attribute.</a:t>
            </a:r>
            <a:r>
              <a:rPr lang="en-US" sz="1000" b="0" baseline="0" dirty="0">
                <a:latin typeface="Calibri" panose="020F0502020204030204" pitchFamily="34" charset="0"/>
              </a:rPr>
              <a:t> </a:t>
            </a:r>
            <a:r>
              <a:rPr lang="en-US" sz="1000" b="0" baseline="0" dirty="0">
                <a:latin typeface="Calibri" panose="020F0502020204030204" pitchFamily="34" charset="0"/>
                <a:sym typeface="Wingdings" panose="05000000000000000000" pitchFamily="2" charset="2"/>
                <a:hlinkClick r:id="rId3"/>
              </a:rPr>
              <a:t>https://docs.aws.amazon.com/AWSCloudFormation/latest/UserGuide/aws-attribute-creationpolicy.html</a:t>
            </a:r>
            <a:endParaRPr lang="en-US" sz="1000" b="0" dirty="0">
              <a:latin typeface="Calibri" panose="020F0502020204030204" pitchFamily="34" charset="0"/>
            </a:endParaRPr>
          </a:p>
        </p:txBody>
      </p:sp>
    </p:spTree>
    <p:extLst>
      <p:ext uri="{BB962C8B-B14F-4D97-AF65-F5344CB8AC3E}">
        <p14:creationId xmlns:p14="http://schemas.microsoft.com/office/powerpoint/2010/main" val="3075142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latin typeface="Calibri" panose="020F0502020204030204" pitchFamily="34" charset="0"/>
              </a:rPr>
              <a:t>If you share your template, what could potentially break if you use a template from one Region in a different Region?</a:t>
            </a:r>
          </a:p>
          <a:p>
            <a:pPr marL="0" indent="0">
              <a:buNone/>
            </a:pPr>
            <a:endParaRPr lang="en-US" sz="1000" dirty="0">
              <a:latin typeface="Calibri" panose="020F0502020204030204" pitchFamily="34" charset="0"/>
            </a:endParaRPr>
          </a:p>
          <a:p>
            <a:pPr marL="0" indent="0">
              <a:buNone/>
            </a:pPr>
            <a:r>
              <a:rPr lang="en-US" sz="1000" dirty="0">
                <a:latin typeface="Calibri" panose="020F0502020204030204" pitchFamily="34" charset="0"/>
              </a:rPr>
              <a:t>The things that could break are things that are specific to your environment, such as Amazon EC2 key pairs, security group names, subnet IDs, and Amazon Elastic Block Store—or Amazon EBS—snapshot IDs.</a:t>
            </a:r>
          </a:p>
          <a:p>
            <a:pPr marL="0" indent="0">
              <a:buNone/>
            </a:pPr>
            <a:endParaRPr lang="en-US" sz="1000" dirty="0">
              <a:latin typeface="Calibri" panose="020F0502020204030204" pitchFamily="34" charset="0"/>
            </a:endParaRPr>
          </a:p>
          <a:p>
            <a:pPr marL="0" indent="0">
              <a:buNone/>
            </a:pPr>
            <a:r>
              <a:rPr lang="en-US" sz="1000" dirty="0">
                <a:latin typeface="Calibri" panose="020F0502020204030204" pitchFamily="34" charset="0"/>
              </a:rPr>
              <a:t>How can you fix this situation? It can be fixed by using parameters, mappings, and conditions.</a:t>
            </a:r>
          </a:p>
        </p:txBody>
      </p:sp>
    </p:spTree>
    <p:extLst>
      <p:ext uri="{BB962C8B-B14F-4D97-AF65-F5344CB8AC3E}">
        <p14:creationId xmlns:p14="http://schemas.microsoft.com/office/powerpoint/2010/main" val="296729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000" dirty="0">
                <a:latin typeface="Calibri" panose="020F0502020204030204" pitchFamily="34" charset="0"/>
              </a:rPr>
              <a:t>In this example, a parameter allows you to pass the value of your template at runtime, which allows you to customize things in the stack. You can specify allowed and default values for each parameter.</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000" dirty="0">
              <a:latin typeface="Calibri" panose="020F0502020204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000" dirty="0">
                <a:latin typeface="Calibri" panose="020F0502020204030204" pitchFamily="34" charset="0"/>
              </a:rPr>
              <a:t>You declare parameters in a template's Parameters object. A parameter contains a list of attributes that define its value, and also define constraints against its value. The only required attribute is Type, which can be String, Number, or </a:t>
            </a:r>
            <a:r>
              <a:rPr lang="en-US" sz="1000" dirty="0" err="1">
                <a:latin typeface="Calibri" panose="020F0502020204030204" pitchFamily="34" charset="0"/>
              </a:rPr>
              <a:t>CommaDelimitedList</a:t>
            </a:r>
            <a:r>
              <a:rPr lang="en-US" sz="1000" dirty="0">
                <a:latin typeface="Calibri" panose="020F0502020204030204" pitchFamily="34" charset="0"/>
              </a:rPr>
              <a:t>. You can also add a Description attribute that tells a user more about what kind of value they should specify. The parameter's name and description appear in the Specify Parameters page when a user uses the template in the Create Stack wizard.</a:t>
            </a:r>
          </a:p>
          <a:p>
            <a:pPr marL="0" marR="0" lvl="0" indent="0" algn="l" defTabSz="914400" rtl="0" eaLnBrk="1" fontAlgn="auto" latinLnBrk="0" hangingPunct="1">
              <a:lnSpc>
                <a:spcPct val="107000"/>
              </a:lnSpc>
              <a:spcBef>
                <a:spcPts val="0"/>
              </a:spcBef>
              <a:spcAft>
                <a:spcPts val="0"/>
              </a:spcAft>
              <a:buClrTx/>
              <a:buSzTx/>
              <a:buFontTx/>
              <a:buNone/>
              <a:tabLst/>
              <a:defRPr/>
            </a:pPr>
            <a:endParaRPr lang="en-US" sz="1000" dirty="0">
              <a:latin typeface="Calibri" panose="020F0502020204030204" pitchFamily="34"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lang="en-US" sz="1000" dirty="0">
                <a:latin typeface="Calibri" panose="020F0502020204030204" pitchFamily="34" charset="0"/>
              </a:rPr>
              <a:t>For more information, go to the AWS </a:t>
            </a:r>
            <a:r>
              <a:rPr lang="en-US" sz="1000" dirty="0" err="1">
                <a:latin typeface="Calibri" panose="020F0502020204030204" pitchFamily="34" charset="0"/>
              </a:rPr>
              <a:t>CloudFormation</a:t>
            </a:r>
            <a:r>
              <a:rPr lang="en-US" sz="1000" dirty="0">
                <a:latin typeface="Calibri" panose="020F0502020204030204" pitchFamily="34" charset="0"/>
              </a:rPr>
              <a:t> documentation about creating and using parameters.</a:t>
            </a:r>
            <a:r>
              <a:rPr lang="en-US" sz="1000" baseline="0" dirty="0">
                <a:latin typeface="Calibri" panose="020F0502020204030204" pitchFamily="34" charset="0"/>
              </a:rPr>
              <a:t> </a:t>
            </a:r>
            <a:r>
              <a:rPr lang="en-US" sz="1000" u="sng" dirty="0">
                <a:latin typeface="Calibri" panose="020F0502020204030204" pitchFamily="34" charset="0"/>
                <a:hlinkClick r:id="rId3"/>
              </a:rPr>
              <a:t>https://docs.aws.amazon.com/AWSCloudFormation/latest/UserGuide/parameters-section-structure.html</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00" dirty="0">
              <a:latin typeface="Calibri" panose="020F0502020204030204" pitchFamily="34" charset="0"/>
            </a:endParaRPr>
          </a:p>
          <a:p>
            <a:pPr marL="0" indent="0">
              <a:buNone/>
            </a:pPr>
            <a:r>
              <a:rPr lang="en-US" sz="1000" dirty="0">
                <a:latin typeface="Calibri" panose="020F0502020204030204" pitchFamily="34"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888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In this example, the </a:t>
            </a:r>
            <a:r>
              <a:rPr lang="en-US" sz="1000" b="0" dirty="0" err="1">
                <a:latin typeface="Calibri" panose="020F0502020204030204" pitchFamily="34" charset="0"/>
              </a:rPr>
              <a:t>InstanceTypeParameter</a:t>
            </a:r>
            <a:r>
              <a:rPr lang="en-US" sz="1000" b="0" dirty="0">
                <a:latin typeface="Calibri" panose="020F0502020204030204" pitchFamily="34" charset="0"/>
              </a:rPr>
              <a:t> specifies a default Amazon EC2 instance type of t2.micro, but users can choose from a t2.micro, m1.small, or m1.large instance type when they invoke the template. It also provides a description, which appears in the AWS </a:t>
            </a:r>
            <a:r>
              <a:rPr lang="en-US" sz="1000" b="0" dirty="0" err="1">
                <a:latin typeface="Calibri" panose="020F0502020204030204" pitchFamily="34" charset="0"/>
              </a:rPr>
              <a:t>CloudFormation</a:t>
            </a:r>
            <a:r>
              <a:rPr lang="en-US" sz="1000" b="0" dirty="0">
                <a:latin typeface="Calibri" panose="020F0502020204030204" pitchFamily="34" charset="0"/>
              </a:rPr>
              <a:t> Console when the template is launched.</a:t>
            </a:r>
          </a:p>
          <a:p>
            <a:endParaRPr lang="en-US" sz="1000" b="0" dirty="0">
              <a:latin typeface="Calibri" panose="020F0502020204030204" pitchFamily="34" charset="0"/>
            </a:endParaRPr>
          </a:p>
          <a:p>
            <a:r>
              <a:rPr lang="en-US" sz="1000" b="0" dirty="0">
                <a:latin typeface="Calibri" panose="020F0502020204030204" pitchFamily="34" charset="0"/>
              </a:rPr>
              <a:t>Then, when an Amazon EC2 instance is launched in the Resources section of the template, the Properties section of the instance can reference the </a:t>
            </a:r>
            <a:r>
              <a:rPr lang="en-US" sz="1000" b="0" dirty="0" err="1">
                <a:latin typeface="Calibri" panose="020F0502020204030204" pitchFamily="34" charset="0"/>
              </a:rPr>
              <a:t>InstanceTypeParameter</a:t>
            </a:r>
            <a:r>
              <a:rPr lang="en-US" sz="1000" b="0" dirty="0">
                <a:latin typeface="Calibri" panose="020F0502020204030204" pitchFamily="34" charset="0"/>
              </a:rPr>
              <a:t> specification. In this example, the “Ec2Instance" resource—which is an Amazon EC2 instance—references the </a:t>
            </a:r>
            <a:r>
              <a:rPr lang="en-US" sz="1000" b="0" dirty="0" err="1">
                <a:latin typeface="Calibri" panose="020F0502020204030204" pitchFamily="34" charset="0"/>
              </a:rPr>
              <a:t>InstanceTypeParameter</a:t>
            </a:r>
            <a:r>
              <a:rPr lang="en-US" sz="1000" b="0" dirty="0">
                <a:latin typeface="Calibri" panose="020F0502020204030204" pitchFamily="34" charset="0"/>
              </a:rPr>
              <a:t> specification for its instance type. You could also specify details like the range of acceptable AMI </a:t>
            </a:r>
            <a:r>
              <a:rPr lang="en-US" sz="1000" b="0" dirty="0" err="1">
                <a:latin typeface="Calibri" panose="020F0502020204030204" pitchFamily="34" charset="0"/>
              </a:rPr>
              <a:t>ImageId</a:t>
            </a:r>
            <a:r>
              <a:rPr lang="en-US" sz="1000" b="0" dirty="0">
                <a:latin typeface="Calibri" panose="020F0502020204030204" pitchFamily="34" charset="0"/>
              </a:rPr>
              <a:t> numbers, key pairs, subnets, or any properties that must be specified for a resource.</a:t>
            </a:r>
          </a:p>
        </p:txBody>
      </p:sp>
    </p:spTree>
    <p:extLst>
      <p:ext uri="{BB962C8B-B14F-4D97-AF65-F5344CB8AC3E}">
        <p14:creationId xmlns:p14="http://schemas.microsoft.com/office/powerpoint/2010/main" val="258019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Upon completion of this module, you will be able to:</a:t>
            </a:r>
          </a:p>
          <a:p>
            <a:pPr marL="171450" lvl="0" indent="-171450">
              <a:buFont typeface="Arial" panose="020B0604020202020204" pitchFamily="34" charset="0"/>
              <a:buChar char="•"/>
            </a:pPr>
            <a:r>
              <a:rPr lang="en-US" sz="1000" kern="1200" dirty="0">
                <a:solidFill>
                  <a:schemeClr val="tx1"/>
                </a:solidFill>
                <a:effectLst/>
                <a:latin typeface="Calibri" panose="020F0502020204030204" pitchFamily="34" charset="0"/>
                <a:ea typeface="+mn-ea"/>
                <a:cs typeface="+mn-cs"/>
              </a:rPr>
              <a:t>Articulate the importance of making systems highly cohesive and loosely coupled.</a:t>
            </a:r>
          </a:p>
          <a:p>
            <a:pPr marL="171450" lvl="0" indent="-171450">
              <a:buFont typeface="Arial" panose="020B0604020202020204" pitchFamily="34" charset="0"/>
              <a:buChar char="•"/>
            </a:pPr>
            <a:r>
              <a:rPr lang="en-US" sz="1000" kern="1200" dirty="0">
                <a:solidFill>
                  <a:schemeClr val="tx1"/>
                </a:solidFill>
                <a:effectLst/>
                <a:latin typeface="Calibri" panose="020F0502020204030204" pitchFamily="34" charset="0"/>
                <a:ea typeface="+mn-ea"/>
                <a:cs typeface="+mn-cs"/>
              </a:rPr>
              <a:t>Recall the multi-dimensional facets of system coupling to support the distributed nature of the applications built for the cloud.</a:t>
            </a:r>
          </a:p>
          <a:p>
            <a:endParaRPr lang="en-US" b="0" dirty="0"/>
          </a:p>
        </p:txBody>
      </p:sp>
    </p:spTree>
    <p:extLst>
      <p:ext uri="{BB962C8B-B14F-4D97-AF65-F5344CB8AC3E}">
        <p14:creationId xmlns:p14="http://schemas.microsoft.com/office/powerpoint/2010/main" val="2823141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Mappings are keys and their associated values, and they specify conditional parameter values. Mappings allow you to customize the properties of a resource based on certain conditions, which enables you to have fine-grained control over how your templates are launched. For example, an AMI </a:t>
            </a:r>
            <a:r>
              <a:rPr lang="en-US" sz="1000" b="0" dirty="0" err="1">
                <a:latin typeface="Calibri" panose="020F0502020204030204" pitchFamily="34" charset="0"/>
              </a:rPr>
              <a:t>ImageId</a:t>
            </a:r>
            <a:r>
              <a:rPr lang="en-US" sz="1000" b="0" dirty="0">
                <a:latin typeface="Calibri" panose="020F0502020204030204" pitchFamily="34" charset="0"/>
              </a:rPr>
              <a:t> number is unique to a Region, and the person who received your template might not necessarily know which AMI to use. You can thus provide the AMI lookup list using the Mappings parameter.</a:t>
            </a:r>
          </a:p>
          <a:p>
            <a:endParaRPr lang="en-US" sz="1000" b="0" dirty="0">
              <a:latin typeface="Calibri" panose="020F0502020204030204" pitchFamily="34" charset="0"/>
            </a:endParaRPr>
          </a:p>
          <a:p>
            <a:r>
              <a:rPr lang="en-US" sz="1000" b="0" dirty="0">
                <a:latin typeface="Calibri" panose="020F0502020204030204" pitchFamily="34" charset="0"/>
              </a:rPr>
              <a:t>This example contains a map for Regions. The mapping  lists the AMI that should be used, based on the Region that the EC2 instance will launch in.</a:t>
            </a:r>
          </a:p>
          <a:p>
            <a:endParaRPr lang="en-US" sz="1000" b="0" dirty="0">
              <a:latin typeface="Calibri" panose="020F0502020204030204" pitchFamily="34" charset="0"/>
            </a:endParaRPr>
          </a:p>
          <a:p>
            <a:r>
              <a:rPr lang="en-US" sz="1000" b="0" dirty="0">
                <a:latin typeface="Calibri" panose="020F0502020204030204" pitchFamily="34" charset="0"/>
              </a:rPr>
              <a:t>For more information, go to the AWS </a:t>
            </a:r>
            <a:r>
              <a:rPr lang="en-US" sz="1000" b="0" dirty="0" err="1">
                <a:latin typeface="Calibri" panose="020F0502020204030204" pitchFamily="34" charset="0"/>
              </a:rPr>
              <a:t>CloudFormation</a:t>
            </a:r>
            <a:r>
              <a:rPr lang="en-US" sz="1000" b="0" dirty="0">
                <a:latin typeface="Calibri" panose="020F0502020204030204" pitchFamily="34" charset="0"/>
              </a:rPr>
              <a:t> documentation on how to create and use Mappings</a:t>
            </a:r>
            <a:r>
              <a:rPr lang="en-US" sz="1000" b="0" i="0" baseline="0" dirty="0">
                <a:latin typeface="Calibri" panose="020F0502020204030204" pitchFamily="34" charset="0"/>
              </a:rPr>
              <a:t>. </a:t>
            </a:r>
            <a:r>
              <a:rPr lang="en-US" sz="1000" b="0" i="0" baseline="0" dirty="0">
                <a:latin typeface="Calibri" panose="020F0502020204030204" pitchFamily="34" charset="0"/>
                <a:hlinkClick r:id="rId3"/>
              </a:rPr>
              <a:t>https://docs.aws.amazon.com/AWSCloudFormation/latest/UserGuide/mappings-section-structure.html</a:t>
            </a:r>
            <a:endParaRPr lang="en-US" sz="1000" b="0" i="0" baseline="0" dirty="0">
              <a:latin typeface="Calibri" panose="020F0502020204030204" pitchFamily="34" charset="0"/>
            </a:endParaRPr>
          </a:p>
        </p:txBody>
      </p:sp>
    </p:spTree>
    <p:extLst>
      <p:ext uri="{BB962C8B-B14F-4D97-AF65-F5344CB8AC3E}">
        <p14:creationId xmlns:p14="http://schemas.microsoft.com/office/powerpoint/2010/main" val="2835498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In the template, you can use Regions and specify multiple mapping levels. </a:t>
            </a:r>
          </a:p>
          <a:p>
            <a:endParaRPr lang="en-US" sz="1000" b="0" dirty="0">
              <a:latin typeface="Calibri" panose="020F0502020204030204" pitchFamily="34" charset="0"/>
            </a:endParaRPr>
          </a:p>
          <a:p>
            <a:r>
              <a:rPr lang="en-US" sz="1000" b="0" dirty="0">
                <a:latin typeface="Calibri" panose="020F0502020204030204" pitchFamily="34" charset="0"/>
              </a:rPr>
              <a:t>In the example on the slide, this mapping specifies an AMI based on the type of instance that is launched within a specific Region. For example, if an m1.small instance is used, the AMI that will be used is ami-1ccae774. This mapping ties specific machine images to instances.</a:t>
            </a:r>
          </a:p>
        </p:txBody>
      </p:sp>
    </p:spTree>
    <p:extLst>
      <p:ext uri="{BB962C8B-B14F-4D97-AF65-F5344CB8AC3E}">
        <p14:creationId xmlns:p14="http://schemas.microsoft.com/office/powerpoint/2010/main" val="191683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082970"/>
          </a:xfrm>
        </p:spPr>
        <p:txBody>
          <a:bodyPr/>
          <a:lstStyle/>
          <a:p>
            <a:r>
              <a:rPr lang="en-US" sz="1000" dirty="0">
                <a:latin typeface="Calibri" panose="020F0502020204030204" pitchFamily="34" charset="0"/>
              </a:rPr>
              <a:t>The optional Conditions section includes statements that control whether certain resources are created, or whether certain properties are assigned a value during the creation or update of a stack. For example, you can compare whether a value is equal to another value. Based on the result of that condition, you can conditionally create resources. If you have multiple conditions, separate them with commas.</a:t>
            </a:r>
          </a:p>
          <a:p>
            <a:endParaRPr lang="en-US" sz="1000" dirty="0">
              <a:latin typeface="Calibri" panose="020F0502020204030204" pitchFamily="34" charset="0"/>
            </a:endParaRPr>
          </a:p>
          <a:p>
            <a:r>
              <a:rPr lang="en-US" sz="1000" dirty="0">
                <a:latin typeface="Calibri" panose="020F0502020204030204" pitchFamily="34" charset="0"/>
              </a:rPr>
              <a:t>You might use conditions when you want to reuse a template that can create resources in different contexts, such as a test environment versus a production environment. In your template, you can add an </a:t>
            </a:r>
            <a:r>
              <a:rPr lang="en-US" sz="1000" dirty="0" err="1">
                <a:latin typeface="Calibri" panose="020F0502020204030204" pitchFamily="34" charset="0"/>
              </a:rPr>
              <a:t>EnvironmentType</a:t>
            </a:r>
            <a:r>
              <a:rPr lang="en-US" sz="1000" dirty="0">
                <a:latin typeface="Calibri" panose="020F0502020204030204" pitchFamily="34" charset="0"/>
              </a:rPr>
              <a:t> input parameter, which accepts either “prod” or “test” as inputs. For the production environment, you might include Amazon EC2 instances with certain capabilities; however, for the test environment, you want to use reduced capabilities to save money. With conditions, you can define which resources are created, and how they're configured for each environment type.</a:t>
            </a:r>
          </a:p>
          <a:p>
            <a:endParaRPr lang="en-US" sz="1000" dirty="0">
              <a:latin typeface="Calibri" panose="020F0502020204030204" pitchFamily="34" charset="0"/>
            </a:endParaRPr>
          </a:p>
          <a:p>
            <a:r>
              <a:rPr lang="en-US" sz="1000" dirty="0">
                <a:latin typeface="Calibri" panose="020F0502020204030204" pitchFamily="34" charset="0"/>
              </a:rPr>
              <a:t>Conditions are evaluated based on input parameter values that you specify when you create or update a stack. Within each condition, you can reference another condition, a parameter value, or a mapping. After you define all your conditions, you can associate them with resources and resource properties in the Resources and Outputs sections of a template.</a:t>
            </a:r>
          </a:p>
          <a:p>
            <a:endParaRPr lang="en-US" sz="1000" dirty="0">
              <a:latin typeface="Calibri" panose="020F0502020204030204" pitchFamily="34" charset="0"/>
            </a:endParaRPr>
          </a:p>
          <a:p>
            <a:endParaRPr lang="en-US" sz="1000" dirty="0">
              <a:latin typeface="Calibri" panose="020F0502020204030204" pitchFamily="34" charset="0"/>
            </a:endParaRPr>
          </a:p>
          <a:p>
            <a:r>
              <a:rPr lang="en-US" sz="1000" dirty="0">
                <a:latin typeface="Calibri" panose="020F0502020204030204" pitchFamily="34" charset="0"/>
              </a:rPr>
              <a:t>For more information, see the AWS </a:t>
            </a:r>
            <a:r>
              <a:rPr lang="en-US" sz="1000" dirty="0" err="1">
                <a:latin typeface="Calibri" panose="020F0502020204030204" pitchFamily="34" charset="0"/>
              </a:rPr>
              <a:t>CloudFormation</a:t>
            </a:r>
            <a:r>
              <a:rPr lang="en-US" sz="1000" dirty="0">
                <a:latin typeface="Calibri" panose="020F0502020204030204" pitchFamily="34" charset="0"/>
              </a:rPr>
              <a:t> documentation on how to create and use conditions.</a:t>
            </a:r>
          </a:p>
          <a:p>
            <a:r>
              <a:rPr lang="en-US" sz="1000" b="0" i="0" baseline="0" dirty="0">
                <a:latin typeface="Calibri" panose="020F0502020204030204" pitchFamily="34" charset="0"/>
                <a:hlinkClick r:id="rId3"/>
              </a:rPr>
              <a:t>http://docs.aws.amazon.com/AWSCloudFormation/latest/UserGuide/conditions-section-structure.html</a:t>
            </a:r>
            <a:endParaRPr lang="en-US" sz="1000" dirty="0">
              <a:latin typeface="Calibri" panose="020F0502020204030204" pitchFamily="34" charset="0"/>
            </a:endParaRPr>
          </a:p>
        </p:txBody>
      </p:sp>
    </p:spTree>
    <p:extLst>
      <p:ext uri="{BB962C8B-B14F-4D97-AF65-F5344CB8AC3E}">
        <p14:creationId xmlns:p14="http://schemas.microsoft.com/office/powerpoint/2010/main" val="1721890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This is an important one to pay attention to because if values or tags have been assigned, the template will do something different based on the assigned value.</a:t>
            </a:r>
          </a:p>
          <a:p>
            <a:endParaRPr lang="en-US" sz="1000" kern="1200" dirty="0">
              <a:solidFill>
                <a:schemeClr val="tx1"/>
              </a:solidFill>
              <a:effectLst/>
              <a:latin typeface="Calibri" panose="020F0502020204030204" pitchFamily="34" charset="0"/>
              <a:ea typeface="+mn-ea"/>
              <a:cs typeface="+mn-cs"/>
            </a:endParaRPr>
          </a:p>
          <a:p>
            <a:r>
              <a:rPr lang="en-US" sz="1000" kern="1200" dirty="0">
                <a:solidFill>
                  <a:schemeClr val="tx1"/>
                </a:solidFill>
                <a:effectLst/>
                <a:latin typeface="Calibri" panose="020F0502020204030204" pitchFamily="34" charset="0"/>
                <a:ea typeface="+mn-ea"/>
                <a:cs typeface="+mn-cs"/>
              </a:rPr>
              <a:t>In this example, the </a:t>
            </a:r>
            <a:r>
              <a:rPr lang="en-US" sz="1000" kern="1200" dirty="0" err="1">
                <a:solidFill>
                  <a:schemeClr val="tx1"/>
                </a:solidFill>
                <a:effectLst/>
                <a:latin typeface="Calibri" panose="020F0502020204030204" pitchFamily="34" charset="0"/>
                <a:ea typeface="+mn-ea"/>
                <a:cs typeface="+mn-cs"/>
              </a:rPr>
              <a:t>EnvType</a:t>
            </a:r>
            <a:r>
              <a:rPr lang="en-US" sz="1000" kern="1200" dirty="0">
                <a:solidFill>
                  <a:schemeClr val="tx1"/>
                </a:solidFill>
                <a:effectLst/>
                <a:latin typeface="Calibri" panose="020F0502020204030204" pitchFamily="34" charset="0"/>
                <a:ea typeface="+mn-ea"/>
                <a:cs typeface="+mn-cs"/>
              </a:rPr>
              <a:t> parameter specifies whether you want to create a Dev environment, a QA—environment, or a Prod environment. Depending on the environment, you might want to specify different configurations, such as which database it points to. You can use “Condition” to evaluate this, and specify appropriate resources for each environment.</a:t>
            </a:r>
          </a:p>
          <a:p>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15528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When the previous template is applied to this example, only one set of resources in one Availability Zone is launched when the target environment is development, or DEV. When this template is used in production--or PROD—the solution launches two sets of resources in two different Availability Zones. So, without making a single change, you can get a redundant environment from the same template.</a:t>
            </a:r>
          </a:p>
          <a:p>
            <a:endParaRPr lang="en-US" sz="1000" b="0" dirty="0">
              <a:latin typeface="Calibri" panose="020F0502020204030204" pitchFamily="34" charset="0"/>
            </a:endParaRPr>
          </a:p>
          <a:p>
            <a:r>
              <a:rPr lang="en-US" sz="1000" b="0" dirty="0">
                <a:latin typeface="Calibri" panose="020F0502020204030204" pitchFamily="34" charset="0"/>
              </a:rPr>
              <a:t>Your production environment and development environment must have the same stack in order to ensure that your application works the way that it was designed. Your DEV environment and QA environment must have the same stack of applications and the same configuration. You might have several QA environments for functional testing, user acceptance testing, load testing, and so on. The process of creating those environments manually can be -prone. You can use a Conditions statement in the template to solve this problem.</a:t>
            </a:r>
          </a:p>
        </p:txBody>
      </p:sp>
    </p:spTree>
    <p:extLst>
      <p:ext uri="{BB962C8B-B14F-4D97-AF65-F5344CB8AC3E}">
        <p14:creationId xmlns:p14="http://schemas.microsoft.com/office/powerpoint/2010/main" val="1846663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With an AWS </a:t>
            </a:r>
            <a:r>
              <a:rPr lang="en-US" sz="1000" b="0" dirty="0" err="1">
                <a:latin typeface="Calibri" panose="020F0502020204030204" pitchFamily="34" charset="0"/>
              </a:rPr>
              <a:t>CloudFormation</a:t>
            </a:r>
            <a:r>
              <a:rPr lang="en-US" sz="1000" b="0" dirty="0">
                <a:latin typeface="Calibri" panose="020F0502020204030204" pitchFamily="34" charset="0"/>
              </a:rPr>
              <a:t> template, you can specify an output. Outputs are values that are returned whenever you view the properties of your stack. For example, if something executes properly, it is helpful to provide an indication that the execution completed and was successful.</a:t>
            </a:r>
          </a:p>
          <a:p>
            <a:endParaRPr lang="en-US" sz="1000" b="0" dirty="0">
              <a:latin typeface="Calibri" panose="020F0502020204030204" pitchFamily="34" charset="0"/>
            </a:endParaRPr>
          </a:p>
          <a:p>
            <a:r>
              <a:rPr lang="en-US" sz="1000" b="0" dirty="0">
                <a:latin typeface="Calibri" panose="020F0502020204030204" pitchFamily="34" charset="0"/>
              </a:rPr>
              <a:t>Outputs can specify the string output of any logical identifier that is available in the template. It's a convenient way to capture important information about your resources or input parameters.</a:t>
            </a:r>
          </a:p>
          <a:p>
            <a:endParaRPr lang="en-US" sz="1000" b="0" dirty="0">
              <a:latin typeface="Calibri" panose="020F0502020204030204" pitchFamily="34" charset="0"/>
            </a:endParaRPr>
          </a:p>
          <a:p>
            <a:r>
              <a:rPr lang="en-US" sz="1000" b="0" dirty="0">
                <a:latin typeface="Calibri" panose="020F0502020204030204" pitchFamily="34" charset="0"/>
              </a:rPr>
              <a:t>For more information, go to the AWS </a:t>
            </a:r>
            <a:r>
              <a:rPr lang="en-US" sz="1000" b="0" dirty="0" err="1">
                <a:latin typeface="Calibri" panose="020F0502020204030204" pitchFamily="34" charset="0"/>
              </a:rPr>
              <a:t>CloudFormation</a:t>
            </a:r>
            <a:r>
              <a:rPr lang="en-US" sz="1000" b="0" dirty="0">
                <a:latin typeface="Calibri" panose="020F0502020204030204" pitchFamily="34" charset="0"/>
              </a:rPr>
              <a:t> documentation on how to create and use outputs.</a:t>
            </a:r>
            <a:r>
              <a:rPr lang="en-US" sz="1000" b="0" baseline="0" dirty="0">
                <a:latin typeface="Calibri" panose="020F0502020204030204" pitchFamily="34" charset="0"/>
              </a:rPr>
              <a:t> </a:t>
            </a:r>
            <a:r>
              <a:rPr lang="en-US" sz="1000" b="0" i="0" baseline="0" dirty="0">
                <a:latin typeface="Calibri" panose="020F0502020204030204" pitchFamily="34" charset="0"/>
                <a:hlinkClick r:id="rId3"/>
              </a:rPr>
              <a:t>http://docs.aws.amazon.com/AWSCloudFormation/latest/UserGuide/outputs-section-structure.html</a:t>
            </a:r>
            <a:endParaRPr lang="en-US" sz="1000" b="0" i="0" baseline="0" dirty="0">
              <a:latin typeface="Calibri" panose="020F0502020204030204" pitchFamily="34" charset="0"/>
            </a:endParaRPr>
          </a:p>
        </p:txBody>
      </p:sp>
    </p:spTree>
    <p:extLst>
      <p:ext uri="{BB962C8B-B14F-4D97-AF65-F5344CB8AC3E}">
        <p14:creationId xmlns:p14="http://schemas.microsoft.com/office/powerpoint/2010/main" val="921790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Introducing </a:t>
            </a:r>
            <a:r>
              <a:rPr lang="en-US" sz="1000" i="0" dirty="0">
                <a:latin typeface="Calibri" panose="020F0502020204030204" pitchFamily="34" charset="0"/>
              </a:rPr>
              <a:t>Part 4: What About Resources and Features That Are Not Directly Supported by AWS </a:t>
            </a:r>
            <a:r>
              <a:rPr lang="en-US" sz="1000" i="0" dirty="0" err="1">
                <a:latin typeface="Calibri" panose="020F0502020204030204" pitchFamily="34" charset="0"/>
              </a:rPr>
              <a:t>CloudFormation</a:t>
            </a:r>
            <a:r>
              <a:rPr lang="en-US" sz="1000" i="0" dirty="0">
                <a:latin typeface="Calibri" panose="020F0502020204030204" pitchFamily="34" charset="0"/>
              </a:rPr>
              <a:t>?</a:t>
            </a:r>
            <a:endParaRPr lang="en-US" sz="1000" i="0" kern="1200" dirty="0">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1796583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AWS </a:t>
            </a:r>
            <a:r>
              <a:rPr lang="en-US" sz="1000" dirty="0" err="1">
                <a:latin typeface="Calibri" panose="020F0502020204030204" pitchFamily="34" charset="0"/>
              </a:rPr>
              <a:t>CloudFormation</a:t>
            </a:r>
            <a:r>
              <a:rPr lang="en-US" sz="1000" dirty="0">
                <a:latin typeface="Calibri" panose="020F0502020204030204" pitchFamily="34" charset="0"/>
              </a:rPr>
              <a:t> is extensible with custom resources, so you can use part of your own logic to create stacks. With custom resources, you can write custom provisioning logic in templates. AWS </a:t>
            </a:r>
            <a:r>
              <a:rPr lang="en-US" sz="1000" dirty="0" err="1">
                <a:latin typeface="Calibri" panose="020F0502020204030204" pitchFamily="34" charset="0"/>
              </a:rPr>
              <a:t>CloudFormation</a:t>
            </a:r>
            <a:r>
              <a:rPr lang="en-US" sz="1000" dirty="0">
                <a:latin typeface="Calibri" panose="020F0502020204030204" pitchFamily="34" charset="0"/>
              </a:rPr>
              <a:t> runs your custom logic when you create, update, or delete stacks. For example, you might want to include resources that are not available as AWS </a:t>
            </a:r>
            <a:r>
              <a:rPr lang="en-US" sz="1000" dirty="0" err="1">
                <a:latin typeface="Calibri" panose="020F0502020204030204" pitchFamily="34" charset="0"/>
              </a:rPr>
              <a:t>CloudFormation</a:t>
            </a:r>
            <a:r>
              <a:rPr lang="en-US" sz="1000" dirty="0">
                <a:latin typeface="Calibri" panose="020F0502020204030204" pitchFamily="34" charset="0"/>
              </a:rPr>
              <a:t> resource types. You can include those resources by using custom resources, which means that you can still manage all your related resources in a single stack.</a:t>
            </a:r>
          </a:p>
          <a:p>
            <a:endParaRPr lang="en-US" sz="1000" dirty="0">
              <a:latin typeface="Calibri" panose="020F0502020204030204" pitchFamily="34" charset="0"/>
            </a:endParaRPr>
          </a:p>
          <a:p>
            <a:r>
              <a:rPr lang="en-US" sz="1000" dirty="0">
                <a:latin typeface="Calibri" panose="020F0502020204030204" pitchFamily="34" charset="0"/>
              </a:rPr>
              <a:t>Use the AWS::</a:t>
            </a:r>
            <a:r>
              <a:rPr lang="en-US" sz="1000" dirty="0" err="1">
                <a:latin typeface="Calibri" panose="020F0502020204030204" pitchFamily="34" charset="0"/>
              </a:rPr>
              <a:t>CloudFormation</a:t>
            </a:r>
            <a:r>
              <a:rPr lang="en-US" sz="1000" dirty="0">
                <a:latin typeface="Calibri" panose="020F0502020204030204" pitchFamily="34" charset="0"/>
              </a:rPr>
              <a:t>::</a:t>
            </a:r>
            <a:r>
              <a:rPr lang="en-US" sz="1000" dirty="0" err="1">
                <a:latin typeface="Calibri" panose="020F0502020204030204" pitchFamily="34" charset="0"/>
              </a:rPr>
              <a:t>CustomResource</a:t>
            </a:r>
            <a:r>
              <a:rPr lang="en-US" sz="1000" dirty="0">
                <a:latin typeface="Calibri" panose="020F0502020204030204" pitchFamily="34" charset="0"/>
              </a:rPr>
              <a:t> or Custom::String resource type to define custom resources in your templates. Custom resources require one property: the service token, which specifies where AWS </a:t>
            </a:r>
            <a:r>
              <a:rPr lang="en-US" sz="1000" dirty="0" err="1">
                <a:latin typeface="Calibri" panose="020F0502020204030204" pitchFamily="34" charset="0"/>
              </a:rPr>
              <a:t>CloudFormation</a:t>
            </a:r>
            <a:r>
              <a:rPr lang="en-US" sz="1000" dirty="0">
                <a:latin typeface="Calibri" panose="020F0502020204030204" pitchFamily="34" charset="0"/>
              </a:rPr>
              <a:t> sends requests to, such as an Amazon SNS topic.</a:t>
            </a:r>
          </a:p>
          <a:p>
            <a:endParaRPr lang="en-US" sz="1000" dirty="0">
              <a:latin typeface="Calibri" panose="020F0502020204030204" pitchFamily="34" charset="0"/>
            </a:endParaRPr>
          </a:p>
          <a:p>
            <a:r>
              <a:rPr lang="en-US" sz="1000" dirty="0">
                <a:latin typeface="Calibri" panose="020F0502020204030204" pitchFamily="34" charset="0"/>
              </a:rPr>
              <a:t>Examples   include provisioning a third-party application subscription and passing the authentication key back to the Amazon EC2 instance that needs it. You could also use an AWS Lambda function to peer a new VPC with another VPC.</a:t>
            </a:r>
          </a:p>
          <a:p>
            <a:endParaRPr lang="en-US" sz="1000" dirty="0">
              <a:latin typeface="Calibri" panose="020F0502020204030204" pitchFamily="34" charset="0"/>
            </a:endParaRPr>
          </a:p>
          <a:p>
            <a:r>
              <a:rPr lang="en-US" sz="1000" dirty="0">
                <a:latin typeface="Calibri" panose="020F0502020204030204" pitchFamily="34" charset="0"/>
              </a:rPr>
              <a:t>For more information, go to the AWS </a:t>
            </a:r>
            <a:r>
              <a:rPr lang="en-US" sz="1000" dirty="0" err="1">
                <a:latin typeface="Calibri" panose="020F0502020204030204" pitchFamily="34" charset="0"/>
              </a:rPr>
              <a:t>CloudFormation</a:t>
            </a:r>
            <a:r>
              <a:rPr lang="en-US" sz="1000" dirty="0">
                <a:latin typeface="Calibri" panose="020F0502020204030204" pitchFamily="34" charset="0"/>
              </a:rPr>
              <a:t> documentation on custom resources.</a:t>
            </a:r>
            <a:r>
              <a:rPr lang="en-US" sz="1000" baseline="0" dirty="0">
                <a:latin typeface="Calibri" panose="020F0502020204030204" pitchFamily="34" charset="0"/>
              </a:rPr>
              <a:t> </a:t>
            </a:r>
          </a:p>
          <a:p>
            <a:r>
              <a:rPr lang="en-US" sz="1000" baseline="0" dirty="0">
                <a:latin typeface="Calibri" panose="020F0502020204030204" pitchFamily="34" charset="0"/>
                <a:hlinkClick r:id="rId3"/>
              </a:rPr>
              <a:t>http://docs.aws.amazon.com/AWSCloudFormation/latest/UserGuide/template-custom-resources.html</a:t>
            </a:r>
            <a:endParaRPr lang="en-US" sz="1000" baseline="0" dirty="0">
              <a:latin typeface="Calibri" panose="020F0502020204030204" pitchFamily="34" charset="0"/>
            </a:endParaRPr>
          </a:p>
        </p:txBody>
      </p:sp>
    </p:spTree>
    <p:extLst>
      <p:ext uri="{BB962C8B-B14F-4D97-AF65-F5344CB8AC3E}">
        <p14:creationId xmlns:p14="http://schemas.microsoft.com/office/powerpoint/2010/main" val="552010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07878"/>
          </a:xfrm>
        </p:spPr>
        <p:txBody>
          <a:bodyPr/>
          <a:lstStyle/>
          <a:p>
            <a:pPr lvl="0"/>
            <a:r>
              <a:rPr lang="en-US" sz="1000" kern="1200" dirty="0">
                <a:solidFill>
                  <a:schemeClr val="tx1"/>
                </a:solidFill>
                <a:effectLst/>
                <a:latin typeface="Calibri" panose="020F0502020204030204" pitchFamily="34" charset="0"/>
                <a:ea typeface="+mn-ea"/>
                <a:cs typeface="+mn-cs"/>
              </a:rPr>
              <a:t>In this example, a user creates an AWS </a:t>
            </a:r>
            <a:r>
              <a:rPr lang="en-US" sz="1000" kern="1200" dirty="0" err="1">
                <a:solidFill>
                  <a:schemeClr val="tx1"/>
                </a:solidFill>
                <a:effectLst/>
                <a:latin typeface="Calibri" panose="020F0502020204030204" pitchFamily="34" charset="0"/>
                <a:ea typeface="+mn-ea"/>
                <a:cs typeface="+mn-cs"/>
              </a:rPr>
              <a:t>CloudFormation</a:t>
            </a:r>
            <a:r>
              <a:rPr lang="en-US" sz="1000" kern="1200" dirty="0">
                <a:solidFill>
                  <a:schemeClr val="tx1"/>
                </a:solidFill>
                <a:effectLst/>
                <a:latin typeface="Calibri" panose="020F0502020204030204" pitchFamily="34" charset="0"/>
                <a:ea typeface="+mn-ea"/>
                <a:cs typeface="+mn-cs"/>
              </a:rPr>
              <a:t> template by using a stack that has a custom resource operation. This custom resource operation was defined by using AWS::</a:t>
            </a:r>
            <a:r>
              <a:rPr lang="en-US" sz="1000" kern="1200" dirty="0" err="1">
                <a:solidFill>
                  <a:schemeClr val="tx1"/>
                </a:solidFill>
                <a:effectLst/>
                <a:latin typeface="Calibri" panose="020F0502020204030204" pitchFamily="34" charset="0"/>
                <a:ea typeface="+mn-ea"/>
                <a:cs typeface="+mn-cs"/>
              </a:rPr>
              <a:t>CloudFormation</a:t>
            </a:r>
            <a:r>
              <a:rPr lang="en-US" sz="1000" kern="1200" dirty="0">
                <a:solidFill>
                  <a:schemeClr val="tx1"/>
                </a:solidFill>
                <a:effectLst/>
                <a:latin typeface="Calibri" panose="020F0502020204030204" pitchFamily="34" charset="0"/>
                <a:ea typeface="+mn-ea"/>
                <a:cs typeface="+mn-cs"/>
              </a:rPr>
              <a:t>::</a:t>
            </a:r>
            <a:r>
              <a:rPr lang="en-US" sz="1000" kern="1200" dirty="0" err="1">
                <a:solidFill>
                  <a:schemeClr val="tx1"/>
                </a:solidFill>
                <a:effectLst/>
                <a:latin typeface="Calibri" panose="020F0502020204030204" pitchFamily="34" charset="0"/>
                <a:ea typeface="+mn-ea"/>
                <a:cs typeface="+mn-cs"/>
              </a:rPr>
              <a:t>CustomResource</a:t>
            </a:r>
            <a:r>
              <a:rPr lang="en-US" sz="1000" kern="1200" dirty="0">
                <a:solidFill>
                  <a:schemeClr val="tx1"/>
                </a:solidFill>
                <a:effectLst/>
                <a:latin typeface="Calibri" panose="020F0502020204030204" pitchFamily="34" charset="0"/>
                <a:ea typeface="+mn-ea"/>
                <a:cs typeface="+mn-cs"/>
              </a:rPr>
              <a:t> or Custom::</a:t>
            </a:r>
            <a:r>
              <a:rPr lang="en-US" sz="1000" kern="1200" dirty="0" err="1">
                <a:solidFill>
                  <a:schemeClr val="tx1"/>
                </a:solidFill>
                <a:effectLst/>
                <a:latin typeface="Calibri" panose="020F0502020204030204" pitchFamily="34" charset="0"/>
                <a:ea typeface="+mn-ea"/>
                <a:cs typeface="+mn-cs"/>
              </a:rPr>
              <a:t>CustomResource</a:t>
            </a:r>
            <a:r>
              <a:rPr lang="en-US" sz="1000" kern="1200" dirty="0">
                <a:solidFill>
                  <a:schemeClr val="tx1"/>
                </a:solidFill>
                <a:effectLst/>
                <a:latin typeface="Calibri" panose="020F0502020204030204" pitchFamily="34" charset="0"/>
                <a:ea typeface="+mn-ea"/>
                <a:cs typeface="+mn-cs"/>
              </a:rPr>
              <a:t> . The template includes a service token—or </a:t>
            </a:r>
            <a:r>
              <a:rPr lang="en-US" sz="1000" kern="1200" dirty="0" err="1">
                <a:solidFill>
                  <a:schemeClr val="tx1"/>
                </a:solidFill>
                <a:effectLst/>
                <a:latin typeface="Calibri" panose="020F0502020204030204" pitchFamily="34" charset="0"/>
                <a:ea typeface="+mn-ea"/>
                <a:cs typeface="+mn-cs"/>
              </a:rPr>
              <a:t>ServiceToken</a:t>
            </a:r>
            <a:r>
              <a:rPr lang="en-US" sz="1000" kern="1200" dirty="0">
                <a:solidFill>
                  <a:schemeClr val="tx1"/>
                </a:solidFill>
                <a:effectLst/>
                <a:latin typeface="Calibri" panose="020F0502020204030204" pitchFamily="34" charset="0"/>
                <a:ea typeface="+mn-ea"/>
                <a:cs typeface="+mn-cs"/>
              </a:rPr>
              <a:t>—from the third-party resource provider, which is used for authentication. The template also includes any provider-defined parameters required for the custom resource.  </a:t>
            </a:r>
          </a:p>
          <a:p>
            <a:pPr lvl="0"/>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AWS </a:t>
            </a:r>
            <a:r>
              <a:rPr lang="en-US" sz="1000" kern="1200" dirty="0" err="1">
                <a:solidFill>
                  <a:schemeClr val="tx1"/>
                </a:solidFill>
                <a:effectLst/>
                <a:latin typeface="Calibri" panose="020F0502020204030204" pitchFamily="34" charset="0"/>
                <a:ea typeface="+mn-ea"/>
                <a:cs typeface="+mn-cs"/>
              </a:rPr>
              <a:t>CloudFormation</a:t>
            </a:r>
            <a:r>
              <a:rPr lang="en-US" sz="1000" kern="1200" dirty="0">
                <a:solidFill>
                  <a:schemeClr val="tx1"/>
                </a:solidFill>
                <a:effectLst/>
                <a:latin typeface="Calibri" panose="020F0502020204030204" pitchFamily="34" charset="0"/>
                <a:ea typeface="+mn-ea"/>
                <a:cs typeface="+mn-cs"/>
              </a:rPr>
              <a:t> communicates with the custom resource provider by using an Amazon Simple Notification Service—or Amazon SNS—message that includes a Create, Update, or Delete request. The message also includes any input data that is stored in the stack template and an Amazon S3 URL for the response. </a:t>
            </a:r>
          </a:p>
          <a:p>
            <a:pPr lvl="0"/>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The custom resource provider processes the message and returns a Success or Fail response to AWS </a:t>
            </a:r>
            <a:r>
              <a:rPr lang="en-US" sz="1000" kern="1200" dirty="0" err="1">
                <a:solidFill>
                  <a:schemeClr val="tx1"/>
                </a:solidFill>
                <a:effectLst/>
                <a:latin typeface="Calibri" panose="020F0502020204030204" pitchFamily="34" charset="0"/>
                <a:ea typeface="+mn-ea"/>
                <a:cs typeface="+mn-cs"/>
              </a:rPr>
              <a:t>CloudFormation</a:t>
            </a:r>
            <a:r>
              <a:rPr lang="en-US" sz="1000" kern="1200" dirty="0">
                <a:solidFill>
                  <a:schemeClr val="tx1"/>
                </a:solidFill>
                <a:effectLst/>
                <a:latin typeface="Calibri" panose="020F0502020204030204" pitchFamily="34" charset="0"/>
                <a:ea typeface="+mn-ea"/>
                <a:cs typeface="+mn-cs"/>
              </a:rPr>
              <a:t>. The custom resource provider can also return the names and values of resource attributes if the request succeeded—that is,  output data—or send a string that provides details when the request fails. </a:t>
            </a:r>
          </a:p>
          <a:p>
            <a:pPr lvl="0"/>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AWS </a:t>
            </a:r>
            <a:r>
              <a:rPr lang="en-US" sz="1000" kern="1200" dirty="0" err="1">
                <a:solidFill>
                  <a:schemeClr val="tx1"/>
                </a:solidFill>
                <a:effectLst/>
                <a:latin typeface="Calibri" panose="020F0502020204030204" pitchFamily="34" charset="0"/>
                <a:ea typeface="+mn-ea"/>
                <a:cs typeface="+mn-cs"/>
              </a:rPr>
              <a:t>CloudFormation</a:t>
            </a:r>
            <a:r>
              <a:rPr lang="en-US" sz="1000" kern="1200" dirty="0">
                <a:solidFill>
                  <a:schemeClr val="tx1"/>
                </a:solidFill>
                <a:effectLst/>
                <a:latin typeface="Calibri" panose="020F0502020204030204" pitchFamily="34" charset="0"/>
                <a:ea typeface="+mn-ea"/>
                <a:cs typeface="+mn-cs"/>
              </a:rPr>
              <a:t> sets the stack status according to the response that is received, and it provides the values of any custom resource output data.</a:t>
            </a:r>
          </a:p>
          <a:p>
            <a:pPr lvl="0"/>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You can use an AWS Lambda function to act as a custom resource. To implement this , you can replace the </a:t>
            </a:r>
            <a:r>
              <a:rPr lang="en-US" sz="1000" kern="1200" dirty="0" err="1">
                <a:solidFill>
                  <a:schemeClr val="tx1"/>
                </a:solidFill>
                <a:effectLst/>
                <a:latin typeface="Calibri" panose="020F0502020204030204" pitchFamily="34" charset="0"/>
                <a:ea typeface="+mn-ea"/>
                <a:cs typeface="+mn-cs"/>
              </a:rPr>
              <a:t>ServiceToken</a:t>
            </a:r>
            <a:r>
              <a:rPr lang="en-US" sz="1000" kern="1200" dirty="0">
                <a:solidFill>
                  <a:schemeClr val="tx1"/>
                </a:solidFill>
                <a:effectLst/>
                <a:latin typeface="Calibri" panose="020F0502020204030204" pitchFamily="34" charset="0"/>
                <a:ea typeface="+mn-ea"/>
                <a:cs typeface="+mn-cs"/>
              </a:rPr>
              <a:t> for your custom resource with the Amazon Resource Name, or ARN, of your Lambda custom resource. In other words, you do not need to create an Amazon SNS topic for a custom resource when you use AWS Lambda because AWS </a:t>
            </a:r>
            <a:r>
              <a:rPr lang="en-US" sz="1000" kern="1200" dirty="0" err="1">
                <a:solidFill>
                  <a:schemeClr val="tx1"/>
                </a:solidFill>
                <a:effectLst/>
                <a:latin typeface="Calibri" panose="020F0502020204030204" pitchFamily="34" charset="0"/>
                <a:ea typeface="+mn-ea"/>
                <a:cs typeface="+mn-cs"/>
              </a:rPr>
              <a:t>CloudFormation</a:t>
            </a:r>
            <a:r>
              <a:rPr lang="en-US" sz="1000" kern="1200" dirty="0">
                <a:solidFill>
                  <a:schemeClr val="tx1"/>
                </a:solidFill>
                <a:effectLst/>
                <a:latin typeface="Calibri" panose="020F0502020204030204" pitchFamily="34" charset="0"/>
                <a:ea typeface="+mn-ea"/>
                <a:cs typeface="+mn-cs"/>
              </a:rPr>
              <a:t> is Lambda-aware.</a:t>
            </a:r>
          </a:p>
          <a:p>
            <a:pPr lvl="0"/>
            <a:endParaRPr lang="en-US" sz="1000" kern="1200" dirty="0">
              <a:solidFill>
                <a:schemeClr val="tx1"/>
              </a:solidFill>
              <a:effectLst/>
              <a:latin typeface="Calibri" panose="020F0502020204030204" pitchFamily="34" charset="0"/>
              <a:ea typeface="+mn-ea"/>
              <a:cs typeface="+mn-cs"/>
            </a:endParaRPr>
          </a:p>
          <a:p>
            <a:pPr lvl="0"/>
            <a:r>
              <a:rPr lang="en-US" sz="1000" kern="1200" dirty="0">
                <a:solidFill>
                  <a:schemeClr val="tx1"/>
                </a:solidFill>
                <a:effectLst/>
                <a:latin typeface="Calibri" panose="020F0502020204030204" pitchFamily="34" charset="0"/>
                <a:ea typeface="+mn-ea"/>
                <a:cs typeface="+mn-cs"/>
              </a:rPr>
              <a:t>As in the previous scenarios, your code is responsible for doing any required processing. It uses the pre-signed URL—which is sent by AWS </a:t>
            </a:r>
            <a:r>
              <a:rPr lang="en-US" sz="1000" kern="1200" dirty="0" err="1">
                <a:solidFill>
                  <a:schemeClr val="tx1"/>
                </a:solidFill>
                <a:effectLst/>
                <a:latin typeface="Calibri" panose="020F0502020204030204" pitchFamily="34" charset="0"/>
                <a:ea typeface="+mn-ea"/>
                <a:cs typeface="+mn-cs"/>
              </a:rPr>
              <a:t>CloudFormation</a:t>
            </a:r>
            <a:r>
              <a:rPr lang="en-US" sz="1000" kern="1200" dirty="0">
                <a:solidFill>
                  <a:schemeClr val="tx1"/>
                </a:solidFill>
                <a:effectLst/>
                <a:latin typeface="Calibri" panose="020F0502020204030204" pitchFamily="34" charset="0"/>
                <a:ea typeface="+mn-ea"/>
                <a:cs typeface="+mn-cs"/>
              </a:rPr>
              <a:t>—to signal to the service that the creation of the custom resource either succeeded or failed.</a:t>
            </a:r>
          </a:p>
          <a:p>
            <a:pPr lvl="0"/>
            <a:endParaRPr lang="en-US" sz="1200" kern="1200" dirty="0">
              <a:solidFill>
                <a:schemeClr val="tx1"/>
              </a:solidFill>
              <a:effectLst/>
              <a:ea typeface="+mn-ea"/>
              <a:cs typeface="+mn-cs"/>
            </a:endParaRPr>
          </a:p>
        </p:txBody>
      </p:sp>
    </p:spTree>
    <p:extLst>
      <p:ext uri="{BB962C8B-B14F-4D97-AF65-F5344CB8AC3E}">
        <p14:creationId xmlns:p14="http://schemas.microsoft.com/office/powerpoint/2010/main" val="3084861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While AWS </a:t>
            </a:r>
            <a:r>
              <a:rPr lang="en-US" sz="1000" dirty="0" err="1">
                <a:latin typeface="Calibri" panose="020F0502020204030204" pitchFamily="34" charset="0"/>
              </a:rPr>
              <a:t>CloudFormation</a:t>
            </a:r>
            <a:r>
              <a:rPr lang="en-US" sz="1000" dirty="0">
                <a:latin typeface="Calibri" panose="020F0502020204030204" pitchFamily="34" charset="0"/>
              </a:rPr>
              <a:t> is the most common way to deploy infrastructure automatically, AWS offers other options that might be more suitable for specific use cases. </a:t>
            </a:r>
          </a:p>
          <a:p>
            <a:endParaRPr lang="en-US" sz="1000" dirty="0">
              <a:latin typeface="Calibri" panose="020F0502020204030204" pitchFamily="34" charset="0"/>
            </a:endParaRPr>
          </a:p>
          <a:p>
            <a:r>
              <a:rPr lang="en-US" sz="1000" dirty="0">
                <a:latin typeface="Calibri" panose="020F0502020204030204" pitchFamily="34" charset="0"/>
              </a:rPr>
              <a:t>You could treat code as a service by using AWS Elastic </a:t>
            </a:r>
            <a:r>
              <a:rPr lang="en-US" sz="1000" dirty="0" err="1">
                <a:latin typeface="Calibri" panose="020F0502020204030204" pitchFamily="34" charset="0"/>
              </a:rPr>
              <a:t>BeanStalk</a:t>
            </a:r>
            <a:r>
              <a:rPr lang="en-US" sz="1000" dirty="0">
                <a:latin typeface="Calibri" panose="020F0502020204030204" pitchFamily="34" charset="0"/>
              </a:rPr>
              <a:t>, AWS </a:t>
            </a:r>
            <a:r>
              <a:rPr lang="en-US" sz="1000" dirty="0" err="1">
                <a:latin typeface="Calibri" panose="020F0502020204030204" pitchFamily="34" charset="0"/>
              </a:rPr>
              <a:t>OpsWorks</a:t>
            </a:r>
            <a:r>
              <a:rPr lang="en-US" sz="1000" dirty="0">
                <a:latin typeface="Calibri" panose="020F0502020204030204" pitchFamily="34" charset="0"/>
              </a:rPr>
              <a:t>, Amazon EC2 run command, and third-party applications on Amazon EC2 instances.</a:t>
            </a:r>
          </a:p>
        </p:txBody>
      </p:sp>
    </p:spTree>
    <p:extLst>
      <p:ext uri="{BB962C8B-B14F-4D97-AF65-F5344CB8AC3E}">
        <p14:creationId xmlns:p14="http://schemas.microsoft.com/office/powerpoint/2010/main" val="30927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Calibri" panose="020F0502020204030204" pitchFamily="34" charset="0"/>
                <a:ea typeface="+mn-ea"/>
                <a:cs typeface="+mn-cs"/>
              </a:rPr>
              <a:t>Introducing </a:t>
            </a:r>
            <a:r>
              <a:rPr lang="en-US" sz="1000" i="1" kern="1200" dirty="0">
                <a:solidFill>
                  <a:schemeClr val="tx1"/>
                </a:solidFill>
                <a:effectLst/>
                <a:latin typeface="Calibri" panose="020F0502020204030204" pitchFamily="34" charset="0"/>
                <a:ea typeface="+mn-ea"/>
                <a:cs typeface="+mn-cs"/>
              </a:rPr>
              <a:t>Part 1: Manual Configuration.</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932854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baseline="0" dirty="0">
                <a:latin typeface="Calibri" panose="020F0502020204030204" pitchFamily="34" charset="0"/>
              </a:rPr>
              <a:t>AWS Elastic Beanstalk is an automated deployment scaling service for web applications.</a:t>
            </a:r>
          </a:p>
          <a:p>
            <a:endParaRPr lang="en-US" sz="1000" b="0" baseline="0" dirty="0">
              <a:latin typeface="Calibri" panose="020F0502020204030204" pitchFamily="34" charset="0"/>
            </a:endParaRPr>
          </a:p>
          <a:p>
            <a:r>
              <a:rPr lang="en-US" sz="1000" b="0" baseline="0" dirty="0">
                <a:latin typeface="Calibri" panose="020F0502020204030204" pitchFamily="34" charset="0"/>
              </a:rPr>
              <a:t>If you have an application that's written in Java, .NET, PHP, Node.js, Python, Ruby, Go, or Docker, you can roll out an AWS Elastic Beanstalk application. The application would deploy on Apache, Nginx, Passenger, and Internet Information Services—or IIS—servers. </a:t>
            </a:r>
          </a:p>
          <a:p>
            <a:endParaRPr lang="en-US" sz="1000" b="0" baseline="0" dirty="0">
              <a:latin typeface="Calibri" panose="020F0502020204030204" pitchFamily="34" charset="0"/>
            </a:endParaRPr>
          </a:p>
          <a:p>
            <a:r>
              <a:rPr lang="en-US" sz="1000" b="0" baseline="0" dirty="0">
                <a:latin typeface="Calibri" panose="020F0502020204030204" pitchFamily="34" charset="0"/>
              </a:rPr>
              <a:t>A deployment with AWS Elastic Beanstalk can automatically handle load balancing, health monitoring, automatic scaling, application platform management, and code deployment.</a:t>
            </a:r>
          </a:p>
        </p:txBody>
      </p:sp>
    </p:spTree>
    <p:extLst>
      <p:ext uri="{BB962C8B-B14F-4D97-AF65-F5344CB8AC3E}">
        <p14:creationId xmlns:p14="http://schemas.microsoft.com/office/powerpoint/2010/main" val="4181673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2" name="Notes Placeholder 1"/>
          <p:cNvSpPr>
            <a:spLocks noGrp="1"/>
          </p:cNvSpPr>
          <p:nvPr>
            <p:ph type="body" sz="quarter" idx="10"/>
          </p:nvPr>
        </p:nvSpPr>
        <p:spPr>
          <a:xfrm>
            <a:off x="639500" y="4354250"/>
            <a:ext cx="5645552" cy="3227168"/>
          </a:xfrm>
        </p:spPr>
        <p:txBody>
          <a:bodyPr/>
          <a:lstStyle/>
          <a:p>
            <a:r>
              <a:rPr lang="en-US" sz="1000" dirty="0">
                <a:latin typeface="Calibri" panose="020F0502020204030204" pitchFamily="34" charset="0"/>
              </a:rPr>
              <a:t>In the case of a 24-hour flash sale, you might not worry about the deployment of a web application. However, in general, you want to minimize the downtime for your web application. Therefore, blue/green deployment is highly desirable. </a:t>
            </a:r>
          </a:p>
          <a:p>
            <a:endParaRPr lang="en-US" sz="1000" dirty="0">
              <a:latin typeface="Calibri" panose="020F0502020204030204" pitchFamily="34" charset="0"/>
            </a:endParaRPr>
          </a:p>
          <a:p>
            <a:r>
              <a:rPr lang="en-US" sz="1000" dirty="0">
                <a:latin typeface="Calibri" panose="020F0502020204030204" pitchFamily="34" charset="0"/>
              </a:rPr>
              <a:t>One of the challenges of automating deployment is the cutover, which is when you take software from the final stage of testing to live production. So how can you quickly deploy the application without any downtime?</a:t>
            </a:r>
          </a:p>
          <a:p>
            <a:endParaRPr lang="en-US" sz="1000" dirty="0">
              <a:latin typeface="Calibri" panose="020F0502020204030204" pitchFamily="34" charset="0"/>
            </a:endParaRPr>
          </a:p>
          <a:p>
            <a:r>
              <a:rPr lang="en-US" sz="1000" dirty="0">
                <a:latin typeface="Calibri" panose="020F0502020204030204" pitchFamily="34" charset="0"/>
              </a:rPr>
              <a:t>One simple technique is to use blue/green deployments, where the live production environment is “blue,” and the matching environment is “green.” Blue/green deployment on AWS Elastic Beanstalk provides a way for you to test new hardware or applications without going fully into production. </a:t>
            </a:r>
          </a:p>
          <a:p>
            <a:endParaRPr lang="en-US" sz="1000" dirty="0">
              <a:latin typeface="Calibri" panose="020F0502020204030204" pitchFamily="34" charset="0"/>
            </a:endParaRPr>
          </a:p>
          <a:p>
            <a:r>
              <a:rPr lang="en-US" sz="1000" dirty="0">
                <a:latin typeface="Calibri" panose="020F0502020204030204" pitchFamily="34" charset="0"/>
              </a:rPr>
              <a:t>“Green” represents your new deployment. You deploy updates to the green deployment and attach it to your load balancer. After the green deployment is complete and functional, you can begin to shut down or upgrade the blue deployment. This approach also gives you the opportunity for a rapid rollback by switching back to the blue deployment if the green environment is not working properly.</a:t>
            </a:r>
          </a:p>
          <a:p>
            <a:endParaRPr lang="en-US" sz="1000" dirty="0">
              <a:latin typeface="Calibri" panose="020F0502020204030204" pitchFamily="34" charset="0"/>
            </a:endParaRPr>
          </a:p>
          <a:p>
            <a:r>
              <a:rPr lang="en-US" sz="1000" dirty="0">
                <a:latin typeface="Calibri" panose="020F0502020204030204" pitchFamily="34" charset="0"/>
              </a:rPr>
              <a:t>AWS Elastic Beanstalk provides automated infrastructure management and code deployment for your application. It includes: </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Load balancing</a:t>
            </a:r>
          </a:p>
          <a:p>
            <a:r>
              <a:rPr lang="en-US" sz="1000" dirty="0">
                <a:latin typeface="Calibri" panose="020F0502020204030204" pitchFamily="34" charset="0"/>
              </a:rPr>
              <a:t>• Health monitoring</a:t>
            </a:r>
          </a:p>
          <a:p>
            <a:r>
              <a:rPr lang="en-US" sz="1000" dirty="0">
                <a:latin typeface="Calibri" panose="020F0502020204030204" pitchFamily="34" charset="0"/>
              </a:rPr>
              <a:t>• Auto scaling </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Application platform management</a:t>
            </a:r>
          </a:p>
          <a:p>
            <a:r>
              <a:rPr lang="en-US" sz="1000" dirty="0">
                <a:latin typeface="Calibri" panose="020F0502020204030204" pitchFamily="34" charset="0"/>
              </a:rPr>
              <a:t>•</a:t>
            </a:r>
            <a:r>
              <a:rPr lang="en-US" sz="1000" baseline="0" dirty="0">
                <a:latin typeface="Calibri" panose="020F0502020204030204" pitchFamily="34" charset="0"/>
              </a:rPr>
              <a:t> </a:t>
            </a:r>
            <a:r>
              <a:rPr lang="en-US" sz="1000" dirty="0">
                <a:latin typeface="Calibri" panose="020F0502020204030204" pitchFamily="34" charset="0"/>
              </a:rPr>
              <a:t>Code deployment</a:t>
            </a:r>
          </a:p>
        </p:txBody>
      </p:sp>
    </p:spTree>
    <p:extLst>
      <p:ext uri="{BB962C8B-B14F-4D97-AF65-F5344CB8AC3E}">
        <p14:creationId xmlns:p14="http://schemas.microsoft.com/office/powerpoint/2010/main" val="2310745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You can also use AWS </a:t>
            </a:r>
            <a:r>
              <a:rPr lang="en-US" sz="1000" dirty="0" err="1">
                <a:latin typeface="Calibri" panose="020F0502020204030204" pitchFamily="34" charset="0"/>
              </a:rPr>
              <a:t>CloudFormation</a:t>
            </a:r>
            <a:r>
              <a:rPr lang="en-US" sz="1000" dirty="0">
                <a:latin typeface="Calibri" panose="020F0502020204030204" pitchFamily="34" charset="0"/>
              </a:rPr>
              <a:t> for a blue/green deployment rollout. In this example, AWS </a:t>
            </a:r>
            <a:r>
              <a:rPr lang="en-US" sz="1000" dirty="0" err="1">
                <a:latin typeface="Calibri" panose="020F0502020204030204" pitchFamily="34" charset="0"/>
              </a:rPr>
              <a:t>CloudFormation</a:t>
            </a:r>
            <a:r>
              <a:rPr lang="en-US" sz="1000" dirty="0">
                <a:latin typeface="Calibri" panose="020F0502020204030204" pitchFamily="34" charset="0"/>
              </a:rPr>
              <a:t> templates were used instead of Elastic Beanstalk. It takes little more effort than the Elastic Beanstalk approach.</a:t>
            </a:r>
          </a:p>
          <a:p>
            <a:endParaRPr lang="en-US" sz="1000" dirty="0">
              <a:latin typeface="Calibri" panose="020F0502020204030204" pitchFamily="34" charset="0"/>
            </a:endParaRPr>
          </a:p>
          <a:p>
            <a:r>
              <a:rPr lang="en-US" sz="1000" dirty="0">
                <a:latin typeface="Calibri" panose="020F0502020204030204" pitchFamily="34" charset="0"/>
              </a:rPr>
              <a:t>This example is from a customer whose internal security team had not approved the usage of Elastic Beanstalk. As a result, the customer had to use AWS </a:t>
            </a:r>
            <a:r>
              <a:rPr lang="en-US" sz="1000" dirty="0" err="1">
                <a:latin typeface="Calibri" panose="020F0502020204030204" pitchFamily="34" charset="0"/>
              </a:rPr>
              <a:t>CloudFormation</a:t>
            </a:r>
            <a:r>
              <a:rPr lang="en-US" sz="1000" dirty="0">
                <a:latin typeface="Calibri" panose="020F0502020204030204" pitchFamily="34" charset="0"/>
              </a:rPr>
              <a:t> to implement the blue/green deployment. Traffic was trickled from Stack 1 to Stack 2 until it was apparent that Stack 2 was functional. After Stack 2 was functional, the connection to Stack 1, which is the former production environment, was taken away. Stack 2 became the new production environment, and the old production environment was torn down.</a:t>
            </a:r>
          </a:p>
        </p:txBody>
      </p:sp>
    </p:spTree>
    <p:extLst>
      <p:ext uri="{BB962C8B-B14F-4D97-AF65-F5344CB8AC3E}">
        <p14:creationId xmlns:p14="http://schemas.microsoft.com/office/powerpoint/2010/main" val="3434274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baseline="0" dirty="0">
                <a:latin typeface="Calibri" panose="020F0502020204030204" pitchFamily="34" charset="0"/>
              </a:rPr>
              <a:t>AWS </a:t>
            </a:r>
            <a:r>
              <a:rPr lang="en-US" sz="1000" b="0" baseline="0" dirty="0" err="1">
                <a:latin typeface="Calibri" panose="020F0502020204030204" pitchFamily="34" charset="0"/>
              </a:rPr>
              <a:t>OpsWorks</a:t>
            </a:r>
            <a:r>
              <a:rPr lang="en-US" sz="1000" b="0" baseline="0" dirty="0">
                <a:latin typeface="Calibri" panose="020F0502020204030204" pitchFamily="34" charset="0"/>
              </a:rPr>
              <a:t> is a configuration management service that helps you configure and operate applications in a cloud enterprise by using Puppet or Chef. AWS </a:t>
            </a:r>
            <a:r>
              <a:rPr lang="en-US" sz="1000" b="0" baseline="0" dirty="0" err="1">
                <a:latin typeface="Calibri" panose="020F0502020204030204" pitchFamily="34" charset="0"/>
              </a:rPr>
              <a:t>OpsWorks</a:t>
            </a:r>
            <a:r>
              <a:rPr lang="en-US" sz="1000" b="0" baseline="0" dirty="0">
                <a:latin typeface="Calibri" panose="020F0502020204030204" pitchFamily="34" charset="0"/>
              </a:rPr>
              <a:t> Stacks and AWS </a:t>
            </a:r>
            <a:r>
              <a:rPr lang="en-US" sz="1000" b="0" baseline="0" dirty="0" err="1">
                <a:latin typeface="Calibri" panose="020F0502020204030204" pitchFamily="34" charset="0"/>
              </a:rPr>
              <a:t>OpsWorks</a:t>
            </a:r>
            <a:r>
              <a:rPr lang="en-US" sz="1000" b="0" baseline="0" dirty="0">
                <a:latin typeface="Calibri" panose="020F0502020204030204" pitchFamily="34" charset="0"/>
              </a:rPr>
              <a:t> for Chef Automate let you use Chef cookbooks and solutions for configuration management. AWS </a:t>
            </a:r>
            <a:r>
              <a:rPr lang="en-US" sz="1000" b="0" baseline="0" dirty="0" err="1">
                <a:latin typeface="Calibri" panose="020F0502020204030204" pitchFamily="34" charset="0"/>
              </a:rPr>
              <a:t>OpsWorks</a:t>
            </a:r>
            <a:r>
              <a:rPr lang="en-US" sz="1000" b="0" baseline="0" dirty="0">
                <a:latin typeface="Calibri" panose="020F0502020204030204" pitchFamily="34" charset="0"/>
              </a:rPr>
              <a:t> for Puppet Enterprise lets you configure a Puppet Enterprise master server in AWS. Puppet offers a set of tools for enforcing the desired state of your infrastructure, and automating on-demand tasks.</a:t>
            </a:r>
          </a:p>
          <a:p>
            <a:endParaRPr lang="en-US" sz="1000" b="0" baseline="0" dirty="0">
              <a:latin typeface="Calibri" panose="020F0502020204030204" pitchFamily="34" charset="0"/>
            </a:endParaRPr>
          </a:p>
          <a:p>
            <a:r>
              <a:rPr lang="en-US" sz="1000" b="0" baseline="0" dirty="0">
                <a:latin typeface="Calibri" panose="020F0502020204030204" pitchFamily="34" charset="0"/>
              </a:rPr>
              <a:t>You can define the entire architecture of the application, along with specifications that include package installation, software configuration, and the type of compute and storage resources that are needed. You can start from your own template, or you can use common templates for application servers and database servers. </a:t>
            </a:r>
          </a:p>
          <a:p>
            <a:endParaRPr lang="en-US" sz="1000" b="0" baseline="0" dirty="0">
              <a:latin typeface="Calibri" panose="020F0502020204030204" pitchFamily="34" charset="0"/>
            </a:endParaRPr>
          </a:p>
          <a:p>
            <a:r>
              <a:rPr lang="en-US" sz="1000" b="0" baseline="0" dirty="0">
                <a:latin typeface="Calibri" panose="020F0502020204030204" pitchFamily="34" charset="0"/>
              </a:rPr>
              <a:t>AWS </a:t>
            </a:r>
            <a:r>
              <a:rPr lang="en-US" sz="1000" b="0" baseline="0" dirty="0" err="1">
                <a:latin typeface="Calibri" panose="020F0502020204030204" pitchFamily="34" charset="0"/>
              </a:rPr>
              <a:t>OpsWorks</a:t>
            </a:r>
            <a:r>
              <a:rPr lang="en-US" sz="1000" b="0" baseline="0" dirty="0">
                <a:latin typeface="Calibri" panose="020F0502020204030204" pitchFamily="34" charset="0"/>
              </a:rPr>
              <a:t> also works as a lifecycle tool to help you simplify the management of an application and reduce the number of deployment cycles. </a:t>
            </a:r>
          </a:p>
          <a:p>
            <a:endParaRPr lang="en-US" b="0" baseline="0" dirty="0"/>
          </a:p>
        </p:txBody>
      </p:sp>
    </p:spTree>
    <p:extLst>
      <p:ext uri="{BB962C8B-B14F-4D97-AF65-F5344CB8AC3E}">
        <p14:creationId xmlns:p14="http://schemas.microsoft.com/office/powerpoint/2010/main" val="9946702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AWS Systems Manager is a management service that helps you automatically collect software inventory, apply OS patches, create system images, and configure Windows and Linux operating systems. These capabilities help you define and track system configurations, prevent drift, and maintain software compliance of your Amazon EC2 and on-premises configurations. By providing a management approach that is designed for the scale and agility of the cloud but extends into your on-premises data center, AWS Systems Manager allows you to bridge your existing infrastructure with AWS.</a:t>
            </a:r>
          </a:p>
          <a:p>
            <a:endParaRPr lang="en-US" sz="1000" dirty="0">
              <a:latin typeface="Calibri" panose="020F0502020204030204" pitchFamily="34" charset="0"/>
            </a:endParaRPr>
          </a:p>
          <a:p>
            <a:r>
              <a:rPr lang="en-US" sz="1000" dirty="0">
                <a:latin typeface="Calibri" panose="020F0502020204030204" pitchFamily="34" charset="0"/>
              </a:rPr>
              <a:t>AWS Systems Manager is straightforward to use. Access AWS Systems Manager from the Amazon EC2 console, select the instances that you want to manage, and define the management tasks you want to perform. AWS Systems Manager is now available at no cost to manage both your Amazon EC2 and on-premises resources.</a:t>
            </a:r>
          </a:p>
        </p:txBody>
      </p:sp>
    </p:spTree>
    <p:extLst>
      <p:ext uri="{BB962C8B-B14F-4D97-AF65-F5344CB8AC3E}">
        <p14:creationId xmlns:p14="http://schemas.microsoft.com/office/powerpoint/2010/main" val="29535859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83694"/>
          </a:xfrm>
        </p:spPr>
        <p:txBody>
          <a:bodyPr/>
          <a:lstStyle/>
          <a:p>
            <a:r>
              <a:rPr lang="en-US" sz="1000" b="0" baseline="0" dirty="0">
                <a:latin typeface="Calibri" panose="020F0502020204030204" pitchFamily="34" charset="0"/>
              </a:rPr>
              <a:t>Amazon EC2 Run Command helps you administer your instances—no matter how many you have—in a manner that is both straightforward and secure. This feature was designed to support a wide range of enterprise scenarios that involve automating common administrative tasks, like executing Shell scripts and commands on Linux, running PowerShell commands on Windows, installing software or patches, and more. It is accessible from the AWS Management Console, the AWS Command Line Interface or the AWSCLI, the AWS Tools for Windows PowerShell, and the AWS software development kits, or SDKs. If you currently administer individual Windows instances by running PS1 scripts or individual PowerShell commands, you can now run them on one or more instances. You can use new predefined commands to simplify your administration of Windows instances. The Linux version of the on-instance agent is also available in open source form on GitHub.</a:t>
            </a:r>
          </a:p>
          <a:p>
            <a:endParaRPr lang="en-US" sz="1000" b="0" baseline="0" dirty="0">
              <a:latin typeface="Calibri" panose="020F0502020204030204" pitchFamily="34" charset="0"/>
            </a:endParaRPr>
          </a:p>
          <a:p>
            <a:r>
              <a:rPr lang="en-US" sz="1000" b="0" baseline="0" dirty="0">
                <a:latin typeface="Calibri" panose="020F0502020204030204" pitchFamily="34" charset="0"/>
              </a:rPr>
              <a:t>Command execution is secure, reliable, convenient, and scalable. You can create your own commands and exercise fine-grained control over execution privileges by using AWS Identity and Access Management, or IAM. For example, you can specify that administrative commands can be run on a specific set of instances by a tightly controlled group of trusted users. All of the commands are centrally logged to AWS </a:t>
            </a:r>
            <a:r>
              <a:rPr lang="en-US" sz="1000" b="0" baseline="0" dirty="0" err="1">
                <a:latin typeface="Calibri" panose="020F0502020204030204" pitchFamily="34" charset="0"/>
              </a:rPr>
              <a:t>CloudTrail</a:t>
            </a:r>
            <a:r>
              <a:rPr lang="en-US" sz="1000" b="0" baseline="0" dirty="0">
                <a:latin typeface="Calibri" panose="020F0502020204030204" pitchFamily="34" charset="0"/>
              </a:rPr>
              <a:t> for easy auditing.</a:t>
            </a:r>
          </a:p>
          <a:p>
            <a:endParaRPr lang="en-US" b="0" baseline="0" dirty="0"/>
          </a:p>
        </p:txBody>
      </p:sp>
    </p:spTree>
    <p:extLst>
      <p:ext uri="{BB962C8B-B14F-4D97-AF65-F5344CB8AC3E}">
        <p14:creationId xmlns:p14="http://schemas.microsoft.com/office/powerpoint/2010/main" val="1858632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latin typeface="Calibri" panose="020F0502020204030204" pitchFamily="34" charset="0"/>
              </a:rPr>
              <a:t>You can use many third-party automation options. You can launch and run many automation solutions on Amazon EC2, including Chef, Puppet, </a:t>
            </a:r>
            <a:r>
              <a:rPr lang="en-US" sz="1000" b="0" baseline="0" dirty="0" err="1">
                <a:latin typeface="Calibri" panose="020F0502020204030204" pitchFamily="34" charset="0"/>
              </a:rPr>
              <a:t>Ansible</a:t>
            </a:r>
            <a:r>
              <a:rPr lang="en-US" sz="1000" b="0" baseline="0" dirty="0">
                <a:latin typeface="Calibri" panose="020F0502020204030204" pitchFamily="34" charset="0"/>
              </a:rPr>
              <a:t>, and Salt. These solutions offer a variety of launch and configuration automation options. For example, Chef offers a one-click deployment.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baseline="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latin typeface="Calibri" panose="020F0502020204030204" pitchFamily="34" charset="0"/>
              </a:rPr>
              <a:t>If you have a tool that you're already using and you would like to continue using it in the cloud, you can continue to do so. You can visit the AWS Marketplace to learn about solutions that offer one-click deployments for tools like Chef.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baseline="0" dirty="0">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latin typeface="Calibri" panose="020F0502020204030204" pitchFamily="34" charset="0"/>
              </a:rPr>
              <a:t>For more information on using these solutions on AWS, visit the solution providers: </a:t>
            </a:r>
            <a:endParaRPr lang="en-US" sz="1000" b="0" baseline="0" dirty="0">
              <a:latin typeface="Calibri" panose="020F0502020204030204" pitchFamily="34" charset="0"/>
              <a:hlinkClick r:id="rId3"/>
            </a:endParaRPr>
          </a:p>
          <a:p>
            <a:r>
              <a:rPr lang="en-US" sz="1000" b="0" baseline="0" dirty="0">
                <a:latin typeface="Calibri" panose="020F0502020204030204" pitchFamily="34" charset="0"/>
                <a:hlinkClick r:id="rId3"/>
              </a:rPr>
              <a:t>https://www.chef.io/solutions/aws/</a:t>
            </a:r>
            <a:endParaRPr lang="en-US" sz="1000" b="0" baseline="0" dirty="0">
              <a:latin typeface="Calibri" panose="020F0502020204030204" pitchFamily="34" charset="0"/>
            </a:endParaRPr>
          </a:p>
          <a:p>
            <a:r>
              <a:rPr lang="en-US" sz="1000" b="0" baseline="0" dirty="0">
                <a:latin typeface="Calibri" panose="020F0502020204030204" pitchFamily="34" charset="0"/>
              </a:rPr>
              <a:t>	</a:t>
            </a:r>
          </a:p>
          <a:p>
            <a:r>
              <a:rPr lang="en-US" sz="1000" b="0" baseline="0" dirty="0">
                <a:latin typeface="Calibri" panose="020F0502020204030204" pitchFamily="34" charset="0"/>
                <a:hlinkClick r:id="rId4"/>
              </a:rPr>
              <a:t>https://puppet.com/product/managed-technology/aws</a:t>
            </a:r>
            <a:r>
              <a:rPr lang="en-US" sz="1000" b="0" baseline="0" dirty="0">
                <a:latin typeface="Calibri" panose="020F0502020204030204" pitchFamily="34" charset="0"/>
              </a:rPr>
              <a:t>	</a:t>
            </a:r>
          </a:p>
          <a:p>
            <a:endParaRPr lang="en-US" sz="1000" b="0" baseline="0" dirty="0">
              <a:latin typeface="Calibri" panose="020F0502020204030204" pitchFamily="34" charset="0"/>
            </a:endParaRPr>
          </a:p>
          <a:p>
            <a:r>
              <a:rPr lang="en-US" sz="1000" b="0" baseline="0" dirty="0">
                <a:latin typeface="Calibri" panose="020F0502020204030204" pitchFamily="34" charset="0"/>
                <a:hlinkClick r:id="rId5"/>
              </a:rPr>
              <a:t>https://www.ansible.com/aws</a:t>
            </a:r>
            <a:r>
              <a:rPr lang="en-US" sz="1000" b="0" baseline="0" dirty="0">
                <a:latin typeface="Calibri" panose="020F0502020204030204" pitchFamily="34" charset="0"/>
              </a:rPr>
              <a:t>	</a:t>
            </a:r>
          </a:p>
          <a:p>
            <a:endParaRPr lang="en-US" sz="1000" b="0" baseline="0" dirty="0">
              <a:latin typeface="Calibri" panose="020F0502020204030204" pitchFamily="34" charset="0"/>
            </a:endParaRPr>
          </a:p>
          <a:p>
            <a:r>
              <a:rPr lang="en-US" sz="1000" b="0" baseline="0" dirty="0">
                <a:latin typeface="Calibri" panose="020F0502020204030204" pitchFamily="34" charset="0"/>
                <a:hlinkClick r:id="rId6"/>
              </a:rPr>
              <a:t>https://docs.saltstack.com/en/latest/topics/cloud/aws.html</a:t>
            </a:r>
            <a:r>
              <a:rPr lang="en-US" sz="1000" b="0" baseline="0" dirty="0">
                <a:latin typeface="Calibri" panose="020F0502020204030204" pitchFamily="34" charset="0"/>
              </a:rPr>
              <a:t>	</a:t>
            </a:r>
          </a:p>
          <a:p>
            <a:endParaRPr lang="en-US" b="0" baseline="0" dirty="0"/>
          </a:p>
        </p:txBody>
      </p:sp>
    </p:spTree>
    <p:extLst>
      <p:ext uri="{BB962C8B-B14F-4D97-AF65-F5344CB8AC3E}">
        <p14:creationId xmlns:p14="http://schemas.microsoft.com/office/powerpoint/2010/main" val="11499932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baseline="0" dirty="0">
                <a:latin typeface="Calibri" panose="020F0502020204030204" pitchFamily="34" charset="0"/>
              </a:rPr>
              <a:t>A frequently asked question is about the multiple services that provide application management capabilities, and where the line between them is. Choosing the right solution is a balance between convenience and having total control.</a:t>
            </a:r>
          </a:p>
          <a:p>
            <a:endParaRPr lang="en-US" sz="1000" b="0" baseline="0" dirty="0">
              <a:latin typeface="Calibri" panose="020F0502020204030204" pitchFamily="34" charset="0"/>
            </a:endParaRPr>
          </a:p>
          <a:p>
            <a:r>
              <a:rPr lang="en-US" sz="1000" b="0" baseline="0" dirty="0">
                <a:latin typeface="Calibri" panose="020F0502020204030204" pitchFamily="34" charset="0"/>
              </a:rPr>
              <a:t>AWS Elastic Beanstalk is an application service for building web applications with a popular container— you can use Java, PHP, Node.js, Python, Ruby, and Docker. If you want to upload your code and don’t need to customize your environment, Elastic Beanstalk might be a good choice for you.</a:t>
            </a:r>
          </a:p>
          <a:p>
            <a:endParaRPr lang="en-US" sz="1000" b="0" baseline="0" dirty="0">
              <a:latin typeface="Calibri" panose="020F0502020204030204" pitchFamily="34" charset="0"/>
            </a:endParaRPr>
          </a:p>
          <a:p>
            <a:r>
              <a:rPr lang="en-US" sz="1000" b="0" baseline="0" dirty="0">
                <a:latin typeface="Calibri" panose="020F0502020204030204" pitchFamily="34" charset="0"/>
              </a:rPr>
              <a:t>AWS </a:t>
            </a:r>
            <a:r>
              <a:rPr lang="en-US" sz="1000" b="0" baseline="0" dirty="0" err="1">
                <a:latin typeface="Calibri" panose="020F0502020204030204" pitchFamily="34" charset="0"/>
              </a:rPr>
              <a:t>OpsWorks</a:t>
            </a:r>
            <a:r>
              <a:rPr lang="en-US" sz="1000" b="0" baseline="0" dirty="0">
                <a:latin typeface="Calibri" panose="020F0502020204030204" pitchFamily="34" charset="0"/>
              </a:rPr>
              <a:t> lets you launch an application and define its architecture and the specification of each component, including package installation, software configuration and resources, such as storage. You can use templates for common technologies—such as application servers, databases, etc.—or you can build your own template instead.</a:t>
            </a:r>
          </a:p>
          <a:p>
            <a:endParaRPr lang="en-US" b="0" baseline="0" dirty="0"/>
          </a:p>
        </p:txBody>
      </p:sp>
    </p:spTree>
    <p:extLst>
      <p:ext uri="{BB962C8B-B14F-4D97-AF65-F5344CB8AC3E}">
        <p14:creationId xmlns:p14="http://schemas.microsoft.com/office/powerpoint/2010/main" val="25802012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Calibri" panose="020F0502020204030204" pitchFamily="34" charset="0"/>
              </a:rPr>
              <a:t>In review, we:</a:t>
            </a:r>
          </a:p>
          <a:p>
            <a:pPr marL="171450" indent="-171450">
              <a:buFont typeface="Arial" panose="020B0604020202020204" pitchFamily="34" charset="0"/>
              <a:buChar char="•"/>
            </a:pPr>
            <a:r>
              <a:rPr lang="en-US" sz="1000" dirty="0">
                <a:latin typeface="Calibri" panose="020F0502020204030204" pitchFamily="34" charset="0"/>
              </a:rPr>
              <a:t>Reviewed the drawbacks of manual; environment creation</a:t>
            </a:r>
          </a:p>
          <a:p>
            <a:pPr marL="171450" indent="-171450">
              <a:buFont typeface="Arial" panose="020B0604020202020204" pitchFamily="34" charset="0"/>
              <a:buChar char="•"/>
            </a:pPr>
            <a:r>
              <a:rPr lang="en-US" sz="1000" dirty="0">
                <a:latin typeface="Calibri" panose="020F0502020204030204" pitchFamily="34" charset="0"/>
              </a:rPr>
              <a:t>Explained the concept of infrastructure as code on AWS</a:t>
            </a:r>
          </a:p>
          <a:p>
            <a:pPr marL="171450" indent="-171450">
              <a:buFont typeface="Arial" panose="020B0604020202020204" pitchFamily="34" charset="0"/>
              <a:buChar char="•"/>
            </a:pPr>
            <a:r>
              <a:rPr lang="en-US" sz="1000" dirty="0">
                <a:latin typeface="Calibri" panose="020F0502020204030204" pitchFamily="34" charset="0"/>
              </a:rPr>
              <a:t>Discussed the use of templates for automating resource creation</a:t>
            </a:r>
          </a:p>
          <a:p>
            <a:pPr marL="171450" indent="-171450">
              <a:buFont typeface="Arial" panose="020B0604020202020204" pitchFamily="34" charset="0"/>
              <a:buChar char="•"/>
            </a:pPr>
            <a:r>
              <a:rPr lang="en-US" sz="1000" dirty="0">
                <a:latin typeface="Calibri" panose="020F0502020204030204" pitchFamily="34" charset="0"/>
              </a:rPr>
              <a:t>Reviewed other automation resources  and the convenience versus control of each tool</a:t>
            </a:r>
          </a:p>
          <a:p>
            <a:pPr marL="0" indent="0">
              <a:buFont typeface="Arial" panose="020B0604020202020204" pitchFamily="34" charset="0"/>
              <a:buNone/>
            </a:pPr>
            <a:endParaRPr lang="en-US" sz="1000" dirty="0">
              <a:latin typeface="Calibri" panose="020F0502020204030204" pitchFamily="34" charset="0"/>
            </a:endParaRPr>
          </a:p>
          <a:p>
            <a:pPr marL="0" indent="0">
              <a:buFont typeface="Arial" panose="020B0604020202020204" pitchFamily="34" charset="0"/>
              <a:buNone/>
            </a:pPr>
            <a:r>
              <a:rPr lang="en-US" sz="1000" dirty="0">
                <a:latin typeface="Calibri" panose="020F0502020204030204" pitchFamily="34" charset="0"/>
              </a:rPr>
              <a:t>To finish this module, please complete the lab and the corresponding knowledge assessment. </a:t>
            </a:r>
          </a:p>
          <a:p>
            <a:endParaRPr lang="en-US" b="0" baseline="0" dirty="0"/>
          </a:p>
        </p:txBody>
      </p:sp>
    </p:spTree>
    <p:extLst>
      <p:ext uri="{BB962C8B-B14F-4D97-AF65-F5344CB8AC3E}">
        <p14:creationId xmlns:p14="http://schemas.microsoft.com/office/powerpoint/2010/main" val="713434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Now, it’s time for a lab </a:t>
            </a:r>
            <a:r>
              <a:rPr lang="en-US" sz="1000" kern="1200" dirty="0">
                <a:solidFill>
                  <a:schemeClr val="tx1"/>
                </a:solidFill>
                <a:effectLst/>
                <a:latin typeface="Calibri" panose="020F0502020204030204" pitchFamily="34" charset="0"/>
              </a:rPr>
              <a:t>where you will use AWS CloudFormation. </a:t>
            </a:r>
            <a:r>
              <a:rPr lang="en-US" sz="1000" dirty="0">
                <a:latin typeface="Calibri" panose="020F0502020204030204" pitchFamily="34" charset="0"/>
              </a:rPr>
              <a:t>This lab will take approximately 20 minutes. </a:t>
            </a:r>
          </a:p>
        </p:txBody>
      </p:sp>
    </p:spTree>
    <p:extLst>
      <p:ext uri="{BB962C8B-B14F-4D97-AF65-F5344CB8AC3E}">
        <p14:creationId xmlns:p14="http://schemas.microsoft.com/office/powerpoint/2010/main" val="82706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Calibri" panose="020F0502020204030204" pitchFamily="34" charset="0"/>
              </a:rPr>
              <a:t>Creating and configuring AWS services and resources through a management console is a manual process, and repeating the same steps to configure each environment manually can be prone to error. Many mistakes can be introduced when there is human intervention. </a:t>
            </a:r>
          </a:p>
          <a:p>
            <a:endParaRPr lang="en-US" sz="1000" b="0" dirty="0">
              <a:latin typeface="Calibri" panose="020F0502020204030204" pitchFamily="34" charset="0"/>
            </a:endParaRPr>
          </a:p>
          <a:p>
            <a:r>
              <a:rPr lang="en-US" sz="1000" b="0" dirty="0">
                <a:latin typeface="Calibri" panose="020F0502020204030204" pitchFamily="34" charset="0"/>
              </a:rPr>
              <a:t>There are issues with reliability and reproducibility as you move from your development environment—or DEV—to the test and production environments, which are known as TEST and PROD. There is always a chance of human error, such as typing a database name incorrectly a database name. Frequently, you need to apply the same configuration that you have on your DEV environment to quality assurance, or QA, environments. There might be multiple QA environments for each stage of testing, such as separate environments for  functional testing, user acceptance testing, and stress testing. A QA tester can often discover a defect that’s caused by incorrectly configured resources, which could introduce further delay in the test schedule. Most importantly, you cannot afford to have a configuration error in production servers. </a:t>
            </a:r>
          </a:p>
          <a:p>
            <a:endParaRPr lang="en-US" sz="1000" b="0" dirty="0">
              <a:latin typeface="Calibri" panose="020F0502020204030204" pitchFamily="34" charset="0"/>
            </a:endParaRPr>
          </a:p>
          <a:p>
            <a:r>
              <a:rPr lang="en-US" sz="1000" b="0" dirty="0">
                <a:latin typeface="Calibri" panose="020F0502020204030204" pitchFamily="34" charset="0"/>
              </a:rPr>
              <a:t>In order to exactly reproduce the same configuration, you might need to document a step-by-step set of instructions for configuration. You must also keep the documentation up-to-date.</a:t>
            </a:r>
          </a:p>
          <a:p>
            <a:endParaRPr lang="en-US" sz="1000" b="0" dirty="0">
              <a:latin typeface="Calibri" panose="020F0502020204030204" pitchFamily="34" charset="0"/>
            </a:endParaRPr>
          </a:p>
          <a:p>
            <a:r>
              <a:rPr lang="en-US" sz="1000" b="0" dirty="0">
                <a:latin typeface="Calibri" panose="020F0502020204030204" pitchFamily="34" charset="0"/>
              </a:rPr>
              <a:t>The solution to these challenges is to automate these steps by creating a script. The automation script itself can be the documentation. As long as the script is written correctly, it is more reliable than manual configuration. It is also reproducible.</a:t>
            </a:r>
          </a:p>
          <a:p>
            <a:endParaRPr lang="en-US" b="0" dirty="0"/>
          </a:p>
        </p:txBody>
      </p:sp>
    </p:spTree>
    <p:extLst>
      <p:ext uri="{BB962C8B-B14F-4D97-AF65-F5344CB8AC3E}">
        <p14:creationId xmlns:p14="http://schemas.microsoft.com/office/powerpoint/2010/main" val="39173612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baseline="0" dirty="0">
              <a:latin typeface="Calibri" panose="020F0502020204030204" pitchFamily="34" charset="0"/>
            </a:endParaRPr>
          </a:p>
        </p:txBody>
      </p:sp>
    </p:spTree>
    <p:extLst>
      <p:ext uri="{BB962C8B-B14F-4D97-AF65-F5344CB8AC3E}">
        <p14:creationId xmlns:p14="http://schemas.microsoft.com/office/powerpoint/2010/main" val="2871357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000" dirty="0">
                <a:latin typeface="Calibri" panose="020F0502020204030204" pitchFamily="34" charset="0"/>
              </a:rPr>
              <a:t>Now that we have identified how to automate the creation of architecture, let’s look at how to decouple the infrastructure to make it more resilient and cost-effective.</a:t>
            </a:r>
          </a:p>
        </p:txBody>
      </p:sp>
      <p:sp>
        <p:nvSpPr>
          <p:cNvPr id="4" name="Slide Number Placeholder 3"/>
          <p:cNvSpPr>
            <a:spLocks noGrp="1"/>
          </p:cNvSpPr>
          <p:nvPr>
            <p:ph type="sldNum" sz="quarter" idx="10"/>
          </p:nvPr>
        </p:nvSpPr>
        <p:spPr/>
        <p:txBody>
          <a:bodyPr/>
          <a:lstStyle/>
          <a:p>
            <a:fld id="{FE092397-0699-5249-96BB-FDA4CA85BF35}" type="slidenum">
              <a:rPr lang="en-US" smtClean="0"/>
              <a:t>51</a:t>
            </a:fld>
            <a:endParaRPr lang="en-US"/>
          </a:p>
        </p:txBody>
      </p:sp>
    </p:spTree>
    <p:extLst>
      <p:ext uri="{BB962C8B-B14F-4D97-AF65-F5344CB8AC3E}">
        <p14:creationId xmlns:p14="http://schemas.microsoft.com/office/powerpoint/2010/main" val="6573488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a:latin typeface="Calibri" panose="020F0502020204030204" pitchFamily="34" charset="0"/>
              </a:rPr>
              <a:t>Thanks for participating!</a:t>
            </a:r>
          </a:p>
        </p:txBody>
      </p:sp>
    </p:spTree>
    <p:extLst>
      <p:ext uri="{BB962C8B-B14F-4D97-AF65-F5344CB8AC3E}">
        <p14:creationId xmlns:p14="http://schemas.microsoft.com/office/powerpoint/2010/main" val="66818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cs typeface="Arial" panose="020B0604020202020204" pitchFamily="34" charset="0"/>
              </a:rPr>
              <a:t>Today, the best practice is to automate the environment—including the provisioning, termination, and configuration of resources to ensure that your system is stable, consistent, and efficient.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cs typeface="Arial" panose="020B0604020202020204" pitchFamily="34" charset="0"/>
              </a:rPr>
              <a:t>In the old pattern, the systems administrator is manually notified when the application server crashes, and then he or she manually launches a new server.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cs typeface="Arial" panose="020B0604020202020204" pitchFamily="34" charset="0"/>
              </a:rPr>
              <a:t>Instead of following the anti-pattern, the best practice would be to have Amazon </a:t>
            </a:r>
            <a:r>
              <a:rPr lang="en-US" sz="1000" kern="1200" dirty="0" err="1">
                <a:solidFill>
                  <a:schemeClr val="tx1"/>
                </a:solidFill>
                <a:effectLst/>
                <a:latin typeface="Calibri" panose="020F0502020204030204" pitchFamily="34" charset="0"/>
                <a:cs typeface="Arial" panose="020B0604020202020204" pitchFamily="34" charset="0"/>
              </a:rPr>
              <a:t>CloudWatch</a:t>
            </a:r>
            <a:r>
              <a:rPr lang="en-US" sz="1000" kern="1200" dirty="0">
                <a:solidFill>
                  <a:schemeClr val="tx1"/>
                </a:solidFill>
                <a:effectLst/>
                <a:latin typeface="Calibri" panose="020F0502020204030204" pitchFamily="34" charset="0"/>
                <a:cs typeface="Arial" panose="020B0604020202020204" pitchFamily="34" charset="0"/>
              </a:rPr>
              <a:t> automatically detect a crash. When that crash is detected, the administrator is notified, and new server with the same configuration is launched in parallel. All of these steps happen at the same time, without human intervention.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cs typeface="Arial" panose="020B0604020202020204" pitchFamily="34" charset="0"/>
              </a:rPr>
              <a:t>AWS offers built-in monitoring and automation tools at virtually every layer of your infrastructure. Take advantage of these resources to ensure that your infrastructure can respond quickly to changes in needs. Detecting unhealthy resources and launching replacement resources can be automated, and you can even be notified when resources are changed. You can improve your system’s stability and consistency, as well as the efficiency of the organization, by removing manual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1059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Over time, when things are not automated, servers end up with different configurations, different patch levels, or different application patch levels. Resources may be running when they are not needed. Hardcoded IP addresses prevent flexibility. It becomes difficult and inconvenient to test new updates on hardware that is in use. It also makes it difficult to troubleshooting issues.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dirty="0">
              <a:latin typeface="Calibri" panose="020F050202020403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Treat servers and other components like temporary resources. This best practice returns to the idea of thinking of your infrastructure as software instead of hardware. With hardware, it's easy to "buy in" too much on specific components, which makes it harder to upgrade when necessary because you have too much sunk cost.  </a:t>
            </a:r>
            <a:endParaRPr lang="en-US" sz="1000" kern="1200" baseline="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 </a:t>
            </a:r>
            <a:endParaRPr lang="en-US" sz="1000" kern="1200" baseline="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rPr>
              <a:t>On AWS, we recommend that you think of your resources the opposite way: migrating between instances or other discrete resources is fairly simple, which means that you can (and should) treat your resources as easily replaceable. This enables you to move more quickly to respond to changes in capacity needs and upgrade applications and underlying software.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Calibri" panose="020F050202020403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Calibri" panose="020F0502020204030204" pitchFamily="34" charset="0"/>
                <a:cs typeface="Arial" panose="020B0604020202020204" pitchFamily="34" charset="0"/>
              </a:rPr>
              <a:t>Along with treating the infrastructure as software, the deployment of new resources with identical configurations should be automated, and resources that are not being used should be terminated. Also, switching to new IP address should be done automatically, and updates should be tested on new resources that will replace old resources.</a:t>
            </a:r>
          </a:p>
        </p:txBody>
      </p:sp>
    </p:spTree>
    <p:extLst>
      <p:ext uri="{BB962C8B-B14F-4D97-AF65-F5344CB8AC3E}">
        <p14:creationId xmlns:p14="http://schemas.microsoft.com/office/powerpoint/2010/main" val="731620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When we talk about infrastructure as code, what do we mean?</a:t>
            </a:r>
          </a:p>
          <a:p>
            <a:endParaRPr lang="en-US" sz="1000" dirty="0">
              <a:latin typeface="Calibri" panose="020F0502020204030204" pitchFamily="34" charset="0"/>
            </a:endParaRPr>
          </a:p>
          <a:p>
            <a:r>
              <a:rPr lang="en-US" sz="1000" dirty="0">
                <a:latin typeface="Calibri" panose="020F0502020204030204" pitchFamily="34" charset="0"/>
              </a:rPr>
              <a:t>There are many components to automating your infrastructure, but the most critical one is defining your infrastructure as code, not as bundles of hardware components. Thinking of infrastructure as code is the process of applying techniques, practices, and tools from software development to create reusable, maintainable, extensible, and testable infrastructure.</a:t>
            </a:r>
          </a:p>
        </p:txBody>
      </p:sp>
    </p:spTree>
    <p:extLst>
      <p:ext uri="{BB962C8B-B14F-4D97-AF65-F5344CB8AC3E}">
        <p14:creationId xmlns:p14="http://schemas.microsoft.com/office/powerpoint/2010/main" val="136461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Calibri" panose="020F0502020204030204" pitchFamily="34" charset="0"/>
              </a:rPr>
              <a:t>Code is extensible, changeable, and reusable.</a:t>
            </a:r>
          </a:p>
          <a:p>
            <a:endParaRPr lang="en-US" sz="1000" dirty="0">
              <a:latin typeface="Calibri" panose="020F0502020204030204" pitchFamily="34" charset="0"/>
            </a:endParaRPr>
          </a:p>
          <a:p>
            <a:r>
              <a:rPr lang="en-US" sz="1000" dirty="0">
                <a:latin typeface="Calibri" panose="020F0502020204030204" pitchFamily="34" charset="0"/>
              </a:rPr>
              <a:t>Let’s compare software to infrastructure. Software has source code, and infrastructure has an equivalent in JavaScript Object Notation, or JSON. Software has an interpreter, and infrastructure has an equivalent in AWS service application programming interfaces, or APIs. Software has a desired application state, and infrastructure has a desired infrastructure state. </a:t>
            </a:r>
          </a:p>
        </p:txBody>
      </p:sp>
    </p:spTree>
    <p:extLst>
      <p:ext uri="{BB962C8B-B14F-4D97-AF65-F5344CB8AC3E}">
        <p14:creationId xmlns:p14="http://schemas.microsoft.com/office/powerpoint/2010/main" val="406142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w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CC80DB-33BF-964D-8B5E-8D8D4C588BC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0817" cy="6858000"/>
          </a:xfrm>
          <a:prstGeom prst="rect">
            <a:avLst/>
          </a:prstGeom>
        </p:spPr>
      </p:pic>
      <p:sp>
        <p:nvSpPr>
          <p:cNvPr id="2" name="Title 1"/>
          <p:cNvSpPr>
            <a:spLocks noGrp="1"/>
          </p:cNvSpPr>
          <p:nvPr>
            <p:ph type="ctrTitle"/>
          </p:nvPr>
        </p:nvSpPr>
        <p:spPr>
          <a:xfrm>
            <a:off x="5436732" y="2688719"/>
            <a:ext cx="6609493" cy="834496"/>
          </a:xfrm>
        </p:spPr>
        <p:txBody>
          <a:bodyPr anchor="b">
            <a:noAutofit/>
          </a:bodyPr>
          <a:lstStyle>
            <a:lvl1pPr algn="l">
              <a:defRPr sz="4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Subtitle 2"/>
          <p:cNvSpPr>
            <a:spLocks noGrp="1"/>
          </p:cNvSpPr>
          <p:nvPr>
            <p:ph type="subTitle" idx="1"/>
          </p:nvPr>
        </p:nvSpPr>
        <p:spPr>
          <a:xfrm>
            <a:off x="5436733" y="3523215"/>
            <a:ext cx="6056582" cy="418570"/>
          </a:xfrm>
        </p:spPr>
        <p:txBody>
          <a:bodyPr>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557464044"/>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876"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681500795"/>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877" name="Image" r:id="rId7" imgW="12600" imgH="9142560" progId="Photoshop.Image.17">
                  <p:embed/>
                </p:oleObj>
              </mc:Choice>
              <mc:Fallback>
                <p:oleObj name="Image" r:id="rId7" imgW="12600" imgH="9142560" progId="Photoshop.Image.17">
                  <p:embed/>
                  <p:pic>
                    <p:nvPicPr>
                      <p:cNvPr id="0" name=""/>
                      <p:cNvPicPr/>
                      <p:nvPr/>
                    </p:nvPicPr>
                    <p:blipFill>
                      <a:blip r:embed="rId6"/>
                      <a:stretch>
                        <a:fillRect/>
                      </a:stretch>
                    </p:blipFill>
                    <p:spPr>
                      <a:xfrm>
                        <a:off x="12186206" y="0"/>
                        <a:ext cx="9525" cy="68580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31E51F-ADD1-B841-B731-0F386B86EE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238538"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p:ph idx="1"/>
          </p:nvPr>
        </p:nvSpPr>
        <p:spPr>
          <a:xfrm>
            <a:off x="238538" y="1243016"/>
            <a:ext cx="10515600" cy="4913308"/>
          </a:xfrm>
        </p:spPr>
        <p:txBody>
          <a:bodyPr/>
          <a:lstStyle>
            <a:lvl1pPr marL="228600" indent="-228600">
              <a:buFontTx/>
              <a:buBlip>
                <a:blip r:embed="rId3"/>
              </a:buBlip>
              <a:defRPr b="0" i="0">
                <a:solidFill>
                  <a:schemeClr val="bg1"/>
                </a:solidFill>
                <a:latin typeface="Amazon Ember Light" charset="0"/>
                <a:ea typeface="Amazon Ember Light" charset="0"/>
                <a:cs typeface="Amazon Ember Light" charset="0"/>
              </a:defRPr>
            </a:lvl1pPr>
            <a:lvl2pPr marL="685800" indent="-228600">
              <a:buFontTx/>
              <a:buBlip>
                <a:blip r:embed="rId3"/>
              </a:buBlip>
              <a:defRPr b="0" i="0">
                <a:solidFill>
                  <a:schemeClr val="bg1"/>
                </a:solidFill>
                <a:latin typeface="Amazon Ember Light" charset="0"/>
                <a:ea typeface="Amazon Ember Light" charset="0"/>
                <a:cs typeface="Amazon Ember Light" charset="0"/>
              </a:defRPr>
            </a:lvl2pPr>
            <a:lvl3pPr marL="1143000" indent="-228600">
              <a:buFontTx/>
              <a:buBlip>
                <a:blip r:embed="rId3"/>
              </a:buBlip>
              <a:defRPr b="0" i="0">
                <a:solidFill>
                  <a:schemeClr val="bg1"/>
                </a:solidFill>
                <a:latin typeface="Amazon Ember Light" charset="0"/>
                <a:ea typeface="Amazon Ember Light" charset="0"/>
                <a:cs typeface="Amazon Ember Light" charset="0"/>
              </a:defRPr>
            </a:lvl3pPr>
            <a:lvl4pPr marL="1600200" indent="-228600">
              <a:buFontTx/>
              <a:buBlip>
                <a:blip r:embed="rId3"/>
              </a:buBlip>
              <a:defRPr b="0" i="0">
                <a:solidFill>
                  <a:schemeClr val="bg1"/>
                </a:solidFill>
                <a:latin typeface="Amazon Ember Light" charset="0"/>
                <a:ea typeface="Amazon Ember Light" charset="0"/>
                <a:cs typeface="Amazon Ember Light" charset="0"/>
              </a:defRPr>
            </a:lvl4pPr>
            <a:lvl5pPr marL="2057400" indent="-228600">
              <a:buFontTx/>
              <a:buBlip>
                <a:blip r:embed="rId3"/>
              </a:buBlip>
              <a:defRPr b="0" i="0">
                <a:solidFill>
                  <a:schemeClr val="bg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17D933-B494-4549-ADCD-6932116D48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9524"/>
          </a:xfrm>
          <a:prstGeom prst="rect">
            <a:avLst/>
          </a:prstGeom>
        </p:spPr>
      </p:pic>
      <p:sp>
        <p:nvSpPr>
          <p:cNvPr id="2" name="Title 1"/>
          <p:cNvSpPr>
            <a:spLocks noGrp="1"/>
          </p:cNvSpPr>
          <p:nvPr>
            <p:ph type="title"/>
          </p:nvPr>
        </p:nvSpPr>
        <p:spPr>
          <a:xfrm>
            <a:off x="662608" y="2770243"/>
            <a:ext cx="11115261" cy="779463"/>
          </a:xfrm>
        </p:spPr>
        <p:txBody>
          <a:bodyPr>
            <a:noAutofit/>
          </a:bodyPr>
          <a:lstStyle>
            <a:lvl1pPr>
              <a:defRPr sz="6000"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b="0" i="0">
                <a:solidFill>
                  <a:schemeClr val="bg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8C292BF-BE74-BD4A-96EC-A360846B39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284" y="-2237"/>
            <a:ext cx="12222552"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10515600"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a:p>
        </p:txBody>
      </p:sp>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3"/>
          </p:nvPr>
        </p:nvSpPr>
        <p:spPr>
          <a:xfrm>
            <a:off x="238539" y="1440305"/>
            <a:ext cx="10515600" cy="4913308"/>
          </a:xfrm>
        </p:spPr>
        <p:txBody>
          <a:bodyPr/>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51791" y="6480313"/>
            <a:ext cx="410817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2019, Amazon Web Services, Inc. or its Affiliates. All rights reserved.</a:t>
            </a:r>
          </a:p>
        </p:txBody>
      </p:sp>
    </p:spTree>
    <p:custDataLst>
      <p:tags r:id="rId1"/>
    </p:custDataLs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E500B88-54B0-FC4C-B8F7-85ACDD67A11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68" y="-2237"/>
            <a:ext cx="12193268" cy="6860237"/>
          </a:xfrm>
          <a:prstGeom prst="rect">
            <a:avLst/>
          </a:prstGeom>
        </p:spPr>
      </p:pic>
      <p:sp>
        <p:nvSpPr>
          <p:cNvPr id="2" name="Title 1"/>
          <p:cNvSpPr>
            <a:spLocks noGrp="1"/>
          </p:cNvSpPr>
          <p:nvPr userDrawn="1">
            <p:ph type="title"/>
          </p:nvPr>
        </p:nvSpPr>
        <p:spPr>
          <a:xfrm>
            <a:off x="238539" y="263527"/>
            <a:ext cx="11115261"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p:nvPr>
        </p:nvSpPr>
        <p:spPr>
          <a:xfrm>
            <a:off x="23853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userDrawn="1">
            <p:ph type="sldNum" sz="quarter" idx="12"/>
          </p:nvPr>
        </p:nvSpPr>
        <p:spPr/>
        <p:txBody>
          <a:bodyPr/>
          <a:lstStyle>
            <a:lvl1pPr>
              <a:defRPr b="0" i="0">
                <a:solidFill>
                  <a:schemeClr val="tx1"/>
                </a:solidFill>
                <a:latin typeface="Helvetica Neue LT Std 65 Medium" charset="0"/>
                <a:ea typeface="Helvetica Neue LT Std 65 Medium" charset="0"/>
                <a:cs typeface="Helvetica Neue LT Std 65 Medium" charset="0"/>
              </a:defRPr>
            </a:lvl1pPr>
          </a:lstStyle>
          <a:p>
            <a:fld id="{9FC43BFD-8FF7-A343-A8A6-E2338FCE8046}" type="slidenum">
              <a:rPr lang="en-US" smtClean="0"/>
              <a:pPr/>
              <a:t>‹#›</a:t>
            </a:fld>
            <a:endParaRPr lang="en-US"/>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extLst/>
          </p:nvPr>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448" name="Image" r:id="rId6" imgW="12600" imgH="9142560" progId="Photoshop.Image.17">
                  <p:embed/>
                </p:oleObj>
              </mc:Choice>
              <mc:Fallback>
                <p:oleObj name="Image" r:id="rId6" imgW="12600" imgH="9142560" progId="Photoshop.Image.17">
                  <p:embed/>
                  <p:pic>
                    <p:nvPicPr>
                      <p:cNvPr id="0" name=""/>
                      <p:cNvPicPr/>
                      <p:nvPr/>
                    </p:nvPicPr>
                    <p:blipFill>
                      <a:blip r:embed="rId7"/>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3"/>
          </p:nvPr>
        </p:nvSpPr>
        <p:spPr>
          <a:xfrm>
            <a:off x="5796169" y="1440305"/>
            <a:ext cx="5075583"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238539" y="1440305"/>
            <a:ext cx="10515600" cy="4913308"/>
          </a:xfrm>
        </p:spPr>
        <p:txBody>
          <a:bodyPr/>
          <a:lstStyle>
            <a:lvl1pPr marL="228600" indent="-228600">
              <a:buFontTx/>
              <a:buBlip>
                <a:blip r:embed="rId5"/>
              </a:buBlip>
              <a:defRPr b="0" i="0">
                <a:solidFill>
                  <a:schemeClr val="tx1"/>
                </a:solidFill>
                <a:latin typeface="Amazon Ember Light" charset="0"/>
                <a:ea typeface="Amazon Ember Light" charset="0"/>
                <a:cs typeface="Amazon Ember Light" charset="0"/>
              </a:defRPr>
            </a:lvl1pPr>
            <a:lvl2pPr marL="685800" indent="-228600">
              <a:buFontTx/>
              <a:buBlip>
                <a:blip r:embed="rId5"/>
              </a:buBlip>
              <a:defRPr b="0" i="0">
                <a:solidFill>
                  <a:schemeClr val="tx1"/>
                </a:solidFill>
                <a:latin typeface="Amazon Ember Light" charset="0"/>
                <a:ea typeface="Amazon Ember Light" charset="0"/>
                <a:cs typeface="Amazon Ember Light" charset="0"/>
              </a:defRPr>
            </a:lvl2pPr>
            <a:lvl3pPr marL="1143000" indent="-228600">
              <a:buFontTx/>
              <a:buBlip>
                <a:blip r:embed="rId5"/>
              </a:buBlip>
              <a:defRPr b="0" i="0">
                <a:solidFill>
                  <a:schemeClr val="tx1"/>
                </a:solidFill>
                <a:latin typeface="Amazon Ember Light" charset="0"/>
                <a:ea typeface="Amazon Ember Light" charset="0"/>
                <a:cs typeface="Amazon Ember Light" charset="0"/>
              </a:defRPr>
            </a:lvl3pPr>
            <a:lvl4pPr marL="1600200" indent="-228600">
              <a:buFontTx/>
              <a:buBlip>
                <a:blip r:embed="rId5"/>
              </a:buBlip>
              <a:defRPr b="0" i="0">
                <a:solidFill>
                  <a:schemeClr val="tx1"/>
                </a:solidFill>
                <a:latin typeface="Amazon Ember Light" charset="0"/>
                <a:ea typeface="Amazon Ember Light" charset="0"/>
                <a:cs typeface="Amazon Ember Light" charset="0"/>
              </a:defRPr>
            </a:lvl4pPr>
            <a:lvl5pPr marL="2057400" indent="-228600">
              <a:buFontTx/>
              <a:buBlip>
                <a:blip r:embed="rId5"/>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251791" y="6480313"/>
            <a:ext cx="4108174" cy="230832"/>
          </a:xfrm>
          <a:prstGeom prst="rect">
            <a:avLst/>
          </a:prstGeom>
          <a:noFill/>
        </p:spPr>
        <p:txBody>
          <a:bodyPr wrap="square" rtlCol="0">
            <a:spAutoFit/>
          </a:bodyPr>
          <a:lstStyle/>
          <a:p>
            <a:r>
              <a:rPr lang="en-US" sz="900" b="0" i="0">
                <a:solidFill>
                  <a:schemeClr val="tx1">
                    <a:lumMod val="85000"/>
                    <a:lumOff val="15000"/>
                  </a:schemeClr>
                </a:solidFill>
                <a:latin typeface="Amazon Ember Light" charset="0"/>
                <a:ea typeface="Amazon Ember Light" charset="0"/>
                <a:cs typeface="Amazon Ember Light" charset="0"/>
              </a:rPr>
              <a:t>© 2018, Amazon Web Services, Inc. or its Affiliates. All rights reserved.</a:t>
            </a:r>
          </a:p>
        </p:txBody>
      </p:sp>
    </p:spTree>
    <p:custDataLst>
      <p:tags r:id="rId2"/>
    </p:custDataLs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D881-A1FF-A248-B220-002DCF0CB8A4}" type="datetimeFigureOut">
              <a:rPr lang="en-US" smtClean="0"/>
              <a:t>4/9/19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43BFD-8FF7-A343-A8A6-E2338FCE8046}"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2"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9.png"/><Relationship Id="rId4" Type="http://schemas.openxmlformats.org/officeDocument/2006/relationships/hyperlink" Target="http://docs.aws.amazon.com/AWSCloudFormation/latest/UserGuide/template-description-structure.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19.png"/><Relationship Id="rId4" Type="http://schemas.openxmlformats.org/officeDocument/2006/relationships/hyperlink" Target="http://docs.aws.amazon.com/AWSCloudFormation/latest/UserGuide/metadata-section-structure.html"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19.png"/><Relationship Id="rId4" Type="http://schemas.openxmlformats.org/officeDocument/2006/relationships/hyperlink" Target="http://docs.aws.amazon.com/AWSCloudFormation/latest/UserGuide/resources-section-structure.html"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19.png"/><Relationship Id="rId4" Type="http://schemas.openxmlformats.org/officeDocument/2006/relationships/hyperlink" Target="http://docs.aws.amazon.com/AWSCloudFormation/latest/UserGuide/using-cfn-waitcondition.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19.png"/><Relationship Id="rId4" Type="http://schemas.openxmlformats.org/officeDocument/2006/relationships/hyperlink" Target="https://docs.aws.amazon.com/AWSCloudFormation/latest/UserGuide/aws-attribute-creationpolicy.html"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19.png"/><Relationship Id="rId4" Type="http://schemas.openxmlformats.org/officeDocument/2006/relationships/hyperlink" Target="https://docs.aws.amazon.com/AWSCloudFormation/latest/UserGuide/parameters-section-structure.html"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4.xml"/><Relationship Id="rId5" Type="http://schemas.openxmlformats.org/officeDocument/2006/relationships/image" Target="../media/image19.png"/><Relationship Id="rId4" Type="http://schemas.openxmlformats.org/officeDocument/2006/relationships/hyperlink" Target="https://docs.aws.amazon.com/AWSCloudFormation/latest/UserGuide/mappings-section-structure.html"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6.xml"/><Relationship Id="rId5" Type="http://schemas.openxmlformats.org/officeDocument/2006/relationships/image" Target="../media/image19.png"/><Relationship Id="rId4" Type="http://schemas.openxmlformats.org/officeDocument/2006/relationships/hyperlink" Target="http://docs.aws.amazon.com/AWSCloudFormation/latest/UserGuide/conditions-section-structure.html"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4.xml"/><Relationship Id="rId7"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38.xml"/><Relationship Id="rId6" Type="http://schemas.openxmlformats.org/officeDocument/2006/relationships/image" Target="../media/image8.png"/><Relationship Id="rId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9.xml"/><Relationship Id="rId5" Type="http://schemas.openxmlformats.org/officeDocument/2006/relationships/image" Target="../media/image19.png"/><Relationship Id="rId4" Type="http://schemas.openxmlformats.org/officeDocument/2006/relationships/hyperlink" Target="http://docs.aws.amazon.com/AWSCloudFormation/latest/UserGuide/outputs-section-structure.html"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1.xml"/><Relationship Id="rId5" Type="http://schemas.openxmlformats.org/officeDocument/2006/relationships/image" Target="../media/image19.png"/><Relationship Id="rId4" Type="http://schemas.openxmlformats.org/officeDocument/2006/relationships/hyperlink" Target="http://docs.aws.amazon.com/AWSCloudFormation/latest/UserGuide/template-custom-resources.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9.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4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1.png"/><Relationship Id="rId2" Type="http://schemas.openxmlformats.org/officeDocument/2006/relationships/slideLayout" Target="../slideLayouts/slideLayout4.xml"/><Relationship Id="rId1" Type="http://schemas.openxmlformats.org/officeDocument/2006/relationships/tags" Target="../tags/tag44.xml"/><Relationship Id="rId6" Type="http://schemas.openxmlformats.org/officeDocument/2006/relationships/image" Target="../media/image15.png"/><Relationship Id="rId5" Type="http://schemas.openxmlformats.org/officeDocument/2006/relationships/image" Target="../media/image30.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42.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45.xml"/><Relationship Id="rId6" Type="http://schemas.openxmlformats.org/officeDocument/2006/relationships/image" Target="../media/image32.png"/><Relationship Id="rId5" Type="http://schemas.openxmlformats.org/officeDocument/2006/relationships/image" Target="../media/image16.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46.xml"/><Relationship Id="rId7" Type="http://schemas.openxmlformats.org/officeDocument/2006/relationships/hyperlink" Target="https://docs.saltstack.com/en/latest/topics/cloud/aws.html" TargetMode="External"/><Relationship Id="rId2" Type="http://schemas.openxmlformats.org/officeDocument/2006/relationships/slideLayout" Target="../slideLayouts/slideLayout4.xml"/><Relationship Id="rId1" Type="http://schemas.openxmlformats.org/officeDocument/2006/relationships/tags" Target="../tags/tag49.xml"/><Relationship Id="rId6" Type="http://schemas.openxmlformats.org/officeDocument/2006/relationships/hyperlink" Target="https://www.ansible.com/aws" TargetMode="External"/><Relationship Id="rId5" Type="http://schemas.openxmlformats.org/officeDocument/2006/relationships/hyperlink" Target="https://puppet.com/product/managed-technology/aws" TargetMode="External"/><Relationship Id="rId4" Type="http://schemas.openxmlformats.org/officeDocument/2006/relationships/hyperlink" Target="https://www.chef.io/solutions/aws/"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tags" Target="../tags/tag50.xml"/><Relationship Id="rId6" Type="http://schemas.openxmlformats.org/officeDocument/2006/relationships/image" Target="../media/image36.png"/><Relationship Id="rId5" Type="http://schemas.openxmlformats.org/officeDocument/2006/relationships/image" Target="../media/image18.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51.xml"/><Relationship Id="rId6" Type="http://schemas.openxmlformats.org/officeDocument/2006/relationships/image" Target="../media/image39.png"/><Relationship Id="rId5" Type="http://schemas.openxmlformats.org/officeDocument/2006/relationships/image" Target="../media/image38.gif"/><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53.xml"/><Relationship Id="rId5" Type="http://schemas.openxmlformats.org/officeDocument/2006/relationships/image" Target="../media/image38.gif"/><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xml"/><Relationship Id="rId7"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themeOverride" Target="../theme/themeOverride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6.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08132" y="3321766"/>
            <a:ext cx="8120241" cy="1303418"/>
          </a:xfrm>
        </p:spPr>
        <p:txBody>
          <a:bodyPr/>
          <a:lstStyle/>
          <a:p>
            <a:r>
              <a:rPr lang="en-US" sz="5400" dirty="0"/>
              <a:t> </a:t>
            </a:r>
            <a:br>
              <a:rPr lang="en-US" sz="5400" dirty="0"/>
            </a:br>
            <a:br>
              <a:rPr lang="en-US" sz="5400" dirty="0"/>
            </a:br>
            <a:r>
              <a:rPr lang="en-US" sz="5400" dirty="0"/>
              <a:t>Module 5:                                                     Automating Your         Infrastructure</a:t>
            </a:r>
          </a:p>
        </p:txBody>
      </p:sp>
    </p:spTree>
    <p:custDataLst>
      <p:tags r:id="rId1"/>
    </p:custDataLst>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00" dirty="0"/>
              <a:t>Benefits of Treating Infrastructure as Code</a:t>
            </a:r>
          </a:p>
        </p:txBody>
      </p:sp>
      <p:sp>
        <p:nvSpPr>
          <p:cNvPr id="19" name="TextBox 18"/>
          <p:cNvSpPr txBox="1"/>
          <p:nvPr/>
        </p:nvSpPr>
        <p:spPr>
          <a:xfrm>
            <a:off x="2738315" y="5883532"/>
            <a:ext cx="858375" cy="365760"/>
          </a:xfrm>
          <a:prstGeom prst="rect">
            <a:avLst/>
          </a:prstGeom>
          <a:noFill/>
        </p:spPr>
        <p:txBody>
          <a:bodyPr wrap="square" lIns="0" tIns="0" rIns="0" bIns="0" rtlCol="0" anchor="t">
            <a:no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template</a:t>
            </a:r>
            <a:endParaRPr lang="en-US" sz="2667"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ounded Rectangle 15"/>
          <p:cNvSpPr/>
          <p:nvPr/>
        </p:nvSpPr>
        <p:spPr>
          <a:xfrm>
            <a:off x="952407" y="2036968"/>
            <a:ext cx="4506383" cy="232410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35"/>
          <p:cNvSpPr txBox="1">
            <a:spLocks noChangeArrowheads="1"/>
          </p:cNvSpPr>
          <p:nvPr/>
        </p:nvSpPr>
        <p:spPr bwMode="auto">
          <a:xfrm>
            <a:off x="2437358" y="2018123"/>
            <a:ext cx="1460491" cy="307777"/>
          </a:xfrm>
          <a:prstGeom prst="rect">
            <a:avLst/>
          </a:prstGeom>
          <a:noFill/>
          <a:ln w="9525">
            <a:noFill/>
            <a:miter lim="800000"/>
            <a:headEnd/>
            <a:tailEnd/>
          </a:ln>
        </p:spPr>
        <p:txBody>
          <a:bodyPr wrap="square">
            <a:spAutoFit/>
          </a:bodyPr>
          <a:lstStyle/>
          <a:p>
            <a:pPr algn="ctr"/>
            <a:r>
              <a:rPr lang="en-US" sz="1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Development</a:t>
            </a:r>
            <a:endParaRPr lang="en-US" sz="1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TextBox 35"/>
          <p:cNvSpPr txBox="1">
            <a:spLocks noChangeArrowheads="1"/>
          </p:cNvSpPr>
          <p:nvPr/>
        </p:nvSpPr>
        <p:spPr bwMode="auto">
          <a:xfrm>
            <a:off x="1981741" y="1358718"/>
            <a:ext cx="2447712" cy="502766"/>
          </a:xfrm>
          <a:prstGeom prst="rect">
            <a:avLst/>
          </a:prstGeom>
          <a:noFill/>
          <a:ln w="9525">
            <a:noFill/>
            <a:miter lim="800000"/>
            <a:headEnd/>
            <a:tailEnd/>
          </a:ln>
        </p:spPr>
        <p:txBody>
          <a:bodyPr wrap="square">
            <a:spAutoFit/>
          </a:bodyPr>
          <a:lstStyle/>
          <a:p>
            <a:pPr algn="ctr"/>
            <a:r>
              <a:rPr lang="en-US" sz="2667" b="1"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Repeatability</a:t>
            </a:r>
          </a:p>
        </p:txBody>
      </p:sp>
      <p:sp>
        <p:nvSpPr>
          <p:cNvPr id="42" name="Rounded Rectangle 41"/>
          <p:cNvSpPr/>
          <p:nvPr/>
        </p:nvSpPr>
        <p:spPr>
          <a:xfrm>
            <a:off x="6758069" y="2057594"/>
            <a:ext cx="4506383" cy="232410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TextBox 35"/>
          <p:cNvSpPr txBox="1">
            <a:spLocks noChangeArrowheads="1"/>
          </p:cNvSpPr>
          <p:nvPr/>
        </p:nvSpPr>
        <p:spPr bwMode="auto">
          <a:xfrm>
            <a:off x="7784877" y="2025677"/>
            <a:ext cx="2447712" cy="307777"/>
          </a:xfrm>
          <a:prstGeom prst="rect">
            <a:avLst/>
          </a:prstGeom>
          <a:noFill/>
          <a:ln w="9525">
            <a:noFill/>
            <a:miter lim="800000"/>
            <a:headEnd/>
            <a:tailEnd/>
          </a:ln>
        </p:spPr>
        <p:txBody>
          <a:bodyPr wrap="square">
            <a:spAutoFit/>
          </a:bodyPr>
          <a:lstStyle/>
          <a:p>
            <a:pPr algn="ctr"/>
            <a:r>
              <a:rPr lang="en-US" sz="1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Production</a:t>
            </a:r>
            <a:endParaRPr lang="en-US" sz="1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TextBox 35"/>
          <p:cNvSpPr txBox="1">
            <a:spLocks noChangeArrowheads="1"/>
          </p:cNvSpPr>
          <p:nvPr/>
        </p:nvSpPr>
        <p:spPr bwMode="auto">
          <a:xfrm>
            <a:off x="7787403" y="1373498"/>
            <a:ext cx="2447712" cy="502766"/>
          </a:xfrm>
          <a:prstGeom prst="rect">
            <a:avLst/>
          </a:prstGeom>
          <a:noFill/>
          <a:ln w="9525">
            <a:noFill/>
            <a:miter lim="800000"/>
            <a:headEnd/>
            <a:tailEnd/>
          </a:ln>
        </p:spPr>
        <p:txBody>
          <a:bodyPr wrap="square">
            <a:spAutoFit/>
          </a:bodyPr>
          <a:lstStyle/>
          <a:p>
            <a:pPr algn="ctr"/>
            <a:r>
              <a:rPr lang="en-US" sz="2667" b="1" dirty="0">
                <a:solidFill>
                  <a:schemeClr val="bg2">
                    <a:lumMod val="10000"/>
                  </a:schemeClr>
                </a:solidFill>
                <a:latin typeface="Amazon Ember" panose="020B0603020204020204" pitchFamily="34" charset="0"/>
                <a:ea typeface="Amazon Ember" panose="020B0603020204020204" pitchFamily="34" charset="0"/>
                <a:cs typeface="Amazon Ember" panose="020B0603020204020204" pitchFamily="34" charset="0"/>
              </a:rPr>
              <a:t>Reusability</a:t>
            </a:r>
          </a:p>
        </p:txBody>
      </p:sp>
      <p:cxnSp>
        <p:nvCxnSpPr>
          <p:cNvPr id="56" name="Straight Arrow Connector 55"/>
          <p:cNvCxnSpPr>
            <a:stCxn id="20" idx="0"/>
          </p:cNvCxnSpPr>
          <p:nvPr/>
        </p:nvCxnSpPr>
        <p:spPr>
          <a:xfrm flipH="1" flipV="1">
            <a:off x="1928904" y="4034379"/>
            <a:ext cx="1247156" cy="1065679"/>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0" idx="0"/>
          </p:cNvCxnSpPr>
          <p:nvPr/>
        </p:nvCxnSpPr>
        <p:spPr>
          <a:xfrm flipV="1">
            <a:off x="3176059" y="4036369"/>
            <a:ext cx="1317555" cy="1063688"/>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20" idx="0"/>
          </p:cNvCxnSpPr>
          <p:nvPr/>
        </p:nvCxnSpPr>
        <p:spPr>
          <a:xfrm flipV="1">
            <a:off x="3176060" y="4011806"/>
            <a:ext cx="4520407" cy="1088252"/>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20" idx="0"/>
          </p:cNvCxnSpPr>
          <p:nvPr/>
        </p:nvCxnSpPr>
        <p:spPr>
          <a:xfrm flipV="1">
            <a:off x="3176060" y="4026017"/>
            <a:ext cx="6989625" cy="1074040"/>
          </a:xfrm>
          <a:prstGeom prst="straightConnector1">
            <a:avLst/>
          </a:prstGeom>
          <a:ln w="28575">
            <a:solidFill>
              <a:srgbClr val="0070C0"/>
            </a:solidFill>
            <a:tailEnd type="triangle"/>
          </a:ln>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2967" y="5100057"/>
            <a:ext cx="626185" cy="713851"/>
          </a:xfrm>
          <a:prstGeom prst="rect">
            <a:avLst/>
          </a:prstGeom>
        </p:spPr>
      </p:pic>
      <p:grpSp>
        <p:nvGrpSpPr>
          <p:cNvPr id="3" name="Group 2"/>
          <p:cNvGrpSpPr/>
          <p:nvPr/>
        </p:nvGrpSpPr>
        <p:grpSpPr>
          <a:xfrm>
            <a:off x="1102898" y="2268447"/>
            <a:ext cx="1914816" cy="1590525"/>
            <a:chOff x="581181" y="1611884"/>
            <a:chExt cx="1436112" cy="1192894"/>
          </a:xfrm>
        </p:grpSpPr>
        <p:grpSp>
          <p:nvGrpSpPr>
            <p:cNvPr id="5" name="Group 4"/>
            <p:cNvGrpSpPr/>
            <p:nvPr/>
          </p:nvGrpSpPr>
          <p:grpSpPr>
            <a:xfrm>
              <a:off x="581181" y="2098818"/>
              <a:ext cx="1197987" cy="705960"/>
              <a:chOff x="463550" y="760413"/>
              <a:chExt cx="1190386" cy="2218684"/>
            </a:xfrm>
          </p:grpSpPr>
          <p:sp>
            <p:nvSpPr>
              <p:cNvPr id="12" name="Rounded Rectangle 11"/>
              <p:cNvSpPr/>
              <p:nvPr/>
            </p:nvSpPr>
            <p:spPr>
              <a:xfrm>
                <a:off x="463550" y="760413"/>
                <a:ext cx="1190386" cy="2218684"/>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extBox 31"/>
              <p:cNvSpPr txBox="1">
                <a:spLocks noChangeArrowheads="1"/>
              </p:cNvSpPr>
              <p:nvPr/>
            </p:nvSpPr>
            <p:spPr bwMode="auto">
              <a:xfrm>
                <a:off x="556282" y="1869755"/>
                <a:ext cx="1004189" cy="1088187"/>
              </a:xfrm>
              <a:prstGeom prst="rect">
                <a:avLst/>
              </a:prstGeom>
              <a:noFill/>
              <a:ln w="9525">
                <a:noFill/>
                <a:miter lim="800000"/>
                <a:headEnd/>
                <a:tailEnd/>
              </a:ln>
            </p:spPr>
            <p:txBody>
              <a:bodyPr wrap="square">
                <a:sp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pic>
          <p:nvPicPr>
            <p:cNvPr id="6" name="Picture 5"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977" y="2151941"/>
              <a:ext cx="355546" cy="355546"/>
            </a:xfrm>
            <a:prstGeom prst="rect">
              <a:avLst/>
            </a:prstGeom>
          </p:spPr>
        </p:pic>
        <p:pic>
          <p:nvPicPr>
            <p:cNvPr id="7" name="Picture 6"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561" y="2139590"/>
              <a:ext cx="355546" cy="355546"/>
            </a:xfrm>
            <a:prstGeom prst="rect">
              <a:avLst/>
            </a:prstGeom>
          </p:spPr>
        </p:pic>
        <p:cxnSp>
          <p:nvCxnSpPr>
            <p:cNvPr id="8" name="Straight Arrow Connector 7"/>
            <p:cNvCxnSpPr>
              <a:endCxn id="6" idx="0"/>
            </p:cNvCxnSpPr>
            <p:nvPr/>
          </p:nvCxnSpPr>
          <p:spPr>
            <a:xfrm flipH="1">
              <a:off x="878750" y="1886852"/>
              <a:ext cx="310325" cy="265089"/>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7" idx="0"/>
            </p:cNvCxnSpPr>
            <p:nvPr/>
          </p:nvCxnSpPr>
          <p:spPr>
            <a:xfrm>
              <a:off x="1172110" y="1885507"/>
              <a:ext cx="322222" cy="254083"/>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333221" y="1621229"/>
              <a:ext cx="684072" cy="376930"/>
            </a:xfrm>
            <a:prstGeom prst="rect">
              <a:avLst/>
            </a:prstGeom>
            <a:noFill/>
          </p:spPr>
          <p:txBody>
            <a:bodyPr wrap="square" rtlCol="0">
              <a:spAutoFit/>
            </a:bodyPr>
            <a:lstStyle/>
            <a:p>
              <a:r>
                <a:rPr lang="en-US" sz="1333" dirty="0">
                  <a:latin typeface="Amazon Ember" panose="020B0603020204020204" pitchFamily="34" charset="0"/>
                  <a:ea typeface="Amazon Ember" panose="020B0603020204020204" pitchFamily="34" charset="0"/>
                  <a:cs typeface="Amazon Ember" panose="020B0603020204020204" pitchFamily="34" charset="0"/>
                </a:rPr>
                <a:t>Load balancer</a:t>
              </a:r>
            </a:p>
          </p:txBody>
        </p:sp>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964" y="1611884"/>
              <a:ext cx="311695" cy="389729"/>
            </a:xfrm>
            <a:prstGeom prst="rect">
              <a:avLst/>
            </a:prstGeom>
          </p:spPr>
        </p:pic>
      </p:grpSp>
      <p:grpSp>
        <p:nvGrpSpPr>
          <p:cNvPr id="57" name="Group 56"/>
          <p:cNvGrpSpPr/>
          <p:nvPr/>
        </p:nvGrpSpPr>
        <p:grpSpPr>
          <a:xfrm>
            <a:off x="3572990" y="2285205"/>
            <a:ext cx="1914816" cy="1590525"/>
            <a:chOff x="581181" y="1611884"/>
            <a:chExt cx="1436112" cy="1192894"/>
          </a:xfrm>
        </p:grpSpPr>
        <p:grpSp>
          <p:nvGrpSpPr>
            <p:cNvPr id="58" name="Group 57"/>
            <p:cNvGrpSpPr/>
            <p:nvPr/>
          </p:nvGrpSpPr>
          <p:grpSpPr>
            <a:xfrm>
              <a:off x="581181" y="2098818"/>
              <a:ext cx="1197987" cy="705960"/>
              <a:chOff x="463550" y="760413"/>
              <a:chExt cx="1190386" cy="2218684"/>
            </a:xfrm>
          </p:grpSpPr>
          <p:sp>
            <p:nvSpPr>
              <p:cNvPr id="68" name="Rounded Rectangle 67"/>
              <p:cNvSpPr/>
              <p:nvPr/>
            </p:nvSpPr>
            <p:spPr>
              <a:xfrm>
                <a:off x="463550" y="760413"/>
                <a:ext cx="1190386" cy="2218684"/>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9" name="TextBox 31"/>
              <p:cNvSpPr txBox="1">
                <a:spLocks noChangeArrowheads="1"/>
              </p:cNvSpPr>
              <p:nvPr/>
            </p:nvSpPr>
            <p:spPr bwMode="auto">
              <a:xfrm>
                <a:off x="556282" y="1869755"/>
                <a:ext cx="1004189" cy="1088187"/>
              </a:xfrm>
              <a:prstGeom prst="rect">
                <a:avLst/>
              </a:prstGeom>
              <a:noFill/>
              <a:ln w="9525">
                <a:noFill/>
                <a:miter lim="800000"/>
                <a:headEnd/>
                <a:tailEnd/>
              </a:ln>
            </p:spPr>
            <p:txBody>
              <a:bodyPr wrap="square">
                <a:sp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pic>
          <p:nvPicPr>
            <p:cNvPr id="59" name="Picture 58"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977" y="2151941"/>
              <a:ext cx="355546" cy="355546"/>
            </a:xfrm>
            <a:prstGeom prst="rect">
              <a:avLst/>
            </a:prstGeom>
          </p:spPr>
        </p:pic>
        <p:pic>
          <p:nvPicPr>
            <p:cNvPr id="60" name="Picture 59"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561" y="2139590"/>
              <a:ext cx="355546" cy="355546"/>
            </a:xfrm>
            <a:prstGeom prst="rect">
              <a:avLst/>
            </a:prstGeom>
          </p:spPr>
        </p:pic>
        <p:cxnSp>
          <p:nvCxnSpPr>
            <p:cNvPr id="62" name="Straight Arrow Connector 61"/>
            <p:cNvCxnSpPr>
              <a:endCxn id="59" idx="0"/>
            </p:cNvCxnSpPr>
            <p:nvPr/>
          </p:nvCxnSpPr>
          <p:spPr>
            <a:xfrm flipH="1">
              <a:off x="878750" y="1886852"/>
              <a:ext cx="310325" cy="265089"/>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60" idx="0"/>
            </p:cNvCxnSpPr>
            <p:nvPr/>
          </p:nvCxnSpPr>
          <p:spPr>
            <a:xfrm>
              <a:off x="1172110" y="1885507"/>
              <a:ext cx="322222" cy="254083"/>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1333221" y="1621229"/>
              <a:ext cx="684072" cy="376930"/>
            </a:xfrm>
            <a:prstGeom prst="rect">
              <a:avLst/>
            </a:prstGeom>
            <a:noFill/>
          </p:spPr>
          <p:txBody>
            <a:bodyPr wrap="square" rtlCol="0">
              <a:spAutoFit/>
            </a:bodyPr>
            <a:lstStyle/>
            <a:p>
              <a:r>
                <a:rPr lang="en-US" sz="1333" dirty="0">
                  <a:latin typeface="Amazon Ember" panose="020B0603020204020204" pitchFamily="34" charset="0"/>
                  <a:ea typeface="Amazon Ember" panose="020B0603020204020204" pitchFamily="34" charset="0"/>
                  <a:cs typeface="Amazon Ember" panose="020B0603020204020204" pitchFamily="34" charset="0"/>
                </a:rPr>
                <a:t>Load balancer</a:t>
              </a:r>
            </a:p>
          </p:txBody>
        </p:sp>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964" y="1611884"/>
              <a:ext cx="311695" cy="389729"/>
            </a:xfrm>
            <a:prstGeom prst="rect">
              <a:avLst/>
            </a:prstGeom>
          </p:spPr>
        </p:pic>
      </p:grpSp>
      <p:grpSp>
        <p:nvGrpSpPr>
          <p:cNvPr id="70" name="Group 69"/>
          <p:cNvGrpSpPr/>
          <p:nvPr/>
        </p:nvGrpSpPr>
        <p:grpSpPr>
          <a:xfrm>
            <a:off x="6993859" y="2280907"/>
            <a:ext cx="1914816" cy="1590525"/>
            <a:chOff x="581181" y="1611884"/>
            <a:chExt cx="1436112" cy="1192894"/>
          </a:xfrm>
        </p:grpSpPr>
        <p:grpSp>
          <p:nvGrpSpPr>
            <p:cNvPr id="71" name="Group 70"/>
            <p:cNvGrpSpPr/>
            <p:nvPr/>
          </p:nvGrpSpPr>
          <p:grpSpPr>
            <a:xfrm>
              <a:off x="581181" y="2098818"/>
              <a:ext cx="1197987" cy="705960"/>
              <a:chOff x="463550" y="760413"/>
              <a:chExt cx="1190386" cy="2218684"/>
            </a:xfrm>
          </p:grpSpPr>
          <p:sp>
            <p:nvSpPr>
              <p:cNvPr id="78" name="Rounded Rectangle 77"/>
              <p:cNvSpPr/>
              <p:nvPr/>
            </p:nvSpPr>
            <p:spPr>
              <a:xfrm>
                <a:off x="463550" y="760413"/>
                <a:ext cx="1190386" cy="2218684"/>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9" name="TextBox 31"/>
              <p:cNvSpPr txBox="1">
                <a:spLocks noChangeArrowheads="1"/>
              </p:cNvSpPr>
              <p:nvPr/>
            </p:nvSpPr>
            <p:spPr bwMode="auto">
              <a:xfrm>
                <a:off x="556282" y="1869755"/>
                <a:ext cx="1004189" cy="1088187"/>
              </a:xfrm>
              <a:prstGeom prst="rect">
                <a:avLst/>
              </a:prstGeom>
              <a:noFill/>
              <a:ln w="9525">
                <a:noFill/>
                <a:miter lim="800000"/>
                <a:headEnd/>
                <a:tailEnd/>
              </a:ln>
            </p:spPr>
            <p:txBody>
              <a:bodyPr wrap="square">
                <a:sp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pic>
          <p:nvPicPr>
            <p:cNvPr id="72" name="Picture 71"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977" y="2151941"/>
              <a:ext cx="355546" cy="355546"/>
            </a:xfrm>
            <a:prstGeom prst="rect">
              <a:avLst/>
            </a:prstGeom>
          </p:spPr>
        </p:pic>
        <p:pic>
          <p:nvPicPr>
            <p:cNvPr id="73" name="Picture 72"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561" y="2139590"/>
              <a:ext cx="355546" cy="355546"/>
            </a:xfrm>
            <a:prstGeom prst="rect">
              <a:avLst/>
            </a:prstGeom>
          </p:spPr>
        </p:pic>
        <p:cxnSp>
          <p:nvCxnSpPr>
            <p:cNvPr id="74" name="Straight Arrow Connector 73"/>
            <p:cNvCxnSpPr>
              <a:endCxn id="72" idx="0"/>
            </p:cNvCxnSpPr>
            <p:nvPr/>
          </p:nvCxnSpPr>
          <p:spPr>
            <a:xfrm flipH="1">
              <a:off x="878750" y="1886852"/>
              <a:ext cx="310325" cy="265089"/>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endCxn id="73" idx="0"/>
            </p:cNvCxnSpPr>
            <p:nvPr/>
          </p:nvCxnSpPr>
          <p:spPr>
            <a:xfrm>
              <a:off x="1172110" y="1885507"/>
              <a:ext cx="322222" cy="254083"/>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1333221" y="1621229"/>
              <a:ext cx="684072" cy="376930"/>
            </a:xfrm>
            <a:prstGeom prst="rect">
              <a:avLst/>
            </a:prstGeom>
            <a:noFill/>
          </p:spPr>
          <p:txBody>
            <a:bodyPr wrap="square" rtlCol="0">
              <a:spAutoFit/>
            </a:bodyPr>
            <a:lstStyle/>
            <a:p>
              <a:r>
                <a:rPr lang="en-US" sz="1333" dirty="0">
                  <a:latin typeface="Amazon Ember" panose="020B0603020204020204" pitchFamily="34" charset="0"/>
                  <a:ea typeface="Amazon Ember" panose="020B0603020204020204" pitchFamily="34" charset="0"/>
                  <a:cs typeface="Amazon Ember" panose="020B0603020204020204" pitchFamily="34" charset="0"/>
                </a:rPr>
                <a:t>Load balancer</a:t>
              </a:r>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964" y="1611884"/>
              <a:ext cx="311695" cy="389729"/>
            </a:xfrm>
            <a:prstGeom prst="rect">
              <a:avLst/>
            </a:prstGeom>
          </p:spPr>
        </p:pic>
      </p:grpSp>
      <p:grpSp>
        <p:nvGrpSpPr>
          <p:cNvPr id="80" name="Group 79"/>
          <p:cNvGrpSpPr/>
          <p:nvPr/>
        </p:nvGrpSpPr>
        <p:grpSpPr>
          <a:xfrm>
            <a:off x="9457321" y="2282239"/>
            <a:ext cx="1914816" cy="1590525"/>
            <a:chOff x="581181" y="1611884"/>
            <a:chExt cx="1436112" cy="1192894"/>
          </a:xfrm>
        </p:grpSpPr>
        <p:grpSp>
          <p:nvGrpSpPr>
            <p:cNvPr id="81" name="Group 80"/>
            <p:cNvGrpSpPr/>
            <p:nvPr/>
          </p:nvGrpSpPr>
          <p:grpSpPr>
            <a:xfrm>
              <a:off x="581181" y="2098818"/>
              <a:ext cx="1197987" cy="705960"/>
              <a:chOff x="463550" y="760413"/>
              <a:chExt cx="1190386" cy="2218684"/>
            </a:xfrm>
          </p:grpSpPr>
          <p:sp>
            <p:nvSpPr>
              <p:cNvPr id="88" name="Rounded Rectangle 87"/>
              <p:cNvSpPr/>
              <p:nvPr/>
            </p:nvSpPr>
            <p:spPr>
              <a:xfrm>
                <a:off x="463550" y="760413"/>
                <a:ext cx="1190386" cy="2218684"/>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9" name="TextBox 31"/>
              <p:cNvSpPr txBox="1">
                <a:spLocks noChangeArrowheads="1"/>
              </p:cNvSpPr>
              <p:nvPr/>
            </p:nvSpPr>
            <p:spPr bwMode="auto">
              <a:xfrm>
                <a:off x="556282" y="1869755"/>
                <a:ext cx="1004189" cy="1088187"/>
              </a:xfrm>
              <a:prstGeom prst="rect">
                <a:avLst/>
              </a:prstGeom>
              <a:noFill/>
              <a:ln w="9525">
                <a:noFill/>
                <a:miter lim="800000"/>
                <a:headEnd/>
                <a:tailEnd/>
              </a:ln>
            </p:spPr>
            <p:txBody>
              <a:bodyPr wrap="square">
                <a:sp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pic>
          <p:nvPicPr>
            <p:cNvPr id="82" name="Picture 81"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977" y="2151941"/>
              <a:ext cx="355546" cy="355546"/>
            </a:xfrm>
            <a:prstGeom prst="rect">
              <a:avLst/>
            </a:prstGeom>
          </p:spPr>
        </p:pic>
        <p:pic>
          <p:nvPicPr>
            <p:cNvPr id="83" name="Picture 82"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561" y="2139590"/>
              <a:ext cx="355546" cy="355546"/>
            </a:xfrm>
            <a:prstGeom prst="rect">
              <a:avLst/>
            </a:prstGeom>
          </p:spPr>
        </p:pic>
        <p:cxnSp>
          <p:nvCxnSpPr>
            <p:cNvPr id="84" name="Straight Arrow Connector 83"/>
            <p:cNvCxnSpPr>
              <a:endCxn id="82" idx="0"/>
            </p:cNvCxnSpPr>
            <p:nvPr/>
          </p:nvCxnSpPr>
          <p:spPr>
            <a:xfrm flipH="1">
              <a:off x="878750" y="1886852"/>
              <a:ext cx="310325" cy="265089"/>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endCxn id="83" idx="0"/>
            </p:cNvCxnSpPr>
            <p:nvPr/>
          </p:nvCxnSpPr>
          <p:spPr>
            <a:xfrm>
              <a:off x="1172110" y="1885507"/>
              <a:ext cx="322222" cy="254083"/>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333221" y="1621229"/>
              <a:ext cx="684072" cy="376930"/>
            </a:xfrm>
            <a:prstGeom prst="rect">
              <a:avLst/>
            </a:prstGeom>
            <a:noFill/>
          </p:spPr>
          <p:txBody>
            <a:bodyPr wrap="square" rtlCol="0">
              <a:spAutoFit/>
            </a:bodyPr>
            <a:lstStyle/>
            <a:p>
              <a:r>
                <a:rPr lang="en-US" sz="1333" dirty="0">
                  <a:latin typeface="Amazon Ember" panose="020B0603020204020204" pitchFamily="34" charset="0"/>
                  <a:ea typeface="Amazon Ember" panose="020B0603020204020204" pitchFamily="34" charset="0"/>
                  <a:cs typeface="Amazon Ember" panose="020B0603020204020204" pitchFamily="34" charset="0"/>
                </a:rPr>
                <a:t>Load balancer</a:t>
              </a:r>
            </a:p>
          </p:txBody>
        </p:sp>
        <p:pic>
          <p:nvPicPr>
            <p:cNvPr id="87" name="Picture 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964" y="1611884"/>
              <a:ext cx="311695" cy="389729"/>
            </a:xfrm>
            <a:prstGeom prst="rect">
              <a:avLst/>
            </a:prstGeom>
          </p:spPr>
        </p:pic>
      </p:grpSp>
    </p:spTree>
    <p:custDataLst>
      <p:tags r:id="rId1"/>
    </p:custDataLst>
    <p:extLst>
      <p:ext uri="{BB962C8B-B14F-4D97-AF65-F5344CB8AC3E}">
        <p14:creationId xmlns:p14="http://schemas.microsoft.com/office/powerpoint/2010/main" val="352840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10325" y="5804568"/>
            <a:ext cx="858375" cy="365760"/>
          </a:xfrm>
          <a:prstGeom prst="rect">
            <a:avLst/>
          </a:prstGeom>
          <a:noFill/>
        </p:spPr>
        <p:txBody>
          <a:bodyPr wrap="square" lIns="0" tIns="0" rIns="0" bIns="0" rtlCol="0" anchor="t">
            <a:no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template</a:t>
            </a:r>
            <a:endParaRPr lang="en-US" sz="2667"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ounded Rectangle 15"/>
          <p:cNvSpPr/>
          <p:nvPr/>
        </p:nvSpPr>
        <p:spPr>
          <a:xfrm>
            <a:off x="624417" y="1917700"/>
            <a:ext cx="4506383" cy="232410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35"/>
          <p:cNvSpPr txBox="1">
            <a:spLocks noChangeArrowheads="1"/>
          </p:cNvSpPr>
          <p:nvPr/>
        </p:nvSpPr>
        <p:spPr bwMode="auto">
          <a:xfrm>
            <a:off x="1710620" y="1908332"/>
            <a:ext cx="2593096" cy="338554"/>
          </a:xfrm>
          <a:prstGeom prst="rect">
            <a:avLst/>
          </a:prstGeom>
          <a:noFill/>
          <a:ln w="9525">
            <a:noFill/>
            <a:miter lim="800000"/>
            <a:headEnd/>
            <a:tailEnd/>
          </a:ln>
        </p:spPr>
        <p:txBody>
          <a:bodyPr wrap="square">
            <a:spAutoFit/>
          </a:bodyPr>
          <a:lstStyle/>
          <a:p>
            <a:pPr algn="ctr"/>
            <a:r>
              <a:rPr lang="en-US" sz="1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Development</a:t>
            </a:r>
            <a:endParaRPr lang="en-US" sz="16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ounded Rectangle 41"/>
          <p:cNvSpPr/>
          <p:nvPr/>
        </p:nvSpPr>
        <p:spPr>
          <a:xfrm>
            <a:off x="6430079" y="1938326"/>
            <a:ext cx="4506383" cy="232410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TextBox 35"/>
          <p:cNvSpPr txBox="1">
            <a:spLocks noChangeArrowheads="1"/>
          </p:cNvSpPr>
          <p:nvPr/>
        </p:nvSpPr>
        <p:spPr bwMode="auto">
          <a:xfrm>
            <a:off x="7576845" y="1933895"/>
            <a:ext cx="2447712" cy="338554"/>
          </a:xfrm>
          <a:prstGeom prst="rect">
            <a:avLst/>
          </a:prstGeom>
          <a:noFill/>
          <a:ln w="9525">
            <a:noFill/>
            <a:miter lim="800000"/>
            <a:headEnd/>
            <a:tailEnd/>
          </a:ln>
        </p:spPr>
        <p:txBody>
          <a:bodyPr wrap="square">
            <a:spAutoFit/>
          </a:bodyPr>
          <a:lstStyle/>
          <a:p>
            <a:pPr algn="ctr"/>
            <a:r>
              <a:rPr lang="en-US" sz="16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Production</a:t>
            </a:r>
            <a:endParaRPr lang="en-US" sz="16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4" name="TextBox 35"/>
          <p:cNvSpPr txBox="1">
            <a:spLocks noChangeArrowheads="1"/>
          </p:cNvSpPr>
          <p:nvPr/>
        </p:nvSpPr>
        <p:spPr bwMode="auto">
          <a:xfrm>
            <a:off x="1450858" y="1209659"/>
            <a:ext cx="8936793" cy="502766"/>
          </a:xfrm>
          <a:prstGeom prst="rect">
            <a:avLst/>
          </a:prstGeom>
          <a:noFill/>
          <a:ln w="9525">
            <a:noFill/>
            <a:miter lim="800000"/>
            <a:headEnd/>
            <a:tailEnd/>
          </a:ln>
        </p:spPr>
        <p:txBody>
          <a:bodyPr wrap="square">
            <a:spAutoFit/>
          </a:bodyPr>
          <a:lstStyle/>
          <a:p>
            <a:pPr algn="ctr"/>
            <a:r>
              <a:rPr lang="en-US" sz="2667" b="1" dirty="0">
                <a:solidFill>
                  <a:schemeClr val="bg2">
                    <a:lumMod val="25000"/>
                  </a:schemeClr>
                </a:solidFill>
                <a:latin typeface="Amazon Ember" panose="020B0603020204020204" pitchFamily="34" charset="0"/>
                <a:ea typeface="Amazon Ember" panose="020B0603020204020204" pitchFamily="34" charset="0"/>
                <a:cs typeface="Amazon Ember" panose="020B0603020204020204" pitchFamily="34" charset="0"/>
              </a:rPr>
              <a:t>Maintainability, Consistency, and Parallelization</a:t>
            </a:r>
          </a:p>
        </p:txBody>
      </p:sp>
      <p:cxnSp>
        <p:nvCxnSpPr>
          <p:cNvPr id="56" name="Straight Arrow Connector 55"/>
          <p:cNvCxnSpPr>
            <a:stCxn id="20" idx="0"/>
          </p:cNvCxnSpPr>
          <p:nvPr/>
        </p:nvCxnSpPr>
        <p:spPr>
          <a:xfrm flipH="1" flipV="1">
            <a:off x="1611725" y="3928389"/>
            <a:ext cx="1247156" cy="1065679"/>
          </a:xfrm>
          <a:prstGeom prst="straightConnector1">
            <a:avLst/>
          </a:prstGeom>
          <a:ln w="28575">
            <a:solidFill>
              <a:srgbClr val="0070C0"/>
            </a:solidFill>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20" idx="0"/>
          </p:cNvCxnSpPr>
          <p:nvPr/>
        </p:nvCxnSpPr>
        <p:spPr>
          <a:xfrm flipV="1">
            <a:off x="2858880" y="3930379"/>
            <a:ext cx="1317555" cy="1063688"/>
          </a:xfrm>
          <a:prstGeom prst="straightConnector1">
            <a:avLst/>
          </a:prstGeom>
          <a:ln w="28575">
            <a:solidFill>
              <a:srgbClr val="0070C0"/>
            </a:solidFill>
            <a:tailEnd type="triangle"/>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20" idx="0"/>
          </p:cNvCxnSpPr>
          <p:nvPr/>
        </p:nvCxnSpPr>
        <p:spPr>
          <a:xfrm flipV="1">
            <a:off x="2858881" y="3905815"/>
            <a:ext cx="4520407" cy="1088252"/>
          </a:xfrm>
          <a:prstGeom prst="straightConnector1">
            <a:avLst/>
          </a:prstGeom>
          <a:ln w="28575">
            <a:solidFill>
              <a:srgbClr val="0070C0"/>
            </a:solidFill>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a:stCxn id="20" idx="0"/>
          </p:cNvCxnSpPr>
          <p:nvPr/>
        </p:nvCxnSpPr>
        <p:spPr>
          <a:xfrm flipV="1">
            <a:off x="2858881" y="3920027"/>
            <a:ext cx="6989625" cy="1074040"/>
          </a:xfrm>
          <a:prstGeom prst="straightConnector1">
            <a:avLst/>
          </a:prstGeom>
          <a:ln w="28575">
            <a:solidFill>
              <a:srgbClr val="0070C0"/>
            </a:solidFill>
            <a:tailEnd type="triangle"/>
          </a:ln>
        </p:spPr>
        <p:style>
          <a:lnRef idx="2">
            <a:schemeClr val="accent2"/>
          </a:lnRef>
          <a:fillRef idx="0">
            <a:schemeClr val="accent2"/>
          </a:fillRef>
          <a:effectRef idx="1">
            <a:schemeClr val="accent2"/>
          </a:effectRef>
          <a:fontRef idx="minor">
            <a:schemeClr val="tx1"/>
          </a:fontRef>
        </p:style>
      </p:cxn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5788" y="4994067"/>
            <a:ext cx="626185" cy="713851"/>
          </a:xfrm>
          <a:prstGeom prst="rect">
            <a:avLst/>
          </a:prstGeom>
        </p:spPr>
      </p:pic>
      <p:sp>
        <p:nvSpPr>
          <p:cNvPr id="55" name="TextBox 54"/>
          <p:cNvSpPr txBox="1"/>
          <p:nvPr/>
        </p:nvSpPr>
        <p:spPr>
          <a:xfrm>
            <a:off x="3970170" y="5125444"/>
            <a:ext cx="1044077" cy="501509"/>
          </a:xfrm>
          <a:prstGeom prst="rect">
            <a:avLst/>
          </a:prstGeom>
          <a:noFill/>
        </p:spPr>
        <p:txBody>
          <a:bodyPr wrap="square" lIns="0" tIns="0" rIns="0" bIns="0" rtlCol="0" anchor="t">
            <a:no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Template updated</a:t>
            </a:r>
            <a:endParaRPr lang="en-US" sz="2667"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Left Arrow 2"/>
          <p:cNvSpPr/>
          <p:nvPr/>
        </p:nvSpPr>
        <p:spPr>
          <a:xfrm>
            <a:off x="3356617" y="5075051"/>
            <a:ext cx="613553" cy="542743"/>
          </a:xfrm>
          <a:prstGeom prst="leftArrow">
            <a:avLst/>
          </a:prstGeom>
          <a:solidFill>
            <a:srgbClr val="4F81BD"/>
          </a:solidFill>
          <a:ln>
            <a:solidFill>
              <a:schemeClr val="accent3">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57" name="Picture 56"/>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546269" y="4980453"/>
            <a:ext cx="626185" cy="725056"/>
          </a:xfrm>
          <a:prstGeom prst="rect">
            <a:avLst/>
          </a:prstGeom>
          <a:solidFill>
            <a:schemeClr val="accent3">
              <a:lumMod val="50000"/>
            </a:schemeClr>
          </a:solidFill>
        </p:spPr>
      </p:pic>
      <p:grpSp>
        <p:nvGrpSpPr>
          <p:cNvPr id="14" name="Group 13"/>
          <p:cNvGrpSpPr/>
          <p:nvPr/>
        </p:nvGrpSpPr>
        <p:grpSpPr>
          <a:xfrm>
            <a:off x="8753587" y="2147926"/>
            <a:ext cx="2153325" cy="1734495"/>
            <a:chOff x="2326429" y="1620345"/>
            <a:chExt cx="1614994" cy="1300871"/>
          </a:xfrm>
        </p:grpSpPr>
        <p:grpSp>
          <p:nvGrpSpPr>
            <p:cNvPr id="72" name="Group 21"/>
            <p:cNvGrpSpPr>
              <a:grpSpLocks/>
            </p:cNvGrpSpPr>
            <p:nvPr/>
          </p:nvGrpSpPr>
          <p:grpSpPr bwMode="auto">
            <a:xfrm>
              <a:off x="2582269" y="2121724"/>
              <a:ext cx="1013968" cy="481272"/>
              <a:chOff x="545458" y="4783771"/>
              <a:chExt cx="2293787" cy="1733798"/>
            </a:xfrm>
          </p:grpSpPr>
          <p:sp>
            <p:nvSpPr>
              <p:cNvPr id="73" name="Rounded Rectangle 72"/>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4" name="Rounded Rectangle 73"/>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58" name="Group 57"/>
            <p:cNvGrpSpPr/>
            <p:nvPr/>
          </p:nvGrpSpPr>
          <p:grpSpPr>
            <a:xfrm>
              <a:off x="2505311" y="1620345"/>
              <a:ext cx="1436112" cy="1300871"/>
              <a:chOff x="2671828" y="693863"/>
              <a:chExt cx="1427000" cy="1292618"/>
            </a:xfrm>
          </p:grpSpPr>
          <p:grpSp>
            <p:nvGrpSpPr>
              <p:cNvPr id="59" name="Group 58"/>
              <p:cNvGrpSpPr/>
              <p:nvPr/>
            </p:nvGrpSpPr>
            <p:grpSpPr>
              <a:xfrm>
                <a:off x="2671828" y="1168422"/>
                <a:ext cx="1190386" cy="818059"/>
                <a:chOff x="463550" y="760413"/>
                <a:chExt cx="1190386" cy="2587404"/>
              </a:xfrm>
            </p:grpSpPr>
            <p:sp>
              <p:nvSpPr>
                <p:cNvPr id="69" name="Rounded Rectangle 68"/>
                <p:cNvSpPr/>
                <p:nvPr/>
              </p:nvSpPr>
              <p:spPr>
                <a:xfrm>
                  <a:off x="463550" y="760413"/>
                  <a:ext cx="1190386" cy="2555289"/>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0" name="TextBox 31"/>
                <p:cNvSpPr txBox="1">
                  <a:spLocks noChangeArrowheads="1"/>
                </p:cNvSpPr>
                <p:nvPr/>
              </p:nvSpPr>
              <p:spPr bwMode="auto">
                <a:xfrm>
                  <a:off x="548635" y="2259630"/>
                  <a:ext cx="1004189" cy="1088187"/>
                </a:xfrm>
                <a:prstGeom prst="rect">
                  <a:avLst/>
                </a:prstGeom>
                <a:noFill/>
                <a:ln w="9525">
                  <a:noFill/>
                  <a:miter lim="800000"/>
                  <a:headEnd/>
                  <a:tailEnd/>
                </a:ln>
              </p:spPr>
              <p:txBody>
                <a:bodyPr wrap="square">
                  <a:sp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pic>
            <p:nvPicPr>
              <p:cNvPr id="60" name="Picture 59"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0864" y="1221208"/>
                <a:ext cx="353290" cy="353290"/>
              </a:xfrm>
              <a:prstGeom prst="rect">
                <a:avLst/>
              </a:prstGeom>
            </p:spPr>
          </p:pic>
          <p:pic>
            <p:nvPicPr>
              <p:cNvPr id="62" name="Picture 61"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2542" y="1208935"/>
                <a:ext cx="353290" cy="353290"/>
              </a:xfrm>
              <a:prstGeom prst="rect">
                <a:avLst/>
              </a:prstGeom>
            </p:spPr>
          </p:pic>
          <p:cxnSp>
            <p:nvCxnSpPr>
              <p:cNvPr id="63" name="Straight Arrow Connector 62"/>
              <p:cNvCxnSpPr>
                <a:endCxn id="60" idx="0"/>
              </p:cNvCxnSpPr>
              <p:nvPr/>
            </p:nvCxnSpPr>
            <p:spPr>
              <a:xfrm flipH="1">
                <a:off x="2967509" y="957801"/>
                <a:ext cx="308356" cy="263407"/>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62" idx="0"/>
              </p:cNvCxnSpPr>
              <p:nvPr/>
            </p:nvCxnSpPr>
            <p:spPr>
              <a:xfrm>
                <a:off x="3259008" y="956465"/>
                <a:ext cx="320178" cy="25247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3419096" y="693863"/>
                <a:ext cx="679732" cy="374538"/>
              </a:xfrm>
              <a:prstGeom prst="rect">
                <a:avLst/>
              </a:prstGeom>
              <a:noFill/>
            </p:spPr>
            <p:txBody>
              <a:bodyPr wrap="square" rtlCol="0">
                <a:spAutoFit/>
              </a:bodyPr>
              <a:lstStyle/>
              <a:p>
                <a:r>
                  <a:rPr lang="en-US" sz="1333" dirty="0">
                    <a:latin typeface="Amazon Ember" panose="020B0603020204020204" pitchFamily="34" charset="0"/>
                    <a:ea typeface="Amazon Ember" panose="020B0603020204020204" pitchFamily="34" charset="0"/>
                    <a:cs typeface="Amazon Ember" panose="020B0603020204020204" pitchFamily="34" charset="0"/>
                  </a:rPr>
                  <a:t>Load balancer</a:t>
                </a:r>
              </a:p>
            </p:txBody>
          </p:sp>
        </p:grpSp>
        <p:sp>
          <p:nvSpPr>
            <p:cNvPr id="75" name="TextBox 34"/>
            <p:cNvSpPr txBox="1">
              <a:spLocks noChangeArrowheads="1"/>
            </p:cNvSpPr>
            <p:nvPr/>
          </p:nvSpPr>
          <p:spPr bwMode="auto">
            <a:xfrm>
              <a:off x="2326429" y="2392168"/>
              <a:ext cx="1555750" cy="207749"/>
            </a:xfrm>
            <a:prstGeom prst="rect">
              <a:avLst/>
            </a:prstGeom>
            <a:noFill/>
            <a:ln w="9525">
              <a:noFill/>
              <a:miter lim="800000"/>
              <a:headEnd/>
              <a:tailEnd/>
            </a:ln>
          </p:spPr>
          <p:txBody>
            <a:bodyPr>
              <a:spAutoFit/>
            </a:bodyPr>
            <a:lstStyle/>
            <a:p>
              <a:pPr algn="ctr"/>
              <a:r>
                <a:rPr lang="en-US" sz="1200" b="1" dirty="0">
                  <a:solidFill>
                    <a:srgbClr val="6F2927"/>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grpSp>
      <p:grpSp>
        <p:nvGrpSpPr>
          <p:cNvPr id="106" name="Group 105"/>
          <p:cNvGrpSpPr/>
          <p:nvPr/>
        </p:nvGrpSpPr>
        <p:grpSpPr>
          <a:xfrm>
            <a:off x="3124438" y="2192459"/>
            <a:ext cx="2153325" cy="1734495"/>
            <a:chOff x="2326429" y="1620345"/>
            <a:chExt cx="1614994" cy="1300871"/>
          </a:xfrm>
        </p:grpSpPr>
        <p:grpSp>
          <p:nvGrpSpPr>
            <p:cNvPr id="107" name="Group 21"/>
            <p:cNvGrpSpPr>
              <a:grpSpLocks/>
            </p:cNvGrpSpPr>
            <p:nvPr/>
          </p:nvGrpSpPr>
          <p:grpSpPr bwMode="auto">
            <a:xfrm>
              <a:off x="2582269" y="2121724"/>
              <a:ext cx="1013968" cy="481272"/>
              <a:chOff x="545458" y="4783771"/>
              <a:chExt cx="2293787" cy="1733798"/>
            </a:xfrm>
          </p:grpSpPr>
          <p:sp>
            <p:nvSpPr>
              <p:cNvPr id="119" name="Rounded Rectangle 11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0" name="Rounded Rectangle 11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08" name="Group 107"/>
            <p:cNvGrpSpPr/>
            <p:nvPr/>
          </p:nvGrpSpPr>
          <p:grpSpPr>
            <a:xfrm>
              <a:off x="2505311" y="1620345"/>
              <a:ext cx="1436112" cy="1300871"/>
              <a:chOff x="2671828" y="693863"/>
              <a:chExt cx="1427000" cy="1292618"/>
            </a:xfrm>
          </p:grpSpPr>
          <p:grpSp>
            <p:nvGrpSpPr>
              <p:cNvPr id="110" name="Group 109"/>
              <p:cNvGrpSpPr/>
              <p:nvPr/>
            </p:nvGrpSpPr>
            <p:grpSpPr>
              <a:xfrm>
                <a:off x="2671828" y="1168422"/>
                <a:ext cx="1190386" cy="818059"/>
                <a:chOff x="463550" y="760413"/>
                <a:chExt cx="1190386" cy="2587404"/>
              </a:xfrm>
            </p:grpSpPr>
            <p:sp>
              <p:nvSpPr>
                <p:cNvPr id="117" name="Rounded Rectangle 116"/>
                <p:cNvSpPr/>
                <p:nvPr/>
              </p:nvSpPr>
              <p:spPr>
                <a:xfrm>
                  <a:off x="463550" y="760413"/>
                  <a:ext cx="1190386" cy="2555289"/>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8" name="TextBox 31"/>
                <p:cNvSpPr txBox="1">
                  <a:spLocks noChangeArrowheads="1"/>
                </p:cNvSpPr>
                <p:nvPr/>
              </p:nvSpPr>
              <p:spPr bwMode="auto">
                <a:xfrm>
                  <a:off x="548635" y="2259630"/>
                  <a:ext cx="1004189" cy="1088187"/>
                </a:xfrm>
                <a:prstGeom prst="rect">
                  <a:avLst/>
                </a:prstGeom>
                <a:noFill/>
                <a:ln w="9525">
                  <a:noFill/>
                  <a:miter lim="800000"/>
                  <a:headEnd/>
                  <a:tailEnd/>
                </a:ln>
              </p:spPr>
              <p:txBody>
                <a:bodyPr wrap="square">
                  <a:sp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pic>
            <p:nvPicPr>
              <p:cNvPr id="111" name="Picture 110"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0864" y="1221208"/>
                <a:ext cx="353290" cy="353290"/>
              </a:xfrm>
              <a:prstGeom prst="rect">
                <a:avLst/>
              </a:prstGeom>
            </p:spPr>
          </p:pic>
          <p:pic>
            <p:nvPicPr>
              <p:cNvPr id="112" name="Picture 111"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2542" y="1208935"/>
                <a:ext cx="353290" cy="353290"/>
              </a:xfrm>
              <a:prstGeom prst="rect">
                <a:avLst/>
              </a:prstGeom>
            </p:spPr>
          </p:pic>
          <p:cxnSp>
            <p:nvCxnSpPr>
              <p:cNvPr id="113" name="Straight Arrow Connector 112"/>
              <p:cNvCxnSpPr>
                <a:endCxn id="111" idx="0"/>
              </p:cNvCxnSpPr>
              <p:nvPr/>
            </p:nvCxnSpPr>
            <p:spPr>
              <a:xfrm flipH="1">
                <a:off x="2967509" y="957801"/>
                <a:ext cx="308356" cy="263407"/>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endCxn id="112" idx="0"/>
              </p:cNvCxnSpPr>
              <p:nvPr/>
            </p:nvCxnSpPr>
            <p:spPr>
              <a:xfrm>
                <a:off x="3259008" y="956465"/>
                <a:ext cx="320178" cy="25247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3419096" y="693863"/>
                <a:ext cx="679732" cy="374538"/>
              </a:xfrm>
              <a:prstGeom prst="rect">
                <a:avLst/>
              </a:prstGeom>
              <a:noFill/>
            </p:spPr>
            <p:txBody>
              <a:bodyPr wrap="square" rtlCol="0">
                <a:spAutoFit/>
              </a:bodyPr>
              <a:lstStyle/>
              <a:p>
                <a:r>
                  <a:rPr lang="en-US" sz="1333" dirty="0">
                    <a:latin typeface="Amazon Ember" panose="020B0603020204020204" pitchFamily="34" charset="0"/>
                    <a:ea typeface="Amazon Ember" panose="020B0603020204020204" pitchFamily="34" charset="0"/>
                    <a:cs typeface="Amazon Ember" panose="020B0603020204020204" pitchFamily="34" charset="0"/>
                  </a:rPr>
                  <a:t>Load balancer</a:t>
                </a:r>
              </a:p>
            </p:txBody>
          </p:sp>
        </p:grpSp>
        <p:sp>
          <p:nvSpPr>
            <p:cNvPr id="109" name="TextBox 34"/>
            <p:cNvSpPr txBox="1">
              <a:spLocks noChangeArrowheads="1"/>
            </p:cNvSpPr>
            <p:nvPr/>
          </p:nvSpPr>
          <p:spPr bwMode="auto">
            <a:xfrm>
              <a:off x="2326429" y="2392168"/>
              <a:ext cx="1555750" cy="207749"/>
            </a:xfrm>
            <a:prstGeom prst="rect">
              <a:avLst/>
            </a:prstGeom>
            <a:noFill/>
            <a:ln w="9525">
              <a:noFill/>
              <a:miter lim="800000"/>
              <a:headEnd/>
              <a:tailEnd/>
            </a:ln>
          </p:spPr>
          <p:txBody>
            <a:bodyPr>
              <a:spAutoFit/>
            </a:bodyPr>
            <a:lstStyle/>
            <a:p>
              <a:pPr algn="ctr"/>
              <a:r>
                <a:rPr lang="en-US" sz="1200" b="1" dirty="0">
                  <a:solidFill>
                    <a:srgbClr val="6F2927"/>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grpSp>
      <p:grpSp>
        <p:nvGrpSpPr>
          <p:cNvPr id="141" name="Group 140"/>
          <p:cNvGrpSpPr/>
          <p:nvPr/>
        </p:nvGrpSpPr>
        <p:grpSpPr>
          <a:xfrm>
            <a:off x="6342062" y="2189382"/>
            <a:ext cx="2153325" cy="1734495"/>
            <a:chOff x="2326429" y="1620345"/>
            <a:chExt cx="1614994" cy="1300871"/>
          </a:xfrm>
        </p:grpSpPr>
        <p:grpSp>
          <p:nvGrpSpPr>
            <p:cNvPr id="142" name="Group 21"/>
            <p:cNvGrpSpPr>
              <a:grpSpLocks/>
            </p:cNvGrpSpPr>
            <p:nvPr/>
          </p:nvGrpSpPr>
          <p:grpSpPr bwMode="auto">
            <a:xfrm>
              <a:off x="2582269" y="2121724"/>
              <a:ext cx="1013968" cy="481272"/>
              <a:chOff x="545458" y="4783771"/>
              <a:chExt cx="2293787" cy="1733798"/>
            </a:xfrm>
          </p:grpSpPr>
          <p:sp>
            <p:nvSpPr>
              <p:cNvPr id="154" name="Rounded Rectangle 15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5" name="Rounded Rectangle 15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43" name="Group 142"/>
            <p:cNvGrpSpPr/>
            <p:nvPr/>
          </p:nvGrpSpPr>
          <p:grpSpPr>
            <a:xfrm>
              <a:off x="2505311" y="1620345"/>
              <a:ext cx="1436112" cy="1300871"/>
              <a:chOff x="2671828" y="693863"/>
              <a:chExt cx="1427000" cy="1292618"/>
            </a:xfrm>
          </p:grpSpPr>
          <p:grpSp>
            <p:nvGrpSpPr>
              <p:cNvPr id="145" name="Group 144"/>
              <p:cNvGrpSpPr/>
              <p:nvPr/>
            </p:nvGrpSpPr>
            <p:grpSpPr>
              <a:xfrm>
                <a:off x="2671828" y="1168422"/>
                <a:ext cx="1190386" cy="818059"/>
                <a:chOff x="463550" y="760413"/>
                <a:chExt cx="1190386" cy="2587404"/>
              </a:xfrm>
            </p:grpSpPr>
            <p:sp>
              <p:nvSpPr>
                <p:cNvPr id="152" name="Rounded Rectangle 151"/>
                <p:cNvSpPr/>
                <p:nvPr/>
              </p:nvSpPr>
              <p:spPr>
                <a:xfrm>
                  <a:off x="463550" y="760413"/>
                  <a:ext cx="1190386" cy="2555289"/>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3" name="TextBox 31"/>
                <p:cNvSpPr txBox="1">
                  <a:spLocks noChangeArrowheads="1"/>
                </p:cNvSpPr>
                <p:nvPr/>
              </p:nvSpPr>
              <p:spPr bwMode="auto">
                <a:xfrm>
                  <a:off x="548635" y="2259630"/>
                  <a:ext cx="1004189" cy="1088187"/>
                </a:xfrm>
                <a:prstGeom prst="rect">
                  <a:avLst/>
                </a:prstGeom>
                <a:noFill/>
                <a:ln w="9525">
                  <a:noFill/>
                  <a:miter lim="800000"/>
                  <a:headEnd/>
                  <a:tailEnd/>
                </a:ln>
              </p:spPr>
              <p:txBody>
                <a:bodyPr wrap="square">
                  <a:sp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pic>
            <p:nvPicPr>
              <p:cNvPr id="146" name="Picture 145"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0864" y="1221208"/>
                <a:ext cx="353290" cy="353290"/>
              </a:xfrm>
              <a:prstGeom prst="rect">
                <a:avLst/>
              </a:prstGeom>
            </p:spPr>
          </p:pic>
          <p:pic>
            <p:nvPicPr>
              <p:cNvPr id="147" name="Picture 146"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2542" y="1208935"/>
                <a:ext cx="353290" cy="353290"/>
              </a:xfrm>
              <a:prstGeom prst="rect">
                <a:avLst/>
              </a:prstGeom>
            </p:spPr>
          </p:pic>
          <p:cxnSp>
            <p:nvCxnSpPr>
              <p:cNvPr id="148" name="Straight Arrow Connector 147"/>
              <p:cNvCxnSpPr>
                <a:endCxn id="146" idx="0"/>
              </p:cNvCxnSpPr>
              <p:nvPr/>
            </p:nvCxnSpPr>
            <p:spPr>
              <a:xfrm flipH="1">
                <a:off x="2967509" y="957801"/>
                <a:ext cx="308356" cy="263407"/>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47" idx="0"/>
              </p:cNvCxnSpPr>
              <p:nvPr/>
            </p:nvCxnSpPr>
            <p:spPr>
              <a:xfrm>
                <a:off x="3259008" y="956465"/>
                <a:ext cx="320178" cy="25247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3419096" y="693863"/>
                <a:ext cx="679732" cy="374538"/>
              </a:xfrm>
              <a:prstGeom prst="rect">
                <a:avLst/>
              </a:prstGeom>
              <a:noFill/>
            </p:spPr>
            <p:txBody>
              <a:bodyPr wrap="square" rtlCol="0">
                <a:spAutoFit/>
              </a:bodyPr>
              <a:lstStyle/>
              <a:p>
                <a:r>
                  <a:rPr lang="en-US" sz="1333" dirty="0">
                    <a:latin typeface="Amazon Ember" panose="020B0603020204020204" pitchFamily="34" charset="0"/>
                    <a:ea typeface="Amazon Ember" panose="020B0603020204020204" pitchFamily="34" charset="0"/>
                    <a:cs typeface="Amazon Ember" panose="020B0603020204020204" pitchFamily="34" charset="0"/>
                  </a:rPr>
                  <a:t>Load balancer</a:t>
                </a:r>
              </a:p>
            </p:txBody>
          </p:sp>
        </p:grpSp>
        <p:sp>
          <p:nvSpPr>
            <p:cNvPr id="144" name="TextBox 34"/>
            <p:cNvSpPr txBox="1">
              <a:spLocks noChangeArrowheads="1"/>
            </p:cNvSpPr>
            <p:nvPr/>
          </p:nvSpPr>
          <p:spPr bwMode="auto">
            <a:xfrm>
              <a:off x="2326429" y="2392168"/>
              <a:ext cx="1555750" cy="207749"/>
            </a:xfrm>
            <a:prstGeom prst="rect">
              <a:avLst/>
            </a:prstGeom>
            <a:noFill/>
            <a:ln w="9525">
              <a:noFill/>
              <a:miter lim="800000"/>
              <a:headEnd/>
              <a:tailEnd/>
            </a:ln>
          </p:spPr>
          <p:txBody>
            <a:bodyPr>
              <a:spAutoFit/>
            </a:bodyPr>
            <a:lstStyle/>
            <a:p>
              <a:pPr algn="ctr"/>
              <a:r>
                <a:rPr lang="en-US" sz="1200" b="1" dirty="0">
                  <a:solidFill>
                    <a:srgbClr val="6F2927"/>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grpSp>
      <p:grpSp>
        <p:nvGrpSpPr>
          <p:cNvPr id="166" name="Group 165"/>
          <p:cNvGrpSpPr/>
          <p:nvPr/>
        </p:nvGrpSpPr>
        <p:grpSpPr>
          <a:xfrm>
            <a:off x="536856" y="2161638"/>
            <a:ext cx="2153325" cy="1734495"/>
            <a:chOff x="2326429" y="1620345"/>
            <a:chExt cx="1614994" cy="1300871"/>
          </a:xfrm>
        </p:grpSpPr>
        <p:grpSp>
          <p:nvGrpSpPr>
            <p:cNvPr id="167" name="Group 21"/>
            <p:cNvGrpSpPr>
              <a:grpSpLocks/>
            </p:cNvGrpSpPr>
            <p:nvPr/>
          </p:nvGrpSpPr>
          <p:grpSpPr bwMode="auto">
            <a:xfrm>
              <a:off x="2582269" y="2121724"/>
              <a:ext cx="1013968" cy="481272"/>
              <a:chOff x="545458" y="4783771"/>
              <a:chExt cx="2293787" cy="1733798"/>
            </a:xfrm>
          </p:grpSpPr>
          <p:sp>
            <p:nvSpPr>
              <p:cNvPr id="179" name="Rounded Rectangle 17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0" name="Rounded Rectangle 17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68" name="Group 167"/>
            <p:cNvGrpSpPr/>
            <p:nvPr/>
          </p:nvGrpSpPr>
          <p:grpSpPr>
            <a:xfrm>
              <a:off x="2505311" y="1620345"/>
              <a:ext cx="1436112" cy="1300871"/>
              <a:chOff x="2671828" y="693863"/>
              <a:chExt cx="1427000" cy="1292618"/>
            </a:xfrm>
          </p:grpSpPr>
          <p:grpSp>
            <p:nvGrpSpPr>
              <p:cNvPr id="170" name="Group 169"/>
              <p:cNvGrpSpPr/>
              <p:nvPr/>
            </p:nvGrpSpPr>
            <p:grpSpPr>
              <a:xfrm>
                <a:off x="2671828" y="1168422"/>
                <a:ext cx="1190386" cy="818059"/>
                <a:chOff x="463550" y="760413"/>
                <a:chExt cx="1190386" cy="2587404"/>
              </a:xfrm>
            </p:grpSpPr>
            <p:sp>
              <p:nvSpPr>
                <p:cNvPr id="177" name="Rounded Rectangle 176"/>
                <p:cNvSpPr/>
                <p:nvPr/>
              </p:nvSpPr>
              <p:spPr>
                <a:xfrm>
                  <a:off x="463550" y="760413"/>
                  <a:ext cx="1190386" cy="2555289"/>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8" name="TextBox 31"/>
                <p:cNvSpPr txBox="1">
                  <a:spLocks noChangeArrowheads="1"/>
                </p:cNvSpPr>
                <p:nvPr/>
              </p:nvSpPr>
              <p:spPr bwMode="auto">
                <a:xfrm>
                  <a:off x="548635" y="2259630"/>
                  <a:ext cx="1004189" cy="1088187"/>
                </a:xfrm>
                <a:prstGeom prst="rect">
                  <a:avLst/>
                </a:prstGeom>
                <a:noFill/>
                <a:ln w="9525">
                  <a:noFill/>
                  <a:miter lim="800000"/>
                  <a:headEnd/>
                  <a:tailEnd/>
                </a:ln>
              </p:spPr>
              <p:txBody>
                <a:bodyPr wrap="square">
                  <a:spAutoFit/>
                </a:bodyPr>
                <a:lstStyle/>
                <a:p>
                  <a:pPr algn="ctr"/>
                  <a:r>
                    <a:rPr lang="en-US" sz="1200" b="1" dirty="0">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pic>
            <p:nvPicPr>
              <p:cNvPr id="171" name="Picture 170"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0864" y="1221208"/>
                <a:ext cx="353290" cy="353290"/>
              </a:xfrm>
              <a:prstGeom prst="rect">
                <a:avLst/>
              </a:prstGeom>
            </p:spPr>
          </p:pic>
          <p:pic>
            <p:nvPicPr>
              <p:cNvPr id="172" name="Picture 171"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2542" y="1208935"/>
                <a:ext cx="353290" cy="353290"/>
              </a:xfrm>
              <a:prstGeom prst="rect">
                <a:avLst/>
              </a:prstGeom>
            </p:spPr>
          </p:pic>
          <p:cxnSp>
            <p:nvCxnSpPr>
              <p:cNvPr id="173" name="Straight Arrow Connector 172"/>
              <p:cNvCxnSpPr>
                <a:endCxn id="171" idx="0"/>
              </p:cNvCxnSpPr>
              <p:nvPr/>
            </p:nvCxnSpPr>
            <p:spPr>
              <a:xfrm flipH="1">
                <a:off x="2967509" y="957801"/>
                <a:ext cx="308356" cy="263407"/>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a:endCxn id="172" idx="0"/>
              </p:cNvCxnSpPr>
              <p:nvPr/>
            </p:nvCxnSpPr>
            <p:spPr>
              <a:xfrm>
                <a:off x="3259008" y="956465"/>
                <a:ext cx="320178" cy="25247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6" name="TextBox 175"/>
              <p:cNvSpPr txBox="1"/>
              <p:nvPr/>
            </p:nvSpPr>
            <p:spPr>
              <a:xfrm>
                <a:off x="3419096" y="693863"/>
                <a:ext cx="679732" cy="374538"/>
              </a:xfrm>
              <a:prstGeom prst="rect">
                <a:avLst/>
              </a:prstGeom>
              <a:noFill/>
            </p:spPr>
            <p:txBody>
              <a:bodyPr wrap="square" rtlCol="0">
                <a:spAutoFit/>
              </a:bodyPr>
              <a:lstStyle/>
              <a:p>
                <a:r>
                  <a:rPr lang="en-US" sz="1333" dirty="0">
                    <a:latin typeface="Amazon Ember" panose="020B0603020204020204" pitchFamily="34" charset="0"/>
                    <a:ea typeface="Amazon Ember" panose="020B0603020204020204" pitchFamily="34" charset="0"/>
                    <a:cs typeface="Amazon Ember" panose="020B0603020204020204" pitchFamily="34" charset="0"/>
                  </a:rPr>
                  <a:t>Load balancer</a:t>
                </a:r>
              </a:p>
            </p:txBody>
          </p:sp>
        </p:grpSp>
        <p:sp>
          <p:nvSpPr>
            <p:cNvPr id="169" name="TextBox 34"/>
            <p:cNvSpPr txBox="1">
              <a:spLocks noChangeArrowheads="1"/>
            </p:cNvSpPr>
            <p:nvPr/>
          </p:nvSpPr>
          <p:spPr bwMode="auto">
            <a:xfrm>
              <a:off x="2326429" y="2392168"/>
              <a:ext cx="1555750" cy="207749"/>
            </a:xfrm>
            <a:prstGeom prst="rect">
              <a:avLst/>
            </a:prstGeom>
            <a:noFill/>
            <a:ln w="9525">
              <a:noFill/>
              <a:miter lim="800000"/>
              <a:headEnd/>
              <a:tailEnd/>
            </a:ln>
          </p:spPr>
          <p:txBody>
            <a:bodyPr>
              <a:spAutoFit/>
            </a:bodyPr>
            <a:lstStyle/>
            <a:p>
              <a:pPr algn="ctr"/>
              <a:r>
                <a:rPr lang="en-US" sz="1200" b="1" dirty="0">
                  <a:solidFill>
                    <a:srgbClr val="6F2927"/>
                  </a:solidFill>
                  <a:latin typeface="Amazon Ember" panose="020B0603020204020204" pitchFamily="34" charset="0"/>
                  <a:ea typeface="Amazon Ember" panose="020B0603020204020204" pitchFamily="34" charset="0"/>
                  <a:cs typeface="Amazon Ember" panose="020B0603020204020204" pitchFamily="34" charset="0"/>
                </a:rPr>
                <a:t>security group</a:t>
              </a:r>
            </a:p>
          </p:txBody>
        </p:sp>
      </p:gr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3985" y="2168420"/>
            <a:ext cx="438859" cy="526629"/>
          </a:xfrm>
          <a:prstGeom prst="rect">
            <a:avLst/>
          </a:prstGeom>
        </p:spPr>
      </p:pic>
      <p:pic>
        <p:nvPicPr>
          <p:cNvPr id="78" name="Picture 7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3331" y="2165898"/>
            <a:ext cx="438859" cy="526629"/>
          </a:xfrm>
          <a:prstGeom prst="rect">
            <a:avLst/>
          </a:prstGeom>
        </p:spPr>
      </p:pic>
      <p:pic>
        <p:nvPicPr>
          <p:cNvPr id="79" name="Picture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7727" y="2148116"/>
            <a:ext cx="438859" cy="526629"/>
          </a:xfrm>
          <a:prstGeom prst="rect">
            <a:avLst/>
          </a:prstGeom>
        </p:spPr>
      </p:pic>
      <p:pic>
        <p:nvPicPr>
          <p:cNvPr id="80" name="Picture 7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3071" y="2151351"/>
            <a:ext cx="438859" cy="526629"/>
          </a:xfrm>
          <a:prstGeom prst="rect">
            <a:avLst/>
          </a:prstGeom>
        </p:spPr>
      </p:pic>
      <p:sp>
        <p:nvSpPr>
          <p:cNvPr id="81" name="Title 1"/>
          <p:cNvSpPr>
            <a:spLocks noGrp="1"/>
          </p:cNvSpPr>
          <p:nvPr>
            <p:ph type="title"/>
          </p:nvPr>
        </p:nvSpPr>
        <p:spPr>
          <a:xfrm>
            <a:off x="238539" y="263527"/>
            <a:ext cx="11115261" cy="779463"/>
          </a:xfrm>
        </p:spPr>
        <p:txBody>
          <a:bodyPr>
            <a:normAutofit/>
          </a:bodyPr>
          <a:lstStyle/>
          <a:p>
            <a:r>
              <a:rPr lang="en-US" sz="3900" dirty="0"/>
              <a:t>Benefits of Treating Infrastructure as Code</a:t>
            </a:r>
          </a:p>
        </p:txBody>
      </p:sp>
    </p:spTree>
    <p:custDataLst>
      <p:tags r:id="rId1"/>
    </p:custDataLst>
    <p:extLst>
      <p:ext uri="{BB962C8B-B14F-4D97-AF65-F5344CB8AC3E}">
        <p14:creationId xmlns:p14="http://schemas.microsoft.com/office/powerpoint/2010/main" val="137563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16" y="2423886"/>
            <a:ext cx="10853058" cy="1625600"/>
          </a:xfrm>
        </p:spPr>
        <p:txBody>
          <a:bodyPr>
            <a:noAutofit/>
          </a:bodyPr>
          <a:lstStyle/>
          <a:p>
            <a:r>
              <a:rPr lang="en-US" sz="4800" dirty="0"/>
              <a:t>Part 2: Infrastructure as Code on AWS - </a:t>
            </a:r>
            <a:r>
              <a:rPr lang="en-US" sz="4800" dirty="0">
                <a:latin typeface="Amazon Ember Light" panose="020B0403020204020204" pitchFamily="34" charset="0"/>
                <a:ea typeface="Amazon Ember Light" panose="020B0403020204020204" pitchFamily="34" charset="0"/>
                <a:cs typeface="Amazon Ember Light" panose="020B0403020204020204" pitchFamily="34" charset="0"/>
              </a:rPr>
              <a:t>AWS with </a:t>
            </a:r>
            <a:r>
              <a:rPr lang="en-US" sz="4800" dirty="0" err="1">
                <a:latin typeface="Amazon Ember Light" panose="020B0403020204020204" pitchFamily="34" charset="0"/>
                <a:ea typeface="Amazon Ember Light" panose="020B0403020204020204" pitchFamily="34" charset="0"/>
                <a:cs typeface="Amazon Ember Light" panose="020B0403020204020204" pitchFamily="34" charset="0"/>
              </a:rPr>
              <a:t>CloudFormation</a:t>
            </a:r>
            <a:endParaRPr lang="en-US" sz="4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376601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4200" dirty="0"/>
              <a:t>AWS </a:t>
            </a:r>
            <a:r>
              <a:rPr lang="en-US" sz="4200" dirty="0" err="1"/>
              <a:t>CloudFormation</a:t>
            </a:r>
            <a:r>
              <a:rPr lang="en-US" sz="4200" dirty="0"/>
              <a:t>: </a:t>
            </a:r>
            <a:br>
              <a:rPr lang="en-US" sz="4200" dirty="0"/>
            </a:br>
            <a:r>
              <a:rPr lang="en-US" sz="4200" dirty="0"/>
              <a:t>Infrastructure as Code</a:t>
            </a:r>
          </a:p>
        </p:txBody>
      </p:sp>
      <p:sp>
        <p:nvSpPr>
          <p:cNvPr id="3" name="Content Placeholder 2"/>
          <p:cNvSpPr>
            <a:spLocks noGrp="1"/>
          </p:cNvSpPr>
          <p:nvPr>
            <p:ph idx="1"/>
          </p:nvPr>
        </p:nvSpPr>
        <p:spPr>
          <a:xfrm>
            <a:off x="238538" y="1440305"/>
            <a:ext cx="11370365" cy="1211421"/>
          </a:xfrm>
        </p:spPr>
        <p:txBody>
          <a:bodyPr>
            <a:normAutofit/>
          </a:bodyPr>
          <a:lstStyle/>
          <a:p>
            <a:pPr marL="0" indent="0">
              <a:buNone/>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Allows you to </a:t>
            </a: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launch</a:t>
            </a:r>
            <a:r>
              <a:rPr lang="en-US" sz="2400" b="1"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configure</a:t>
            </a:r>
            <a:r>
              <a:rPr lang="en-US" sz="2400" b="1"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and</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connect</a:t>
            </a:r>
            <a:r>
              <a:rPr lang="en-US" sz="2400" b="1"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AWS</a:t>
            </a:r>
            <a:r>
              <a:rPr lang="en-US" sz="2400" b="1"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resources</a:t>
            </a:r>
            <a:r>
              <a:rPr lang="en-US" sz="2400" b="1" dirty="0">
                <a:solidFill>
                  <a:schemeClr val="accent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with JavaScript Object Notation (JSON) or YAML-formatted templates</a:t>
            </a:r>
          </a:p>
        </p:txBody>
      </p:sp>
      <p:grpSp>
        <p:nvGrpSpPr>
          <p:cNvPr id="20" name="Group 19"/>
          <p:cNvGrpSpPr/>
          <p:nvPr/>
        </p:nvGrpSpPr>
        <p:grpSpPr>
          <a:xfrm>
            <a:off x="820630" y="2361200"/>
            <a:ext cx="2359737" cy="1794682"/>
            <a:chOff x="1170051" y="1879589"/>
            <a:chExt cx="1769803" cy="1346013"/>
          </a:xfrm>
        </p:grpSpPr>
        <p:sp>
          <p:nvSpPr>
            <p:cNvPr id="14" name="TextBox 13"/>
            <p:cNvSpPr txBox="1"/>
            <p:nvPr/>
          </p:nvSpPr>
          <p:spPr>
            <a:xfrm>
              <a:off x="1170051" y="1879589"/>
              <a:ext cx="1769803" cy="284742"/>
            </a:xfrm>
            <a:prstGeom prst="rect">
              <a:avLst/>
            </a:prstGeom>
            <a:noFill/>
          </p:spPr>
          <p:txBody>
            <a:bodyPr wrap="square" rtlCol="0">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Template</a:t>
              </a:r>
            </a:p>
          </p:txBody>
        </p:sp>
        <p:pic>
          <p:nvPicPr>
            <p:cNvPr id="15" name="Picture 14" descr="CloudFormation-Temp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601" y="2305527"/>
              <a:ext cx="920075" cy="920075"/>
            </a:xfrm>
            <a:prstGeom prst="rect">
              <a:avLst/>
            </a:prstGeom>
          </p:spPr>
        </p:pic>
      </p:grpSp>
      <p:grpSp>
        <p:nvGrpSpPr>
          <p:cNvPr id="22" name="Group 21"/>
          <p:cNvGrpSpPr/>
          <p:nvPr/>
        </p:nvGrpSpPr>
        <p:grpSpPr>
          <a:xfrm>
            <a:off x="8565927" y="2352964"/>
            <a:ext cx="2359737" cy="1783040"/>
            <a:chOff x="5377059" y="1888164"/>
            <a:chExt cx="1769803" cy="1337280"/>
          </a:xfrm>
        </p:grpSpPr>
        <p:pic>
          <p:nvPicPr>
            <p:cNvPr id="16" name="Picture 15" descr="CloudFormation-Sta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9987" y="2282702"/>
              <a:ext cx="942741" cy="942742"/>
            </a:xfrm>
            <a:prstGeom prst="rect">
              <a:avLst/>
            </a:prstGeom>
          </p:spPr>
        </p:pic>
        <p:sp>
          <p:nvSpPr>
            <p:cNvPr id="17" name="TextBox 16"/>
            <p:cNvSpPr txBox="1"/>
            <p:nvPr/>
          </p:nvSpPr>
          <p:spPr>
            <a:xfrm>
              <a:off x="5377059" y="1888164"/>
              <a:ext cx="1769803" cy="284742"/>
            </a:xfrm>
            <a:prstGeom prst="rect">
              <a:avLst/>
            </a:prstGeom>
            <a:noFill/>
          </p:spPr>
          <p:txBody>
            <a:bodyPr wrap="square" rtlCol="0">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Stack</a:t>
              </a:r>
            </a:p>
          </p:txBody>
        </p:sp>
      </p:grpSp>
      <p:grpSp>
        <p:nvGrpSpPr>
          <p:cNvPr id="21" name="Group 4"/>
          <p:cNvGrpSpPr/>
          <p:nvPr/>
        </p:nvGrpSpPr>
        <p:grpSpPr>
          <a:xfrm>
            <a:off x="4213659" y="2364081"/>
            <a:ext cx="3073905" cy="1726367"/>
            <a:chOff x="2830001" y="1806863"/>
            <a:chExt cx="2305429" cy="1294775"/>
          </a:xfrm>
        </p:grpSpPr>
        <p:pic>
          <p:nvPicPr>
            <p:cNvPr id="18" name="Picture 5" descr="CloudFormati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4127" y="2320535"/>
              <a:ext cx="781103" cy="781103"/>
            </a:xfrm>
            <a:prstGeom prst="rect">
              <a:avLst/>
            </a:prstGeom>
          </p:spPr>
        </p:pic>
        <p:sp>
          <p:nvSpPr>
            <p:cNvPr id="19" name="TextBox 6"/>
            <p:cNvSpPr txBox="1"/>
            <p:nvPr/>
          </p:nvSpPr>
          <p:spPr>
            <a:xfrm>
              <a:off x="2830001" y="1806863"/>
              <a:ext cx="2305429" cy="500233"/>
            </a:xfrm>
            <a:prstGeom prst="rect">
              <a:avLst/>
            </a:prstGeom>
            <a:noFill/>
          </p:spPr>
          <p:txBody>
            <a:bodyPr wrap="square" rtlCol="0">
              <a:spAutoFit/>
            </a:bodyPr>
            <a:lstStyle/>
            <a:p>
              <a:pPr algn="ctr"/>
              <a:r>
                <a:rPr lang="en-US" sz="1867" b="1" dirty="0">
                  <a:latin typeface="Amazon Ember" panose="020B0603020204020204" pitchFamily="34" charset="0"/>
                  <a:ea typeface="Amazon Ember" panose="020B0603020204020204" pitchFamily="34" charset="0"/>
                  <a:cs typeface="Amazon Ember" panose="020B0603020204020204" pitchFamily="34" charset="0"/>
                </a:rPr>
                <a:t>AWS CloudFormation Engine</a:t>
              </a:r>
            </a:p>
          </p:txBody>
        </p:sp>
      </p:grpSp>
      <p:sp>
        <p:nvSpPr>
          <p:cNvPr id="23" name="TextBox 22"/>
          <p:cNvSpPr txBox="1"/>
          <p:nvPr/>
        </p:nvSpPr>
        <p:spPr>
          <a:xfrm>
            <a:off x="213727" y="4155882"/>
            <a:ext cx="3615759" cy="1963614"/>
          </a:xfrm>
          <a:prstGeom prst="rect">
            <a:avLst/>
          </a:prstGeom>
          <a:noFill/>
        </p:spPr>
        <p:txBody>
          <a:bodyPr wrap="square" rtlCol="0">
            <a:spAutoFit/>
          </a:bodyPr>
          <a:lstStyle/>
          <a:p>
            <a:pPr lvl="1" indent="-457200" defTabSz="914400">
              <a:lnSpc>
                <a:spcPct val="90000"/>
              </a:lnSpc>
              <a:spcBef>
                <a:spcPts val="1200"/>
              </a:spcBef>
              <a:buClr>
                <a:schemeClr val="bg2">
                  <a:lumMod val="10000"/>
                </a:schemeClr>
              </a:buClr>
              <a:buSzPct val="125000"/>
              <a:buBlip>
                <a:blip r:embed="rId7"/>
              </a:buBlip>
            </a:pPr>
            <a:r>
              <a:rPr lang="en-US" sz="2000" dirty="0">
                <a:latin typeface="Amazon Ember Light" charset="0"/>
                <a:ea typeface="Amazon Ember Light" charset="0"/>
                <a:cs typeface="Amazon Ember Light" charset="0"/>
              </a:rPr>
              <a:t>JSON or YAML-formatted file describing the resources to be created</a:t>
            </a:r>
          </a:p>
          <a:p>
            <a:pPr lvl="1" indent="-457200" defTabSz="914400">
              <a:lnSpc>
                <a:spcPct val="90000"/>
              </a:lnSpc>
              <a:spcBef>
                <a:spcPts val="1200"/>
              </a:spcBef>
              <a:buClr>
                <a:schemeClr val="bg2">
                  <a:lumMod val="10000"/>
                </a:schemeClr>
              </a:buClr>
              <a:buSzPct val="125000"/>
              <a:buBlip>
                <a:blip r:embed="rId7"/>
              </a:buBlip>
            </a:pPr>
            <a:r>
              <a:rPr lang="en-US" sz="2000" dirty="0">
                <a:latin typeface="Amazon Ember Light" charset="0"/>
                <a:ea typeface="Amazon Ember Light" charset="0"/>
                <a:cs typeface="Amazon Ember Light" charset="0"/>
              </a:rPr>
              <a:t>Treat it as source code: </a:t>
            </a:r>
            <a:r>
              <a:rPr lang="en-US" sz="2000" dirty="0">
                <a:latin typeface="Amazon Ember Light" charset="0"/>
                <a:ea typeface="Amazon Ember Light" charset="0"/>
                <a:cs typeface="Amazon Ember Light" charset="0"/>
                <a:sym typeface="Wingdings" panose="05000000000000000000" pitchFamily="2" charset="2"/>
              </a:rPr>
              <a:t>put it in your repository</a:t>
            </a:r>
          </a:p>
          <a:p>
            <a:pPr marL="344488" lvl="1" indent="-341313">
              <a:spcBef>
                <a:spcPct val="20000"/>
              </a:spcBef>
              <a:buClr>
                <a:schemeClr val="bg2">
                  <a:lumMod val="10000"/>
                </a:schemeClr>
              </a:buClr>
              <a:buSzPct val="125000"/>
              <a:buFont typeface="Arial" panose="020B0604020202020204" pitchFamily="34" charset="0"/>
              <a:buChar char="•"/>
            </a:pPr>
            <a:endParaRPr lang="en-US" dirty="0">
              <a:latin typeface="+mj-lt"/>
              <a:cs typeface="Arial"/>
            </a:endParaRPr>
          </a:p>
        </p:txBody>
      </p:sp>
      <p:sp>
        <p:nvSpPr>
          <p:cNvPr id="28" name="TextBox 27"/>
          <p:cNvSpPr txBox="1"/>
          <p:nvPr/>
        </p:nvSpPr>
        <p:spPr>
          <a:xfrm>
            <a:off x="4008391" y="4187536"/>
            <a:ext cx="3484440" cy="1631216"/>
          </a:xfrm>
          <a:prstGeom prst="rect">
            <a:avLst/>
          </a:prstGeom>
          <a:noFill/>
        </p:spPr>
        <p:txBody>
          <a:bodyPr wrap="square" rtlCol="0">
            <a:spAutoFit/>
          </a:bodyPr>
          <a:lstStyle/>
          <a:p>
            <a:pPr lvl="1" indent="-457200" defTabSz="914400">
              <a:lnSpc>
                <a:spcPct val="90000"/>
              </a:lnSpc>
              <a:spcBef>
                <a:spcPts val="1200"/>
              </a:spcBef>
              <a:buClr>
                <a:schemeClr val="bg2">
                  <a:lumMod val="10000"/>
                </a:schemeClr>
              </a:buClr>
              <a:buSzPct val="125000"/>
              <a:buBlip>
                <a:blip r:embed="rId7"/>
              </a:buBlip>
            </a:pPr>
            <a:r>
              <a:rPr lang="en-US" sz="2000" dirty="0">
                <a:latin typeface="Amazon Ember Light" charset="0"/>
                <a:ea typeface="Amazon Ember Light" charset="0"/>
                <a:cs typeface="Amazon Ember Light" charset="0"/>
              </a:rPr>
              <a:t>AWS service component</a:t>
            </a:r>
          </a:p>
          <a:p>
            <a:pPr lvl="1" indent="-457200" defTabSz="914400">
              <a:lnSpc>
                <a:spcPct val="90000"/>
              </a:lnSpc>
              <a:spcBef>
                <a:spcPts val="1200"/>
              </a:spcBef>
              <a:buClr>
                <a:schemeClr val="bg2">
                  <a:lumMod val="10000"/>
                </a:schemeClr>
              </a:buClr>
              <a:buSzPct val="125000"/>
              <a:buBlip>
                <a:blip r:embed="rId7"/>
              </a:buBlip>
            </a:pPr>
            <a:r>
              <a:rPr lang="en-US" sz="2000" dirty="0">
                <a:latin typeface="Amazon Ember Light" charset="0"/>
                <a:ea typeface="Amazon Ember Light" charset="0"/>
                <a:cs typeface="Amazon Ember Light" charset="0"/>
              </a:rPr>
              <a:t>Interprets AWS CloudFormation template into stacks of AWS resources</a:t>
            </a:r>
          </a:p>
        </p:txBody>
      </p:sp>
      <p:sp>
        <p:nvSpPr>
          <p:cNvPr id="29" name="TextBox 28"/>
          <p:cNvSpPr txBox="1"/>
          <p:nvPr/>
        </p:nvSpPr>
        <p:spPr>
          <a:xfrm>
            <a:off x="7987786" y="4187536"/>
            <a:ext cx="3780144" cy="2339102"/>
          </a:xfrm>
          <a:prstGeom prst="rect">
            <a:avLst/>
          </a:prstGeom>
          <a:noFill/>
        </p:spPr>
        <p:txBody>
          <a:bodyPr wrap="square" rtlCol="0">
            <a:spAutoFit/>
          </a:bodyPr>
          <a:lstStyle/>
          <a:p>
            <a:pPr lvl="1" indent="-457200" defTabSz="914400">
              <a:lnSpc>
                <a:spcPct val="90000"/>
              </a:lnSpc>
              <a:spcBef>
                <a:spcPts val="1200"/>
              </a:spcBef>
              <a:buClr>
                <a:schemeClr val="bg2">
                  <a:lumMod val="10000"/>
                </a:schemeClr>
              </a:buClr>
              <a:buSzPct val="125000"/>
              <a:buBlip>
                <a:blip r:embed="rId7"/>
              </a:buBlip>
            </a:pPr>
            <a:r>
              <a:rPr lang="en-US" sz="2000" dirty="0">
                <a:latin typeface="Amazon Ember Light" charset="0"/>
                <a:ea typeface="Amazon Ember Light" charset="0"/>
                <a:cs typeface="Amazon Ember Light" charset="0"/>
              </a:rPr>
              <a:t>A collection of resources created by AWS CloudFormation</a:t>
            </a:r>
          </a:p>
          <a:p>
            <a:pPr lvl="1" indent="-457200" defTabSz="914400">
              <a:lnSpc>
                <a:spcPct val="90000"/>
              </a:lnSpc>
              <a:spcBef>
                <a:spcPts val="1200"/>
              </a:spcBef>
              <a:buClr>
                <a:schemeClr val="bg2">
                  <a:lumMod val="10000"/>
                </a:schemeClr>
              </a:buClr>
              <a:buSzPct val="125000"/>
              <a:buBlip>
                <a:blip r:embed="rId7"/>
              </a:buBlip>
            </a:pPr>
            <a:r>
              <a:rPr lang="en-US" sz="2000" dirty="0">
                <a:latin typeface="Amazon Ember Light" charset="0"/>
                <a:ea typeface="Amazon Ember Light" charset="0"/>
                <a:cs typeface="Amazon Ember Light" charset="0"/>
              </a:rPr>
              <a:t>Tracked and reviewable in the AWS Management Console</a:t>
            </a:r>
          </a:p>
          <a:p>
            <a:pPr lvl="1" indent="-457200" defTabSz="914400">
              <a:lnSpc>
                <a:spcPct val="90000"/>
              </a:lnSpc>
              <a:spcBef>
                <a:spcPts val="1200"/>
              </a:spcBef>
              <a:buClr>
                <a:schemeClr val="bg2">
                  <a:lumMod val="10000"/>
                </a:schemeClr>
              </a:buClr>
              <a:buSzPct val="125000"/>
              <a:buBlip>
                <a:blip r:embed="rId7"/>
              </a:buBlip>
            </a:pPr>
            <a:r>
              <a:rPr lang="en-US" sz="2000" dirty="0">
                <a:latin typeface="Amazon Ember Light" charset="0"/>
                <a:ea typeface="Amazon Ember Light" charset="0"/>
                <a:cs typeface="Amazon Ember Light" charset="0"/>
              </a:rPr>
              <a:t>Cross stack references</a:t>
            </a:r>
          </a:p>
        </p:txBody>
      </p:sp>
    </p:spTree>
    <p:custDataLst>
      <p:tags r:id="rId1"/>
    </p:custDataLst>
    <p:extLst>
      <p:ext uri="{BB962C8B-B14F-4D97-AF65-F5344CB8AC3E}">
        <p14:creationId xmlns:p14="http://schemas.microsoft.com/office/powerpoint/2010/main" val="302879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95795"/>
            <a:ext cx="11115261" cy="779463"/>
          </a:xfrm>
        </p:spPr>
        <p:txBody>
          <a:bodyPr>
            <a:normAutofit fontScale="90000"/>
          </a:bodyPr>
          <a:lstStyle/>
          <a:p>
            <a:r>
              <a:rPr lang="en-US" dirty="0"/>
              <a:t>Ways to Work with AWS </a:t>
            </a:r>
            <a:br>
              <a:rPr lang="en-US" dirty="0"/>
            </a:br>
            <a:r>
              <a:rPr lang="en-US" dirty="0" err="1"/>
              <a:t>CloudFormation</a:t>
            </a:r>
            <a:r>
              <a:rPr lang="en-US" dirty="0"/>
              <a:t> Templates</a:t>
            </a:r>
          </a:p>
        </p:txBody>
      </p:sp>
      <p:sp>
        <p:nvSpPr>
          <p:cNvPr id="3" name="Content Placeholder 2"/>
          <p:cNvSpPr>
            <a:spLocks noGrp="1"/>
          </p:cNvSpPr>
          <p:nvPr>
            <p:ph idx="1"/>
          </p:nvPr>
        </p:nvSpPr>
        <p:spPr>
          <a:xfrm>
            <a:off x="238539" y="1440305"/>
            <a:ext cx="11360426" cy="4913308"/>
          </a:xfrm>
        </p:spPr>
        <p:txBody>
          <a:bodyPr>
            <a:normAutofit/>
          </a:bodyPr>
          <a:lstStyle/>
          <a:p>
            <a:pPr marL="457200" lvl="1" indent="-457200">
              <a:lnSpc>
                <a:spcPct val="110000"/>
              </a:lnSpc>
              <a:spcBef>
                <a:spcPts val="1200"/>
              </a:spcBef>
            </a:pPr>
            <a:r>
              <a:rPr lang="en-US" dirty="0"/>
              <a:t>Simple JSON or YAML text editor</a:t>
            </a:r>
          </a:p>
          <a:p>
            <a:pPr marL="457200" lvl="1" indent="-457200">
              <a:lnSpc>
                <a:spcPct val="110000"/>
              </a:lnSpc>
              <a:spcBef>
                <a:spcPts val="1200"/>
              </a:spcBef>
            </a:pPr>
            <a:r>
              <a:rPr lang="en-US" dirty="0" err="1"/>
              <a:t>CloudFormation</a:t>
            </a:r>
            <a:r>
              <a:rPr lang="en-US" dirty="0"/>
              <a:t> Designer</a:t>
            </a:r>
          </a:p>
          <a:p>
            <a:pPr marL="914400" lvl="2" indent="-457200">
              <a:lnSpc>
                <a:spcPct val="110000"/>
              </a:lnSpc>
              <a:spcBef>
                <a:spcPts val="1200"/>
              </a:spcBef>
            </a:pPr>
            <a:r>
              <a:rPr lang="en-US" dirty="0"/>
              <a:t>Is available via the AWS Management Console.</a:t>
            </a:r>
          </a:p>
          <a:p>
            <a:pPr marL="914400" lvl="2" indent="-457200">
              <a:lnSpc>
                <a:spcPct val="110000"/>
              </a:lnSpc>
              <a:spcBef>
                <a:spcPts val="1200"/>
              </a:spcBef>
            </a:pPr>
            <a:r>
              <a:rPr lang="en-US" dirty="0"/>
              <a:t>Lets you drag and drop resources onto a design area to automatically generate a JSON-formatted or YAML-formatted </a:t>
            </a:r>
            <a:r>
              <a:rPr lang="en-US" dirty="0" err="1"/>
              <a:t>CloudFormation</a:t>
            </a:r>
            <a:r>
              <a:rPr lang="en-US" dirty="0"/>
              <a:t> template.</a:t>
            </a:r>
          </a:p>
          <a:p>
            <a:pPr marL="914400" lvl="2" indent="-457200">
              <a:lnSpc>
                <a:spcPct val="110000"/>
              </a:lnSpc>
              <a:spcBef>
                <a:spcPts val="1200"/>
              </a:spcBef>
            </a:pPr>
            <a:r>
              <a:rPr lang="en-US" dirty="0"/>
              <a:t>Edit the properties of the JSON or YAML template on the same page.</a:t>
            </a:r>
          </a:p>
          <a:p>
            <a:pPr marL="914400" lvl="2" indent="-457200">
              <a:lnSpc>
                <a:spcPct val="110000"/>
              </a:lnSpc>
              <a:spcBef>
                <a:spcPts val="1200"/>
              </a:spcBef>
            </a:pPr>
            <a:r>
              <a:rPr lang="en-US" dirty="0"/>
              <a:t>Open and edit existing </a:t>
            </a:r>
            <a:r>
              <a:rPr lang="en-US" dirty="0" err="1"/>
              <a:t>CloudFormation</a:t>
            </a:r>
            <a:r>
              <a:rPr lang="en-US" dirty="0"/>
              <a:t> templates using the </a:t>
            </a:r>
            <a:r>
              <a:rPr lang="en-US" dirty="0" err="1"/>
              <a:t>CloudFormation</a:t>
            </a:r>
            <a:r>
              <a:rPr lang="en-US" dirty="0"/>
              <a:t> Designer tool.</a:t>
            </a:r>
          </a:p>
        </p:txBody>
      </p:sp>
      <p:pic>
        <p:nvPicPr>
          <p:cNvPr id="5" name="Picture 4" descr="CloudFormation-Temp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4143" y="1215026"/>
            <a:ext cx="1061657" cy="1061657"/>
          </a:xfrm>
          <a:prstGeom prst="rect">
            <a:avLst/>
          </a:prstGeom>
        </p:spPr>
      </p:pic>
    </p:spTree>
    <p:custDataLst>
      <p:tags r:id="rId1"/>
    </p:custDataLst>
    <p:extLst>
      <p:ext uri="{BB962C8B-B14F-4D97-AF65-F5344CB8AC3E}">
        <p14:creationId xmlns:p14="http://schemas.microsoft.com/office/powerpoint/2010/main" val="133309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853058" cy="826291"/>
          </a:xfrm>
        </p:spPr>
        <p:txBody>
          <a:bodyPr>
            <a:noAutofit/>
          </a:bodyPr>
          <a:lstStyle/>
          <a:p>
            <a:r>
              <a:rPr lang="en-US" sz="4800" dirty="0"/>
              <a:t>Part 3: How Should Resources be Grouped Together into Templates?</a:t>
            </a:r>
          </a:p>
        </p:txBody>
      </p:sp>
    </p:spTree>
    <p:custDataLst>
      <p:tags r:id="rId1"/>
    </p:custDataLst>
    <p:extLst>
      <p:ext uri="{BB962C8B-B14F-4D97-AF65-F5344CB8AC3E}">
        <p14:creationId xmlns:p14="http://schemas.microsoft.com/office/powerpoint/2010/main" val="18051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538" y="1440305"/>
            <a:ext cx="11350487" cy="4913308"/>
          </a:xfrm>
        </p:spPr>
        <p:txBody>
          <a:bodyPr>
            <a:noAutofit/>
          </a:bodyPr>
          <a:lstStyle/>
          <a:p>
            <a:pPr marL="457200" lvl="1" indent="-457200">
              <a:spcBef>
                <a:spcPts val="2400"/>
              </a:spcBef>
            </a:pPr>
            <a:r>
              <a:rPr lang="en-US" sz="2800" dirty="0"/>
              <a:t>Assign resources to </a:t>
            </a:r>
            <a:r>
              <a:rPr lang="en-US" sz="2800" dirty="0" err="1"/>
              <a:t>CloudFormation</a:t>
            </a:r>
            <a:r>
              <a:rPr lang="en-US" sz="2800" dirty="0"/>
              <a:t> templates based on </a:t>
            </a:r>
            <a:r>
              <a:rPr lang="en-US" sz="28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ownership and application lifecycles</a:t>
            </a:r>
            <a:r>
              <a:rPr lang="en-US" sz="2800" b="1" dirty="0"/>
              <a:t>.</a:t>
            </a:r>
            <a:endParaRPr lang="en-US" sz="2800" b="1" dirty="0">
              <a:solidFill>
                <a:schemeClr val="accent1"/>
              </a:solidFill>
            </a:endParaRPr>
          </a:p>
          <a:p>
            <a:pPr marL="457200" lvl="1" indent="-457200">
              <a:spcBef>
                <a:spcPts val="2400"/>
              </a:spcBef>
            </a:pPr>
            <a:r>
              <a:rPr lang="en-US" sz="2800" dirty="0"/>
              <a:t>At a minimum: Separate network resources, security resources, and application resources into their own templates.</a:t>
            </a:r>
          </a:p>
          <a:p>
            <a:pPr marL="914400" lvl="2" indent="-457200">
              <a:spcBef>
                <a:spcPts val="2400"/>
              </a:spcBef>
            </a:pPr>
            <a:r>
              <a:rPr lang="en-US" sz="2200" dirty="0"/>
              <a:t>For example, a network resource template named “</a:t>
            </a:r>
            <a:r>
              <a:rPr lang="en-US" sz="2200" dirty="0" err="1"/>
              <a:t>NetworkSharedTierVpcIgwNat.template</a:t>
            </a:r>
            <a:r>
              <a:rPr lang="en-US" sz="2200" dirty="0"/>
              <a:t>” may include definitions for the following resources: VPCs, subnets, internet gateways, route tables, and network ACLs.</a:t>
            </a:r>
          </a:p>
        </p:txBody>
      </p:sp>
      <p:sp>
        <p:nvSpPr>
          <p:cNvPr id="6" name="Title 1"/>
          <p:cNvSpPr>
            <a:spLocks noGrp="1"/>
          </p:cNvSpPr>
          <p:nvPr>
            <p:ph type="title"/>
          </p:nvPr>
        </p:nvSpPr>
        <p:spPr>
          <a:xfrm>
            <a:off x="238539" y="69575"/>
            <a:ext cx="11115261" cy="1093304"/>
          </a:xfrm>
        </p:spPr>
        <p:txBody>
          <a:bodyPr>
            <a:normAutofit fontScale="90000"/>
          </a:bodyPr>
          <a:lstStyle/>
          <a:p>
            <a:r>
              <a:rPr lang="en-US" sz="4000" dirty="0"/>
              <a:t>Organizing Your AWS </a:t>
            </a:r>
            <a:r>
              <a:rPr lang="en-US" sz="4000" dirty="0" err="1"/>
              <a:t>CloudFormation</a:t>
            </a:r>
            <a:r>
              <a:rPr lang="en-US" sz="4000" dirty="0"/>
              <a:t>                       Templates</a:t>
            </a:r>
            <a:endParaRPr lang="en-US" sz="4000" b="1" dirty="0"/>
          </a:p>
        </p:txBody>
      </p:sp>
    </p:spTree>
    <p:custDataLst>
      <p:tags r:id="rId1"/>
    </p:custDataLst>
    <p:extLst>
      <p:ext uri="{BB962C8B-B14F-4D97-AF65-F5344CB8AC3E}">
        <p14:creationId xmlns:p14="http://schemas.microsoft.com/office/powerpoint/2010/main" val="213996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69575"/>
            <a:ext cx="11115261" cy="1093304"/>
          </a:xfrm>
        </p:spPr>
        <p:txBody>
          <a:bodyPr>
            <a:normAutofit fontScale="90000"/>
          </a:bodyPr>
          <a:lstStyle/>
          <a:p>
            <a:r>
              <a:rPr lang="en-US" sz="4000" dirty="0"/>
              <a:t>Organizing Your AWS </a:t>
            </a:r>
            <a:r>
              <a:rPr lang="en-US" sz="4000" dirty="0" err="1"/>
              <a:t>CloudFormation</a:t>
            </a:r>
            <a:r>
              <a:rPr lang="en-US" sz="4000" dirty="0"/>
              <a:t>                       Templates</a:t>
            </a:r>
            <a:endParaRPr lang="en-US" sz="4000" b="1" dirty="0"/>
          </a:p>
        </p:txBody>
      </p:sp>
      <p:sp>
        <p:nvSpPr>
          <p:cNvPr id="3" name="Content Placeholder 2"/>
          <p:cNvSpPr>
            <a:spLocks noGrp="1"/>
          </p:cNvSpPr>
          <p:nvPr>
            <p:ph idx="1"/>
          </p:nvPr>
        </p:nvSpPr>
        <p:spPr>
          <a:xfrm>
            <a:off x="238538" y="1440305"/>
            <a:ext cx="11350487" cy="4913308"/>
          </a:xfrm>
        </p:spPr>
        <p:txBody>
          <a:bodyPr>
            <a:normAutofit/>
          </a:bodyPr>
          <a:lstStyle/>
          <a:p>
            <a:pPr marL="457200" lvl="1" indent="-457200">
              <a:spcBef>
                <a:spcPts val="2400"/>
              </a:spcBef>
              <a:buClr>
                <a:schemeClr val="bg2">
                  <a:lumMod val="10000"/>
                </a:schemeClr>
              </a:buClr>
            </a:pPr>
            <a:r>
              <a:rPr lang="en-US" sz="28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Avoid sharing a single template across applications </a:t>
            </a:r>
            <a:r>
              <a:rPr lang="en-US" sz="2800" dirty="0"/>
              <a:t>for resources of the same type unless you are deliberately centralizing control of that resource type. </a:t>
            </a:r>
          </a:p>
          <a:p>
            <a:pPr marL="914400" lvl="2" indent="-457200">
              <a:spcBef>
                <a:spcPts val="2400"/>
              </a:spcBef>
              <a:buClr>
                <a:schemeClr val="bg2">
                  <a:lumMod val="10000"/>
                </a:schemeClr>
              </a:buClr>
            </a:pPr>
            <a:r>
              <a:rPr lang="en-US" sz="2200" dirty="0"/>
              <a:t>e.g.: Do not use one template to define the security groups of 10 applications.</a:t>
            </a:r>
          </a:p>
          <a:p>
            <a:pPr marL="457200" lvl="1" indent="-457200">
              <a:spcBef>
                <a:spcPts val="2400"/>
              </a:spcBef>
            </a:pPr>
            <a:r>
              <a:rPr lang="en-US" sz="2800" dirty="0"/>
              <a:t>Store templates containing security resources in a separate repository from other templates.</a:t>
            </a:r>
          </a:p>
        </p:txBody>
      </p:sp>
    </p:spTree>
    <p:custDataLst>
      <p:tags r:id="rId1"/>
    </p:custDataLst>
    <p:extLst>
      <p:ext uri="{BB962C8B-B14F-4D97-AF65-F5344CB8AC3E}">
        <p14:creationId xmlns:p14="http://schemas.microsoft.com/office/powerpoint/2010/main" val="231552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AWS </a:t>
            </a:r>
            <a:r>
              <a:rPr lang="en-US" dirty="0" err="1"/>
              <a:t>CloudFormation</a:t>
            </a:r>
            <a:r>
              <a:rPr lang="en-US" dirty="0"/>
              <a:t> </a:t>
            </a:r>
            <a:br>
              <a:rPr lang="en-US" dirty="0"/>
            </a:br>
            <a:r>
              <a:rPr lang="en-US" dirty="0"/>
              <a:t>Groups</a:t>
            </a:r>
          </a:p>
        </p:txBody>
      </p:sp>
      <p:sp>
        <p:nvSpPr>
          <p:cNvPr id="4" name="Rectangle 3"/>
          <p:cNvSpPr/>
          <p:nvPr/>
        </p:nvSpPr>
        <p:spPr>
          <a:xfrm>
            <a:off x="3830290" y="1515597"/>
            <a:ext cx="7429960" cy="796709"/>
          </a:xfrm>
          <a:prstGeom prst="rect">
            <a:avLst/>
          </a:prstGeom>
          <a:solidFill>
            <a:schemeClr val="accent6">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latin typeface="Amazon Ember Light" panose="020B0403020204020204" pitchFamily="34" charset="0"/>
                <a:ea typeface="Amazon Ember Light" panose="020B0403020204020204" pitchFamily="34" charset="0"/>
                <a:cs typeface="Amazon Ember Light" panose="020B0403020204020204" pitchFamily="34" charset="0"/>
              </a:rPr>
              <a:t>Consumer website, seller website, mobile back end.</a:t>
            </a:r>
          </a:p>
        </p:txBody>
      </p:sp>
      <p:sp>
        <p:nvSpPr>
          <p:cNvPr id="5" name="Rectangle 4"/>
          <p:cNvSpPr/>
          <p:nvPr/>
        </p:nvSpPr>
        <p:spPr>
          <a:xfrm>
            <a:off x="3830290" y="2494983"/>
            <a:ext cx="7429960" cy="796709"/>
          </a:xfrm>
          <a:prstGeom prst="rect">
            <a:avLst/>
          </a:prstGeom>
          <a:solidFill>
            <a:schemeClr val="accent6">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latin typeface="Amazon Ember Light" panose="020B0403020204020204" pitchFamily="34" charset="0"/>
                <a:ea typeface="Amazon Ember Light" panose="020B0403020204020204" pitchFamily="34" charset="0"/>
                <a:cs typeface="Amazon Ember Light" panose="020B0403020204020204" pitchFamily="34" charset="0"/>
              </a:rPr>
              <a:t>Search, payments, reviews, recommendations.</a:t>
            </a:r>
          </a:p>
        </p:txBody>
      </p:sp>
      <p:sp>
        <p:nvSpPr>
          <p:cNvPr id="6" name="Rectangle 5"/>
          <p:cNvSpPr/>
          <p:nvPr/>
        </p:nvSpPr>
        <p:spPr>
          <a:xfrm>
            <a:off x="3830290" y="3474368"/>
            <a:ext cx="7429960" cy="796709"/>
          </a:xfrm>
          <a:prstGeom prst="rect">
            <a:avLst/>
          </a:prstGeom>
          <a:solidFill>
            <a:schemeClr val="accent6">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a:latin typeface="Amazon Ember Light" panose="020B0403020204020204" pitchFamily="34" charset="0"/>
                <a:ea typeface="Amazon Ember Light" panose="020B0403020204020204" pitchFamily="34" charset="0"/>
                <a:cs typeface="Amazon Ember Light" panose="020B0403020204020204" pitchFamily="34" charset="0"/>
              </a:rPr>
              <a:t>Customer relationship management DBs,</a:t>
            </a:r>
          </a:p>
          <a:p>
            <a:pPr algn="ctr"/>
            <a:r>
              <a:rPr lang="en-US" sz="2000" b="1">
                <a:latin typeface="Amazon Ember Light" panose="020B0403020204020204" pitchFamily="34" charset="0"/>
                <a:ea typeface="Amazon Ember Light" panose="020B0403020204020204" pitchFamily="34" charset="0"/>
                <a:cs typeface="Amazon Ember Light" panose="020B0403020204020204" pitchFamily="34" charset="0"/>
              </a:rPr>
              <a:t>common monitoring, alarms, subnets.</a:t>
            </a:r>
          </a:p>
        </p:txBody>
      </p:sp>
      <p:sp>
        <p:nvSpPr>
          <p:cNvPr id="7" name="Rectangle 6"/>
          <p:cNvSpPr/>
          <p:nvPr/>
        </p:nvSpPr>
        <p:spPr>
          <a:xfrm>
            <a:off x="3830290" y="4453753"/>
            <a:ext cx="7429960" cy="796709"/>
          </a:xfrm>
          <a:prstGeom prst="rect">
            <a:avLst/>
          </a:prstGeom>
          <a:solidFill>
            <a:schemeClr val="accent6">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VPCs, internet gateways, VPNs, NATs.</a:t>
            </a:r>
          </a:p>
        </p:txBody>
      </p:sp>
      <p:sp>
        <p:nvSpPr>
          <p:cNvPr id="8" name="Rectangle 7"/>
          <p:cNvSpPr/>
          <p:nvPr/>
        </p:nvSpPr>
        <p:spPr>
          <a:xfrm>
            <a:off x="3830290" y="5433140"/>
            <a:ext cx="7429960" cy="796709"/>
          </a:xfrm>
          <a:prstGeom prst="rect">
            <a:avLst/>
          </a:prstGeom>
          <a:solidFill>
            <a:schemeClr val="accent6">
              <a:lumMod val="20000"/>
              <a:lumOff val="80000"/>
            </a:schemeClr>
          </a:solidFill>
          <a:ln>
            <a:solidFill>
              <a:schemeClr val="accent6">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IAM policies, users, groups, and roles.</a:t>
            </a:r>
          </a:p>
        </p:txBody>
      </p:sp>
      <p:sp>
        <p:nvSpPr>
          <p:cNvPr id="9" name="TextBox 8"/>
          <p:cNvSpPr txBox="1"/>
          <p:nvPr/>
        </p:nvSpPr>
        <p:spPr>
          <a:xfrm>
            <a:off x="883166" y="1470713"/>
            <a:ext cx="1573671" cy="830997"/>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Front end Services</a:t>
            </a:r>
          </a:p>
        </p:txBody>
      </p:sp>
      <p:sp>
        <p:nvSpPr>
          <p:cNvPr id="10" name="TextBox 9"/>
          <p:cNvSpPr txBox="1"/>
          <p:nvPr/>
        </p:nvSpPr>
        <p:spPr>
          <a:xfrm>
            <a:off x="883166" y="2450098"/>
            <a:ext cx="1613537" cy="830997"/>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Backend Services</a:t>
            </a:r>
          </a:p>
        </p:txBody>
      </p:sp>
      <p:sp>
        <p:nvSpPr>
          <p:cNvPr id="11" name="TextBox 10"/>
          <p:cNvSpPr txBox="1"/>
          <p:nvPr/>
        </p:nvSpPr>
        <p:spPr>
          <a:xfrm>
            <a:off x="883166" y="3462304"/>
            <a:ext cx="1613537" cy="830997"/>
          </a:xfrm>
          <a:prstGeom prst="rect">
            <a:avLst/>
          </a:prstGeom>
          <a:noFill/>
        </p:spPr>
        <p:txBody>
          <a:bodyPr wrap="square" rtlCol="0">
            <a:spAutoFit/>
          </a:bodyPr>
          <a:lstStyle/>
          <a:p>
            <a:r>
              <a:rPr lang="en-US" sz="2400">
                <a:latin typeface="Amazon Ember Light" panose="020B0403020204020204" pitchFamily="34" charset="0"/>
                <a:ea typeface="Amazon Ember Light" panose="020B0403020204020204" pitchFamily="34" charset="0"/>
                <a:cs typeface="Amazon Ember Light" panose="020B0403020204020204" pitchFamily="34" charset="0"/>
              </a:rPr>
              <a:t>Shared Services</a:t>
            </a:r>
          </a:p>
        </p:txBody>
      </p:sp>
      <p:sp>
        <p:nvSpPr>
          <p:cNvPr id="12" name="TextBox 11"/>
          <p:cNvSpPr txBox="1"/>
          <p:nvPr/>
        </p:nvSpPr>
        <p:spPr>
          <a:xfrm>
            <a:off x="883166" y="4421220"/>
            <a:ext cx="1613537" cy="830997"/>
          </a:xfrm>
          <a:prstGeom prst="rect">
            <a:avLst/>
          </a:prstGeom>
          <a:noFill/>
        </p:spPr>
        <p:txBody>
          <a:bodyPr wrap="square" rtlCol="0">
            <a:spAutoFit/>
          </a:bodyPr>
          <a:lstStyle/>
          <a:p>
            <a:r>
              <a:rPr lang="en-US" sz="2400">
                <a:latin typeface="Amazon Ember Light" panose="020B0403020204020204" pitchFamily="34" charset="0"/>
                <a:ea typeface="Amazon Ember Light" panose="020B0403020204020204" pitchFamily="34" charset="0"/>
                <a:cs typeface="Amazon Ember Light" panose="020B0403020204020204" pitchFamily="34" charset="0"/>
              </a:rPr>
              <a:t>Base Network</a:t>
            </a:r>
          </a:p>
        </p:txBody>
      </p:sp>
      <p:sp>
        <p:nvSpPr>
          <p:cNvPr id="13" name="TextBox 12"/>
          <p:cNvSpPr txBox="1"/>
          <p:nvPr/>
        </p:nvSpPr>
        <p:spPr>
          <a:xfrm>
            <a:off x="883166" y="5519022"/>
            <a:ext cx="1619945" cy="461665"/>
          </a:xfrm>
          <a:prstGeom prst="rect">
            <a:avLst/>
          </a:prstGeom>
          <a:noFill/>
        </p:spPr>
        <p:txBody>
          <a:bodyPr wrap="square" rtlCol="0">
            <a:spAutoFit/>
          </a:bodyPr>
          <a:lstStyle/>
          <a:p>
            <a:r>
              <a:rPr lang="en-US" sz="2400">
                <a:latin typeface="Amazon Ember Light" panose="020B0403020204020204" pitchFamily="34" charset="0"/>
                <a:ea typeface="Amazon Ember Light" panose="020B0403020204020204" pitchFamily="34" charset="0"/>
                <a:cs typeface="Amazon Ember Light" panose="020B0403020204020204" pitchFamily="34" charset="0"/>
              </a:rPr>
              <a:t>Identity</a:t>
            </a:r>
          </a:p>
        </p:txBody>
      </p:sp>
      <p:grpSp>
        <p:nvGrpSpPr>
          <p:cNvPr id="24" name="Group 23"/>
          <p:cNvGrpSpPr/>
          <p:nvPr/>
        </p:nvGrpSpPr>
        <p:grpSpPr>
          <a:xfrm>
            <a:off x="3203514" y="1286026"/>
            <a:ext cx="1022287" cy="1022287"/>
            <a:chOff x="1855106" y="738876"/>
            <a:chExt cx="766715" cy="766715"/>
          </a:xfrm>
        </p:grpSpPr>
        <p:sp>
          <p:nvSpPr>
            <p:cNvPr id="19" name="Rectangle 18"/>
            <p:cNvSpPr/>
            <p:nvPr/>
          </p:nvSpPr>
          <p:spPr>
            <a:xfrm>
              <a:off x="2002971" y="823235"/>
              <a:ext cx="461555" cy="57475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4" name="Picture 13" descr="CloudFormation-Temp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106" y="738876"/>
              <a:ext cx="766715" cy="766715"/>
            </a:xfrm>
            <a:prstGeom prst="rect">
              <a:avLst/>
            </a:prstGeom>
          </p:spPr>
        </p:pic>
      </p:grpSp>
      <p:grpSp>
        <p:nvGrpSpPr>
          <p:cNvPr id="25" name="Group 24"/>
          <p:cNvGrpSpPr/>
          <p:nvPr/>
        </p:nvGrpSpPr>
        <p:grpSpPr>
          <a:xfrm>
            <a:off x="3203514" y="2277747"/>
            <a:ext cx="1022287" cy="1022287"/>
            <a:chOff x="1472110" y="1520799"/>
            <a:chExt cx="766715" cy="766715"/>
          </a:xfrm>
        </p:grpSpPr>
        <p:sp>
          <p:nvSpPr>
            <p:cNvPr id="20" name="Rectangle 19"/>
            <p:cNvSpPr/>
            <p:nvPr/>
          </p:nvSpPr>
          <p:spPr>
            <a:xfrm>
              <a:off x="1624328" y="1619696"/>
              <a:ext cx="461555" cy="57475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5" name="Picture 14" descr="CloudFormation-Temp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2110" y="1520799"/>
              <a:ext cx="766715" cy="766715"/>
            </a:xfrm>
            <a:prstGeom prst="rect">
              <a:avLst/>
            </a:prstGeom>
          </p:spPr>
        </p:pic>
      </p:grpSp>
      <p:grpSp>
        <p:nvGrpSpPr>
          <p:cNvPr id="26" name="Group 25"/>
          <p:cNvGrpSpPr/>
          <p:nvPr/>
        </p:nvGrpSpPr>
        <p:grpSpPr>
          <a:xfrm>
            <a:off x="3192142" y="3292966"/>
            <a:ext cx="1022287" cy="1022287"/>
            <a:chOff x="1471749" y="2265341"/>
            <a:chExt cx="766715" cy="766715"/>
          </a:xfrm>
        </p:grpSpPr>
        <p:sp>
          <p:nvSpPr>
            <p:cNvPr id="21" name="Rectangle 20"/>
            <p:cNvSpPr/>
            <p:nvPr/>
          </p:nvSpPr>
          <p:spPr>
            <a:xfrm>
              <a:off x="1624328" y="2360453"/>
              <a:ext cx="461555" cy="57475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6" name="Picture 15" descr="CloudFormation-Temp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749" y="2265341"/>
              <a:ext cx="766715" cy="766715"/>
            </a:xfrm>
            <a:prstGeom prst="rect">
              <a:avLst/>
            </a:prstGeom>
          </p:spPr>
        </p:pic>
      </p:grpSp>
      <p:grpSp>
        <p:nvGrpSpPr>
          <p:cNvPr id="27" name="Group 26"/>
          <p:cNvGrpSpPr/>
          <p:nvPr/>
        </p:nvGrpSpPr>
        <p:grpSpPr>
          <a:xfrm>
            <a:off x="3203514" y="4246467"/>
            <a:ext cx="1022287" cy="1022287"/>
            <a:chOff x="1471749" y="2980623"/>
            <a:chExt cx="766715" cy="766715"/>
          </a:xfrm>
        </p:grpSpPr>
        <p:sp>
          <p:nvSpPr>
            <p:cNvPr id="22" name="Rectangle 21"/>
            <p:cNvSpPr/>
            <p:nvPr/>
          </p:nvSpPr>
          <p:spPr>
            <a:xfrm>
              <a:off x="1624328" y="3074599"/>
              <a:ext cx="461555" cy="57475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7" name="Picture 16" descr="CloudFormation-Temp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749" y="2980623"/>
              <a:ext cx="766715" cy="766715"/>
            </a:xfrm>
            <a:prstGeom prst="rect">
              <a:avLst/>
            </a:prstGeom>
          </p:spPr>
        </p:pic>
      </p:grpSp>
      <p:grpSp>
        <p:nvGrpSpPr>
          <p:cNvPr id="28" name="Group 27"/>
          <p:cNvGrpSpPr/>
          <p:nvPr/>
        </p:nvGrpSpPr>
        <p:grpSpPr>
          <a:xfrm>
            <a:off x="3192139" y="5217511"/>
            <a:ext cx="1022287" cy="1022287"/>
            <a:chOff x="1471749" y="3718446"/>
            <a:chExt cx="766715" cy="766715"/>
          </a:xfrm>
        </p:grpSpPr>
        <p:sp>
          <p:nvSpPr>
            <p:cNvPr id="23" name="Rectangle 22"/>
            <p:cNvSpPr/>
            <p:nvPr/>
          </p:nvSpPr>
          <p:spPr>
            <a:xfrm>
              <a:off x="1624328" y="3814427"/>
              <a:ext cx="461555" cy="574752"/>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8" name="Picture 17" descr="CloudFormation-Temp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1749" y="3718446"/>
              <a:ext cx="766715" cy="766715"/>
            </a:xfrm>
            <a:prstGeom prst="rect">
              <a:avLst/>
            </a:prstGeom>
          </p:spPr>
        </p:pic>
      </p:grpSp>
      <p:sp>
        <p:nvSpPr>
          <p:cNvPr id="34" name="Right Arrow 33"/>
          <p:cNvSpPr/>
          <p:nvPr/>
        </p:nvSpPr>
        <p:spPr>
          <a:xfrm>
            <a:off x="2496703" y="1620108"/>
            <a:ext cx="695436" cy="544732"/>
          </a:xfrm>
          <a:prstGeom prst="rightArrow">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l="100000" t="100000"/>
            </a:path>
            <a:tileRect r="-100000" b="-100000"/>
          </a:gradFill>
          <a:ln>
            <a:solidFill>
              <a:schemeClr val="accent5">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5" name="Right Arrow 34"/>
          <p:cNvSpPr/>
          <p:nvPr/>
        </p:nvSpPr>
        <p:spPr>
          <a:xfrm>
            <a:off x="2490438" y="2605503"/>
            <a:ext cx="695436" cy="544732"/>
          </a:xfrm>
          <a:prstGeom prst="rightArrow">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l="100000" t="100000"/>
            </a:path>
            <a:tileRect r="-100000" b="-100000"/>
          </a:gradFill>
          <a:ln>
            <a:solidFill>
              <a:schemeClr val="accent5">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6" name="Right Arrow 35"/>
          <p:cNvSpPr/>
          <p:nvPr/>
        </p:nvSpPr>
        <p:spPr>
          <a:xfrm>
            <a:off x="2502390" y="3600220"/>
            <a:ext cx="695436" cy="544732"/>
          </a:xfrm>
          <a:prstGeom prst="rightArrow">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l="100000" t="100000"/>
            </a:path>
            <a:tileRect r="-100000" b="-100000"/>
          </a:gradFill>
          <a:ln>
            <a:solidFill>
              <a:schemeClr val="accent5">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7" name="Right Arrow 36"/>
          <p:cNvSpPr/>
          <p:nvPr/>
        </p:nvSpPr>
        <p:spPr>
          <a:xfrm>
            <a:off x="2502390" y="4574051"/>
            <a:ext cx="695436" cy="544732"/>
          </a:xfrm>
          <a:prstGeom prst="rightArrow">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l="100000" t="100000"/>
            </a:path>
            <a:tileRect r="-100000" b="-100000"/>
          </a:gradFill>
          <a:ln>
            <a:solidFill>
              <a:schemeClr val="accent5">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8" name="Right Arrow 37"/>
          <p:cNvSpPr/>
          <p:nvPr/>
        </p:nvSpPr>
        <p:spPr>
          <a:xfrm>
            <a:off x="2508078" y="5492876"/>
            <a:ext cx="695436" cy="544732"/>
          </a:xfrm>
          <a:prstGeom prst="rightArrow">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l="100000" t="100000"/>
            </a:path>
            <a:tileRect r="-100000" b="-100000"/>
          </a:gradFill>
          <a:ln>
            <a:solidFill>
              <a:schemeClr val="accent5">
                <a:lumMod val="50000"/>
              </a:schemeClr>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sz="240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769008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096" y="263527"/>
            <a:ext cx="11353800" cy="779463"/>
          </a:xfrm>
        </p:spPr>
        <p:txBody>
          <a:bodyPr>
            <a:normAutofit fontScale="90000"/>
          </a:bodyPr>
          <a:lstStyle/>
          <a:p>
            <a:r>
              <a:rPr lang="en-US" sz="4000" dirty="0"/>
              <a:t>Anatomy of an AWS </a:t>
            </a:r>
            <a:r>
              <a:rPr lang="en-US" sz="4000" dirty="0" err="1"/>
              <a:t>CloudFormation</a:t>
            </a:r>
            <a:br>
              <a:rPr lang="en-US" sz="4000" dirty="0"/>
            </a:br>
            <a:r>
              <a:rPr lang="en-US" sz="4000" dirty="0"/>
              <a:t>Template	</a:t>
            </a:r>
          </a:p>
        </p:txBody>
      </p:sp>
      <p:cxnSp>
        <p:nvCxnSpPr>
          <p:cNvPr id="15" name="Straight Connector 14"/>
          <p:cNvCxnSpPr/>
          <p:nvPr/>
        </p:nvCxnSpPr>
        <p:spPr>
          <a:xfrm>
            <a:off x="4109621" y="2093961"/>
            <a:ext cx="5625866" cy="458802"/>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6" name="Straight Connector 15"/>
          <p:cNvCxnSpPr/>
          <p:nvPr/>
        </p:nvCxnSpPr>
        <p:spPr>
          <a:xfrm>
            <a:off x="4109997" y="2552763"/>
            <a:ext cx="646141" cy="1789024"/>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17" name="Rectangle 16"/>
          <p:cNvSpPr/>
          <p:nvPr/>
        </p:nvSpPr>
        <p:spPr>
          <a:xfrm>
            <a:off x="1520658" y="2093961"/>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18" name="Rectangle 17"/>
          <p:cNvSpPr/>
          <p:nvPr/>
        </p:nvSpPr>
        <p:spPr>
          <a:xfrm>
            <a:off x="1530183" y="2093961"/>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19" name="Rectangle 18"/>
          <p:cNvSpPr/>
          <p:nvPr/>
        </p:nvSpPr>
        <p:spPr>
          <a:xfrm>
            <a:off x="1522611" y="2093961"/>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20" name="Content Placeholder 2"/>
          <p:cNvSpPr txBox="1">
            <a:spLocks/>
          </p:cNvSpPr>
          <p:nvPr/>
        </p:nvSpPr>
        <p:spPr>
          <a:xfrm>
            <a:off x="4756138" y="2552763"/>
            <a:ext cx="5382298" cy="1789024"/>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fontScale="92500"/>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rgbClr val="0C67AE">
                    <a:lumMod val="75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Description:</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Text string that describes the template.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Literal string between 0 and 1024 bytes long</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9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Cannot use a parameter or function to specify it</a:t>
            </a:r>
          </a:p>
        </p:txBody>
      </p:sp>
      <p:sp>
        <p:nvSpPr>
          <p:cNvPr id="21" name="Rectangle 20"/>
          <p:cNvSpPr/>
          <p:nvPr/>
        </p:nvSpPr>
        <p:spPr>
          <a:xfrm>
            <a:off x="5071130" y="4577084"/>
            <a:ext cx="4524599" cy="738664"/>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This template builds a VPC with one public and one private subnet</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24" name="TextBox 23"/>
          <p:cNvSpPr txBox="1"/>
          <p:nvPr/>
        </p:nvSpPr>
        <p:spPr>
          <a:xfrm>
            <a:off x="2024673" y="5656927"/>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pic>
        <p:nvPicPr>
          <p:cNvPr id="11" name="Picture 10">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51062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in This Module?</a:t>
            </a:r>
          </a:p>
        </p:txBody>
      </p:sp>
      <p:sp>
        <p:nvSpPr>
          <p:cNvPr id="3" name="Content Placeholder 2"/>
          <p:cNvSpPr>
            <a:spLocks noGrp="1"/>
          </p:cNvSpPr>
          <p:nvPr>
            <p:ph idx="1"/>
          </p:nvPr>
        </p:nvSpPr>
        <p:spPr>
          <a:xfrm>
            <a:off x="238539" y="1440305"/>
            <a:ext cx="11340548" cy="4913308"/>
          </a:xfrm>
        </p:spPr>
        <p:txBody>
          <a:bodyPr>
            <a:normAutofit/>
          </a:bodyPr>
          <a:lstStyle/>
          <a:p>
            <a:pPr marL="493713" indent="-493713">
              <a:spcBef>
                <a:spcPts val="1800"/>
              </a:spcBef>
            </a:pPr>
            <a:r>
              <a:rPr lang="en-US" b="1" dirty="0"/>
              <a:t>Part 1: </a:t>
            </a:r>
            <a:r>
              <a:rPr lang="en-US" dirty="0"/>
              <a:t>Manual environment configuration</a:t>
            </a:r>
          </a:p>
          <a:p>
            <a:pPr marL="493713" indent="-493713">
              <a:spcBef>
                <a:spcPts val="1800"/>
              </a:spcBef>
            </a:pPr>
            <a:r>
              <a:rPr lang="en-US" b="1" dirty="0"/>
              <a:t>Part 2: </a:t>
            </a:r>
            <a:r>
              <a:rPr lang="en-US" dirty="0"/>
              <a:t>Infrastructure as code on AWS</a:t>
            </a:r>
          </a:p>
          <a:p>
            <a:pPr marL="493713" indent="-493713">
              <a:spcBef>
                <a:spcPts val="1800"/>
              </a:spcBef>
            </a:pPr>
            <a:r>
              <a:rPr lang="en-US" b="1" dirty="0"/>
              <a:t>Part 3: </a:t>
            </a:r>
            <a:r>
              <a:rPr lang="en-US" dirty="0"/>
              <a:t>Grouping resources in a template</a:t>
            </a:r>
          </a:p>
          <a:p>
            <a:pPr marL="493713" indent="-493713">
              <a:spcBef>
                <a:spcPts val="1800"/>
              </a:spcBef>
            </a:pPr>
            <a:r>
              <a:rPr lang="en-US" b="1" dirty="0"/>
              <a:t>Part 4: </a:t>
            </a:r>
            <a:r>
              <a:rPr lang="en-US" dirty="0"/>
              <a:t>Resources not supported by AWS CloudFormation</a:t>
            </a:r>
          </a:p>
          <a:p>
            <a:pPr marL="493713" indent="-493713">
              <a:spcBef>
                <a:spcPts val="1800"/>
              </a:spcBef>
            </a:pPr>
            <a:r>
              <a:rPr lang="en-US" b="1" dirty="0">
                <a:solidFill>
                  <a:srgbClr val="0070C0"/>
                </a:solidFill>
              </a:rPr>
              <a:t>Module 5 Lab</a:t>
            </a:r>
            <a:r>
              <a:rPr lang="en-US" dirty="0">
                <a:solidFill>
                  <a:srgbClr val="0070C0"/>
                </a:solidFill>
              </a:rPr>
              <a:t>: Automating Infrastructure Deployment with AWS CloudFormation</a:t>
            </a:r>
          </a:p>
        </p:txBody>
      </p:sp>
    </p:spTree>
    <p:custDataLst>
      <p:tags r:id="rId1"/>
    </p:custDataLst>
    <p:extLst>
      <p:ext uri="{BB962C8B-B14F-4D97-AF65-F5344CB8AC3E}">
        <p14:creationId xmlns:p14="http://schemas.microsoft.com/office/powerpoint/2010/main" val="2398845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sz="4000" dirty="0"/>
              <a:t>Anatomy of an AWS </a:t>
            </a:r>
            <a:r>
              <a:rPr lang="en-US" sz="4000" dirty="0" err="1"/>
              <a:t>CloudFormation</a:t>
            </a:r>
            <a:r>
              <a:rPr lang="en-US" sz="4000" dirty="0"/>
              <a:t> </a:t>
            </a:r>
            <a:br>
              <a:rPr lang="en-US" sz="4000" dirty="0"/>
            </a:br>
            <a:r>
              <a:rPr lang="en-US" sz="4000" dirty="0"/>
              <a:t>Template	</a:t>
            </a:r>
          </a:p>
        </p:txBody>
      </p:sp>
      <p:cxnSp>
        <p:nvCxnSpPr>
          <p:cNvPr id="26" name="Straight Connector 25"/>
          <p:cNvCxnSpPr/>
          <p:nvPr/>
        </p:nvCxnSpPr>
        <p:spPr>
          <a:xfrm flipV="1">
            <a:off x="4106556" y="2083360"/>
            <a:ext cx="219452" cy="534476"/>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27" name="Straight Connector 26"/>
          <p:cNvCxnSpPr/>
          <p:nvPr/>
        </p:nvCxnSpPr>
        <p:spPr>
          <a:xfrm>
            <a:off x="4106556" y="3129498"/>
            <a:ext cx="219452" cy="1064583"/>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28" name="Rectangle 27"/>
          <p:cNvSpPr/>
          <p:nvPr/>
        </p:nvSpPr>
        <p:spPr>
          <a:xfrm>
            <a:off x="1517593" y="2093960"/>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29" name="Rectangle 28"/>
          <p:cNvSpPr/>
          <p:nvPr/>
        </p:nvSpPr>
        <p:spPr>
          <a:xfrm>
            <a:off x="1527118" y="2617835"/>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30" name="Rectangle 29"/>
          <p:cNvSpPr/>
          <p:nvPr/>
        </p:nvSpPr>
        <p:spPr>
          <a:xfrm>
            <a:off x="1519546" y="2093960"/>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31" name="Content Placeholder 2"/>
          <p:cNvSpPr txBox="1">
            <a:spLocks/>
          </p:cNvSpPr>
          <p:nvPr/>
        </p:nvSpPr>
        <p:spPr>
          <a:xfrm>
            <a:off x="4326008" y="2083361"/>
            <a:ext cx="5867776" cy="2110720"/>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lnSpcReduction="10000"/>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rgbClr val="0C67AE">
                    <a:lumMod val="75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Metadata:</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JSON objects that provide additional details about the template.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z="18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Includes s</a:t>
            </a:r>
            <a:r>
              <a:rPr kumimoji="0" lang="en-US" sz="1800" b="0" i="0" u="none" strike="noStrike" kern="1200" cap="none" spc="0" normalizeH="0" baseline="0" noProof="0" dirty="0" err="1">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ettings</a:t>
            </a: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or configuration information that some AWS CloudFormation features need to retrieve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Can be specified at the template or resource level</a:t>
            </a:r>
          </a:p>
        </p:txBody>
      </p:sp>
      <p:sp>
        <p:nvSpPr>
          <p:cNvPr id="33" name="Rectangle 32"/>
          <p:cNvSpPr/>
          <p:nvPr/>
        </p:nvSpPr>
        <p:spPr>
          <a:xfrm>
            <a:off x="4706185" y="4494617"/>
            <a:ext cx="5107421" cy="1169551"/>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400050" marR="0" lvl="0" indent="-40005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Instances</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&lt;Information about the instances&gt;</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400050" marR="0" lvl="0" indent="-40005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Databases</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&lt;Information about the databases&gt;</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35" name="TextBox 34"/>
          <p:cNvSpPr txBox="1"/>
          <p:nvPr/>
        </p:nvSpPr>
        <p:spPr>
          <a:xfrm>
            <a:off x="2024673" y="5656927"/>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pic>
        <p:nvPicPr>
          <p:cNvPr id="11" name="Picture 10">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269767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US" sz="4000" dirty="0"/>
              <a:t>Anatomy of an AWS </a:t>
            </a:r>
            <a:r>
              <a:rPr lang="en-US" sz="4000" dirty="0" err="1"/>
              <a:t>CloudFormation</a:t>
            </a:r>
            <a:br>
              <a:rPr lang="en-US" sz="4000" dirty="0"/>
            </a:br>
            <a:r>
              <a:rPr lang="en-US" sz="4000" dirty="0"/>
              <a:t>Template	</a:t>
            </a:r>
          </a:p>
        </p:txBody>
      </p:sp>
      <p:cxnSp>
        <p:nvCxnSpPr>
          <p:cNvPr id="17" name="Straight Connector 16"/>
          <p:cNvCxnSpPr/>
          <p:nvPr/>
        </p:nvCxnSpPr>
        <p:spPr>
          <a:xfrm flipV="1">
            <a:off x="4106557" y="1940487"/>
            <a:ext cx="423330" cy="2677598"/>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8" name="Straight Connector 17"/>
          <p:cNvCxnSpPr/>
          <p:nvPr/>
        </p:nvCxnSpPr>
        <p:spPr>
          <a:xfrm flipV="1">
            <a:off x="4106557" y="4333548"/>
            <a:ext cx="5924926" cy="796200"/>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19" name="Rectangle 18"/>
          <p:cNvSpPr/>
          <p:nvPr/>
        </p:nvSpPr>
        <p:spPr>
          <a:xfrm>
            <a:off x="1517594" y="2093960"/>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20" name="Rectangle 19"/>
          <p:cNvSpPr/>
          <p:nvPr/>
        </p:nvSpPr>
        <p:spPr>
          <a:xfrm>
            <a:off x="1527119" y="4618085"/>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74746"/>
              </a:solidFill>
              <a:effectLst/>
              <a:uLnTx/>
              <a:uFillTx/>
              <a:latin typeface="Arial"/>
              <a:ea typeface="+mn-ea"/>
              <a:cs typeface="+mn-cs"/>
            </a:endParaRPr>
          </a:p>
        </p:txBody>
      </p:sp>
      <p:sp>
        <p:nvSpPr>
          <p:cNvPr id="21" name="Rectangle 20"/>
          <p:cNvSpPr/>
          <p:nvPr/>
        </p:nvSpPr>
        <p:spPr>
          <a:xfrm>
            <a:off x="1519547" y="2093960"/>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23" name="Content Placeholder 2"/>
          <p:cNvSpPr txBox="1">
            <a:spLocks/>
          </p:cNvSpPr>
          <p:nvPr/>
        </p:nvSpPr>
        <p:spPr>
          <a:xfrm>
            <a:off x="4529887" y="1940484"/>
            <a:ext cx="5501596" cy="2393064"/>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sz="1800" b="1" dirty="0">
                <a:solidFill>
                  <a:srgbClr val="0C67AE">
                    <a:lumMod val="75000"/>
                  </a:srgbClr>
                </a:solidFill>
                <a:latin typeface="Amazon Ember" panose="020B0603020204020204" pitchFamily="34" charset="0"/>
                <a:ea typeface="Amazon Ember" panose="020B0603020204020204" pitchFamily="34" charset="0"/>
                <a:cs typeface="Amazon Ember" panose="020B0603020204020204" pitchFamily="34" charset="0"/>
              </a:rPr>
              <a:t>Resources</a:t>
            </a:r>
            <a:r>
              <a:rPr kumimoji="0" lang="en-US" sz="1800" b="1" i="0" u="none" strike="noStrike" kern="1200" cap="none" spc="0" normalizeH="0" baseline="0" noProof="0" dirty="0">
                <a:ln>
                  <a:noFill/>
                </a:ln>
                <a:solidFill>
                  <a:srgbClr val="0C67AE">
                    <a:lumMod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Resources (and their properties) that will be included in the stack.</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Properties</a:t>
            </a:r>
            <a:r>
              <a:rPr kumimoji="0" lang="en-US" sz="18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Each resource must be declared separately (except multiple instances of the same resource)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Resource declaration has the resource’s attributes</a:t>
            </a:r>
          </a:p>
        </p:txBody>
      </p:sp>
      <p:sp>
        <p:nvSpPr>
          <p:cNvPr id="24" name="Rectangle 23"/>
          <p:cNvSpPr/>
          <p:nvPr/>
        </p:nvSpPr>
        <p:spPr>
          <a:xfrm>
            <a:off x="5034712" y="4544972"/>
            <a:ext cx="4491946" cy="1169551"/>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Logical ID</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Type</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Resource type</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Properties</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Set of properties </a:t>
            </a:r>
            <a:r>
              <a:rPr kumimoji="0" lang="en-US" sz="1400"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endParaRPr kumimoji="0" lang="en-US" sz="1400" b="0"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endParaRPr>
          </a:p>
        </p:txBody>
      </p:sp>
      <p:sp>
        <p:nvSpPr>
          <p:cNvPr id="25" name="TextBox 24"/>
          <p:cNvSpPr txBox="1"/>
          <p:nvPr/>
        </p:nvSpPr>
        <p:spPr>
          <a:xfrm>
            <a:off x="2024673" y="5656927"/>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pic>
        <p:nvPicPr>
          <p:cNvPr id="11" name="Picture 10">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3117101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69574"/>
            <a:ext cx="11115261" cy="1103243"/>
          </a:xfrm>
        </p:spPr>
        <p:txBody>
          <a:bodyPr vert="horz" lIns="91440" tIns="45720" rIns="91440" bIns="45720" rtlCol="0" anchor="ctr">
            <a:noAutofit/>
          </a:bodyPr>
          <a:lstStyle/>
          <a:p>
            <a:r>
              <a:rPr lang="en-US" sz="3800" dirty="0"/>
              <a:t>Anatomy of an AWS </a:t>
            </a:r>
            <a:r>
              <a:rPr lang="en-US" sz="3800" dirty="0" err="1"/>
              <a:t>CloudFormation</a:t>
            </a:r>
            <a:r>
              <a:rPr lang="en-US" sz="3800" dirty="0"/>
              <a:t> </a:t>
            </a:r>
            <a:br>
              <a:rPr lang="en-US" sz="3800" dirty="0"/>
            </a:br>
            <a:r>
              <a:rPr lang="en-US" sz="3800" dirty="0"/>
              <a:t>Template: Resources</a:t>
            </a:r>
          </a:p>
        </p:txBody>
      </p:sp>
      <p:sp>
        <p:nvSpPr>
          <p:cNvPr id="5" name="TextBox 4"/>
          <p:cNvSpPr txBox="1"/>
          <p:nvPr/>
        </p:nvSpPr>
        <p:spPr>
          <a:xfrm>
            <a:off x="478872" y="1642715"/>
            <a:ext cx="11222245" cy="4185761"/>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defPPr>
              <a:defRPr lang="en-US"/>
            </a:defPPr>
            <a:lvl1pPr marR="0" lvl="0" indent="0" defTabSz="457200" fontAlgn="auto">
              <a:lnSpc>
                <a:spcPct val="100000"/>
              </a:lnSpc>
              <a:spcBef>
                <a:spcPts val="0"/>
              </a:spcBef>
              <a:spcAft>
                <a:spcPts val="0"/>
              </a:spcAft>
              <a:buClrTx/>
              <a:buSzTx/>
              <a:buFontTx/>
              <a:buNone/>
              <a:tabLst/>
              <a:defRPr kumimoji="0" sz="1400" b="1" i="0" u="none" strike="noStrike" kern="0" cap="none" spc="0" normalizeH="0" baseline="0">
                <a:ln>
                  <a:noFill/>
                </a:ln>
                <a:solidFill>
                  <a:srgbClr val="0C67AE">
                    <a:lumMod val="75000"/>
                  </a:srgbClr>
                </a:solidFill>
                <a:effectLst/>
                <a:uLnTx/>
                <a:uFillTx/>
                <a:latin typeface="Courier New" panose="02070309020205020404" pitchFamily="49" charset="0"/>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sz="1900" b="0" kern="1200" dirty="0"/>
              <a:t>"</a:t>
            </a:r>
            <a:r>
              <a:rPr lang="en-US" sz="1900" kern="1200" dirty="0"/>
              <a:t>Resources</a:t>
            </a:r>
            <a:r>
              <a:rPr lang="en-US" sz="1900" b="0" kern="1200" dirty="0"/>
              <a:t>" : {</a:t>
            </a:r>
          </a:p>
          <a:p>
            <a:pPr lvl="0"/>
            <a:r>
              <a:rPr lang="en-US" sz="1900" b="0" kern="1200" dirty="0">
                <a:solidFill>
                  <a:srgbClr val="474746"/>
                </a:solidFill>
              </a:rPr>
              <a:t>    </a:t>
            </a:r>
            <a:r>
              <a:rPr lang="en-US" sz="1900" b="0" kern="1200" dirty="0"/>
              <a:t>"</a:t>
            </a:r>
            <a:r>
              <a:rPr lang="en-US" sz="1900" b="0" kern="1200" dirty="0">
                <a:solidFill>
                  <a:srgbClr val="7BC233">
                    <a:lumMod val="50000"/>
                  </a:srgbClr>
                </a:solidFill>
              </a:rPr>
              <a:t>MyInstance</a:t>
            </a:r>
            <a:r>
              <a:rPr lang="en-US" sz="1900" b="0" kern="1200" dirty="0"/>
              <a:t>" : {</a:t>
            </a:r>
          </a:p>
          <a:p>
            <a:pPr lvl="0"/>
            <a:r>
              <a:rPr lang="en-US" sz="1900" b="0" kern="1200" dirty="0">
                <a:solidFill>
                  <a:srgbClr val="474746"/>
                </a:solidFill>
              </a:rPr>
              <a:t>       </a:t>
            </a:r>
            <a:r>
              <a:rPr lang="en-US" sz="1900" b="0" kern="1200" dirty="0"/>
              <a:t> "</a:t>
            </a:r>
            <a:r>
              <a:rPr lang="en-US" sz="1900" b="0" kern="1200" dirty="0">
                <a:solidFill>
                  <a:srgbClr val="7BC233">
                    <a:lumMod val="50000"/>
                  </a:srgbClr>
                </a:solidFill>
              </a:rPr>
              <a:t>Type</a:t>
            </a:r>
            <a:r>
              <a:rPr lang="en-US" sz="1900" b="0" kern="1200" dirty="0"/>
              <a:t>" : "</a:t>
            </a:r>
            <a:r>
              <a:rPr lang="en-US" sz="1900" b="0" kern="1200" dirty="0">
                <a:solidFill>
                  <a:srgbClr val="FF0000"/>
                </a:solidFill>
              </a:rPr>
              <a:t>AWS::EC2::Instance</a:t>
            </a:r>
            <a:r>
              <a:rPr lang="en-US" sz="1900" b="0" kern="1200" dirty="0"/>
              <a:t>",</a:t>
            </a:r>
          </a:p>
          <a:p>
            <a:pPr lvl="0"/>
            <a:r>
              <a:rPr lang="en-US" sz="1900" b="0" kern="1200" dirty="0"/>
              <a:t>        "</a:t>
            </a:r>
            <a:r>
              <a:rPr lang="en-US" sz="1900" b="0" kern="1200" dirty="0">
                <a:solidFill>
                  <a:srgbClr val="7BC233">
                    <a:lumMod val="50000"/>
                  </a:srgbClr>
                </a:solidFill>
              </a:rPr>
              <a:t>Properties</a:t>
            </a:r>
            <a:r>
              <a:rPr lang="en-US" sz="1900" b="0" kern="1200" dirty="0"/>
              <a:t>" : {</a:t>
            </a:r>
          </a:p>
          <a:p>
            <a:pPr lvl="0"/>
            <a:r>
              <a:rPr lang="en-US" sz="1900" b="0" kern="1200" dirty="0"/>
              <a:t>            "</a:t>
            </a:r>
            <a:r>
              <a:rPr lang="en-US" sz="1900" b="0" kern="1200" dirty="0">
                <a:solidFill>
                  <a:srgbClr val="7BC233">
                    <a:lumMod val="50000"/>
                  </a:srgbClr>
                </a:solidFill>
              </a:rPr>
              <a:t>UserData</a:t>
            </a:r>
            <a:r>
              <a:rPr lang="en-US" sz="1900" b="0" kern="1200" dirty="0"/>
              <a:t>" : {</a:t>
            </a:r>
          </a:p>
          <a:p>
            <a:pPr lvl="0"/>
            <a:r>
              <a:rPr lang="en-US" sz="1900" b="0" kern="1200" dirty="0"/>
              <a:t>                "</a:t>
            </a:r>
            <a:r>
              <a:rPr lang="en-US" sz="1900" b="0" kern="1200" dirty="0">
                <a:solidFill>
                  <a:srgbClr val="FF0000"/>
                </a:solidFill>
              </a:rPr>
              <a:t>Fn::Base64</a:t>
            </a:r>
            <a:r>
              <a:rPr lang="en-US" sz="1900" b="0" kern="1200" dirty="0"/>
              <a:t>" : {</a:t>
            </a:r>
          </a:p>
          <a:p>
            <a:pPr lvl="0"/>
            <a:r>
              <a:rPr lang="en-US" sz="1900" b="0" kern="1200" dirty="0"/>
              <a:t>                    "</a:t>
            </a:r>
            <a:r>
              <a:rPr lang="en-US" sz="1900" b="0" kern="1200" dirty="0">
                <a:solidFill>
                  <a:srgbClr val="FF0000"/>
                </a:solidFill>
              </a:rPr>
              <a:t>Fn::Join</a:t>
            </a:r>
            <a:r>
              <a:rPr lang="en-US" sz="1900" b="0" kern="1200" dirty="0"/>
              <a:t>" : [ "", [ "</a:t>
            </a:r>
            <a:r>
              <a:rPr lang="en-US" sz="1900" b="0" kern="1200" dirty="0">
                <a:solidFill>
                  <a:srgbClr val="FF0000"/>
                </a:solidFill>
              </a:rPr>
              <a:t>Queue</a:t>
            </a:r>
            <a:r>
              <a:rPr lang="en-US" sz="1900" b="0" kern="1200" dirty="0"/>
              <a:t>=", { "</a:t>
            </a:r>
            <a:r>
              <a:rPr lang="en-US" sz="1900" b="0" kern="1200" dirty="0">
                <a:solidFill>
                  <a:srgbClr val="7BC233">
                    <a:lumMod val="50000"/>
                  </a:srgbClr>
                </a:solidFill>
              </a:rPr>
              <a:t>Ref</a:t>
            </a:r>
            <a:r>
              <a:rPr lang="en-US" sz="1900" b="0" kern="1200" dirty="0"/>
              <a:t>" : "</a:t>
            </a:r>
            <a:r>
              <a:rPr lang="en-US" sz="1900" b="0" kern="1200" dirty="0">
                <a:solidFill>
                  <a:srgbClr val="FF0000"/>
                </a:solidFill>
              </a:rPr>
              <a:t>MyQueue</a:t>
            </a:r>
            <a:r>
              <a:rPr lang="en-US" sz="1900" b="0" kern="1200" dirty="0"/>
              <a:t>" } ] ]</a:t>
            </a:r>
          </a:p>
          <a:p>
            <a:pPr lvl="0"/>
            <a:r>
              <a:rPr lang="en-US" sz="1900" b="0" kern="1200" dirty="0"/>
              <a:t>                 } },</a:t>
            </a:r>
          </a:p>
          <a:p>
            <a:pPr lvl="0"/>
            <a:r>
              <a:rPr lang="en-US" sz="1900" b="0" kern="1200" dirty="0"/>
              <a:t>            "</a:t>
            </a:r>
            <a:r>
              <a:rPr lang="en-US" sz="1900" b="0" kern="1200" dirty="0">
                <a:solidFill>
                  <a:srgbClr val="7BC233">
                    <a:lumMod val="50000"/>
                  </a:srgbClr>
                </a:solidFill>
              </a:rPr>
              <a:t>AvailabilityZone</a:t>
            </a:r>
            <a:r>
              <a:rPr lang="en-US" sz="1900" b="0" kern="1200" dirty="0"/>
              <a:t>" : "</a:t>
            </a:r>
            <a:r>
              <a:rPr lang="en-US" sz="1900" b="0" kern="1200" dirty="0">
                <a:solidFill>
                  <a:srgbClr val="FF0000"/>
                </a:solidFill>
              </a:rPr>
              <a:t>us-east-1a</a:t>
            </a:r>
            <a:r>
              <a:rPr lang="en-US" sz="1900" b="0" kern="1200" dirty="0"/>
              <a:t>",</a:t>
            </a:r>
          </a:p>
          <a:p>
            <a:pPr lvl="0"/>
            <a:r>
              <a:rPr lang="en-US" sz="1900" b="0" kern="1200" dirty="0"/>
              <a:t>            "</a:t>
            </a:r>
            <a:r>
              <a:rPr lang="en-US" sz="1900" b="0" kern="1200" dirty="0">
                <a:solidFill>
                  <a:srgbClr val="7BC233">
                    <a:lumMod val="50000"/>
                  </a:srgbClr>
                </a:solidFill>
              </a:rPr>
              <a:t>ImageId</a:t>
            </a:r>
            <a:r>
              <a:rPr lang="en-US" sz="1900" b="0" kern="1200" dirty="0"/>
              <a:t>" : "</a:t>
            </a:r>
            <a:r>
              <a:rPr lang="en-US" sz="1900" b="0" kern="1200" dirty="0">
                <a:solidFill>
                  <a:srgbClr val="FF0000"/>
                </a:solidFill>
              </a:rPr>
              <a:t>ami-20b65349</a:t>
            </a:r>
            <a:r>
              <a:rPr lang="en-US" sz="1900" b="0" kern="1200" dirty="0"/>
              <a:t>" } </a:t>
            </a:r>
          </a:p>
          <a:p>
            <a:pPr lvl="0"/>
            <a:r>
              <a:rPr lang="en-US" sz="1900" b="0" kern="1200" dirty="0"/>
              <a:t>        },</a:t>
            </a:r>
          </a:p>
          <a:p>
            <a:pPr lvl="0"/>
            <a:r>
              <a:rPr lang="en-US" sz="1900" b="0" kern="1200" dirty="0"/>
              <a:t>    "MyQueue" : {</a:t>
            </a:r>
          </a:p>
          <a:p>
            <a:pPr lvl="0"/>
            <a:r>
              <a:rPr lang="en-US" sz="1900" b="0" kern="1200" dirty="0"/>
              <a:t>        "</a:t>
            </a:r>
            <a:r>
              <a:rPr lang="en-US" sz="1900" b="0" kern="1200" dirty="0">
                <a:solidFill>
                  <a:srgbClr val="7BC233">
                    <a:lumMod val="50000"/>
                  </a:srgbClr>
                </a:solidFill>
              </a:rPr>
              <a:t>Type</a:t>
            </a:r>
            <a:r>
              <a:rPr lang="en-US" sz="1900" b="0" kern="1200" dirty="0"/>
              <a:t>" : "</a:t>
            </a:r>
            <a:r>
              <a:rPr lang="en-US" sz="1900" b="0" kern="1200" dirty="0">
                <a:solidFill>
                  <a:srgbClr val="FF0000"/>
                </a:solidFill>
              </a:rPr>
              <a:t>AWS::SQS::Queue</a:t>
            </a:r>
            <a:r>
              <a:rPr lang="en-US" sz="1900" b="0" kern="1200" dirty="0"/>
              <a:t>",</a:t>
            </a:r>
          </a:p>
          <a:p>
            <a:pPr lvl="0"/>
            <a:r>
              <a:rPr lang="en-US" sz="1900" b="0" kern="1200" dirty="0"/>
              <a:t>        "</a:t>
            </a:r>
            <a:r>
              <a:rPr lang="en-US" sz="1900" b="0" kern="1200" dirty="0">
                <a:solidFill>
                  <a:srgbClr val="7BC233">
                    <a:lumMod val="50000"/>
                  </a:srgbClr>
                </a:solidFill>
              </a:rPr>
              <a:t>Properties</a:t>
            </a:r>
            <a:r>
              <a:rPr lang="en-US" sz="1900" b="0" kern="1200" dirty="0"/>
              <a:t>" : { } } } </a:t>
            </a:r>
          </a:p>
        </p:txBody>
      </p:sp>
      <p:sp>
        <p:nvSpPr>
          <p:cNvPr id="6" name="TextBox 5"/>
          <p:cNvSpPr txBox="1"/>
          <p:nvPr/>
        </p:nvSpPr>
        <p:spPr>
          <a:xfrm>
            <a:off x="10078450" y="5817255"/>
            <a:ext cx="1499128" cy="338554"/>
          </a:xfrm>
          <a:prstGeom prst="rect">
            <a:avLst/>
          </a:prstGeom>
          <a:noFill/>
        </p:spPr>
        <p:txBody>
          <a:bodyPr wrap="none" rtlCol="0">
            <a:spAutoFit/>
          </a:bodyPr>
          <a:lstStyle/>
          <a:p>
            <a:r>
              <a:rPr lang="en-US" sz="1600" b="1" dirty="0">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rPr>
              <a:t>JSON example</a:t>
            </a:r>
          </a:p>
        </p:txBody>
      </p:sp>
    </p:spTree>
    <p:custDataLst>
      <p:tags r:id="rId1"/>
    </p:custDataLst>
    <p:extLst>
      <p:ext uri="{BB962C8B-B14F-4D97-AF65-F5344CB8AC3E}">
        <p14:creationId xmlns:p14="http://schemas.microsoft.com/office/powerpoint/2010/main" val="23412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Attribute: DependsOn</a:t>
            </a:r>
          </a:p>
        </p:txBody>
      </p:sp>
      <p:sp>
        <p:nvSpPr>
          <p:cNvPr id="3" name="Content Placeholder 2"/>
          <p:cNvSpPr>
            <a:spLocks noGrp="1"/>
          </p:cNvSpPr>
          <p:nvPr>
            <p:ph idx="1"/>
          </p:nvPr>
        </p:nvSpPr>
        <p:spPr>
          <a:xfrm>
            <a:off x="238539" y="1362815"/>
            <a:ext cx="11340548" cy="1451982"/>
          </a:xfrm>
        </p:spPr>
        <p:txBody>
          <a:bodyPr>
            <a:noAutofit/>
          </a:bodyPr>
          <a:lstStyle/>
          <a:p>
            <a:pPr marL="0" indent="0">
              <a:lnSpc>
                <a:spcPct val="120000"/>
              </a:lnSpc>
              <a:buNone/>
            </a:pPr>
            <a:r>
              <a:rPr lang="en-US" sz="2400" dirty="0"/>
              <a:t>The "DependsOn" attribute specifies that the creation of a specific resource follows another. You can use the DependsOn attribute with any resource.</a:t>
            </a:r>
          </a:p>
          <a:p>
            <a:pPr lvl="1"/>
            <a:endParaRPr lang="en-US" dirty="0"/>
          </a:p>
        </p:txBody>
      </p:sp>
      <p:sp>
        <p:nvSpPr>
          <p:cNvPr id="5" name="TextBox 4"/>
          <p:cNvSpPr txBox="1"/>
          <p:nvPr/>
        </p:nvSpPr>
        <p:spPr>
          <a:xfrm>
            <a:off x="620544" y="2506229"/>
            <a:ext cx="10932748" cy="3785652"/>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r>
              <a:rPr lang="en-US" sz="1600" dirty="0">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Resources</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“AppServerInstance" : {</a:t>
            </a:r>
          </a:p>
          <a:p>
            <a:r>
              <a:rPr lang="en-US" sz="1600" dirty="0">
                <a:latin typeface="Courier New" panose="02070309020205020404" pitchFamily="49" charset="0"/>
                <a:cs typeface="Courier New" panose="02070309020205020404" pitchFamily="49" charset="0"/>
              </a:rPr>
              <a:t>            "Type" : "</a:t>
            </a:r>
            <a:r>
              <a:rPr lang="en-US" sz="1600" b="1" dirty="0">
                <a:latin typeface="Courier New" panose="02070309020205020404" pitchFamily="49" charset="0"/>
                <a:cs typeface="Courier New" panose="02070309020205020404" pitchFamily="49" charset="0"/>
              </a:rPr>
              <a:t>AWS::EC2::Instance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"Properties" : {</a:t>
            </a:r>
          </a:p>
          <a:p>
            <a:r>
              <a:rPr lang="en-US" sz="1600" dirty="0">
                <a:latin typeface="Courier New" panose="02070309020205020404" pitchFamily="49" charset="0"/>
                <a:cs typeface="Courier New" panose="02070309020205020404" pitchFamily="49" charset="0"/>
              </a:rPr>
              <a:t>                "ImageId" : {</a:t>
            </a:r>
          </a:p>
          <a:p>
            <a:r>
              <a:rPr lang="en-US" sz="1600" dirty="0">
                <a:latin typeface="Courier New" panose="02070309020205020404" pitchFamily="49" charset="0"/>
                <a:cs typeface="Courier New" panose="02070309020205020404" pitchFamily="49" charset="0"/>
              </a:rPr>
              <a:t>                   "Fn::FindInMap" : [ "RegionMap", { "Ref" : "AWS::Region" }, "AMI"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DependsOn</a:t>
            </a:r>
            <a:r>
              <a:rPr lang="en-US" sz="1600" b="1" dirty="0">
                <a:latin typeface="Courier New" panose="02070309020205020404" pitchFamily="49" charset="0"/>
                <a:cs typeface="Courier New" panose="02070309020205020404" pitchFamily="49" charset="0"/>
              </a:rPr>
              <a:t>" : "</a:t>
            </a:r>
            <a:r>
              <a:rPr lang="en-US" sz="1600" b="1" dirty="0">
                <a:solidFill>
                  <a:srgbClr val="0000FF"/>
                </a:solidFill>
                <a:latin typeface="Courier New" panose="02070309020205020404" pitchFamily="49" charset="0"/>
                <a:cs typeface="Courier New" panose="02070309020205020404" pitchFamily="49" charset="0"/>
              </a:rPr>
              <a:t>myDB</a:t>
            </a:r>
            <a:r>
              <a:rPr lang="en-US" sz="1600" b="1"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myDB</a:t>
            </a:r>
            <a:r>
              <a:rPr lang="en-US" sz="1600" dirty="0">
                <a:latin typeface="Courier New" panose="02070309020205020404" pitchFamily="49" charset="0"/>
                <a:cs typeface="Courier New" panose="02070309020205020404" pitchFamily="49" charset="0"/>
              </a:rPr>
              <a:t>" : {</a:t>
            </a:r>
          </a:p>
          <a:p>
            <a:r>
              <a:rPr lang="en-US" sz="1600" dirty="0">
                <a:latin typeface="Courier New" panose="02070309020205020404" pitchFamily="49" charset="0"/>
                <a:cs typeface="Courier New" panose="02070309020205020404" pitchFamily="49" charset="0"/>
              </a:rPr>
              <a:t>            "Type" : "AWS::RDS::DBInstance",</a:t>
            </a:r>
          </a:p>
          <a:p>
            <a:r>
              <a:rPr lang="en-US" sz="1600" dirty="0">
                <a:latin typeface="Courier New" panose="02070309020205020404" pitchFamily="49" charset="0"/>
                <a:cs typeface="Courier New" panose="02070309020205020404" pitchFamily="49" charset="0"/>
              </a:rPr>
              <a:t>            "Properties"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p:txBody>
      </p:sp>
      <p:grpSp>
        <p:nvGrpSpPr>
          <p:cNvPr id="6" name="Group 5"/>
          <p:cNvGrpSpPr/>
          <p:nvPr/>
        </p:nvGrpSpPr>
        <p:grpSpPr>
          <a:xfrm>
            <a:off x="4756150" y="4311852"/>
            <a:ext cx="5578800" cy="954300"/>
            <a:chOff x="4521405" y="2655258"/>
            <a:chExt cx="4184100" cy="715725"/>
          </a:xfrm>
        </p:grpSpPr>
        <p:sp>
          <p:nvSpPr>
            <p:cNvPr id="7" name="TextBox 6"/>
            <p:cNvSpPr txBox="1"/>
            <p:nvPr/>
          </p:nvSpPr>
          <p:spPr>
            <a:xfrm>
              <a:off x="5422480" y="2655258"/>
              <a:ext cx="3283025" cy="715725"/>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Creates the Amazon EC2 instance </a:t>
              </a:r>
              <a:r>
                <a:rPr lang="en-US" sz="1867" b="1" dirty="0">
                  <a:latin typeface="Amazon Ember" panose="020B0603020204020204" pitchFamily="34" charset="0"/>
                  <a:ea typeface="Amazon Ember" panose="020B0603020204020204" pitchFamily="34" charset="0"/>
                  <a:cs typeface="Amazon Ember" panose="020B0603020204020204" pitchFamily="34" charset="0"/>
                </a:rPr>
                <a:t>only</a:t>
              </a:r>
              <a:r>
                <a:rPr lang="en-US" sz="1867" dirty="0">
                  <a:latin typeface="Amazon Ember" panose="020B0603020204020204" pitchFamily="34" charset="0"/>
                  <a:ea typeface="Amazon Ember" panose="020B0603020204020204" pitchFamily="34" charset="0"/>
                  <a:cs typeface="Amazon Ember" panose="020B0603020204020204" pitchFamily="34" charset="0"/>
                </a:rPr>
                <a:t> </a:t>
              </a:r>
              <a:r>
                <a:rPr lang="en-US" sz="1867" b="1" dirty="0">
                  <a:latin typeface="Amazon Ember" panose="020B0603020204020204" pitchFamily="34" charset="0"/>
                  <a:ea typeface="Amazon Ember" panose="020B0603020204020204" pitchFamily="34" charset="0"/>
                  <a:cs typeface="Amazon Ember" panose="020B0603020204020204" pitchFamily="34" charset="0"/>
                </a:rPr>
                <a:t>after</a:t>
              </a:r>
              <a:r>
                <a:rPr lang="en-US" sz="1867" dirty="0">
                  <a:latin typeface="Amazon Ember Light" panose="020B0403020204020204" pitchFamily="34" charset="0"/>
                  <a:ea typeface="Amazon Ember Light" panose="020B0403020204020204" pitchFamily="34" charset="0"/>
                  <a:cs typeface="Amazon Ember Light" panose="020B0403020204020204" pitchFamily="34" charset="0"/>
                </a:rPr>
                <a:t> the RDS database instance has been created. </a:t>
              </a:r>
            </a:p>
          </p:txBody>
        </p:sp>
        <p:cxnSp>
          <p:nvCxnSpPr>
            <p:cNvPr id="8" name="Straight Arrow Connector 7"/>
            <p:cNvCxnSpPr>
              <a:stCxn id="7" idx="1"/>
            </p:cNvCxnSpPr>
            <p:nvPr/>
          </p:nvCxnSpPr>
          <p:spPr>
            <a:xfrm flipH="1" flipV="1">
              <a:off x="4521405" y="2882986"/>
              <a:ext cx="901075" cy="130135"/>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4" name="Straight Arrow Connector 13"/>
          <p:cNvCxnSpPr/>
          <p:nvPr/>
        </p:nvCxnSpPr>
        <p:spPr>
          <a:xfrm flipH="1">
            <a:off x="3006591" y="4789002"/>
            <a:ext cx="1041400" cy="533400"/>
          </a:xfrm>
          <a:prstGeom prst="straightConnector1">
            <a:avLst/>
          </a:prstGeom>
          <a:ln w="190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361646" y="5539324"/>
            <a:ext cx="1499128" cy="338554"/>
          </a:xfrm>
          <a:prstGeom prst="rect">
            <a:avLst/>
          </a:prstGeom>
          <a:noFill/>
          <a:ln>
            <a:solidFill>
              <a:schemeClr val="accent3">
                <a:lumMod val="50000"/>
              </a:schemeClr>
            </a:solidFill>
          </a:ln>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JSON example</a:t>
            </a:r>
          </a:p>
        </p:txBody>
      </p:sp>
    </p:spTree>
    <p:custDataLst>
      <p:tags r:id="rId1"/>
    </p:custDataLst>
    <p:extLst>
      <p:ext uri="{BB962C8B-B14F-4D97-AF65-F5344CB8AC3E}">
        <p14:creationId xmlns:p14="http://schemas.microsoft.com/office/powerpoint/2010/main" val="2537612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When a DependsOn Attribute Is Required</a:t>
            </a:r>
          </a:p>
        </p:txBody>
      </p:sp>
      <p:sp>
        <p:nvSpPr>
          <p:cNvPr id="3" name="Content Placeholder 2"/>
          <p:cNvSpPr>
            <a:spLocks noGrp="1"/>
          </p:cNvSpPr>
          <p:nvPr>
            <p:ph idx="1"/>
          </p:nvPr>
        </p:nvSpPr>
        <p:spPr>
          <a:xfrm>
            <a:off x="238538" y="1440305"/>
            <a:ext cx="11370365" cy="4913308"/>
          </a:xfrm>
        </p:spPr>
        <p:txBody>
          <a:bodyPr>
            <a:normAutofit/>
          </a:bodyPr>
          <a:lstStyle/>
          <a:p>
            <a:pPr marL="0" indent="0">
              <a:buNone/>
            </a:pPr>
            <a:r>
              <a:rPr lang="en-US" dirty="0"/>
              <a:t>The following resources depend on a VPC gateway attachment when they have an associated public IP address and are in a VPC:</a:t>
            </a:r>
          </a:p>
          <a:p>
            <a:pPr marL="457200" indent="-457200"/>
            <a:endParaRPr lang="en-US" sz="800" dirty="0"/>
          </a:p>
          <a:p>
            <a:pPr marL="457200" lvl="1" indent="-457200">
              <a:spcBef>
                <a:spcPts val="1800"/>
              </a:spcBef>
            </a:pPr>
            <a:r>
              <a:rPr lang="en-US" dirty="0"/>
              <a:t>Auto Scaling groups</a:t>
            </a:r>
          </a:p>
          <a:p>
            <a:pPr marL="457200" lvl="1" indent="-457200">
              <a:spcBef>
                <a:spcPts val="1800"/>
              </a:spcBef>
            </a:pPr>
            <a:r>
              <a:rPr lang="en-US" dirty="0"/>
              <a:t>Amazon EC2 instances</a:t>
            </a:r>
          </a:p>
          <a:p>
            <a:pPr marL="457200" lvl="1" indent="-457200">
              <a:spcBef>
                <a:spcPts val="1800"/>
              </a:spcBef>
            </a:pPr>
            <a:r>
              <a:rPr lang="en-US" dirty="0"/>
              <a:t>Elastic Load Balancing load balancers</a:t>
            </a:r>
          </a:p>
          <a:p>
            <a:pPr marL="457200" lvl="1" indent="-457200">
              <a:spcBef>
                <a:spcPts val="1800"/>
              </a:spcBef>
            </a:pPr>
            <a:r>
              <a:rPr lang="en-US" dirty="0"/>
              <a:t>Elastic IP addresses</a:t>
            </a:r>
          </a:p>
          <a:p>
            <a:pPr marL="457200" lvl="1" indent="-457200">
              <a:spcBef>
                <a:spcPts val="1800"/>
              </a:spcBef>
            </a:pPr>
            <a:r>
              <a:rPr lang="en-US" dirty="0"/>
              <a:t>Amazon RDS database instances</a:t>
            </a:r>
          </a:p>
          <a:p>
            <a:pPr marL="457200" lvl="1" indent="-457200">
              <a:spcBef>
                <a:spcPts val="1800"/>
              </a:spcBef>
            </a:pPr>
            <a:r>
              <a:rPr lang="en-US" dirty="0"/>
              <a:t>Amazon VPC routes that include the internet gateway</a:t>
            </a:r>
          </a:p>
        </p:txBody>
      </p:sp>
    </p:spTree>
    <p:custDataLst>
      <p:tags r:id="rId1"/>
    </p:custDataLst>
    <p:extLst>
      <p:ext uri="{BB962C8B-B14F-4D97-AF65-F5344CB8AC3E}">
        <p14:creationId xmlns:p14="http://schemas.microsoft.com/office/powerpoint/2010/main" val="3240180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Resource: Wait Condition</a:t>
            </a:r>
          </a:p>
        </p:txBody>
      </p:sp>
      <p:sp>
        <p:nvSpPr>
          <p:cNvPr id="3" name="Content Placeholder 2"/>
          <p:cNvSpPr>
            <a:spLocks noGrp="1"/>
          </p:cNvSpPr>
          <p:nvPr>
            <p:ph idx="1"/>
          </p:nvPr>
        </p:nvSpPr>
        <p:spPr>
          <a:xfrm>
            <a:off x="238539" y="1440305"/>
            <a:ext cx="11340548" cy="4913308"/>
          </a:xfrm>
        </p:spPr>
        <p:txBody>
          <a:bodyPr>
            <a:normAutofit/>
          </a:bodyPr>
          <a:lstStyle/>
          <a:p>
            <a:pPr marL="0" indent="0">
              <a:buNone/>
            </a:pPr>
            <a:r>
              <a:rPr lang="en-US" sz="2400" dirty="0"/>
              <a:t>Wait conditions are special CloudFormation resources that </a:t>
            </a:r>
            <a:r>
              <a:rPr lang="en-US" sz="2400"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pause the creation of the stack</a:t>
            </a:r>
            <a:r>
              <a:rPr lang="en-US" sz="2400" dirty="0"/>
              <a:t> and wait for a signal before it continues.</a:t>
            </a:r>
          </a:p>
          <a:p>
            <a:pPr marL="0" lvl="1" indent="0">
              <a:buNone/>
            </a:pPr>
            <a:endParaRPr lang="en-US" sz="1200" dirty="0"/>
          </a:p>
          <a:p>
            <a:pPr marL="0" lvl="1" indent="0">
              <a:buNone/>
            </a:pPr>
            <a:r>
              <a:rPr lang="en-US" dirty="0"/>
              <a:t>Use a wait condition to coordinate the creation of stack resources with other configuration actions external to the stack creation.</a:t>
            </a:r>
          </a:p>
        </p:txBody>
      </p:sp>
      <p:sp>
        <p:nvSpPr>
          <p:cNvPr id="5" name="TextBox 4"/>
          <p:cNvSpPr txBox="1"/>
          <p:nvPr/>
        </p:nvSpPr>
        <p:spPr>
          <a:xfrm>
            <a:off x="1871369" y="3425749"/>
            <a:ext cx="8413820" cy="2554545"/>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defPPr>
              <a:defRPr lang="en-US"/>
            </a:defPPr>
            <a:lvl1pPr>
              <a:defRPr sz="1600">
                <a:latin typeface="Courier New" panose="02070309020205020404" pitchFamily="49" charset="0"/>
                <a:cs typeface="Courier New" panose="02070309020205020404" pitchFamily="49" charset="0"/>
              </a:defRPr>
            </a:lvl1pPr>
          </a:lstStyle>
          <a:p>
            <a:r>
              <a:rPr lang="en-US" sz="2000" dirty="0"/>
              <a:t>"</a:t>
            </a:r>
            <a:r>
              <a:rPr lang="en-US" sz="2000" b="1" dirty="0"/>
              <a:t>myWaitCondition</a:t>
            </a:r>
            <a:r>
              <a:rPr lang="en-US" sz="2000" dirty="0"/>
              <a:t>" : {</a:t>
            </a:r>
          </a:p>
          <a:p>
            <a:r>
              <a:rPr lang="en-US" sz="2000" dirty="0"/>
              <a:t>    "Type" : "</a:t>
            </a:r>
            <a:r>
              <a:rPr lang="en-US" sz="2000" b="1" dirty="0">
                <a:solidFill>
                  <a:srgbClr val="0000FF"/>
                </a:solidFill>
              </a:rPr>
              <a:t>AWS::CloudFormation::WaitCondition</a:t>
            </a:r>
            <a:r>
              <a:rPr lang="en-US" sz="2000" dirty="0"/>
              <a:t>",</a:t>
            </a:r>
          </a:p>
          <a:p>
            <a:r>
              <a:rPr lang="en-US" sz="2000" dirty="0"/>
              <a:t>    "</a:t>
            </a:r>
            <a:r>
              <a:rPr lang="en-US" sz="2000" b="1" dirty="0">
                <a:solidFill>
                  <a:srgbClr val="0000FF"/>
                </a:solidFill>
              </a:rPr>
              <a:t>DependsOn</a:t>
            </a:r>
            <a:r>
              <a:rPr lang="en-US" sz="2000" dirty="0"/>
              <a:t>" : "Ec2Instance",</a:t>
            </a:r>
          </a:p>
          <a:p>
            <a:r>
              <a:rPr lang="en-US" sz="2000" dirty="0"/>
              <a:t>    "Properties" : {</a:t>
            </a:r>
          </a:p>
          <a:p>
            <a:r>
              <a:rPr lang="en-US" sz="2000" dirty="0"/>
              <a:t>        "Handle" : { "Ref" : "myWaitHandle" },</a:t>
            </a:r>
          </a:p>
          <a:p>
            <a:r>
              <a:rPr lang="en-US" sz="2000" dirty="0"/>
              <a:t>         "Timeout" : "4500"</a:t>
            </a:r>
          </a:p>
          <a:p>
            <a:r>
              <a:rPr lang="en-US" sz="2000" dirty="0"/>
              <a:t>    }</a:t>
            </a:r>
          </a:p>
          <a:p>
            <a:r>
              <a:rPr lang="en-US" sz="2000" dirty="0"/>
              <a:t>}</a:t>
            </a:r>
          </a:p>
        </p:txBody>
      </p:sp>
      <p:sp>
        <p:nvSpPr>
          <p:cNvPr id="8" name="TextBox 7"/>
          <p:cNvSpPr txBox="1"/>
          <p:nvPr/>
        </p:nvSpPr>
        <p:spPr>
          <a:xfrm>
            <a:off x="7113584" y="5156056"/>
            <a:ext cx="4377163" cy="584775"/>
          </a:xfrm>
          <a:prstGeom prst="rect">
            <a:avLst/>
          </a:prstGeom>
          <a:solidFill>
            <a:schemeClr val="accent1">
              <a:lumMod val="40000"/>
              <a:lumOff val="60000"/>
            </a:schemeClr>
          </a:solidFill>
          <a:ln>
            <a:solidFill>
              <a:schemeClr val="accent1"/>
            </a:solidFill>
          </a:ln>
        </p:spPr>
        <p:txBody>
          <a:bodyPr wrap="square" rtlCol="0">
            <a:spAutoFit/>
          </a:bodyPr>
          <a:lstStyle>
            <a:defPPr>
              <a:defRPr lang="en-US"/>
            </a:defPPr>
            <a:lvl1pPr algn="ctr">
              <a:defRPr sz="1867">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600" dirty="0"/>
              <a:t>Wait condition that begins after the successful creation of the “Ec2Instance” resource</a:t>
            </a:r>
          </a:p>
        </p:txBody>
      </p:sp>
      <p:sp>
        <p:nvSpPr>
          <p:cNvPr id="7" name="TextBox 6"/>
          <p:cNvSpPr txBox="1"/>
          <p:nvPr/>
        </p:nvSpPr>
        <p:spPr>
          <a:xfrm>
            <a:off x="4573191" y="6057587"/>
            <a:ext cx="1335622" cy="307777"/>
          </a:xfrm>
          <a:prstGeom prst="rect">
            <a:avLst/>
          </a:prstGeom>
          <a:noFill/>
          <a:ln>
            <a:solidFill>
              <a:schemeClr val="accent3">
                <a:lumMod val="50000"/>
              </a:schemeClr>
            </a:solidFill>
          </a:ln>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400" dirty="0"/>
              <a:t>JSON example</a:t>
            </a:r>
          </a:p>
        </p:txBody>
      </p:sp>
      <p:pic>
        <p:nvPicPr>
          <p:cNvPr id="9" name="Picture 8">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2836800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Creation Policies in a Template</a:t>
            </a:r>
          </a:p>
        </p:txBody>
      </p:sp>
      <p:sp>
        <p:nvSpPr>
          <p:cNvPr id="3" name="Content Placeholder 2"/>
          <p:cNvSpPr>
            <a:spLocks noGrp="1"/>
          </p:cNvSpPr>
          <p:nvPr>
            <p:ph idx="1"/>
          </p:nvPr>
        </p:nvSpPr>
        <p:spPr>
          <a:xfrm>
            <a:off x="238538" y="1370732"/>
            <a:ext cx="11330609" cy="861791"/>
          </a:xfrm>
        </p:spPr>
        <p:txBody>
          <a:bodyPr>
            <a:normAutofit/>
          </a:bodyPr>
          <a:lstStyle/>
          <a:p>
            <a:pPr marL="0" indent="0">
              <a:buNone/>
            </a:pPr>
            <a:r>
              <a:rPr lang="en-US" sz="2300" dirty="0"/>
              <a:t>Pause the creation of the stack and wait for a specified number of success signals before it continues:</a:t>
            </a:r>
          </a:p>
        </p:txBody>
      </p:sp>
      <p:sp>
        <p:nvSpPr>
          <p:cNvPr id="5" name="TextBox 4"/>
          <p:cNvSpPr txBox="1"/>
          <p:nvPr/>
        </p:nvSpPr>
        <p:spPr>
          <a:xfrm>
            <a:off x="1940943" y="2232523"/>
            <a:ext cx="8413820" cy="3785652"/>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defPPr>
              <a:defRPr lang="en-US"/>
            </a:defPPr>
            <a:lvl1pPr>
              <a:defRPr sz="2000">
                <a:latin typeface="Courier New" panose="02070309020205020404" pitchFamily="49" charset="0"/>
                <a:cs typeface="Courier New" panose="02070309020205020404" pitchFamily="49" charset="0"/>
              </a:defRPr>
            </a:lvl1pPr>
          </a:lstStyle>
          <a:p>
            <a:r>
              <a:rPr lang="en-US" sz="1600" dirty="0"/>
              <a:t>"AutoScalingGroup": {</a:t>
            </a:r>
          </a:p>
          <a:p>
            <a:r>
              <a:rPr lang="en-US" sz="1600" dirty="0"/>
              <a:t>  "Type": "AWS::AutoScaling::AutoScalingGroup",</a:t>
            </a:r>
          </a:p>
          <a:p>
            <a:r>
              <a:rPr lang="en-US" sz="1600" dirty="0"/>
              <a:t>  "Properties": {</a:t>
            </a:r>
          </a:p>
          <a:p>
            <a:r>
              <a:rPr lang="en-US" sz="1600" dirty="0"/>
              <a:t>    "AvailabilityZones": { "Fn::GetAZs": "" },</a:t>
            </a:r>
          </a:p>
          <a:p>
            <a:r>
              <a:rPr lang="en-US" sz="1600" dirty="0"/>
              <a:t>    "LaunchConfigurationName": { "Ref": "LaunchConfig" },</a:t>
            </a:r>
          </a:p>
          <a:p>
            <a:r>
              <a:rPr lang="en-US" sz="1600" dirty="0"/>
              <a:t>    "DesiredCapacity": "3",</a:t>
            </a:r>
          </a:p>
          <a:p>
            <a:r>
              <a:rPr lang="en-US" sz="1600" dirty="0"/>
              <a:t>    "MinSize": "1",</a:t>
            </a:r>
          </a:p>
          <a:p>
            <a:r>
              <a:rPr lang="en-US" sz="1600" dirty="0"/>
              <a:t>    "</a:t>
            </a:r>
            <a:r>
              <a:rPr lang="en-US" sz="1600" dirty="0" err="1"/>
              <a:t>MaxSize</a:t>
            </a:r>
            <a:r>
              <a:rPr lang="en-US" sz="1600" dirty="0"/>
              <a:t>": "4"</a:t>
            </a:r>
          </a:p>
          <a:p>
            <a:r>
              <a:rPr lang="en-US" sz="1600" dirty="0"/>
              <a:t>  },</a:t>
            </a:r>
          </a:p>
          <a:p>
            <a:r>
              <a:rPr lang="en-US" sz="1600" dirty="0"/>
              <a:t>  "</a:t>
            </a:r>
            <a:r>
              <a:rPr lang="en-US" sz="1600" dirty="0" err="1"/>
              <a:t>CreationPolicy</a:t>
            </a:r>
            <a:r>
              <a:rPr lang="en-US" sz="1600" dirty="0"/>
              <a:t>": {</a:t>
            </a:r>
          </a:p>
          <a:p>
            <a:r>
              <a:rPr lang="en-US" sz="1600" dirty="0"/>
              <a:t>    "</a:t>
            </a:r>
            <a:r>
              <a:rPr lang="en-US" sz="1600" dirty="0" err="1"/>
              <a:t>ResourceSignal</a:t>
            </a:r>
            <a:r>
              <a:rPr lang="en-US" sz="1600" dirty="0"/>
              <a:t>": {</a:t>
            </a:r>
          </a:p>
          <a:p>
            <a:r>
              <a:rPr lang="en-US" sz="1600" dirty="0"/>
              <a:t>      "Count": "3",</a:t>
            </a:r>
          </a:p>
          <a:p>
            <a:r>
              <a:rPr lang="en-US" sz="1600" dirty="0"/>
              <a:t>      "Timeout": "PT15M"</a:t>
            </a:r>
          </a:p>
          <a:p>
            <a:r>
              <a:rPr lang="en-US" sz="1600" dirty="0"/>
              <a:t>    }</a:t>
            </a:r>
          </a:p>
          <a:p>
            <a:r>
              <a:rPr lang="en-US" sz="1600" dirty="0"/>
              <a:t>  },</a:t>
            </a:r>
          </a:p>
        </p:txBody>
      </p:sp>
      <p:sp>
        <p:nvSpPr>
          <p:cNvPr id="8" name="TextBox 7"/>
          <p:cNvSpPr txBox="1"/>
          <p:nvPr/>
        </p:nvSpPr>
        <p:spPr>
          <a:xfrm>
            <a:off x="6824319" y="5052872"/>
            <a:ext cx="4744828" cy="584775"/>
          </a:xfrm>
          <a:prstGeom prst="rect">
            <a:avLst/>
          </a:prstGeom>
          <a:solidFill>
            <a:schemeClr val="accent1">
              <a:lumMod val="40000"/>
              <a:lumOff val="60000"/>
            </a:schemeClr>
          </a:solidFill>
          <a:ln>
            <a:solidFill>
              <a:schemeClr val="accent1"/>
            </a:solidFill>
          </a:ln>
        </p:spPr>
        <p:txBody>
          <a:bodyPr wrap="square" rtlCol="0">
            <a:spAutoFit/>
          </a:bodyPr>
          <a:lstStyle>
            <a:defPPr>
              <a:defRPr lang="en-US"/>
            </a:defPPr>
            <a:lvl1pPr algn="ctr">
              <a:defRPr sz="1600">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Creation policy that waits for three success signals but times out after 15 minutes.</a:t>
            </a:r>
          </a:p>
        </p:txBody>
      </p:sp>
      <p:sp>
        <p:nvSpPr>
          <p:cNvPr id="10" name="TextBox 9"/>
          <p:cNvSpPr txBox="1"/>
          <p:nvPr/>
        </p:nvSpPr>
        <p:spPr>
          <a:xfrm>
            <a:off x="498148" y="5057192"/>
            <a:ext cx="1335622" cy="307777"/>
          </a:xfrm>
          <a:prstGeom prst="rect">
            <a:avLst/>
          </a:prstGeom>
          <a:noFill/>
          <a:ln>
            <a:solidFill>
              <a:schemeClr val="accent3">
                <a:lumMod val="50000"/>
              </a:schemeClr>
            </a:solidFill>
          </a:ln>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1400"/>
              <a:t>JSON example</a:t>
            </a:r>
          </a:p>
        </p:txBody>
      </p:sp>
      <p:pic>
        <p:nvPicPr>
          <p:cNvPr id="7" name="Picture 6">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509015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Going to Break?</a:t>
            </a:r>
          </a:p>
        </p:txBody>
      </p:sp>
      <p:sp>
        <p:nvSpPr>
          <p:cNvPr id="3" name="Content Placeholder 2"/>
          <p:cNvSpPr>
            <a:spLocks noGrp="1"/>
          </p:cNvSpPr>
          <p:nvPr>
            <p:ph idx="1"/>
          </p:nvPr>
        </p:nvSpPr>
        <p:spPr>
          <a:xfrm>
            <a:off x="238539" y="1440305"/>
            <a:ext cx="11340548" cy="4913308"/>
          </a:xfrm>
        </p:spPr>
        <p:txBody>
          <a:bodyPr/>
          <a:lstStyle/>
          <a:p>
            <a:pPr marL="0" indent="0">
              <a:buNone/>
            </a:pPr>
            <a:r>
              <a:rPr lang="en-US" dirty="0"/>
              <a:t>If you share your template, what could </a:t>
            </a:r>
            <a:r>
              <a:rPr lang="en-US" b="1"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potentially break</a:t>
            </a:r>
            <a:r>
              <a:rPr lang="en-US" dirty="0"/>
              <a:t>?</a:t>
            </a:r>
          </a:p>
          <a:p>
            <a:pPr marL="0" indent="0">
              <a:buNone/>
            </a:pPr>
            <a:r>
              <a:rPr lang="en-US" dirty="0"/>
              <a:t>Things that are specific to your environment, such as:</a:t>
            </a:r>
          </a:p>
          <a:p>
            <a:pPr marL="457200" lvl="1" indent="-457200">
              <a:spcBef>
                <a:spcPts val="1200"/>
              </a:spcBef>
            </a:pPr>
            <a:r>
              <a:rPr lang="en-US" dirty="0"/>
              <a:t>Amazon EC2 key pairs</a:t>
            </a:r>
          </a:p>
          <a:p>
            <a:pPr marL="457200" lvl="1" indent="-457200">
              <a:spcBef>
                <a:spcPts val="1200"/>
              </a:spcBef>
            </a:pPr>
            <a:r>
              <a:rPr lang="en-US" dirty="0"/>
              <a:t>Security group names</a:t>
            </a:r>
          </a:p>
          <a:p>
            <a:pPr marL="457200" lvl="1" indent="-457200">
              <a:spcBef>
                <a:spcPts val="1200"/>
              </a:spcBef>
            </a:pPr>
            <a:r>
              <a:rPr lang="en-US" dirty="0"/>
              <a:t>Subnet ID</a:t>
            </a:r>
          </a:p>
          <a:p>
            <a:pPr marL="457200" lvl="1" indent="-457200">
              <a:spcBef>
                <a:spcPts val="1200"/>
              </a:spcBef>
            </a:pPr>
            <a:r>
              <a:rPr lang="en-US" dirty="0"/>
              <a:t>AWS EBS snapshot IDs</a:t>
            </a:r>
          </a:p>
        </p:txBody>
      </p:sp>
      <p:sp>
        <p:nvSpPr>
          <p:cNvPr id="5" name="TextBox 4"/>
          <p:cNvSpPr txBox="1"/>
          <p:nvPr/>
        </p:nvSpPr>
        <p:spPr>
          <a:xfrm>
            <a:off x="5982551" y="2592276"/>
            <a:ext cx="5584431" cy="2708434"/>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defPPr>
              <a:defRPr lang="en-US"/>
            </a:defPPr>
            <a:lvl1pPr>
              <a:defRPr sz="1600">
                <a:latin typeface="Courier New" panose="02070309020205020404" pitchFamily="49" charset="0"/>
                <a:cs typeface="Courier New" panose="02070309020205020404" pitchFamily="49" charset="0"/>
              </a:defRPr>
            </a:lvl1pPr>
          </a:lstStyle>
          <a:p>
            <a:r>
              <a:rPr lang="en-US" sz="1700" b="1"/>
              <a:t>"</a:t>
            </a:r>
            <a:r>
              <a:rPr lang="en-US" sz="1700" b="1">
                <a:solidFill>
                  <a:srgbClr val="00B050"/>
                </a:solidFill>
              </a:rPr>
              <a:t>Resources</a:t>
            </a:r>
            <a:r>
              <a:rPr lang="en-US" sz="1700" b="1"/>
              <a:t>" : { </a:t>
            </a:r>
          </a:p>
          <a:p>
            <a:r>
              <a:rPr lang="en-US" sz="1700" b="1"/>
              <a:t>         "Ec2Instance" : { </a:t>
            </a:r>
          </a:p>
          <a:p>
            <a:r>
              <a:rPr lang="en-US" sz="1700" b="1"/>
              <a:t>	     "Type" : "AWS::EC2::Instance", </a:t>
            </a:r>
          </a:p>
          <a:p>
            <a:r>
              <a:rPr lang="en-US" sz="1700" b="1"/>
              <a:t>	     "Properties" : { </a:t>
            </a:r>
          </a:p>
          <a:p>
            <a:r>
              <a:rPr lang="en-US" sz="1700" b="1"/>
              <a:t>		"KeyName" : ”MyKeyPair“, </a:t>
            </a:r>
          </a:p>
          <a:p>
            <a:r>
              <a:rPr lang="en-US" sz="1700" b="1"/>
              <a:t>		"ImageId" : "ami-75g0061f”,</a:t>
            </a:r>
          </a:p>
          <a:p>
            <a:r>
              <a:rPr lang="en-US" sz="1700" b="1"/>
              <a:t>		“InstanceType” :“m1.medium”</a:t>
            </a:r>
          </a:p>
          <a:p>
            <a:r>
              <a:rPr lang="en-US" sz="1700" b="1"/>
              <a:t>		… </a:t>
            </a:r>
          </a:p>
          <a:p>
            <a:r>
              <a:rPr lang="en-US" sz="1700" b="1"/>
              <a:t>	       } } }, </a:t>
            </a:r>
          </a:p>
        </p:txBody>
      </p:sp>
      <p:sp>
        <p:nvSpPr>
          <p:cNvPr id="6" name="TextBox 5"/>
          <p:cNvSpPr txBox="1"/>
          <p:nvPr/>
        </p:nvSpPr>
        <p:spPr>
          <a:xfrm>
            <a:off x="955838" y="5798973"/>
            <a:ext cx="3704069" cy="400110"/>
          </a:xfrm>
          <a:prstGeom prst="rect">
            <a:avLst/>
          </a:prstGeom>
          <a:solidFill>
            <a:srgbClr val="FFCC66"/>
          </a:solidFill>
          <a:ln>
            <a:solidFill>
              <a:schemeClr val="accent3">
                <a:lumMod val="50000"/>
              </a:schemeClr>
            </a:solidFill>
          </a:ln>
        </p:spPr>
        <p:txBody>
          <a:bodyPr wrap="square" rtlCol="0">
            <a:spAutoFit/>
          </a:bodyPr>
          <a:lstStyle/>
          <a:p>
            <a:pPr algn="ctr"/>
            <a:r>
              <a:rPr lang="en-US" sz="2000" b="1">
                <a:latin typeface="Amazon Ember" panose="020B0603020204020204" pitchFamily="34" charset="0"/>
                <a:ea typeface="Amazon Ember" panose="020B0603020204020204" pitchFamily="34" charset="0"/>
                <a:cs typeface="Amazon Ember" panose="020B0603020204020204" pitchFamily="34" charset="0"/>
              </a:rPr>
              <a:t>How can you fix this? </a:t>
            </a:r>
          </a:p>
        </p:txBody>
      </p:sp>
      <p:sp>
        <p:nvSpPr>
          <p:cNvPr id="7" name="TextBox 6"/>
          <p:cNvSpPr txBox="1"/>
          <p:nvPr/>
        </p:nvSpPr>
        <p:spPr>
          <a:xfrm>
            <a:off x="6311458" y="5798973"/>
            <a:ext cx="4926616" cy="400110"/>
          </a:xfrm>
          <a:prstGeom prst="rect">
            <a:avLst/>
          </a:prstGeom>
          <a:solidFill>
            <a:schemeClr val="accent1">
              <a:lumMod val="40000"/>
              <a:lumOff val="60000"/>
            </a:schemeClr>
          </a:solidFill>
          <a:ln>
            <a:solidFill>
              <a:schemeClr val="accent1"/>
            </a:solidFill>
          </a:ln>
        </p:spPr>
        <p:txBody>
          <a:bodyPr wrap="square" rtlCol="0">
            <a:spAutoFit/>
          </a:bodyPr>
          <a:lstStyle>
            <a:defPPr>
              <a:defRPr lang="en-US"/>
            </a:defPPr>
            <a:lvl1pPr algn="ctr">
              <a:defRPr sz="1600">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sz="2000" b="1">
                <a:latin typeface="Amazon Ember" panose="020B0603020204020204" pitchFamily="34" charset="0"/>
                <a:ea typeface="Amazon Ember" panose="020B0603020204020204" pitchFamily="34" charset="0"/>
                <a:cs typeface="Amazon Ember" panose="020B0603020204020204" pitchFamily="34" charset="0"/>
              </a:rPr>
              <a:t>Parameters, Mappings, and Conditions </a:t>
            </a:r>
          </a:p>
        </p:txBody>
      </p:sp>
    </p:spTree>
    <p:custDataLst>
      <p:tags r:id="rId1"/>
    </p:custDataLst>
    <p:extLst>
      <p:ext uri="{BB962C8B-B14F-4D97-AF65-F5344CB8AC3E}">
        <p14:creationId xmlns:p14="http://schemas.microsoft.com/office/powerpoint/2010/main" val="348379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30996"/>
            <a:ext cx="11115261" cy="1133784"/>
          </a:xfrm>
        </p:spPr>
        <p:txBody>
          <a:bodyPr>
            <a:noAutofit/>
          </a:bodyPr>
          <a:lstStyle/>
          <a:p>
            <a:r>
              <a:rPr lang="en-US" sz="4000" dirty="0"/>
              <a:t>Anatomy of an AWS </a:t>
            </a:r>
            <a:r>
              <a:rPr lang="en-US" sz="4000" dirty="0" err="1"/>
              <a:t>CloudFormation</a:t>
            </a:r>
            <a:br>
              <a:rPr lang="en-US" sz="4000" dirty="0"/>
            </a:br>
            <a:r>
              <a:rPr lang="en-US" sz="4000" dirty="0"/>
              <a:t>Template	</a:t>
            </a:r>
          </a:p>
        </p:txBody>
      </p:sp>
      <p:cxnSp>
        <p:nvCxnSpPr>
          <p:cNvPr id="16" name="Straight Connector 15"/>
          <p:cNvCxnSpPr/>
          <p:nvPr/>
        </p:nvCxnSpPr>
        <p:spPr>
          <a:xfrm flipV="1">
            <a:off x="4106555" y="2605172"/>
            <a:ext cx="324226" cy="507513"/>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7" name="Straight Connector 16"/>
          <p:cNvCxnSpPr/>
          <p:nvPr/>
        </p:nvCxnSpPr>
        <p:spPr>
          <a:xfrm>
            <a:off x="4106555" y="3624347"/>
            <a:ext cx="324226" cy="1079645"/>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18" name="Rectangle 17"/>
          <p:cNvSpPr/>
          <p:nvPr/>
        </p:nvSpPr>
        <p:spPr>
          <a:xfrm>
            <a:off x="1517592" y="2093509"/>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74746"/>
              </a:solidFill>
              <a:effectLst/>
              <a:uLnTx/>
              <a:uFillTx/>
              <a:latin typeface="Arial"/>
              <a:ea typeface="+mn-ea"/>
              <a:cs typeface="+mn-cs"/>
            </a:endParaRPr>
          </a:p>
        </p:txBody>
      </p:sp>
      <p:sp>
        <p:nvSpPr>
          <p:cNvPr id="19" name="Rectangle 18"/>
          <p:cNvSpPr/>
          <p:nvPr/>
        </p:nvSpPr>
        <p:spPr>
          <a:xfrm>
            <a:off x="1527117" y="3112684"/>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74746"/>
              </a:solidFill>
              <a:effectLst/>
              <a:uLnTx/>
              <a:uFillTx/>
              <a:latin typeface="Arial"/>
              <a:ea typeface="+mn-ea"/>
              <a:cs typeface="+mn-cs"/>
            </a:endParaRPr>
          </a:p>
        </p:txBody>
      </p:sp>
      <p:sp>
        <p:nvSpPr>
          <p:cNvPr id="20" name="Rectangle 19"/>
          <p:cNvSpPr/>
          <p:nvPr/>
        </p:nvSpPr>
        <p:spPr>
          <a:xfrm>
            <a:off x="1519545" y="2093509"/>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21" name="Content Placeholder 2"/>
          <p:cNvSpPr txBox="1">
            <a:spLocks/>
          </p:cNvSpPr>
          <p:nvPr/>
        </p:nvSpPr>
        <p:spPr>
          <a:xfrm>
            <a:off x="4430781" y="2597796"/>
            <a:ext cx="5600699" cy="2106196"/>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a:ln>
                  <a:noFill/>
                </a:ln>
                <a:solidFill>
                  <a:srgbClr val="0C67AE">
                    <a:lumMod val="75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Parameters:</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Values you can pass in to your template at runtime.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Allow stacks to be customized at launch of a template</a:t>
            </a:r>
          </a:p>
          <a:p>
            <a:pPr marL="45720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Can specify allowed and default values for each parameter</a:t>
            </a:r>
          </a:p>
        </p:txBody>
      </p:sp>
      <p:sp>
        <p:nvSpPr>
          <p:cNvPr id="23" name="TextBox 22"/>
          <p:cNvSpPr txBox="1"/>
          <p:nvPr/>
        </p:nvSpPr>
        <p:spPr>
          <a:xfrm>
            <a:off x="2024673" y="5666866"/>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JSON example</a:t>
            </a:r>
          </a:p>
        </p:txBody>
      </p:sp>
      <p:pic>
        <p:nvPicPr>
          <p:cNvPr id="10" name="Picture 9">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3532990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0"/>
            <a:ext cx="11115261" cy="1194316"/>
          </a:xfrm>
        </p:spPr>
        <p:txBody>
          <a:bodyPr>
            <a:noAutofit/>
          </a:bodyPr>
          <a:lstStyle/>
          <a:p>
            <a:r>
              <a:rPr lang="en-US" sz="4000" dirty="0"/>
              <a:t>AWS </a:t>
            </a:r>
            <a:r>
              <a:rPr lang="en-US" sz="4000" dirty="0" err="1"/>
              <a:t>CloudFormation</a:t>
            </a:r>
            <a:r>
              <a:rPr lang="en-US" sz="4000" dirty="0"/>
              <a:t> Template: </a:t>
            </a:r>
            <a:br>
              <a:rPr lang="en-US" sz="4000" dirty="0"/>
            </a:br>
            <a:r>
              <a:rPr lang="en-US" sz="4000" dirty="0"/>
              <a:t>Parameters Example</a:t>
            </a:r>
          </a:p>
        </p:txBody>
      </p:sp>
      <p:sp>
        <p:nvSpPr>
          <p:cNvPr id="12" name="Rectangle 11"/>
          <p:cNvSpPr/>
          <p:nvPr/>
        </p:nvSpPr>
        <p:spPr>
          <a:xfrm>
            <a:off x="1173084" y="1383904"/>
            <a:ext cx="9844440" cy="2308324"/>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lvl="0" defTabSz="457200"/>
            <a:r>
              <a:rPr lang="en-US" b="1">
                <a:solidFill>
                  <a:srgbClr val="0C67AE">
                    <a:lumMod val="75000"/>
                  </a:srgbClr>
                </a:solidFill>
                <a:latin typeface="Courier New" panose="02070309020205020404" pitchFamily="49" charset="0"/>
                <a:cs typeface="Courier New" panose="02070309020205020404" pitchFamily="49" charset="0"/>
              </a:rPr>
              <a:t>"Parameters" </a:t>
            </a:r>
            <a:r>
              <a:rPr lang="en-US" b="1">
                <a:solidFill>
                  <a:srgbClr val="F7A028"/>
                </a:solidFill>
                <a:latin typeface="Courier New" panose="02070309020205020404" pitchFamily="49" charset="0"/>
                <a:cs typeface="Courier New" panose="02070309020205020404" pitchFamily="49" charset="0"/>
              </a:rPr>
              <a:t>: </a:t>
            </a:r>
            <a:r>
              <a:rPr lang="en-US">
                <a:solidFill>
                  <a:srgbClr val="474746"/>
                </a:solidFill>
                <a:latin typeface="Courier New" panose="02070309020205020404" pitchFamily="49" charset="0"/>
                <a:cs typeface="Courier New" panose="02070309020205020404" pitchFamily="49" charset="0"/>
              </a:rPr>
              <a:t>{</a:t>
            </a:r>
          </a:p>
          <a:p>
            <a:pPr lvl="1" defTabSz="457200"/>
            <a:r>
              <a:rPr lang="en-US">
                <a:solidFill>
                  <a:srgbClr val="474746"/>
                </a:solidFill>
                <a:latin typeface="Courier New" panose="02070309020205020404" pitchFamily="49" charset="0"/>
                <a:cs typeface="Courier New" panose="02070309020205020404" pitchFamily="49" charset="0"/>
              </a:rPr>
              <a:t>"</a:t>
            </a:r>
            <a:r>
              <a:rPr lang="en-US" b="1">
                <a:solidFill>
                  <a:srgbClr val="7BC233">
                    <a:lumMod val="50000"/>
                  </a:srgbClr>
                </a:solidFill>
                <a:latin typeface="Courier New" panose="02070309020205020404" pitchFamily="49" charset="0"/>
                <a:cs typeface="Courier New" panose="02070309020205020404" pitchFamily="49" charset="0"/>
              </a:rPr>
              <a:t>InstanceTypeParameter</a:t>
            </a:r>
            <a:r>
              <a:rPr lang="en-US">
                <a:solidFill>
                  <a:srgbClr val="474746"/>
                </a:solidFill>
                <a:latin typeface="Courier New" panose="02070309020205020404" pitchFamily="49" charset="0"/>
                <a:cs typeface="Courier New" panose="02070309020205020404" pitchFamily="49" charset="0"/>
              </a:rPr>
              <a:t>" : {</a:t>
            </a:r>
          </a:p>
          <a:p>
            <a:pPr lvl="1" defTabSz="457200"/>
            <a:r>
              <a:rPr lang="en-US">
                <a:solidFill>
                  <a:srgbClr val="474746"/>
                </a:solidFill>
                <a:latin typeface="Courier New" panose="02070309020205020404" pitchFamily="49" charset="0"/>
                <a:cs typeface="Courier New" panose="02070309020205020404" pitchFamily="49" charset="0"/>
              </a:rPr>
              <a:t>"</a:t>
            </a:r>
            <a:r>
              <a:rPr lang="en-US">
                <a:solidFill>
                  <a:srgbClr val="7BC233">
                    <a:lumMod val="50000"/>
                  </a:srgbClr>
                </a:solidFill>
                <a:latin typeface="Courier New" panose="02070309020205020404" pitchFamily="49" charset="0"/>
                <a:cs typeface="Courier New" panose="02070309020205020404" pitchFamily="49" charset="0"/>
              </a:rPr>
              <a:t>Type</a:t>
            </a:r>
            <a:r>
              <a:rPr lang="en-US">
                <a:solidFill>
                  <a:srgbClr val="474746"/>
                </a:solidFill>
                <a:latin typeface="Courier New" panose="02070309020205020404" pitchFamily="49" charset="0"/>
                <a:cs typeface="Courier New" panose="02070309020205020404" pitchFamily="49" charset="0"/>
              </a:rPr>
              <a:t>" : "</a:t>
            </a:r>
            <a:r>
              <a:rPr lang="en-US">
                <a:solidFill>
                  <a:srgbClr val="FF0000"/>
                </a:solidFill>
                <a:latin typeface="Courier New" panose="02070309020205020404" pitchFamily="49" charset="0"/>
                <a:cs typeface="Courier New" panose="02070309020205020404" pitchFamily="49" charset="0"/>
              </a:rPr>
              <a:t>String</a:t>
            </a:r>
            <a:r>
              <a:rPr lang="en-US">
                <a:solidFill>
                  <a:srgbClr val="474746"/>
                </a:solidFill>
                <a:latin typeface="Courier New" panose="02070309020205020404" pitchFamily="49" charset="0"/>
                <a:cs typeface="Courier New" panose="02070309020205020404" pitchFamily="49" charset="0"/>
              </a:rPr>
              <a:t>",</a:t>
            </a:r>
          </a:p>
          <a:p>
            <a:pPr lvl="1" defTabSz="457200"/>
            <a:r>
              <a:rPr lang="en-US">
                <a:solidFill>
                  <a:srgbClr val="474746"/>
                </a:solidFill>
                <a:latin typeface="Courier New" panose="02070309020205020404" pitchFamily="49" charset="0"/>
                <a:cs typeface="Courier New" panose="02070309020205020404" pitchFamily="49" charset="0"/>
              </a:rPr>
              <a:t>"</a:t>
            </a:r>
            <a:r>
              <a:rPr lang="en-US">
                <a:solidFill>
                  <a:srgbClr val="7BC233">
                    <a:lumMod val="50000"/>
                  </a:srgbClr>
                </a:solidFill>
                <a:latin typeface="Courier New" panose="02070309020205020404" pitchFamily="49" charset="0"/>
                <a:cs typeface="Courier New" panose="02070309020205020404" pitchFamily="49" charset="0"/>
              </a:rPr>
              <a:t>Default</a:t>
            </a:r>
            <a:r>
              <a:rPr lang="en-US">
                <a:solidFill>
                  <a:srgbClr val="474746"/>
                </a:solidFill>
                <a:latin typeface="Courier New" panose="02070309020205020404" pitchFamily="49" charset="0"/>
                <a:cs typeface="Courier New" panose="02070309020205020404" pitchFamily="49" charset="0"/>
              </a:rPr>
              <a:t>" : "</a:t>
            </a:r>
            <a:r>
              <a:rPr lang="en-US">
                <a:solidFill>
                  <a:srgbClr val="FF0000"/>
                </a:solidFill>
                <a:latin typeface="Courier New" panose="02070309020205020404" pitchFamily="49" charset="0"/>
                <a:cs typeface="Courier New" panose="02070309020205020404" pitchFamily="49" charset="0"/>
              </a:rPr>
              <a:t>t2.micro</a:t>
            </a:r>
            <a:r>
              <a:rPr lang="en-US">
                <a:solidFill>
                  <a:srgbClr val="474746"/>
                </a:solidFill>
                <a:latin typeface="Courier New" panose="02070309020205020404" pitchFamily="49" charset="0"/>
                <a:cs typeface="Courier New" panose="02070309020205020404" pitchFamily="49" charset="0"/>
              </a:rPr>
              <a:t>",</a:t>
            </a:r>
          </a:p>
          <a:p>
            <a:pPr lvl="1" defTabSz="457200"/>
            <a:r>
              <a:rPr lang="en-US">
                <a:solidFill>
                  <a:srgbClr val="474746"/>
                </a:solidFill>
                <a:latin typeface="Courier New" panose="02070309020205020404" pitchFamily="49" charset="0"/>
                <a:cs typeface="Courier New" panose="02070309020205020404" pitchFamily="49" charset="0"/>
              </a:rPr>
              <a:t>"</a:t>
            </a:r>
            <a:r>
              <a:rPr lang="en-US">
                <a:solidFill>
                  <a:srgbClr val="7BC233">
                    <a:lumMod val="50000"/>
                  </a:srgbClr>
                </a:solidFill>
                <a:latin typeface="Courier New" panose="02070309020205020404" pitchFamily="49" charset="0"/>
                <a:cs typeface="Courier New" panose="02070309020205020404" pitchFamily="49" charset="0"/>
              </a:rPr>
              <a:t>AllowedValues</a:t>
            </a:r>
            <a:r>
              <a:rPr lang="en-US">
                <a:solidFill>
                  <a:srgbClr val="474746"/>
                </a:solidFill>
                <a:latin typeface="Courier New" panose="02070309020205020404" pitchFamily="49" charset="0"/>
                <a:cs typeface="Courier New" panose="02070309020205020404" pitchFamily="49" charset="0"/>
              </a:rPr>
              <a:t>" : ["</a:t>
            </a:r>
            <a:r>
              <a:rPr lang="en-US">
                <a:solidFill>
                  <a:srgbClr val="FF0000"/>
                </a:solidFill>
                <a:latin typeface="Courier New" panose="02070309020205020404" pitchFamily="49" charset="0"/>
                <a:cs typeface="Courier New" panose="02070309020205020404" pitchFamily="49" charset="0"/>
              </a:rPr>
              <a:t>t2.micro</a:t>
            </a:r>
            <a:r>
              <a:rPr lang="en-US">
                <a:solidFill>
                  <a:srgbClr val="474746"/>
                </a:solidFill>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m1.small</a:t>
            </a:r>
            <a:r>
              <a:rPr lang="en-US">
                <a:solidFill>
                  <a:srgbClr val="474746"/>
                </a:solidFill>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m1.large</a:t>
            </a:r>
            <a:r>
              <a:rPr lang="en-US">
                <a:solidFill>
                  <a:srgbClr val="474746"/>
                </a:solidFill>
                <a:latin typeface="Courier New" panose="02070309020205020404" pitchFamily="49" charset="0"/>
                <a:cs typeface="Courier New" panose="02070309020205020404" pitchFamily="49" charset="0"/>
              </a:rPr>
              <a:t>"],</a:t>
            </a:r>
          </a:p>
          <a:p>
            <a:pPr marL="800100" lvl="1" indent="-342900" defTabSz="457200"/>
            <a:r>
              <a:rPr lang="en-US">
                <a:solidFill>
                  <a:srgbClr val="474746"/>
                </a:solidFill>
                <a:latin typeface="Courier New" panose="02070309020205020404" pitchFamily="49" charset="0"/>
                <a:cs typeface="Courier New" panose="02070309020205020404" pitchFamily="49" charset="0"/>
              </a:rPr>
              <a:t>"</a:t>
            </a:r>
            <a:r>
              <a:rPr lang="en-US">
                <a:solidFill>
                  <a:srgbClr val="7BC233">
                    <a:lumMod val="50000"/>
                  </a:srgbClr>
                </a:solidFill>
                <a:latin typeface="Courier New" panose="02070309020205020404" pitchFamily="49" charset="0"/>
                <a:cs typeface="Courier New" panose="02070309020205020404" pitchFamily="49" charset="0"/>
              </a:rPr>
              <a:t>Description</a:t>
            </a:r>
            <a:r>
              <a:rPr lang="en-US">
                <a:solidFill>
                  <a:srgbClr val="474746"/>
                </a:solidFill>
                <a:latin typeface="Courier New" panose="02070309020205020404" pitchFamily="49" charset="0"/>
                <a:cs typeface="Courier New" panose="02070309020205020404" pitchFamily="49" charset="0"/>
              </a:rPr>
              <a:t>" : "</a:t>
            </a:r>
            <a:r>
              <a:rPr lang="en-US">
                <a:solidFill>
                  <a:srgbClr val="FF0000"/>
                </a:solidFill>
                <a:latin typeface="Courier New" panose="02070309020205020404" pitchFamily="49" charset="0"/>
                <a:cs typeface="Courier New" panose="02070309020205020404" pitchFamily="49" charset="0"/>
              </a:rPr>
              <a:t>Enter</a:t>
            </a:r>
            <a:r>
              <a:rPr lang="en-US">
                <a:solidFill>
                  <a:srgbClr val="474746"/>
                </a:solidFill>
                <a:latin typeface="Courier New" panose="02070309020205020404" pitchFamily="49" charset="0"/>
                <a:cs typeface="Courier New" panose="02070309020205020404" pitchFamily="49" charset="0"/>
              </a:rPr>
              <a:t> </a:t>
            </a:r>
            <a:r>
              <a:rPr lang="en-US">
                <a:solidFill>
                  <a:srgbClr val="FF0000"/>
                </a:solidFill>
                <a:latin typeface="Courier New" panose="02070309020205020404" pitchFamily="49" charset="0"/>
                <a:cs typeface="Courier New" panose="02070309020205020404" pitchFamily="49" charset="0"/>
              </a:rPr>
              <a:t>t2.micro, m1.small, or m1.large. Default is t2.micro.</a:t>
            </a:r>
            <a:r>
              <a:rPr lang="en-US">
                <a:solidFill>
                  <a:srgbClr val="474746"/>
                </a:solidFill>
                <a:latin typeface="Courier New" panose="02070309020205020404" pitchFamily="49" charset="0"/>
                <a:cs typeface="Courier New" panose="02070309020205020404" pitchFamily="49" charset="0"/>
              </a:rPr>
              <a:t>" } }</a:t>
            </a:r>
          </a:p>
          <a:p>
            <a:pPr marL="800100" lvl="1" indent="-342900" defTabSz="457200"/>
            <a:endParaRPr lang="en-US">
              <a:solidFill>
                <a:srgbClr val="474746"/>
              </a:solidFill>
              <a:latin typeface="Courier New" panose="02070309020205020404" pitchFamily="49" charset="0"/>
              <a:cs typeface="Courier New" panose="02070309020205020404" pitchFamily="49" charset="0"/>
            </a:endParaRPr>
          </a:p>
        </p:txBody>
      </p:sp>
      <p:sp>
        <p:nvSpPr>
          <p:cNvPr id="13" name="Rectangle 12"/>
          <p:cNvSpPr/>
          <p:nvPr/>
        </p:nvSpPr>
        <p:spPr>
          <a:xfrm>
            <a:off x="1173084" y="3881816"/>
            <a:ext cx="9844440" cy="2308324"/>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lvl="0" defTabSz="457200"/>
            <a:r>
              <a:rPr lang="en-US" b="1">
                <a:solidFill>
                  <a:srgbClr val="0C67AE">
                    <a:lumMod val="75000"/>
                  </a:srgbClr>
                </a:solidFill>
                <a:latin typeface="Courier New" panose="02070309020205020404" pitchFamily="49" charset="0"/>
                <a:cs typeface="Courier New" panose="02070309020205020404" pitchFamily="49" charset="0"/>
              </a:rPr>
              <a:t>"Resources" : </a:t>
            </a:r>
            <a:r>
              <a:rPr lang="en-US">
                <a:solidFill>
                  <a:srgbClr val="0C67AE">
                    <a:lumMod val="75000"/>
                  </a:srgbClr>
                </a:solidFill>
                <a:latin typeface="Courier New" panose="02070309020205020404" pitchFamily="49" charset="0"/>
                <a:cs typeface="Courier New" panose="02070309020205020404" pitchFamily="49" charset="0"/>
              </a:rPr>
              <a:t>{</a:t>
            </a:r>
          </a:p>
          <a:p>
            <a:pPr lvl="1" defTabSz="457200"/>
            <a:r>
              <a:rPr lang="en-US">
                <a:solidFill>
                  <a:srgbClr val="0C67AE">
                    <a:lumMod val="75000"/>
                  </a:srgbClr>
                </a:solidFill>
                <a:latin typeface="Courier New" panose="02070309020205020404" pitchFamily="49" charset="0"/>
                <a:cs typeface="Courier New" panose="02070309020205020404" pitchFamily="49" charset="0"/>
              </a:rPr>
              <a:t>“</a:t>
            </a:r>
            <a:r>
              <a:rPr lang="en-US">
                <a:solidFill>
                  <a:srgbClr val="7BC233">
                    <a:lumMod val="50000"/>
                  </a:srgbClr>
                </a:solidFill>
                <a:latin typeface="Courier New" panose="02070309020205020404" pitchFamily="49" charset="0"/>
                <a:cs typeface="Courier New" panose="02070309020205020404" pitchFamily="49" charset="0"/>
              </a:rPr>
              <a:t>Ec2Instance</a:t>
            </a:r>
            <a:r>
              <a:rPr lang="en-US">
                <a:solidFill>
                  <a:srgbClr val="0C67AE">
                    <a:lumMod val="75000"/>
                  </a:srgbClr>
                </a:solidFill>
                <a:latin typeface="Courier New" panose="02070309020205020404" pitchFamily="49" charset="0"/>
                <a:cs typeface="Courier New" panose="02070309020205020404" pitchFamily="49" charset="0"/>
              </a:rPr>
              <a:t>" : {</a:t>
            </a:r>
          </a:p>
          <a:p>
            <a:pPr lvl="1" defTabSz="457200"/>
            <a:r>
              <a:rPr lang="en-US">
                <a:solidFill>
                  <a:srgbClr val="0C67AE">
                    <a:lumMod val="75000"/>
                  </a:srgbClr>
                </a:solidFill>
                <a:latin typeface="Courier New" panose="02070309020205020404" pitchFamily="49" charset="0"/>
                <a:cs typeface="Courier New" panose="02070309020205020404" pitchFamily="49" charset="0"/>
              </a:rPr>
              <a:t>"</a:t>
            </a:r>
            <a:r>
              <a:rPr lang="en-US">
                <a:solidFill>
                  <a:srgbClr val="7BC233">
                    <a:lumMod val="50000"/>
                  </a:srgbClr>
                </a:solidFill>
                <a:latin typeface="Courier New" panose="02070309020205020404" pitchFamily="49" charset="0"/>
                <a:cs typeface="Courier New" panose="02070309020205020404" pitchFamily="49" charset="0"/>
              </a:rPr>
              <a:t>Type</a:t>
            </a:r>
            <a:r>
              <a:rPr lang="en-US">
                <a:solidFill>
                  <a:srgbClr val="0C67AE">
                    <a:lumMod val="75000"/>
                  </a:srgbClr>
                </a:solidFill>
                <a:latin typeface="Courier New" panose="02070309020205020404" pitchFamily="49" charset="0"/>
                <a:cs typeface="Courier New" panose="02070309020205020404" pitchFamily="49" charset="0"/>
              </a:rPr>
              <a:t>" : "</a:t>
            </a:r>
            <a:r>
              <a:rPr lang="en-US">
                <a:solidFill>
                  <a:srgbClr val="FF0000"/>
                </a:solidFill>
                <a:latin typeface="Courier New" panose="02070309020205020404" pitchFamily="49" charset="0"/>
                <a:cs typeface="Courier New" panose="02070309020205020404" pitchFamily="49" charset="0"/>
              </a:rPr>
              <a:t>AWS::EC2::Instance</a:t>
            </a:r>
            <a:r>
              <a:rPr lang="en-US">
                <a:solidFill>
                  <a:srgbClr val="0C67AE">
                    <a:lumMod val="75000"/>
                  </a:srgbClr>
                </a:solidFill>
                <a:latin typeface="Courier New" panose="02070309020205020404" pitchFamily="49" charset="0"/>
                <a:cs typeface="Courier New" panose="02070309020205020404" pitchFamily="49" charset="0"/>
              </a:rPr>
              <a:t>",</a:t>
            </a:r>
          </a:p>
          <a:p>
            <a:pPr lvl="1" defTabSz="457200"/>
            <a:r>
              <a:rPr lang="en-US">
                <a:solidFill>
                  <a:srgbClr val="0C67AE">
                    <a:lumMod val="75000"/>
                  </a:srgbClr>
                </a:solidFill>
                <a:latin typeface="Courier New" panose="02070309020205020404" pitchFamily="49" charset="0"/>
                <a:cs typeface="Courier New" panose="02070309020205020404" pitchFamily="49" charset="0"/>
              </a:rPr>
              <a:t>"</a:t>
            </a:r>
            <a:r>
              <a:rPr lang="en-US">
                <a:solidFill>
                  <a:srgbClr val="7BC233">
                    <a:lumMod val="50000"/>
                  </a:srgbClr>
                </a:solidFill>
                <a:latin typeface="Courier New" panose="02070309020205020404" pitchFamily="49" charset="0"/>
                <a:cs typeface="Courier New" panose="02070309020205020404" pitchFamily="49" charset="0"/>
              </a:rPr>
              <a:t>Properties</a:t>
            </a:r>
            <a:r>
              <a:rPr lang="en-US">
                <a:solidFill>
                  <a:srgbClr val="0C67AE">
                    <a:lumMod val="75000"/>
                  </a:srgbClr>
                </a:solidFill>
                <a:latin typeface="Courier New" panose="02070309020205020404" pitchFamily="49" charset="0"/>
                <a:cs typeface="Courier New" panose="02070309020205020404" pitchFamily="49" charset="0"/>
              </a:rPr>
              <a:t>" : {</a:t>
            </a:r>
          </a:p>
          <a:p>
            <a:pPr lvl="1" defTabSz="457200"/>
            <a:r>
              <a:rPr lang="en-US">
                <a:solidFill>
                  <a:srgbClr val="0C67AE">
                    <a:lumMod val="75000"/>
                  </a:srgbClr>
                </a:solidFill>
                <a:latin typeface="Courier New" panose="02070309020205020404" pitchFamily="49" charset="0"/>
                <a:cs typeface="Courier New" panose="02070309020205020404" pitchFamily="49" charset="0"/>
              </a:rPr>
              <a:t>	"</a:t>
            </a:r>
            <a:r>
              <a:rPr lang="en-US">
                <a:solidFill>
                  <a:srgbClr val="7BC233">
                    <a:lumMod val="50000"/>
                  </a:srgbClr>
                </a:solidFill>
                <a:latin typeface="Courier New" panose="02070309020205020404" pitchFamily="49" charset="0"/>
                <a:cs typeface="Courier New" panose="02070309020205020404" pitchFamily="49" charset="0"/>
              </a:rPr>
              <a:t>InstanceType</a:t>
            </a:r>
            <a:r>
              <a:rPr lang="en-US">
                <a:solidFill>
                  <a:srgbClr val="0C67AE">
                    <a:lumMod val="75000"/>
                  </a:srgbClr>
                </a:solidFill>
                <a:latin typeface="Courier New" panose="02070309020205020404" pitchFamily="49" charset="0"/>
                <a:cs typeface="Courier New" panose="02070309020205020404" pitchFamily="49" charset="0"/>
              </a:rPr>
              <a:t>" : { "</a:t>
            </a:r>
            <a:r>
              <a:rPr lang="en-US">
                <a:solidFill>
                  <a:srgbClr val="7BC233">
                    <a:lumMod val="50000"/>
                  </a:srgbClr>
                </a:solidFill>
                <a:latin typeface="Courier New" panose="02070309020205020404" pitchFamily="49" charset="0"/>
                <a:cs typeface="Courier New" panose="02070309020205020404" pitchFamily="49" charset="0"/>
              </a:rPr>
              <a:t>Ref</a:t>
            </a:r>
            <a:r>
              <a:rPr lang="en-US">
                <a:solidFill>
                  <a:srgbClr val="0C67AE">
                    <a:lumMod val="75000"/>
                  </a:srgbClr>
                </a:solidFill>
                <a:latin typeface="Courier New" panose="02070309020205020404" pitchFamily="49" charset="0"/>
                <a:cs typeface="Courier New" panose="02070309020205020404" pitchFamily="49" charset="0"/>
              </a:rPr>
              <a:t>" : "</a:t>
            </a:r>
            <a:r>
              <a:rPr lang="en-US" b="1">
                <a:solidFill>
                  <a:srgbClr val="FF0000"/>
                </a:solidFill>
                <a:latin typeface="Courier New" panose="02070309020205020404" pitchFamily="49" charset="0"/>
                <a:cs typeface="Courier New" panose="02070309020205020404" pitchFamily="49" charset="0"/>
              </a:rPr>
              <a:t>InstanceTypeParameter</a:t>
            </a:r>
            <a:r>
              <a:rPr lang="en-US">
                <a:solidFill>
                  <a:srgbClr val="0C67AE">
                    <a:lumMod val="75000"/>
                  </a:srgbClr>
                </a:solidFill>
                <a:latin typeface="Courier New" panose="02070309020205020404" pitchFamily="49" charset="0"/>
                <a:cs typeface="Courier New" panose="02070309020205020404" pitchFamily="49" charset="0"/>
              </a:rPr>
              <a:t>" },</a:t>
            </a:r>
          </a:p>
          <a:p>
            <a:pPr lvl="1" defTabSz="457200"/>
            <a:r>
              <a:rPr lang="en-US">
                <a:solidFill>
                  <a:srgbClr val="0C67AE">
                    <a:lumMod val="75000"/>
                  </a:srgbClr>
                </a:solidFill>
                <a:latin typeface="Courier New" panose="02070309020205020404" pitchFamily="49" charset="0"/>
                <a:cs typeface="Courier New" panose="02070309020205020404" pitchFamily="49" charset="0"/>
              </a:rPr>
              <a:t>	"</a:t>
            </a:r>
            <a:r>
              <a:rPr lang="en-US">
                <a:solidFill>
                  <a:srgbClr val="7BC233">
                    <a:lumMod val="50000"/>
                  </a:srgbClr>
                </a:solidFill>
                <a:latin typeface="Courier New" panose="02070309020205020404" pitchFamily="49" charset="0"/>
                <a:cs typeface="Courier New" panose="02070309020205020404" pitchFamily="49" charset="0"/>
              </a:rPr>
              <a:t>ImageId</a:t>
            </a:r>
            <a:r>
              <a:rPr lang="en-US">
                <a:solidFill>
                  <a:srgbClr val="0C67AE">
                    <a:lumMod val="75000"/>
                  </a:srgbClr>
                </a:solidFill>
                <a:latin typeface="Courier New" panose="02070309020205020404" pitchFamily="49" charset="0"/>
                <a:cs typeface="Courier New" panose="02070309020205020404" pitchFamily="49" charset="0"/>
              </a:rPr>
              <a:t>" : "</a:t>
            </a:r>
            <a:r>
              <a:rPr lang="en-US">
                <a:solidFill>
                  <a:srgbClr val="FF0000"/>
                </a:solidFill>
                <a:latin typeface="Courier New" panose="02070309020205020404" pitchFamily="49" charset="0"/>
                <a:cs typeface="Courier New" panose="02070309020205020404" pitchFamily="49" charset="0"/>
              </a:rPr>
              <a:t>ami-2f726546</a:t>
            </a:r>
            <a:r>
              <a:rPr lang="en-US">
                <a:solidFill>
                  <a:srgbClr val="0C67AE">
                    <a:lumMod val="75000"/>
                  </a:srgbClr>
                </a:solidFill>
                <a:latin typeface="Courier New" panose="02070309020205020404" pitchFamily="49" charset="0"/>
                <a:cs typeface="Courier New" panose="02070309020205020404" pitchFamily="49" charset="0"/>
              </a:rPr>
              <a:t>"</a:t>
            </a:r>
          </a:p>
          <a:p>
            <a:pPr lvl="1" defTabSz="457200"/>
            <a:r>
              <a:rPr lang="en-US">
                <a:solidFill>
                  <a:srgbClr val="0C67AE">
                    <a:lumMod val="75000"/>
                  </a:srgbClr>
                </a:solidFill>
                <a:latin typeface="Courier New" panose="02070309020205020404" pitchFamily="49" charset="0"/>
                <a:cs typeface="Courier New" panose="02070309020205020404" pitchFamily="49" charset="0"/>
              </a:rPr>
              <a:t>}</a:t>
            </a:r>
          </a:p>
          <a:p>
            <a:pPr marL="0" lvl="1" defTabSz="457200"/>
            <a:r>
              <a:rPr lang="en-US">
                <a:solidFill>
                  <a:srgbClr val="0C67AE">
                    <a:lumMod val="75000"/>
                  </a:srgbClr>
                </a:solidFill>
                <a:latin typeface="Courier New" panose="02070309020205020404" pitchFamily="49" charset="0"/>
                <a:cs typeface="Courier New" panose="02070309020205020404" pitchFamily="49" charset="0"/>
              </a:rPr>
              <a:t>}</a:t>
            </a:r>
          </a:p>
        </p:txBody>
      </p:sp>
      <p:sp>
        <p:nvSpPr>
          <p:cNvPr id="8" name="TextBox 7"/>
          <p:cNvSpPr txBox="1"/>
          <p:nvPr/>
        </p:nvSpPr>
        <p:spPr>
          <a:xfrm>
            <a:off x="9429325" y="6193423"/>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JSON example</a:t>
            </a:r>
          </a:p>
        </p:txBody>
      </p:sp>
    </p:spTree>
    <p:custDataLst>
      <p:tags r:id="rId1"/>
    </p:custDataLst>
    <p:extLst>
      <p:ext uri="{BB962C8B-B14F-4D97-AF65-F5344CB8AC3E}">
        <p14:creationId xmlns:p14="http://schemas.microsoft.com/office/powerpoint/2010/main" val="241515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Objectives</a:t>
            </a:r>
          </a:p>
        </p:txBody>
      </p:sp>
      <p:sp>
        <p:nvSpPr>
          <p:cNvPr id="7" name="Rectangle 6"/>
          <p:cNvSpPr/>
          <p:nvPr/>
        </p:nvSpPr>
        <p:spPr>
          <a:xfrm>
            <a:off x="264885" y="1582732"/>
            <a:ext cx="11088915" cy="2880789"/>
          </a:xfrm>
          <a:prstGeom prst="rect">
            <a:avLst/>
          </a:prstGeom>
        </p:spPr>
        <p:txBody>
          <a:bodyPr wrap="square">
            <a:spAutoFit/>
          </a:bodyPr>
          <a:lstStyle/>
          <a:p>
            <a:pPr lvl="0">
              <a:lnSpc>
                <a:spcPct val="90000"/>
              </a:lnSpc>
              <a:spcBef>
                <a:spcPts val="1800"/>
              </a:spcBef>
            </a:pPr>
            <a:r>
              <a:rPr lang="en-US" sz="2800" dirty="0">
                <a:solidFill>
                  <a:prstClr val="black"/>
                </a:solidFill>
                <a:latin typeface="Amazon Ember Light" charset="0"/>
                <a:ea typeface="Amazon Ember Light" charset="0"/>
                <a:cs typeface="Amazon Ember Light" charset="0"/>
              </a:rPr>
              <a:t>Upon completion of this module, you will be able to:</a:t>
            </a:r>
          </a:p>
          <a:p>
            <a:pPr marL="493713" lvl="0" indent="-493713">
              <a:lnSpc>
                <a:spcPct val="90000"/>
              </a:lnSpc>
              <a:spcBef>
                <a:spcPts val="1800"/>
              </a:spcBef>
              <a:buBlip>
                <a:blip r:embed="rId4"/>
              </a:buBlip>
            </a:pPr>
            <a:r>
              <a:rPr lang="en-US" sz="2800" dirty="0">
                <a:solidFill>
                  <a:prstClr val="black"/>
                </a:solidFill>
                <a:latin typeface="Amazon Ember Light" charset="0"/>
                <a:ea typeface="Amazon Ember Light" charset="0"/>
                <a:cs typeface="Amazon Ember Light" charset="0"/>
              </a:rPr>
              <a:t>Articulate the importance of making systems highly cohesive and loosely coupled.</a:t>
            </a:r>
          </a:p>
          <a:p>
            <a:pPr marL="493713" lvl="0" indent="-493713">
              <a:lnSpc>
                <a:spcPct val="90000"/>
              </a:lnSpc>
              <a:spcBef>
                <a:spcPts val="1800"/>
              </a:spcBef>
              <a:buBlip>
                <a:blip r:embed="rId4"/>
              </a:buBlip>
            </a:pPr>
            <a:r>
              <a:rPr lang="en-US" sz="2800" dirty="0">
                <a:solidFill>
                  <a:prstClr val="black"/>
                </a:solidFill>
                <a:latin typeface="Amazon Ember Light" charset="0"/>
                <a:ea typeface="Amazon Ember Light" charset="0"/>
                <a:cs typeface="Amazon Ember Light" charset="0"/>
              </a:rPr>
              <a:t>Recall the multi-dimensional facets of system coupling to support the distributed nature of the applications that are being constructed for the cloud.</a:t>
            </a:r>
          </a:p>
        </p:txBody>
      </p:sp>
    </p:spTree>
    <p:custDataLst>
      <p:tags r:id="rId1"/>
    </p:custDataLst>
    <p:extLst>
      <p:ext uri="{BB962C8B-B14F-4D97-AF65-F5344CB8AC3E}">
        <p14:creationId xmlns:p14="http://schemas.microsoft.com/office/powerpoint/2010/main" val="2544306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0"/>
            <a:ext cx="11115261" cy="1161289"/>
          </a:xfrm>
        </p:spPr>
        <p:txBody>
          <a:bodyPr>
            <a:normAutofit fontScale="90000"/>
          </a:bodyPr>
          <a:lstStyle/>
          <a:p>
            <a:r>
              <a:rPr lang="en-US" dirty="0"/>
              <a:t>Anatomy of an AWS </a:t>
            </a:r>
            <a:r>
              <a:rPr lang="en-US" dirty="0" err="1"/>
              <a:t>CloudFormation</a:t>
            </a:r>
            <a:br>
              <a:rPr lang="en-US" dirty="0"/>
            </a:br>
            <a:r>
              <a:rPr lang="en-US" dirty="0"/>
              <a:t>Template</a:t>
            </a:r>
            <a:r>
              <a:rPr lang="en-US" sz="4000" dirty="0"/>
              <a:t>	</a:t>
            </a:r>
          </a:p>
        </p:txBody>
      </p:sp>
      <p:cxnSp>
        <p:nvCxnSpPr>
          <p:cNvPr id="18" name="Straight Connector 17"/>
          <p:cNvCxnSpPr/>
          <p:nvPr/>
        </p:nvCxnSpPr>
        <p:spPr>
          <a:xfrm flipV="1">
            <a:off x="4441765" y="2527193"/>
            <a:ext cx="423518" cy="887862"/>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9" name="Straight Connector 18"/>
          <p:cNvCxnSpPr/>
          <p:nvPr/>
        </p:nvCxnSpPr>
        <p:spPr>
          <a:xfrm flipV="1">
            <a:off x="4449525" y="3824624"/>
            <a:ext cx="415758" cy="91428"/>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20" name="Rectangle 19"/>
          <p:cNvSpPr/>
          <p:nvPr/>
        </p:nvSpPr>
        <p:spPr>
          <a:xfrm>
            <a:off x="1852990" y="1891055"/>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74746"/>
              </a:solidFill>
              <a:effectLst/>
              <a:uLnTx/>
              <a:uFillTx/>
              <a:latin typeface="Arial"/>
              <a:ea typeface="+mn-ea"/>
              <a:cs typeface="+mn-cs"/>
            </a:endParaRPr>
          </a:p>
        </p:txBody>
      </p:sp>
      <p:sp>
        <p:nvSpPr>
          <p:cNvPr id="21" name="Rectangle 20"/>
          <p:cNvSpPr/>
          <p:nvPr/>
        </p:nvSpPr>
        <p:spPr>
          <a:xfrm>
            <a:off x="1862515" y="3415055"/>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74746"/>
              </a:solidFill>
              <a:effectLst/>
              <a:uLnTx/>
              <a:uFillTx/>
              <a:latin typeface="Arial"/>
              <a:ea typeface="+mn-ea"/>
              <a:cs typeface="+mn-cs"/>
            </a:endParaRPr>
          </a:p>
        </p:txBody>
      </p:sp>
      <p:sp>
        <p:nvSpPr>
          <p:cNvPr id="23" name="Rectangle 22"/>
          <p:cNvSpPr/>
          <p:nvPr/>
        </p:nvSpPr>
        <p:spPr>
          <a:xfrm>
            <a:off x="1854943" y="1891055"/>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24" name="Content Placeholder 2"/>
          <p:cNvSpPr txBox="1">
            <a:spLocks/>
          </p:cNvSpPr>
          <p:nvPr/>
        </p:nvSpPr>
        <p:spPr>
          <a:xfrm>
            <a:off x="4865283" y="2527193"/>
            <a:ext cx="5398842" cy="1297431"/>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defRPr/>
            </a:pPr>
            <a:r>
              <a:rPr lang="en-US" sz="1800" b="1">
                <a:solidFill>
                  <a:srgbClr val="0C67AE">
                    <a:lumMod val="75000"/>
                  </a:srgbClr>
                </a:solidFill>
                <a:latin typeface="Amazon Ember" panose="020B0603020204020204" pitchFamily="34" charset="0"/>
                <a:ea typeface="Amazon Ember" panose="020B0603020204020204" pitchFamily="34" charset="0"/>
                <a:cs typeface="Amazon Ember" panose="020B0603020204020204" pitchFamily="34" charset="0"/>
              </a:rPr>
              <a:t>Mappings:</a:t>
            </a:r>
          </a:p>
          <a:p>
            <a:pPr marL="0" marR="0" lvl="0" indent="0" algn="l" defTabSz="457200" rtl="0" eaLnBrk="1" fontAlgn="auto" latinLnBrk="0" hangingPunct="1">
              <a:lnSpc>
                <a:spcPct val="120000"/>
              </a:lnSpc>
              <a:spcBef>
                <a:spcPct val="20000"/>
              </a:spcBef>
              <a:spcAft>
                <a:spcPts val="0"/>
              </a:spcAft>
              <a:buClrTx/>
              <a:buSzTx/>
              <a:buFontTx/>
              <a:buNone/>
              <a:tabLst/>
              <a:defRPr/>
            </a:pPr>
            <a:r>
              <a:rPr kumimoji="0" lang="en-US" sz="1800" b="0" i="0" u="none" strike="noStrike" kern="1200" cap="none" spc="0" normalizeH="0" baseline="0" noProof="0">
                <a:ln>
                  <a:noFill/>
                </a:ln>
                <a:solidFill>
                  <a:srgbClr val="4D4D4C"/>
                </a:solidFill>
                <a:effectLst/>
                <a:uLnTx/>
                <a:uFillTx/>
                <a:latin typeface="Arial"/>
                <a:ea typeface="+mn-ea"/>
                <a:cs typeface="+mn-cs"/>
              </a:rPr>
              <a:t>Keys and associated values that specify conditional parameter values.</a:t>
            </a:r>
          </a:p>
        </p:txBody>
      </p:sp>
      <p:sp>
        <p:nvSpPr>
          <p:cNvPr id="25" name="Rectangle 24"/>
          <p:cNvSpPr/>
          <p:nvPr/>
        </p:nvSpPr>
        <p:spPr>
          <a:xfrm>
            <a:off x="4688154" y="4051193"/>
            <a:ext cx="5753100" cy="1600438"/>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RegionMap</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us-east-1</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 "</a:t>
            </a:r>
            <a:r>
              <a:rPr kumimoji="0" lang="en-US" sz="14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64</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4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ami-6411e20d</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eu-west-1</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 "</a:t>
            </a:r>
            <a:r>
              <a:rPr kumimoji="0" lang="en-US" sz="14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64</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4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ami-37c2f643</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1"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ap-southeast-1</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 "</a:t>
            </a:r>
            <a:r>
              <a:rPr kumimoji="0" lang="en-US" sz="14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64</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4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ami-66f28c34</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endPar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endParaRPr>
          </a:p>
        </p:txBody>
      </p:sp>
      <p:sp>
        <p:nvSpPr>
          <p:cNvPr id="27" name="TextBox 26"/>
          <p:cNvSpPr txBox="1"/>
          <p:nvPr/>
        </p:nvSpPr>
        <p:spPr>
          <a:xfrm>
            <a:off x="2350131" y="5470951"/>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JSON example</a:t>
            </a:r>
          </a:p>
        </p:txBody>
      </p:sp>
      <p:pic>
        <p:nvPicPr>
          <p:cNvPr id="11" name="Picture 10">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4086570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0"/>
            <a:ext cx="11115261" cy="1162373"/>
          </a:xfrm>
        </p:spPr>
        <p:txBody>
          <a:bodyPr>
            <a:noAutofit/>
          </a:bodyPr>
          <a:lstStyle/>
          <a:p>
            <a:r>
              <a:rPr lang="en-US" sz="4000" dirty="0"/>
              <a:t>AWS </a:t>
            </a:r>
            <a:r>
              <a:rPr lang="en-US" sz="4000" dirty="0" err="1"/>
              <a:t>CloudFormation</a:t>
            </a:r>
            <a:r>
              <a:rPr lang="en-US" sz="4000" dirty="0"/>
              <a:t> Template: </a:t>
            </a:r>
            <a:br>
              <a:rPr lang="en-US" sz="4000" dirty="0"/>
            </a:br>
            <a:r>
              <a:rPr lang="en-US" sz="4000" dirty="0"/>
              <a:t>Mappings Example</a:t>
            </a:r>
          </a:p>
        </p:txBody>
      </p:sp>
      <p:sp>
        <p:nvSpPr>
          <p:cNvPr id="8" name="Rectangle 7"/>
          <p:cNvSpPr/>
          <p:nvPr/>
        </p:nvSpPr>
        <p:spPr>
          <a:xfrm>
            <a:off x="1433267" y="2117982"/>
            <a:ext cx="5603638" cy="3139321"/>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 </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err="1">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RegionAndInstanceTypeToAMIID</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us-east-1</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m1.small</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ami-1ccae774</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t2.micro</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ami-1ecae776</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us-west-2</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m1.small</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ami-ff527ecf</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7BC233">
                    <a:lumMod val="75000"/>
                  </a:srgbClr>
                </a:solidFill>
                <a:effectLst/>
                <a:uLnTx/>
                <a:uFillTx/>
                <a:latin typeface="Courier New" panose="02070309020205020404" pitchFamily="49" charset="0"/>
                <a:ea typeface="+mn-ea"/>
                <a:cs typeface="Courier New" panose="02070309020205020404" pitchFamily="49" charset="0"/>
              </a:rPr>
              <a:t>t2.micro</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b="0"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rPr>
              <a:t>ami-e7527ed7</a:t>
            </a: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11" name="TextBox 10"/>
          <p:cNvSpPr txBox="1"/>
          <p:nvPr/>
        </p:nvSpPr>
        <p:spPr>
          <a:xfrm>
            <a:off x="5463612" y="5302170"/>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JSON example</a:t>
            </a:r>
          </a:p>
        </p:txBody>
      </p:sp>
      <p:sp>
        <p:nvSpPr>
          <p:cNvPr id="13" name="Rectangle 12"/>
          <p:cNvSpPr/>
          <p:nvPr/>
        </p:nvSpPr>
        <p:spPr>
          <a:xfrm>
            <a:off x="7155788" y="3487626"/>
            <a:ext cx="4092997" cy="430887"/>
          </a:xfrm>
          <a:prstGeom prst="rect">
            <a:avLst/>
          </a:prstGeom>
        </p:spPr>
        <p:txBody>
          <a:bodyPr wrap="square">
            <a:spAutoFit/>
          </a:bodyPr>
          <a:lstStyle/>
          <a:p>
            <a:r>
              <a:rPr lang="en-US" sz="2200" b="1">
                <a:latin typeface="Amazon Ember Light" panose="020B0403020204020204" pitchFamily="34" charset="0"/>
                <a:ea typeface="Amazon Ember Light" panose="020B0403020204020204" pitchFamily="34" charset="0"/>
                <a:cs typeface="Amazon Ember Light" panose="020B0403020204020204" pitchFamily="34" charset="0"/>
              </a:rPr>
              <a:t>Specify multiple mapping levels</a:t>
            </a:r>
          </a:p>
        </p:txBody>
      </p:sp>
    </p:spTree>
    <p:custDataLst>
      <p:tags r:id="rId1"/>
    </p:custDataLst>
    <p:extLst>
      <p:ext uri="{BB962C8B-B14F-4D97-AF65-F5344CB8AC3E}">
        <p14:creationId xmlns:p14="http://schemas.microsoft.com/office/powerpoint/2010/main" val="1339117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0"/>
            <a:ext cx="11115261" cy="1208867"/>
          </a:xfrm>
        </p:spPr>
        <p:txBody>
          <a:bodyPr>
            <a:normAutofit/>
          </a:bodyPr>
          <a:lstStyle/>
          <a:p>
            <a:r>
              <a:rPr lang="en-US" sz="4000" dirty="0"/>
              <a:t>Anatomy of an AWS </a:t>
            </a:r>
            <a:r>
              <a:rPr lang="en-US" sz="4000" dirty="0" err="1"/>
              <a:t>CloudFormation</a:t>
            </a:r>
            <a:br>
              <a:rPr lang="en-US" sz="4000" dirty="0"/>
            </a:br>
            <a:r>
              <a:rPr lang="en-US" sz="4000" dirty="0"/>
              <a:t>Template	</a:t>
            </a:r>
          </a:p>
        </p:txBody>
      </p:sp>
      <p:cxnSp>
        <p:nvCxnSpPr>
          <p:cNvPr id="16" name="Straight Connector 15"/>
          <p:cNvCxnSpPr/>
          <p:nvPr/>
        </p:nvCxnSpPr>
        <p:spPr>
          <a:xfrm flipV="1">
            <a:off x="4106556" y="3421720"/>
            <a:ext cx="423330" cy="582642"/>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7" name="Straight Connector 16"/>
          <p:cNvCxnSpPr/>
          <p:nvPr/>
        </p:nvCxnSpPr>
        <p:spPr>
          <a:xfrm>
            <a:off x="4106556" y="4516024"/>
            <a:ext cx="423330" cy="482907"/>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18" name="Rectangle 17"/>
          <p:cNvSpPr/>
          <p:nvPr/>
        </p:nvSpPr>
        <p:spPr>
          <a:xfrm>
            <a:off x="1517593" y="1975536"/>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74746"/>
              </a:solidFill>
              <a:effectLst/>
              <a:uLnTx/>
              <a:uFillTx/>
              <a:latin typeface="Arial"/>
              <a:ea typeface="+mn-ea"/>
              <a:cs typeface="+mn-cs"/>
            </a:endParaRPr>
          </a:p>
        </p:txBody>
      </p:sp>
      <p:sp>
        <p:nvSpPr>
          <p:cNvPr id="19" name="Rectangle 18"/>
          <p:cNvSpPr/>
          <p:nvPr/>
        </p:nvSpPr>
        <p:spPr>
          <a:xfrm>
            <a:off x="1527118" y="4004361"/>
            <a:ext cx="2581272" cy="511663"/>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74746"/>
              </a:solidFill>
              <a:effectLst/>
              <a:uLnTx/>
              <a:uFillTx/>
              <a:latin typeface="Arial"/>
              <a:ea typeface="+mn-ea"/>
              <a:cs typeface="+mn-cs"/>
            </a:endParaRPr>
          </a:p>
        </p:txBody>
      </p:sp>
      <p:sp>
        <p:nvSpPr>
          <p:cNvPr id="20" name="Rectangle 19"/>
          <p:cNvSpPr/>
          <p:nvPr/>
        </p:nvSpPr>
        <p:spPr>
          <a:xfrm>
            <a:off x="1519546" y="1975536"/>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21" name="Content Placeholder 2"/>
          <p:cNvSpPr txBox="1">
            <a:spLocks/>
          </p:cNvSpPr>
          <p:nvPr/>
        </p:nvSpPr>
        <p:spPr>
          <a:xfrm>
            <a:off x="4529886" y="3421720"/>
            <a:ext cx="5398842" cy="1577518"/>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a:defRPr/>
            </a:pPr>
            <a:r>
              <a:rPr lang="en-US" sz="1800" b="1">
                <a:solidFill>
                  <a:srgbClr val="0C67AE">
                    <a:lumMod val="75000"/>
                  </a:srgbClr>
                </a:solidFill>
                <a:latin typeface="Amazon Ember" panose="020B0603020204020204" pitchFamily="34" charset="0"/>
                <a:ea typeface="Amazon Ember" panose="020B0603020204020204" pitchFamily="34" charset="0"/>
                <a:cs typeface="Amazon Ember" panose="020B0603020204020204" pitchFamily="34" charset="0"/>
              </a:rPr>
              <a:t>Conditions:</a:t>
            </a:r>
          </a:p>
          <a:p>
            <a:pPr marL="0" marR="0" lvl="0" indent="0" algn="l" defTabSz="457200" rtl="0" eaLnBrk="1" fontAlgn="auto" latinLnBrk="0" hangingPunct="1">
              <a:lnSpc>
                <a:spcPct val="120000"/>
              </a:lnSpc>
              <a:spcBef>
                <a:spcPct val="20000"/>
              </a:spcBef>
              <a:spcAft>
                <a:spcPts val="0"/>
              </a:spcAft>
              <a:buClrTx/>
              <a:buSzTx/>
              <a:buFontTx/>
              <a:buNone/>
              <a:tabLst/>
              <a:defRPr/>
            </a:pPr>
            <a:r>
              <a:rPr kumimoji="0" lang="en-US" sz="1800" b="0" i="0" u="none" strike="noStrike" kern="1200" cap="none" spc="0" normalizeH="0" baseline="0" noProof="0">
                <a:ln>
                  <a:noFill/>
                </a:ln>
                <a:solidFill>
                  <a:srgbClr val="4D4D4C"/>
                </a:solidFill>
                <a:effectLst/>
                <a:uLnTx/>
                <a:uFillTx/>
                <a:latin typeface="Arial"/>
                <a:ea typeface="+mn-ea"/>
                <a:cs typeface="+mn-cs"/>
              </a:rPr>
              <a:t>Control whether certain resources are created or certain properties are assigned a value during stack creation or update. </a:t>
            </a:r>
          </a:p>
        </p:txBody>
      </p:sp>
      <p:sp>
        <p:nvSpPr>
          <p:cNvPr id="23" name="TextBox 22"/>
          <p:cNvSpPr txBox="1"/>
          <p:nvPr/>
        </p:nvSpPr>
        <p:spPr>
          <a:xfrm>
            <a:off x="2024673" y="5538502"/>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JSON example</a:t>
            </a:r>
          </a:p>
        </p:txBody>
      </p:sp>
      <p:pic>
        <p:nvPicPr>
          <p:cNvPr id="10" name="Picture 9">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770003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1"/>
            <a:ext cx="11115261" cy="1193368"/>
          </a:xfrm>
        </p:spPr>
        <p:txBody>
          <a:bodyPr>
            <a:normAutofit fontScale="90000"/>
          </a:bodyPr>
          <a:lstStyle/>
          <a:p>
            <a:r>
              <a:rPr lang="en-US" dirty="0"/>
              <a:t>Anatomy of an AWS </a:t>
            </a:r>
            <a:r>
              <a:rPr lang="en-US" dirty="0" err="1"/>
              <a:t>CloudFormation</a:t>
            </a:r>
            <a:br>
              <a:rPr lang="en-US" dirty="0"/>
            </a:br>
            <a:r>
              <a:rPr lang="en-US" dirty="0"/>
              <a:t>Template: Conditions</a:t>
            </a:r>
          </a:p>
        </p:txBody>
      </p:sp>
      <p:sp>
        <p:nvSpPr>
          <p:cNvPr id="15" name="TextBox 14"/>
          <p:cNvSpPr txBox="1"/>
          <p:nvPr/>
        </p:nvSpPr>
        <p:spPr>
          <a:xfrm>
            <a:off x="1181620" y="2102328"/>
            <a:ext cx="9860758" cy="3293209"/>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defPPr>
              <a:defRPr lang="en-US"/>
            </a:defPPr>
            <a:lvl1pPr>
              <a:defRPr sz="1400" b="1">
                <a:solidFill>
                  <a:schemeClr val="accent2"/>
                </a:solidFill>
                <a:latin typeface="Courier New" panose="02070309020205020404" pitchFamily="49" charset="0"/>
                <a:cs typeface="Courier New" panose="02070309020205020404" pitchFamily="49"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7A028"/>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EnvType</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Description</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Specifies if this is a Dev, QA or Prod environment</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Type</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String</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0"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Default</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Dev</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600" b="1"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AllowedValues</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Dev</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QA</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Prod</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a:t>
            </a: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r>
              <a:rPr kumimoji="0" lang="en-US" sz="1600" b="1"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CreateProdResources</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Fn::Equals</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Ref</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6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EnvType</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6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Prod</a:t>
            </a:r>
            <a:r>
              <a:rPr kumimoji="0" lang="en-US" sz="16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p:txBody>
      </p:sp>
      <p:cxnSp>
        <p:nvCxnSpPr>
          <p:cNvPr id="17" name="Straight Arrow Connector 16"/>
          <p:cNvCxnSpPr/>
          <p:nvPr/>
        </p:nvCxnSpPr>
        <p:spPr>
          <a:xfrm flipH="1" flipV="1">
            <a:off x="4066937" y="4838214"/>
            <a:ext cx="1988966" cy="600798"/>
          </a:xfrm>
          <a:prstGeom prst="straightConnector1">
            <a:avLst/>
          </a:prstGeom>
          <a:noFill/>
          <a:ln w="25400" cap="flat" cmpd="sng" algn="ctr">
            <a:solidFill>
              <a:srgbClr val="0070C0"/>
            </a:solidFill>
            <a:prstDash val="solid"/>
            <a:tailEnd type="triangle"/>
          </a:ln>
          <a:effectLst>
            <a:outerShdw blurRad="40000" dist="20000" dir="5400000" rotWithShape="0">
              <a:srgbClr val="000000">
                <a:alpha val="38000"/>
              </a:srgbClr>
            </a:outerShdw>
          </a:effectLst>
        </p:spPr>
      </p:cxnSp>
      <p:sp>
        <p:nvSpPr>
          <p:cNvPr id="19" name="TextBox 18"/>
          <p:cNvSpPr txBox="1"/>
          <p:nvPr/>
        </p:nvSpPr>
        <p:spPr>
          <a:xfrm>
            <a:off x="2949012" y="5443203"/>
            <a:ext cx="1499128" cy="338554"/>
          </a:xfrm>
          <a:prstGeom prst="rect">
            <a:avLst/>
          </a:prstGeom>
          <a:noFill/>
        </p:spPr>
        <p:txBody>
          <a:bodyPr wrap="none" rtlCol="0">
            <a:spAutoFit/>
          </a:bodyPr>
          <a:lstStyle>
            <a:defPPr>
              <a:defRPr lang="en-US"/>
            </a:defPPr>
            <a:lvl1pPr>
              <a:defRPr sz="1600" b="1">
                <a:solidFill>
                  <a:schemeClr val="tx1">
                    <a:lumMod val="65000"/>
                    <a:lumOff val="3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JSON example</a:t>
            </a:r>
          </a:p>
        </p:txBody>
      </p:sp>
      <p:sp>
        <p:nvSpPr>
          <p:cNvPr id="16" name="TextBox 15"/>
          <p:cNvSpPr txBox="1"/>
          <p:nvPr/>
        </p:nvSpPr>
        <p:spPr>
          <a:xfrm>
            <a:off x="5888420" y="5162446"/>
            <a:ext cx="4089679" cy="666977"/>
          </a:xfrm>
          <a:prstGeom prst="rect">
            <a:avLst/>
          </a:prstGeom>
          <a:solidFill>
            <a:schemeClr val="accent1">
              <a:lumMod val="40000"/>
              <a:lumOff val="60000"/>
            </a:schemeClr>
          </a:solidFill>
          <a:ln>
            <a:solidFill>
              <a:schemeClr val="accent1"/>
            </a:solidFill>
          </a:ln>
        </p:spPr>
        <p:txBody>
          <a:bodyPr wrap="square" rtlCol="0">
            <a:spAutoFit/>
          </a:bodyPr>
          <a:lstStyle>
            <a:defPPr>
              <a:defRPr lang="en-US"/>
            </a:defPPr>
            <a:lvl1pPr algn="ctr">
              <a:defRPr sz="1867">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b="1">
                <a:latin typeface="Courier New" panose="02070309020205020404" pitchFamily="49" charset="0"/>
                <a:ea typeface="Amazon Ember Medium" panose="020B0603020204030204" pitchFamily="34" charset="0"/>
                <a:cs typeface="Courier New" panose="02070309020205020404" pitchFamily="49" charset="0"/>
              </a:rPr>
              <a:t>CreateProdResources</a:t>
            </a:r>
            <a:r>
              <a:rPr lang="en-US"/>
              <a:t> condition evaluates to </a:t>
            </a:r>
            <a:r>
              <a:rPr lang="en-US" b="1">
                <a:latin typeface="Amazon Ember Medium" panose="020B0603020204030204" pitchFamily="34" charset="0"/>
                <a:ea typeface="Amazon Ember Medium" panose="020B0603020204030204" pitchFamily="34" charset="0"/>
                <a:cs typeface="Amazon Ember Medium" panose="020B0603020204030204" pitchFamily="34" charset="0"/>
              </a:rPr>
              <a:t>true</a:t>
            </a:r>
            <a:r>
              <a:rPr lang="en-US"/>
              <a:t> if </a:t>
            </a:r>
            <a:r>
              <a:rPr lang="en-US" b="1">
                <a:latin typeface="Courier New" panose="02070309020205020404" pitchFamily="49" charset="0"/>
                <a:ea typeface="Amazon Ember Medium" panose="020B0603020204030204" pitchFamily="34" charset="0"/>
                <a:cs typeface="Courier New" panose="02070309020205020404" pitchFamily="49" charset="0"/>
              </a:rPr>
              <a:t>EnvType</a:t>
            </a:r>
            <a:r>
              <a:rPr lang="en-US"/>
              <a:t> is </a:t>
            </a:r>
            <a:r>
              <a:rPr lang="en-US" b="1">
                <a:latin typeface="Courier New" panose="02070309020205020404" pitchFamily="49" charset="0"/>
                <a:ea typeface="Amazon Ember Medium" panose="020B0603020204030204" pitchFamily="34" charset="0"/>
                <a:cs typeface="Courier New" panose="02070309020205020404" pitchFamily="49" charset="0"/>
              </a:rPr>
              <a:t>Prod</a:t>
            </a:r>
          </a:p>
        </p:txBody>
      </p:sp>
    </p:spTree>
    <p:custDataLst>
      <p:tags r:id="rId1"/>
    </p:custDataLst>
    <p:extLst>
      <p:ext uri="{BB962C8B-B14F-4D97-AF65-F5344CB8AC3E}">
        <p14:creationId xmlns:p14="http://schemas.microsoft.com/office/powerpoint/2010/main" val="4106283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a:t>Building Environments with Conditions</a:t>
            </a:r>
          </a:p>
        </p:txBody>
      </p:sp>
      <p:grpSp>
        <p:nvGrpSpPr>
          <p:cNvPr id="8" name="Group 7"/>
          <p:cNvGrpSpPr/>
          <p:nvPr/>
        </p:nvGrpSpPr>
        <p:grpSpPr>
          <a:xfrm>
            <a:off x="8091094" y="1204083"/>
            <a:ext cx="3724959" cy="5240228"/>
            <a:chOff x="6068320" y="642161"/>
            <a:chExt cx="2793719" cy="3930171"/>
          </a:xfrm>
        </p:grpSpPr>
        <p:grpSp>
          <p:nvGrpSpPr>
            <p:cNvPr id="121" name="Group 120"/>
            <p:cNvGrpSpPr/>
            <p:nvPr/>
          </p:nvGrpSpPr>
          <p:grpSpPr>
            <a:xfrm>
              <a:off x="6169521" y="1485904"/>
              <a:ext cx="2533450" cy="3041128"/>
              <a:chOff x="2467583" y="760413"/>
              <a:chExt cx="1771042" cy="1733550"/>
            </a:xfrm>
            <a:solidFill>
              <a:schemeClr val="bg1"/>
            </a:solidFill>
          </p:grpSpPr>
          <p:sp>
            <p:nvSpPr>
              <p:cNvPr id="159" name="Rounded Rectangle 158"/>
              <p:cNvSpPr/>
              <p:nvPr/>
            </p:nvSpPr>
            <p:spPr>
              <a:xfrm>
                <a:off x="2549525" y="760413"/>
                <a:ext cx="1689100" cy="1733550"/>
              </a:xfrm>
              <a:prstGeom prst="roundRect">
                <a:avLst>
                  <a:gd name="adj" fmla="val 9818"/>
                </a:avLst>
              </a:prstGeom>
              <a:grp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160" name="TextBox 32"/>
              <p:cNvSpPr txBox="1">
                <a:spLocks noChangeArrowheads="1"/>
              </p:cNvSpPr>
              <p:nvPr/>
            </p:nvSpPr>
            <p:spPr bwMode="auto">
              <a:xfrm>
                <a:off x="2467583" y="2357572"/>
                <a:ext cx="1105532" cy="118424"/>
              </a:xfrm>
              <a:prstGeom prst="rect">
                <a:avLst/>
              </a:prstGeom>
              <a:noFill/>
              <a:ln w="9525">
                <a:noFill/>
                <a:miter lim="800000"/>
                <a:headEnd/>
                <a:tailEnd/>
              </a:ln>
            </p:spPr>
            <p:txBody>
              <a:bodyPr wrap="square">
                <a:spAutoFit/>
              </a:bodyPr>
              <a:lstStyle/>
              <a:p>
                <a:pPr algn="ctr"/>
                <a:r>
                  <a:rPr lang="en-US" sz="1200" b="1">
                    <a:solidFill>
                      <a:srgbClr val="F7981F"/>
                    </a:solidFill>
                    <a:latin typeface="Verdana" panose="020B0604030504040204" pitchFamily="34" charset="0"/>
                    <a:ea typeface="Verdana" panose="020B0604030504040204" pitchFamily="34" charset="0"/>
                    <a:cs typeface="Verdana" panose="020B0604030504040204" pitchFamily="34" charset="0"/>
                  </a:rPr>
                  <a:t>Availability Zone </a:t>
                </a:r>
              </a:p>
            </p:txBody>
          </p:sp>
        </p:grpSp>
        <p:sp>
          <p:nvSpPr>
            <p:cNvPr id="122" name="Rounded Rectangle 121"/>
            <p:cNvSpPr/>
            <p:nvPr/>
          </p:nvSpPr>
          <p:spPr>
            <a:xfrm>
              <a:off x="6068320" y="1258659"/>
              <a:ext cx="2793719" cy="331367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123" name="TextBox 37"/>
            <p:cNvSpPr txBox="1">
              <a:spLocks noChangeArrowheads="1"/>
            </p:cNvSpPr>
            <p:nvPr/>
          </p:nvSpPr>
          <p:spPr bwMode="auto">
            <a:xfrm>
              <a:off x="6842522" y="3940802"/>
              <a:ext cx="1679967" cy="207749"/>
            </a:xfrm>
            <a:prstGeom prst="rect">
              <a:avLst/>
            </a:prstGeom>
            <a:noFill/>
            <a:ln w="9525">
              <a:noFill/>
              <a:miter lim="800000"/>
              <a:headEnd/>
              <a:tailEnd/>
            </a:ln>
          </p:spPr>
          <p:txBody>
            <a:bodyPr wrap="square">
              <a:spAutoFit/>
            </a:bodyPr>
            <a:lstStyle/>
            <a:p>
              <a:pPr algn="ctr"/>
              <a:r>
                <a:rPr lang="en-US" sz="1200">
                  <a:latin typeface="Verdana" panose="020B0604030504040204" pitchFamily="34" charset="0"/>
                  <a:ea typeface="Verdana" panose="020B0604030504040204" pitchFamily="34" charset="0"/>
                  <a:cs typeface="Verdana" panose="020B0604030504040204" pitchFamily="34" charset="0"/>
                </a:rPr>
                <a:t>RDS (Master)</a:t>
              </a:r>
            </a:p>
          </p:txBody>
        </p:sp>
        <p:cxnSp>
          <p:nvCxnSpPr>
            <p:cNvPr id="124" name="Straight Connector 123"/>
            <p:cNvCxnSpPr/>
            <p:nvPr/>
          </p:nvCxnSpPr>
          <p:spPr>
            <a:xfrm>
              <a:off x="7442752" y="897986"/>
              <a:ext cx="7203" cy="420371"/>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pic>
          <p:nvPicPr>
            <p:cNvPr id="125" name="Picture 124" descr="Route-53-Hosted-Z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6269" y="642161"/>
              <a:ext cx="433999" cy="433999"/>
            </a:xfrm>
            <a:prstGeom prst="rect">
              <a:avLst/>
            </a:prstGeom>
          </p:spPr>
        </p:pic>
        <p:cxnSp>
          <p:nvCxnSpPr>
            <p:cNvPr id="126" name="Straight Connector 125"/>
            <p:cNvCxnSpPr/>
            <p:nvPr/>
          </p:nvCxnSpPr>
          <p:spPr>
            <a:xfrm>
              <a:off x="6735247" y="3228042"/>
              <a:ext cx="987492" cy="594484"/>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158" idx="2"/>
            </p:cNvCxnSpPr>
            <p:nvPr/>
          </p:nvCxnSpPr>
          <p:spPr>
            <a:xfrm>
              <a:off x="7458413" y="3068736"/>
              <a:ext cx="193236" cy="616067"/>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56" idx="2"/>
            </p:cNvCxnSpPr>
            <p:nvPr/>
          </p:nvCxnSpPr>
          <p:spPr>
            <a:xfrm flipH="1">
              <a:off x="7772752" y="3068736"/>
              <a:ext cx="328627" cy="616067"/>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pic>
          <p:nvPicPr>
            <p:cNvPr id="129" name="Picture 128" descr="RDS-DB-Insta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854" y="3576112"/>
              <a:ext cx="450024" cy="450024"/>
            </a:xfrm>
            <a:prstGeom prst="rect">
              <a:avLst/>
            </a:prstGeom>
          </p:spPr>
        </p:pic>
        <p:sp>
          <p:nvSpPr>
            <p:cNvPr id="131" name="Rounded Rectangle 130"/>
            <p:cNvSpPr/>
            <p:nvPr/>
          </p:nvSpPr>
          <p:spPr>
            <a:xfrm>
              <a:off x="6478992" y="1630755"/>
              <a:ext cx="1958844" cy="63388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133" name="Rounded Rectangle 132"/>
            <p:cNvSpPr/>
            <p:nvPr/>
          </p:nvSpPr>
          <p:spPr>
            <a:xfrm>
              <a:off x="6478992" y="2726402"/>
              <a:ext cx="1958844" cy="634973"/>
            </a:xfrm>
            <a:prstGeom prst="roundRect">
              <a:avLst>
                <a:gd name="adj" fmla="val 9818"/>
              </a:avLst>
            </a:prstGeom>
            <a:noFill/>
            <a:ln w="28575">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135" name="Rounded Rectangle 134"/>
            <p:cNvSpPr/>
            <p:nvPr/>
          </p:nvSpPr>
          <p:spPr>
            <a:xfrm>
              <a:off x="6491389" y="3525045"/>
              <a:ext cx="1958844" cy="634973"/>
            </a:xfrm>
            <a:prstGeom prst="roundRect">
              <a:avLst>
                <a:gd name="adj" fmla="val 9818"/>
              </a:avLst>
            </a:prstGeom>
            <a:noFill/>
            <a:ln w="28575">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cxnSp>
          <p:nvCxnSpPr>
            <p:cNvPr id="137" name="Straight Connector 136"/>
            <p:cNvCxnSpPr>
              <a:endCxn id="145" idx="0"/>
            </p:cNvCxnSpPr>
            <p:nvPr/>
          </p:nvCxnSpPr>
          <p:spPr>
            <a:xfrm flipH="1">
              <a:off x="7004903" y="1334474"/>
              <a:ext cx="445053" cy="457840"/>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a:endCxn id="143" idx="0"/>
            </p:cNvCxnSpPr>
            <p:nvPr/>
          </p:nvCxnSpPr>
          <p:spPr>
            <a:xfrm>
              <a:off x="7449955" y="1338364"/>
              <a:ext cx="419455" cy="444939"/>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45" idx="2"/>
            </p:cNvCxnSpPr>
            <p:nvPr/>
          </p:nvCxnSpPr>
          <p:spPr>
            <a:xfrm>
              <a:off x="7004903" y="2138563"/>
              <a:ext cx="377641" cy="351798"/>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43" idx="2"/>
            </p:cNvCxnSpPr>
            <p:nvPr/>
          </p:nvCxnSpPr>
          <p:spPr>
            <a:xfrm flipH="1">
              <a:off x="7474844" y="2129552"/>
              <a:ext cx="394566" cy="362328"/>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pic>
          <p:nvPicPr>
            <p:cNvPr id="142" name="Picture 141"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3712" y="1680723"/>
              <a:ext cx="627579" cy="574492"/>
            </a:xfrm>
            <a:prstGeom prst="rect">
              <a:avLst/>
            </a:prstGeom>
          </p:spPr>
        </p:pic>
        <p:sp>
          <p:nvSpPr>
            <p:cNvPr id="143" name="TextBox 37"/>
            <p:cNvSpPr txBox="1">
              <a:spLocks noChangeArrowheads="1"/>
            </p:cNvSpPr>
            <p:nvPr/>
          </p:nvSpPr>
          <p:spPr bwMode="auto">
            <a:xfrm>
              <a:off x="7484231" y="1783303"/>
              <a:ext cx="770357" cy="346249"/>
            </a:xfrm>
            <a:prstGeom prst="rect">
              <a:avLst/>
            </a:prstGeom>
            <a:noFill/>
            <a:ln w="9525">
              <a:noFill/>
              <a:miter lim="800000"/>
              <a:headEnd/>
              <a:tailEnd/>
            </a:ln>
          </p:spPr>
          <p:txBody>
            <a:bodyPr wrap="square">
              <a:spAutoFit/>
            </a:bodyPr>
            <a:lstStyle/>
            <a:p>
              <a:pPr algn="ct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Web </a:t>
              </a:r>
            </a:p>
            <a:p>
              <a:pPr algn="ct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server</a:t>
              </a:r>
            </a:p>
          </p:txBody>
        </p:sp>
        <p:pic>
          <p:nvPicPr>
            <p:cNvPr id="144" name="Picture 143"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1493" y="1688380"/>
              <a:ext cx="637597" cy="572269"/>
            </a:xfrm>
            <a:prstGeom prst="rect">
              <a:avLst/>
            </a:prstGeom>
          </p:spPr>
        </p:pic>
        <p:sp>
          <p:nvSpPr>
            <p:cNvPr id="145" name="TextBox 37"/>
            <p:cNvSpPr txBox="1">
              <a:spLocks noChangeArrowheads="1"/>
            </p:cNvSpPr>
            <p:nvPr/>
          </p:nvSpPr>
          <p:spPr bwMode="auto">
            <a:xfrm>
              <a:off x="6619724" y="1792314"/>
              <a:ext cx="770357" cy="346249"/>
            </a:xfrm>
            <a:prstGeom prst="rect">
              <a:avLst/>
            </a:prstGeom>
            <a:noFill/>
            <a:ln w="9525">
              <a:noFill/>
              <a:miter lim="800000"/>
              <a:headEnd/>
              <a:tailEnd/>
            </a:ln>
          </p:spPr>
          <p:txBody>
            <a:bodyPr wrap="square">
              <a:spAutoFit/>
            </a:bodyPr>
            <a:lstStyle/>
            <a:p>
              <a:pPr algn="ct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Web </a:t>
              </a:r>
            </a:p>
            <a:p>
              <a:pPr algn="ct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server</a:t>
              </a:r>
            </a:p>
          </p:txBody>
        </p:sp>
        <p:cxnSp>
          <p:nvCxnSpPr>
            <p:cNvPr id="146" name="Straight Connector 145"/>
            <p:cNvCxnSpPr/>
            <p:nvPr/>
          </p:nvCxnSpPr>
          <p:spPr>
            <a:xfrm flipH="1">
              <a:off x="6722327" y="2481349"/>
              <a:ext cx="761905" cy="472298"/>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a:endCxn id="158" idx="0"/>
            </p:cNvCxnSpPr>
            <p:nvPr/>
          </p:nvCxnSpPr>
          <p:spPr>
            <a:xfrm flipH="1">
              <a:off x="7458413" y="2502346"/>
              <a:ext cx="1313" cy="358640"/>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a:endCxn id="156" idx="0"/>
            </p:cNvCxnSpPr>
            <p:nvPr/>
          </p:nvCxnSpPr>
          <p:spPr>
            <a:xfrm>
              <a:off x="7481745" y="2481349"/>
              <a:ext cx="619633" cy="379637"/>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7037303" y="2775835"/>
              <a:ext cx="842221" cy="560484"/>
              <a:chOff x="5452021" y="2768409"/>
              <a:chExt cx="842221" cy="560484"/>
            </a:xfrm>
          </p:grpSpPr>
          <p:pic>
            <p:nvPicPr>
              <p:cNvPr id="157" name="Picture 156"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7474" y="2768409"/>
                <a:ext cx="639995" cy="560484"/>
              </a:xfrm>
              <a:prstGeom prst="rect">
                <a:avLst/>
              </a:prstGeom>
            </p:spPr>
          </p:pic>
          <p:sp>
            <p:nvSpPr>
              <p:cNvPr id="158" name="TextBox 37"/>
              <p:cNvSpPr txBox="1">
                <a:spLocks noChangeArrowheads="1"/>
              </p:cNvSpPr>
              <p:nvPr/>
            </p:nvSpPr>
            <p:spPr bwMode="auto">
              <a:xfrm>
                <a:off x="5452021" y="2853560"/>
                <a:ext cx="842221" cy="207749"/>
              </a:xfrm>
              <a:prstGeom prst="rect">
                <a:avLst/>
              </a:prstGeom>
              <a:noFill/>
              <a:ln w="9525">
                <a:noFill/>
                <a:miter lim="800000"/>
                <a:headEnd/>
                <a:tailEnd/>
              </a:ln>
            </p:spPr>
            <p:txBody>
              <a:bodyPr wrap="square">
                <a:spAutoFit/>
              </a:bodyPr>
              <a:lstStyle/>
              <a:p>
                <a:pPr algn="ct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App server</a:t>
                </a:r>
              </a:p>
            </p:txBody>
          </p:sp>
        </p:grpSp>
        <p:grpSp>
          <p:nvGrpSpPr>
            <p:cNvPr id="151" name="Group 150"/>
            <p:cNvGrpSpPr/>
            <p:nvPr/>
          </p:nvGrpSpPr>
          <p:grpSpPr>
            <a:xfrm>
              <a:off x="7680268" y="2775835"/>
              <a:ext cx="842221" cy="560484"/>
              <a:chOff x="5452021" y="2768409"/>
              <a:chExt cx="842221" cy="560484"/>
            </a:xfrm>
          </p:grpSpPr>
          <p:pic>
            <p:nvPicPr>
              <p:cNvPr id="155" name="Picture 154"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7474" y="2768409"/>
                <a:ext cx="639995" cy="560484"/>
              </a:xfrm>
              <a:prstGeom prst="rect">
                <a:avLst/>
              </a:prstGeom>
            </p:spPr>
          </p:pic>
          <p:sp>
            <p:nvSpPr>
              <p:cNvPr id="156" name="TextBox 37"/>
              <p:cNvSpPr txBox="1">
                <a:spLocks noChangeArrowheads="1"/>
              </p:cNvSpPr>
              <p:nvPr/>
            </p:nvSpPr>
            <p:spPr bwMode="auto">
              <a:xfrm>
                <a:off x="5452021" y="2853560"/>
                <a:ext cx="842221" cy="207749"/>
              </a:xfrm>
              <a:prstGeom prst="rect">
                <a:avLst/>
              </a:prstGeom>
              <a:noFill/>
              <a:ln w="9525">
                <a:noFill/>
                <a:miter lim="800000"/>
                <a:headEnd/>
                <a:tailEnd/>
              </a:ln>
            </p:spPr>
            <p:txBody>
              <a:bodyPr wrap="square">
                <a:spAutoFit/>
              </a:bodyPr>
              <a:lstStyle/>
              <a:p>
                <a:pPr algn="ct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App server</a:t>
                </a:r>
              </a:p>
            </p:txBody>
          </p:sp>
        </p:grpSp>
        <p:grpSp>
          <p:nvGrpSpPr>
            <p:cNvPr id="152" name="Group 151"/>
            <p:cNvGrpSpPr/>
            <p:nvPr/>
          </p:nvGrpSpPr>
          <p:grpSpPr>
            <a:xfrm>
              <a:off x="6394339" y="2775835"/>
              <a:ext cx="842221" cy="560484"/>
              <a:chOff x="5452021" y="2768409"/>
              <a:chExt cx="842221" cy="560484"/>
            </a:xfrm>
          </p:grpSpPr>
          <p:pic>
            <p:nvPicPr>
              <p:cNvPr id="153" name="Picture 152"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7474" y="2768409"/>
                <a:ext cx="639995" cy="560484"/>
              </a:xfrm>
              <a:prstGeom prst="rect">
                <a:avLst/>
              </a:prstGeom>
            </p:spPr>
          </p:pic>
          <p:sp>
            <p:nvSpPr>
              <p:cNvPr id="154" name="TextBox 37"/>
              <p:cNvSpPr txBox="1">
                <a:spLocks noChangeArrowheads="1"/>
              </p:cNvSpPr>
              <p:nvPr/>
            </p:nvSpPr>
            <p:spPr bwMode="auto">
              <a:xfrm>
                <a:off x="5452021" y="2853560"/>
                <a:ext cx="842221" cy="207749"/>
              </a:xfrm>
              <a:prstGeom prst="rect">
                <a:avLst/>
              </a:prstGeom>
              <a:noFill/>
              <a:ln w="9525">
                <a:noFill/>
                <a:miter lim="800000"/>
                <a:headEnd/>
                <a:tailEnd/>
              </a:ln>
            </p:spPr>
            <p:txBody>
              <a:bodyPr wrap="square">
                <a:spAutoFit/>
              </a:bodyPr>
              <a:lstStyle/>
              <a:p>
                <a:pPr algn="ctr"/>
                <a:r>
                  <a:rPr lang="en-US" sz="1200" b="1">
                    <a:solidFill>
                      <a:schemeClr val="bg1"/>
                    </a:solidFill>
                    <a:latin typeface="Verdana" panose="020B0604030504040204" pitchFamily="34" charset="0"/>
                    <a:ea typeface="Verdana" panose="020B0604030504040204" pitchFamily="34" charset="0"/>
                    <a:cs typeface="Verdana" panose="020B0604030504040204" pitchFamily="34" charset="0"/>
                  </a:rPr>
                  <a:t>App server</a:t>
                </a:r>
              </a:p>
            </p:txBody>
          </p:sp>
        </p:grpSp>
      </p:grpSp>
      <p:sp>
        <p:nvSpPr>
          <p:cNvPr id="161" name="TextBox 160"/>
          <p:cNvSpPr txBox="1"/>
          <p:nvPr/>
        </p:nvSpPr>
        <p:spPr>
          <a:xfrm>
            <a:off x="7333423" y="1302038"/>
            <a:ext cx="1192363" cy="379656"/>
          </a:xfrm>
          <a:prstGeom prst="rect">
            <a:avLst/>
          </a:prstGeom>
          <a:solidFill>
            <a:schemeClr val="accent1">
              <a:lumMod val="40000"/>
              <a:lumOff val="60000"/>
            </a:schemeClr>
          </a:solidFill>
          <a:ln>
            <a:solidFill>
              <a:schemeClr val="accent1"/>
            </a:solidFill>
          </a:ln>
        </p:spPr>
        <p:txBody>
          <a:bodyPr wrap="square" rtlCol="0">
            <a:spAutoFit/>
          </a:bodyPr>
          <a:lstStyle>
            <a:defPPr>
              <a:defRPr lang="en-US"/>
            </a:defPPr>
            <a:lvl1pPr algn="ctr">
              <a:defRPr sz="1867" b="1">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latin typeface="Amazon Ember" panose="020B0603020204020204" pitchFamily="34" charset="0"/>
                <a:ea typeface="Amazon Ember" panose="020B0603020204020204" pitchFamily="34" charset="0"/>
                <a:cs typeface="Amazon Ember" panose="020B0603020204020204" pitchFamily="34" charset="0"/>
              </a:rPr>
              <a:t>DEV</a:t>
            </a:r>
          </a:p>
        </p:txBody>
      </p:sp>
      <p:grpSp>
        <p:nvGrpSpPr>
          <p:cNvPr id="4" name="Group 3"/>
          <p:cNvGrpSpPr/>
          <p:nvPr/>
        </p:nvGrpSpPr>
        <p:grpSpPr>
          <a:xfrm>
            <a:off x="267235" y="1129223"/>
            <a:ext cx="5582893" cy="5254688"/>
            <a:chOff x="200426" y="586016"/>
            <a:chExt cx="4187170" cy="3941016"/>
          </a:xfrm>
        </p:grpSpPr>
        <p:grpSp>
          <p:nvGrpSpPr>
            <p:cNvPr id="6" name="Group 15"/>
            <p:cNvGrpSpPr/>
            <p:nvPr/>
          </p:nvGrpSpPr>
          <p:grpSpPr>
            <a:xfrm>
              <a:off x="309935" y="1440604"/>
              <a:ext cx="1900641" cy="3041128"/>
              <a:chOff x="2472114" y="760413"/>
              <a:chExt cx="1766511" cy="1733550"/>
            </a:xfrm>
          </p:grpSpPr>
          <p:sp>
            <p:nvSpPr>
              <p:cNvPr id="62" name="Rounded Rectangle 180"/>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63" name="TextBox 32"/>
              <p:cNvSpPr txBox="1">
                <a:spLocks noChangeArrowheads="1"/>
              </p:cNvSpPr>
              <p:nvPr/>
            </p:nvSpPr>
            <p:spPr bwMode="auto">
              <a:xfrm>
                <a:off x="2472114" y="2274224"/>
                <a:ext cx="1105532" cy="214863"/>
              </a:xfrm>
              <a:prstGeom prst="rect">
                <a:avLst/>
              </a:prstGeom>
              <a:noFill/>
              <a:ln w="9525">
                <a:noFill/>
                <a:miter lim="800000"/>
                <a:headEnd/>
                <a:tailEnd/>
              </a:ln>
            </p:spPr>
            <p:txBody>
              <a:bodyPr wrap="square">
                <a:spAutoFit/>
              </a:bodyPr>
              <a:lstStyle/>
              <a:p>
                <a:pPr algn="ctr"/>
                <a:r>
                  <a:rPr lang="en-US" sz="1333" b="1">
                    <a:solidFill>
                      <a:srgbClr val="F7981F"/>
                    </a:solidFill>
                    <a:latin typeface="Verdana" panose="020B0604030504040204" pitchFamily="34" charset="0"/>
                    <a:ea typeface="Verdana" panose="020B0604030504040204" pitchFamily="34" charset="0"/>
                    <a:cs typeface="Verdana" panose="020B0604030504040204" pitchFamily="34" charset="0"/>
                  </a:rPr>
                  <a:t>Availability Zone 1</a:t>
                </a:r>
              </a:p>
            </p:txBody>
          </p:sp>
        </p:grpSp>
        <p:sp>
          <p:nvSpPr>
            <p:cNvPr id="7" name="Rounded Rectangle 16"/>
            <p:cNvSpPr/>
            <p:nvPr/>
          </p:nvSpPr>
          <p:spPr>
            <a:xfrm>
              <a:off x="200426" y="1213359"/>
              <a:ext cx="4187169" cy="3313673"/>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9" name="Rounded Rectangle 17"/>
            <p:cNvSpPr/>
            <p:nvPr/>
          </p:nvSpPr>
          <p:spPr>
            <a:xfrm>
              <a:off x="537537" y="1615552"/>
              <a:ext cx="3394478" cy="725658"/>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10" name="Rounded Rectangle 53"/>
            <p:cNvSpPr/>
            <p:nvPr/>
          </p:nvSpPr>
          <p:spPr>
            <a:xfrm>
              <a:off x="537537" y="2779626"/>
              <a:ext cx="3608747" cy="721623"/>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11" name="TextBox 37"/>
            <p:cNvSpPr txBox="1">
              <a:spLocks noChangeArrowheads="1"/>
            </p:cNvSpPr>
            <p:nvPr/>
          </p:nvSpPr>
          <p:spPr bwMode="auto">
            <a:xfrm>
              <a:off x="1282728" y="1815763"/>
              <a:ext cx="2097394" cy="207749"/>
            </a:xfrm>
            <a:prstGeom prst="rect">
              <a:avLst/>
            </a:prstGeom>
            <a:noFill/>
            <a:ln w="9525">
              <a:noFill/>
              <a:miter lim="800000"/>
              <a:headEnd/>
              <a:tailEnd/>
            </a:ln>
          </p:spPr>
          <p:txBody>
            <a:bodyPr wrap="square">
              <a:spAutoFit/>
            </a:bodyPr>
            <a:lstStyle/>
            <a:p>
              <a:pPr algn="ctr"/>
              <a:r>
                <a:rPr lang="en-US" sz="1200" b="1">
                  <a:latin typeface="Verdana" panose="020B0604030504040204" pitchFamily="34" charset="0"/>
                  <a:ea typeface="Verdana" panose="020B0604030504040204" pitchFamily="34" charset="0"/>
                  <a:cs typeface="Verdana" panose="020B0604030504040204" pitchFamily="34" charset="0"/>
                </a:rPr>
                <a:t>Web tier</a:t>
              </a:r>
            </a:p>
          </p:txBody>
        </p:sp>
        <p:sp>
          <p:nvSpPr>
            <p:cNvPr id="12" name="TextBox 37"/>
            <p:cNvSpPr txBox="1">
              <a:spLocks noChangeArrowheads="1"/>
            </p:cNvSpPr>
            <p:nvPr/>
          </p:nvSpPr>
          <p:spPr bwMode="auto">
            <a:xfrm>
              <a:off x="1267508" y="3049128"/>
              <a:ext cx="2097394" cy="207749"/>
            </a:xfrm>
            <a:prstGeom prst="rect">
              <a:avLst/>
            </a:prstGeom>
            <a:noFill/>
            <a:ln w="9525">
              <a:noFill/>
              <a:miter lim="800000"/>
              <a:headEnd/>
              <a:tailEnd/>
            </a:ln>
          </p:spPr>
          <p:txBody>
            <a:bodyPr wrap="square">
              <a:spAutoFit/>
            </a:bodyPr>
            <a:lstStyle/>
            <a:p>
              <a:pPr algn="ctr"/>
              <a:r>
                <a:rPr lang="en-US" sz="1200" b="1">
                  <a:latin typeface="Verdana" panose="020B0604030504040204" pitchFamily="34" charset="0"/>
                  <a:ea typeface="Verdana" panose="020B0604030504040204" pitchFamily="34" charset="0"/>
                  <a:cs typeface="Verdana" panose="020B0604030504040204" pitchFamily="34" charset="0"/>
                </a:rPr>
                <a:t>App tier</a:t>
              </a:r>
            </a:p>
          </p:txBody>
        </p:sp>
        <p:sp>
          <p:nvSpPr>
            <p:cNvPr id="13" name="TextBox 37"/>
            <p:cNvSpPr txBox="1">
              <a:spLocks noChangeArrowheads="1"/>
            </p:cNvSpPr>
            <p:nvPr/>
          </p:nvSpPr>
          <p:spPr bwMode="auto">
            <a:xfrm>
              <a:off x="1394542" y="4045047"/>
              <a:ext cx="928855" cy="346249"/>
            </a:xfrm>
            <a:prstGeom prst="rect">
              <a:avLst/>
            </a:prstGeom>
            <a:noFill/>
            <a:ln w="9525">
              <a:noFill/>
              <a:miter lim="800000"/>
              <a:headEnd/>
              <a:tailEnd/>
            </a:ln>
          </p:spPr>
          <p:txBody>
            <a:bodyPr wrap="square">
              <a:spAutoFit/>
            </a:bodyPr>
            <a:lstStyle/>
            <a:p>
              <a:pPr algn="ctr"/>
              <a:r>
                <a:rPr lang="en-US" sz="1200">
                  <a:latin typeface="Verdana" panose="020B0604030504040204" pitchFamily="34" charset="0"/>
                  <a:ea typeface="Verdana" panose="020B0604030504040204" pitchFamily="34" charset="0"/>
                  <a:cs typeface="Verdana" panose="020B0604030504040204" pitchFamily="34" charset="0"/>
                </a:rPr>
                <a:t>RDS</a:t>
              </a:r>
            </a:p>
            <a:p>
              <a:pPr algn="ctr"/>
              <a:r>
                <a:rPr lang="en-US" sz="1200">
                  <a:latin typeface="Verdana" panose="020B0604030504040204" pitchFamily="34" charset="0"/>
                  <a:ea typeface="Verdana" panose="020B0604030504040204" pitchFamily="34" charset="0"/>
                  <a:cs typeface="Verdana" panose="020B0604030504040204" pitchFamily="34" charset="0"/>
                </a:rPr>
                <a:t>(Master)</a:t>
              </a:r>
            </a:p>
          </p:txBody>
        </p:sp>
        <p:grpSp>
          <p:nvGrpSpPr>
            <p:cNvPr id="14" name="Group 95"/>
            <p:cNvGrpSpPr/>
            <p:nvPr/>
          </p:nvGrpSpPr>
          <p:grpSpPr>
            <a:xfrm>
              <a:off x="2401868" y="1440604"/>
              <a:ext cx="1887300" cy="3041128"/>
              <a:chOff x="2480648" y="760413"/>
              <a:chExt cx="1757977" cy="1733550"/>
            </a:xfrm>
          </p:grpSpPr>
          <p:sp>
            <p:nvSpPr>
              <p:cNvPr id="60" name="Rounded Rectangle 178"/>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Helvetica Neue"/>
                  <a:cs typeface="Helvetica Neue"/>
                </a:endParaRPr>
              </a:p>
            </p:txBody>
          </p:sp>
          <p:sp>
            <p:nvSpPr>
              <p:cNvPr id="61" name="TextBox 32"/>
              <p:cNvSpPr txBox="1">
                <a:spLocks noChangeArrowheads="1"/>
              </p:cNvSpPr>
              <p:nvPr/>
            </p:nvSpPr>
            <p:spPr bwMode="auto">
              <a:xfrm>
                <a:off x="2480648" y="2269602"/>
                <a:ext cx="1105532" cy="214863"/>
              </a:xfrm>
              <a:prstGeom prst="rect">
                <a:avLst/>
              </a:prstGeom>
              <a:noFill/>
              <a:ln w="9525">
                <a:noFill/>
                <a:miter lim="800000"/>
                <a:headEnd/>
                <a:tailEnd/>
              </a:ln>
            </p:spPr>
            <p:txBody>
              <a:bodyPr wrap="square">
                <a:spAutoFit/>
              </a:bodyPr>
              <a:lstStyle/>
              <a:p>
                <a:pPr algn="ctr"/>
                <a:r>
                  <a:rPr lang="en-US" sz="1333" b="1">
                    <a:solidFill>
                      <a:srgbClr val="F7981F"/>
                    </a:solidFill>
                    <a:latin typeface="Verdana" panose="020B0604030504040204" pitchFamily="34" charset="0"/>
                    <a:ea typeface="Verdana" panose="020B0604030504040204" pitchFamily="34" charset="0"/>
                    <a:cs typeface="Verdana" panose="020B0604030504040204" pitchFamily="34" charset="0"/>
                  </a:rPr>
                  <a:t>Availability Zone 2</a:t>
                </a:r>
              </a:p>
            </p:txBody>
          </p:sp>
        </p:grpSp>
        <p:sp>
          <p:nvSpPr>
            <p:cNvPr id="15" name="TextBox 37"/>
            <p:cNvSpPr txBox="1">
              <a:spLocks noChangeArrowheads="1"/>
            </p:cNvSpPr>
            <p:nvPr/>
          </p:nvSpPr>
          <p:spPr bwMode="auto">
            <a:xfrm>
              <a:off x="3458741" y="4045047"/>
              <a:ext cx="928855" cy="346249"/>
            </a:xfrm>
            <a:prstGeom prst="rect">
              <a:avLst/>
            </a:prstGeom>
            <a:noFill/>
            <a:ln w="9525">
              <a:noFill/>
              <a:miter lim="800000"/>
              <a:headEnd/>
              <a:tailEnd/>
            </a:ln>
          </p:spPr>
          <p:txBody>
            <a:bodyPr wrap="square">
              <a:spAutoFit/>
            </a:bodyPr>
            <a:lstStyle/>
            <a:p>
              <a:pPr algn="ctr"/>
              <a:r>
                <a:rPr lang="en-US" sz="1200">
                  <a:latin typeface="Verdana" panose="020B0604030504040204" pitchFamily="34" charset="0"/>
                  <a:ea typeface="Verdana" panose="020B0604030504040204" pitchFamily="34" charset="0"/>
                  <a:cs typeface="Verdana" panose="020B0604030504040204" pitchFamily="34" charset="0"/>
                </a:rPr>
                <a:t>RDS</a:t>
              </a:r>
            </a:p>
            <a:p>
              <a:pPr algn="ctr"/>
              <a:r>
                <a:rPr lang="en-US" sz="1200">
                  <a:latin typeface="Verdana" panose="020B0604030504040204" pitchFamily="34" charset="0"/>
                  <a:ea typeface="Verdana" panose="020B0604030504040204" pitchFamily="34" charset="0"/>
                  <a:cs typeface="Verdana" panose="020B0604030504040204" pitchFamily="34" charset="0"/>
                </a:rPr>
                <a:t>(Standby)</a:t>
              </a:r>
            </a:p>
          </p:txBody>
        </p:sp>
        <p:cxnSp>
          <p:nvCxnSpPr>
            <p:cNvPr id="19" name="Straight Connector 97"/>
            <p:cNvCxnSpPr/>
            <p:nvPr/>
          </p:nvCxnSpPr>
          <p:spPr>
            <a:xfrm>
              <a:off x="2370182" y="842645"/>
              <a:ext cx="7203" cy="420371"/>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98"/>
            <p:cNvCxnSpPr/>
            <p:nvPr/>
          </p:nvCxnSpPr>
          <p:spPr>
            <a:xfrm flipH="1">
              <a:off x="917017" y="1271805"/>
              <a:ext cx="1453165" cy="556522"/>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1" name="Straight Connector 99"/>
            <p:cNvCxnSpPr/>
            <p:nvPr/>
          </p:nvCxnSpPr>
          <p:spPr>
            <a:xfrm flipH="1">
              <a:off x="1535119" y="1256676"/>
              <a:ext cx="850053" cy="540612"/>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2" name="Straight Connector 100"/>
            <p:cNvCxnSpPr/>
            <p:nvPr/>
          </p:nvCxnSpPr>
          <p:spPr>
            <a:xfrm>
              <a:off x="2370182" y="1280071"/>
              <a:ext cx="664562" cy="563385"/>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3" name="Straight Connector 101"/>
            <p:cNvCxnSpPr/>
            <p:nvPr/>
          </p:nvCxnSpPr>
          <p:spPr>
            <a:xfrm>
              <a:off x="2349866" y="1270420"/>
              <a:ext cx="1261563" cy="526868"/>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pic>
          <p:nvPicPr>
            <p:cNvPr id="24" name="Picture 102" descr="Route-53-Hosted-Z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6700" y="586016"/>
              <a:ext cx="433999" cy="433999"/>
            </a:xfrm>
            <a:prstGeom prst="rect">
              <a:avLst/>
            </a:prstGeom>
          </p:spPr>
        </p:pic>
        <p:cxnSp>
          <p:nvCxnSpPr>
            <p:cNvPr id="26" name="Straight Connector 104"/>
            <p:cNvCxnSpPr/>
            <p:nvPr/>
          </p:nvCxnSpPr>
          <p:spPr>
            <a:xfrm>
              <a:off x="1547230" y="1986455"/>
              <a:ext cx="784872" cy="451749"/>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7" name="Straight Connector 105"/>
            <p:cNvCxnSpPr/>
            <p:nvPr/>
          </p:nvCxnSpPr>
          <p:spPr>
            <a:xfrm>
              <a:off x="944635" y="2003275"/>
              <a:ext cx="1387467" cy="434929"/>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8" name="Straight Connector 106"/>
            <p:cNvCxnSpPr/>
            <p:nvPr/>
          </p:nvCxnSpPr>
          <p:spPr>
            <a:xfrm flipH="1">
              <a:off x="2377821" y="1966087"/>
              <a:ext cx="656924" cy="472117"/>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9" name="Straight Connector 107"/>
            <p:cNvCxnSpPr/>
            <p:nvPr/>
          </p:nvCxnSpPr>
          <p:spPr>
            <a:xfrm flipH="1">
              <a:off x="2354962" y="1990632"/>
              <a:ext cx="1251201" cy="470431"/>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30" name="Straight Connector 108"/>
            <p:cNvCxnSpPr/>
            <p:nvPr/>
          </p:nvCxnSpPr>
          <p:spPr>
            <a:xfrm flipH="1">
              <a:off x="809329" y="2659902"/>
              <a:ext cx="1544956" cy="340046"/>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31" name="Straight Connector 109"/>
            <p:cNvCxnSpPr/>
            <p:nvPr/>
          </p:nvCxnSpPr>
          <p:spPr>
            <a:xfrm flipH="1">
              <a:off x="1301901" y="2659902"/>
              <a:ext cx="1052384" cy="340046"/>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32" name="Straight Connector 110"/>
            <p:cNvCxnSpPr/>
            <p:nvPr/>
          </p:nvCxnSpPr>
          <p:spPr>
            <a:xfrm flipH="1">
              <a:off x="1819811" y="2659902"/>
              <a:ext cx="534474" cy="301142"/>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33" name="Straight Connector 111"/>
            <p:cNvCxnSpPr/>
            <p:nvPr/>
          </p:nvCxnSpPr>
          <p:spPr>
            <a:xfrm>
              <a:off x="2354285" y="2659902"/>
              <a:ext cx="592271" cy="382303"/>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34" name="Straight Connector 112"/>
            <p:cNvCxnSpPr/>
            <p:nvPr/>
          </p:nvCxnSpPr>
          <p:spPr>
            <a:xfrm>
              <a:off x="2354285" y="2659902"/>
              <a:ext cx="940179" cy="298845"/>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35" name="Straight Connector 113"/>
            <p:cNvCxnSpPr/>
            <p:nvPr/>
          </p:nvCxnSpPr>
          <p:spPr>
            <a:xfrm>
              <a:off x="2354285" y="2659902"/>
              <a:ext cx="1409923" cy="306145"/>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pic>
          <p:nvPicPr>
            <p:cNvPr id="36" name="Picture 114"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6174" y="1678290"/>
              <a:ext cx="453665" cy="453665"/>
            </a:xfrm>
            <a:prstGeom prst="rect">
              <a:avLst/>
            </a:prstGeom>
          </p:spPr>
        </p:pic>
        <p:pic>
          <p:nvPicPr>
            <p:cNvPr id="37" name="Picture 115"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0398" y="1678291"/>
              <a:ext cx="453665" cy="453665"/>
            </a:xfrm>
            <a:prstGeom prst="rect">
              <a:avLst/>
            </a:prstGeom>
          </p:spPr>
        </p:pic>
        <p:pic>
          <p:nvPicPr>
            <p:cNvPr id="38" name="Picture 116"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975" y="1678290"/>
              <a:ext cx="453665" cy="453665"/>
            </a:xfrm>
            <a:prstGeom prst="rect">
              <a:avLst/>
            </a:prstGeom>
          </p:spPr>
        </p:pic>
        <p:pic>
          <p:nvPicPr>
            <p:cNvPr id="39" name="Picture 117"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4597" y="1678291"/>
              <a:ext cx="453665" cy="453665"/>
            </a:xfrm>
            <a:prstGeom prst="rect">
              <a:avLst/>
            </a:prstGeom>
          </p:spPr>
        </p:pic>
        <p:cxnSp>
          <p:nvCxnSpPr>
            <p:cNvPr id="41" name="Straight Connector 131"/>
            <p:cNvCxnSpPr/>
            <p:nvPr/>
          </p:nvCxnSpPr>
          <p:spPr>
            <a:xfrm>
              <a:off x="867354" y="3182742"/>
              <a:ext cx="987492" cy="594484"/>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42" name="Straight Connector 133"/>
            <p:cNvCxnSpPr/>
            <p:nvPr/>
          </p:nvCxnSpPr>
          <p:spPr>
            <a:xfrm>
              <a:off x="1320398" y="3167349"/>
              <a:ext cx="534448" cy="609877"/>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43" name="Straight Connector 135"/>
            <p:cNvCxnSpPr/>
            <p:nvPr/>
          </p:nvCxnSpPr>
          <p:spPr>
            <a:xfrm>
              <a:off x="1802332" y="3153105"/>
              <a:ext cx="52514" cy="624121"/>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44" name="Straight Connector 166"/>
            <p:cNvCxnSpPr/>
            <p:nvPr/>
          </p:nvCxnSpPr>
          <p:spPr>
            <a:xfrm flipH="1">
              <a:off x="1854846" y="3198037"/>
              <a:ext cx="1118490" cy="579189"/>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45" name="Straight Connector 167"/>
            <p:cNvCxnSpPr/>
            <p:nvPr/>
          </p:nvCxnSpPr>
          <p:spPr>
            <a:xfrm flipH="1">
              <a:off x="1854846" y="3184341"/>
              <a:ext cx="1515370" cy="592885"/>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46" name="Straight Connector 168"/>
            <p:cNvCxnSpPr/>
            <p:nvPr/>
          </p:nvCxnSpPr>
          <p:spPr>
            <a:xfrm flipH="1">
              <a:off x="1854846" y="3172351"/>
              <a:ext cx="1969035" cy="604875"/>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pic>
          <p:nvPicPr>
            <p:cNvPr id="47" name="Picture 169"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522" y="2865340"/>
              <a:ext cx="453665" cy="453665"/>
            </a:xfrm>
            <a:prstGeom prst="rect">
              <a:avLst/>
            </a:prstGeom>
          </p:spPr>
        </p:pic>
        <p:pic>
          <p:nvPicPr>
            <p:cNvPr id="48" name="Picture 170"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4187" y="2865340"/>
              <a:ext cx="453665" cy="453665"/>
            </a:xfrm>
            <a:prstGeom prst="rect">
              <a:avLst/>
            </a:prstGeom>
          </p:spPr>
        </p:pic>
        <p:pic>
          <p:nvPicPr>
            <p:cNvPr id="49" name="Picture 171"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7852" y="2865340"/>
              <a:ext cx="453665" cy="453665"/>
            </a:xfrm>
            <a:prstGeom prst="rect">
              <a:avLst/>
            </a:prstGeom>
          </p:spPr>
        </p:pic>
        <p:pic>
          <p:nvPicPr>
            <p:cNvPr id="50" name="Picture 172"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4721" y="2865340"/>
              <a:ext cx="453665" cy="453665"/>
            </a:xfrm>
            <a:prstGeom prst="rect">
              <a:avLst/>
            </a:prstGeom>
          </p:spPr>
        </p:pic>
        <p:pic>
          <p:nvPicPr>
            <p:cNvPr id="51" name="Picture 173"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8386" y="2865340"/>
              <a:ext cx="453665" cy="453665"/>
            </a:xfrm>
            <a:prstGeom prst="rect">
              <a:avLst/>
            </a:prstGeom>
          </p:spPr>
        </p:pic>
        <p:pic>
          <p:nvPicPr>
            <p:cNvPr id="52" name="Picture 174" descr="EC2-Instanc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2051" y="2865340"/>
              <a:ext cx="453665" cy="453665"/>
            </a:xfrm>
            <a:prstGeom prst="rect">
              <a:avLst/>
            </a:prstGeom>
          </p:spPr>
        </p:pic>
        <p:cxnSp>
          <p:nvCxnSpPr>
            <p:cNvPr id="53" name="Straight Connector 175"/>
            <p:cNvCxnSpPr/>
            <p:nvPr/>
          </p:nvCxnSpPr>
          <p:spPr>
            <a:xfrm flipV="1">
              <a:off x="1960145" y="3907372"/>
              <a:ext cx="1863736" cy="25317"/>
            </a:xfrm>
            <a:prstGeom prst="line">
              <a:avLst/>
            </a:prstGeom>
            <a:ln w="19050">
              <a:solidFill>
                <a:srgbClr val="0070C0"/>
              </a:solidFill>
            </a:ln>
          </p:spPr>
          <p:style>
            <a:lnRef idx="2">
              <a:schemeClr val="accent1"/>
            </a:lnRef>
            <a:fillRef idx="0">
              <a:schemeClr val="accent1"/>
            </a:fillRef>
            <a:effectRef idx="1">
              <a:schemeClr val="accent1"/>
            </a:effectRef>
            <a:fontRef idx="minor">
              <a:schemeClr val="tx1"/>
            </a:fontRef>
          </p:style>
        </p:cxnSp>
        <p:pic>
          <p:nvPicPr>
            <p:cNvPr id="55" name="Picture 176" descr="RDS-DB-Instace-tandby-Multi-AZ-.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9217" y="3661537"/>
              <a:ext cx="465596" cy="465596"/>
            </a:xfrm>
            <a:prstGeom prst="rect">
              <a:avLst/>
            </a:prstGeom>
          </p:spPr>
        </p:pic>
        <p:pic>
          <p:nvPicPr>
            <p:cNvPr id="58" name="Picture 177" descr="RDS-DB-Insta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5554" y="3707677"/>
              <a:ext cx="450024" cy="450024"/>
            </a:xfrm>
            <a:prstGeom prst="rect">
              <a:avLst/>
            </a:prstGeom>
          </p:spPr>
        </p:pic>
      </p:grpSp>
      <p:sp>
        <p:nvSpPr>
          <p:cNvPr id="162" name="TextBox 7"/>
          <p:cNvSpPr txBox="1"/>
          <p:nvPr/>
        </p:nvSpPr>
        <p:spPr>
          <a:xfrm>
            <a:off x="3871411" y="1306514"/>
            <a:ext cx="1508581" cy="379656"/>
          </a:xfrm>
          <a:prstGeom prst="rect">
            <a:avLst/>
          </a:prstGeom>
          <a:solidFill>
            <a:schemeClr val="accent1">
              <a:lumMod val="40000"/>
              <a:lumOff val="60000"/>
            </a:schemeClr>
          </a:solidFill>
          <a:ln>
            <a:solidFill>
              <a:schemeClr val="accent1"/>
            </a:solidFill>
          </a:ln>
        </p:spPr>
        <p:txBody>
          <a:bodyPr wrap="square" rtlCol="0">
            <a:spAutoFit/>
          </a:bodyPr>
          <a:lstStyle>
            <a:defPPr>
              <a:defRPr lang="en-US"/>
            </a:defPPr>
            <a:lvl1pPr algn="ctr">
              <a:defRPr sz="1867">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b="1">
                <a:latin typeface="Amazon Ember" panose="020B0603020204020204" pitchFamily="34" charset="0"/>
                <a:ea typeface="Amazon Ember" panose="020B0603020204020204" pitchFamily="34" charset="0"/>
                <a:cs typeface="Amazon Ember" panose="020B0603020204020204" pitchFamily="34" charset="0"/>
              </a:rPr>
              <a:t>PROD</a:t>
            </a:r>
          </a:p>
        </p:txBody>
      </p:sp>
      <p:grpSp>
        <p:nvGrpSpPr>
          <p:cNvPr id="98" name="Group 97"/>
          <p:cNvGrpSpPr/>
          <p:nvPr/>
        </p:nvGrpSpPr>
        <p:grpSpPr>
          <a:xfrm>
            <a:off x="6207712" y="3026447"/>
            <a:ext cx="1514403" cy="2049128"/>
            <a:chOff x="1487051" y="1637968"/>
            <a:chExt cx="1135802" cy="1536846"/>
          </a:xfrm>
        </p:grpSpPr>
        <p:sp>
          <p:nvSpPr>
            <p:cNvPr id="99" name="TextBox 98"/>
            <p:cNvSpPr txBox="1"/>
            <p:nvPr/>
          </p:nvSpPr>
          <p:spPr>
            <a:xfrm>
              <a:off x="1598717" y="1637968"/>
              <a:ext cx="948103" cy="500233"/>
            </a:xfrm>
            <a:prstGeom prst="rect">
              <a:avLst/>
            </a:prstGeom>
            <a:noFill/>
          </p:spPr>
          <p:txBody>
            <a:bodyPr wrap="square" rtlCol="0">
              <a:spAutoFit/>
            </a:bodyPr>
            <a:lstStyle/>
            <a:p>
              <a:pPr algn="ctr"/>
              <a:r>
                <a:rPr lang="en-US" sz="1867" b="1">
                  <a:latin typeface="+mj-lt"/>
                  <a:ea typeface="Verdana" panose="020B0604030504040204" pitchFamily="34" charset="0"/>
                  <a:cs typeface="Verdana" panose="020B0604030504040204" pitchFamily="34" charset="0"/>
                </a:rPr>
                <a:t>Same template</a:t>
              </a:r>
            </a:p>
          </p:txBody>
        </p:sp>
        <p:pic>
          <p:nvPicPr>
            <p:cNvPr id="100" name="Picture 99" descr="CloudFormation-Tempat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7051" y="2039012"/>
              <a:ext cx="1135802" cy="1135802"/>
            </a:xfrm>
            <a:prstGeom prst="rect">
              <a:avLst/>
            </a:prstGeom>
          </p:spPr>
        </p:pic>
      </p:grpSp>
      <p:sp>
        <p:nvSpPr>
          <p:cNvPr id="3" name="Right Arrow 2"/>
          <p:cNvSpPr/>
          <p:nvPr/>
        </p:nvSpPr>
        <p:spPr>
          <a:xfrm>
            <a:off x="7546954" y="4004616"/>
            <a:ext cx="470356" cy="627515"/>
          </a:xfrm>
          <a:prstGeom prst="rightArrow">
            <a:avLst/>
          </a:prstGeom>
          <a:solidFill>
            <a:srgbClr val="4F81BD"/>
          </a:solidFill>
          <a:ln>
            <a:solidFill>
              <a:srgbClr val="0070C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sp>
        <p:nvSpPr>
          <p:cNvPr id="102" name="Right Arrow 101"/>
          <p:cNvSpPr/>
          <p:nvPr/>
        </p:nvSpPr>
        <p:spPr>
          <a:xfrm flipH="1">
            <a:off x="5914365" y="4004616"/>
            <a:ext cx="470356" cy="627515"/>
          </a:xfrm>
          <a:prstGeom prst="rightArrow">
            <a:avLst/>
          </a:prstGeom>
          <a:solidFill>
            <a:srgbClr val="4F81BD"/>
          </a:solidFill>
          <a:ln>
            <a:solidFill>
              <a:srgbClr val="0070C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40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9053" y="1668901"/>
            <a:ext cx="725471" cy="473571"/>
          </a:xfrm>
          <a:prstGeom prst="rect">
            <a:avLst/>
          </a:prstGeom>
        </p:spPr>
      </p:pic>
      <p:pic>
        <p:nvPicPr>
          <p:cNvPr id="104" name="Picture 10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10772" y="1736373"/>
            <a:ext cx="491137" cy="589364"/>
          </a:xfrm>
          <a:prstGeom prst="rect">
            <a:avLst/>
          </a:prstGeom>
        </p:spPr>
      </p:pic>
      <p:pic>
        <p:nvPicPr>
          <p:cNvPr id="105" name="Picture 10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90837" y="1715887"/>
            <a:ext cx="725471" cy="473571"/>
          </a:xfrm>
          <a:prstGeom prst="rect">
            <a:avLst/>
          </a:prstGeom>
        </p:spPr>
      </p:pic>
      <p:pic>
        <p:nvPicPr>
          <p:cNvPr id="107" name="Picture 10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87681" y="3456467"/>
            <a:ext cx="491137" cy="589364"/>
          </a:xfrm>
          <a:prstGeom prst="rect">
            <a:avLst/>
          </a:prstGeom>
        </p:spPr>
      </p:pic>
      <p:pic>
        <p:nvPicPr>
          <p:cNvPr id="108" name="Picture 10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39037" y="1859282"/>
            <a:ext cx="369264" cy="443116"/>
          </a:xfrm>
          <a:prstGeom prst="rect">
            <a:avLst/>
          </a:prstGeom>
        </p:spPr>
      </p:pic>
      <p:pic>
        <p:nvPicPr>
          <p:cNvPr id="109" name="Picture 10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33315" y="3436849"/>
            <a:ext cx="369264" cy="443116"/>
          </a:xfrm>
          <a:prstGeom prst="rect">
            <a:avLst/>
          </a:prstGeom>
        </p:spPr>
      </p:pic>
    </p:spTree>
    <p:custDataLst>
      <p:tags r:id="rId1"/>
    </p:custDataLst>
    <p:extLst>
      <p:ext uri="{BB962C8B-B14F-4D97-AF65-F5344CB8AC3E}">
        <p14:creationId xmlns:p14="http://schemas.microsoft.com/office/powerpoint/2010/main" val="104316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Anatomy of a CloudFormation Template	</a:t>
            </a:r>
          </a:p>
        </p:txBody>
      </p:sp>
      <p:cxnSp>
        <p:nvCxnSpPr>
          <p:cNvPr id="12" name="Straight Connector 11"/>
          <p:cNvCxnSpPr/>
          <p:nvPr/>
        </p:nvCxnSpPr>
        <p:spPr>
          <a:xfrm flipV="1">
            <a:off x="4116494" y="1974647"/>
            <a:ext cx="276601" cy="3162016"/>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cxnSp>
        <p:nvCxnSpPr>
          <p:cNvPr id="16" name="Straight Connector 15"/>
          <p:cNvCxnSpPr/>
          <p:nvPr/>
        </p:nvCxnSpPr>
        <p:spPr>
          <a:xfrm flipV="1">
            <a:off x="4116494" y="4194717"/>
            <a:ext cx="6067801" cy="1510282"/>
          </a:xfrm>
          <a:prstGeom prst="line">
            <a:avLst/>
          </a:prstGeom>
          <a:noFill/>
          <a:ln w="25400" cap="flat" cmpd="sng" algn="ctr">
            <a:solidFill>
              <a:srgbClr val="0C67AE">
                <a:lumMod val="75000"/>
              </a:srgbClr>
            </a:solidFill>
            <a:prstDash val="dash"/>
          </a:ln>
          <a:effectLst>
            <a:outerShdw blurRad="40000" dist="20000" dir="5400000" rotWithShape="0">
              <a:srgbClr val="000000">
                <a:alpha val="38000"/>
              </a:srgbClr>
            </a:outerShdw>
          </a:effectLst>
        </p:spPr>
      </p:cxnSp>
      <p:sp>
        <p:nvSpPr>
          <p:cNvPr id="17" name="Rectangle 16"/>
          <p:cNvSpPr/>
          <p:nvPr/>
        </p:nvSpPr>
        <p:spPr>
          <a:xfrm>
            <a:off x="1527531" y="2128123"/>
            <a:ext cx="2588963" cy="3576876"/>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74746"/>
              </a:solidFill>
              <a:effectLst/>
              <a:uLnTx/>
              <a:uFillTx/>
              <a:latin typeface="Arial"/>
              <a:ea typeface="+mn-ea"/>
              <a:cs typeface="+mn-cs"/>
            </a:endParaRPr>
          </a:p>
        </p:txBody>
      </p:sp>
      <p:sp>
        <p:nvSpPr>
          <p:cNvPr id="18" name="Rectangle 17"/>
          <p:cNvSpPr/>
          <p:nvPr/>
        </p:nvSpPr>
        <p:spPr>
          <a:xfrm>
            <a:off x="1537056" y="5136663"/>
            <a:ext cx="2581272" cy="551124"/>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6200000" scaled="1"/>
            <a:tileRect/>
          </a:gradFill>
          <a:ln w="28575" cap="flat" cmpd="sng" algn="ctr">
            <a:solidFill>
              <a:srgbClr val="0C67AE">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474746"/>
              </a:solidFill>
              <a:effectLst/>
              <a:uLnTx/>
              <a:uFillTx/>
              <a:latin typeface="Arial"/>
              <a:ea typeface="+mn-ea"/>
              <a:cs typeface="+mn-cs"/>
            </a:endParaRPr>
          </a:p>
        </p:txBody>
      </p:sp>
      <p:sp>
        <p:nvSpPr>
          <p:cNvPr id="19" name="Rectangle 18"/>
          <p:cNvSpPr/>
          <p:nvPr/>
        </p:nvSpPr>
        <p:spPr>
          <a:xfrm>
            <a:off x="1529484" y="2128123"/>
            <a:ext cx="2587386" cy="3570208"/>
          </a:xfrm>
          <a:prstGeom prst="rect">
            <a:avLst/>
          </a:prstGeom>
          <a:noFill/>
          <a:ln w="9525" cap="flat" cmpd="sng" algn="ctr">
            <a:solidFill>
              <a:srgbClr val="999A98">
                <a:shade val="95000"/>
                <a:satMod val="105000"/>
              </a:srgbClr>
            </a:solidFill>
            <a:prstDash val="solid"/>
          </a:ln>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JSON string</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"Metadata"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template metadata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"Parameters"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parameters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"Mappings"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mappings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"Conditions"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conditions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"Resources"</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resources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a:p>
            <a:pPr marL="0" marR="0" lvl="0" indent="0" defTabSz="457200" eaLnBrk="1" fontAlgn="auto" latinLnBrk="0" hangingPunct="1">
              <a:lnSpc>
                <a:spcPct val="100000"/>
              </a:lnSpc>
              <a:spcBef>
                <a:spcPts val="60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  </a:t>
            </a:r>
            <a:r>
              <a:rPr kumimoji="0" lang="en-US" sz="1400" b="0" i="1"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set of outputs </a:t>
            </a:r>
            <a:r>
              <a:rPr kumimoji="0" lang="en-US" sz="1400" b="0" i="0" u="none" strike="noStrike" kern="0" cap="none" spc="0" normalizeH="0" baseline="0" noProof="0">
                <a:ln>
                  <a:noFill/>
                </a:ln>
                <a:solidFill>
                  <a:srgbClr val="474746"/>
                </a:solidFill>
                <a:effectLst/>
                <a:uLnTx/>
                <a:uFillTx/>
                <a:latin typeface="Courier New" panose="02070309020205020404" pitchFamily="49" charset="0"/>
                <a:ea typeface="+mn-ea"/>
                <a:cs typeface="Courier New" panose="02070309020205020404" pitchFamily="49" charset="0"/>
              </a:rPr>
              <a:t>}</a:t>
            </a:r>
          </a:p>
        </p:txBody>
      </p:sp>
      <p:sp>
        <p:nvSpPr>
          <p:cNvPr id="20" name="Content Placeholder 2"/>
          <p:cNvSpPr txBox="1">
            <a:spLocks/>
          </p:cNvSpPr>
          <p:nvPr/>
        </p:nvSpPr>
        <p:spPr>
          <a:xfrm>
            <a:off x="4393095" y="1974646"/>
            <a:ext cx="5791200" cy="2220071"/>
          </a:xfrm>
          <a:prstGeom prst="rect">
            <a:avLst/>
          </a:prstGeom>
          <a:solidFill>
            <a:sysClr val="window" lastClr="FFFFFF"/>
          </a:solidFill>
          <a:ln w="12700" cap="flat" cmpd="sng" algn="ctr">
            <a:solidFill>
              <a:srgbClr val="6D6E6D"/>
            </a:solidFill>
            <a:prstDash val="solid"/>
            <a:miter lim="800000"/>
          </a:ln>
          <a:effectLst/>
        </p:spPr>
        <p:txBody>
          <a:bodyPr vert="horz" lIns="182880" tIns="91440" rIns="182880" bIns="91440" rtlCol="0">
            <a:normAutofit/>
          </a:bodyPr>
          <a:lstStyle>
            <a:lvl1pPr marL="0" indent="0" algn="l" defTabSz="457200" rtl="0" eaLnBrk="1" latinLnBrk="0" hangingPunct="1">
              <a:spcBef>
                <a:spcPct val="20000"/>
              </a:spcBef>
              <a:buFontTx/>
              <a:buNone/>
              <a:defRPr sz="2400" b="0" i="0" kern="1200">
                <a:solidFill>
                  <a:srgbClr val="4D4D4C"/>
                </a:solidFill>
                <a:latin typeface="+mn-lt"/>
                <a:ea typeface="+mn-ea"/>
                <a:cs typeface="+mn-cs"/>
              </a:defRPr>
            </a:lvl1pPr>
            <a:lvl2pPr marL="742950" indent="-285750" algn="l" defTabSz="457200" rtl="0" eaLnBrk="1" latinLnBrk="0" hangingPunct="1">
              <a:spcBef>
                <a:spcPct val="20000"/>
              </a:spcBef>
              <a:buFont typeface="Arial"/>
              <a:buChar char="•"/>
              <a:defRPr sz="2000" b="0" i="0" kern="1200">
                <a:solidFill>
                  <a:srgbClr val="4D4D4C"/>
                </a:solidFill>
                <a:latin typeface="+mn-lt"/>
                <a:ea typeface="+mn-ea"/>
                <a:cs typeface="+mn-cs"/>
              </a:defRPr>
            </a:lvl2pPr>
            <a:lvl3pPr marL="1143000" indent="-228600" algn="l" defTabSz="457200" rtl="0" eaLnBrk="1" latinLnBrk="0" hangingPunct="1">
              <a:spcBef>
                <a:spcPct val="20000"/>
              </a:spcBef>
              <a:buFont typeface="Arial"/>
              <a:buChar char="•"/>
              <a:defRPr sz="1800" b="0" i="0" kern="1200">
                <a:solidFill>
                  <a:srgbClr val="4D4D4C"/>
                </a:solidFill>
                <a:latin typeface="+mn-lt"/>
                <a:ea typeface="+mn-ea"/>
                <a:cs typeface="+mn-cs"/>
              </a:defRPr>
            </a:lvl3pPr>
            <a:lvl4pPr marL="16002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4pPr>
            <a:lvl5pPr marL="2057400" indent="-228600" algn="l" defTabSz="457200" rtl="0" eaLnBrk="1" latinLnBrk="0" hangingPunct="1">
              <a:spcBef>
                <a:spcPct val="20000"/>
              </a:spcBef>
              <a:buFont typeface="Arial"/>
              <a:buChar char="»"/>
              <a:defRPr sz="1600" b="0" i="0" kern="1200">
                <a:solidFill>
                  <a:srgbClr val="4D4D4C"/>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rgbClr val="0C67AE">
                    <a:lumMod val="75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Outputs:</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Values returned whenever you view your stack's properties.</a:t>
            </a: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Properties</a:t>
            </a:r>
            <a:r>
              <a:rPr kumimoji="0" lang="en-US" sz="1800" b="0" i="0" u="none" strike="noStrike" kern="1200" cap="none" spc="0" normalizeH="0" baseline="0" noProof="0" dirty="0">
                <a:ln>
                  <a:noFill/>
                </a:ln>
                <a:solidFill>
                  <a:schemeClr val="tx1"/>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171450" marR="0" lvl="1" indent="0" algn="l" defTabSz="457200" rtl="0" eaLnBrk="1" fontAlgn="auto" latinLnBrk="0" hangingPunct="1">
              <a:lnSpc>
                <a:spcPct val="100000"/>
              </a:lnSpc>
              <a:spcBef>
                <a:spcPct val="20000"/>
              </a:spcBef>
              <a:spcAft>
                <a:spcPts val="0"/>
              </a:spcAft>
              <a:buClrTx/>
              <a:buSzTx/>
              <a:buNone/>
              <a:tabLst/>
              <a:defRPr/>
            </a:pPr>
            <a:r>
              <a:rPr kumimoji="0" lang="en-US" sz="16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Declares output values that you want to view from the </a:t>
            </a:r>
            <a:r>
              <a:rPr kumimoji="0" lang="en-US" sz="1600" b="0" i="0" u="none" strike="noStrike" kern="1200" cap="none" spc="0" normalizeH="0" baseline="0" noProof="0" dirty="0" err="1">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CloudFormation</a:t>
            </a:r>
            <a:r>
              <a:rPr kumimoji="0" lang="en-US" sz="1600" b="0" i="0" u="none" strike="noStrike" kern="1200" cap="none" spc="0" normalizeH="0" baseline="0" noProof="0" dirty="0">
                <a:ln>
                  <a:noFill/>
                </a:ln>
                <a:solidFill>
                  <a:schemeClr val="tx1"/>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console or that you want to return in response to describe-stack calls.</a:t>
            </a:r>
          </a:p>
        </p:txBody>
      </p:sp>
      <p:sp>
        <p:nvSpPr>
          <p:cNvPr id="21" name="Rectangle 20"/>
          <p:cNvSpPr/>
          <p:nvPr/>
        </p:nvSpPr>
        <p:spPr>
          <a:xfrm>
            <a:off x="4385497" y="4494712"/>
            <a:ext cx="5798798" cy="954107"/>
          </a:xfrm>
          <a:prstGeom prst="rect">
            <a:avLst/>
          </a:prstGeom>
          <a:gradFill rotWithShape="1">
            <a:gsLst>
              <a:gs pos="0">
                <a:srgbClr val="999A98">
                  <a:tint val="50000"/>
                  <a:satMod val="300000"/>
                </a:srgbClr>
              </a:gs>
              <a:gs pos="35000">
                <a:srgbClr val="999A98">
                  <a:tint val="37000"/>
                  <a:satMod val="300000"/>
                </a:srgbClr>
              </a:gs>
              <a:gs pos="100000">
                <a:srgbClr val="999A98">
                  <a:tint val="15000"/>
                  <a:satMod val="350000"/>
                </a:srgbClr>
              </a:gs>
            </a:gsLst>
            <a:lin ang="16200000" scaled="1"/>
          </a:gradFill>
          <a:ln w="9525" cap="flat" cmpd="sng" algn="ctr">
            <a:solidFill>
              <a:srgbClr val="999A98">
                <a:shade val="95000"/>
                <a:satMod val="105000"/>
              </a:srgbClr>
            </a:solidFill>
            <a:prstDash val="solid"/>
          </a:ln>
          <a:effectLst>
            <a:outerShdw blurRad="40000" dist="20000" dir="5400000" rotWithShape="0">
              <a:srgbClr val="000000">
                <a:alpha val="38000"/>
              </a:srgbClr>
            </a:outerShdw>
          </a:effectLst>
        </p:spPr>
        <p:txBody>
          <a:bodyPr wrap="square" numCol="1" spc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"Outputs" </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"&lt;</a:t>
            </a:r>
            <a:r>
              <a:rPr kumimoji="0" lang="en-US" sz="14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Logical ID</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&gt;" :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Description</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&lt;Information about the value</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&gt;",</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0" cap="none" spc="0" normalizeH="0" baseline="0" noProof="0">
                <a:ln>
                  <a:noFill/>
                </a:ln>
                <a:solidFill>
                  <a:srgbClr val="7BC233">
                    <a:lumMod val="50000"/>
                  </a:srgbClr>
                </a:solidFill>
                <a:effectLst/>
                <a:uLnTx/>
                <a:uFillTx/>
                <a:latin typeface="Courier New" panose="02070309020205020404" pitchFamily="49" charset="0"/>
                <a:ea typeface="+mn-ea"/>
                <a:cs typeface="Courier New" panose="02070309020205020404" pitchFamily="49" charset="0"/>
              </a:rPr>
              <a:t>Value</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r>
              <a:rPr kumimoji="0" lang="en-US" sz="1400" b="0"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&lt;Value to return&gt;</a:t>
            </a:r>
            <a:r>
              <a:rPr kumimoji="0" lang="en-US" sz="1400" b="0" i="0" u="none" strike="noStrike" kern="0" cap="none" spc="0" normalizeH="0" baseline="0" noProof="0">
                <a:ln>
                  <a:noFill/>
                </a:ln>
                <a:solidFill>
                  <a:srgbClr val="0C67AE">
                    <a:lumMod val="75000"/>
                  </a:srgbClr>
                </a:solidFill>
                <a:effectLst/>
                <a:uLnTx/>
                <a:uFillTx/>
                <a:latin typeface="Courier New" panose="02070309020205020404" pitchFamily="49" charset="0"/>
                <a:ea typeface="+mn-ea"/>
                <a:cs typeface="Courier New" panose="02070309020205020404" pitchFamily="49" charset="0"/>
              </a:rPr>
              <a:t>" } }</a:t>
            </a:r>
          </a:p>
        </p:txBody>
      </p:sp>
      <p:pic>
        <p:nvPicPr>
          <p:cNvPr id="10" name="Picture 9">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3212694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74" y="2030279"/>
            <a:ext cx="10853058" cy="2751810"/>
          </a:xfrm>
        </p:spPr>
        <p:txBody>
          <a:bodyPr>
            <a:noAutofit/>
          </a:bodyPr>
          <a:lstStyle/>
          <a:p>
            <a:r>
              <a:rPr lang="en-US" sz="4800" dirty="0"/>
              <a:t>Part 4: What About Resources and Features That Are Not Directly Supported by AWS </a:t>
            </a:r>
            <a:r>
              <a:rPr lang="en-US" sz="4800" dirty="0" err="1"/>
              <a:t>CloudFormation</a:t>
            </a:r>
            <a:r>
              <a:rPr lang="en-US" sz="4800" dirty="0"/>
              <a:t>?</a:t>
            </a:r>
          </a:p>
        </p:txBody>
      </p:sp>
    </p:spTree>
    <p:custDataLst>
      <p:tags r:id="rId1"/>
    </p:custDataLst>
    <p:extLst>
      <p:ext uri="{BB962C8B-B14F-4D97-AF65-F5344CB8AC3E}">
        <p14:creationId xmlns:p14="http://schemas.microsoft.com/office/powerpoint/2010/main" val="1605480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30997"/>
            <a:ext cx="11115261" cy="1177870"/>
          </a:xfrm>
        </p:spPr>
        <p:txBody>
          <a:bodyPr>
            <a:normAutofit fontScale="90000"/>
          </a:bodyPr>
          <a:lstStyle/>
          <a:p>
            <a:r>
              <a:rPr lang="en-US" dirty="0"/>
              <a:t>AWS </a:t>
            </a:r>
            <a:r>
              <a:rPr lang="en-US" dirty="0" err="1"/>
              <a:t>CloudFormation</a:t>
            </a:r>
            <a:r>
              <a:rPr lang="en-US" dirty="0"/>
              <a:t> Is </a:t>
            </a:r>
            <a:r>
              <a:rPr lang="en-US" dirty="0">
                <a:latin typeface="Amazon Ember Light" panose="020B0403020204020204" pitchFamily="34" charset="0"/>
                <a:ea typeface="Amazon Ember Light" panose="020B0403020204020204" pitchFamily="34" charset="0"/>
                <a:cs typeface="Amazon Ember Light" panose="020B0403020204020204" pitchFamily="34" charset="0"/>
              </a:rPr>
              <a:t>Extensible</a:t>
            </a:r>
            <a:r>
              <a:rPr lang="en-US" dirty="0"/>
              <a:t> with                Custom Resources</a:t>
            </a:r>
          </a:p>
        </p:txBody>
      </p:sp>
      <p:sp>
        <p:nvSpPr>
          <p:cNvPr id="3" name="Content Placeholder 2"/>
          <p:cNvSpPr>
            <a:spLocks noGrp="1"/>
          </p:cNvSpPr>
          <p:nvPr>
            <p:ph idx="1"/>
          </p:nvPr>
        </p:nvSpPr>
        <p:spPr>
          <a:xfrm>
            <a:off x="238538" y="1440305"/>
            <a:ext cx="11350487" cy="4913308"/>
          </a:xfrm>
        </p:spPr>
        <p:txBody>
          <a:bodyPr>
            <a:normAutofit/>
          </a:bodyPr>
          <a:lstStyle/>
          <a:p>
            <a:pPr marL="0" indent="0">
              <a:buNone/>
            </a:pPr>
            <a:r>
              <a:rPr lang="en-US" dirty="0"/>
              <a:t>Use AWS </a:t>
            </a:r>
            <a:r>
              <a:rPr lang="en-US" dirty="0" err="1"/>
              <a:t>CloudFormation's</a:t>
            </a:r>
            <a:r>
              <a:rPr lang="en-US" dirty="0"/>
              <a:t> custom resources feature to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plug in your own logic</a:t>
            </a:r>
            <a:r>
              <a:rPr lang="en-US" dirty="0"/>
              <a:t> as part of stack creation.</a:t>
            </a:r>
          </a:p>
          <a:p>
            <a:pPr marL="0" indent="0">
              <a:buNone/>
            </a:pPr>
            <a:endParaRPr lang="en-US" sz="2667" dirty="0"/>
          </a:p>
          <a:p>
            <a:pPr marL="0" indent="0">
              <a:buNone/>
            </a:pPr>
            <a:r>
              <a:rPr lang="en-US" sz="26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Examples: </a:t>
            </a:r>
          </a:p>
          <a:p>
            <a:pPr marL="615935" indent="-457189">
              <a:spcBef>
                <a:spcPts val="2400"/>
              </a:spcBef>
              <a:buAutoNum type="arabicPeriod"/>
            </a:pPr>
            <a:r>
              <a:rPr lang="en-US" sz="2600" dirty="0"/>
              <a:t>Provision a third-party application subscription and pass the authentication key back to the Amazon EC2 instance that needs it.</a:t>
            </a:r>
          </a:p>
          <a:p>
            <a:pPr marL="615935" indent="-457189">
              <a:spcBef>
                <a:spcPts val="2400"/>
              </a:spcBef>
              <a:buFontTx/>
              <a:buAutoNum type="arabicPeriod"/>
            </a:pPr>
            <a:r>
              <a:rPr lang="en-US" sz="2600" dirty="0"/>
              <a:t>Use an AWS Lambda function to peer a new VPC with another VPC.</a:t>
            </a:r>
          </a:p>
        </p:txBody>
      </p:sp>
      <p:pic>
        <p:nvPicPr>
          <p:cNvPr id="5" name="Picture 4">
            <a:hlinkClick r:id="rId4"/>
            <a:extLst>
              <a:ext uri="{FF2B5EF4-FFF2-40B4-BE49-F238E27FC236}">
                <a16:creationId xmlns:a16="http://schemas.microsoft.com/office/drawing/2014/main" id="{94C66B25-81D8-CE4B-8441-40BB790BB5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825" y="6196517"/>
            <a:ext cx="1620111" cy="630043"/>
          </a:xfrm>
          <a:prstGeom prst="rect">
            <a:avLst/>
          </a:prstGeom>
        </p:spPr>
      </p:pic>
    </p:spTree>
    <p:custDataLst>
      <p:tags r:id="rId1"/>
    </p:custDataLst>
    <p:extLst>
      <p:ext uri="{BB962C8B-B14F-4D97-AF65-F5344CB8AC3E}">
        <p14:creationId xmlns:p14="http://schemas.microsoft.com/office/powerpoint/2010/main" val="177708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Custom Resource Workflow</a:t>
            </a:r>
          </a:p>
        </p:txBody>
      </p:sp>
      <p:sp>
        <p:nvSpPr>
          <p:cNvPr id="17" name="Rounded Rectangle 16"/>
          <p:cNvSpPr/>
          <p:nvPr/>
        </p:nvSpPr>
        <p:spPr>
          <a:xfrm>
            <a:off x="252177" y="2052071"/>
            <a:ext cx="4761797" cy="3387117"/>
          </a:xfrm>
          <a:prstGeom prst="roundRect">
            <a:avLst/>
          </a:prstGeom>
          <a:solidFill>
            <a:schemeClr val="bg1"/>
          </a:solid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r>
              <a:rPr lang="en-US" sz="1300">
                <a:solidFill>
                  <a:schemeClr val="tx1"/>
                </a:solidFill>
                <a:latin typeface="Courier New" pitchFamily="49" charset="0"/>
                <a:cs typeface="Courier New" pitchFamily="49" charset="0"/>
              </a:rPr>
              <a:t>CfnVerifier</a:t>
            </a:r>
          </a:p>
          <a:p>
            <a:r>
              <a:rPr lang="en-US" sz="1300">
                <a:solidFill>
                  <a:schemeClr val="tx1"/>
                </a:solidFill>
                <a:latin typeface="Courier New" pitchFamily="49" charset="0"/>
                <a:cs typeface="Courier New" pitchFamily="49" charset="0"/>
              </a:rPr>
              <a:t>  Type: AWS::CloudFormation::CustomResource</a:t>
            </a:r>
          </a:p>
          <a:p>
            <a:r>
              <a:rPr lang="en-US" sz="1300">
                <a:solidFill>
                  <a:schemeClr val="tx1"/>
                </a:solidFill>
                <a:latin typeface="Courier New" pitchFamily="49" charset="0"/>
                <a:cs typeface="Courier New" pitchFamily="49" charset="0"/>
              </a:rPr>
              <a:t>  Properties: </a:t>
            </a:r>
          </a:p>
          <a:p>
            <a:r>
              <a:rPr lang="en-US" sz="1300">
                <a:solidFill>
                  <a:schemeClr val="tx1"/>
                </a:solidFill>
                <a:latin typeface="Courier New" pitchFamily="49" charset="0"/>
                <a:cs typeface="Courier New" pitchFamily="49" charset="0"/>
              </a:rPr>
              <a:t>    ServiceToken</a:t>
            </a:r>
          </a:p>
          <a:p>
            <a:r>
              <a:rPr lang="en-US" sz="1300">
                <a:solidFill>
                  <a:schemeClr val="tx1"/>
                </a:solidFill>
                <a:latin typeface="Courier New" pitchFamily="49" charset="0"/>
                <a:cs typeface="Courier New" pitchFamily="49" charset="0"/>
              </a:rPr>
              <a:t>      Fn::Join [ "", [   </a:t>
            </a:r>
          </a:p>
          <a:p>
            <a:r>
              <a:rPr lang="en-US" sz="1300">
                <a:solidFill>
                  <a:schemeClr val="tx1"/>
                </a:solidFill>
                <a:latin typeface="Courier New" pitchFamily="49" charset="0"/>
                <a:cs typeface="Courier New" pitchFamily="49" charset="0"/>
              </a:rPr>
              <a:t>       "arn:aws:lambda:", !Ref: </a:t>
            </a:r>
          </a:p>
          <a:p>
            <a:r>
              <a:rPr lang="en-US" sz="1300">
                <a:solidFill>
                  <a:schemeClr val="tx1"/>
                </a:solidFill>
                <a:latin typeface="Courier New" pitchFamily="49" charset="0"/>
                <a:cs typeface="Courier New" pitchFamily="49" charset="0"/>
              </a:rPr>
              <a:t>       "AWS::Region", ":", </a:t>
            </a:r>
          </a:p>
          <a:p>
            <a:r>
              <a:rPr lang="en-US" sz="1300">
                <a:solidFill>
                  <a:schemeClr val="tx1"/>
                </a:solidFill>
                <a:latin typeface="Courier New" pitchFamily="49" charset="0"/>
                <a:cs typeface="Courier New" pitchFamily="49" charset="0"/>
              </a:rPr>
              <a:t>       !Ref: "AWS::AccountId”, </a:t>
            </a:r>
          </a:p>
          <a:p>
            <a:r>
              <a:rPr lang="en-US" sz="1300">
                <a:solidFill>
                  <a:schemeClr val="tx1"/>
                </a:solidFill>
                <a:latin typeface="Courier New" pitchFamily="49" charset="0"/>
                <a:cs typeface="Courier New" pitchFamily="49" charset="0"/>
              </a:rPr>
              <a:t>       ":function:CfnVerifierLambda" </a:t>
            </a:r>
          </a:p>
          <a:p>
            <a:r>
              <a:rPr lang="en-US" sz="1300">
                <a:solidFill>
                  <a:schemeClr val="tx1"/>
                </a:solidFill>
                <a:latin typeface="Courier New" pitchFamily="49" charset="0"/>
                <a:cs typeface="Courier New" pitchFamily="49" charset="0"/>
              </a:rPr>
              <a:t>	  ]</a:t>
            </a:r>
          </a:p>
          <a:p>
            <a:r>
              <a:rPr lang="en-US" sz="1300">
                <a:solidFill>
                  <a:schemeClr val="tx1"/>
                </a:solidFill>
                <a:latin typeface="Courier New" pitchFamily="49" charset="0"/>
                <a:cs typeface="Courier New" pitchFamily="49" charset="0"/>
              </a:rPr>
              <a:t>	]</a:t>
            </a:r>
          </a:p>
        </p:txBody>
      </p:sp>
      <p:sp>
        <p:nvSpPr>
          <p:cNvPr id="18" name="TextBox 17"/>
          <p:cNvSpPr txBox="1"/>
          <p:nvPr/>
        </p:nvSpPr>
        <p:spPr>
          <a:xfrm>
            <a:off x="9514163" y="1700783"/>
            <a:ext cx="2411984" cy="584775"/>
          </a:xfrm>
          <a:prstGeom prst="rect">
            <a:avLst/>
          </a:prstGeom>
          <a:noFill/>
        </p:spPr>
        <p:txBody>
          <a:bodyPr wrap="square" rtlCol="0">
            <a:spAutoFit/>
          </a:bodyPr>
          <a:lstStyle/>
          <a:p>
            <a:pPr algn="ctr"/>
            <a:r>
              <a:rPr lang="en-US" sz="1600">
                <a:latin typeface="Amazon Ember Medium" charset="0"/>
                <a:ea typeface="Amazon Ember Medium" charset="0"/>
                <a:cs typeface="Amazon Ember Medium" charset="0"/>
              </a:rPr>
              <a:t>AWS Lambda</a:t>
            </a:r>
          </a:p>
          <a:p>
            <a:pPr algn="ctr"/>
            <a:r>
              <a:rPr lang="en-US" sz="1600">
                <a:latin typeface="Amazon Ember Medium" charset="0"/>
                <a:ea typeface="Amazon Ember Medium" charset="0"/>
                <a:cs typeface="Amazon Ember Medium" charset="0"/>
              </a:rPr>
              <a:t>function</a:t>
            </a:r>
          </a:p>
        </p:txBody>
      </p:sp>
      <p:sp>
        <p:nvSpPr>
          <p:cNvPr id="19" name="TextBox 18"/>
          <p:cNvSpPr txBox="1"/>
          <p:nvPr/>
        </p:nvSpPr>
        <p:spPr>
          <a:xfrm>
            <a:off x="7596396" y="1612848"/>
            <a:ext cx="2267247" cy="584775"/>
          </a:xfrm>
          <a:prstGeom prst="rect">
            <a:avLst/>
          </a:prstGeom>
          <a:noFill/>
        </p:spPr>
        <p:txBody>
          <a:bodyPr wrap="square" rtlCol="0">
            <a:spAutoFit/>
          </a:bodyPr>
          <a:lstStyle/>
          <a:p>
            <a:r>
              <a:rPr lang="en-US" sz="1600">
                <a:latin typeface="Amazon Ember Medium" charset="0"/>
                <a:ea typeface="Amazon Ember Medium" charset="0"/>
                <a:cs typeface="Amazon Ember Medium" charset="0"/>
              </a:rPr>
              <a:t>AWS CloudFormation passes custom data</a:t>
            </a:r>
          </a:p>
        </p:txBody>
      </p:sp>
      <p:sp>
        <p:nvSpPr>
          <p:cNvPr id="20" name="TextBox 19"/>
          <p:cNvSpPr txBox="1"/>
          <p:nvPr/>
        </p:nvSpPr>
        <p:spPr>
          <a:xfrm>
            <a:off x="7596396" y="3517216"/>
            <a:ext cx="2684326" cy="584775"/>
          </a:xfrm>
          <a:prstGeom prst="rect">
            <a:avLst/>
          </a:prstGeom>
          <a:noFill/>
        </p:spPr>
        <p:txBody>
          <a:bodyPr wrap="square" rtlCol="0">
            <a:spAutoFit/>
          </a:bodyPr>
          <a:lstStyle/>
          <a:p>
            <a:r>
              <a:rPr lang="en-US" sz="1600">
                <a:latin typeface="Amazon Ember Medium" charset="0"/>
                <a:ea typeface="Amazon Ember Medium" charset="0"/>
                <a:cs typeface="Amazon Ember Medium" charset="0"/>
              </a:rPr>
              <a:t>Response with Amazon S3 </a:t>
            </a:r>
          </a:p>
          <a:p>
            <a:r>
              <a:rPr lang="en-US" sz="1600">
                <a:latin typeface="Amazon Ember Medium" charset="0"/>
                <a:ea typeface="Amazon Ember Medium" charset="0"/>
                <a:cs typeface="Amazon Ember Medium" charset="0"/>
              </a:rPr>
              <a:t>URL: Success or Fail</a:t>
            </a:r>
          </a:p>
        </p:txBody>
      </p:sp>
      <p:cxnSp>
        <p:nvCxnSpPr>
          <p:cNvPr id="21" name="Straight Arrow Connector 20"/>
          <p:cNvCxnSpPr/>
          <p:nvPr/>
        </p:nvCxnSpPr>
        <p:spPr>
          <a:xfrm>
            <a:off x="7159342" y="2623377"/>
            <a:ext cx="2690285" cy="11319"/>
          </a:xfrm>
          <a:prstGeom prst="straightConnector1">
            <a:avLst/>
          </a:prstGeom>
          <a:ln w="50800">
            <a:solidFill>
              <a:schemeClr val="accent5">
                <a:lumMod val="7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075262" y="3266811"/>
            <a:ext cx="2788381" cy="0"/>
          </a:xfrm>
          <a:prstGeom prst="straightConnector1">
            <a:avLst/>
          </a:prstGeom>
          <a:ln w="50800">
            <a:solidFill>
              <a:schemeClr val="accent5">
                <a:lumMod val="7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533925" y="3685897"/>
            <a:ext cx="13047" cy="1164297"/>
          </a:xfrm>
          <a:prstGeom prst="straightConnector1">
            <a:avLst/>
          </a:prstGeom>
          <a:ln w="50800">
            <a:solidFill>
              <a:schemeClr val="accent5">
                <a:lumMod val="7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5425567" y="2013126"/>
            <a:ext cx="2140163" cy="1963087"/>
            <a:chOff x="3276600" y="725584"/>
            <a:chExt cx="2581275" cy="1970608"/>
          </a:xfrm>
        </p:grpSpPr>
        <p:sp>
          <p:nvSpPr>
            <p:cNvPr id="28" name="Rounded Rectangle 27"/>
            <p:cNvSpPr/>
            <p:nvPr/>
          </p:nvSpPr>
          <p:spPr>
            <a:xfrm>
              <a:off x="3276600" y="725584"/>
              <a:ext cx="2581275" cy="197060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rial"/>
                <a:cs typeface="Arial"/>
              </a:endParaRPr>
            </a:p>
          </p:txBody>
        </p:sp>
        <p:sp>
          <p:nvSpPr>
            <p:cNvPr id="29" name="TextBox 28"/>
            <p:cNvSpPr txBox="1">
              <a:spLocks noChangeArrowheads="1"/>
            </p:cNvSpPr>
            <p:nvPr/>
          </p:nvSpPr>
          <p:spPr bwMode="auto">
            <a:xfrm>
              <a:off x="3649052" y="1894275"/>
              <a:ext cx="1879733" cy="525225"/>
            </a:xfrm>
            <a:prstGeom prst="rect">
              <a:avLst/>
            </a:prstGeom>
            <a:noFill/>
            <a:ln w="9525">
              <a:noFill/>
              <a:miter lim="800000"/>
              <a:headEnd/>
              <a:tailEnd/>
            </a:ln>
          </p:spPr>
          <p:txBody>
            <a:bodyPr wrap="square">
              <a:spAutoFit/>
            </a:bodyPr>
            <a:lstStyle/>
            <a:p>
              <a:pPr algn="ctr"/>
              <a:r>
                <a:rPr lang="en-US" sz="1400">
                  <a:latin typeface="Amazon Ember Medium" charset="0"/>
                  <a:ea typeface="Amazon Ember Medium" charset="0"/>
                  <a:cs typeface="Amazon Ember Medium" charset="0"/>
                </a:rPr>
                <a:t>AWS CloudFormation</a:t>
              </a:r>
            </a:p>
          </p:txBody>
        </p:sp>
      </p:grpSp>
      <p:pic>
        <p:nvPicPr>
          <p:cNvPr id="31" name="Picture 30" descr="CloudForm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121" y="2268162"/>
            <a:ext cx="791051" cy="800668"/>
          </a:xfrm>
          <a:prstGeom prst="rect">
            <a:avLst/>
          </a:prstGeom>
        </p:spPr>
      </p:pic>
      <p:cxnSp>
        <p:nvCxnSpPr>
          <p:cNvPr id="32" name="Straight Arrow Connector 31"/>
          <p:cNvCxnSpPr/>
          <p:nvPr/>
        </p:nvCxnSpPr>
        <p:spPr>
          <a:xfrm flipV="1">
            <a:off x="4790649" y="2790998"/>
            <a:ext cx="1069676" cy="16324"/>
          </a:xfrm>
          <a:prstGeom prst="straightConnector1">
            <a:avLst/>
          </a:prstGeom>
          <a:ln w="50800">
            <a:solidFill>
              <a:schemeClr val="accent5">
                <a:lumMod val="7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535838" y="1445968"/>
            <a:ext cx="4904937" cy="338554"/>
          </a:xfrm>
          <a:prstGeom prst="rect">
            <a:avLst/>
          </a:prstGeom>
          <a:noFill/>
        </p:spPr>
        <p:txBody>
          <a:bodyPr wrap="square" rtlCol="0">
            <a:spAutoFit/>
          </a:bodyPr>
          <a:lstStyle/>
          <a:p>
            <a:r>
              <a:rPr lang="en-US" sz="1600">
                <a:latin typeface="Amazon Ember Medium" charset="0"/>
                <a:ea typeface="Amazon Ember Medium" charset="0"/>
                <a:cs typeface="Amazon Ember Medium" charset="0"/>
              </a:rPr>
              <a:t>AWS CloudFormation Template</a:t>
            </a:r>
          </a:p>
        </p:txBody>
      </p:sp>
      <p:pic>
        <p:nvPicPr>
          <p:cNvPr id="35" name="Picture 34" descr="CloudFormation-Tempa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477" y="1326851"/>
            <a:ext cx="894823" cy="894823"/>
          </a:xfrm>
          <a:prstGeom prst="rect">
            <a:avLst/>
          </a:prstGeom>
        </p:spPr>
      </p:pic>
      <p:pic>
        <p:nvPicPr>
          <p:cNvPr id="36" name="Picture 35" descr="Us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6620" y="5441699"/>
            <a:ext cx="975360" cy="975360"/>
          </a:xfrm>
          <a:prstGeom prst="rect">
            <a:avLst/>
          </a:prstGeom>
        </p:spPr>
      </p:pic>
      <p:sp>
        <p:nvSpPr>
          <p:cNvPr id="38" name="TextBox 37"/>
          <p:cNvSpPr txBox="1"/>
          <p:nvPr/>
        </p:nvSpPr>
        <p:spPr>
          <a:xfrm>
            <a:off x="5396060" y="5009272"/>
            <a:ext cx="2342408" cy="584775"/>
          </a:xfrm>
          <a:prstGeom prst="rect">
            <a:avLst/>
          </a:prstGeom>
          <a:noFill/>
        </p:spPr>
        <p:txBody>
          <a:bodyPr wrap="square" rtlCol="0">
            <a:spAutoFit/>
          </a:bodyPr>
          <a:lstStyle>
            <a:defPPr>
              <a:defRPr lang="en-US"/>
            </a:defPPr>
            <a:lvl1pPr>
              <a:defRPr sz="1600">
                <a:latin typeface="Amazon Ember Medium" charset="0"/>
                <a:ea typeface="Amazon Ember Medium" charset="0"/>
                <a:cs typeface="Amazon Ember Medium" charset="0"/>
              </a:defRPr>
            </a:lvl1pPr>
          </a:lstStyle>
          <a:p>
            <a:pPr algn="ctr"/>
            <a:r>
              <a:rPr lang="en-US"/>
              <a:t>Response with output:</a:t>
            </a:r>
          </a:p>
          <a:p>
            <a:pPr algn="ctr"/>
            <a:r>
              <a:rPr lang="en-US"/>
              <a:t>Success or Fail</a:t>
            </a:r>
          </a:p>
        </p:txBody>
      </p:sp>
      <p:sp>
        <p:nvSpPr>
          <p:cNvPr id="39" name="Oval 38">
            <a:extLst>
              <a:ext uri="{FF2B5EF4-FFF2-40B4-BE49-F238E27FC236}">
                <a16:creationId xmlns:a16="http://schemas.microsoft.com/office/drawing/2014/main" id="{A909DC54-136E-3242-83A4-7E929956B268}"/>
              </a:ext>
            </a:extLst>
          </p:cNvPr>
          <p:cNvSpPr>
            <a:spLocks noChangeAspect="1"/>
          </p:cNvSpPr>
          <p:nvPr/>
        </p:nvSpPr>
        <p:spPr>
          <a:xfrm>
            <a:off x="5018974" y="2292944"/>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40" name="Oval 39">
            <a:extLst>
              <a:ext uri="{FF2B5EF4-FFF2-40B4-BE49-F238E27FC236}">
                <a16:creationId xmlns:a16="http://schemas.microsoft.com/office/drawing/2014/main" id="{268EFAB0-0EE7-7440-8463-6EE3E0E0C445}"/>
              </a:ext>
            </a:extLst>
          </p:cNvPr>
          <p:cNvSpPr>
            <a:spLocks noChangeAspect="1"/>
          </p:cNvSpPr>
          <p:nvPr/>
        </p:nvSpPr>
        <p:spPr>
          <a:xfrm>
            <a:off x="8273815" y="2381728"/>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41" name="Oval 40">
            <a:extLst>
              <a:ext uri="{FF2B5EF4-FFF2-40B4-BE49-F238E27FC236}">
                <a16:creationId xmlns:a16="http://schemas.microsoft.com/office/drawing/2014/main" id="{1B582B35-5861-0140-8B03-380AE5C3211B}"/>
              </a:ext>
            </a:extLst>
          </p:cNvPr>
          <p:cNvSpPr>
            <a:spLocks noChangeAspect="1"/>
          </p:cNvSpPr>
          <p:nvPr/>
        </p:nvSpPr>
        <p:spPr>
          <a:xfrm>
            <a:off x="8275662" y="3040839"/>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42" name="Oval 41">
            <a:extLst>
              <a:ext uri="{FF2B5EF4-FFF2-40B4-BE49-F238E27FC236}">
                <a16:creationId xmlns:a16="http://schemas.microsoft.com/office/drawing/2014/main" id="{F29F8C53-F33C-3946-86AF-2153232DFE91}"/>
              </a:ext>
            </a:extLst>
          </p:cNvPr>
          <p:cNvSpPr>
            <a:spLocks noChangeAspect="1"/>
          </p:cNvSpPr>
          <p:nvPr/>
        </p:nvSpPr>
        <p:spPr>
          <a:xfrm>
            <a:off x="6012724" y="4076439"/>
            <a:ext cx="408216" cy="408216"/>
          </a:xfrm>
          <a:prstGeom prst="ellipse">
            <a:avLst/>
          </a:prstGeom>
          <a:solidFill>
            <a:srgbClr val="000000"/>
          </a:solidFill>
          <a:ln w="63500" cap="flat" cmpd="dbl">
            <a:solidFill>
              <a:schemeClr val="bg1"/>
            </a:solidFill>
            <a:rou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133" b="1">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4</a:t>
            </a:r>
          </a:p>
        </p:txBody>
      </p:sp>
      <p:pic>
        <p:nvPicPr>
          <p:cNvPr id="43" name="Picture 42">
            <a:extLst>
              <a:ext uri="{FF2B5EF4-FFF2-40B4-BE49-F238E27FC236}">
                <a16:creationId xmlns:a16="http://schemas.microsoft.com/office/drawing/2014/main" id="{341BFE99-AA5E-D840-9369-C9BC1AF984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3326" y="2289412"/>
            <a:ext cx="1013659" cy="12163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349" y="1840936"/>
            <a:ext cx="457200" cy="457200"/>
          </a:xfrm>
          <a:prstGeom prst="rect">
            <a:avLst/>
          </a:prstGeom>
        </p:spPr>
      </p:pic>
    </p:spTree>
    <p:extLst>
      <p:ext uri="{BB962C8B-B14F-4D97-AF65-F5344CB8AC3E}">
        <p14:creationId xmlns:p14="http://schemas.microsoft.com/office/powerpoint/2010/main" val="1567641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99391"/>
            <a:ext cx="11115261" cy="1042990"/>
          </a:xfrm>
        </p:spPr>
        <p:txBody>
          <a:bodyPr>
            <a:noAutofit/>
          </a:bodyPr>
          <a:lstStyle/>
          <a:p>
            <a:r>
              <a:rPr lang="en-US" sz="4000" dirty="0"/>
              <a:t>Other Infrastructure as Code Services                                    on AWS</a:t>
            </a:r>
          </a:p>
        </p:txBody>
      </p:sp>
      <p:sp>
        <p:nvSpPr>
          <p:cNvPr id="4" name="TextBox 3"/>
          <p:cNvSpPr txBox="1"/>
          <p:nvPr/>
        </p:nvSpPr>
        <p:spPr>
          <a:xfrm>
            <a:off x="2939748" y="4755676"/>
            <a:ext cx="1100008" cy="207509"/>
          </a:xfrm>
          <a:prstGeom prst="rect">
            <a:avLst/>
          </a:prstGeom>
          <a:noFill/>
        </p:spPr>
        <p:txBody>
          <a:bodyPr wrap="square" lIns="0" tIns="0" rIns="0" bIns="0" rtlCol="0" anchor="t">
            <a:noAutofit/>
          </a:bodyPr>
          <a:lstStyle/>
          <a:p>
            <a:pPr algn="ctr"/>
            <a:r>
              <a:rPr lang="en-US" sz="1400" b="1">
                <a:latin typeface="Amazon Ember" panose="020B0603020204020204" pitchFamily="34" charset="0"/>
                <a:ea typeface="Amazon Ember" panose="020B0603020204020204" pitchFamily="34" charset="0"/>
                <a:cs typeface="Amazon Ember" panose="020B0603020204020204" pitchFamily="34" charset="0"/>
              </a:rPr>
              <a:t>AWS Elastic Beanstalk</a:t>
            </a:r>
          </a:p>
        </p:txBody>
      </p:sp>
      <p:sp>
        <p:nvSpPr>
          <p:cNvPr id="6" name="TextBox 5"/>
          <p:cNvSpPr txBox="1"/>
          <p:nvPr/>
        </p:nvSpPr>
        <p:spPr>
          <a:xfrm>
            <a:off x="4827916" y="4755677"/>
            <a:ext cx="2217375" cy="365308"/>
          </a:xfrm>
          <a:prstGeom prst="rect">
            <a:avLst/>
          </a:prstGeom>
          <a:noFill/>
        </p:spPr>
        <p:txBody>
          <a:bodyPr wrap="square" lIns="0" tIns="0" rIns="0" bIns="0" rtlCol="0" anchor="t">
            <a:noAutofit/>
          </a:bodyPr>
          <a:lstStyle/>
          <a:p>
            <a:pPr algn="ctr"/>
            <a:r>
              <a:rPr lang="en-US" sz="1400" b="1">
                <a:latin typeface="Amazon Ember" panose="020B0603020204020204" pitchFamily="34" charset="0"/>
                <a:ea typeface="Amazon Ember" panose="020B0603020204020204" pitchFamily="34" charset="0"/>
                <a:cs typeface="Amazon Ember" panose="020B0603020204020204" pitchFamily="34" charset="0"/>
              </a:rPr>
              <a:t>AWS</a:t>
            </a:r>
            <a:br>
              <a:rPr lang="en-US" sz="1400" b="1">
                <a:latin typeface="Amazon Ember" panose="020B0603020204020204" pitchFamily="34" charset="0"/>
                <a:ea typeface="Amazon Ember" panose="020B0603020204020204" pitchFamily="34" charset="0"/>
                <a:cs typeface="Amazon Ember" panose="020B0603020204020204" pitchFamily="34" charset="0"/>
              </a:rPr>
            </a:br>
            <a:r>
              <a:rPr lang="en-US" sz="1400" b="1">
                <a:latin typeface="Amazon Ember" panose="020B0603020204020204" pitchFamily="34" charset="0"/>
                <a:ea typeface="Amazon Ember" panose="020B0603020204020204" pitchFamily="34" charset="0"/>
                <a:cs typeface="Amazon Ember" panose="020B0603020204020204" pitchFamily="34" charset="0"/>
              </a:rPr>
              <a:t>OpsWorks</a:t>
            </a:r>
          </a:p>
        </p:txBody>
      </p:sp>
      <p:sp>
        <p:nvSpPr>
          <p:cNvPr id="10" name="TextBox 9"/>
          <p:cNvSpPr txBox="1"/>
          <p:nvPr/>
        </p:nvSpPr>
        <p:spPr>
          <a:xfrm>
            <a:off x="7298267" y="4656284"/>
            <a:ext cx="1026629" cy="564091"/>
          </a:xfrm>
          <a:prstGeom prst="rect">
            <a:avLst/>
          </a:prstGeom>
          <a:noFill/>
        </p:spPr>
        <p:txBody>
          <a:bodyPr wrap="square" lIns="0" tIns="0" rIns="0" bIns="0" rtlCol="0" anchor="t">
            <a:noAutofit/>
          </a:bodyPr>
          <a:lstStyle/>
          <a:p>
            <a:pPr algn="ctr"/>
            <a:r>
              <a:rPr lang="en-US" sz="1400" b="1">
                <a:latin typeface="Amazon Ember" panose="020B0603020204020204" pitchFamily="34" charset="0"/>
                <a:ea typeface="Amazon Ember" panose="020B0603020204020204" pitchFamily="34" charset="0"/>
                <a:cs typeface="Amazon Ember" panose="020B0603020204020204" pitchFamily="34" charset="0"/>
              </a:rPr>
              <a:t>Amazon EC2 Run Command</a:t>
            </a:r>
          </a:p>
          <a:p>
            <a:pPr algn="ctr"/>
            <a:endParaRPr lang="en-US" sz="1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TextBox 12"/>
          <p:cNvSpPr txBox="1"/>
          <p:nvPr/>
        </p:nvSpPr>
        <p:spPr>
          <a:xfrm>
            <a:off x="9009479" y="4636570"/>
            <a:ext cx="1438388" cy="994465"/>
          </a:xfrm>
          <a:prstGeom prst="rect">
            <a:avLst/>
          </a:prstGeom>
          <a:noFill/>
        </p:spPr>
        <p:txBody>
          <a:bodyPr wrap="square" lIns="0" tIns="0" rIns="0" bIns="0" rtlCol="0" anchor="t">
            <a:noAutofit/>
          </a:bodyPr>
          <a:lstStyle/>
          <a:p>
            <a:pPr algn="ctr"/>
            <a:r>
              <a:rPr lang="en-US" sz="1400" b="1">
                <a:latin typeface="Amazon Ember" panose="020B0603020204020204" pitchFamily="34" charset="0"/>
                <a:ea typeface="Amazon Ember" panose="020B0603020204020204" pitchFamily="34" charset="0"/>
                <a:cs typeface="Amazon Ember" panose="020B0603020204020204" pitchFamily="34" charset="0"/>
              </a:rPr>
              <a:t>Third-Party Applications on Amazon EC2</a:t>
            </a:r>
          </a:p>
        </p:txBody>
      </p:sp>
      <p:pic>
        <p:nvPicPr>
          <p:cNvPr id="14" name="Picture 1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522978" y="2545500"/>
            <a:ext cx="2191963" cy="2191963"/>
          </a:xfrm>
          <a:prstGeom prst="rect">
            <a:avLst/>
          </a:prstGeom>
        </p:spPr>
      </p:pic>
      <p:sp>
        <p:nvSpPr>
          <p:cNvPr id="15" name="TextBox 14"/>
          <p:cNvSpPr txBox="1"/>
          <p:nvPr/>
        </p:nvSpPr>
        <p:spPr>
          <a:xfrm>
            <a:off x="8308858" y="4851792"/>
            <a:ext cx="729440" cy="202333"/>
          </a:xfrm>
          <a:prstGeom prst="rect">
            <a:avLst/>
          </a:prstGeom>
          <a:noFill/>
        </p:spPr>
        <p:txBody>
          <a:bodyPr wrap="square" lIns="0" tIns="0" rIns="0" bIns="0" rtlCol="0" anchor="t">
            <a:noAutofit/>
          </a:bodyPr>
          <a:lstStyle/>
          <a:p>
            <a:pPr algn="ctr"/>
            <a:r>
              <a:rPr lang="en-US" sz="1400">
                <a:latin typeface="Amazon Ember" panose="020B0603020204020204" pitchFamily="34" charset="0"/>
                <a:ea typeface="Amazon Ember" panose="020B0603020204020204" pitchFamily="34" charset="0"/>
                <a:cs typeface="Amazon Ember" panose="020B0603020204020204" pitchFamily="34" charset="0"/>
              </a:rPr>
              <a:t>and</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352" y="2937905"/>
            <a:ext cx="1320500" cy="158460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0154" y="2886097"/>
            <a:ext cx="1406848" cy="1688217"/>
          </a:xfrm>
          <a:prstGeom prst="rect">
            <a:avLst/>
          </a:prstGeom>
        </p:spPr>
      </p:pic>
    </p:spTree>
    <p:custDataLst>
      <p:tags r:id="rId1"/>
    </p:custDataLst>
    <p:extLst>
      <p:ext uri="{BB962C8B-B14F-4D97-AF65-F5344CB8AC3E}">
        <p14:creationId xmlns:p14="http://schemas.microsoft.com/office/powerpoint/2010/main" val="100431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59" y="2932909"/>
            <a:ext cx="10617928" cy="826291"/>
          </a:xfrm>
        </p:spPr>
        <p:txBody>
          <a:bodyPr>
            <a:noAutofit/>
          </a:bodyPr>
          <a:lstStyle/>
          <a:p>
            <a:r>
              <a:rPr lang="en-US" sz="4800" dirty="0"/>
              <a:t>Part 1: Manual Configuration</a:t>
            </a:r>
          </a:p>
        </p:txBody>
      </p:sp>
    </p:spTree>
    <p:custDataLst>
      <p:tags r:id="rId1"/>
    </p:custDataLst>
    <p:extLst>
      <p:ext uri="{BB962C8B-B14F-4D97-AF65-F5344CB8AC3E}">
        <p14:creationId xmlns:p14="http://schemas.microsoft.com/office/powerpoint/2010/main" val="2872130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Elastic Beanstalk</a:t>
            </a:r>
          </a:p>
        </p:txBody>
      </p:sp>
      <p:sp>
        <p:nvSpPr>
          <p:cNvPr id="3" name="Content Placeholder 2"/>
          <p:cNvSpPr>
            <a:spLocks noGrp="1"/>
          </p:cNvSpPr>
          <p:nvPr>
            <p:ph idx="1"/>
          </p:nvPr>
        </p:nvSpPr>
        <p:spPr>
          <a:xfrm>
            <a:off x="238538" y="1440305"/>
            <a:ext cx="11354021" cy="4913308"/>
          </a:xfrm>
        </p:spPr>
        <p:txBody>
          <a:bodyPr>
            <a:normAutofit fontScale="92500" lnSpcReduction="20000"/>
          </a:bodyPr>
          <a:lstStyle/>
          <a:p>
            <a:pPr marL="457200" indent="-457200">
              <a:lnSpc>
                <a:spcPct val="120000"/>
              </a:lnSpc>
              <a:spcBef>
                <a:spcPts val="800"/>
              </a:spcBef>
            </a:pPr>
            <a:r>
              <a:rPr lang="en-US" dirty="0"/>
              <a:t>AWS Elastic Beanstalk is an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automated deployment and scaling service</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dirty="0"/>
              <a:t>for web applications.  </a:t>
            </a:r>
          </a:p>
          <a:p>
            <a:pPr marL="457200" indent="-457200">
              <a:lnSpc>
                <a:spcPct val="120000"/>
              </a:lnSpc>
              <a:spcBef>
                <a:spcPts val="800"/>
              </a:spcBef>
            </a:pPr>
            <a:r>
              <a:rPr lang="en-US" dirty="0"/>
              <a:t>AWS Elastic Beanstalk:</a:t>
            </a:r>
          </a:p>
          <a:p>
            <a:pPr marL="914400" lvl="2" indent="-457200">
              <a:lnSpc>
                <a:spcPct val="120000"/>
              </a:lnSpc>
              <a:spcBef>
                <a:spcPts val="800"/>
              </a:spcBef>
            </a:pPr>
            <a:r>
              <a:rPr lang="en-US" dirty="0"/>
              <a:t>Accepts Java, .NET, PHP, Node.js, Python, Ruby, Go, or Docker code.</a:t>
            </a:r>
          </a:p>
          <a:p>
            <a:pPr marL="914400" lvl="2" indent="-457200">
              <a:lnSpc>
                <a:spcPct val="120000"/>
              </a:lnSpc>
              <a:spcBef>
                <a:spcPts val="800"/>
              </a:spcBef>
            </a:pPr>
            <a:r>
              <a:rPr lang="en-US" dirty="0"/>
              <a:t>Deploys on Apache, Nginx, Passenger, and IIS servers.</a:t>
            </a:r>
          </a:p>
          <a:p>
            <a:pPr marL="457200" indent="-457200">
              <a:lnSpc>
                <a:spcPct val="120000"/>
              </a:lnSpc>
              <a:spcBef>
                <a:spcPts val="800"/>
              </a:spcBef>
            </a:pPr>
            <a:r>
              <a:rPr lang="en-US" dirty="0"/>
              <a:t>A deployment with AWS Elastic Beanstalk can automatically handle:</a:t>
            </a:r>
          </a:p>
          <a:p>
            <a:pPr marL="914400" lvl="2" indent="-457200">
              <a:lnSpc>
                <a:spcPct val="120000"/>
              </a:lnSpc>
              <a:spcBef>
                <a:spcPts val="800"/>
              </a:spcBef>
            </a:pPr>
            <a:r>
              <a:rPr lang="en-US" dirty="0"/>
              <a:t>Load balancing</a:t>
            </a:r>
          </a:p>
          <a:p>
            <a:pPr marL="914400" lvl="2" indent="-457200">
              <a:lnSpc>
                <a:spcPct val="120000"/>
              </a:lnSpc>
              <a:spcBef>
                <a:spcPts val="800"/>
              </a:spcBef>
            </a:pPr>
            <a:r>
              <a:rPr lang="en-US" dirty="0"/>
              <a:t>Health monitoring</a:t>
            </a:r>
          </a:p>
          <a:p>
            <a:pPr marL="914400" lvl="2" indent="-457200">
              <a:lnSpc>
                <a:spcPct val="120000"/>
              </a:lnSpc>
              <a:spcBef>
                <a:spcPts val="800"/>
              </a:spcBef>
            </a:pPr>
            <a:r>
              <a:rPr lang="en-US" dirty="0"/>
              <a:t>Automatic scaling</a:t>
            </a:r>
          </a:p>
          <a:p>
            <a:pPr marL="914400" lvl="2" indent="-457200">
              <a:lnSpc>
                <a:spcPct val="120000"/>
              </a:lnSpc>
              <a:spcBef>
                <a:spcPts val="800"/>
              </a:spcBef>
            </a:pPr>
            <a:r>
              <a:rPr lang="en-US" dirty="0"/>
              <a:t>Application platform management</a:t>
            </a:r>
          </a:p>
          <a:p>
            <a:pPr marL="914400" lvl="2" indent="-457200">
              <a:lnSpc>
                <a:spcPct val="120000"/>
              </a:lnSpc>
              <a:spcBef>
                <a:spcPts val="800"/>
              </a:spcBef>
            </a:pPr>
            <a:r>
              <a:rPr lang="en-US" dirty="0"/>
              <a:t>Code deployment</a:t>
            </a:r>
          </a:p>
        </p:txBody>
      </p:sp>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980058" y="5502857"/>
            <a:ext cx="1323703" cy="1323703"/>
          </a:xfrm>
          <a:prstGeom prst="rect">
            <a:avLst/>
          </a:prstGeom>
        </p:spPr>
      </p:pic>
    </p:spTree>
    <p:custDataLst>
      <p:tags r:id="rId1"/>
    </p:custDataLst>
    <p:extLst>
      <p:ext uri="{BB962C8B-B14F-4D97-AF65-F5344CB8AC3E}">
        <p14:creationId xmlns:p14="http://schemas.microsoft.com/office/powerpoint/2010/main" val="250404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52641"/>
            <a:ext cx="11115261" cy="1101699"/>
          </a:xfrm>
        </p:spPr>
        <p:txBody>
          <a:bodyPr>
            <a:noAutofit/>
          </a:bodyPr>
          <a:lstStyle/>
          <a:p>
            <a:r>
              <a:rPr lang="en-US" sz="3800" dirty="0"/>
              <a:t>Blue/Green Deployment on AWS </a:t>
            </a:r>
            <a:br>
              <a:rPr lang="en-US" sz="3800" dirty="0"/>
            </a:br>
            <a:r>
              <a:rPr lang="en-US" sz="3800" dirty="0"/>
              <a:t>Elastic Beanstalk</a:t>
            </a:r>
          </a:p>
        </p:txBody>
      </p:sp>
      <p:sp>
        <p:nvSpPr>
          <p:cNvPr id="3" name="Content Placeholder 2"/>
          <p:cNvSpPr>
            <a:spLocks noGrp="1"/>
          </p:cNvSpPr>
          <p:nvPr>
            <p:ph idx="1"/>
          </p:nvPr>
        </p:nvSpPr>
        <p:spPr>
          <a:xfrm>
            <a:off x="238539" y="1440305"/>
            <a:ext cx="6526013" cy="4913308"/>
          </a:xfrm>
        </p:spPr>
        <p:txBody>
          <a:bodyPr>
            <a:normAutofit/>
          </a:bodyPr>
          <a:lstStyle/>
          <a:p>
            <a:pPr marL="457200" lvl="1" indent="-457200">
              <a:spcBef>
                <a:spcPts val="1800"/>
              </a:spcBef>
            </a:pPr>
            <a:r>
              <a:rPr lang="en-US" sz="2800" dirty="0"/>
              <a:t>Production is fully scaled</a:t>
            </a:r>
          </a:p>
          <a:p>
            <a:pPr marL="457200" lvl="1" indent="-457200">
              <a:spcBef>
                <a:spcPts val="1800"/>
              </a:spcBef>
            </a:pPr>
            <a:r>
              <a:rPr lang="en-US" sz="2800" dirty="0"/>
              <a:t>Pre-production is minimally scaled</a:t>
            </a:r>
          </a:p>
          <a:p>
            <a:pPr marL="457200" lvl="1" indent="-457200">
              <a:spcBef>
                <a:spcPts val="1800"/>
              </a:spcBef>
            </a:pPr>
            <a:r>
              <a:rPr lang="en-US" sz="2800" dirty="0"/>
              <a:t>Both Elastic Load Balancing load balancers are kept warm</a:t>
            </a:r>
          </a:p>
          <a:p>
            <a:pPr marL="457200" lvl="1" indent="-457200">
              <a:spcBef>
                <a:spcPts val="1800"/>
              </a:spcBef>
            </a:pPr>
            <a:r>
              <a:rPr lang="en-US" sz="2800" dirty="0"/>
              <a:t>If anything goes wrong, can roll back quickly</a:t>
            </a:r>
          </a:p>
        </p:txBody>
      </p:sp>
      <p:grpSp>
        <p:nvGrpSpPr>
          <p:cNvPr id="4" name="Group 3"/>
          <p:cNvGrpSpPr/>
          <p:nvPr/>
        </p:nvGrpSpPr>
        <p:grpSpPr>
          <a:xfrm>
            <a:off x="7446498" y="1563915"/>
            <a:ext cx="4251461" cy="4893194"/>
            <a:chOff x="5790613" y="791936"/>
            <a:chExt cx="3188596" cy="3669895"/>
          </a:xfrm>
        </p:grpSpPr>
        <p:sp>
          <p:nvSpPr>
            <p:cNvPr id="5" name="Rectangle 4"/>
            <p:cNvSpPr/>
            <p:nvPr/>
          </p:nvSpPr>
          <p:spPr>
            <a:xfrm>
              <a:off x="5790613" y="791936"/>
              <a:ext cx="3188596" cy="3669895"/>
            </a:xfrm>
            <a:prstGeom prst="rect">
              <a:avLst/>
            </a:prstGeom>
            <a:solidFill>
              <a:schemeClr val="accent4">
                <a:lumMod val="20000"/>
                <a:lumOff val="8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5"/>
            <p:cNvSpPr/>
            <p:nvPr/>
          </p:nvSpPr>
          <p:spPr>
            <a:xfrm>
              <a:off x="6442886" y="1222752"/>
              <a:ext cx="2300248" cy="1372030"/>
            </a:xfrm>
            <a:prstGeom prst="roundRect">
              <a:avLst>
                <a:gd name="adj" fmla="val 9818"/>
              </a:avLst>
            </a:prstGeom>
            <a:solidFill>
              <a:schemeClr val="accent5">
                <a:lumMod val="40000"/>
                <a:lumOff val="6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extBox 7"/>
            <p:cNvSpPr txBox="1"/>
            <p:nvPr/>
          </p:nvSpPr>
          <p:spPr>
            <a:xfrm>
              <a:off x="6152668" y="791936"/>
              <a:ext cx="2304027" cy="253915"/>
            </a:xfrm>
            <a:prstGeom prst="rect">
              <a:avLst/>
            </a:prstGeom>
            <a:noFill/>
          </p:spPr>
          <p:txBody>
            <a:bodyPr wrap="square" rtlCol="0">
              <a:spAutoFit/>
            </a:bodyPr>
            <a:lstStyle/>
            <a:p>
              <a:pPr algn="ctr"/>
              <a:r>
                <a:rPr lang="en-US" sz="1600">
                  <a:latin typeface="Amazon Ember" panose="020B0603020204020204" pitchFamily="34" charset="0"/>
                  <a:ea typeface="Amazon Ember" panose="020B0603020204020204" pitchFamily="34" charset="0"/>
                  <a:cs typeface="Amazon Ember" panose="020B0603020204020204" pitchFamily="34" charset="0"/>
                </a:rPr>
                <a:t>Elastic Beanstalk environment</a:t>
              </a:r>
            </a:p>
          </p:txBody>
        </p:sp>
        <p:grpSp>
          <p:nvGrpSpPr>
            <p:cNvPr id="10" name="Group 9"/>
            <p:cNvGrpSpPr/>
            <p:nvPr/>
          </p:nvGrpSpPr>
          <p:grpSpPr>
            <a:xfrm>
              <a:off x="7130706" y="1577279"/>
              <a:ext cx="1360950" cy="866307"/>
              <a:chOff x="516001" y="962945"/>
              <a:chExt cx="1900877" cy="1531018"/>
            </a:xfrm>
          </p:grpSpPr>
          <p:sp>
            <p:nvSpPr>
              <p:cNvPr id="11" name="Rounded Rectangle 10"/>
              <p:cNvSpPr/>
              <p:nvPr/>
            </p:nvSpPr>
            <p:spPr>
              <a:xfrm>
                <a:off x="568452" y="962945"/>
                <a:ext cx="1795974" cy="1531018"/>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TextBox 31"/>
              <p:cNvSpPr txBox="1">
                <a:spLocks noChangeArrowheads="1"/>
              </p:cNvSpPr>
              <p:nvPr/>
            </p:nvSpPr>
            <p:spPr bwMode="auto">
              <a:xfrm>
                <a:off x="516001" y="2113848"/>
                <a:ext cx="1900877" cy="367154"/>
              </a:xfrm>
              <a:prstGeom prst="rect">
                <a:avLst/>
              </a:prstGeom>
              <a:noFill/>
              <a:ln w="9525">
                <a:noFill/>
                <a:miter lim="800000"/>
                <a:headEnd/>
                <a:tailEnd/>
              </a:ln>
            </p:spPr>
            <p:txBody>
              <a:bodyPr wrap="square">
                <a:spAutoFit/>
              </a:bodyPr>
              <a:lstStyle/>
              <a:p>
                <a:pPr algn="ctr"/>
                <a:r>
                  <a:rPr lang="en-US" sz="1200" b="1">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sp>
          <p:nvSpPr>
            <p:cNvPr id="15" name="TextBox 14"/>
            <p:cNvSpPr txBox="1"/>
            <p:nvPr/>
          </p:nvSpPr>
          <p:spPr>
            <a:xfrm>
              <a:off x="6636951" y="1222752"/>
              <a:ext cx="2045131" cy="238575"/>
            </a:xfrm>
            <a:prstGeom prst="rect">
              <a:avLst/>
            </a:prstGeom>
            <a:noFill/>
          </p:spPr>
          <p:txBody>
            <a:bodyPr wrap="square" rtlCol="0">
              <a:spAutoFit/>
            </a:bodyPr>
            <a:lstStyle/>
            <a:p>
              <a:pPr algn="ctr"/>
              <a:r>
                <a:rPr lang="en-US" sz="1467">
                  <a:latin typeface="Amazon Ember" panose="020B0603020204020204" pitchFamily="34" charset="0"/>
                  <a:ea typeface="Amazon Ember" panose="020B0603020204020204" pitchFamily="34" charset="0"/>
                  <a:cs typeface="Amazon Ember" panose="020B0603020204020204" pitchFamily="34" charset="0"/>
                </a:rPr>
                <a:t>Elastic Beanstalk container</a:t>
              </a:r>
            </a:p>
          </p:txBody>
        </p:sp>
        <p:cxnSp>
          <p:nvCxnSpPr>
            <p:cNvPr id="17" name="Straight Arrow Connector 16"/>
            <p:cNvCxnSpPr/>
            <p:nvPr/>
          </p:nvCxnSpPr>
          <p:spPr>
            <a:xfrm flipV="1">
              <a:off x="7081948" y="1940981"/>
              <a:ext cx="410020" cy="3311"/>
            </a:xfrm>
            <a:prstGeom prst="straightConnector1">
              <a:avLst/>
            </a:prstGeom>
            <a:ln w="28575">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19" name="Picture 18" descr="EC2-Instances.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448268" y="1601442"/>
              <a:ext cx="731520" cy="731520"/>
            </a:xfrm>
            <a:prstGeom prst="rect">
              <a:avLst/>
            </a:prstGeom>
          </p:spPr>
        </p:pic>
        <p:sp>
          <p:nvSpPr>
            <p:cNvPr id="23" name="Rounded Rectangle 22"/>
            <p:cNvSpPr/>
            <p:nvPr/>
          </p:nvSpPr>
          <p:spPr>
            <a:xfrm>
              <a:off x="6442886" y="2919660"/>
              <a:ext cx="2300248" cy="1372030"/>
            </a:xfrm>
            <a:prstGeom prst="roundRect">
              <a:avLst>
                <a:gd name="adj" fmla="val 9818"/>
              </a:avLst>
            </a:prstGeom>
            <a:solidFill>
              <a:schemeClr val="accent6">
                <a:lumMod val="40000"/>
                <a:lumOff val="6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25" name="Group 24"/>
            <p:cNvGrpSpPr/>
            <p:nvPr/>
          </p:nvGrpSpPr>
          <p:grpSpPr>
            <a:xfrm>
              <a:off x="7130706" y="3274187"/>
              <a:ext cx="1360950" cy="866307"/>
              <a:chOff x="516001" y="962945"/>
              <a:chExt cx="1900877" cy="1531018"/>
            </a:xfrm>
          </p:grpSpPr>
          <p:sp>
            <p:nvSpPr>
              <p:cNvPr id="26" name="Rounded Rectangle 25"/>
              <p:cNvSpPr/>
              <p:nvPr/>
            </p:nvSpPr>
            <p:spPr>
              <a:xfrm>
                <a:off x="568452" y="962945"/>
                <a:ext cx="1795974" cy="1531018"/>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TextBox 31"/>
              <p:cNvSpPr txBox="1">
                <a:spLocks noChangeArrowheads="1"/>
              </p:cNvSpPr>
              <p:nvPr/>
            </p:nvSpPr>
            <p:spPr bwMode="auto">
              <a:xfrm>
                <a:off x="516001" y="2113848"/>
                <a:ext cx="1900877" cy="367154"/>
              </a:xfrm>
              <a:prstGeom prst="rect">
                <a:avLst/>
              </a:prstGeom>
              <a:noFill/>
              <a:ln w="9525">
                <a:noFill/>
                <a:miter lim="800000"/>
                <a:headEnd/>
                <a:tailEnd/>
              </a:ln>
            </p:spPr>
            <p:txBody>
              <a:bodyPr wrap="square">
                <a:spAutoFit/>
              </a:bodyPr>
              <a:lstStyle/>
              <a:p>
                <a:pPr algn="ctr"/>
                <a:r>
                  <a:rPr lang="en-US" sz="1200" b="1">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sp>
          <p:nvSpPr>
            <p:cNvPr id="29" name="TextBox 28"/>
            <p:cNvSpPr txBox="1"/>
            <p:nvPr/>
          </p:nvSpPr>
          <p:spPr>
            <a:xfrm>
              <a:off x="6636951" y="2919660"/>
              <a:ext cx="2045131" cy="238575"/>
            </a:xfrm>
            <a:prstGeom prst="rect">
              <a:avLst/>
            </a:prstGeom>
            <a:noFill/>
          </p:spPr>
          <p:txBody>
            <a:bodyPr wrap="square" rtlCol="0">
              <a:spAutoFit/>
            </a:bodyPr>
            <a:lstStyle/>
            <a:p>
              <a:pPr algn="ctr"/>
              <a:r>
                <a:rPr lang="en-US" sz="1467">
                  <a:latin typeface="Amazon Ember" panose="020B0603020204020204" pitchFamily="34" charset="0"/>
                  <a:ea typeface="Amazon Ember" panose="020B0603020204020204" pitchFamily="34" charset="0"/>
                  <a:cs typeface="Amazon Ember" panose="020B0603020204020204" pitchFamily="34" charset="0"/>
                </a:rPr>
                <a:t>Elastic Beanstalk container</a:t>
              </a:r>
            </a:p>
          </p:txBody>
        </p:sp>
        <p:cxnSp>
          <p:nvCxnSpPr>
            <p:cNvPr id="30" name="Straight Arrow Connector 29"/>
            <p:cNvCxnSpPr/>
            <p:nvPr/>
          </p:nvCxnSpPr>
          <p:spPr>
            <a:xfrm flipV="1">
              <a:off x="7081948" y="3637889"/>
              <a:ext cx="410020" cy="3311"/>
            </a:xfrm>
            <a:prstGeom prst="straightConnector1">
              <a:avLst/>
            </a:prstGeom>
            <a:ln w="28575">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31" name="Picture 30" descr="EC2-Instances.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448268" y="3298350"/>
              <a:ext cx="731520" cy="731520"/>
            </a:xfrm>
            <a:prstGeom prst="rect">
              <a:avLst/>
            </a:prstGeom>
          </p:spPr>
        </p:pic>
        <p:cxnSp>
          <p:nvCxnSpPr>
            <p:cNvPr id="33" name="Elbow Connector 32"/>
            <p:cNvCxnSpPr/>
            <p:nvPr/>
          </p:nvCxnSpPr>
          <p:spPr>
            <a:xfrm flipV="1">
              <a:off x="5911769" y="1944292"/>
              <a:ext cx="617428" cy="719211"/>
            </a:xfrm>
            <a:prstGeom prst="bentConnector3">
              <a:avLst>
                <a:gd name="adj1" fmla="val 50000"/>
              </a:avLst>
            </a:prstGeom>
            <a:ln w="28575">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6" name="Elbow Connector 35"/>
            <p:cNvCxnSpPr/>
            <p:nvPr/>
          </p:nvCxnSpPr>
          <p:spPr>
            <a:xfrm>
              <a:off x="5911769" y="2663503"/>
              <a:ext cx="617428" cy="977697"/>
            </a:xfrm>
            <a:prstGeom prst="bentConnector3">
              <a:avLst>
                <a:gd name="adj1" fmla="val 50000"/>
              </a:avLst>
            </a:prstGeom>
            <a:ln w="28575">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501193" y="2374777"/>
              <a:ext cx="680277" cy="238575"/>
            </a:xfrm>
            <a:prstGeom prst="rect">
              <a:avLst/>
            </a:prstGeom>
            <a:noFill/>
          </p:spPr>
          <p:txBody>
            <a:bodyPr wrap="square" rtlCol="0">
              <a:spAutoFit/>
            </a:bodyPr>
            <a:lstStyle/>
            <a:p>
              <a:pPr algn="ctr"/>
              <a:r>
                <a:rPr lang="en-US" sz="1467" b="1">
                  <a:solidFill>
                    <a:srgbClr val="0000CC"/>
                  </a:solidFill>
                  <a:latin typeface="Amazon Ember" panose="020B0603020204020204" pitchFamily="34" charset="0"/>
                  <a:ea typeface="Amazon Ember" panose="020B0603020204020204" pitchFamily="34" charset="0"/>
                  <a:cs typeface="Amazon Ember" panose="020B0603020204020204" pitchFamily="34" charset="0"/>
                </a:rPr>
                <a:t>Prod 1</a:t>
              </a:r>
            </a:p>
          </p:txBody>
        </p:sp>
        <p:sp>
          <p:nvSpPr>
            <p:cNvPr id="40" name="TextBox 39"/>
            <p:cNvSpPr txBox="1"/>
            <p:nvPr/>
          </p:nvSpPr>
          <p:spPr>
            <a:xfrm>
              <a:off x="6489784" y="4059835"/>
              <a:ext cx="654096" cy="238575"/>
            </a:xfrm>
            <a:prstGeom prst="rect">
              <a:avLst/>
            </a:prstGeom>
            <a:noFill/>
          </p:spPr>
          <p:txBody>
            <a:bodyPr wrap="square" rtlCol="0">
              <a:spAutoFit/>
            </a:bodyPr>
            <a:lstStyle/>
            <a:p>
              <a:pPr algn="ctr"/>
              <a:r>
                <a:rPr lang="en-US" sz="1467" b="1">
                  <a:solidFill>
                    <a:srgbClr val="008000"/>
                  </a:solidFill>
                  <a:latin typeface="Amazon Ember" panose="020B0603020204020204" pitchFamily="34" charset="0"/>
                  <a:ea typeface="Amazon Ember" panose="020B0603020204020204" pitchFamily="34" charset="0"/>
                  <a:cs typeface="Amazon Ember" panose="020B0603020204020204" pitchFamily="34" charset="0"/>
                </a:rPr>
                <a:t>Prod 2</a:t>
              </a:r>
            </a:p>
          </p:txBody>
        </p:sp>
      </p:grpSp>
      <p:pic>
        <p:nvPicPr>
          <p:cNvPr id="34" name="Picture 33"/>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373530" y="1916215"/>
            <a:ext cx="550367" cy="550367"/>
          </a:xfrm>
          <a:prstGeom prst="rect">
            <a:avLst/>
          </a:prstGeom>
        </p:spPr>
      </p:pic>
      <p:pic>
        <p:nvPicPr>
          <p:cNvPr id="35" name="Picture 34"/>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389895" y="4196609"/>
            <a:ext cx="550367" cy="550367"/>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0703" y="2742401"/>
            <a:ext cx="579531" cy="695436"/>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4853" y="4998823"/>
            <a:ext cx="579531" cy="695436"/>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9665" y="3615885"/>
            <a:ext cx="716423" cy="850753"/>
          </a:xfrm>
          <a:prstGeom prst="rect">
            <a:avLst/>
          </a:prstGeom>
        </p:spPr>
      </p:pic>
      <p:sp>
        <p:nvSpPr>
          <p:cNvPr id="43" name="TextBox 42"/>
          <p:cNvSpPr txBox="1"/>
          <p:nvPr/>
        </p:nvSpPr>
        <p:spPr>
          <a:xfrm>
            <a:off x="6976432" y="4465786"/>
            <a:ext cx="975360" cy="207509"/>
          </a:xfrm>
          <a:prstGeom prst="rect">
            <a:avLst/>
          </a:prstGeom>
          <a:noFill/>
        </p:spPr>
        <p:txBody>
          <a:bodyPr wrap="square" lIns="0" tIns="0" rIns="0" bIns="0" rtlCol="0" anchor="t">
            <a:noAutofit/>
          </a:bodyPr>
          <a:lstStyle/>
          <a:p>
            <a:pPr algn="ctr"/>
            <a:r>
              <a:rPr lang="en-US" sz="1333" b="1">
                <a:latin typeface="Amazon Ember" panose="020B0603020204020204" pitchFamily="34" charset="0"/>
                <a:ea typeface="Amazon Ember" panose="020B0603020204020204" pitchFamily="34" charset="0"/>
                <a:cs typeface="Amazon Ember" panose="020B0603020204020204" pitchFamily="34" charset="0"/>
              </a:rPr>
              <a:t>Amazon</a:t>
            </a:r>
            <a:br>
              <a:rPr lang="en-US" sz="1333" b="1">
                <a:latin typeface="Amazon Ember" panose="020B0603020204020204" pitchFamily="34" charset="0"/>
                <a:ea typeface="Amazon Ember" panose="020B0603020204020204" pitchFamily="34" charset="0"/>
                <a:cs typeface="Amazon Ember" panose="020B0603020204020204" pitchFamily="34" charset="0"/>
              </a:rPr>
            </a:br>
            <a:r>
              <a:rPr lang="en-US" sz="1333" b="1">
                <a:latin typeface="Amazon Ember" panose="020B0603020204020204" pitchFamily="34" charset="0"/>
                <a:ea typeface="Amazon Ember" panose="020B0603020204020204" pitchFamily="34" charset="0"/>
                <a:cs typeface="Amazon Ember" panose="020B0603020204020204" pitchFamily="34" charset="0"/>
              </a:rPr>
              <a:t>Route 53</a:t>
            </a:r>
          </a:p>
        </p:txBody>
      </p:sp>
    </p:spTree>
    <p:custDataLst>
      <p:tags r:id="rId1"/>
    </p:custDataLst>
    <p:extLst>
      <p:ext uri="{BB962C8B-B14F-4D97-AF65-F5344CB8AC3E}">
        <p14:creationId xmlns:p14="http://schemas.microsoft.com/office/powerpoint/2010/main" val="2405952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0"/>
            <a:ext cx="11115261" cy="1197863"/>
          </a:xfrm>
          <a:noFill/>
        </p:spPr>
        <p:txBody>
          <a:bodyPr>
            <a:normAutofit/>
          </a:bodyPr>
          <a:lstStyle/>
          <a:p>
            <a:r>
              <a:rPr lang="en-US" sz="3800" dirty="0"/>
              <a:t>Blue/Green Deployment on AWS </a:t>
            </a:r>
            <a:br>
              <a:rPr lang="en-US" sz="3800" dirty="0"/>
            </a:br>
            <a:r>
              <a:rPr lang="en-US" sz="3800" dirty="0" err="1"/>
              <a:t>CloudFormation</a:t>
            </a:r>
            <a:endParaRPr lang="en-US" sz="3800" dirty="0"/>
          </a:p>
        </p:txBody>
      </p:sp>
      <p:sp>
        <p:nvSpPr>
          <p:cNvPr id="3" name="Content Placeholder 2"/>
          <p:cNvSpPr>
            <a:spLocks noGrp="1"/>
          </p:cNvSpPr>
          <p:nvPr>
            <p:ph idx="1"/>
          </p:nvPr>
        </p:nvSpPr>
        <p:spPr>
          <a:xfrm>
            <a:off x="238539" y="1384885"/>
            <a:ext cx="11340548" cy="1758955"/>
          </a:xfrm>
          <a:noFill/>
        </p:spPr>
        <p:txBody>
          <a:bodyPr>
            <a:normAutofit lnSpcReduction="10000"/>
          </a:bodyPr>
          <a:lstStyle/>
          <a:p>
            <a:pPr marL="457200" lvl="1" indent="-457200">
              <a:lnSpc>
                <a:spcPct val="120000"/>
              </a:lnSpc>
            </a:pPr>
            <a:r>
              <a:rPr lang="en-US" sz="2200" dirty="0">
                <a:sym typeface="Wingdings" panose="05000000000000000000" pitchFamily="2" charset="2"/>
              </a:rPr>
              <a:t>It takes little more effort than the Elastic Beanstalk approach.</a:t>
            </a:r>
          </a:p>
          <a:p>
            <a:pPr marL="457200" lvl="1" indent="-457200">
              <a:lnSpc>
                <a:spcPct val="120000"/>
              </a:lnSpc>
            </a:pPr>
            <a:r>
              <a:rPr lang="en-US" sz="22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sym typeface="Wingdings" panose="05000000000000000000" pitchFamily="2" charset="2"/>
              </a:rPr>
              <a:t>Customer story:</a:t>
            </a:r>
            <a:r>
              <a:rPr lang="en-US" sz="2200" dirty="0">
                <a:solidFill>
                  <a:srgbClr val="0070C0"/>
                </a:solidFill>
                <a:latin typeface="Amazon Ember" panose="020B0603020204020204" pitchFamily="34" charset="0"/>
                <a:ea typeface="Amazon Ember" panose="020B0603020204020204" pitchFamily="34" charset="0"/>
                <a:cs typeface="Amazon Ember" panose="020B0603020204020204" pitchFamily="34" charset="0"/>
                <a:sym typeface="Wingdings" panose="05000000000000000000" pitchFamily="2" charset="2"/>
              </a:rPr>
              <a:t> </a:t>
            </a:r>
            <a:r>
              <a:rPr lang="en-US" sz="2200" dirty="0">
                <a:sym typeface="Wingdings" panose="05000000000000000000" pitchFamily="2" charset="2"/>
              </a:rPr>
              <a:t>An internal security team has not approved the usage of Elastic Beanstalk; therefore, the customer had to use </a:t>
            </a:r>
            <a:r>
              <a:rPr lang="en-US" sz="2200" dirty="0" err="1">
                <a:sym typeface="Wingdings" panose="05000000000000000000" pitchFamily="2" charset="2"/>
              </a:rPr>
              <a:t>CloudFormation</a:t>
            </a:r>
            <a:r>
              <a:rPr lang="en-US" sz="2200" dirty="0">
                <a:sym typeface="Wingdings" panose="05000000000000000000" pitchFamily="2" charset="2"/>
              </a:rPr>
              <a:t> to implement blue/green deployment.</a:t>
            </a:r>
          </a:p>
        </p:txBody>
      </p:sp>
      <p:sp>
        <p:nvSpPr>
          <p:cNvPr id="7" name="Rounded Rectangle 6"/>
          <p:cNvSpPr/>
          <p:nvPr/>
        </p:nvSpPr>
        <p:spPr>
          <a:xfrm>
            <a:off x="1807984" y="4349064"/>
            <a:ext cx="3066997" cy="1829373"/>
          </a:xfrm>
          <a:prstGeom prst="roundRect">
            <a:avLst>
              <a:gd name="adj" fmla="val 9818"/>
            </a:avLst>
          </a:prstGeom>
          <a:solidFill>
            <a:schemeClr val="accent5">
              <a:lumMod val="40000"/>
              <a:lumOff val="6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0" name="Group 9"/>
          <p:cNvGrpSpPr/>
          <p:nvPr/>
        </p:nvGrpSpPr>
        <p:grpSpPr>
          <a:xfrm>
            <a:off x="2725077" y="4821767"/>
            <a:ext cx="1814600" cy="1155076"/>
            <a:chOff x="516001" y="962945"/>
            <a:chExt cx="1900877" cy="1531018"/>
          </a:xfrm>
        </p:grpSpPr>
        <p:sp>
          <p:nvSpPr>
            <p:cNvPr id="32" name="Rounded Rectangle 31"/>
            <p:cNvSpPr/>
            <p:nvPr/>
          </p:nvSpPr>
          <p:spPr>
            <a:xfrm>
              <a:off x="568452" y="962945"/>
              <a:ext cx="1795974" cy="1531018"/>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Box 31"/>
            <p:cNvSpPr txBox="1">
              <a:spLocks noChangeArrowheads="1"/>
            </p:cNvSpPr>
            <p:nvPr/>
          </p:nvSpPr>
          <p:spPr bwMode="auto">
            <a:xfrm>
              <a:off x="516001" y="2113848"/>
              <a:ext cx="1900877" cy="367154"/>
            </a:xfrm>
            <a:prstGeom prst="rect">
              <a:avLst/>
            </a:prstGeom>
            <a:noFill/>
            <a:ln w="9525">
              <a:noFill/>
              <a:miter lim="800000"/>
              <a:headEnd/>
              <a:tailEnd/>
            </a:ln>
          </p:spPr>
          <p:txBody>
            <a:bodyPr wrap="square">
              <a:spAutoFit/>
            </a:bodyPr>
            <a:lstStyle/>
            <a:p>
              <a:pPr algn="ctr"/>
              <a:r>
                <a:rPr lang="en-US" sz="1200" b="1">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sp>
        <p:nvSpPr>
          <p:cNvPr id="12" name="TextBox 11"/>
          <p:cNvSpPr txBox="1"/>
          <p:nvPr/>
        </p:nvSpPr>
        <p:spPr>
          <a:xfrm>
            <a:off x="2015938" y="4349064"/>
            <a:ext cx="2726841" cy="318100"/>
          </a:xfrm>
          <a:prstGeom prst="rect">
            <a:avLst/>
          </a:prstGeom>
          <a:noFill/>
        </p:spPr>
        <p:txBody>
          <a:bodyPr wrap="square" rtlCol="0">
            <a:spAutoFit/>
          </a:bodyPr>
          <a:lstStyle/>
          <a:p>
            <a:pPr algn="ctr"/>
            <a:r>
              <a:rPr lang="en-US" sz="1467" b="1">
                <a:latin typeface="Amazon Ember" panose="020B0603020204020204" pitchFamily="34" charset="0"/>
                <a:ea typeface="Amazon Ember" panose="020B0603020204020204" pitchFamily="34" charset="0"/>
                <a:cs typeface="Amazon Ember" panose="020B0603020204020204" pitchFamily="34" charset="0"/>
              </a:rPr>
              <a:t>Stack 1</a:t>
            </a:r>
          </a:p>
        </p:txBody>
      </p:sp>
      <p:cxnSp>
        <p:nvCxnSpPr>
          <p:cNvPr id="13" name="Straight Arrow Connector 12"/>
          <p:cNvCxnSpPr/>
          <p:nvPr/>
        </p:nvCxnSpPr>
        <p:spPr>
          <a:xfrm flipV="1">
            <a:off x="2660067" y="5306703"/>
            <a:ext cx="546693" cy="4415"/>
          </a:xfrm>
          <a:prstGeom prst="straightConnector1">
            <a:avLst/>
          </a:prstGeom>
          <a:ln w="28575">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14" name="Picture 13" descr="EC2-Instances.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148493" y="4853983"/>
            <a:ext cx="975360" cy="975360"/>
          </a:xfrm>
          <a:prstGeom prst="rect">
            <a:avLst/>
          </a:prstGeom>
        </p:spPr>
      </p:pic>
      <p:cxnSp>
        <p:nvCxnSpPr>
          <p:cNvPr id="22" name="Elbow Connector 21"/>
          <p:cNvCxnSpPr>
            <a:stCxn id="37" idx="2"/>
            <a:endCxn id="12" idx="0"/>
          </p:cNvCxnSpPr>
          <p:nvPr/>
        </p:nvCxnSpPr>
        <p:spPr>
          <a:xfrm rot="5400000">
            <a:off x="4407915" y="2676205"/>
            <a:ext cx="644304" cy="2701415"/>
          </a:xfrm>
          <a:prstGeom prst="bentConnector3">
            <a:avLst>
              <a:gd name="adj1" fmla="val 22233"/>
            </a:avLst>
          </a:prstGeom>
          <a:ln w="28575">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37" idx="2"/>
            <a:endCxn id="19" idx="0"/>
          </p:cNvCxnSpPr>
          <p:nvPr/>
        </p:nvCxnSpPr>
        <p:spPr>
          <a:xfrm rot="16200000" flipH="1">
            <a:off x="7172340" y="2613194"/>
            <a:ext cx="656295" cy="2839426"/>
          </a:xfrm>
          <a:prstGeom prst="bentConnector3">
            <a:avLst>
              <a:gd name="adj1" fmla="val 19711"/>
            </a:avLst>
          </a:prstGeom>
          <a:ln w="28575">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885727" y="5885097"/>
            <a:ext cx="907036" cy="318100"/>
          </a:xfrm>
          <a:prstGeom prst="rect">
            <a:avLst/>
          </a:prstGeom>
          <a:noFill/>
        </p:spPr>
        <p:txBody>
          <a:bodyPr wrap="square" rtlCol="0">
            <a:spAutoFit/>
          </a:bodyPr>
          <a:lstStyle/>
          <a:p>
            <a:pPr algn="ctr"/>
            <a:r>
              <a:rPr lang="en-US" sz="1467" b="1">
                <a:solidFill>
                  <a:srgbClr val="0000CC"/>
                </a:solidFill>
                <a:latin typeface="Amazon Ember" panose="020B0603020204020204" pitchFamily="34" charset="0"/>
                <a:ea typeface="Amazon Ember" panose="020B0603020204020204" pitchFamily="34" charset="0"/>
                <a:cs typeface="Amazon Ember" panose="020B0603020204020204" pitchFamily="34" charset="0"/>
              </a:rPr>
              <a:t>Prod 1</a:t>
            </a:r>
          </a:p>
        </p:txBody>
      </p:sp>
      <p:pic>
        <p:nvPicPr>
          <p:cNvPr id="44" name="Picture 43" descr="CloudFormation-Tempate.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131335" y="2872834"/>
            <a:ext cx="710608" cy="710608"/>
          </a:xfrm>
          <a:prstGeom prst="rect">
            <a:avLst/>
          </a:prstGeom>
        </p:spPr>
      </p:pic>
      <p:pic>
        <p:nvPicPr>
          <p:cNvPr id="45" name="Picture 44" descr="CloudFormation-Stack.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969478" y="4150657"/>
            <a:ext cx="469447" cy="469447"/>
          </a:xfrm>
          <a:prstGeom prst="rect">
            <a:avLst/>
          </a:prstGeom>
        </p:spPr>
      </p:pic>
      <p:sp>
        <p:nvSpPr>
          <p:cNvPr id="51" name="&quot;No&quot; Symbol 50"/>
          <p:cNvSpPr/>
          <p:nvPr/>
        </p:nvSpPr>
        <p:spPr>
          <a:xfrm>
            <a:off x="4505531" y="3677715"/>
            <a:ext cx="449071" cy="428909"/>
          </a:xfrm>
          <a:prstGeom prst="noSmoking">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4548" y="5012665"/>
            <a:ext cx="579531" cy="695436"/>
          </a:xfrm>
          <a:prstGeom prst="rect">
            <a:avLst/>
          </a:prstGeom>
        </p:spPr>
      </p:pic>
      <p:grpSp>
        <p:nvGrpSpPr>
          <p:cNvPr id="4" name="Group 3"/>
          <p:cNvGrpSpPr/>
          <p:nvPr/>
        </p:nvGrpSpPr>
        <p:grpSpPr>
          <a:xfrm>
            <a:off x="7348827" y="4171375"/>
            <a:ext cx="3066996" cy="2028013"/>
            <a:chOff x="5720336" y="3053988"/>
            <a:chExt cx="2300246" cy="1521010"/>
          </a:xfrm>
        </p:grpSpPr>
        <p:grpSp>
          <p:nvGrpSpPr>
            <p:cNvPr id="5" name="Group 4"/>
            <p:cNvGrpSpPr/>
            <p:nvPr/>
          </p:nvGrpSpPr>
          <p:grpSpPr>
            <a:xfrm>
              <a:off x="5720336" y="3053988"/>
              <a:ext cx="2300246" cy="1521010"/>
              <a:chOff x="5720340" y="3053989"/>
              <a:chExt cx="2300248" cy="1521010"/>
            </a:xfrm>
          </p:grpSpPr>
          <p:sp>
            <p:nvSpPr>
              <p:cNvPr id="15" name="Rounded Rectangle 14"/>
              <p:cNvSpPr/>
              <p:nvPr/>
            </p:nvSpPr>
            <p:spPr>
              <a:xfrm>
                <a:off x="5720340" y="3196249"/>
                <a:ext cx="2300248" cy="1372030"/>
              </a:xfrm>
              <a:prstGeom prst="roundRect">
                <a:avLst>
                  <a:gd name="adj" fmla="val 9818"/>
                </a:avLst>
              </a:prstGeom>
              <a:solidFill>
                <a:schemeClr val="accent6">
                  <a:lumMod val="40000"/>
                  <a:lumOff val="60000"/>
                </a:schemeClr>
              </a:solid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7" name="Group 16"/>
              <p:cNvGrpSpPr/>
              <p:nvPr/>
            </p:nvGrpSpPr>
            <p:grpSpPr>
              <a:xfrm>
                <a:off x="6408160" y="3550776"/>
                <a:ext cx="1360950" cy="866307"/>
                <a:chOff x="516001" y="962945"/>
                <a:chExt cx="1900877" cy="1531018"/>
              </a:xfrm>
            </p:grpSpPr>
            <p:sp>
              <p:nvSpPr>
                <p:cNvPr id="30" name="Rounded Rectangle 29"/>
                <p:cNvSpPr/>
                <p:nvPr/>
              </p:nvSpPr>
              <p:spPr>
                <a:xfrm>
                  <a:off x="568452" y="962945"/>
                  <a:ext cx="1795974" cy="1531018"/>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Box 31"/>
                <p:cNvSpPr txBox="1">
                  <a:spLocks noChangeArrowheads="1"/>
                </p:cNvSpPr>
                <p:nvPr/>
              </p:nvSpPr>
              <p:spPr bwMode="auto">
                <a:xfrm>
                  <a:off x="516001" y="2113848"/>
                  <a:ext cx="1900877" cy="367154"/>
                </a:xfrm>
                <a:prstGeom prst="rect">
                  <a:avLst/>
                </a:prstGeom>
                <a:noFill/>
                <a:ln w="9525">
                  <a:noFill/>
                  <a:miter lim="800000"/>
                  <a:headEnd/>
                  <a:tailEnd/>
                </a:ln>
              </p:spPr>
              <p:txBody>
                <a:bodyPr wrap="square">
                  <a:spAutoFit/>
                </a:bodyPr>
                <a:lstStyle/>
                <a:p>
                  <a:pPr algn="ctr"/>
                  <a:r>
                    <a:rPr lang="en-US" sz="1200" b="1">
                      <a:latin typeface="Amazon Ember" panose="020B0603020204020204" pitchFamily="34" charset="0"/>
                      <a:ea typeface="Amazon Ember" panose="020B0603020204020204" pitchFamily="34" charset="0"/>
                      <a:cs typeface="Amazon Ember" panose="020B0603020204020204" pitchFamily="34" charset="0"/>
                    </a:rPr>
                    <a:t>Auto Scaling group</a:t>
                  </a:r>
                </a:p>
              </p:txBody>
            </p:sp>
          </p:grpSp>
          <p:sp>
            <p:nvSpPr>
              <p:cNvPr id="19" name="TextBox 18"/>
              <p:cNvSpPr txBox="1"/>
              <p:nvPr/>
            </p:nvSpPr>
            <p:spPr>
              <a:xfrm>
                <a:off x="5876305" y="3196249"/>
                <a:ext cx="2045131" cy="238575"/>
              </a:xfrm>
              <a:prstGeom prst="rect">
                <a:avLst/>
              </a:prstGeom>
              <a:noFill/>
            </p:spPr>
            <p:txBody>
              <a:bodyPr wrap="square" rtlCol="0">
                <a:spAutoFit/>
              </a:bodyPr>
              <a:lstStyle/>
              <a:p>
                <a:pPr algn="ctr"/>
                <a:r>
                  <a:rPr lang="en-US" sz="1467" b="1">
                    <a:latin typeface="Amazon Ember" panose="020B0603020204020204" pitchFamily="34" charset="0"/>
                    <a:ea typeface="Amazon Ember" panose="020B0603020204020204" pitchFamily="34" charset="0"/>
                    <a:cs typeface="Amazon Ember" panose="020B0603020204020204" pitchFamily="34" charset="0"/>
                  </a:rPr>
                  <a:t>Stack 2</a:t>
                </a:r>
              </a:p>
            </p:txBody>
          </p:sp>
          <p:cxnSp>
            <p:nvCxnSpPr>
              <p:cNvPr id="20" name="Straight Arrow Connector 19"/>
              <p:cNvCxnSpPr/>
              <p:nvPr/>
            </p:nvCxnSpPr>
            <p:spPr>
              <a:xfrm flipV="1">
                <a:off x="6359402" y="3914478"/>
                <a:ext cx="410020" cy="3311"/>
              </a:xfrm>
              <a:prstGeom prst="straightConnector1">
                <a:avLst/>
              </a:prstGeom>
              <a:ln w="28575">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21" name="Picture 20" descr="EC2-Instances.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725722" y="3574939"/>
                <a:ext cx="731520" cy="731520"/>
              </a:xfrm>
              <a:prstGeom prst="rect">
                <a:avLst/>
              </a:prstGeom>
            </p:spPr>
          </p:pic>
          <p:sp>
            <p:nvSpPr>
              <p:cNvPr id="25" name="TextBox 24"/>
              <p:cNvSpPr txBox="1"/>
              <p:nvPr/>
            </p:nvSpPr>
            <p:spPr>
              <a:xfrm>
                <a:off x="5767238" y="4336424"/>
                <a:ext cx="654096" cy="238575"/>
              </a:xfrm>
              <a:prstGeom prst="rect">
                <a:avLst/>
              </a:prstGeom>
              <a:noFill/>
            </p:spPr>
            <p:txBody>
              <a:bodyPr wrap="square" rtlCol="0">
                <a:spAutoFit/>
              </a:bodyPr>
              <a:lstStyle/>
              <a:p>
                <a:pPr algn="ctr"/>
                <a:r>
                  <a:rPr lang="en-US" sz="1467" b="1">
                    <a:solidFill>
                      <a:srgbClr val="008000"/>
                    </a:solidFill>
                    <a:latin typeface="Amazon Ember" panose="020B0603020204020204" pitchFamily="34" charset="0"/>
                    <a:ea typeface="Amazon Ember" panose="020B0603020204020204" pitchFamily="34" charset="0"/>
                    <a:cs typeface="Amazon Ember" panose="020B0603020204020204" pitchFamily="34" charset="0"/>
                  </a:rPr>
                  <a:t>Prod 2</a:t>
                </a:r>
              </a:p>
            </p:txBody>
          </p:sp>
          <p:pic>
            <p:nvPicPr>
              <p:cNvPr id="46" name="Picture 45" descr="CloudFormation-Stack.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857035" y="3053989"/>
                <a:ext cx="352085" cy="352085"/>
              </a:xfrm>
              <a:prstGeom prst="rect">
                <a:avLst/>
              </a:prstGeom>
            </p:spPr>
          </p:pic>
        </p:gr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6962" y="3679910"/>
              <a:ext cx="434648" cy="521577"/>
            </a:xfrm>
            <a:prstGeom prst="rect">
              <a:avLst/>
            </a:prstGeom>
          </p:spPr>
        </p:pic>
      </p:grpSp>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22562" y="2854007"/>
            <a:ext cx="716423" cy="850753"/>
          </a:xfrm>
          <a:prstGeom prst="rect">
            <a:avLst/>
          </a:prstGeom>
        </p:spPr>
      </p:pic>
      <p:sp>
        <p:nvSpPr>
          <p:cNvPr id="38" name="TextBox 37"/>
          <p:cNvSpPr txBox="1"/>
          <p:nvPr/>
        </p:nvSpPr>
        <p:spPr>
          <a:xfrm>
            <a:off x="4951588" y="3369270"/>
            <a:ext cx="975360" cy="207509"/>
          </a:xfrm>
          <a:prstGeom prst="rect">
            <a:avLst/>
          </a:prstGeom>
          <a:noFill/>
        </p:spPr>
        <p:txBody>
          <a:bodyPr wrap="square" lIns="0" tIns="0" rIns="0" bIns="0" rtlCol="0" anchor="t">
            <a:noAutofit/>
          </a:bodyPr>
          <a:lstStyle/>
          <a:p>
            <a:pPr algn="ctr"/>
            <a:r>
              <a:rPr lang="en-US" sz="1333" b="1">
                <a:latin typeface="Amazon Ember" panose="020B0603020204020204" pitchFamily="34" charset="0"/>
                <a:ea typeface="Amazon Ember" panose="020B0603020204020204" pitchFamily="34" charset="0"/>
                <a:cs typeface="Amazon Ember" panose="020B0603020204020204" pitchFamily="34" charset="0"/>
              </a:rPr>
              <a:t>Amazon</a:t>
            </a:r>
            <a:br>
              <a:rPr lang="en-US" sz="1333" b="1">
                <a:latin typeface="Amazon Ember" panose="020B0603020204020204" pitchFamily="34" charset="0"/>
                <a:ea typeface="Amazon Ember" panose="020B0603020204020204" pitchFamily="34" charset="0"/>
                <a:cs typeface="Amazon Ember" panose="020B0603020204020204" pitchFamily="34" charset="0"/>
              </a:rPr>
            </a:br>
            <a:r>
              <a:rPr lang="en-US" sz="1333" b="1">
                <a:latin typeface="Amazon Ember" panose="020B0603020204020204" pitchFamily="34" charset="0"/>
                <a:ea typeface="Amazon Ember" panose="020B0603020204020204" pitchFamily="34" charset="0"/>
                <a:cs typeface="Amazon Ember" panose="020B0603020204020204" pitchFamily="34" charset="0"/>
              </a:rPr>
              <a:t>Route 53</a:t>
            </a:r>
          </a:p>
        </p:txBody>
      </p:sp>
    </p:spTree>
    <p:custDataLst>
      <p:tags r:id="rId1"/>
    </p:custDataLst>
    <p:extLst>
      <p:ext uri="{BB962C8B-B14F-4D97-AF65-F5344CB8AC3E}">
        <p14:creationId xmlns:p14="http://schemas.microsoft.com/office/powerpoint/2010/main" val="2919822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OpsWorks</a:t>
            </a:r>
          </a:p>
        </p:txBody>
      </p:sp>
      <p:sp>
        <p:nvSpPr>
          <p:cNvPr id="3" name="Content Placeholder 2"/>
          <p:cNvSpPr>
            <a:spLocks noGrp="1"/>
          </p:cNvSpPr>
          <p:nvPr>
            <p:ph idx="1"/>
          </p:nvPr>
        </p:nvSpPr>
        <p:spPr>
          <a:xfrm>
            <a:off x="238538" y="1357174"/>
            <a:ext cx="11350487" cy="5372239"/>
          </a:xfrm>
        </p:spPr>
        <p:txBody>
          <a:bodyPr>
            <a:normAutofit lnSpcReduction="10000"/>
          </a:bodyPr>
          <a:lstStyle/>
          <a:p>
            <a:pPr marL="0" indent="0">
              <a:lnSpc>
                <a:spcPct val="120000"/>
              </a:lnSpc>
              <a:buNone/>
            </a:pPr>
            <a:r>
              <a:rPr lang="en-US" dirty="0"/>
              <a:t>AWS </a:t>
            </a:r>
            <a:r>
              <a:rPr lang="en-US" dirty="0" err="1"/>
              <a:t>OpsWorks</a:t>
            </a:r>
            <a:r>
              <a:rPr lang="en-US" dirty="0"/>
              <a:t> is a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configuration management service </a:t>
            </a:r>
            <a:r>
              <a:rPr lang="en-US" dirty="0"/>
              <a:t>that helps you configure and operate applications of all shapes and sizes using Puppet or Chef.</a:t>
            </a:r>
          </a:p>
          <a:p>
            <a:pPr marL="457200" lvl="1" indent="-457200">
              <a:lnSpc>
                <a:spcPct val="120000"/>
              </a:lnSpc>
            </a:pPr>
            <a:r>
              <a:rPr lang="en-US" dirty="0"/>
              <a:t>Define the application's whole architecture and specifications, including:</a:t>
            </a:r>
          </a:p>
          <a:p>
            <a:pPr marL="914400" lvl="3" indent="-457200">
              <a:lnSpc>
                <a:spcPct val="120000"/>
              </a:lnSpc>
            </a:pPr>
            <a:r>
              <a:rPr lang="en-US" dirty="0"/>
              <a:t>Package installation</a:t>
            </a:r>
          </a:p>
          <a:p>
            <a:pPr marL="914400" lvl="3" indent="-457200">
              <a:lnSpc>
                <a:spcPct val="120000"/>
              </a:lnSpc>
            </a:pPr>
            <a:r>
              <a:rPr lang="en-US" dirty="0"/>
              <a:t>Software configuration</a:t>
            </a:r>
          </a:p>
          <a:p>
            <a:pPr marL="914400" lvl="3" indent="-457200">
              <a:lnSpc>
                <a:spcPct val="120000"/>
              </a:lnSpc>
            </a:pPr>
            <a:r>
              <a:rPr lang="en-US" dirty="0"/>
              <a:t>Resources (compute, storage, etc.)</a:t>
            </a:r>
          </a:p>
          <a:p>
            <a:pPr marL="457200" lvl="1" indent="-457200">
              <a:lnSpc>
                <a:spcPct val="120000"/>
              </a:lnSpc>
            </a:pPr>
            <a:r>
              <a:rPr lang="en-US" dirty="0"/>
              <a:t>Start from templates for common technologies (app servers, databases, etc.) or build your own.</a:t>
            </a:r>
          </a:p>
          <a:p>
            <a:pPr marL="457200" lvl="1" indent="-457200">
              <a:lnSpc>
                <a:spcPct val="120000"/>
              </a:lnSpc>
            </a:pPr>
            <a:r>
              <a:rPr lang="en-US" dirty="0"/>
              <a:t>Use AWS </a:t>
            </a:r>
            <a:r>
              <a:rPr lang="en-US" dirty="0" err="1"/>
              <a:t>OpsWorks</a:t>
            </a:r>
            <a:r>
              <a:rPr lang="en-US" dirty="0"/>
              <a:t> as a lifecycle tool to:</a:t>
            </a:r>
          </a:p>
          <a:p>
            <a:pPr marL="914400" lvl="3" indent="-457200">
              <a:lnSpc>
                <a:spcPct val="120000"/>
              </a:lnSpc>
            </a:pPr>
            <a:r>
              <a:rPr lang="en-US" dirty="0"/>
              <a:t>Simplify management of an application.</a:t>
            </a:r>
          </a:p>
          <a:p>
            <a:pPr marL="914400" lvl="3" indent="-457200">
              <a:lnSpc>
                <a:spcPct val="120000"/>
              </a:lnSpc>
            </a:pPr>
            <a:r>
              <a:rPr lang="en-US" dirty="0"/>
              <a:t>Reduce the number of deployment cycles.</a:t>
            </a:r>
          </a:p>
          <a:p>
            <a:pPr marL="457200" lvl="1" indent="-457200">
              <a:lnSpc>
                <a:spcPct val="120000"/>
              </a:lnSpc>
            </a:pP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0774" y="5860146"/>
            <a:ext cx="724388" cy="869267"/>
          </a:xfrm>
          <a:prstGeom prst="rect">
            <a:avLst/>
          </a:prstGeom>
        </p:spPr>
      </p:pic>
    </p:spTree>
    <p:custDataLst>
      <p:tags r:id="rId1"/>
    </p:custDataLst>
    <p:extLst>
      <p:ext uri="{BB962C8B-B14F-4D97-AF65-F5344CB8AC3E}">
        <p14:creationId xmlns:p14="http://schemas.microsoft.com/office/powerpoint/2010/main" val="1511513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AWS Systems Manager</a:t>
            </a:r>
          </a:p>
        </p:txBody>
      </p:sp>
      <p:sp>
        <p:nvSpPr>
          <p:cNvPr id="3" name="Content Placeholder 2"/>
          <p:cNvSpPr>
            <a:spLocks noGrp="1"/>
          </p:cNvSpPr>
          <p:nvPr>
            <p:ph idx="1"/>
          </p:nvPr>
        </p:nvSpPr>
        <p:spPr>
          <a:xfrm>
            <a:off x="238538" y="1440305"/>
            <a:ext cx="11350487" cy="4913308"/>
          </a:xfrm>
        </p:spPr>
        <p:txBody>
          <a:bodyPr>
            <a:normAutofit/>
          </a:bodyPr>
          <a:lstStyle/>
          <a:p>
            <a:pPr marL="457200" lvl="1" indent="-457200">
              <a:spcBef>
                <a:spcPts val="1200"/>
              </a:spcBef>
            </a:pPr>
            <a:r>
              <a:rPr lang="en-US" sz="2667" dirty="0"/>
              <a:t>Enables </a:t>
            </a:r>
            <a:r>
              <a:rPr lang="en-US" sz="2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automated configuration </a:t>
            </a:r>
            <a:r>
              <a:rPr lang="en-US" sz="2667" dirty="0"/>
              <a:t>and </a:t>
            </a:r>
            <a:r>
              <a:rPr lang="en-US" sz="2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ongoing management of systems at scale </a:t>
            </a:r>
            <a:r>
              <a:rPr lang="en-US" sz="2667" dirty="0">
                <a:latin typeface="Amazon Ember Light" panose="020B0403020204020204" pitchFamily="34" charset="0"/>
                <a:ea typeface="Amazon Ember Light" panose="020B0403020204020204" pitchFamily="34" charset="0"/>
                <a:cs typeface="Amazon Ember Light" panose="020B0403020204020204" pitchFamily="34" charset="0"/>
              </a:rPr>
              <a:t>through a set of capabilities</a:t>
            </a:r>
          </a:p>
          <a:p>
            <a:pPr marL="914400" lvl="2" indent="-457200">
              <a:spcBef>
                <a:spcPts val="1200"/>
              </a:spcBef>
            </a:pPr>
            <a:r>
              <a:rPr lang="en-US" sz="2267" dirty="0"/>
              <a:t>Works across all of your Windows and Linux workloads.</a:t>
            </a:r>
          </a:p>
          <a:p>
            <a:pPr marL="914400" lvl="2" indent="-457200">
              <a:spcBef>
                <a:spcPts val="1200"/>
              </a:spcBef>
            </a:pPr>
            <a:r>
              <a:rPr lang="en-US" sz="2267" dirty="0"/>
              <a:t>Runs in Amazon EC2 or on premises.</a:t>
            </a:r>
          </a:p>
          <a:p>
            <a:pPr marL="457200" lvl="1" indent="-457200">
              <a:spcBef>
                <a:spcPts val="1200"/>
              </a:spcBef>
            </a:pPr>
            <a:r>
              <a:rPr lang="en-US" sz="2667" dirty="0"/>
              <a:t>Automatically collects software inventory</a:t>
            </a:r>
          </a:p>
          <a:p>
            <a:pPr marL="457200" lvl="1" indent="-457200">
              <a:spcBef>
                <a:spcPts val="1200"/>
              </a:spcBef>
            </a:pPr>
            <a:r>
              <a:rPr lang="en-US" sz="2667" dirty="0"/>
              <a:t>Applies OS patches</a:t>
            </a:r>
          </a:p>
          <a:p>
            <a:pPr marL="457200" lvl="1" indent="-457200">
              <a:spcBef>
                <a:spcPts val="1200"/>
              </a:spcBef>
            </a:pPr>
            <a:r>
              <a:rPr lang="en-US" sz="2667" dirty="0"/>
              <a:t>Creates system images</a:t>
            </a:r>
          </a:p>
          <a:p>
            <a:pPr marL="457200" lvl="1" indent="-457200">
              <a:spcBef>
                <a:spcPts val="1200"/>
              </a:spcBef>
            </a:pPr>
            <a:r>
              <a:rPr lang="en-US" sz="2667" dirty="0"/>
              <a:t>Run command</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8820" y="5878486"/>
            <a:ext cx="709105" cy="850927"/>
          </a:xfrm>
          <a:prstGeom prst="rect">
            <a:avLst/>
          </a:prstGeom>
        </p:spPr>
      </p:pic>
    </p:spTree>
    <p:custDataLst>
      <p:tags r:id="rId1"/>
    </p:custDataLst>
    <p:extLst>
      <p:ext uri="{BB962C8B-B14F-4D97-AF65-F5344CB8AC3E}">
        <p14:creationId xmlns:p14="http://schemas.microsoft.com/office/powerpoint/2010/main" val="1811071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Amazon EC2 Run Command</a:t>
            </a:r>
          </a:p>
        </p:txBody>
      </p:sp>
      <p:sp>
        <p:nvSpPr>
          <p:cNvPr id="3" name="Content Placeholder 2"/>
          <p:cNvSpPr>
            <a:spLocks noGrp="1"/>
          </p:cNvSpPr>
          <p:nvPr>
            <p:ph idx="1"/>
          </p:nvPr>
        </p:nvSpPr>
        <p:spPr>
          <a:xfrm>
            <a:off x="238539" y="1440305"/>
            <a:ext cx="11781008" cy="4913308"/>
          </a:xfrm>
        </p:spPr>
        <p:txBody>
          <a:bodyPr>
            <a:noAutofit/>
          </a:bodyPr>
          <a:lstStyle/>
          <a:p>
            <a:pPr marL="0" indent="0">
              <a:spcBef>
                <a:spcPts val="1200"/>
              </a:spcBef>
              <a:buNone/>
            </a:pPr>
            <a:r>
              <a:rPr lang="en-US" sz="2667" dirty="0"/>
              <a:t>Amazon EC2 Run Command enables you to </a:t>
            </a:r>
            <a:r>
              <a:rPr lang="en-US" sz="2667"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securely manage the configuration</a:t>
            </a:r>
            <a:r>
              <a:rPr lang="en-US" sz="2667" dirty="0"/>
              <a:t> of your Amazon EC2 instances. Run Command:</a:t>
            </a:r>
          </a:p>
          <a:p>
            <a:pPr marL="457200" lvl="1" indent="-457200">
              <a:spcBef>
                <a:spcPts val="1200"/>
              </a:spcBef>
            </a:pPr>
            <a:r>
              <a:rPr lang="en-US" sz="2667" dirty="0"/>
              <a:t>Provides a simple way to automate common administrative tasks, such as:</a:t>
            </a:r>
          </a:p>
          <a:p>
            <a:pPr marL="914400" lvl="3" indent="-457200">
              <a:spcBef>
                <a:spcPts val="1200"/>
              </a:spcBef>
            </a:pPr>
            <a:r>
              <a:rPr lang="en-US" sz="2200" dirty="0"/>
              <a:t>Executing Shell scripts and commands on Linux.</a:t>
            </a:r>
          </a:p>
          <a:p>
            <a:pPr marL="914400" lvl="3" indent="-457200">
              <a:spcBef>
                <a:spcPts val="1200"/>
              </a:spcBef>
            </a:pPr>
            <a:r>
              <a:rPr lang="en-US" sz="2200" dirty="0"/>
              <a:t>Running PowerShell commands on Windows.</a:t>
            </a:r>
          </a:p>
          <a:p>
            <a:pPr marL="914400" lvl="3" indent="-457200">
              <a:spcBef>
                <a:spcPts val="1200"/>
              </a:spcBef>
            </a:pPr>
            <a:r>
              <a:rPr lang="en-US" sz="2200" dirty="0"/>
              <a:t>Installing software or patches.</a:t>
            </a:r>
          </a:p>
          <a:p>
            <a:pPr marL="914400" lvl="3" indent="-457200">
              <a:spcBef>
                <a:spcPts val="1200"/>
              </a:spcBef>
            </a:pPr>
            <a:r>
              <a:rPr lang="en-US" sz="2200" dirty="0"/>
              <a:t>Managing and sharing documents.</a:t>
            </a:r>
          </a:p>
          <a:p>
            <a:pPr marL="457200" lvl="1" indent="-457200">
              <a:spcBef>
                <a:spcPts val="1200"/>
              </a:spcBef>
            </a:pPr>
            <a:r>
              <a:rPr lang="en-US" sz="2667" dirty="0"/>
              <a:t>Allows you to execute commands across multiple instances.</a:t>
            </a:r>
          </a:p>
          <a:p>
            <a:pPr marL="457200" lvl="1" indent="-457200">
              <a:spcBef>
                <a:spcPts val="1200"/>
              </a:spcBef>
            </a:pPr>
            <a:r>
              <a:rPr lang="en-US" sz="2667" dirty="0"/>
              <a:t>Offers visibility into the results.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8820" y="5878486"/>
            <a:ext cx="709105" cy="850927"/>
          </a:xfrm>
          <a:prstGeom prst="rect">
            <a:avLst/>
          </a:prstGeom>
        </p:spPr>
      </p:pic>
    </p:spTree>
    <p:custDataLst>
      <p:tags r:id="rId1"/>
    </p:custDataLst>
    <p:extLst>
      <p:ext uri="{BB962C8B-B14F-4D97-AF65-F5344CB8AC3E}">
        <p14:creationId xmlns:p14="http://schemas.microsoft.com/office/powerpoint/2010/main" val="3562572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Third-Party Automation Options on                     Amazon EC2</a:t>
            </a:r>
          </a:p>
        </p:txBody>
      </p:sp>
      <p:sp>
        <p:nvSpPr>
          <p:cNvPr id="3" name="Content Placeholder 2"/>
          <p:cNvSpPr>
            <a:spLocks noGrp="1"/>
          </p:cNvSpPr>
          <p:nvPr>
            <p:ph idx="1"/>
          </p:nvPr>
        </p:nvSpPr>
        <p:spPr>
          <a:xfrm>
            <a:off x="238539" y="1440305"/>
            <a:ext cx="11360426" cy="4913308"/>
          </a:xfrm>
        </p:spPr>
        <p:txBody>
          <a:bodyPr>
            <a:normAutofit/>
          </a:bodyPr>
          <a:lstStyle/>
          <a:p>
            <a:pPr marL="457200" indent="-457200">
              <a:lnSpc>
                <a:spcPct val="100000"/>
              </a:lnSpc>
              <a:spcBef>
                <a:spcPts val="0"/>
              </a:spcBef>
            </a:pPr>
            <a:r>
              <a:rPr lang="en-US" dirty="0"/>
              <a:t>Launch and run any automation solutions on Amazon EC2, including Chef, Puppet, Ansible, and Salt.</a:t>
            </a:r>
            <a:br>
              <a:rPr lang="en-US" dirty="0"/>
            </a:br>
            <a:endParaRPr lang="en-US" sz="1600" dirty="0"/>
          </a:p>
          <a:p>
            <a:pPr marL="914400" lvl="2" indent="-457200">
              <a:lnSpc>
                <a:spcPct val="100000"/>
              </a:lnSpc>
              <a:spcBef>
                <a:spcPts val="0"/>
              </a:spcBef>
            </a:pPr>
            <a:r>
              <a:rPr lang="en-US" sz="2400" dirty="0"/>
              <a:t>These solutions offer a variety of launch and configuration automation options.</a:t>
            </a:r>
            <a:br>
              <a:rPr lang="en-US" sz="2400" dirty="0"/>
            </a:br>
            <a:endParaRPr lang="en-US" sz="1600" dirty="0"/>
          </a:p>
          <a:p>
            <a:pPr marL="914400" lvl="2" indent="-457200">
              <a:lnSpc>
                <a:spcPct val="100000"/>
              </a:lnSpc>
              <a:spcBef>
                <a:spcPts val="0"/>
              </a:spcBef>
            </a:pPr>
            <a:r>
              <a:rPr lang="en-US" sz="2400" dirty="0"/>
              <a:t>One-click deployment for Chef is available via the AWS Marketplace.</a:t>
            </a:r>
            <a:br>
              <a:rPr lang="en-US" sz="2400" dirty="0"/>
            </a:br>
            <a:endParaRPr lang="en-US" sz="1600" dirty="0"/>
          </a:p>
          <a:p>
            <a:pPr marL="914400" lvl="2" indent="-457200">
              <a:lnSpc>
                <a:spcPct val="100000"/>
              </a:lnSpc>
              <a:spcBef>
                <a:spcPts val="0"/>
              </a:spcBef>
            </a:pPr>
            <a:r>
              <a:rPr lang="en-US" sz="2400" dirty="0"/>
              <a:t>For more information on these solutions on AWS, visit these providers:</a:t>
            </a:r>
          </a:p>
          <a:p>
            <a:pPr marL="914400" lvl="4" indent="0">
              <a:lnSpc>
                <a:spcPct val="100000"/>
              </a:lnSpc>
              <a:spcBef>
                <a:spcPts val="0"/>
              </a:spcBef>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hlinkClick r:id="rId4"/>
              </a:rPr>
              <a:t> </a:t>
            </a: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hlinkClick r:id="rId4"/>
              </a:rPr>
              <a:t>CHEF</a:t>
            </a: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	</a:t>
            </a:r>
          </a:p>
          <a:p>
            <a:pPr marL="914400" lvl="4" indent="0">
              <a:lnSpc>
                <a:spcPct val="100000"/>
              </a:lnSpc>
              <a:spcBef>
                <a:spcPts val="0"/>
              </a:spcBef>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hlinkClick r:id="rId5"/>
              </a:rPr>
              <a:t> Puppet </a:t>
            </a: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	</a:t>
            </a:r>
          </a:p>
          <a:p>
            <a:pPr marL="914400" lvl="4" indent="0">
              <a:lnSpc>
                <a:spcPct val="100000"/>
              </a:lnSpc>
              <a:spcBef>
                <a:spcPts val="0"/>
              </a:spcBef>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hlinkClick r:id="rId6"/>
              </a:rPr>
              <a:t> RED HAT ANSIBLE</a:t>
            </a: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rPr>
              <a:t>	</a:t>
            </a:r>
          </a:p>
          <a:p>
            <a:pPr marL="914400" lvl="4" indent="0">
              <a:lnSpc>
                <a:spcPct val="100000"/>
              </a:lnSpc>
              <a:spcBef>
                <a:spcPts val="0"/>
              </a:spcBef>
            </a:pPr>
            <a:r>
              <a:rPr lang="en-US" sz="2200" dirty="0">
                <a:latin typeface="Amazon Ember Light" panose="020B0403020204020204" pitchFamily="34" charset="0"/>
                <a:ea typeface="Amazon Ember Light" panose="020B0403020204020204" pitchFamily="34" charset="0"/>
                <a:cs typeface="Amazon Ember Light" panose="020B0403020204020204" pitchFamily="34" charset="0"/>
                <a:hlinkClick r:id="rId7"/>
              </a:rPr>
              <a:t> SALTSTACK</a:t>
            </a:r>
            <a:endParaRPr lang="en-US" sz="2200" dirty="0"/>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18820" y="5878486"/>
            <a:ext cx="709105" cy="850927"/>
          </a:xfrm>
          <a:prstGeom prst="rect">
            <a:avLst/>
          </a:prstGeom>
        </p:spPr>
      </p:pic>
    </p:spTree>
    <p:custDataLst>
      <p:tags r:id="rId1"/>
    </p:custDataLst>
    <p:extLst>
      <p:ext uri="{BB962C8B-B14F-4D97-AF65-F5344CB8AC3E}">
        <p14:creationId xmlns:p14="http://schemas.microsoft.com/office/powerpoint/2010/main" val="4125606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Right Solution</a:t>
            </a:r>
          </a:p>
        </p:txBody>
      </p:sp>
      <p:sp>
        <p:nvSpPr>
          <p:cNvPr id="8" name="TextBox 7"/>
          <p:cNvSpPr txBox="1"/>
          <p:nvPr/>
        </p:nvSpPr>
        <p:spPr>
          <a:xfrm>
            <a:off x="1025299" y="3951352"/>
            <a:ext cx="1758303" cy="584775"/>
          </a:xfrm>
          <a:prstGeom prst="rect">
            <a:avLst/>
          </a:prstGeom>
          <a:noFill/>
        </p:spPr>
        <p:txBody>
          <a:bodyPr wrap="square" rtlCol="0">
            <a:spAutoFit/>
          </a:bodyPr>
          <a:lstStyle/>
          <a:p>
            <a:pPr algn="ctr"/>
            <a:r>
              <a:rPr lang="en-US" sz="1600" b="1">
                <a:latin typeface="Amazon Ember" panose="020B0603020204020204" pitchFamily="34" charset="0"/>
                <a:ea typeface="Amazon Ember" panose="020B0603020204020204" pitchFamily="34" charset="0"/>
                <a:cs typeface="Amazon Ember" panose="020B0603020204020204" pitchFamily="34" charset="0"/>
              </a:rPr>
              <a:t>AWS Elastic Beanstalk</a:t>
            </a:r>
          </a:p>
        </p:txBody>
      </p:sp>
      <p:grpSp>
        <p:nvGrpSpPr>
          <p:cNvPr id="13" name="Group 18"/>
          <p:cNvGrpSpPr/>
          <p:nvPr/>
        </p:nvGrpSpPr>
        <p:grpSpPr>
          <a:xfrm>
            <a:off x="3431125" y="3026610"/>
            <a:ext cx="2026640" cy="1498579"/>
            <a:chOff x="1737832" y="1669188"/>
            <a:chExt cx="1519980" cy="1123934"/>
          </a:xfrm>
        </p:grpSpPr>
        <p:pic>
          <p:nvPicPr>
            <p:cNvPr id="6" name="Picture 23" descr="OpsWork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6064" y="1669188"/>
              <a:ext cx="731520" cy="731520"/>
            </a:xfrm>
            <a:prstGeom prst="rect">
              <a:avLst/>
            </a:prstGeom>
          </p:spPr>
        </p:pic>
        <p:sp>
          <p:nvSpPr>
            <p:cNvPr id="9" name="TextBox 24"/>
            <p:cNvSpPr txBox="1"/>
            <p:nvPr/>
          </p:nvSpPr>
          <p:spPr>
            <a:xfrm>
              <a:off x="1737832" y="2354541"/>
              <a:ext cx="1519980" cy="438581"/>
            </a:xfrm>
            <a:prstGeom prst="rect">
              <a:avLst/>
            </a:prstGeom>
            <a:noFill/>
          </p:spPr>
          <p:txBody>
            <a:bodyPr wrap="square" rtlCol="0">
              <a:spAutoFit/>
            </a:bodyPr>
            <a:lstStyle/>
            <a:p>
              <a:pPr algn="ctr"/>
              <a:r>
                <a:rPr lang="en-US" sz="1600" b="1">
                  <a:latin typeface="Amazon Ember" panose="020B0603020204020204" pitchFamily="34" charset="0"/>
                  <a:ea typeface="Amazon Ember" panose="020B0603020204020204" pitchFamily="34" charset="0"/>
                  <a:cs typeface="Amazon Ember" panose="020B0603020204020204" pitchFamily="34" charset="0"/>
                </a:rPr>
                <a:t>AWS </a:t>
              </a:r>
            </a:p>
            <a:p>
              <a:pPr algn="ctr"/>
              <a:r>
                <a:rPr lang="en-US" sz="1600" b="1">
                  <a:latin typeface="Amazon Ember" panose="020B0603020204020204" pitchFamily="34" charset="0"/>
                  <a:ea typeface="Amazon Ember" panose="020B0603020204020204" pitchFamily="34" charset="0"/>
                  <a:cs typeface="Amazon Ember" panose="020B0603020204020204" pitchFamily="34" charset="0"/>
                </a:rPr>
                <a:t>OpsWorks</a:t>
              </a:r>
            </a:p>
          </p:txBody>
        </p:sp>
      </p:grpSp>
      <p:grpSp>
        <p:nvGrpSpPr>
          <p:cNvPr id="14" name="Group 28"/>
          <p:cNvGrpSpPr/>
          <p:nvPr/>
        </p:nvGrpSpPr>
        <p:grpSpPr>
          <a:xfrm>
            <a:off x="6145057" y="3015675"/>
            <a:ext cx="2733964" cy="1520452"/>
            <a:chOff x="4635723" y="1515538"/>
            <a:chExt cx="2050473" cy="1140339"/>
          </a:xfrm>
        </p:grpSpPr>
        <p:pic>
          <p:nvPicPr>
            <p:cNvPr id="5" name="Picture 29" descr="CloudFormati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2270" y="1515538"/>
              <a:ext cx="731520" cy="731520"/>
            </a:xfrm>
            <a:prstGeom prst="rect">
              <a:avLst/>
            </a:prstGeom>
          </p:spPr>
        </p:pic>
        <p:sp>
          <p:nvSpPr>
            <p:cNvPr id="10" name="TextBox 30"/>
            <p:cNvSpPr txBox="1"/>
            <p:nvPr/>
          </p:nvSpPr>
          <p:spPr>
            <a:xfrm>
              <a:off x="4635723" y="2217296"/>
              <a:ext cx="2050473" cy="438581"/>
            </a:xfrm>
            <a:prstGeom prst="rect">
              <a:avLst/>
            </a:prstGeom>
            <a:noFill/>
          </p:spPr>
          <p:txBody>
            <a:bodyPr wrap="square" rtlCol="0">
              <a:spAutoFit/>
            </a:bodyPr>
            <a:lstStyle/>
            <a:p>
              <a:pPr algn="ctr"/>
              <a:r>
                <a:rPr lang="en-US" sz="1600" b="1">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600" b="1">
                  <a:latin typeface="Amazon Ember" panose="020B0603020204020204" pitchFamily="34" charset="0"/>
                  <a:ea typeface="Amazon Ember" panose="020B0603020204020204" pitchFamily="34" charset="0"/>
                  <a:cs typeface="Amazon Ember" panose="020B0603020204020204" pitchFamily="34" charset="0"/>
                </a:rPr>
                <a:t>CloudFormation</a:t>
              </a:r>
            </a:p>
          </p:txBody>
        </p:sp>
      </p:grpSp>
      <p:grpSp>
        <p:nvGrpSpPr>
          <p:cNvPr id="15" name="Group 14"/>
          <p:cNvGrpSpPr/>
          <p:nvPr/>
        </p:nvGrpSpPr>
        <p:grpSpPr>
          <a:xfrm>
            <a:off x="9475140" y="3032951"/>
            <a:ext cx="1946165" cy="1485896"/>
            <a:chOff x="6663047" y="1481906"/>
            <a:chExt cx="1459624" cy="1114422"/>
          </a:xfrm>
        </p:grpSpPr>
        <p:pic>
          <p:nvPicPr>
            <p:cNvPr id="7" name="Picture 6" descr="EC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6513" y="1481906"/>
              <a:ext cx="731520" cy="731520"/>
            </a:xfrm>
            <a:prstGeom prst="rect">
              <a:avLst/>
            </a:prstGeom>
          </p:spPr>
        </p:pic>
        <p:sp>
          <p:nvSpPr>
            <p:cNvPr id="11" name="TextBox 10"/>
            <p:cNvSpPr txBox="1"/>
            <p:nvPr/>
          </p:nvSpPr>
          <p:spPr>
            <a:xfrm>
              <a:off x="6663047" y="2157747"/>
              <a:ext cx="1459624" cy="438581"/>
            </a:xfrm>
            <a:prstGeom prst="rect">
              <a:avLst/>
            </a:prstGeom>
            <a:noFill/>
          </p:spPr>
          <p:txBody>
            <a:bodyPr wrap="square" rtlCol="0">
              <a:spAutoFit/>
            </a:bodyPr>
            <a:lstStyle/>
            <a:p>
              <a:pPr algn="ctr"/>
              <a:r>
                <a:rPr lang="en-US" sz="1600" b="1">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1600" b="1">
                  <a:latin typeface="Amazon Ember" panose="020B0603020204020204" pitchFamily="34" charset="0"/>
                  <a:ea typeface="Amazon Ember" panose="020B0603020204020204" pitchFamily="34" charset="0"/>
                  <a:cs typeface="Amazon Ember" panose="020B0603020204020204" pitchFamily="34" charset="0"/>
                </a:rPr>
                <a:t>EC2</a:t>
              </a:r>
            </a:p>
          </p:txBody>
        </p:sp>
      </p:grpSp>
      <p:sp>
        <p:nvSpPr>
          <p:cNvPr id="16" name="Left-Right Arrow 15"/>
          <p:cNvSpPr/>
          <p:nvPr/>
        </p:nvSpPr>
        <p:spPr>
          <a:xfrm>
            <a:off x="711947" y="4823326"/>
            <a:ext cx="10747084" cy="415756"/>
          </a:xfrm>
          <a:prstGeom prst="leftRightArrow">
            <a:avLst/>
          </a:prstGeom>
          <a:gradFill>
            <a:gsLst>
              <a:gs pos="0">
                <a:srgbClr val="0000FF"/>
              </a:gs>
              <a:gs pos="50000">
                <a:srgbClr val="CCECFF">
                  <a:shade val="67500"/>
                  <a:satMod val="115000"/>
                </a:srgbClr>
              </a:gs>
              <a:gs pos="100000">
                <a:srgbClr val="CCECFF">
                  <a:shade val="100000"/>
                  <a:satMod val="115000"/>
                </a:srgbClr>
              </a:gs>
            </a:gsLst>
            <a:lin ang="10800000" scaled="1"/>
          </a:gra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TextBox 16"/>
          <p:cNvSpPr txBox="1"/>
          <p:nvPr/>
        </p:nvSpPr>
        <p:spPr>
          <a:xfrm>
            <a:off x="10085366" y="5334604"/>
            <a:ext cx="1373664" cy="379656"/>
          </a:xfrm>
          <a:prstGeom prst="rect">
            <a:avLst/>
          </a:prstGeom>
          <a:noFill/>
        </p:spPr>
        <p:txBody>
          <a:bodyPr wrap="square" rtlCol="0">
            <a:spAutoFit/>
          </a:bodyPr>
          <a:lstStyle/>
          <a:p>
            <a:pPr algn="r"/>
            <a:r>
              <a:rPr lang="en-US" sz="1867" b="1">
                <a:solidFill>
                  <a:srgbClr val="0000FF"/>
                </a:solidFill>
                <a:latin typeface="Amazon Ember" panose="020B0603020204020204" pitchFamily="34" charset="0"/>
                <a:ea typeface="Amazon Ember" panose="020B0603020204020204" pitchFamily="34" charset="0"/>
                <a:cs typeface="Amazon Ember" panose="020B0603020204020204" pitchFamily="34" charset="0"/>
              </a:rPr>
              <a:t>Control</a:t>
            </a:r>
          </a:p>
        </p:txBody>
      </p:sp>
      <p:sp>
        <p:nvSpPr>
          <p:cNvPr id="18" name="TextBox 17"/>
          <p:cNvSpPr txBox="1"/>
          <p:nvPr/>
        </p:nvSpPr>
        <p:spPr>
          <a:xfrm>
            <a:off x="376022" y="5331356"/>
            <a:ext cx="2263048" cy="379656"/>
          </a:xfrm>
          <a:prstGeom prst="rect">
            <a:avLst/>
          </a:prstGeom>
          <a:noFill/>
        </p:spPr>
        <p:txBody>
          <a:bodyPr wrap="square" rtlCol="0">
            <a:spAutoFit/>
          </a:bodyPr>
          <a:lstStyle/>
          <a:p>
            <a:pPr algn="r"/>
            <a:r>
              <a:rPr lang="en-US" sz="1867" b="1">
                <a:solidFill>
                  <a:srgbClr val="4F81BD"/>
                </a:solidFill>
                <a:latin typeface="Amazon Ember" panose="020B0603020204020204" pitchFamily="34" charset="0"/>
                <a:ea typeface="Amazon Ember" panose="020B0603020204020204" pitchFamily="34" charset="0"/>
                <a:cs typeface="Amazon Ember" panose="020B0603020204020204" pitchFamily="34" charset="0"/>
              </a:rPr>
              <a:t>Convenience</a:t>
            </a:r>
          </a:p>
        </p:txBody>
      </p:sp>
      <p:sp>
        <p:nvSpPr>
          <p:cNvPr id="20" name="Left-Right Arrow 19"/>
          <p:cNvSpPr/>
          <p:nvPr/>
        </p:nvSpPr>
        <p:spPr>
          <a:xfrm>
            <a:off x="711946" y="1684903"/>
            <a:ext cx="4929240" cy="1075777"/>
          </a:xfrm>
          <a:prstGeom prst="leftRightArrow">
            <a:avLst/>
          </a:prstGeom>
          <a:solidFill>
            <a:schemeClr val="accent5">
              <a:lumMod val="20000"/>
              <a:lumOff val="80000"/>
            </a:schemeClr>
          </a:solid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Left-Right Arrow 20"/>
          <p:cNvSpPr/>
          <p:nvPr/>
        </p:nvSpPr>
        <p:spPr>
          <a:xfrm>
            <a:off x="6521882" y="1684901"/>
            <a:ext cx="4929240" cy="1075777"/>
          </a:xfrm>
          <a:prstGeom prst="leftRightArrow">
            <a:avLst/>
          </a:prstGeom>
          <a:solidFill>
            <a:schemeClr val="accent4">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TextBox 21"/>
          <p:cNvSpPr txBox="1"/>
          <p:nvPr/>
        </p:nvSpPr>
        <p:spPr>
          <a:xfrm>
            <a:off x="1030100" y="2033999"/>
            <a:ext cx="4112919" cy="379656"/>
          </a:xfrm>
          <a:prstGeom prst="rect">
            <a:avLst/>
          </a:prstGeom>
          <a:noFill/>
        </p:spPr>
        <p:txBody>
          <a:bodyPr wrap="square" rtlCol="0">
            <a:spAutoFit/>
          </a:bodyPr>
          <a:lstStyle/>
          <a:p>
            <a:pPr algn="ctr"/>
            <a:r>
              <a:rPr lang="en-US" sz="1867" b="1">
                <a:latin typeface="Amazon Ember" panose="020B0603020204020204" pitchFamily="34" charset="0"/>
                <a:ea typeface="Amazon Ember" panose="020B0603020204020204" pitchFamily="34" charset="0"/>
                <a:cs typeface="Amazon Ember" panose="020B0603020204020204" pitchFamily="34" charset="0"/>
              </a:rPr>
              <a:t>Higher-Level Services</a:t>
            </a:r>
          </a:p>
        </p:txBody>
      </p:sp>
      <p:sp>
        <p:nvSpPr>
          <p:cNvPr id="23" name="TextBox 22"/>
          <p:cNvSpPr txBox="1"/>
          <p:nvPr/>
        </p:nvSpPr>
        <p:spPr>
          <a:xfrm>
            <a:off x="6711384" y="2027244"/>
            <a:ext cx="4112919" cy="379656"/>
          </a:xfrm>
          <a:prstGeom prst="rect">
            <a:avLst/>
          </a:prstGeom>
          <a:noFill/>
        </p:spPr>
        <p:txBody>
          <a:bodyPr wrap="square" rtlCol="0">
            <a:spAutoFit/>
          </a:bodyPr>
          <a:lstStyle/>
          <a:p>
            <a:pPr algn="ctr"/>
            <a:r>
              <a:rPr lang="en-US" sz="1867" b="1">
                <a:latin typeface="Amazon Ember" panose="020B0603020204020204" pitchFamily="34" charset="0"/>
                <a:ea typeface="Amazon Ember" panose="020B0603020204020204" pitchFamily="34" charset="0"/>
                <a:cs typeface="Amazon Ember" panose="020B0603020204020204" pitchFamily="34" charset="0"/>
              </a:rPr>
              <a:t>Do It Yourself</a:t>
            </a:r>
          </a:p>
        </p:txBody>
      </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3953" y="3009649"/>
            <a:ext cx="700991" cy="981385"/>
          </a:xfrm>
          <a:prstGeom prst="rect">
            <a:avLst/>
          </a:prstGeom>
        </p:spPr>
      </p:pic>
    </p:spTree>
    <p:custDataLst>
      <p:tags r:id="rId1"/>
    </p:custDataLst>
    <p:extLst>
      <p:ext uri="{BB962C8B-B14F-4D97-AF65-F5344CB8AC3E}">
        <p14:creationId xmlns:p14="http://schemas.microsoft.com/office/powerpoint/2010/main" val="3974438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0">
            <a:extLst>
              <a:ext uri="{FF2B5EF4-FFF2-40B4-BE49-F238E27FC236}">
                <a16:creationId xmlns:a16="http://schemas.microsoft.com/office/drawing/2014/main" id="{C013855D-0D7F-BD49-A73F-C012301A830C}"/>
              </a:ext>
            </a:extLst>
          </p:cNvPr>
          <p:cNvSpPr txBox="1">
            <a:spLocks/>
          </p:cNvSpPr>
          <p:nvPr/>
        </p:nvSpPr>
        <p:spPr>
          <a:xfrm>
            <a:off x="238538" y="1326847"/>
            <a:ext cx="9788332" cy="40334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lnSpc>
                <a:spcPct val="150000"/>
              </a:lnSpc>
              <a:buBlip>
                <a:blip r:embed="rId5"/>
              </a:buBlip>
            </a:pPr>
            <a:r>
              <a:rPr lang="en-US" sz="2400" dirty="0"/>
              <a:t>Reviewed the drawbacks of manual; environment creation</a:t>
            </a:r>
          </a:p>
          <a:p>
            <a:pPr marL="342900" indent="-342900">
              <a:lnSpc>
                <a:spcPct val="150000"/>
              </a:lnSpc>
              <a:buBlip>
                <a:blip r:embed="rId5"/>
              </a:buBlip>
            </a:pPr>
            <a:r>
              <a:rPr lang="en-US" sz="2400" dirty="0"/>
              <a:t>Explained the concept of infrastructure as code on AWS</a:t>
            </a:r>
          </a:p>
          <a:p>
            <a:pPr marL="342900" indent="-342900">
              <a:lnSpc>
                <a:spcPct val="150000"/>
              </a:lnSpc>
              <a:buBlip>
                <a:blip r:embed="rId5"/>
              </a:buBlip>
            </a:pPr>
            <a:r>
              <a:rPr lang="en-US" sz="2400" dirty="0"/>
              <a:t>Discussed the use of templates for automating resource creation</a:t>
            </a:r>
          </a:p>
          <a:p>
            <a:pPr marL="342900" indent="-342900">
              <a:lnSpc>
                <a:spcPct val="150000"/>
              </a:lnSpc>
              <a:buBlip>
                <a:blip r:embed="rId5"/>
              </a:buBlip>
            </a:pPr>
            <a:r>
              <a:rPr lang="en-US" sz="2400" dirty="0"/>
              <a:t>Reviewed other automation resources  and the convenience versus control of each tool</a:t>
            </a:r>
          </a:p>
          <a:p>
            <a:pPr marL="0" indent="0">
              <a:lnSpc>
                <a:spcPct val="150000"/>
              </a:lnSpc>
              <a:buNone/>
            </a:pPr>
            <a:r>
              <a:rPr lang="en-US" sz="2400" b="1" dirty="0"/>
              <a:t>To finish this module:</a:t>
            </a:r>
          </a:p>
          <a:p>
            <a:pPr marL="342900" indent="-342900">
              <a:lnSpc>
                <a:spcPct val="150000"/>
              </a:lnSpc>
              <a:buBlip>
                <a:blip r:embed="rId5"/>
              </a:buBlip>
            </a:pPr>
            <a:r>
              <a:rPr lang="en-US" sz="2400" dirty="0"/>
              <a:t>Complete:</a:t>
            </a:r>
          </a:p>
        </p:txBody>
      </p:sp>
      <p:grpSp>
        <p:nvGrpSpPr>
          <p:cNvPr id="7" name="Group 6">
            <a:extLst>
              <a:ext uri="{FF2B5EF4-FFF2-40B4-BE49-F238E27FC236}">
                <a16:creationId xmlns:a16="http://schemas.microsoft.com/office/drawing/2014/main" id="{190C40E7-4FAF-5749-BAB2-0F9141A645B0}"/>
              </a:ext>
            </a:extLst>
          </p:cNvPr>
          <p:cNvGrpSpPr/>
          <p:nvPr/>
        </p:nvGrpSpPr>
        <p:grpSpPr>
          <a:xfrm>
            <a:off x="2254689" y="5300709"/>
            <a:ext cx="3817197" cy="532323"/>
            <a:chOff x="4188879" y="4810544"/>
            <a:chExt cx="3817197" cy="532323"/>
          </a:xfrm>
        </p:grpSpPr>
        <p:sp>
          <p:nvSpPr>
            <p:cNvPr id="8" name="TextBox 7">
              <a:extLst>
                <a:ext uri="{FF2B5EF4-FFF2-40B4-BE49-F238E27FC236}">
                  <a16:creationId xmlns:a16="http://schemas.microsoft.com/office/drawing/2014/main" id="{FE5C6B37-1231-4848-8937-180835CA97DF}"/>
                </a:ext>
              </a:extLst>
            </p:cNvPr>
            <p:cNvSpPr txBox="1"/>
            <p:nvPr/>
          </p:nvSpPr>
          <p:spPr>
            <a:xfrm>
              <a:off x="4721202" y="4892040"/>
              <a:ext cx="3284874" cy="430887"/>
            </a:xfrm>
            <a:prstGeom prst="rect">
              <a:avLst/>
            </a:prstGeom>
            <a:noFill/>
          </p:spPr>
          <p:txBody>
            <a:bodyPr wrap="none" rtlCol="0">
              <a:spAutoFit/>
            </a:bodyPr>
            <a:lstStyle/>
            <a:p>
              <a:r>
                <a:rPr lang="en-US" sz="2200" b="1" dirty="0">
                  <a:latin typeface="Amazon Ember" panose="020B0603020204020204" pitchFamily="34" charset="0"/>
                  <a:ea typeface="Amazon Ember" panose="020B0603020204020204" pitchFamily="34" charset="0"/>
                  <a:cs typeface="Amazon Ember" panose="020B0603020204020204" pitchFamily="34" charset="0"/>
                </a:rPr>
                <a:t>Knowledge Assessment</a:t>
              </a:r>
            </a:p>
          </p:txBody>
        </p:sp>
        <p:pic>
          <p:nvPicPr>
            <p:cNvPr id="9" name="Picture 8">
              <a:extLst>
                <a:ext uri="{FF2B5EF4-FFF2-40B4-BE49-F238E27FC236}">
                  <a16:creationId xmlns:a16="http://schemas.microsoft.com/office/drawing/2014/main" id="{E4E16FDB-BCC9-3641-8318-3883C884E8C1}"/>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88879" y="4810544"/>
              <a:ext cx="532323" cy="532323"/>
            </a:xfrm>
            <a:prstGeom prst="rect">
              <a:avLst/>
            </a:prstGeom>
          </p:spPr>
        </p:pic>
      </p:grpSp>
      <p:sp>
        <p:nvSpPr>
          <p:cNvPr id="2" name="Title 1"/>
          <p:cNvSpPr>
            <a:spLocks noGrp="1"/>
          </p:cNvSpPr>
          <p:nvPr>
            <p:ph type="title"/>
          </p:nvPr>
        </p:nvSpPr>
        <p:spPr/>
        <p:txBody>
          <a:bodyPr>
            <a:normAutofit/>
          </a:bodyPr>
          <a:lstStyle/>
          <a:p>
            <a:r>
              <a:rPr lang="en-US" dirty="0"/>
              <a:t>Review</a:t>
            </a:r>
          </a:p>
        </p:txBody>
      </p:sp>
    </p:spTree>
    <p:custDataLst>
      <p:tags r:id="rId1"/>
    </p:custDataLst>
    <p:extLst>
      <p:ext uri="{BB962C8B-B14F-4D97-AF65-F5344CB8AC3E}">
        <p14:creationId xmlns:p14="http://schemas.microsoft.com/office/powerpoint/2010/main" val="2994262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805" y="2407921"/>
            <a:ext cx="11095836" cy="1776892"/>
          </a:xfrm>
        </p:spPr>
        <p:txBody>
          <a:bodyPr>
            <a:noAutofit/>
          </a:bodyPr>
          <a:lstStyle/>
          <a:p>
            <a:r>
              <a:rPr lang="en-US" sz="4800" dirty="0"/>
              <a:t>Module 5 Lab: Automating Infrastructure Deployment with AWS CloudFormation</a:t>
            </a:r>
          </a:p>
        </p:txBody>
      </p:sp>
      <p:grpSp>
        <p:nvGrpSpPr>
          <p:cNvPr id="6" name="Group 5"/>
          <p:cNvGrpSpPr/>
          <p:nvPr/>
        </p:nvGrpSpPr>
        <p:grpSpPr>
          <a:xfrm>
            <a:off x="11082174" y="5538852"/>
            <a:ext cx="403626" cy="461287"/>
            <a:chOff x="11271015" y="5905029"/>
            <a:chExt cx="403626" cy="461287"/>
          </a:xfrm>
        </p:grpSpPr>
        <p:sp>
          <p:nvSpPr>
            <p:cNvPr id="5" name="Oval 4"/>
            <p:cNvSpPr/>
            <p:nvPr/>
          </p:nvSpPr>
          <p:spPr>
            <a:xfrm>
              <a:off x="11307093" y="5998845"/>
              <a:ext cx="331470" cy="33318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1015" y="5905029"/>
              <a:ext cx="403626" cy="461287"/>
            </a:xfrm>
            <a:prstGeom prst="rect">
              <a:avLst/>
            </a:prstGeom>
          </p:spPr>
        </p:pic>
      </p:grpSp>
      <p:sp>
        <p:nvSpPr>
          <p:cNvPr id="4" name="TextBox 3"/>
          <p:cNvSpPr txBox="1"/>
          <p:nvPr/>
        </p:nvSpPr>
        <p:spPr>
          <a:xfrm>
            <a:off x="10666883" y="6039272"/>
            <a:ext cx="1204686" cy="523220"/>
          </a:xfrm>
          <a:prstGeom prst="rect">
            <a:avLst/>
          </a:prstGeom>
          <a:noFill/>
        </p:spPr>
        <p:txBody>
          <a:bodyPr wrap="square" rtlCol="0">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 20 minutes</a:t>
            </a:r>
          </a:p>
        </p:txBody>
      </p:sp>
    </p:spTree>
    <p:custDataLst>
      <p:tags r:id="rId1"/>
    </p:custDataLst>
    <p:extLst>
      <p:ext uri="{BB962C8B-B14F-4D97-AF65-F5344CB8AC3E}">
        <p14:creationId xmlns:p14="http://schemas.microsoft.com/office/powerpoint/2010/main" val="217993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Configuration Challenges</a:t>
            </a:r>
          </a:p>
        </p:txBody>
      </p:sp>
      <p:sp>
        <p:nvSpPr>
          <p:cNvPr id="3" name="Content Placeholder 2"/>
          <p:cNvSpPr>
            <a:spLocks noGrp="1"/>
          </p:cNvSpPr>
          <p:nvPr>
            <p:ph idx="1"/>
          </p:nvPr>
        </p:nvSpPr>
        <p:spPr>
          <a:xfrm>
            <a:off x="238539" y="1440305"/>
            <a:ext cx="11340548" cy="4913308"/>
          </a:xfrm>
        </p:spPr>
        <p:txBody>
          <a:bodyPr>
            <a:normAutofit/>
          </a:bodyPr>
          <a:lstStyle/>
          <a:p>
            <a:pPr marL="457200" indent="-457200"/>
            <a:r>
              <a:rPr lang="en-US" dirty="0"/>
              <a:t>Creating and configuring AWS services and resources through a management console is a </a:t>
            </a:r>
            <a:r>
              <a:rPr lang="en-US" b="1"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sym typeface="Wingdings" panose="05000000000000000000" pitchFamily="2" charset="2"/>
              </a:rPr>
              <a:t>manual</a:t>
            </a:r>
            <a:r>
              <a:rPr lang="en-US" dirty="0">
                <a:sym typeface="Wingdings" panose="05000000000000000000" pitchFamily="2" charset="2"/>
              </a:rPr>
              <a:t> process.</a:t>
            </a:r>
          </a:p>
          <a:p>
            <a:pPr marL="457200" indent="-457200"/>
            <a:endParaRPr lang="en-US" sz="2000" dirty="0">
              <a:sym typeface="Wingdings" panose="05000000000000000000" pitchFamily="2" charset="2"/>
            </a:endParaRPr>
          </a:p>
          <a:p>
            <a:pPr marL="457200" indent="-457200"/>
            <a:r>
              <a:rPr lang="en-US" dirty="0">
                <a:sym typeface="Wingdings" panose="05000000000000000000" pitchFamily="2" charset="2"/>
              </a:rPr>
              <a:t>What are the challenges and concerns for a manual process?</a:t>
            </a:r>
          </a:p>
          <a:p>
            <a:pPr marL="914400" lvl="1" indent="-457200"/>
            <a:r>
              <a:rPr lang="en-US" dirty="0">
                <a:sym typeface="Wingdings" panose="05000000000000000000" pitchFamily="2" charset="2"/>
              </a:rPr>
              <a:t>Reliability</a:t>
            </a:r>
          </a:p>
          <a:p>
            <a:pPr marL="914400" lvl="1" indent="-457200"/>
            <a:r>
              <a:rPr lang="en-US" dirty="0">
                <a:sym typeface="Wingdings" panose="05000000000000000000" pitchFamily="2" charset="2"/>
              </a:rPr>
              <a:t>Reproducibility</a:t>
            </a:r>
          </a:p>
          <a:p>
            <a:pPr marL="1371600" lvl="2" indent="-457200"/>
            <a:r>
              <a:rPr lang="en-US" sz="2200" dirty="0">
                <a:sym typeface="Wingdings" panose="05000000000000000000" pitchFamily="2" charset="2"/>
              </a:rPr>
              <a:t>DEV </a:t>
            </a:r>
          </a:p>
          <a:p>
            <a:pPr marL="1371600" lvl="2" indent="-457200"/>
            <a:r>
              <a:rPr lang="en-US" sz="2200" dirty="0">
                <a:sym typeface="Wingdings" panose="05000000000000000000" pitchFamily="2" charset="2"/>
              </a:rPr>
              <a:t>TEST</a:t>
            </a:r>
          </a:p>
          <a:p>
            <a:pPr marL="1371600" lvl="2" indent="-457200"/>
            <a:r>
              <a:rPr lang="en-US" sz="2200" dirty="0">
                <a:sym typeface="Wingdings" panose="05000000000000000000" pitchFamily="2" charset="2"/>
              </a:rPr>
              <a:t>PROD</a:t>
            </a:r>
          </a:p>
          <a:p>
            <a:pPr marL="457200" lvl="1" indent="-457200">
              <a:spcBef>
                <a:spcPts val="1000"/>
              </a:spcBef>
            </a:pPr>
            <a:r>
              <a:rPr lang="en-US" sz="2800" dirty="0">
                <a:sym typeface="Wingdings" panose="05000000000000000000" pitchFamily="2" charset="2"/>
              </a:rPr>
              <a:t>Documentation</a:t>
            </a:r>
          </a:p>
        </p:txBody>
      </p:sp>
    </p:spTree>
    <p:custDataLst>
      <p:tags r:id="rId1"/>
    </p:custDataLst>
    <p:extLst>
      <p:ext uri="{BB962C8B-B14F-4D97-AF65-F5344CB8AC3E}">
        <p14:creationId xmlns:p14="http://schemas.microsoft.com/office/powerpoint/2010/main" val="2833480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0">
            <a:extLst>
              <a:ext uri="{FF2B5EF4-FFF2-40B4-BE49-F238E27FC236}">
                <a16:creationId xmlns:a16="http://schemas.microsoft.com/office/drawing/2014/main" id="{C013855D-0D7F-BD49-A73F-C012301A830C}"/>
              </a:ext>
            </a:extLst>
          </p:cNvPr>
          <p:cNvSpPr txBox="1">
            <a:spLocks/>
          </p:cNvSpPr>
          <p:nvPr/>
        </p:nvSpPr>
        <p:spPr>
          <a:xfrm>
            <a:off x="238538" y="1326847"/>
            <a:ext cx="10734262" cy="40334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dirty="0"/>
              <a:t>In this lab, you will:</a:t>
            </a:r>
          </a:p>
          <a:p>
            <a:pPr marL="342900" indent="-342900">
              <a:lnSpc>
                <a:spcPct val="150000"/>
              </a:lnSpc>
              <a:buBlip>
                <a:blip r:embed="rId5"/>
              </a:buBlip>
            </a:pPr>
            <a:r>
              <a:rPr lang="en-US" dirty="0"/>
              <a:t>Use AWS CloudFormation to deploy a VPC networking layer.</a:t>
            </a:r>
          </a:p>
          <a:p>
            <a:pPr marL="342900" indent="-342900">
              <a:lnSpc>
                <a:spcPct val="150000"/>
              </a:lnSpc>
              <a:buBlip>
                <a:blip r:embed="rId5"/>
              </a:buBlip>
            </a:pPr>
            <a:r>
              <a:rPr lang="en-US" dirty="0"/>
              <a:t>Use AWS CloudFormation to deploy an application layer that references the networking layer</a:t>
            </a:r>
          </a:p>
          <a:p>
            <a:pPr marL="342900" indent="-342900">
              <a:lnSpc>
                <a:spcPct val="150000"/>
              </a:lnSpc>
              <a:buBlip>
                <a:blip r:embed="rId5"/>
              </a:buBlip>
            </a:pPr>
            <a:r>
              <a:rPr lang="en-US" dirty="0"/>
              <a:t>Explore templates with AWS CloudFormation Designer.</a:t>
            </a:r>
          </a:p>
          <a:p>
            <a:pPr marL="342900" indent="-342900">
              <a:lnSpc>
                <a:spcPct val="150000"/>
              </a:lnSpc>
              <a:buBlip>
                <a:blip r:embed="rId5"/>
              </a:buBlip>
            </a:pPr>
            <a:r>
              <a:rPr lang="en-US" dirty="0"/>
              <a:t>Delete a stack that has a Deletion Policy.</a:t>
            </a:r>
          </a:p>
        </p:txBody>
      </p:sp>
      <p:sp>
        <p:nvSpPr>
          <p:cNvPr id="2" name="Title 1"/>
          <p:cNvSpPr>
            <a:spLocks noGrp="1"/>
          </p:cNvSpPr>
          <p:nvPr>
            <p:ph type="title"/>
          </p:nvPr>
        </p:nvSpPr>
        <p:spPr/>
        <p:txBody>
          <a:bodyPr>
            <a:normAutofit/>
          </a:bodyPr>
          <a:lstStyle/>
          <a:p>
            <a:r>
              <a:rPr lang="en-US" dirty="0"/>
              <a:t>Lab Scenario</a:t>
            </a:r>
          </a:p>
        </p:txBody>
      </p:sp>
    </p:spTree>
    <p:custDataLst>
      <p:tags r:id="rId1"/>
    </p:custDataLst>
    <p:extLst>
      <p:ext uri="{BB962C8B-B14F-4D97-AF65-F5344CB8AC3E}">
        <p14:creationId xmlns:p14="http://schemas.microsoft.com/office/powerpoint/2010/main" val="2654728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2C4B9-29DC-444F-B0C6-CF540AD690CE}"/>
              </a:ext>
            </a:extLst>
          </p:cNvPr>
          <p:cNvSpPr>
            <a:spLocks noGrp="1"/>
          </p:cNvSpPr>
          <p:nvPr>
            <p:ph type="title"/>
          </p:nvPr>
        </p:nvSpPr>
        <p:spPr>
          <a:xfrm>
            <a:off x="662608" y="2369128"/>
            <a:ext cx="11115261" cy="2869474"/>
          </a:xfrm>
        </p:spPr>
        <p:txBody>
          <a:bodyPr/>
          <a:lstStyle/>
          <a:p>
            <a:pPr>
              <a:lnSpc>
                <a:spcPct val="100000"/>
              </a:lnSpc>
              <a:spcBef>
                <a:spcPts val="1400"/>
              </a:spcBef>
            </a:pPr>
            <a:r>
              <a:rPr lang="en-US" sz="4400" dirty="0"/>
              <a:t>Up Next: </a:t>
            </a:r>
            <a:br>
              <a:rPr lang="en-US" sz="4400" dirty="0"/>
            </a:br>
            <a:r>
              <a:rPr lang="en-US" sz="4400" dirty="0"/>
              <a:t>Decoupling Your Infrastructure</a:t>
            </a:r>
            <a:br>
              <a:rPr lang="en-US" sz="3600" dirty="0"/>
            </a:br>
            <a:br>
              <a:rPr lang="en-US" sz="2400" dirty="0"/>
            </a:br>
            <a:endParaRPr lang="en-US" sz="3600" dirty="0"/>
          </a:p>
        </p:txBody>
      </p:sp>
    </p:spTree>
    <p:extLst>
      <p:ext uri="{BB962C8B-B14F-4D97-AF65-F5344CB8AC3E}">
        <p14:creationId xmlns:p14="http://schemas.microsoft.com/office/powerpoint/2010/main" val="56359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4967115"/>
            <a:ext cx="11294532" cy="1246495"/>
          </a:xfrm>
          <a:prstGeom prst="rect">
            <a:avLst/>
          </a:prstGeom>
          <a:noFill/>
        </p:spPr>
        <p:txBody>
          <a:bodyPr wrap="square" rtlCol="0">
            <a:spAutoFit/>
          </a:bodyPr>
          <a:lstStyle/>
          <a:p>
            <a:pPr algn="just"/>
            <a:r>
              <a:rPr lang="en-US" sz="1500">
                <a:solidFill>
                  <a:schemeClr val="bg1"/>
                </a:solidFill>
                <a:latin typeface="Amazon Ember Light" charset="0"/>
                <a:ea typeface="Amazon Ember Light" charset="0"/>
                <a:cs typeface="Amazon Ember Light" charset="0"/>
              </a:rPr>
              <a:t>© 2018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500" u="sng">
                <a:solidFill>
                  <a:schemeClr val="bg1"/>
                </a:solidFill>
                <a:latin typeface="Amazon Ember Light" charset="0"/>
                <a:ea typeface="Amazon Ember Light" charset="0"/>
                <a:cs typeface="Amazon Ember Light" charset="0"/>
              </a:rPr>
              <a:t>aws-course-feedback@amazon.com</a:t>
            </a:r>
            <a:r>
              <a:rPr lang="en-US" sz="1500">
                <a:solidFill>
                  <a:schemeClr val="bg1"/>
                </a:solidFill>
                <a:latin typeface="Amazon Ember Light" charset="0"/>
                <a:ea typeface="Amazon Ember Light" charset="0"/>
                <a:cs typeface="Amazon Ember Light" charset="0"/>
              </a:rPr>
              <a:t>. For all other questions, contact us at: </a:t>
            </a:r>
            <a:r>
              <a:rPr lang="en-US" sz="1500" u="sng">
                <a:solidFill>
                  <a:schemeClr val="bg1"/>
                </a:solidFill>
                <a:latin typeface="Amazon Ember Light" charset="0"/>
                <a:ea typeface="Amazon Ember Light" charset="0"/>
                <a:cs typeface="Amazon Ember Light" charset="0"/>
              </a:rPr>
              <a:t>https://aws.amazon.com/contact-us/aws-training/</a:t>
            </a:r>
            <a:r>
              <a:rPr lang="en-US" sz="1500">
                <a:solidFill>
                  <a:schemeClr val="bg1"/>
                </a:solidFill>
                <a:latin typeface="Amazon Ember Light" charset="0"/>
                <a:ea typeface="Amazon Ember Light" charset="0"/>
                <a:cs typeface="Amazon Ember Light" charset="0"/>
              </a:rPr>
              <a:t>. All trademarks are the property of their owners.</a:t>
            </a:r>
          </a:p>
          <a:p>
            <a:pPr algn="just"/>
            <a:endParaRPr lang="en-US" sz="1500"/>
          </a:p>
        </p:txBody>
      </p:sp>
      <p:sp>
        <p:nvSpPr>
          <p:cNvPr id="6" name="Title 1"/>
          <p:cNvSpPr>
            <a:spLocks noGrp="1"/>
          </p:cNvSpPr>
          <p:nvPr>
            <p:ph type="ctrTitle"/>
          </p:nvPr>
        </p:nvSpPr>
        <p:spPr>
          <a:xfrm>
            <a:off x="5933197" y="2810934"/>
            <a:ext cx="6056583" cy="834496"/>
          </a:xfrm>
        </p:spPr>
        <p:txBody>
          <a:bodyPr>
            <a:normAutofit/>
          </a:bodyPr>
          <a:lstStyle/>
          <a:p>
            <a:r>
              <a:rPr lang="en-US" sz="4200" dirty="0"/>
              <a:t>Thanks for participating!</a:t>
            </a:r>
          </a:p>
        </p:txBody>
      </p:sp>
    </p:spTree>
    <p:custDataLst>
      <p:tags r:id="rId1"/>
    </p:custDataLst>
    <p:extLst>
      <p:ext uri="{BB962C8B-B14F-4D97-AF65-F5344CB8AC3E}">
        <p14:creationId xmlns:p14="http://schemas.microsoft.com/office/powerpoint/2010/main" val="100197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3800" dirty="0"/>
              <a:t>Best Practice: Automate Your Environment</a:t>
            </a:r>
          </a:p>
        </p:txBody>
      </p:sp>
      <p:sp>
        <p:nvSpPr>
          <p:cNvPr id="15" name="TextBox 14"/>
          <p:cNvSpPr txBox="1"/>
          <p:nvPr/>
        </p:nvSpPr>
        <p:spPr>
          <a:xfrm>
            <a:off x="2220596" y="2861714"/>
            <a:ext cx="2204547" cy="461665"/>
          </a:xfrm>
          <a:prstGeom prst="rect">
            <a:avLst/>
          </a:prstGeom>
          <a:noFill/>
          <a:ln>
            <a:noFill/>
          </a:ln>
          <a:effectLst/>
        </p:spPr>
        <p:txBody>
          <a:bodyPr wrap="square" rtlCol="0">
            <a:spAutoFit/>
          </a:bodyPr>
          <a:lstStyle/>
          <a:p>
            <a:pPr algn="ctr"/>
            <a:r>
              <a:rPr lang="en-US" sz="2400" b="1"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Anti-pattern</a:t>
            </a:r>
          </a:p>
        </p:txBody>
      </p:sp>
      <p:sp>
        <p:nvSpPr>
          <p:cNvPr id="25" name="TextBox 24"/>
          <p:cNvSpPr txBox="1"/>
          <p:nvPr/>
        </p:nvSpPr>
        <p:spPr>
          <a:xfrm>
            <a:off x="7366213" y="2838993"/>
            <a:ext cx="2204547" cy="461665"/>
          </a:xfrm>
          <a:prstGeom prst="rect">
            <a:avLst/>
          </a:prstGeom>
          <a:noFill/>
          <a:ln>
            <a:noFill/>
          </a:ln>
          <a:effectLst/>
        </p:spPr>
        <p:txBody>
          <a:bodyPr wrap="square" rtlCol="0">
            <a:spAutoFit/>
          </a:bodyPr>
          <a:lstStyle/>
          <a:p>
            <a:pPr algn="ct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Best practice</a:t>
            </a:r>
          </a:p>
        </p:txBody>
      </p:sp>
      <p:pic>
        <p:nvPicPr>
          <p:cNvPr id="9" name="Picture 8"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499" y="3459185"/>
            <a:ext cx="1031375" cy="996812"/>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1894680" y="3867947"/>
            <a:ext cx="1119795" cy="677301"/>
          </a:xfrm>
          <a:prstGeom prst="rect">
            <a:avLst/>
          </a:prstGeom>
          <a:noFill/>
          <a:effectLst/>
        </p:spPr>
        <p:txBody>
          <a:bodyPr wrap="square" lIns="0" tIns="0" rIns="0" bIns="0" rtlCol="0">
            <a:spAutoFit/>
          </a:bodyPr>
          <a:lstStyle/>
          <a:p>
            <a:pPr algn="ctr"/>
            <a:r>
              <a:rPr lang="en-US" sz="1467" b="1" dirty="0">
                <a:latin typeface="Amazon Ember" panose="020B0603020204020204" pitchFamily="34" charset="0"/>
                <a:ea typeface="Amazon Ember" panose="020B0603020204020204" pitchFamily="34" charset="0"/>
                <a:cs typeface="Amazon Ember" panose="020B0603020204020204" pitchFamily="34" charset="0"/>
              </a:rPr>
              <a:t>Application server crashes</a:t>
            </a:r>
          </a:p>
        </p:txBody>
      </p:sp>
      <p:pic>
        <p:nvPicPr>
          <p:cNvPr id="12" name="Picture 11" descr="Us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4077" y="5145841"/>
            <a:ext cx="975360" cy="975360"/>
          </a:xfrm>
          <a:prstGeom prst="rect">
            <a:avLst/>
          </a:prstGeom>
        </p:spPr>
      </p:pic>
      <p:sp>
        <p:nvSpPr>
          <p:cNvPr id="13" name="TextBox 12"/>
          <p:cNvSpPr txBox="1"/>
          <p:nvPr/>
        </p:nvSpPr>
        <p:spPr>
          <a:xfrm>
            <a:off x="2595298" y="4557412"/>
            <a:ext cx="2043820" cy="677301"/>
          </a:xfrm>
          <a:prstGeom prst="rect">
            <a:avLst/>
          </a:prstGeom>
          <a:noFill/>
          <a:effectLst/>
        </p:spPr>
        <p:txBody>
          <a:bodyPr wrap="square" lIns="0" tIns="0" rIns="0" bIns="0" rtlCol="0">
            <a:spAutoFit/>
          </a:bodyPr>
          <a:lstStyle/>
          <a:p>
            <a:pPr algn="ctr"/>
            <a:r>
              <a:rPr lang="en-US" sz="1467" b="1" dirty="0">
                <a:latin typeface="Amazon Ember" panose="020B0603020204020204" pitchFamily="34" charset="0"/>
                <a:ea typeface="Amazon Ember" panose="020B0603020204020204" pitchFamily="34" charset="0"/>
                <a:cs typeface="Amazon Ember" panose="020B0603020204020204" pitchFamily="34" charset="0"/>
              </a:rPr>
              <a:t>Admin </a:t>
            </a:r>
            <a:r>
              <a:rPr lang="en-US" sz="1467" b="1"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manually</a:t>
            </a:r>
            <a:r>
              <a:rPr lang="en-US" sz="1467" b="1" dirty="0">
                <a:latin typeface="Amazon Ember" panose="020B0603020204020204" pitchFamily="34" charset="0"/>
                <a:ea typeface="Amazon Ember" panose="020B0603020204020204" pitchFamily="34" charset="0"/>
                <a:cs typeface="Amazon Ember" panose="020B0603020204020204" pitchFamily="34" charset="0"/>
              </a:rPr>
              <a:t> launches and configures new server</a:t>
            </a:r>
          </a:p>
        </p:txBody>
      </p:sp>
      <p:cxnSp>
        <p:nvCxnSpPr>
          <p:cNvPr id="14" name="Straight Arrow Connector 13"/>
          <p:cNvCxnSpPr>
            <a:stCxn id="12" idx="0"/>
            <a:endCxn id="23" idx="2"/>
          </p:cNvCxnSpPr>
          <p:nvPr/>
        </p:nvCxnSpPr>
        <p:spPr>
          <a:xfrm flipH="1" flipV="1">
            <a:off x="4892403" y="4434563"/>
            <a:ext cx="9355" cy="711279"/>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22" name="Multiply 21"/>
          <p:cNvSpPr/>
          <p:nvPr/>
        </p:nvSpPr>
        <p:spPr>
          <a:xfrm>
            <a:off x="678353" y="3252988"/>
            <a:ext cx="1520835" cy="1348701"/>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3" name="Picture 22"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6715" y="3437751"/>
            <a:ext cx="1031375" cy="996812"/>
          </a:xfrm>
          <a:prstGeom prst="rect">
            <a:avLst/>
          </a:prstGeom>
          <a:effectLst>
            <a:outerShdw blurRad="50800" dist="38100" dir="2700000" algn="tl" rotWithShape="0">
              <a:prstClr val="black">
                <a:alpha val="40000"/>
              </a:prstClr>
            </a:outerShdw>
          </a:effectLst>
        </p:spPr>
      </p:pic>
      <p:pic>
        <p:nvPicPr>
          <p:cNvPr id="28" name="Picture 27"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4331" y="3417803"/>
            <a:ext cx="1031375" cy="996812"/>
          </a:xfrm>
          <a:prstGeom prst="rect">
            <a:avLst/>
          </a:prstGeom>
          <a:effectLst>
            <a:outerShdw blurRad="50800" dist="38100" dir="2700000" algn="tl" rotWithShape="0">
              <a:prstClr val="black">
                <a:alpha val="40000"/>
              </a:prstClr>
            </a:outerShdw>
          </a:effectLst>
        </p:spPr>
      </p:pic>
      <p:sp>
        <p:nvSpPr>
          <p:cNvPr id="29" name="TextBox 28"/>
          <p:cNvSpPr txBox="1"/>
          <p:nvPr/>
        </p:nvSpPr>
        <p:spPr>
          <a:xfrm>
            <a:off x="6594331" y="4472158"/>
            <a:ext cx="1119795" cy="677301"/>
          </a:xfrm>
          <a:prstGeom prst="rect">
            <a:avLst/>
          </a:prstGeom>
          <a:noFill/>
          <a:effectLst/>
        </p:spPr>
        <p:txBody>
          <a:bodyPr wrap="square" lIns="0" tIns="0" rIns="0" bIns="0" rtlCol="0">
            <a:spAutoFit/>
          </a:bodyPr>
          <a:lstStyle/>
          <a:p>
            <a:pPr algn="ctr"/>
            <a:r>
              <a:rPr lang="en-US" sz="1467" b="1" dirty="0">
                <a:latin typeface="Amazon Ember" panose="020B0603020204020204" pitchFamily="34" charset="0"/>
                <a:ea typeface="Amazon Ember" panose="020B0603020204020204" pitchFamily="34" charset="0"/>
                <a:cs typeface="Amazon Ember" panose="020B0603020204020204" pitchFamily="34" charset="0"/>
              </a:rPr>
              <a:t>Application server crashes</a:t>
            </a:r>
          </a:p>
        </p:txBody>
      </p:sp>
      <p:sp>
        <p:nvSpPr>
          <p:cNvPr id="31" name="TextBox 30"/>
          <p:cNvSpPr txBox="1"/>
          <p:nvPr/>
        </p:nvSpPr>
        <p:spPr>
          <a:xfrm>
            <a:off x="6001630" y="5446757"/>
            <a:ext cx="1919863" cy="677301"/>
          </a:xfrm>
          <a:prstGeom prst="rect">
            <a:avLst/>
          </a:prstGeom>
          <a:noFill/>
          <a:effectLst/>
        </p:spPr>
        <p:txBody>
          <a:bodyPr wrap="square" lIns="0" tIns="0" rIns="0" bIns="0" rtlCol="0">
            <a:spAutoFit/>
          </a:bodyPr>
          <a:lstStyle/>
          <a:p>
            <a:pPr algn="ctr"/>
            <a:r>
              <a:rPr lang="en-US" sz="1467" b="1" dirty="0">
                <a:latin typeface="Amazon Ember" panose="020B0603020204020204" pitchFamily="34" charset="0"/>
                <a:ea typeface="Amazon Ember" panose="020B0603020204020204" pitchFamily="34" charset="0"/>
                <a:cs typeface="Amazon Ember" panose="020B0603020204020204" pitchFamily="34" charset="0"/>
              </a:rPr>
              <a:t>Amazon CloudWatch </a:t>
            </a:r>
            <a:r>
              <a:rPr lang="en-US" sz="1467"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automatically </a:t>
            </a:r>
            <a:r>
              <a:rPr lang="en-US" sz="1467" b="1" dirty="0">
                <a:latin typeface="Amazon Ember" panose="020B0603020204020204" pitchFamily="34" charset="0"/>
                <a:ea typeface="Amazon Ember" panose="020B0603020204020204" pitchFamily="34" charset="0"/>
                <a:cs typeface="Amazon Ember" panose="020B0603020204020204" pitchFamily="34" charset="0"/>
              </a:rPr>
              <a:t>detects unhealthy instance</a:t>
            </a:r>
          </a:p>
        </p:txBody>
      </p:sp>
      <p:cxnSp>
        <p:nvCxnSpPr>
          <p:cNvPr id="32" name="Straight Arrow Connector 31"/>
          <p:cNvCxnSpPr>
            <a:endCxn id="34" idx="2"/>
          </p:cNvCxnSpPr>
          <p:nvPr/>
        </p:nvCxnSpPr>
        <p:spPr>
          <a:xfrm flipV="1">
            <a:off x="8535853" y="4413928"/>
            <a:ext cx="867591" cy="820593"/>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33" name="Multiply 32"/>
          <p:cNvSpPr/>
          <p:nvPr/>
        </p:nvSpPr>
        <p:spPr>
          <a:xfrm>
            <a:off x="6349185" y="3246443"/>
            <a:ext cx="1520835" cy="1348701"/>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4" name="Picture 33" descr="EC2-Instan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7755" y="3417115"/>
            <a:ext cx="1031375" cy="996812"/>
          </a:xfrm>
          <a:prstGeom prst="rect">
            <a:avLst/>
          </a:prstGeom>
          <a:effectLst>
            <a:outerShdw blurRad="50800" dist="38100" dir="2700000" algn="tl" rotWithShape="0">
              <a:prstClr val="black">
                <a:alpha val="40000"/>
              </a:prstClr>
            </a:outerShdw>
          </a:effectLst>
        </p:spPr>
      </p:pic>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1492" y="5128464"/>
            <a:ext cx="700432" cy="795085"/>
          </a:xfrm>
          <a:prstGeom prst="rect">
            <a:avLst/>
          </a:prstGeom>
        </p:spPr>
      </p:pic>
      <p:cxnSp>
        <p:nvCxnSpPr>
          <p:cNvPr id="36" name="Straight Arrow Connector 35"/>
          <p:cNvCxnSpPr>
            <a:stCxn id="35" idx="3"/>
            <a:endCxn id="39" idx="1"/>
          </p:cNvCxnSpPr>
          <p:nvPr/>
        </p:nvCxnSpPr>
        <p:spPr>
          <a:xfrm flipV="1">
            <a:off x="8621925" y="5515011"/>
            <a:ext cx="2442388" cy="10996"/>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pic>
        <p:nvPicPr>
          <p:cNvPr id="39" name="Picture 38" descr="Use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64312" y="5027331"/>
            <a:ext cx="975360" cy="975360"/>
          </a:xfrm>
          <a:prstGeom prst="rect">
            <a:avLst/>
          </a:prstGeom>
        </p:spPr>
      </p:pic>
      <p:cxnSp>
        <p:nvCxnSpPr>
          <p:cNvPr id="40" name="Straight Arrow Connector 39"/>
          <p:cNvCxnSpPr/>
          <p:nvPr/>
        </p:nvCxnSpPr>
        <p:spPr>
          <a:xfrm flipH="1" flipV="1">
            <a:off x="7564265" y="4341898"/>
            <a:ext cx="414020" cy="786567"/>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8881423" y="5617867"/>
            <a:ext cx="1919863" cy="451534"/>
          </a:xfrm>
          <a:prstGeom prst="rect">
            <a:avLst/>
          </a:prstGeom>
          <a:noFill/>
          <a:effectLst/>
        </p:spPr>
        <p:txBody>
          <a:bodyPr wrap="square" lIns="0" tIns="0" rIns="0" bIns="0" rtlCol="0">
            <a:spAutoFit/>
          </a:bodyPr>
          <a:lstStyle/>
          <a:p>
            <a:pPr algn="ctr"/>
            <a:r>
              <a:rPr lang="en-US" sz="1467"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Automatically </a:t>
            </a:r>
            <a:r>
              <a:rPr lang="en-US" sz="1467" b="1" dirty="0">
                <a:latin typeface="Amazon Ember" panose="020B0603020204020204" pitchFamily="34" charset="0"/>
                <a:ea typeface="Amazon Ember" panose="020B0603020204020204" pitchFamily="34" charset="0"/>
                <a:cs typeface="Amazon Ember" panose="020B0603020204020204" pitchFamily="34" charset="0"/>
              </a:rPr>
              <a:t>notifies admin</a:t>
            </a:r>
          </a:p>
        </p:txBody>
      </p:sp>
      <p:sp>
        <p:nvSpPr>
          <p:cNvPr id="47" name="TextBox 46"/>
          <p:cNvSpPr txBox="1"/>
          <p:nvPr/>
        </p:nvSpPr>
        <p:spPr>
          <a:xfrm>
            <a:off x="9794887" y="3303690"/>
            <a:ext cx="1288731" cy="1128835"/>
          </a:xfrm>
          <a:prstGeom prst="rect">
            <a:avLst/>
          </a:prstGeom>
          <a:noFill/>
          <a:effectLst/>
        </p:spPr>
        <p:txBody>
          <a:bodyPr wrap="square" lIns="0" tIns="0" rIns="0" bIns="0" rtlCol="0">
            <a:spAutoFit/>
          </a:bodyPr>
          <a:lstStyle/>
          <a:p>
            <a:pPr algn="ctr"/>
            <a:r>
              <a:rPr lang="en-US" sz="1467"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Automatically </a:t>
            </a:r>
            <a:r>
              <a:rPr lang="en-US" sz="1467" b="1" dirty="0">
                <a:latin typeface="Amazon Ember" panose="020B0603020204020204" pitchFamily="34" charset="0"/>
                <a:ea typeface="Amazon Ember" panose="020B0603020204020204" pitchFamily="34" charset="0"/>
                <a:cs typeface="Amazon Ember" panose="020B0603020204020204" pitchFamily="34" charset="0"/>
              </a:rPr>
              <a:t>launches and configures identical server</a:t>
            </a:r>
            <a:endParaRPr lang="en-US" sz="1467" b="1" dirty="0">
              <a:solidFill>
                <a:schemeClr val="accent4"/>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50" name="Straight Arrow Connector 49"/>
          <p:cNvCxnSpPr/>
          <p:nvPr/>
        </p:nvCxnSpPr>
        <p:spPr>
          <a:xfrm>
            <a:off x="2068344" y="5629273"/>
            <a:ext cx="2485073" cy="4249"/>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2220597" y="5693020"/>
            <a:ext cx="1919863" cy="451534"/>
          </a:xfrm>
          <a:prstGeom prst="rect">
            <a:avLst/>
          </a:prstGeom>
          <a:noFill/>
          <a:effectLst/>
        </p:spPr>
        <p:txBody>
          <a:bodyPr wrap="square" lIns="0" tIns="0" rIns="0" bIns="0" rtlCol="0">
            <a:spAutoFit/>
          </a:bodyPr>
          <a:lstStyle/>
          <a:p>
            <a:pPr algn="ctr"/>
            <a:r>
              <a:rPr lang="en-US" sz="1467" b="1" dirty="0">
                <a:latin typeface="Amazon Ember" panose="020B0603020204020204" pitchFamily="34" charset="0"/>
                <a:ea typeface="Amazon Ember" panose="020B0603020204020204" pitchFamily="34" charset="0"/>
                <a:cs typeface="Amazon Ember" panose="020B0603020204020204" pitchFamily="34" charset="0"/>
              </a:rPr>
              <a:t>Users </a:t>
            </a:r>
            <a:r>
              <a:rPr lang="en-US" sz="1467" b="1"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manually</a:t>
            </a:r>
            <a:r>
              <a:rPr lang="en-US" sz="1467" b="1" dirty="0">
                <a:latin typeface="Amazon Ember" panose="020B0603020204020204" pitchFamily="34" charset="0"/>
                <a:ea typeface="Amazon Ember" panose="020B0603020204020204" pitchFamily="34" charset="0"/>
                <a:cs typeface="Amazon Ember" panose="020B0603020204020204" pitchFamily="34" charset="0"/>
              </a:rPr>
              <a:t> notify admin</a:t>
            </a:r>
          </a:p>
        </p:txBody>
      </p:sp>
      <p:pic>
        <p:nvPicPr>
          <p:cNvPr id="53" name="Picture 5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3644" y="5157848"/>
            <a:ext cx="975360" cy="942848"/>
          </a:xfrm>
          <a:prstGeom prst="rect">
            <a:avLst/>
          </a:prstGeom>
        </p:spPr>
      </p:pic>
      <p:cxnSp>
        <p:nvCxnSpPr>
          <p:cNvPr id="56" name="Straight Arrow Connector 55"/>
          <p:cNvCxnSpPr>
            <a:stCxn id="53" idx="0"/>
            <a:endCxn id="9" idx="2"/>
          </p:cNvCxnSpPr>
          <p:nvPr/>
        </p:nvCxnSpPr>
        <p:spPr>
          <a:xfrm flipH="1" flipV="1">
            <a:off x="1439188" y="4455997"/>
            <a:ext cx="2137" cy="701852"/>
          </a:xfrm>
          <a:prstGeom prst="straightConnector1">
            <a:avLst/>
          </a:prstGeom>
          <a:ln w="38100">
            <a:prstDash val="sysDash"/>
            <a:tailEnd type="triangle"/>
          </a:ln>
        </p:spPr>
        <p:style>
          <a:lnRef idx="2">
            <a:schemeClr val="dk1"/>
          </a:lnRef>
          <a:fillRef idx="0">
            <a:schemeClr val="dk1"/>
          </a:fillRef>
          <a:effectRef idx="1">
            <a:schemeClr val="dk1"/>
          </a:effectRef>
          <a:fontRef idx="minor">
            <a:schemeClr val="tx1"/>
          </a:fontRef>
        </p:style>
      </p:cxnSp>
      <p:sp>
        <p:nvSpPr>
          <p:cNvPr id="61" name="Multiply 60"/>
          <p:cNvSpPr/>
          <p:nvPr/>
        </p:nvSpPr>
        <p:spPr>
          <a:xfrm>
            <a:off x="1201057" y="4662192"/>
            <a:ext cx="475427" cy="421616"/>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Content Placeholder 2"/>
          <p:cNvSpPr txBox="1">
            <a:spLocks/>
          </p:cNvSpPr>
          <p:nvPr/>
        </p:nvSpPr>
        <p:spPr>
          <a:xfrm>
            <a:off x="511470" y="1371331"/>
            <a:ext cx="4184375" cy="1284071"/>
          </a:xfrm>
          <a:prstGeom prst="rect">
            <a:avLst/>
          </a:prstGeom>
          <a:ln w="19050" cap="flat" cmpd="sng" algn="ctr">
            <a:solidFill>
              <a:srgbClr val="0070C0"/>
            </a:solidFill>
            <a:prstDash val="solid"/>
            <a:miter lim="800000"/>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Tx/>
              <a:buBlip>
                <a:blip r:embed="rId9"/>
              </a:buBlip>
              <a:defRPr sz="2800" b="0" i="0" kern="1200">
                <a:solidFill>
                  <a:schemeClr val="tx1"/>
                </a:solidFill>
                <a:latin typeface="Amazon Ember Light" charset="0"/>
                <a:ea typeface="Amazon Ember Light" charset="0"/>
                <a:cs typeface="Amazon Ember Light" charset="0"/>
              </a:defRPr>
            </a:lvl1pPr>
            <a:lvl2pPr marL="685800" indent="-228600" algn="l" defTabSz="914400" rtl="0" eaLnBrk="1" latinLnBrk="0" hangingPunct="1">
              <a:lnSpc>
                <a:spcPct val="90000"/>
              </a:lnSpc>
              <a:spcBef>
                <a:spcPts val="500"/>
              </a:spcBef>
              <a:buFontTx/>
              <a:buBlip>
                <a:blip r:embed="rId9"/>
              </a:buBlip>
              <a:defRPr sz="2400" b="0" i="0" kern="1200">
                <a:solidFill>
                  <a:schemeClr val="tx1"/>
                </a:solidFill>
                <a:latin typeface="Amazon Ember Light" charset="0"/>
                <a:ea typeface="Amazon Ember Light" charset="0"/>
                <a:cs typeface="Amazon Ember Light" charset="0"/>
              </a:defRPr>
            </a:lvl2pPr>
            <a:lvl3pPr marL="1143000" indent="-228600" algn="l" defTabSz="914400" rtl="0" eaLnBrk="1" latinLnBrk="0" hangingPunct="1">
              <a:lnSpc>
                <a:spcPct val="90000"/>
              </a:lnSpc>
              <a:spcBef>
                <a:spcPts val="500"/>
              </a:spcBef>
              <a:buFontTx/>
              <a:buBlip>
                <a:blip r:embed="rId9"/>
              </a:buBlip>
              <a:defRPr sz="2000" b="0" i="0" kern="1200">
                <a:solidFill>
                  <a:schemeClr val="tx1"/>
                </a:solidFill>
                <a:latin typeface="Amazon Ember Light" charset="0"/>
                <a:ea typeface="Amazon Ember Light" charset="0"/>
                <a:cs typeface="Amazon Ember Light" charset="0"/>
              </a:defRPr>
            </a:lvl3pPr>
            <a:lvl4pPr marL="1600200" indent="-228600" algn="l" defTabSz="914400" rtl="0" eaLnBrk="1" latinLnBrk="0" hangingPunct="1">
              <a:lnSpc>
                <a:spcPct val="90000"/>
              </a:lnSpc>
              <a:spcBef>
                <a:spcPts val="500"/>
              </a:spcBef>
              <a:buFontTx/>
              <a:buBlip>
                <a:blip r:embed="rId9"/>
              </a:buBlip>
              <a:defRPr sz="1800" b="0" i="0" kern="1200">
                <a:solidFill>
                  <a:schemeClr val="tx1"/>
                </a:solidFill>
                <a:latin typeface="Amazon Ember Light" charset="0"/>
                <a:ea typeface="Amazon Ember Light" charset="0"/>
                <a:cs typeface="Amazon Ember Light" charset="0"/>
              </a:defRPr>
            </a:lvl4pPr>
            <a:lvl5pPr marL="2057400" indent="-228600" algn="l" defTabSz="914400" rtl="0" eaLnBrk="1" latinLnBrk="0" hangingPunct="1">
              <a:lnSpc>
                <a:spcPct val="90000"/>
              </a:lnSpc>
              <a:spcBef>
                <a:spcPts val="500"/>
              </a:spcBef>
              <a:buFontTx/>
              <a:buBlip>
                <a:blip r:embed="rId9"/>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dk1"/>
                </a:solidFill>
                <a:latin typeface="+mn-lt"/>
                <a:ea typeface="+mn-ea"/>
                <a:cs typeface="+mn-cs"/>
              </a:defRPr>
            </a:lvl9pPr>
          </a:lstStyle>
          <a:p>
            <a:pPr marL="0" indent="0">
              <a:spcAft>
                <a:spcPts val="800"/>
              </a:spcAft>
              <a:buNone/>
            </a:pPr>
            <a:r>
              <a:rPr lang="en-US" sz="2400" i="1" dirty="0"/>
              <a:t>Where possible, automate the provisioning, termination, and configuration of resources.</a:t>
            </a:r>
          </a:p>
        </p:txBody>
      </p:sp>
      <p:sp>
        <p:nvSpPr>
          <p:cNvPr id="41" name="Rectangle 40"/>
          <p:cNvSpPr/>
          <p:nvPr/>
        </p:nvSpPr>
        <p:spPr>
          <a:xfrm>
            <a:off x="5336882" y="1333689"/>
            <a:ext cx="6427225" cy="1643527"/>
          </a:xfrm>
          <a:prstGeom prst="rect">
            <a:avLst/>
          </a:prstGeom>
        </p:spPr>
        <p:txBody>
          <a:bodyPr wrap="square">
            <a:spAutoFit/>
          </a:bodyPr>
          <a:lstStyle/>
          <a:p>
            <a:pPr algn="ctr">
              <a:spcBef>
                <a:spcPct val="20000"/>
              </a:spcBef>
            </a:pPr>
            <a:r>
              <a:rPr lang="en-US" sz="2400" dirty="0">
                <a:latin typeface="Amazon Ember Light" charset="0"/>
                <a:ea typeface="Amazon Ember Light" charset="0"/>
                <a:cs typeface="Amazon Ember Light" charset="0"/>
              </a:rPr>
              <a:t>Improve your system's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stability</a:t>
            </a:r>
            <a:r>
              <a:rPr lang="en-US" sz="2400" dirty="0">
                <a:latin typeface="Amazon Ember Light" charset="0"/>
                <a:ea typeface="Amazon Ember Light" charset="0"/>
                <a:cs typeface="Amazon Ember Light" charset="0"/>
              </a:rPr>
              <a:t> and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consistency</a:t>
            </a:r>
            <a:r>
              <a:rPr lang="en-US" sz="2400" dirty="0">
                <a:latin typeface="Amazon Ember Light" charset="0"/>
                <a:ea typeface="Amazon Ember Light" charset="0"/>
                <a:cs typeface="Amazon Ember Light" charset="0"/>
              </a:rPr>
              <a:t>, as well as the </a:t>
            </a: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efficiency</a:t>
            </a:r>
            <a:r>
              <a:rPr lang="en-US" sz="2400" dirty="0">
                <a:solidFill>
                  <a:srgbClr val="0070C0"/>
                </a:solidFill>
                <a:latin typeface="Amazon Ember Light" charset="0"/>
                <a:ea typeface="Amazon Ember Light" charset="0"/>
                <a:cs typeface="Amazon Ember Light" charset="0"/>
              </a:rPr>
              <a:t> </a:t>
            </a:r>
            <a:r>
              <a:rPr lang="en-US" sz="2400" dirty="0">
                <a:latin typeface="Amazon Ember Light" charset="0"/>
                <a:ea typeface="Amazon Ember Light" charset="0"/>
                <a:cs typeface="Amazon Ember Light" charset="0"/>
              </a:rPr>
              <a:t>of your organization, by removing manual processes.</a:t>
            </a:r>
          </a:p>
          <a:p>
            <a:pPr algn="ctr">
              <a:spcBef>
                <a:spcPct val="20000"/>
              </a:spcBef>
            </a:pPr>
            <a:endParaRPr lang="en-US" sz="2400" dirty="0">
              <a:latin typeface="Amazon Ember Light" charset="0"/>
              <a:ea typeface="Amazon Ember Light" charset="0"/>
              <a:cs typeface="Amazon Ember Light" charset="0"/>
            </a:endParaRPr>
          </a:p>
        </p:txBody>
      </p:sp>
    </p:spTree>
    <p:custDataLst>
      <p:tags r:id="rId2"/>
    </p:custDataLst>
    <p:extLst>
      <p:ext uri="{BB962C8B-B14F-4D97-AF65-F5344CB8AC3E}">
        <p14:creationId xmlns:p14="http://schemas.microsoft.com/office/powerpoint/2010/main" val="16659835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4000" dirty="0"/>
              <a:t>Best Practice: Use Disposable Resources</a:t>
            </a:r>
          </a:p>
        </p:txBody>
      </p:sp>
      <p:sp>
        <p:nvSpPr>
          <p:cNvPr id="3" name="Content Placeholder 2"/>
          <p:cNvSpPr>
            <a:spLocks noGrp="1"/>
          </p:cNvSpPr>
          <p:nvPr>
            <p:ph idx="1"/>
          </p:nvPr>
        </p:nvSpPr>
        <p:spPr>
          <a:xfrm>
            <a:off x="1023728" y="1440305"/>
            <a:ext cx="4214191" cy="1094173"/>
          </a:xfrm>
          <a:ln w="19050" cap="flat" cmpd="sng" algn="ctr">
            <a:solidFill>
              <a:srgbClr val="0070C0"/>
            </a:solidFill>
            <a:prstDash val="solid"/>
            <a:miter lim="800000"/>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pPr marL="0" indent="0" algn="ctr">
              <a:spcAft>
                <a:spcPts val="800"/>
              </a:spcAft>
              <a:buNone/>
            </a:pPr>
            <a:r>
              <a:rPr lang="en-US" sz="2400" i="1" dirty="0"/>
              <a:t>Take advantage of the dynamically provisioned nature of cloud computing.</a:t>
            </a:r>
          </a:p>
        </p:txBody>
      </p:sp>
      <p:sp>
        <p:nvSpPr>
          <p:cNvPr id="7" name="Rectangle 6"/>
          <p:cNvSpPr/>
          <p:nvPr/>
        </p:nvSpPr>
        <p:spPr>
          <a:xfrm>
            <a:off x="5548288" y="1469491"/>
            <a:ext cx="6489291" cy="904863"/>
          </a:xfrm>
          <a:prstGeom prst="rect">
            <a:avLst/>
          </a:prstGeom>
        </p:spPr>
        <p:txBody>
          <a:bodyPr wrap="square">
            <a:spAutoFit/>
          </a:bodyPr>
          <a:lstStyle/>
          <a:p>
            <a:pPr algn="ctr">
              <a:spcBef>
                <a:spcPct val="20000"/>
              </a:spcBef>
            </a:pPr>
            <a:r>
              <a:rPr lang="en-US" sz="2400" dirty="0">
                <a:latin typeface="Amazon Ember Light" charset="0"/>
                <a:ea typeface="Amazon Ember Light" charset="0"/>
                <a:cs typeface="Amazon Ember Light" charset="0"/>
              </a:rPr>
              <a:t>Treat servers and other components like </a:t>
            </a:r>
          </a:p>
          <a:p>
            <a:pPr algn="ctr">
              <a:spcBef>
                <a:spcPct val="20000"/>
              </a:spcBef>
            </a:pPr>
            <a:r>
              <a:rPr lang="en-US" sz="2400" b="1" dirty="0">
                <a:solidFill>
                  <a:srgbClr val="0070C0"/>
                </a:solidFill>
                <a:latin typeface="Amazon Ember" panose="020B0603020204020204" pitchFamily="34" charset="0"/>
                <a:ea typeface="Amazon Ember" panose="020B0603020204020204" pitchFamily="34" charset="0"/>
                <a:cs typeface="Amazon Ember" panose="020B0603020204020204" pitchFamily="34" charset="0"/>
              </a:rPr>
              <a:t>temporary resources</a:t>
            </a:r>
            <a:r>
              <a:rPr lang="en-US" sz="2400" dirty="0">
                <a:latin typeface="Amazon Ember Light" charset="0"/>
                <a:ea typeface="Amazon Ember Light" charset="0"/>
                <a:cs typeface="Amazon Ember Light" charset="0"/>
              </a:rPr>
              <a:t>.</a:t>
            </a:r>
          </a:p>
        </p:txBody>
      </p:sp>
      <p:sp>
        <p:nvSpPr>
          <p:cNvPr id="15" name="TextBox 14"/>
          <p:cNvSpPr txBox="1"/>
          <p:nvPr/>
        </p:nvSpPr>
        <p:spPr>
          <a:xfrm>
            <a:off x="2083603" y="2893341"/>
            <a:ext cx="2204547" cy="461665"/>
          </a:xfrm>
          <a:prstGeom prst="rect">
            <a:avLst/>
          </a:prstGeom>
          <a:noFill/>
          <a:ln>
            <a:noFill/>
          </a:ln>
          <a:effectLst/>
        </p:spPr>
        <p:txBody>
          <a:bodyPr wrap="square" rtlCol="0">
            <a:spAutoFit/>
          </a:bodyPr>
          <a:lstStyle/>
          <a:p>
            <a:pPr algn="ctr"/>
            <a:r>
              <a:rPr lang="en-US" sz="2400" b="1" dirty="0">
                <a:solidFill>
                  <a:srgbClr val="C00000"/>
                </a:solidFill>
                <a:latin typeface="Amazon Ember" panose="020B0603020204020204" pitchFamily="34" charset="0"/>
                <a:ea typeface="Amazon Ember" panose="020B0603020204020204" pitchFamily="34" charset="0"/>
                <a:cs typeface="Amazon Ember" panose="020B0603020204020204" pitchFamily="34" charset="0"/>
              </a:rPr>
              <a:t>Anti-pattern</a:t>
            </a:r>
          </a:p>
        </p:txBody>
      </p:sp>
      <p:sp>
        <p:nvSpPr>
          <p:cNvPr id="24" name="Content Placeholder 2"/>
          <p:cNvSpPr txBox="1">
            <a:spLocks/>
          </p:cNvSpPr>
          <p:nvPr/>
        </p:nvSpPr>
        <p:spPr>
          <a:xfrm>
            <a:off x="593445" y="3436582"/>
            <a:ext cx="5189032" cy="2798756"/>
          </a:xfrm>
          <a:prstGeom prst="rect">
            <a:avLst/>
          </a:prstGeom>
        </p:spPr>
        <p:txBody>
          <a:bodyPr vert="horz" lIns="121920" tIns="60960" rIns="121920" bIns="60960" rtlCol="0">
            <a:normAutofit fontScale="55000" lnSpcReduction="20000"/>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lnSpc>
                <a:spcPct val="110000"/>
              </a:lnSpc>
              <a:spcBef>
                <a:spcPts val="1200"/>
              </a:spcBef>
              <a:buClr>
                <a:schemeClr val="bg2">
                  <a:lumMod val="10000"/>
                </a:schemeClr>
              </a:buClr>
              <a:buBlip>
                <a:blip r:embed="rId5"/>
              </a:buBlip>
            </a:pPr>
            <a:r>
              <a:rPr lang="en-US" sz="4000" dirty="0">
                <a:latin typeface="Amazon Ember Light" charset="0"/>
                <a:ea typeface="Amazon Ember Light" charset="0"/>
                <a:cs typeface="Amazon Ember Light" charset="0"/>
              </a:rPr>
              <a:t>Over time, different servers end up in different configurations.</a:t>
            </a:r>
          </a:p>
          <a:p>
            <a:pPr marL="457200" lvl="1" indent="-457200" defTabSz="914400">
              <a:lnSpc>
                <a:spcPct val="110000"/>
              </a:lnSpc>
              <a:spcBef>
                <a:spcPts val="1200"/>
              </a:spcBef>
              <a:buClr>
                <a:schemeClr val="bg2">
                  <a:lumMod val="10000"/>
                </a:schemeClr>
              </a:buClr>
              <a:buBlip>
                <a:blip r:embed="rId5"/>
              </a:buBlip>
            </a:pPr>
            <a:r>
              <a:rPr lang="en-US" sz="4000" dirty="0">
                <a:latin typeface="Amazon Ember Light" charset="0"/>
                <a:ea typeface="Amazon Ember Light" charset="0"/>
                <a:cs typeface="Amazon Ember Light" charset="0"/>
              </a:rPr>
              <a:t>Resources run when not needed.</a:t>
            </a:r>
          </a:p>
          <a:p>
            <a:pPr marL="457200" lvl="1" indent="-457200" defTabSz="914400">
              <a:lnSpc>
                <a:spcPct val="110000"/>
              </a:lnSpc>
              <a:spcBef>
                <a:spcPts val="1200"/>
              </a:spcBef>
              <a:buClr>
                <a:schemeClr val="bg2">
                  <a:lumMod val="10000"/>
                </a:schemeClr>
              </a:buClr>
              <a:buBlip>
                <a:blip r:embed="rId5"/>
              </a:buBlip>
            </a:pPr>
            <a:r>
              <a:rPr lang="en-US" sz="4000" dirty="0">
                <a:latin typeface="Amazon Ember Light" charset="0"/>
                <a:ea typeface="Amazon Ember Light" charset="0"/>
                <a:cs typeface="Amazon Ember Light" charset="0"/>
              </a:rPr>
              <a:t>Hardcoded IP addresses prevent flexibility.</a:t>
            </a:r>
          </a:p>
          <a:p>
            <a:pPr marL="457200" lvl="1" indent="-457200" defTabSz="914400">
              <a:lnSpc>
                <a:spcPct val="110000"/>
              </a:lnSpc>
              <a:spcBef>
                <a:spcPts val="1200"/>
              </a:spcBef>
              <a:buClr>
                <a:schemeClr val="bg2">
                  <a:lumMod val="10000"/>
                </a:schemeClr>
              </a:buClr>
              <a:buBlip>
                <a:blip r:embed="rId5"/>
              </a:buBlip>
            </a:pPr>
            <a:r>
              <a:rPr lang="en-US" sz="4000" dirty="0">
                <a:latin typeface="Amazon Ember Light" charset="0"/>
                <a:ea typeface="Amazon Ember Light" charset="0"/>
                <a:cs typeface="Amazon Ember Light" charset="0"/>
              </a:rPr>
              <a:t>Difficult/inconvenient to test new updates on hardware that's in use</a:t>
            </a:r>
            <a:r>
              <a:rPr lang="en-US" sz="3067" dirty="0"/>
              <a:t>.</a:t>
            </a:r>
          </a:p>
          <a:p>
            <a:pPr lvl="1"/>
            <a:endParaRPr lang="en-US" sz="2933" dirty="0"/>
          </a:p>
          <a:p>
            <a:pPr lvl="1"/>
            <a:endParaRPr lang="en-US" sz="2933" dirty="0"/>
          </a:p>
          <a:p>
            <a:pPr lvl="1"/>
            <a:endParaRPr lang="en-US" sz="2933" dirty="0"/>
          </a:p>
        </p:txBody>
      </p:sp>
      <p:sp>
        <p:nvSpPr>
          <p:cNvPr id="25" name="TextBox 24"/>
          <p:cNvSpPr txBox="1"/>
          <p:nvPr/>
        </p:nvSpPr>
        <p:spPr>
          <a:xfrm>
            <a:off x="7597771" y="2893338"/>
            <a:ext cx="2204547" cy="461665"/>
          </a:xfrm>
          <a:prstGeom prst="rect">
            <a:avLst/>
          </a:prstGeom>
          <a:noFill/>
          <a:ln>
            <a:noFill/>
          </a:ln>
          <a:effectLst/>
        </p:spPr>
        <p:txBody>
          <a:bodyPr wrap="square" rtlCol="0">
            <a:spAutoFit/>
          </a:bodyPr>
          <a:lstStyle/>
          <a:p>
            <a:pPr algn="ctr"/>
            <a:r>
              <a:rPr lang="en-US" sz="2400" b="1"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Best practice</a:t>
            </a:r>
          </a:p>
        </p:txBody>
      </p:sp>
      <p:sp>
        <p:nvSpPr>
          <p:cNvPr id="26" name="Content Placeholder 2"/>
          <p:cNvSpPr txBox="1">
            <a:spLocks/>
          </p:cNvSpPr>
          <p:nvPr/>
        </p:nvSpPr>
        <p:spPr>
          <a:xfrm>
            <a:off x="6107612" y="3436579"/>
            <a:ext cx="5742643" cy="2926484"/>
          </a:xfrm>
          <a:prstGeom prst="rect">
            <a:avLst/>
          </a:prstGeom>
        </p:spPr>
        <p:txBody>
          <a:bodyPr vert="horz" lIns="121920" tIns="60960" rIns="121920" bIns="60960" rtlCol="0">
            <a:normAutofit fontScale="55000" lnSpcReduction="20000"/>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344488" indent="-341313" algn="l" defTabSz="457200" rtl="0" eaLnBrk="1" latinLnBrk="0" hangingPunct="1">
              <a:spcBef>
                <a:spcPct val="20000"/>
              </a:spcBef>
              <a:buClr>
                <a:schemeClr val="accent1"/>
              </a:buClr>
              <a:buSzPct val="125000"/>
              <a:buFontTx/>
              <a:buBlip>
                <a:blip r:embed="rId4"/>
              </a:buBlip>
              <a:defRPr sz="2200" b="0" i="0" kern="1200">
                <a:solidFill>
                  <a:schemeClr val="tx1"/>
                </a:solidFill>
                <a:latin typeface="Arial"/>
                <a:ea typeface="+mn-ea"/>
                <a:cs typeface="Arial"/>
              </a:defRPr>
            </a:lvl2pPr>
            <a:lvl3pPr marL="625475" indent="-282575" algn="l" defTabSz="457200" rtl="0" eaLnBrk="1" latinLnBrk="0" hangingPunct="1">
              <a:spcBef>
                <a:spcPct val="20000"/>
              </a:spcBef>
              <a:buClr>
                <a:schemeClr val="accent1"/>
              </a:buClr>
              <a:buFont typeface="Wingdings" panose="05000000000000000000" pitchFamily="2" charset="2"/>
              <a:buChar char="Ø"/>
              <a:defRPr sz="2000" b="0" i="0" kern="1200" baseline="0">
                <a:solidFill>
                  <a:schemeClr val="tx1"/>
                </a:solidFill>
                <a:latin typeface="Arial"/>
                <a:ea typeface="+mn-ea"/>
                <a:cs typeface="Arial"/>
              </a:defRPr>
            </a:lvl3pPr>
            <a:lvl4pPr marL="914400" indent="-222250" algn="l" defTabSz="457200" rtl="0" eaLnBrk="1" latinLnBrk="0" hangingPunct="1">
              <a:spcBef>
                <a:spcPct val="20000"/>
              </a:spcBef>
              <a:buClr>
                <a:schemeClr val="accent1"/>
              </a:buClr>
              <a:buFont typeface="Arial" panose="020B0604020202020204" pitchFamily="34" charset="0"/>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rgbClr val="595A5D"/>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457200" defTabSz="914400">
              <a:lnSpc>
                <a:spcPct val="110000"/>
              </a:lnSpc>
              <a:spcBef>
                <a:spcPts val="1200"/>
              </a:spcBef>
              <a:buClr>
                <a:schemeClr val="bg2">
                  <a:lumMod val="10000"/>
                </a:schemeClr>
              </a:buClr>
              <a:buBlip>
                <a:blip r:embed="rId5"/>
              </a:buBlip>
            </a:pPr>
            <a:r>
              <a:rPr lang="en-US" sz="4000" dirty="0">
                <a:latin typeface="Amazon Ember Light" charset="0"/>
                <a:ea typeface="Amazon Ember Light" charset="0"/>
                <a:cs typeface="Amazon Ember Light" charset="0"/>
              </a:rPr>
              <a:t>Automate deployment of new resources with identical configurations.</a:t>
            </a:r>
          </a:p>
          <a:p>
            <a:pPr marL="457200" lvl="1" indent="-457200" defTabSz="914400">
              <a:lnSpc>
                <a:spcPct val="110000"/>
              </a:lnSpc>
              <a:spcBef>
                <a:spcPts val="1200"/>
              </a:spcBef>
              <a:buClr>
                <a:schemeClr val="bg2">
                  <a:lumMod val="10000"/>
                </a:schemeClr>
              </a:buClr>
              <a:buBlip>
                <a:blip r:embed="rId5"/>
              </a:buBlip>
            </a:pPr>
            <a:r>
              <a:rPr lang="en-US" sz="4000" dirty="0">
                <a:latin typeface="Amazon Ember Light" charset="0"/>
                <a:ea typeface="Amazon Ember Light" charset="0"/>
                <a:cs typeface="Amazon Ember Light" charset="0"/>
              </a:rPr>
              <a:t>Terminate resources not in use.</a:t>
            </a:r>
          </a:p>
          <a:p>
            <a:pPr marL="457200" lvl="1" indent="-457200" defTabSz="914400">
              <a:lnSpc>
                <a:spcPct val="110000"/>
              </a:lnSpc>
              <a:spcBef>
                <a:spcPts val="1200"/>
              </a:spcBef>
              <a:buClr>
                <a:schemeClr val="bg2">
                  <a:lumMod val="10000"/>
                </a:schemeClr>
              </a:buClr>
              <a:buBlip>
                <a:blip r:embed="rId5"/>
              </a:buBlip>
            </a:pPr>
            <a:r>
              <a:rPr lang="en-US" sz="4000" dirty="0">
                <a:latin typeface="Amazon Ember Light" charset="0"/>
                <a:ea typeface="Amazon Ember Light" charset="0"/>
                <a:cs typeface="Amazon Ember Light" charset="0"/>
              </a:rPr>
              <a:t>Switch to new IP addresses automatically.</a:t>
            </a:r>
          </a:p>
          <a:p>
            <a:pPr marL="457200" lvl="1" indent="-457200" defTabSz="914400">
              <a:lnSpc>
                <a:spcPct val="110000"/>
              </a:lnSpc>
              <a:spcBef>
                <a:spcPts val="1200"/>
              </a:spcBef>
              <a:buClr>
                <a:schemeClr val="bg2">
                  <a:lumMod val="10000"/>
                </a:schemeClr>
              </a:buClr>
              <a:buBlip>
                <a:blip r:embed="rId5"/>
              </a:buBlip>
            </a:pPr>
            <a:r>
              <a:rPr lang="en-US" sz="4000" dirty="0">
                <a:latin typeface="Amazon Ember Light" charset="0"/>
                <a:ea typeface="Amazon Ember Light" charset="0"/>
                <a:cs typeface="Amazon Ember Light" charset="0"/>
              </a:rPr>
              <a:t>Test updates on new resources, and then replace old resources with updated ones.</a:t>
            </a:r>
          </a:p>
          <a:p>
            <a:pPr lvl="1"/>
            <a:endParaRPr lang="en-US" sz="2933" dirty="0"/>
          </a:p>
          <a:p>
            <a:pPr lvl="1"/>
            <a:endParaRPr lang="en-US" sz="2933" dirty="0"/>
          </a:p>
          <a:p>
            <a:pPr lvl="1"/>
            <a:endParaRPr lang="en-US" sz="2933" dirty="0"/>
          </a:p>
        </p:txBody>
      </p:sp>
    </p:spTree>
    <p:custDataLst>
      <p:tags r:id="rId1"/>
    </p:custDataLst>
    <p:extLst>
      <p:ext uri="{BB962C8B-B14F-4D97-AF65-F5344CB8AC3E}">
        <p14:creationId xmlns:p14="http://schemas.microsoft.com/office/powerpoint/2010/main" val="3861096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Does Infrastructure as Code Mean?</a:t>
            </a:r>
          </a:p>
        </p:txBody>
      </p:sp>
      <p:sp>
        <p:nvSpPr>
          <p:cNvPr id="3" name="Content Placeholder 2"/>
          <p:cNvSpPr>
            <a:spLocks noGrp="1"/>
          </p:cNvSpPr>
          <p:nvPr>
            <p:ph idx="1"/>
          </p:nvPr>
        </p:nvSpPr>
        <p:spPr>
          <a:xfrm>
            <a:off x="476416" y="1563921"/>
            <a:ext cx="6751697" cy="4764307"/>
          </a:xfrm>
        </p:spPr>
        <p:txBody>
          <a:bodyPr>
            <a:normAutofit/>
          </a:bodyPr>
          <a:lstStyle/>
          <a:p>
            <a:pPr marL="0" indent="0">
              <a:buNone/>
            </a:pPr>
            <a:r>
              <a:rPr lang="en-US" dirty="0"/>
              <a:t>Automating your infrastructure:</a:t>
            </a:r>
          </a:p>
          <a:p>
            <a:pPr marL="0" indent="0">
              <a:buNone/>
            </a:pPr>
            <a:r>
              <a:rPr lang="en-US" dirty="0"/>
              <a:t>Define your infrastructure as </a:t>
            </a:r>
            <a:r>
              <a:rPr lang="en-US" sz="2600" b="1" dirty="0">
                <a:solidFill>
                  <a:srgbClr val="4472C4"/>
                </a:solidFill>
                <a:latin typeface="Amazon Ember" panose="020B0603020204020204" pitchFamily="34" charset="0"/>
                <a:ea typeface="Amazon Ember" panose="020B0603020204020204" pitchFamily="34" charset="0"/>
                <a:cs typeface="Amazon Ember" panose="020B0603020204020204" pitchFamily="34" charset="0"/>
              </a:rPr>
              <a:t>code</a:t>
            </a:r>
            <a:r>
              <a:rPr lang="en-US" dirty="0"/>
              <a:t>, not as bundles of hardware components. </a:t>
            </a:r>
          </a:p>
          <a:p>
            <a:pPr marL="0" indent="0">
              <a:buNone/>
            </a:pPr>
            <a:endParaRPr lang="en-US" dirty="0"/>
          </a:p>
          <a:p>
            <a:pPr marL="0" indent="0">
              <a:buNone/>
            </a:pPr>
            <a:r>
              <a:rPr lang="en-US" dirty="0"/>
              <a:t>Process of applying techniques, practices, and tools from </a:t>
            </a:r>
            <a:r>
              <a:rPr lang="en-US" b="1" dirty="0">
                <a:solidFill>
                  <a:srgbClr val="4472C4"/>
                </a:solidFill>
                <a:latin typeface="Amazon Ember" panose="020B0603020204020204" pitchFamily="34" charset="0"/>
                <a:ea typeface="Amazon Ember" panose="020B0603020204020204" pitchFamily="34" charset="0"/>
                <a:cs typeface="Amazon Ember" panose="020B0603020204020204" pitchFamily="34" charset="0"/>
              </a:rPr>
              <a:t>software</a:t>
            </a:r>
            <a:r>
              <a:rPr lang="en-US" b="1" dirty="0">
                <a:solidFill>
                  <a:srgbClr val="4472C4"/>
                </a:solidFill>
              </a:rPr>
              <a:t> </a:t>
            </a:r>
            <a:r>
              <a:rPr lang="en-US" b="1" dirty="0">
                <a:solidFill>
                  <a:srgbClr val="4472C4"/>
                </a:solidFill>
                <a:latin typeface="Amazon Ember" panose="020B0603020204020204" pitchFamily="34" charset="0"/>
                <a:ea typeface="Amazon Ember" panose="020B0603020204020204" pitchFamily="34" charset="0"/>
                <a:cs typeface="Amazon Ember" panose="020B0603020204020204" pitchFamily="34" charset="0"/>
              </a:rPr>
              <a:t>development</a:t>
            </a:r>
            <a:r>
              <a:rPr lang="en-US" b="1" dirty="0">
                <a:solidFill>
                  <a:prstClr val="black"/>
                </a:solidFill>
              </a:rPr>
              <a:t> </a:t>
            </a:r>
            <a:r>
              <a:rPr lang="en-US" dirty="0"/>
              <a:t>to create </a:t>
            </a:r>
            <a:r>
              <a:rPr lang="en-US" b="1" dirty="0">
                <a:solidFill>
                  <a:srgbClr val="4472C4"/>
                </a:solidFill>
                <a:latin typeface="Amazon Ember" panose="020B0603020204020204" pitchFamily="34" charset="0"/>
                <a:ea typeface="Amazon Ember" panose="020B0603020204020204" pitchFamily="34" charset="0"/>
                <a:cs typeface="Amazon Ember" panose="020B0603020204020204" pitchFamily="34" charset="0"/>
              </a:rPr>
              <a:t>reusable</a:t>
            </a:r>
            <a:r>
              <a:rPr lang="en-US" dirty="0">
                <a:solidFill>
                  <a:prstClr val="black"/>
                </a:solidFill>
              </a:rPr>
              <a:t>, </a:t>
            </a:r>
            <a:r>
              <a:rPr lang="en-US" b="1" dirty="0">
                <a:solidFill>
                  <a:srgbClr val="4472C4"/>
                </a:solidFill>
                <a:latin typeface="Amazon Ember" panose="020B0603020204020204" pitchFamily="34" charset="0"/>
                <a:ea typeface="Amazon Ember" panose="020B0603020204020204" pitchFamily="34" charset="0"/>
                <a:cs typeface="Amazon Ember" panose="020B0603020204020204" pitchFamily="34" charset="0"/>
              </a:rPr>
              <a:t>maintainable</a:t>
            </a:r>
            <a:r>
              <a:rPr lang="en-US" dirty="0">
                <a:solidFill>
                  <a:prstClr val="black"/>
                </a:solidFill>
              </a:rPr>
              <a:t>, </a:t>
            </a:r>
            <a:r>
              <a:rPr lang="en-US" b="1" dirty="0">
                <a:solidFill>
                  <a:srgbClr val="4472C4"/>
                </a:solidFill>
                <a:latin typeface="Amazon Ember" panose="020B0603020204020204" pitchFamily="34" charset="0"/>
                <a:ea typeface="Amazon Ember" panose="020B0603020204020204" pitchFamily="34" charset="0"/>
                <a:cs typeface="Amazon Ember" panose="020B0603020204020204" pitchFamily="34" charset="0"/>
              </a:rPr>
              <a:t>extensible,</a:t>
            </a:r>
            <a:r>
              <a:rPr lang="en-US" dirty="0">
                <a:solidFill>
                  <a:prstClr val="black"/>
                </a:solidFill>
              </a:rPr>
              <a:t> and </a:t>
            </a:r>
            <a:r>
              <a:rPr lang="en-US" b="1" dirty="0">
                <a:solidFill>
                  <a:srgbClr val="4472C4"/>
                </a:solidFill>
                <a:latin typeface="Amazon Ember" panose="020B0603020204020204" pitchFamily="34" charset="0"/>
                <a:ea typeface="Amazon Ember" panose="020B0603020204020204" pitchFamily="34" charset="0"/>
                <a:cs typeface="Amazon Ember" panose="020B0603020204020204" pitchFamily="34" charset="0"/>
              </a:rPr>
              <a:t>testable</a:t>
            </a:r>
            <a:r>
              <a:rPr lang="en-US" dirty="0">
                <a:solidFill>
                  <a:prstClr val="black"/>
                </a:solidFill>
              </a:rPr>
              <a:t> </a:t>
            </a:r>
            <a:r>
              <a:rPr lang="en-US" dirty="0"/>
              <a:t>infrastructure.</a:t>
            </a:r>
          </a:p>
        </p:txBody>
      </p:sp>
      <p:pic>
        <p:nvPicPr>
          <p:cNvPr id="4" name="Picture 3"/>
          <p:cNvPicPr>
            <a:picLocks noChangeAspect="1"/>
          </p:cNvPicPr>
          <p:nvPr/>
        </p:nvPicPr>
        <p:blipFill>
          <a:blip r:embed="rId4"/>
          <a:stretch>
            <a:fillRect/>
          </a:stretch>
        </p:blipFill>
        <p:spPr>
          <a:xfrm>
            <a:off x="8432409" y="1738094"/>
            <a:ext cx="3176360" cy="2377732"/>
          </a:xfrm>
          <a:prstGeom prst="rect">
            <a:avLst/>
          </a:prstGeom>
        </p:spPr>
      </p:pic>
    </p:spTree>
    <p:custDataLst>
      <p:tags r:id="rId1"/>
    </p:custDataLst>
    <p:extLst>
      <p:ext uri="{BB962C8B-B14F-4D97-AF65-F5344CB8AC3E}">
        <p14:creationId xmlns:p14="http://schemas.microsoft.com/office/powerpoint/2010/main" val="279471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 and Operate Your Infrastructure                Like Software</a:t>
            </a:r>
          </a:p>
        </p:txBody>
      </p:sp>
      <p:sp>
        <p:nvSpPr>
          <p:cNvPr id="6" name="Freeform 5"/>
          <p:cNvSpPr/>
          <p:nvPr/>
        </p:nvSpPr>
        <p:spPr>
          <a:xfrm>
            <a:off x="3708371" y="1346201"/>
            <a:ext cx="2069744" cy="1034872"/>
          </a:xfrm>
          <a:custGeom>
            <a:avLst/>
            <a:gdLst>
              <a:gd name="connsiteX0" fmla="*/ 0 w 1552308"/>
              <a:gd name="connsiteY0" fmla="*/ 77615 h 776154"/>
              <a:gd name="connsiteX1" fmla="*/ 77615 w 1552308"/>
              <a:gd name="connsiteY1" fmla="*/ 0 h 776154"/>
              <a:gd name="connsiteX2" fmla="*/ 1474693 w 1552308"/>
              <a:gd name="connsiteY2" fmla="*/ 0 h 776154"/>
              <a:gd name="connsiteX3" fmla="*/ 1552308 w 1552308"/>
              <a:gd name="connsiteY3" fmla="*/ 77615 h 776154"/>
              <a:gd name="connsiteX4" fmla="*/ 1552308 w 1552308"/>
              <a:gd name="connsiteY4" fmla="*/ 698539 h 776154"/>
              <a:gd name="connsiteX5" fmla="*/ 1474693 w 1552308"/>
              <a:gd name="connsiteY5" fmla="*/ 776154 h 776154"/>
              <a:gd name="connsiteX6" fmla="*/ 77615 w 1552308"/>
              <a:gd name="connsiteY6" fmla="*/ 776154 h 776154"/>
              <a:gd name="connsiteX7" fmla="*/ 0 w 1552308"/>
              <a:gd name="connsiteY7" fmla="*/ 698539 h 776154"/>
              <a:gd name="connsiteX8" fmla="*/ 0 w 1552308"/>
              <a:gd name="connsiteY8" fmla="*/ 77615 h 7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308" h="776154">
                <a:moveTo>
                  <a:pt x="0" y="77615"/>
                </a:moveTo>
                <a:cubicBezTo>
                  <a:pt x="0" y="34749"/>
                  <a:pt x="34749" y="0"/>
                  <a:pt x="77615" y="0"/>
                </a:cubicBezTo>
                <a:lnTo>
                  <a:pt x="1474693" y="0"/>
                </a:lnTo>
                <a:cubicBezTo>
                  <a:pt x="1517559" y="0"/>
                  <a:pt x="1552308" y="34749"/>
                  <a:pt x="1552308" y="77615"/>
                </a:cubicBezTo>
                <a:lnTo>
                  <a:pt x="1552308" y="698539"/>
                </a:lnTo>
                <a:cubicBezTo>
                  <a:pt x="1552308" y="741405"/>
                  <a:pt x="1517559" y="776154"/>
                  <a:pt x="1474693" y="776154"/>
                </a:cubicBezTo>
                <a:lnTo>
                  <a:pt x="77615" y="776154"/>
                </a:lnTo>
                <a:cubicBezTo>
                  <a:pt x="34749" y="776154"/>
                  <a:pt x="0" y="741405"/>
                  <a:pt x="0" y="698539"/>
                </a:cubicBezTo>
                <a:lnTo>
                  <a:pt x="0" y="77615"/>
                </a:lnTo>
                <a:close/>
              </a:path>
            </a:pathLst>
          </a:custGeom>
          <a:solidFill>
            <a:srgbClr val="FF9900"/>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78571" tIns="62484" rIns="78571" bIns="62484" numCol="1" spcCol="1270" anchor="ctr" anchorCtr="0">
            <a:noAutofit/>
          </a:bodyPr>
          <a:lstStyle/>
          <a:p>
            <a:pPr algn="ctr" defTabSz="1126039">
              <a:lnSpc>
                <a:spcPct val="90000"/>
              </a:lnSpc>
              <a:spcBef>
                <a:spcPct val="0"/>
              </a:spcBef>
              <a:spcAft>
                <a:spcPct val="35000"/>
              </a:spcAft>
            </a:pPr>
            <a:r>
              <a:rPr lang="en-US" sz="2533"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Software</a:t>
            </a:r>
          </a:p>
        </p:txBody>
      </p:sp>
      <p:sp>
        <p:nvSpPr>
          <p:cNvPr id="8" name="Freeform 7"/>
          <p:cNvSpPr/>
          <p:nvPr/>
        </p:nvSpPr>
        <p:spPr>
          <a:xfrm>
            <a:off x="3915346" y="2639791"/>
            <a:ext cx="1655795" cy="1034872"/>
          </a:xfrm>
          <a:custGeom>
            <a:avLst/>
            <a:gdLst>
              <a:gd name="connsiteX0" fmla="*/ 0 w 1241846"/>
              <a:gd name="connsiteY0" fmla="*/ 77615 h 776154"/>
              <a:gd name="connsiteX1" fmla="*/ 77615 w 1241846"/>
              <a:gd name="connsiteY1" fmla="*/ 0 h 776154"/>
              <a:gd name="connsiteX2" fmla="*/ 1164231 w 1241846"/>
              <a:gd name="connsiteY2" fmla="*/ 0 h 776154"/>
              <a:gd name="connsiteX3" fmla="*/ 1241846 w 1241846"/>
              <a:gd name="connsiteY3" fmla="*/ 77615 h 776154"/>
              <a:gd name="connsiteX4" fmla="*/ 1241846 w 1241846"/>
              <a:gd name="connsiteY4" fmla="*/ 698539 h 776154"/>
              <a:gd name="connsiteX5" fmla="*/ 1164231 w 1241846"/>
              <a:gd name="connsiteY5" fmla="*/ 776154 h 776154"/>
              <a:gd name="connsiteX6" fmla="*/ 77615 w 1241846"/>
              <a:gd name="connsiteY6" fmla="*/ 776154 h 776154"/>
              <a:gd name="connsiteX7" fmla="*/ 0 w 1241846"/>
              <a:gd name="connsiteY7" fmla="*/ 698539 h 776154"/>
              <a:gd name="connsiteX8" fmla="*/ 0 w 1241846"/>
              <a:gd name="connsiteY8" fmla="*/ 77615 h 7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846" h="776154">
                <a:moveTo>
                  <a:pt x="0" y="77615"/>
                </a:moveTo>
                <a:cubicBezTo>
                  <a:pt x="0" y="34749"/>
                  <a:pt x="34749" y="0"/>
                  <a:pt x="77615" y="0"/>
                </a:cubicBezTo>
                <a:lnTo>
                  <a:pt x="1164231" y="0"/>
                </a:lnTo>
                <a:cubicBezTo>
                  <a:pt x="1207097" y="0"/>
                  <a:pt x="1241846" y="34749"/>
                  <a:pt x="1241846" y="77615"/>
                </a:cubicBezTo>
                <a:lnTo>
                  <a:pt x="1241846" y="698539"/>
                </a:lnTo>
                <a:cubicBezTo>
                  <a:pt x="1241846" y="741405"/>
                  <a:pt x="1207097" y="776154"/>
                  <a:pt x="1164231" y="776154"/>
                </a:cubicBezTo>
                <a:lnTo>
                  <a:pt x="77615" y="776154"/>
                </a:lnTo>
                <a:cubicBezTo>
                  <a:pt x="34749" y="776154"/>
                  <a:pt x="0" y="741405"/>
                  <a:pt x="0" y="698539"/>
                </a:cubicBezTo>
                <a:lnTo>
                  <a:pt x="0" y="77615"/>
                </a:lnTo>
                <a:close/>
              </a:path>
            </a:pathLst>
          </a:custGeom>
          <a:solidFill>
            <a:srgbClr val="FFCC66">
              <a:alpha val="89804"/>
            </a:srgbClr>
          </a:solidFill>
          <a:ln>
            <a:solidFill>
              <a:schemeClr val="bg2">
                <a:lumMod val="10000"/>
              </a:schemeClr>
            </a:solidFill>
          </a:ln>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8411" tIns="55711" rIns="68411" bIns="55711" numCol="1" spcCol="1270" anchor="ctr" anchorCtr="0">
            <a:noAutofit/>
          </a:bodyPr>
          <a:lstStyle/>
          <a:p>
            <a:pPr algn="ctr" defTabSz="888978">
              <a:lnSpc>
                <a:spcPct val="90000"/>
              </a:lnSpc>
              <a:spcBef>
                <a:spcPct val="0"/>
              </a:spcBef>
              <a:spcAft>
                <a:spcPct val="35000"/>
              </a:spcAft>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 code</a:t>
            </a:r>
          </a:p>
        </p:txBody>
      </p:sp>
      <p:sp>
        <p:nvSpPr>
          <p:cNvPr id="10" name="Freeform 9"/>
          <p:cNvSpPr/>
          <p:nvPr/>
        </p:nvSpPr>
        <p:spPr>
          <a:xfrm>
            <a:off x="3915346" y="3933382"/>
            <a:ext cx="1655795" cy="1034872"/>
          </a:xfrm>
          <a:custGeom>
            <a:avLst/>
            <a:gdLst>
              <a:gd name="connsiteX0" fmla="*/ 0 w 1241846"/>
              <a:gd name="connsiteY0" fmla="*/ 77615 h 776154"/>
              <a:gd name="connsiteX1" fmla="*/ 77615 w 1241846"/>
              <a:gd name="connsiteY1" fmla="*/ 0 h 776154"/>
              <a:gd name="connsiteX2" fmla="*/ 1164231 w 1241846"/>
              <a:gd name="connsiteY2" fmla="*/ 0 h 776154"/>
              <a:gd name="connsiteX3" fmla="*/ 1241846 w 1241846"/>
              <a:gd name="connsiteY3" fmla="*/ 77615 h 776154"/>
              <a:gd name="connsiteX4" fmla="*/ 1241846 w 1241846"/>
              <a:gd name="connsiteY4" fmla="*/ 698539 h 776154"/>
              <a:gd name="connsiteX5" fmla="*/ 1164231 w 1241846"/>
              <a:gd name="connsiteY5" fmla="*/ 776154 h 776154"/>
              <a:gd name="connsiteX6" fmla="*/ 77615 w 1241846"/>
              <a:gd name="connsiteY6" fmla="*/ 776154 h 776154"/>
              <a:gd name="connsiteX7" fmla="*/ 0 w 1241846"/>
              <a:gd name="connsiteY7" fmla="*/ 698539 h 776154"/>
              <a:gd name="connsiteX8" fmla="*/ 0 w 1241846"/>
              <a:gd name="connsiteY8" fmla="*/ 77615 h 7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846" h="776154">
                <a:moveTo>
                  <a:pt x="0" y="77615"/>
                </a:moveTo>
                <a:cubicBezTo>
                  <a:pt x="0" y="34749"/>
                  <a:pt x="34749" y="0"/>
                  <a:pt x="77615" y="0"/>
                </a:cubicBezTo>
                <a:lnTo>
                  <a:pt x="1164231" y="0"/>
                </a:lnTo>
                <a:cubicBezTo>
                  <a:pt x="1207097" y="0"/>
                  <a:pt x="1241846" y="34749"/>
                  <a:pt x="1241846" y="77615"/>
                </a:cubicBezTo>
                <a:lnTo>
                  <a:pt x="1241846" y="698539"/>
                </a:lnTo>
                <a:cubicBezTo>
                  <a:pt x="1241846" y="741405"/>
                  <a:pt x="1207097" y="776154"/>
                  <a:pt x="1164231" y="776154"/>
                </a:cubicBezTo>
                <a:lnTo>
                  <a:pt x="77615" y="776154"/>
                </a:lnTo>
                <a:cubicBezTo>
                  <a:pt x="34749" y="776154"/>
                  <a:pt x="0" y="741405"/>
                  <a:pt x="0" y="698539"/>
                </a:cubicBezTo>
                <a:lnTo>
                  <a:pt x="0" y="77615"/>
                </a:lnTo>
                <a:close/>
              </a:path>
            </a:pathLst>
          </a:custGeom>
          <a:solidFill>
            <a:srgbClr val="FFCC66">
              <a:alpha val="89804"/>
            </a:srgbClr>
          </a:solidFill>
          <a:ln>
            <a:solidFill>
              <a:schemeClr val="bg2">
                <a:lumMod val="10000"/>
              </a:schemeClr>
            </a:solidFill>
          </a:ln>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8411" tIns="55711" rIns="68411" bIns="55711" numCol="1" spcCol="1270" anchor="ctr" anchorCtr="0">
            <a:noAutofit/>
          </a:bodyPr>
          <a:lstStyle/>
          <a:p>
            <a:pPr algn="ctr" defTabSz="888978">
              <a:lnSpc>
                <a:spcPct val="90000"/>
              </a:lnSpc>
              <a:spcBef>
                <a:spcPct val="0"/>
              </a:spcBef>
              <a:spcAft>
                <a:spcPct val="35000"/>
              </a:spcAft>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Interpreter</a:t>
            </a:r>
          </a:p>
        </p:txBody>
      </p:sp>
      <p:sp>
        <p:nvSpPr>
          <p:cNvPr id="12" name="Freeform 11"/>
          <p:cNvSpPr/>
          <p:nvPr/>
        </p:nvSpPr>
        <p:spPr>
          <a:xfrm>
            <a:off x="3915346" y="5226971"/>
            <a:ext cx="1655795" cy="1034872"/>
          </a:xfrm>
          <a:custGeom>
            <a:avLst/>
            <a:gdLst>
              <a:gd name="connsiteX0" fmla="*/ 0 w 1241846"/>
              <a:gd name="connsiteY0" fmla="*/ 77615 h 776154"/>
              <a:gd name="connsiteX1" fmla="*/ 77615 w 1241846"/>
              <a:gd name="connsiteY1" fmla="*/ 0 h 776154"/>
              <a:gd name="connsiteX2" fmla="*/ 1164231 w 1241846"/>
              <a:gd name="connsiteY2" fmla="*/ 0 h 776154"/>
              <a:gd name="connsiteX3" fmla="*/ 1241846 w 1241846"/>
              <a:gd name="connsiteY3" fmla="*/ 77615 h 776154"/>
              <a:gd name="connsiteX4" fmla="*/ 1241846 w 1241846"/>
              <a:gd name="connsiteY4" fmla="*/ 698539 h 776154"/>
              <a:gd name="connsiteX5" fmla="*/ 1164231 w 1241846"/>
              <a:gd name="connsiteY5" fmla="*/ 776154 h 776154"/>
              <a:gd name="connsiteX6" fmla="*/ 77615 w 1241846"/>
              <a:gd name="connsiteY6" fmla="*/ 776154 h 776154"/>
              <a:gd name="connsiteX7" fmla="*/ 0 w 1241846"/>
              <a:gd name="connsiteY7" fmla="*/ 698539 h 776154"/>
              <a:gd name="connsiteX8" fmla="*/ 0 w 1241846"/>
              <a:gd name="connsiteY8" fmla="*/ 77615 h 7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846" h="776154">
                <a:moveTo>
                  <a:pt x="0" y="77615"/>
                </a:moveTo>
                <a:cubicBezTo>
                  <a:pt x="0" y="34749"/>
                  <a:pt x="34749" y="0"/>
                  <a:pt x="77615" y="0"/>
                </a:cubicBezTo>
                <a:lnTo>
                  <a:pt x="1164231" y="0"/>
                </a:lnTo>
                <a:cubicBezTo>
                  <a:pt x="1207097" y="0"/>
                  <a:pt x="1241846" y="34749"/>
                  <a:pt x="1241846" y="77615"/>
                </a:cubicBezTo>
                <a:lnTo>
                  <a:pt x="1241846" y="698539"/>
                </a:lnTo>
                <a:cubicBezTo>
                  <a:pt x="1241846" y="741405"/>
                  <a:pt x="1207097" y="776154"/>
                  <a:pt x="1164231" y="776154"/>
                </a:cubicBezTo>
                <a:lnTo>
                  <a:pt x="77615" y="776154"/>
                </a:lnTo>
                <a:cubicBezTo>
                  <a:pt x="34749" y="776154"/>
                  <a:pt x="0" y="741405"/>
                  <a:pt x="0" y="698539"/>
                </a:cubicBezTo>
                <a:lnTo>
                  <a:pt x="0" y="77615"/>
                </a:lnTo>
                <a:close/>
              </a:path>
            </a:pathLst>
          </a:custGeom>
          <a:solidFill>
            <a:srgbClr val="FFCC66">
              <a:alpha val="89804"/>
            </a:srgbClr>
          </a:solidFill>
          <a:ln>
            <a:solidFill>
              <a:schemeClr val="bg2">
                <a:lumMod val="10000"/>
              </a:schemeClr>
            </a:solidFill>
          </a:ln>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8411" tIns="55711" rIns="68411" bIns="55711" numCol="1" spcCol="1270" anchor="ctr" anchorCtr="0">
            <a:noAutofit/>
          </a:bodyPr>
          <a:lstStyle/>
          <a:p>
            <a:pPr algn="ctr" defTabSz="888978">
              <a:lnSpc>
                <a:spcPct val="90000"/>
              </a:lnSpc>
              <a:spcBef>
                <a:spcPct val="0"/>
              </a:spcBef>
              <a:spcAft>
                <a:spcPct val="35000"/>
              </a:spcAft>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Desired application state</a:t>
            </a:r>
          </a:p>
        </p:txBody>
      </p:sp>
      <p:sp>
        <p:nvSpPr>
          <p:cNvPr id="13" name="Freeform 12"/>
          <p:cNvSpPr/>
          <p:nvPr/>
        </p:nvSpPr>
        <p:spPr>
          <a:xfrm>
            <a:off x="6531975" y="1346201"/>
            <a:ext cx="2069744" cy="1034872"/>
          </a:xfrm>
          <a:custGeom>
            <a:avLst/>
            <a:gdLst>
              <a:gd name="connsiteX0" fmla="*/ 0 w 1552308"/>
              <a:gd name="connsiteY0" fmla="*/ 77615 h 776154"/>
              <a:gd name="connsiteX1" fmla="*/ 77615 w 1552308"/>
              <a:gd name="connsiteY1" fmla="*/ 0 h 776154"/>
              <a:gd name="connsiteX2" fmla="*/ 1474693 w 1552308"/>
              <a:gd name="connsiteY2" fmla="*/ 0 h 776154"/>
              <a:gd name="connsiteX3" fmla="*/ 1552308 w 1552308"/>
              <a:gd name="connsiteY3" fmla="*/ 77615 h 776154"/>
              <a:gd name="connsiteX4" fmla="*/ 1552308 w 1552308"/>
              <a:gd name="connsiteY4" fmla="*/ 698539 h 776154"/>
              <a:gd name="connsiteX5" fmla="*/ 1474693 w 1552308"/>
              <a:gd name="connsiteY5" fmla="*/ 776154 h 776154"/>
              <a:gd name="connsiteX6" fmla="*/ 77615 w 1552308"/>
              <a:gd name="connsiteY6" fmla="*/ 776154 h 776154"/>
              <a:gd name="connsiteX7" fmla="*/ 0 w 1552308"/>
              <a:gd name="connsiteY7" fmla="*/ 698539 h 776154"/>
              <a:gd name="connsiteX8" fmla="*/ 0 w 1552308"/>
              <a:gd name="connsiteY8" fmla="*/ 77615 h 7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308" h="776154">
                <a:moveTo>
                  <a:pt x="0" y="77615"/>
                </a:moveTo>
                <a:cubicBezTo>
                  <a:pt x="0" y="34749"/>
                  <a:pt x="34749" y="0"/>
                  <a:pt x="77615" y="0"/>
                </a:cubicBezTo>
                <a:lnTo>
                  <a:pt x="1474693" y="0"/>
                </a:lnTo>
                <a:cubicBezTo>
                  <a:pt x="1517559" y="0"/>
                  <a:pt x="1552308" y="34749"/>
                  <a:pt x="1552308" y="77615"/>
                </a:cubicBezTo>
                <a:lnTo>
                  <a:pt x="1552308" y="698539"/>
                </a:lnTo>
                <a:cubicBezTo>
                  <a:pt x="1552308" y="741405"/>
                  <a:pt x="1517559" y="776154"/>
                  <a:pt x="1474693" y="776154"/>
                </a:cubicBezTo>
                <a:lnTo>
                  <a:pt x="77615" y="776154"/>
                </a:lnTo>
                <a:cubicBezTo>
                  <a:pt x="34749" y="776154"/>
                  <a:pt x="0" y="741405"/>
                  <a:pt x="0" y="698539"/>
                </a:cubicBezTo>
                <a:lnTo>
                  <a:pt x="0" y="77615"/>
                </a:lnTo>
                <a:close/>
              </a:path>
            </a:pathLst>
          </a:custGeom>
          <a:solidFill>
            <a:schemeClr val="accent1">
              <a:lumMod val="50000"/>
            </a:schemeClr>
          </a:solidFill>
          <a:ln>
            <a:solidFill>
              <a:srgbClr val="0070C0"/>
            </a:solidFill>
          </a:ln>
        </p:spPr>
        <p:style>
          <a:lnRef idx="0">
            <a:schemeClr val="accent4"/>
          </a:lnRef>
          <a:fillRef idx="3">
            <a:schemeClr val="accent4"/>
          </a:fillRef>
          <a:effectRef idx="3">
            <a:schemeClr val="accent4"/>
          </a:effectRef>
          <a:fontRef idx="minor">
            <a:schemeClr val="lt1"/>
          </a:fontRef>
        </p:style>
        <p:txBody>
          <a:bodyPr spcFirstLastPara="0" vert="horz" wrap="square" lIns="78571" tIns="62484" rIns="78571" bIns="62484" numCol="1" spcCol="1270" anchor="ctr" anchorCtr="0">
            <a:noAutofit/>
          </a:bodyPr>
          <a:lstStyle/>
          <a:p>
            <a:pPr algn="ctr" defTabSz="1126039">
              <a:lnSpc>
                <a:spcPct val="90000"/>
              </a:lnSpc>
              <a:spcBef>
                <a:spcPct val="0"/>
              </a:spcBef>
              <a:spcAft>
                <a:spcPct val="35000"/>
              </a:spcAft>
            </a:pPr>
            <a:r>
              <a:rPr lang="en-US" sz="2400" dirty="0">
                <a:latin typeface="Amazon Ember" panose="020B0603020204020204" pitchFamily="34" charset="0"/>
                <a:ea typeface="Amazon Ember" panose="020B0603020204020204" pitchFamily="34" charset="0"/>
                <a:cs typeface="Amazon Ember" panose="020B0603020204020204" pitchFamily="34" charset="0"/>
              </a:rPr>
              <a:t>Infrastructure</a:t>
            </a:r>
          </a:p>
        </p:txBody>
      </p:sp>
      <p:sp>
        <p:nvSpPr>
          <p:cNvPr id="15" name="Freeform 14"/>
          <p:cNvSpPr/>
          <p:nvPr/>
        </p:nvSpPr>
        <p:spPr>
          <a:xfrm>
            <a:off x="6738950" y="2639791"/>
            <a:ext cx="1655795" cy="1034872"/>
          </a:xfrm>
          <a:custGeom>
            <a:avLst/>
            <a:gdLst>
              <a:gd name="connsiteX0" fmla="*/ 0 w 1241846"/>
              <a:gd name="connsiteY0" fmla="*/ 77615 h 776154"/>
              <a:gd name="connsiteX1" fmla="*/ 77615 w 1241846"/>
              <a:gd name="connsiteY1" fmla="*/ 0 h 776154"/>
              <a:gd name="connsiteX2" fmla="*/ 1164231 w 1241846"/>
              <a:gd name="connsiteY2" fmla="*/ 0 h 776154"/>
              <a:gd name="connsiteX3" fmla="*/ 1241846 w 1241846"/>
              <a:gd name="connsiteY3" fmla="*/ 77615 h 776154"/>
              <a:gd name="connsiteX4" fmla="*/ 1241846 w 1241846"/>
              <a:gd name="connsiteY4" fmla="*/ 698539 h 776154"/>
              <a:gd name="connsiteX5" fmla="*/ 1164231 w 1241846"/>
              <a:gd name="connsiteY5" fmla="*/ 776154 h 776154"/>
              <a:gd name="connsiteX6" fmla="*/ 77615 w 1241846"/>
              <a:gd name="connsiteY6" fmla="*/ 776154 h 776154"/>
              <a:gd name="connsiteX7" fmla="*/ 0 w 1241846"/>
              <a:gd name="connsiteY7" fmla="*/ 698539 h 776154"/>
              <a:gd name="connsiteX8" fmla="*/ 0 w 1241846"/>
              <a:gd name="connsiteY8" fmla="*/ 77615 h 7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846" h="776154">
                <a:moveTo>
                  <a:pt x="0" y="77615"/>
                </a:moveTo>
                <a:cubicBezTo>
                  <a:pt x="0" y="34749"/>
                  <a:pt x="34749" y="0"/>
                  <a:pt x="77615" y="0"/>
                </a:cubicBezTo>
                <a:lnTo>
                  <a:pt x="1164231" y="0"/>
                </a:lnTo>
                <a:cubicBezTo>
                  <a:pt x="1207097" y="0"/>
                  <a:pt x="1241846" y="34749"/>
                  <a:pt x="1241846" y="77615"/>
                </a:cubicBezTo>
                <a:lnTo>
                  <a:pt x="1241846" y="698539"/>
                </a:lnTo>
                <a:cubicBezTo>
                  <a:pt x="1241846" y="741405"/>
                  <a:pt x="1207097" y="776154"/>
                  <a:pt x="1164231" y="776154"/>
                </a:cubicBezTo>
                <a:lnTo>
                  <a:pt x="77615" y="776154"/>
                </a:lnTo>
                <a:cubicBezTo>
                  <a:pt x="34749" y="776154"/>
                  <a:pt x="0" y="741405"/>
                  <a:pt x="0" y="698539"/>
                </a:cubicBezTo>
                <a:lnTo>
                  <a:pt x="0" y="77615"/>
                </a:lnTo>
                <a:close/>
              </a:path>
            </a:pathLst>
          </a:custGeom>
          <a:solidFill>
            <a:schemeClr val="accent1">
              <a:lumMod val="20000"/>
              <a:lumOff val="80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spcFirstLastPara="0" vert="horz" wrap="square" lIns="68411" tIns="55711" rIns="68411" bIns="55711" numCol="1" spcCol="1270" anchor="ctr" anchorCtr="0">
            <a:noAutofit/>
          </a:bodyPr>
          <a:lstStyle/>
          <a:p>
            <a:pPr algn="ctr" defTabSz="888978">
              <a:lnSpc>
                <a:spcPct val="90000"/>
              </a:lnSpc>
              <a:spcBef>
                <a:spcPct val="0"/>
              </a:spcBef>
              <a:spcAft>
                <a:spcPct val="35000"/>
              </a:spcAft>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JavaScript Object Notation</a:t>
            </a:r>
          </a:p>
        </p:txBody>
      </p:sp>
      <p:sp>
        <p:nvSpPr>
          <p:cNvPr id="17" name="Freeform 16"/>
          <p:cNvSpPr/>
          <p:nvPr/>
        </p:nvSpPr>
        <p:spPr>
          <a:xfrm>
            <a:off x="6738950" y="3933382"/>
            <a:ext cx="1655795" cy="1034872"/>
          </a:xfrm>
          <a:custGeom>
            <a:avLst/>
            <a:gdLst>
              <a:gd name="connsiteX0" fmla="*/ 0 w 1241846"/>
              <a:gd name="connsiteY0" fmla="*/ 77615 h 776154"/>
              <a:gd name="connsiteX1" fmla="*/ 77615 w 1241846"/>
              <a:gd name="connsiteY1" fmla="*/ 0 h 776154"/>
              <a:gd name="connsiteX2" fmla="*/ 1164231 w 1241846"/>
              <a:gd name="connsiteY2" fmla="*/ 0 h 776154"/>
              <a:gd name="connsiteX3" fmla="*/ 1241846 w 1241846"/>
              <a:gd name="connsiteY3" fmla="*/ 77615 h 776154"/>
              <a:gd name="connsiteX4" fmla="*/ 1241846 w 1241846"/>
              <a:gd name="connsiteY4" fmla="*/ 698539 h 776154"/>
              <a:gd name="connsiteX5" fmla="*/ 1164231 w 1241846"/>
              <a:gd name="connsiteY5" fmla="*/ 776154 h 776154"/>
              <a:gd name="connsiteX6" fmla="*/ 77615 w 1241846"/>
              <a:gd name="connsiteY6" fmla="*/ 776154 h 776154"/>
              <a:gd name="connsiteX7" fmla="*/ 0 w 1241846"/>
              <a:gd name="connsiteY7" fmla="*/ 698539 h 776154"/>
              <a:gd name="connsiteX8" fmla="*/ 0 w 1241846"/>
              <a:gd name="connsiteY8" fmla="*/ 77615 h 7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846" h="776154">
                <a:moveTo>
                  <a:pt x="0" y="77615"/>
                </a:moveTo>
                <a:cubicBezTo>
                  <a:pt x="0" y="34749"/>
                  <a:pt x="34749" y="0"/>
                  <a:pt x="77615" y="0"/>
                </a:cubicBezTo>
                <a:lnTo>
                  <a:pt x="1164231" y="0"/>
                </a:lnTo>
                <a:cubicBezTo>
                  <a:pt x="1207097" y="0"/>
                  <a:pt x="1241846" y="34749"/>
                  <a:pt x="1241846" y="77615"/>
                </a:cubicBezTo>
                <a:lnTo>
                  <a:pt x="1241846" y="698539"/>
                </a:lnTo>
                <a:cubicBezTo>
                  <a:pt x="1241846" y="741405"/>
                  <a:pt x="1207097" y="776154"/>
                  <a:pt x="1164231" y="776154"/>
                </a:cubicBezTo>
                <a:lnTo>
                  <a:pt x="77615" y="776154"/>
                </a:lnTo>
                <a:cubicBezTo>
                  <a:pt x="34749" y="776154"/>
                  <a:pt x="0" y="741405"/>
                  <a:pt x="0" y="698539"/>
                </a:cubicBezTo>
                <a:lnTo>
                  <a:pt x="0" y="77615"/>
                </a:lnTo>
                <a:close/>
              </a:path>
            </a:pathLst>
          </a:custGeom>
          <a:solidFill>
            <a:schemeClr val="accent1">
              <a:lumMod val="20000"/>
              <a:lumOff val="80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spcFirstLastPara="0" vert="horz" wrap="square" lIns="68411" tIns="55711" rIns="68411" bIns="55711" numCol="1" spcCol="1270" anchor="ctr" anchorCtr="0">
            <a:noAutofit/>
          </a:bodyPr>
          <a:lstStyle/>
          <a:p>
            <a:pPr algn="ctr" defTabSz="888978">
              <a:lnSpc>
                <a:spcPct val="90000"/>
              </a:lnSpc>
              <a:spcBef>
                <a:spcPct val="0"/>
              </a:spcBef>
              <a:spcAft>
                <a:spcPct val="35000"/>
              </a:spcAft>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Service API</a:t>
            </a:r>
          </a:p>
        </p:txBody>
      </p:sp>
      <p:sp>
        <p:nvSpPr>
          <p:cNvPr id="19" name="Freeform 18"/>
          <p:cNvSpPr/>
          <p:nvPr/>
        </p:nvSpPr>
        <p:spPr>
          <a:xfrm>
            <a:off x="6738950" y="5226971"/>
            <a:ext cx="1655795" cy="1034872"/>
          </a:xfrm>
          <a:custGeom>
            <a:avLst/>
            <a:gdLst>
              <a:gd name="connsiteX0" fmla="*/ 0 w 1241846"/>
              <a:gd name="connsiteY0" fmla="*/ 77615 h 776154"/>
              <a:gd name="connsiteX1" fmla="*/ 77615 w 1241846"/>
              <a:gd name="connsiteY1" fmla="*/ 0 h 776154"/>
              <a:gd name="connsiteX2" fmla="*/ 1164231 w 1241846"/>
              <a:gd name="connsiteY2" fmla="*/ 0 h 776154"/>
              <a:gd name="connsiteX3" fmla="*/ 1241846 w 1241846"/>
              <a:gd name="connsiteY3" fmla="*/ 77615 h 776154"/>
              <a:gd name="connsiteX4" fmla="*/ 1241846 w 1241846"/>
              <a:gd name="connsiteY4" fmla="*/ 698539 h 776154"/>
              <a:gd name="connsiteX5" fmla="*/ 1164231 w 1241846"/>
              <a:gd name="connsiteY5" fmla="*/ 776154 h 776154"/>
              <a:gd name="connsiteX6" fmla="*/ 77615 w 1241846"/>
              <a:gd name="connsiteY6" fmla="*/ 776154 h 776154"/>
              <a:gd name="connsiteX7" fmla="*/ 0 w 1241846"/>
              <a:gd name="connsiteY7" fmla="*/ 698539 h 776154"/>
              <a:gd name="connsiteX8" fmla="*/ 0 w 1241846"/>
              <a:gd name="connsiteY8" fmla="*/ 77615 h 77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846" h="776154">
                <a:moveTo>
                  <a:pt x="0" y="77615"/>
                </a:moveTo>
                <a:cubicBezTo>
                  <a:pt x="0" y="34749"/>
                  <a:pt x="34749" y="0"/>
                  <a:pt x="77615" y="0"/>
                </a:cubicBezTo>
                <a:lnTo>
                  <a:pt x="1164231" y="0"/>
                </a:lnTo>
                <a:cubicBezTo>
                  <a:pt x="1207097" y="0"/>
                  <a:pt x="1241846" y="34749"/>
                  <a:pt x="1241846" y="77615"/>
                </a:cubicBezTo>
                <a:lnTo>
                  <a:pt x="1241846" y="698539"/>
                </a:lnTo>
                <a:cubicBezTo>
                  <a:pt x="1241846" y="741405"/>
                  <a:pt x="1207097" y="776154"/>
                  <a:pt x="1164231" y="776154"/>
                </a:cubicBezTo>
                <a:lnTo>
                  <a:pt x="77615" y="776154"/>
                </a:lnTo>
                <a:cubicBezTo>
                  <a:pt x="34749" y="776154"/>
                  <a:pt x="0" y="741405"/>
                  <a:pt x="0" y="698539"/>
                </a:cubicBezTo>
                <a:lnTo>
                  <a:pt x="0" y="77615"/>
                </a:lnTo>
                <a:close/>
              </a:path>
            </a:pathLst>
          </a:custGeom>
          <a:solidFill>
            <a:schemeClr val="accent1">
              <a:lumMod val="20000"/>
              <a:lumOff val="80000"/>
            </a:schemeClr>
          </a:solidFill>
          <a:ln>
            <a:solidFill>
              <a:srgbClr val="0070C0"/>
            </a:solidFill>
          </a:ln>
        </p:spPr>
        <p:style>
          <a:lnRef idx="1">
            <a:schemeClr val="accent4"/>
          </a:lnRef>
          <a:fillRef idx="2">
            <a:schemeClr val="accent4"/>
          </a:fillRef>
          <a:effectRef idx="1">
            <a:schemeClr val="accent4"/>
          </a:effectRef>
          <a:fontRef idx="minor">
            <a:schemeClr val="dk1"/>
          </a:fontRef>
        </p:style>
        <p:txBody>
          <a:bodyPr spcFirstLastPara="0" vert="horz" wrap="square" lIns="68411" tIns="55711" rIns="68411" bIns="55711" numCol="1" spcCol="1270" anchor="ctr" anchorCtr="0">
            <a:noAutofit/>
          </a:bodyPr>
          <a:lstStyle/>
          <a:p>
            <a:pPr algn="ctr" defTabSz="888978">
              <a:lnSpc>
                <a:spcPct val="90000"/>
              </a:lnSpc>
              <a:spcBef>
                <a:spcPct val="0"/>
              </a:spcBef>
              <a:spcAft>
                <a:spcPct val="35000"/>
              </a:spcAft>
            </a:pP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Desired infrastructure state</a:t>
            </a:r>
          </a:p>
        </p:txBody>
      </p:sp>
      <p:sp>
        <p:nvSpPr>
          <p:cNvPr id="20" name="TextBox 19"/>
          <p:cNvSpPr txBox="1"/>
          <p:nvPr/>
        </p:nvSpPr>
        <p:spPr>
          <a:xfrm>
            <a:off x="5846849" y="2685304"/>
            <a:ext cx="515500" cy="913007"/>
          </a:xfrm>
          <a:prstGeom prst="rect">
            <a:avLst/>
          </a:prstGeom>
          <a:noFill/>
        </p:spPr>
        <p:txBody>
          <a:bodyPr wrap="square" rtlCol="0">
            <a:spAutoFit/>
          </a:bodyPr>
          <a:lstStyle/>
          <a:p>
            <a:r>
              <a:rPr lang="en-US" sz="5333" dirty="0">
                <a:latin typeface="Amazon Ember" panose="020B0603020204020204" pitchFamily="34" charset="0"/>
                <a:ea typeface="Amazon Ember" panose="020B0603020204020204" pitchFamily="34" charset="0"/>
                <a:cs typeface="Amazon Ember" panose="020B0603020204020204" pitchFamily="34" charset="0"/>
              </a:rPr>
              <a:t>=</a:t>
            </a:r>
            <a:endParaRPr lang="en-US" sz="3733"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TextBox 20"/>
          <p:cNvSpPr txBox="1"/>
          <p:nvPr/>
        </p:nvSpPr>
        <p:spPr>
          <a:xfrm>
            <a:off x="5848287" y="3978895"/>
            <a:ext cx="515500" cy="913007"/>
          </a:xfrm>
          <a:prstGeom prst="rect">
            <a:avLst/>
          </a:prstGeom>
          <a:noFill/>
        </p:spPr>
        <p:txBody>
          <a:bodyPr wrap="square" rtlCol="0">
            <a:spAutoFit/>
          </a:bodyPr>
          <a:lstStyle/>
          <a:p>
            <a:r>
              <a:rPr lang="en-US" sz="5333" dirty="0">
                <a:latin typeface="Amazon Ember" panose="020B0603020204020204" pitchFamily="34" charset="0"/>
                <a:ea typeface="Amazon Ember" panose="020B0603020204020204" pitchFamily="34" charset="0"/>
                <a:cs typeface="Amazon Ember" panose="020B0603020204020204" pitchFamily="34" charset="0"/>
              </a:rPr>
              <a:t>=</a:t>
            </a:r>
            <a:endParaRPr lang="en-US" sz="3733"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TextBox 21"/>
          <p:cNvSpPr txBox="1"/>
          <p:nvPr/>
        </p:nvSpPr>
        <p:spPr>
          <a:xfrm>
            <a:off x="5846848" y="5226972"/>
            <a:ext cx="515500" cy="913007"/>
          </a:xfrm>
          <a:prstGeom prst="rect">
            <a:avLst/>
          </a:prstGeom>
          <a:noFill/>
        </p:spPr>
        <p:txBody>
          <a:bodyPr wrap="square" rtlCol="0">
            <a:spAutoFit/>
          </a:bodyPr>
          <a:lstStyle/>
          <a:p>
            <a:r>
              <a:rPr lang="en-US" sz="5333" dirty="0">
                <a:latin typeface="Amazon Ember" panose="020B0603020204020204" pitchFamily="34" charset="0"/>
                <a:ea typeface="Amazon Ember" panose="020B0603020204020204" pitchFamily="34" charset="0"/>
                <a:cs typeface="Amazon Ember" panose="020B0603020204020204" pitchFamily="34" charset="0"/>
              </a:rPr>
              <a:t>=</a:t>
            </a:r>
            <a:endParaRPr lang="en-US" sz="3733" dirty="0">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35101274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8126</TotalTime>
  <Words>9992</Words>
  <Application>Microsoft Macintosh PowerPoint</Application>
  <PresentationFormat>Widescreen</PresentationFormat>
  <Paragraphs>830</Paragraphs>
  <Slides>52</Slides>
  <Notes>52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5" baseType="lpstr">
      <vt:lpstr>Amazon Ember</vt:lpstr>
      <vt:lpstr>Amazon Ember Light</vt:lpstr>
      <vt:lpstr>Amazon Ember Medium</vt:lpstr>
      <vt:lpstr>Arial</vt:lpstr>
      <vt:lpstr>Calibri</vt:lpstr>
      <vt:lpstr>Courier New</vt:lpstr>
      <vt:lpstr>Helvetica Neue</vt:lpstr>
      <vt:lpstr>Helvetica Neue LT Std 65 Medium</vt:lpstr>
      <vt:lpstr>Times New Roman</vt:lpstr>
      <vt:lpstr>Verdana</vt:lpstr>
      <vt:lpstr>Wingdings</vt:lpstr>
      <vt:lpstr>Office Theme</vt:lpstr>
      <vt:lpstr>Image</vt:lpstr>
      <vt:lpstr>   Module 5:                                                     Automating Your         Infrastructure</vt:lpstr>
      <vt:lpstr>What’s in This Module?</vt:lpstr>
      <vt:lpstr>Module Objectives</vt:lpstr>
      <vt:lpstr>Part 1: Manual Configuration</vt:lpstr>
      <vt:lpstr>Manual Configuration Challenges</vt:lpstr>
      <vt:lpstr>Best Practice: Automate Your Environment</vt:lpstr>
      <vt:lpstr>Best Practice: Use Disposable Resources</vt:lpstr>
      <vt:lpstr>What Does Infrastructure as Code Mean?</vt:lpstr>
      <vt:lpstr>Build and Operate Your Infrastructure                Like Software</vt:lpstr>
      <vt:lpstr>Benefits of Treating Infrastructure as Code</vt:lpstr>
      <vt:lpstr>Benefits of Treating Infrastructure as Code</vt:lpstr>
      <vt:lpstr>Part 2: Infrastructure as Code on AWS - AWS with CloudFormation</vt:lpstr>
      <vt:lpstr>AWS CloudFormation:  Infrastructure as Code</vt:lpstr>
      <vt:lpstr>Ways to Work with AWS  CloudFormation Templates</vt:lpstr>
      <vt:lpstr>Part 3: How Should Resources be Grouped Together into Templates?</vt:lpstr>
      <vt:lpstr>Organizing Your AWS CloudFormation                       Templates</vt:lpstr>
      <vt:lpstr>Organizing Your AWS CloudFormation                       Templates</vt:lpstr>
      <vt:lpstr>Example of AWS CloudFormation  Groups</vt:lpstr>
      <vt:lpstr>Anatomy of an AWS CloudFormation Template </vt:lpstr>
      <vt:lpstr>Anatomy of an AWS CloudFormation  Template </vt:lpstr>
      <vt:lpstr>Anatomy of an AWS CloudFormation Template </vt:lpstr>
      <vt:lpstr>Anatomy of an AWS CloudFormation  Template: Resources</vt:lpstr>
      <vt:lpstr>Resource Attribute: DependsOn</vt:lpstr>
      <vt:lpstr>When a DependsOn Attribute Is Required</vt:lpstr>
      <vt:lpstr>Special Resource: Wait Condition</vt:lpstr>
      <vt:lpstr>Using Creation Policies in a Template</vt:lpstr>
      <vt:lpstr>What Is Going to Break?</vt:lpstr>
      <vt:lpstr>Anatomy of an AWS CloudFormation Template </vt:lpstr>
      <vt:lpstr>AWS CloudFormation Template:  Parameters Example</vt:lpstr>
      <vt:lpstr>Anatomy of an AWS CloudFormation Template </vt:lpstr>
      <vt:lpstr>AWS CloudFormation Template:  Mappings Example</vt:lpstr>
      <vt:lpstr>Anatomy of an AWS CloudFormation Template </vt:lpstr>
      <vt:lpstr>Anatomy of an AWS CloudFormation Template: Conditions</vt:lpstr>
      <vt:lpstr>Building Environments with Conditions</vt:lpstr>
      <vt:lpstr>Anatomy of a CloudFormation Template </vt:lpstr>
      <vt:lpstr>Part 4: What About Resources and Features That Are Not Directly Supported by AWS CloudFormation?</vt:lpstr>
      <vt:lpstr>AWS CloudFormation Is Extensible with                Custom Resources</vt:lpstr>
      <vt:lpstr>Custom Resource Workflow</vt:lpstr>
      <vt:lpstr>Other Infrastructure as Code Services                                    on AWS</vt:lpstr>
      <vt:lpstr>AWS Elastic Beanstalk</vt:lpstr>
      <vt:lpstr>Blue/Green Deployment on AWS  Elastic Beanstalk</vt:lpstr>
      <vt:lpstr>Blue/Green Deployment on AWS  CloudFormation</vt:lpstr>
      <vt:lpstr>AWS OpsWorks</vt:lpstr>
      <vt:lpstr>AWS Systems Manager</vt:lpstr>
      <vt:lpstr>Amazon EC2 Run Command</vt:lpstr>
      <vt:lpstr>Third-Party Automation Options on                     Amazon EC2</vt:lpstr>
      <vt:lpstr>Choosing the Right Solution</vt:lpstr>
      <vt:lpstr>Review</vt:lpstr>
      <vt:lpstr>Module 5 Lab: Automating Infrastructure Deployment with AWS CloudFormation</vt:lpstr>
      <vt:lpstr>Lab Scenario</vt:lpstr>
      <vt:lpstr>Up Next:  Decoupling Your Infrastructure  </vt:lpstr>
      <vt:lpstr>Thanks for participating!</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467</cp:revision>
  <cp:lastPrinted>2017-08-03T20:30:13Z</cp:lastPrinted>
  <dcterms:created xsi:type="dcterms:W3CDTF">2017-05-11T23:06:57Z</dcterms:created>
  <dcterms:modified xsi:type="dcterms:W3CDTF">2019-04-09T18:01:15Z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C1936B35-1EAE-4480-B0A8-25F05F7C2534</vt:lpwstr>
  </property>
  <property fmtid="{D5CDD505-2E9C-101B-9397-08002B2CF9AE}" pid="3" name="ArticulatePath">
    <vt:lpwstr>T&amp;C_PPT_template_100level_newbrand</vt:lpwstr>
  </property>
</Properties>
</file>