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674" r:id="rId3"/>
    <p:sldId id="675" r:id="rId4"/>
    <p:sldId id="676" r:id="rId5"/>
    <p:sldId id="677" r:id="rId6"/>
    <p:sldId id="678" r:id="rId7"/>
    <p:sldId id="679" r:id="rId8"/>
    <p:sldId id="680" r:id="rId9"/>
    <p:sldId id="672" r:id="rId10"/>
    <p:sldId id="354" r:id="rId11"/>
    <p:sldId id="260"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FFCC66"/>
    <a:srgbClr val="0000FF"/>
    <a:srgbClr val="FF9900"/>
    <a:srgbClr val="CCFFFF"/>
    <a:srgbClr val="33CC33"/>
    <a:srgbClr val="CC0066"/>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7108" autoAdjust="0"/>
    <p:restoredTop sz="60780" autoAdjust="0"/>
  </p:normalViewPr>
  <p:slideViewPr>
    <p:cSldViewPr snapToGrid="0" snapToObjects="1">
      <p:cViewPr varScale="1">
        <p:scale>
          <a:sx n="77" d="100"/>
          <a:sy n="77" d="100"/>
        </p:scale>
        <p:origin x="200" y="720"/>
      </p:cViewPr>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127" d="100"/>
          <a:sy n="127" d="100"/>
        </p:scale>
        <p:origin x="217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9/24/19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9/24/19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goal of this discussion is to summarize what has been covered and apply those concepts to the architecture for </a:t>
            </a:r>
            <a:r>
              <a:rPr lang="en-US" sz="1100" kern="1200" dirty="0" err="1">
                <a:solidFill>
                  <a:schemeClr val="tx1"/>
                </a:solidFill>
                <a:effectLst/>
                <a:latin typeface="+mn-lt"/>
                <a:ea typeface="+mn-ea"/>
                <a:cs typeface="+mn-cs"/>
              </a:rPr>
              <a:t>GoGreen</a:t>
            </a:r>
            <a:r>
              <a:rPr lang="en-US" sz="1100" kern="1200" dirty="0">
                <a:solidFill>
                  <a:schemeClr val="tx1"/>
                </a:solidFill>
                <a:effectLst/>
                <a:latin typeface="+mn-lt"/>
                <a:ea typeface="+mn-ea"/>
                <a:cs typeface="+mn-cs"/>
              </a:rPr>
              <a:t>.</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should approach this activity from an architectural perspective. Participants should engage in questioning the architecture changes and not just on changing the services being used.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Some suggestions for this activity that will encourage the discussion:</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Appoint one member of the team as the Chief Architect and tell them to question the suggestions being made to determine WHY the change is being made.</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Teams can have 20 minutes to have their discussions and whiteboard a solution.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The Chief Architect can explain their diagrams and others can question their decisions to ensure that they are able to justify their solution.</a:t>
            </a:r>
          </a:p>
          <a:p>
            <a:endParaRPr lang="en-US" sz="1100" dirty="0"/>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Next, we will introduce you to the Well-Architected Framework, and provide an overview of each of its five pillars. </a:t>
            </a:r>
          </a:p>
          <a:p>
            <a:endParaRPr lang="en-US" sz="1100" dirty="0"/>
          </a:p>
        </p:txBody>
      </p:sp>
    </p:spTree>
    <p:extLst>
      <p:ext uri="{BB962C8B-B14F-4D97-AF65-F5344CB8AC3E}">
        <p14:creationId xmlns:p14="http://schemas.microsoft.com/office/powerpoint/2010/main" val="185879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Thanks for participating!</a:t>
            </a:r>
          </a:p>
          <a:p>
            <a:endParaRPr lang="en-US" sz="1100" dirty="0"/>
          </a:p>
        </p:txBody>
      </p:sp>
    </p:spTree>
    <p:extLst>
      <p:ext uri="{BB962C8B-B14F-4D97-AF65-F5344CB8AC3E}">
        <p14:creationId xmlns:p14="http://schemas.microsoft.com/office/powerpoint/2010/main" val="184657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GoGreen</a:t>
            </a:r>
            <a:r>
              <a:rPr lang="en-US" dirty="0"/>
              <a:t> recently experienced tremendous sales growth and must support a significant number of new users.</a:t>
            </a:r>
          </a:p>
          <a:p>
            <a:endParaRPr lang="en-US" dirty="0"/>
          </a:p>
          <a:p>
            <a:r>
              <a:rPr lang="en-US" b="0" dirty="0"/>
              <a:t>This includes:</a:t>
            </a:r>
          </a:p>
          <a:p>
            <a:endParaRPr lang="en-US" dirty="0"/>
          </a:p>
          <a:p>
            <a:pPr marL="171450" indent="-171450">
              <a:buFont typeface="Arial" panose="020B0604020202020204" pitchFamily="34" charset="0"/>
              <a:buChar char="•"/>
            </a:pPr>
            <a:r>
              <a:rPr lang="en-US" dirty="0"/>
              <a:t>Significant increase in users simultaneously accessing the system.</a:t>
            </a:r>
          </a:p>
          <a:p>
            <a:pPr marL="171450" indent="-171450">
              <a:buFont typeface="Arial" panose="020B0604020202020204" pitchFamily="34" charset="0"/>
              <a:buChar char="•"/>
            </a:pPr>
            <a:r>
              <a:rPr lang="en-US" dirty="0"/>
              <a:t>Increased number of customer interactions to manage.</a:t>
            </a:r>
          </a:p>
          <a:p>
            <a:pPr marL="171450" indent="-171450">
              <a:buFont typeface="Arial" panose="020B0604020202020204" pitchFamily="34" charset="0"/>
              <a:buChar char="•"/>
            </a:pPr>
            <a:r>
              <a:rPr lang="en-US" dirty="0"/>
              <a:t>Increased contracts to create and track.</a:t>
            </a:r>
          </a:p>
          <a:p>
            <a:pPr marL="171450" indent="-171450">
              <a:buFont typeface="Arial" panose="020B0604020202020204" pitchFamily="34" charset="0"/>
              <a:buChar char="•"/>
            </a:pPr>
            <a:r>
              <a:rPr lang="en-US" dirty="0"/>
              <a:t>Increased storage needs.</a:t>
            </a:r>
          </a:p>
        </p:txBody>
      </p:sp>
    </p:spTree>
    <p:extLst>
      <p:ext uri="{BB962C8B-B14F-4D97-AF65-F5344CB8AC3E}">
        <p14:creationId xmlns:p14="http://schemas.microsoft.com/office/powerpoint/2010/main" val="4109021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volume increase, you have been asked to redesign the entire platform.  </a:t>
            </a:r>
          </a:p>
          <a:p>
            <a:endParaRPr lang="en-US" dirty="0"/>
          </a:p>
          <a:p>
            <a:r>
              <a:rPr lang="en-US" dirty="0"/>
              <a:t>The CTO has given you the following requirements:</a:t>
            </a:r>
          </a:p>
          <a:p>
            <a:pPr marL="171450" indent="-171450">
              <a:buFont typeface="Arial" panose="020B0604020202020204" pitchFamily="34" charset="0"/>
              <a:buChar char="•"/>
            </a:pPr>
            <a:r>
              <a:rPr lang="en-US" dirty="0"/>
              <a:t>Deployment in US West Coast and Southeast Asia</a:t>
            </a:r>
          </a:p>
          <a:p>
            <a:endParaRPr lang="en-US" dirty="0"/>
          </a:p>
          <a:p>
            <a:r>
              <a:rPr lang="en-US" dirty="0"/>
              <a:t>Reliability</a:t>
            </a:r>
          </a:p>
          <a:p>
            <a:pPr marL="171450" indent="-171450">
              <a:buFont typeface="Arial" panose="020B0604020202020204" pitchFamily="34" charset="0"/>
              <a:buChar char="•"/>
            </a:pPr>
            <a:r>
              <a:rPr lang="en-US" dirty="0"/>
              <a:t>Must be able to remain fully functional during any component failure</a:t>
            </a:r>
          </a:p>
          <a:p>
            <a:pPr marL="171450" indent="-171450">
              <a:buFont typeface="Arial" panose="020B0604020202020204" pitchFamily="34" charset="0"/>
              <a:buChar char="•"/>
            </a:pPr>
            <a:endParaRPr lang="en-US" dirty="0"/>
          </a:p>
          <a:p>
            <a:r>
              <a:rPr lang="en-US" dirty="0"/>
              <a:t>Performance Efficiency</a:t>
            </a:r>
          </a:p>
          <a:p>
            <a:pPr marL="171450" indent="-171450">
              <a:buFont typeface="Arial" panose="020B0604020202020204" pitchFamily="34" charset="0"/>
              <a:buChar char="•"/>
            </a:pPr>
            <a:r>
              <a:rPr lang="en-US" dirty="0"/>
              <a:t>Three-tier architecture with Web, App, and database tiers</a:t>
            </a:r>
          </a:p>
          <a:p>
            <a:pPr marL="171450" indent="-171450">
              <a:buFont typeface="Arial" panose="020B0604020202020204" pitchFamily="34" charset="0"/>
              <a:buChar char="•"/>
            </a:pPr>
            <a:r>
              <a:rPr lang="en-US" dirty="0"/>
              <a:t>Web and App tiers should be loosely coupled and scalable</a:t>
            </a:r>
          </a:p>
          <a:p>
            <a:pPr marL="171450" indent="-171450">
              <a:buFont typeface="Arial" panose="020B0604020202020204" pitchFamily="34" charset="0"/>
              <a:buChar char="•"/>
            </a:pPr>
            <a:r>
              <a:rPr lang="en-US" dirty="0"/>
              <a:t>Web-tier should be stateless</a:t>
            </a:r>
          </a:p>
          <a:p>
            <a:pPr marL="171450" indent="-171450">
              <a:buFont typeface="Arial" panose="020B0604020202020204" pitchFamily="34" charset="0"/>
              <a:buChar char="•"/>
            </a:pPr>
            <a:r>
              <a:rPr lang="en-US" dirty="0"/>
              <a:t>Database tier runs relational database</a:t>
            </a:r>
          </a:p>
          <a:p>
            <a:pPr marL="171450" indent="-171450">
              <a:buFont typeface="Arial" panose="020B0604020202020204" pitchFamily="34" charset="0"/>
              <a:buChar char="•"/>
            </a:pPr>
            <a:r>
              <a:rPr lang="en-US" dirty="0"/>
              <a:t>Session information should be durably stored in a fault tolerant way</a:t>
            </a:r>
          </a:p>
          <a:p>
            <a:pPr marL="171450" indent="-171450">
              <a:buFont typeface="Arial" panose="020B0604020202020204" pitchFamily="34" charset="0"/>
              <a:buChar char="•"/>
            </a:pPr>
            <a:r>
              <a:rPr lang="en-US" dirty="0"/>
              <a:t>Must scale to handle the increasing workload</a:t>
            </a:r>
          </a:p>
          <a:p>
            <a:pPr marL="171450" indent="-171450">
              <a:buFont typeface="Arial" panose="020B0604020202020204" pitchFamily="34" charset="0"/>
              <a:buChar char="•"/>
            </a:pPr>
            <a:r>
              <a:rPr lang="en-US" dirty="0"/>
              <a:t>Solutions should be designed to deliver greatest performance for the end user</a:t>
            </a:r>
          </a:p>
        </p:txBody>
      </p:sp>
    </p:spTree>
    <p:extLst>
      <p:ext uri="{BB962C8B-B14F-4D97-AF65-F5344CB8AC3E}">
        <p14:creationId xmlns:p14="http://schemas.microsoft.com/office/powerpoint/2010/main" val="714579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a:t>
            </a:r>
          </a:p>
          <a:p>
            <a:pPr marL="171450" indent="-171450">
              <a:buFont typeface="Arial" panose="020B0604020202020204" pitchFamily="34" charset="0"/>
              <a:buChar char="•"/>
            </a:pPr>
            <a:r>
              <a:rPr lang="en-US" dirty="0"/>
              <a:t>User authentication for mobile app clients and web browser clients.</a:t>
            </a:r>
          </a:p>
          <a:p>
            <a:pPr marL="171450" indent="-171450">
              <a:buFont typeface="Arial" panose="020B0604020202020204" pitchFamily="34" charset="0"/>
              <a:buChar char="•"/>
            </a:pPr>
            <a:r>
              <a:rPr lang="en-US" dirty="0"/>
              <a:t>Minimal exposure for any items in the public subnet.</a:t>
            </a:r>
          </a:p>
          <a:p>
            <a:pPr marL="171450" indent="-171450">
              <a:buFont typeface="Arial" panose="020B0604020202020204" pitchFamily="34" charset="0"/>
              <a:buChar char="•"/>
            </a:pPr>
            <a:r>
              <a:rPr lang="en-US" dirty="0"/>
              <a:t>Security for Data at Rest and Data in Transit.</a:t>
            </a:r>
          </a:p>
          <a:p>
            <a:endParaRPr lang="en-US" dirty="0"/>
          </a:p>
          <a:p>
            <a:r>
              <a:rPr lang="en-US" dirty="0"/>
              <a:t>Cost Minimization</a:t>
            </a:r>
          </a:p>
          <a:p>
            <a:pPr marL="171450" indent="-171450">
              <a:buFont typeface="Arial" panose="020B0604020202020204" pitchFamily="34" charset="0"/>
              <a:buChar char="•"/>
            </a:pPr>
            <a:r>
              <a:rPr lang="en-US" dirty="0"/>
              <a:t>Make architectural decisions which have justifiable costs.</a:t>
            </a:r>
          </a:p>
          <a:p>
            <a:pPr marL="171450" indent="-171450">
              <a:buFont typeface="Arial" panose="020B0604020202020204" pitchFamily="34" charset="0"/>
              <a:buChar char="•"/>
            </a:pPr>
            <a:r>
              <a:rPr lang="en-US" dirty="0"/>
              <a:t>Cost Optimization includes both tangible and intangible costs.</a:t>
            </a:r>
          </a:p>
        </p:txBody>
      </p:sp>
    </p:spTree>
    <p:extLst>
      <p:ext uri="{BB962C8B-B14F-4D97-AF65-F5344CB8AC3E}">
        <p14:creationId xmlns:p14="http://schemas.microsoft.com/office/powerpoint/2010/main" val="360688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anose="020B0604020202020204" pitchFamily="34" charset="0"/>
                <a:cs typeface="Arial" panose="020B0604020202020204" pitchFamily="34" charset="0"/>
              </a:rPr>
              <a:t>The diagram above is the sample solution from the first group </a:t>
            </a:r>
            <a:r>
              <a:rPr lang="en-US" sz="1200" b="0" kern="1200" dirty="0" err="1">
                <a:solidFill>
                  <a:schemeClr val="tx1"/>
                </a:solidFill>
                <a:effectLst/>
                <a:latin typeface="Arial" panose="020B0604020202020204" pitchFamily="34" charset="0"/>
                <a:cs typeface="Arial" panose="020B0604020202020204" pitchFamily="34" charset="0"/>
              </a:rPr>
              <a:t>discusssion</a:t>
            </a:r>
            <a:r>
              <a:rPr lang="en-US" sz="1200" b="0" kern="1200" dirty="0">
                <a:solidFill>
                  <a:schemeClr val="tx1"/>
                </a:solidFill>
                <a:effectLst/>
                <a:latin typeface="Arial" panose="020B0604020202020204" pitchFamily="34" charset="0"/>
                <a:cs typeface="Arial" panose="020B0604020202020204" pitchFamily="34" charset="0"/>
              </a:rPr>
              <a:t>. In th</a:t>
            </a:r>
            <a:r>
              <a:rPr lang="en-US" dirty="0">
                <a:latin typeface="Arial" panose="020B0604020202020204" pitchFamily="34" charset="0"/>
                <a:cs typeface="Arial" panose="020B0604020202020204" pitchFamily="34" charset="0"/>
              </a:rPr>
              <a:t>is second group discussion, you will want to extend upon this architecture to make the web application scalable.</a:t>
            </a:r>
            <a:endParaRPr lang="en-US" sz="1200" b="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09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will help to scale this web application on AWS?</a:t>
            </a:r>
          </a:p>
          <a:p>
            <a:endParaRPr lang="en-US" sz="1200" dirty="0"/>
          </a:p>
          <a:p>
            <a:r>
              <a:rPr lang="en-US" sz="1200" dirty="0"/>
              <a:t>Consider the following details as you plan how to enhance the architecture of your solution:</a:t>
            </a:r>
          </a:p>
          <a:p>
            <a:pPr marL="171450" indent="-171450">
              <a:spcBef>
                <a:spcPts val="1200"/>
              </a:spcBef>
              <a:buFont typeface="Arial" panose="020B0604020202020204" pitchFamily="34" charset="0"/>
              <a:buChar char="•"/>
            </a:pPr>
            <a:r>
              <a:rPr lang="en-US" sz="1200" dirty="0"/>
              <a:t>Where to store data in the AWS cloud, including Amazon EBS, Amazon S3. and Amazon Glacier</a:t>
            </a:r>
          </a:p>
          <a:p>
            <a:pPr marL="171450" indent="-171450">
              <a:spcBef>
                <a:spcPts val="1200"/>
              </a:spcBef>
              <a:buFont typeface="Arial" panose="020B0604020202020204" pitchFamily="34" charset="0"/>
              <a:buChar char="•"/>
            </a:pPr>
            <a:r>
              <a:rPr lang="en-US" sz="1200" dirty="0"/>
              <a:t>The benefits of distributing the environment using Elastic Load Balancing and Amazon Route 53</a:t>
            </a:r>
          </a:p>
          <a:p>
            <a:pPr marL="171450" indent="-171450">
              <a:spcBef>
                <a:spcPts val="1200"/>
              </a:spcBef>
              <a:buFont typeface="Arial" panose="020B0604020202020204" pitchFamily="34" charset="0"/>
              <a:buChar char="•"/>
            </a:pPr>
            <a:r>
              <a:rPr lang="en-US" sz="1200" dirty="0"/>
              <a:t>The importance of choosing a datastore that matches the needs of your application. Key services and features include DynamoDB, Amazon RDS, and </a:t>
            </a:r>
            <a:r>
              <a:rPr lang="en-US" sz="1200" dirty="0" err="1"/>
              <a:t>ElastiCache</a:t>
            </a:r>
            <a:r>
              <a:rPr lang="en-US" sz="1200" dirty="0"/>
              <a:t>.</a:t>
            </a:r>
          </a:p>
        </p:txBody>
      </p:sp>
    </p:spTree>
    <p:extLst>
      <p:ext uri="{BB962C8B-B14F-4D97-AF65-F5344CB8AC3E}">
        <p14:creationId xmlns:p14="http://schemas.microsoft.com/office/powerpoint/2010/main" val="209610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other services and features will help to scale this web application on AWS?</a:t>
            </a:r>
          </a:p>
          <a:p>
            <a:endParaRPr lang="en-US" sz="1200" dirty="0"/>
          </a:p>
          <a:p>
            <a:r>
              <a:rPr lang="en-US" sz="1200" dirty="0"/>
              <a:t>Consider the following details as you plan how to enhance the architecture of your solution:</a:t>
            </a:r>
          </a:p>
          <a:p>
            <a:pPr marL="171450" indent="-171450">
              <a:buFont typeface="Arial" panose="020B0604020202020204" pitchFamily="34" charset="0"/>
              <a:buChar char="•"/>
            </a:pPr>
            <a:r>
              <a:rPr lang="en-US" dirty="0"/>
              <a:t>Web-scale media hosting, including the use of Amazon CloudFront and Amazon S3</a:t>
            </a:r>
          </a:p>
          <a:p>
            <a:pPr marL="171450" indent="-171450">
              <a:buFont typeface="Arial" panose="020B0604020202020204" pitchFamily="34" charset="0"/>
              <a:buChar char="•"/>
            </a:pPr>
            <a:r>
              <a:rPr lang="en-US" dirty="0"/>
              <a:t>Elasticity and scalability, including the use of Amazon CloudWatch and Auto Scaling</a:t>
            </a:r>
          </a:p>
        </p:txBody>
      </p:sp>
    </p:spTree>
    <p:extLst>
      <p:ext uri="{BB962C8B-B14F-4D97-AF65-F5344CB8AC3E}">
        <p14:creationId xmlns:p14="http://schemas.microsoft.com/office/powerpoint/2010/main" val="195809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600"/>
              </a:spcBef>
              <a:buNone/>
            </a:pPr>
            <a:r>
              <a:rPr lang="en-US" dirty="0"/>
              <a:t>Work in groups to design an architecture that meets </a:t>
            </a:r>
            <a:r>
              <a:rPr lang="en-US" i="1" dirty="0" err="1"/>
              <a:t>GoGreen</a:t>
            </a:r>
            <a:r>
              <a:rPr lang="en-US" dirty="0"/>
              <a:t> requirements.</a:t>
            </a:r>
          </a:p>
          <a:p>
            <a:pPr marL="171450" lvl="0" indent="-171450">
              <a:spcBef>
                <a:spcPts val="1800"/>
              </a:spcBef>
              <a:buFont typeface="Arial" panose="020B0604020202020204" pitchFamily="34" charset="0"/>
              <a:buChar char="•"/>
            </a:pPr>
            <a:r>
              <a:rPr lang="en-US" dirty="0"/>
              <a:t>Add onto what you talked about in Group Discussion 1.</a:t>
            </a:r>
          </a:p>
          <a:p>
            <a:pPr marL="171450" lvl="0" indent="-171450">
              <a:spcBef>
                <a:spcPts val="1800"/>
              </a:spcBef>
              <a:buFont typeface="Arial" panose="020B0604020202020204" pitchFamily="34" charset="0"/>
              <a:buChar char="•"/>
            </a:pPr>
            <a:r>
              <a:rPr lang="en-US" dirty="0"/>
              <a:t>Consider the AWS services discussed, and where they fit.</a:t>
            </a:r>
          </a:p>
          <a:p>
            <a:pPr marL="171450" lvl="0" indent="-171450">
              <a:spcBef>
                <a:spcPts val="1800"/>
              </a:spcBef>
              <a:buFont typeface="Arial" panose="020B0604020202020204" pitchFamily="34" charset="0"/>
              <a:buChar char="•"/>
            </a:pPr>
            <a:r>
              <a:rPr lang="en-US" dirty="0"/>
              <a:t>Provide analysis of your decisions with justification based on the pillars of the Well Architected framework.</a:t>
            </a:r>
          </a:p>
        </p:txBody>
      </p:sp>
    </p:spTree>
    <p:extLst>
      <p:ext uri="{BB962C8B-B14F-4D97-AF65-F5344CB8AC3E}">
        <p14:creationId xmlns:p14="http://schemas.microsoft.com/office/powerpoint/2010/main" val="132171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Have your Chief Architect explain your diagrams.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Other teams should review the diagrams to ensure that the proposed architecture meets the requirements specified by the customer. You should also question their decisions to ensure they are able to justify their solution.</a:t>
            </a:r>
          </a:p>
        </p:txBody>
      </p:sp>
    </p:spTree>
    <p:extLst>
      <p:ext uri="{BB962C8B-B14F-4D97-AF65-F5344CB8AC3E}">
        <p14:creationId xmlns:p14="http://schemas.microsoft.com/office/powerpoint/2010/main" val="3023527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E0CA49-4855-B843-B9A2-80BC94A15A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829"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830"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885C23-88DE-CB48-87AA-C93ECDCA29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EBD8F3-654C-224C-855E-082CAB995E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FD76D34-C760-C048-89B5-BB53ACDDE96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3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ext uri="{D42A27DB-BD31-4B8C-83A1-F6EECF244321}">
                <p14:modId xmlns:p14="http://schemas.microsoft.com/office/powerpoint/2010/main" val="1976709438"/>
              </p:ext>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512"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a:spLocks noGrp="1"/>
          </p:cNvSpPr>
          <p:nvPr>
            <p:ph idx="13"/>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C18429-0217-FF40-925C-214CBC9F80C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00"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424"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9/24/19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package" Target="../embeddings/Microsoft_Visio_Drawing11111111111111111111111111.vsdx"/><Relationship Id="rId3" Type="http://schemas.openxmlformats.org/officeDocument/2006/relationships/slideLayout" Target="../slideLayouts/slideLayout4.xml"/><Relationship Id="rId7" Type="http://schemas.openxmlformats.org/officeDocument/2006/relationships/image" Target="../media/image11.emf"/><Relationship Id="rId12" Type="http://schemas.openxmlformats.org/officeDocument/2006/relationships/image" Target="../media/image16.png"/><Relationship Id="rId2" Type="http://schemas.openxmlformats.org/officeDocument/2006/relationships/tags" Target="../tags/tag9.xml"/><Relationship Id="rId16" Type="http://schemas.openxmlformats.org/officeDocument/2006/relationships/image" Target="../media/image18.png"/><Relationship Id="rId1" Type="http://schemas.openxmlformats.org/officeDocument/2006/relationships/vmlDrawing" Target="../drawings/vmlDrawing4.vml"/><Relationship Id="rId6" Type="http://schemas.openxmlformats.org/officeDocument/2006/relationships/image" Target="../media/image10.emf"/><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notesSlide" Target="../notesSlides/notesSlide5.xml"/><Relationship Id="rId9" Type="http://schemas.openxmlformats.org/officeDocument/2006/relationships/image" Target="../media/image13.png"/><Relationship Id="rId1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08133" y="2688719"/>
            <a:ext cx="6609494" cy="1303418"/>
          </a:xfrm>
        </p:spPr>
        <p:txBody>
          <a:bodyPr/>
          <a:lstStyle/>
          <a:p>
            <a:r>
              <a:rPr lang="en-US" dirty="0"/>
              <a:t>Group Discussion #2: </a:t>
            </a:r>
            <a:br>
              <a:rPr lang="en-US" dirty="0"/>
            </a:br>
            <a:r>
              <a:rPr lang="en-US" dirty="0"/>
              <a:t>Scalable Web Application</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815348" y="1396448"/>
            <a:ext cx="9415330" cy="2761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0" i="0" kern="1200">
                <a:solidFill>
                  <a:schemeClr val="bg1"/>
                </a:solidFill>
                <a:latin typeface="Amazon Ember Light" charset="0"/>
                <a:ea typeface="Amazon Ember Light" charset="0"/>
                <a:cs typeface="Amazon Ember Light" charset="0"/>
              </a:defRPr>
            </a:lvl1pPr>
          </a:lstStyle>
          <a:p>
            <a:r>
              <a:rPr lang="en-US" sz="5400" dirty="0"/>
              <a:t> </a:t>
            </a:r>
            <a:br>
              <a:rPr lang="en-US" sz="5400" dirty="0"/>
            </a:br>
            <a:br>
              <a:rPr lang="en-US" sz="4800" dirty="0"/>
            </a:br>
            <a:r>
              <a:rPr lang="en-US" sz="4800" dirty="0"/>
              <a:t>Up Next: </a:t>
            </a:r>
            <a:br>
              <a:rPr lang="en-US" sz="4800" dirty="0"/>
            </a:br>
            <a:r>
              <a:rPr lang="en-US" sz="4800" dirty="0"/>
              <a:t>Module 8: Is Your Infrastructure Well-Architected?</a:t>
            </a:r>
          </a:p>
        </p:txBody>
      </p:sp>
    </p:spTree>
    <p:custDataLst>
      <p:tags r:id="rId1"/>
    </p:custDataLst>
    <p:extLst>
      <p:ext uri="{BB962C8B-B14F-4D97-AF65-F5344CB8AC3E}">
        <p14:creationId xmlns:p14="http://schemas.microsoft.com/office/powerpoint/2010/main" val="246189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5417" y="2810934"/>
            <a:ext cx="6056583" cy="834496"/>
          </a:xfrm>
        </p:spPr>
        <p:txBody>
          <a:bodyPr>
            <a:normAutofit/>
          </a:bodyPr>
          <a:lstStyle/>
          <a:p>
            <a:r>
              <a:rPr lang="en-US" dirty="0">
                <a:latin typeface="Amazon Ember Light" charset="0"/>
                <a:ea typeface="Amazon Ember Light" charset="0"/>
                <a:cs typeface="Amazon Ember Light" charset="0"/>
              </a:rPr>
              <a:t>Thanks for participating!</a:t>
            </a:r>
          </a:p>
        </p:txBody>
      </p:sp>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GoGreen</a:t>
            </a:r>
          </a:p>
        </p:txBody>
      </p:sp>
      <p:sp>
        <p:nvSpPr>
          <p:cNvPr id="3" name="Content Placeholder 2"/>
          <p:cNvSpPr>
            <a:spLocks noGrp="1"/>
          </p:cNvSpPr>
          <p:nvPr>
            <p:ph idx="1"/>
          </p:nvPr>
        </p:nvSpPr>
        <p:spPr>
          <a:xfrm>
            <a:off x="238538" y="1440305"/>
            <a:ext cx="11349723" cy="4913308"/>
          </a:xfrm>
        </p:spPr>
        <p:txBody>
          <a:bodyPr/>
          <a:lstStyle/>
          <a:p>
            <a:pPr marL="0" indent="0">
              <a:buNone/>
            </a:pPr>
            <a:r>
              <a:rPr lang="en-US" dirty="0"/>
              <a:t>GoGreen recently experienced tremendous sales growth and must support a significant number of new users.</a:t>
            </a:r>
          </a:p>
          <a:p>
            <a:pPr marL="0" indent="0">
              <a:buNone/>
            </a:pPr>
            <a:r>
              <a:rPr lang="en-US" dirty="0"/>
              <a:t>This includes:</a:t>
            </a:r>
          </a:p>
          <a:p>
            <a:pPr marL="800100" lvl="1" indent="-395288">
              <a:spcBef>
                <a:spcPts val="1200"/>
              </a:spcBef>
            </a:pPr>
            <a:r>
              <a:rPr lang="en-US" dirty="0">
                <a:sym typeface="Wingdings" panose="05000000000000000000" pitchFamily="2" charset="2"/>
              </a:rPr>
              <a:t>Significant increase in users simultaneously accessing the system.</a:t>
            </a:r>
          </a:p>
          <a:p>
            <a:pPr marL="800100" lvl="1" indent="-395288">
              <a:spcBef>
                <a:spcPts val="1200"/>
              </a:spcBef>
            </a:pPr>
            <a:r>
              <a:rPr lang="en-US" dirty="0">
                <a:sym typeface="Wingdings" panose="05000000000000000000" pitchFamily="2" charset="2"/>
              </a:rPr>
              <a:t>Increased number of customer interactions to manage.</a:t>
            </a:r>
          </a:p>
          <a:p>
            <a:pPr marL="800100" lvl="1" indent="-395288">
              <a:spcBef>
                <a:spcPts val="1200"/>
              </a:spcBef>
            </a:pPr>
            <a:r>
              <a:rPr lang="en-US" dirty="0">
                <a:sym typeface="Wingdings" panose="05000000000000000000" pitchFamily="2" charset="2"/>
              </a:rPr>
              <a:t>Increased contracts to create and track.</a:t>
            </a:r>
          </a:p>
          <a:p>
            <a:pPr marL="800100" lvl="1" indent="-395288">
              <a:spcBef>
                <a:spcPts val="1200"/>
              </a:spcBef>
            </a:pPr>
            <a:r>
              <a:rPr lang="en-US" dirty="0">
                <a:sym typeface="Wingdings" panose="05000000000000000000" pitchFamily="2" charset="2"/>
              </a:rPr>
              <a:t>Increased storage needs.</a:t>
            </a:r>
          </a:p>
          <a:p>
            <a:pPr lvl="1"/>
            <a:endParaRPr lang="en-US" dirty="0"/>
          </a:p>
        </p:txBody>
      </p:sp>
      <p:grpSp>
        <p:nvGrpSpPr>
          <p:cNvPr id="7" name="Group 6"/>
          <p:cNvGrpSpPr/>
          <p:nvPr/>
        </p:nvGrpSpPr>
        <p:grpSpPr>
          <a:xfrm>
            <a:off x="6238469" y="4675368"/>
            <a:ext cx="5508259" cy="1408977"/>
            <a:chOff x="1821722" y="2814486"/>
            <a:chExt cx="4443549" cy="1608922"/>
          </a:xfrm>
        </p:grpSpPr>
        <p:sp>
          <p:nvSpPr>
            <p:cNvPr id="6" name="Rectangle 5"/>
            <p:cNvSpPr/>
            <p:nvPr/>
          </p:nvSpPr>
          <p:spPr>
            <a:xfrm>
              <a:off x="1839745" y="2814486"/>
              <a:ext cx="4425526" cy="1608922"/>
            </a:xfrm>
            <a:prstGeom prst="rect">
              <a:avLst/>
            </a:prstGeom>
            <a:solidFill>
              <a:srgbClr val="FF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9" name="Straight Connector 8"/>
            <p:cNvCxnSpPr/>
            <p:nvPr/>
          </p:nvCxnSpPr>
          <p:spPr>
            <a:xfrm>
              <a:off x="1839745" y="2825467"/>
              <a:ext cx="0" cy="15952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821722" y="4411503"/>
              <a:ext cx="4443549"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49558" y="4272334"/>
              <a:ext cx="448002" cy="0"/>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288448" y="4123938"/>
              <a:ext cx="203472" cy="148397"/>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491920" y="4043095"/>
              <a:ext cx="406945" cy="29679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2898865" y="4037835"/>
              <a:ext cx="0" cy="31534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496475" y="4120615"/>
              <a:ext cx="0" cy="222595"/>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2893551" y="4056384"/>
              <a:ext cx="406945" cy="29679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300496" y="4051124"/>
              <a:ext cx="0" cy="31534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298061" y="3945087"/>
              <a:ext cx="493495" cy="421519"/>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3791556" y="3939965"/>
              <a:ext cx="0" cy="31534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792316" y="3950347"/>
              <a:ext cx="406945" cy="29679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199261" y="3945087"/>
              <a:ext cx="0" cy="31534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194864" y="3834758"/>
              <a:ext cx="493495" cy="421519"/>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688360" y="3829636"/>
              <a:ext cx="0" cy="315343"/>
            </a:xfrm>
            <a:prstGeom prst="line">
              <a:avLst/>
            </a:prstGeom>
            <a:ln>
              <a:solidFill>
                <a:schemeClr val="tx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4688360" y="2927490"/>
              <a:ext cx="1373439" cy="1215783"/>
            </a:xfrm>
            <a:prstGeom prst="line">
              <a:avLst/>
            </a:prstGeom>
            <a:ln>
              <a:solidFill>
                <a:schemeClr val="tx1">
                  <a:lumMod val="85000"/>
                </a:schemeClr>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11141" y="3021624"/>
              <a:ext cx="2348038" cy="433532"/>
            </a:xfrm>
            <a:prstGeom prst="rect">
              <a:avLst/>
            </a:prstGeom>
            <a:noFill/>
          </p:spPr>
          <p:txBody>
            <a:bodyPr wrap="square" rtlCol="0">
              <a:spAutoFit/>
            </a:bodyPr>
            <a:lstStyle/>
            <a:p>
              <a:pPr algn="ctr"/>
              <a:r>
                <a:rPr lang="en-US" sz="1867" b="1" dirty="0"/>
                <a:t>Growing business</a:t>
              </a:r>
            </a:p>
          </p:txBody>
        </p:sp>
      </p:grpSp>
    </p:spTree>
    <p:custDataLst>
      <p:tags r:id="rId1"/>
    </p:custDataLst>
    <p:extLst>
      <p:ext uri="{BB962C8B-B14F-4D97-AF65-F5344CB8AC3E}">
        <p14:creationId xmlns:p14="http://schemas.microsoft.com/office/powerpoint/2010/main" val="338777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Phase 2: GoGreen Redesign Requirements</a:t>
            </a:r>
          </a:p>
        </p:txBody>
      </p:sp>
      <p:sp>
        <p:nvSpPr>
          <p:cNvPr id="3" name="Content Placeholder 2"/>
          <p:cNvSpPr>
            <a:spLocks noGrp="1"/>
          </p:cNvSpPr>
          <p:nvPr>
            <p:ph idx="1"/>
          </p:nvPr>
        </p:nvSpPr>
        <p:spPr>
          <a:xfrm>
            <a:off x="238538" y="1440305"/>
            <a:ext cx="11349723" cy="4913308"/>
          </a:xfrm>
        </p:spPr>
        <p:txBody>
          <a:bodyPr>
            <a:normAutofit fontScale="62500" lnSpcReduction="20000"/>
          </a:bodyPr>
          <a:lstStyle/>
          <a:p>
            <a:pPr marL="0" indent="0">
              <a:lnSpc>
                <a:spcPct val="120000"/>
              </a:lnSpc>
              <a:buNone/>
            </a:pPr>
            <a:r>
              <a:rPr lang="en-US" dirty="0"/>
              <a:t>Due to this volume increase, you have been asked to redesign the entire platform.  The CTO has given you the following </a:t>
            </a:r>
            <a:r>
              <a:rPr lang="en-US" b="1" dirty="0"/>
              <a:t>requirements</a:t>
            </a:r>
            <a:r>
              <a:rPr lang="en-US" dirty="0"/>
              <a:t>:</a:t>
            </a:r>
          </a:p>
          <a:p>
            <a:pPr marL="457200" lvl="1" indent="-280988">
              <a:lnSpc>
                <a:spcPct val="120000"/>
              </a:lnSpc>
            </a:pPr>
            <a:r>
              <a:rPr lang="en-US" sz="3067" dirty="0"/>
              <a:t>Deployment in US West Coast and Southeast Asia</a:t>
            </a:r>
          </a:p>
          <a:p>
            <a:pPr marL="0" indent="0">
              <a:lnSpc>
                <a:spcPct val="120000"/>
              </a:lnSpc>
              <a:buNone/>
            </a:pPr>
            <a:r>
              <a:rPr lang="en-US" b="1" dirty="0"/>
              <a:t>Reliability</a:t>
            </a:r>
          </a:p>
          <a:p>
            <a:pPr marL="457200" lvl="1" indent="-280988">
              <a:lnSpc>
                <a:spcPct val="120000"/>
              </a:lnSpc>
            </a:pPr>
            <a:r>
              <a:rPr lang="en-US" sz="3000" dirty="0"/>
              <a:t>Must be able to remain fully functional during any component failure</a:t>
            </a:r>
          </a:p>
          <a:p>
            <a:pPr marL="0" indent="0">
              <a:lnSpc>
                <a:spcPct val="120000"/>
              </a:lnSpc>
              <a:buNone/>
            </a:pPr>
            <a:r>
              <a:rPr lang="en-US" b="1" dirty="0"/>
              <a:t>Performance Efficiency</a:t>
            </a:r>
          </a:p>
          <a:p>
            <a:pPr marL="457200" lvl="1" indent="-280988">
              <a:lnSpc>
                <a:spcPct val="120000"/>
              </a:lnSpc>
            </a:pPr>
            <a:r>
              <a:rPr lang="en-US" sz="3000" dirty="0"/>
              <a:t>Three-tier architecture with Web, App, and database tiers</a:t>
            </a:r>
          </a:p>
          <a:p>
            <a:pPr marL="457200" lvl="1" indent="-280988">
              <a:lnSpc>
                <a:spcPct val="120000"/>
              </a:lnSpc>
            </a:pPr>
            <a:r>
              <a:rPr lang="en-US" sz="3000" dirty="0"/>
              <a:t>Web and App tiers should be loosely coupled and scalable</a:t>
            </a:r>
          </a:p>
          <a:p>
            <a:pPr marL="457200" lvl="1" indent="-280988">
              <a:lnSpc>
                <a:spcPct val="120000"/>
              </a:lnSpc>
            </a:pPr>
            <a:r>
              <a:rPr lang="en-US" sz="3000" dirty="0"/>
              <a:t>Web-tier should be stateless</a:t>
            </a:r>
          </a:p>
          <a:p>
            <a:pPr marL="457200" lvl="1" indent="-280988">
              <a:lnSpc>
                <a:spcPct val="120000"/>
              </a:lnSpc>
            </a:pPr>
            <a:r>
              <a:rPr lang="en-US" sz="3000" dirty="0"/>
              <a:t>Database tier runs relational database</a:t>
            </a:r>
          </a:p>
          <a:p>
            <a:pPr marL="457200" lvl="1" indent="-280988">
              <a:lnSpc>
                <a:spcPct val="120000"/>
              </a:lnSpc>
            </a:pPr>
            <a:r>
              <a:rPr lang="en-US" sz="3000" dirty="0"/>
              <a:t>Session information should be durably stored in a fault tolerant way</a:t>
            </a:r>
          </a:p>
          <a:p>
            <a:pPr marL="457200" lvl="1" indent="-280988">
              <a:lnSpc>
                <a:spcPct val="120000"/>
              </a:lnSpc>
            </a:pPr>
            <a:r>
              <a:rPr lang="en-US" sz="3000" dirty="0"/>
              <a:t>Must scale to handle the increasing workload</a:t>
            </a:r>
          </a:p>
          <a:p>
            <a:pPr marL="457200" lvl="1" indent="-280988">
              <a:lnSpc>
                <a:spcPct val="120000"/>
              </a:lnSpc>
            </a:pPr>
            <a:r>
              <a:rPr lang="en-US" sz="3000" dirty="0"/>
              <a:t>Solutions should be designed to deliver greatest performance for the end user</a:t>
            </a:r>
          </a:p>
        </p:txBody>
      </p:sp>
    </p:spTree>
    <p:custDataLst>
      <p:tags r:id="rId1"/>
    </p:custDataLst>
    <p:extLst>
      <p:ext uri="{BB962C8B-B14F-4D97-AF65-F5344CB8AC3E}">
        <p14:creationId xmlns:p14="http://schemas.microsoft.com/office/powerpoint/2010/main" val="305756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Phase 2: </a:t>
            </a:r>
            <a:r>
              <a:rPr lang="en-US" sz="3800" dirty="0" err="1"/>
              <a:t>GoGreen</a:t>
            </a:r>
            <a:r>
              <a:rPr lang="en-US" sz="3800" dirty="0"/>
              <a:t> Redesign Requirements</a:t>
            </a:r>
          </a:p>
        </p:txBody>
      </p:sp>
      <p:sp>
        <p:nvSpPr>
          <p:cNvPr id="3" name="Content Placeholder 2"/>
          <p:cNvSpPr>
            <a:spLocks noGrp="1"/>
          </p:cNvSpPr>
          <p:nvPr>
            <p:ph idx="1"/>
          </p:nvPr>
        </p:nvSpPr>
        <p:spPr>
          <a:xfrm>
            <a:off x="238539" y="1440305"/>
            <a:ext cx="11340930" cy="4913308"/>
          </a:xfrm>
        </p:spPr>
        <p:txBody>
          <a:bodyPr>
            <a:normAutofit/>
          </a:bodyPr>
          <a:lstStyle/>
          <a:p>
            <a:pPr marL="0" indent="0">
              <a:spcBef>
                <a:spcPts val="2400"/>
              </a:spcBef>
              <a:buNone/>
            </a:pPr>
            <a:r>
              <a:rPr lang="en-US" dirty="0"/>
              <a:t>Security</a:t>
            </a:r>
          </a:p>
          <a:p>
            <a:pPr marL="747713" lvl="1" indent="-361950">
              <a:spcBef>
                <a:spcPts val="2400"/>
              </a:spcBef>
            </a:pPr>
            <a:r>
              <a:rPr lang="en-US" dirty="0"/>
              <a:t>User authentication for mobile app clients and web browser clients.</a:t>
            </a:r>
          </a:p>
          <a:p>
            <a:pPr marL="747713" lvl="1" indent="-361950">
              <a:spcBef>
                <a:spcPts val="2400"/>
              </a:spcBef>
            </a:pPr>
            <a:r>
              <a:rPr lang="en-US" dirty="0"/>
              <a:t>Minimal exposure for any items in the public subnet.</a:t>
            </a:r>
          </a:p>
          <a:p>
            <a:pPr marL="747713" lvl="1" indent="-361950">
              <a:spcBef>
                <a:spcPts val="2400"/>
              </a:spcBef>
            </a:pPr>
            <a:r>
              <a:rPr lang="en-US" dirty="0"/>
              <a:t>Security for Data at Rest and Data in Transit.</a:t>
            </a:r>
          </a:p>
          <a:p>
            <a:pPr marL="0" indent="0">
              <a:spcBef>
                <a:spcPts val="2400"/>
              </a:spcBef>
              <a:buNone/>
            </a:pPr>
            <a:r>
              <a:rPr lang="en-US" dirty="0"/>
              <a:t>Cost Minimization</a:t>
            </a:r>
          </a:p>
          <a:p>
            <a:pPr marL="747713" lvl="1" indent="-361950">
              <a:spcBef>
                <a:spcPts val="2400"/>
              </a:spcBef>
            </a:pPr>
            <a:r>
              <a:rPr lang="en-US" dirty="0"/>
              <a:t>Make architectural decisions which have justifiable costs.</a:t>
            </a:r>
          </a:p>
          <a:p>
            <a:pPr marL="747713" lvl="1" indent="-361950">
              <a:spcBef>
                <a:spcPts val="2400"/>
              </a:spcBef>
            </a:pPr>
            <a:r>
              <a:rPr lang="en-US" dirty="0"/>
              <a:t>Cost Optimization includes both tangible and intangible costs.</a:t>
            </a:r>
          </a:p>
          <a:p>
            <a:pPr lvl="1">
              <a:spcBef>
                <a:spcPts val="2400"/>
              </a:spcBef>
            </a:pPr>
            <a:endParaRPr lang="en-US" dirty="0"/>
          </a:p>
          <a:p>
            <a:pPr lvl="1">
              <a:spcBef>
                <a:spcPts val="2400"/>
              </a:spcBef>
            </a:pPr>
            <a:endParaRPr lang="en-US" sz="1333" dirty="0"/>
          </a:p>
        </p:txBody>
      </p:sp>
    </p:spTree>
    <p:custDataLst>
      <p:tags r:id="rId1"/>
    </p:custDataLst>
    <p:extLst>
      <p:ext uri="{BB962C8B-B14F-4D97-AF65-F5344CB8AC3E}">
        <p14:creationId xmlns:p14="http://schemas.microsoft.com/office/powerpoint/2010/main" val="14315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a:spLocks noGrp="1"/>
          </p:cNvSpPr>
          <p:nvPr>
            <p:ph type="title"/>
          </p:nvPr>
        </p:nvSpPr>
        <p:spPr/>
        <p:txBody>
          <a:bodyPr vert="horz" lIns="91440" tIns="45720" rIns="91440" bIns="45720" rtlCol="0" anchor="ctr">
            <a:normAutofit/>
          </a:bodyPr>
          <a:lstStyle/>
          <a:p>
            <a:r>
              <a:rPr lang="en-US" dirty="0"/>
              <a:t>Group Discussion 1: Example Solution</a:t>
            </a:r>
          </a:p>
        </p:txBody>
      </p:sp>
      <p:grpSp>
        <p:nvGrpSpPr>
          <p:cNvPr id="131" name="Group 130"/>
          <p:cNvGrpSpPr/>
          <p:nvPr/>
        </p:nvGrpSpPr>
        <p:grpSpPr>
          <a:xfrm>
            <a:off x="3899024" y="2312870"/>
            <a:ext cx="2630137" cy="3269102"/>
            <a:chOff x="1786257" y="1084011"/>
            <a:chExt cx="2956621" cy="3269102"/>
          </a:xfrm>
        </p:grpSpPr>
        <p:sp>
          <p:nvSpPr>
            <p:cNvPr id="132" name="Rounded Rectangle 131"/>
            <p:cNvSpPr/>
            <p:nvPr/>
          </p:nvSpPr>
          <p:spPr>
            <a:xfrm>
              <a:off x="1786257" y="1084011"/>
              <a:ext cx="2956621" cy="3244441"/>
            </a:xfrm>
            <a:prstGeom prst="roundRect">
              <a:avLst>
                <a:gd name="adj" fmla="val 9818"/>
              </a:avLst>
            </a:prstGeom>
            <a:solidFill>
              <a:sysClr val="window" lastClr="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133" name="TextBox 32"/>
            <p:cNvSpPr txBox="1">
              <a:spLocks noChangeArrowheads="1"/>
            </p:cNvSpPr>
            <p:nvPr/>
          </p:nvSpPr>
          <p:spPr bwMode="auto">
            <a:xfrm>
              <a:off x="1852157" y="4122281"/>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1</a:t>
              </a:r>
            </a:p>
          </p:txBody>
        </p:sp>
      </p:grpSp>
      <p:grpSp>
        <p:nvGrpSpPr>
          <p:cNvPr id="134" name="Group 133"/>
          <p:cNvGrpSpPr/>
          <p:nvPr/>
        </p:nvGrpSpPr>
        <p:grpSpPr>
          <a:xfrm>
            <a:off x="6726278" y="2312870"/>
            <a:ext cx="2507940" cy="3290146"/>
            <a:chOff x="4939995" y="1084011"/>
            <a:chExt cx="2627084" cy="3290146"/>
          </a:xfrm>
        </p:grpSpPr>
        <p:sp>
          <p:nvSpPr>
            <p:cNvPr id="135" name="Rounded Rectangle 134"/>
            <p:cNvSpPr/>
            <p:nvPr/>
          </p:nvSpPr>
          <p:spPr>
            <a:xfrm>
              <a:off x="4939995" y="1084011"/>
              <a:ext cx="2627084" cy="3244440"/>
            </a:xfrm>
            <a:prstGeom prst="roundRect">
              <a:avLst>
                <a:gd name="adj" fmla="val 9818"/>
              </a:avLst>
            </a:prstGeom>
            <a:solidFill>
              <a:srgbClr val="FFFFFF"/>
            </a:solid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474746"/>
                </a:solidFill>
                <a:effectLst/>
                <a:uLnTx/>
                <a:uFillTx/>
                <a:latin typeface="Arial"/>
                <a:ea typeface="+mn-ea"/>
                <a:cs typeface="+mn-cs"/>
              </a:endParaRPr>
            </a:p>
          </p:txBody>
        </p:sp>
        <p:sp>
          <p:nvSpPr>
            <p:cNvPr id="136" name="TextBox 32"/>
            <p:cNvSpPr txBox="1">
              <a:spLocks noChangeArrowheads="1"/>
            </p:cNvSpPr>
            <p:nvPr/>
          </p:nvSpPr>
          <p:spPr bwMode="auto">
            <a:xfrm>
              <a:off x="5122547" y="4143325"/>
              <a:ext cx="1409506" cy="230832"/>
            </a:xfrm>
            <a:prstGeom prst="rect">
              <a:avLst/>
            </a:prstGeom>
            <a:noFill/>
            <a:ln w="9525">
              <a:noFill/>
              <a:miter lim="800000"/>
              <a:headEnd/>
              <a:tailEnd/>
            </a:ln>
          </p:spPr>
          <p:txBody>
            <a:bodyP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7981F"/>
                  </a:solidFill>
                  <a:effectLst/>
                  <a:uLnTx/>
                  <a:uFillTx/>
                  <a:ea typeface="Verdana" pitchFamily="34" charset="0"/>
                  <a:cs typeface="Verdana" pitchFamily="34" charset="0"/>
                </a:rPr>
                <a:t>Availability Zone 2</a:t>
              </a:r>
            </a:p>
          </p:txBody>
        </p:sp>
      </p:grpSp>
      <p:sp>
        <p:nvSpPr>
          <p:cNvPr id="137" name="Rounded Rectangle 136"/>
          <p:cNvSpPr/>
          <p:nvPr/>
        </p:nvSpPr>
        <p:spPr>
          <a:xfrm>
            <a:off x="3327900" y="2111405"/>
            <a:ext cx="6264143" cy="3564147"/>
          </a:xfrm>
          <a:prstGeom prst="roundRect">
            <a:avLst>
              <a:gd name="adj" fmla="val 13531"/>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Arial"/>
            </a:endParaRPr>
          </a:p>
        </p:txBody>
      </p:sp>
      <p:grpSp>
        <p:nvGrpSpPr>
          <p:cNvPr id="138" name="Group 137"/>
          <p:cNvGrpSpPr/>
          <p:nvPr/>
        </p:nvGrpSpPr>
        <p:grpSpPr>
          <a:xfrm>
            <a:off x="5212983" y="1916619"/>
            <a:ext cx="1642662" cy="503819"/>
            <a:chOff x="3426700" y="687760"/>
            <a:chExt cx="1642662" cy="503819"/>
          </a:xfrm>
        </p:grpSpPr>
        <p:pic>
          <p:nvPicPr>
            <p:cNvPr id="139" name="Picture 138" descr="VPC-Internet-Gatewa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458" y="732675"/>
              <a:ext cx="458904" cy="458904"/>
            </a:xfrm>
            <a:prstGeom prst="rect">
              <a:avLst/>
            </a:prstGeom>
          </p:spPr>
        </p:pic>
        <p:sp>
          <p:nvSpPr>
            <p:cNvPr id="140" name="TextBox 8"/>
            <p:cNvSpPr txBox="1">
              <a:spLocks noChangeArrowheads="1"/>
            </p:cNvSpPr>
            <p:nvPr/>
          </p:nvSpPr>
          <p:spPr bwMode="auto">
            <a:xfrm>
              <a:off x="3426700" y="687760"/>
              <a:ext cx="1388639"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Internet Gateway</a:t>
              </a:r>
            </a:p>
          </p:txBody>
        </p:sp>
      </p:grpSp>
      <p:grpSp>
        <p:nvGrpSpPr>
          <p:cNvPr id="141" name="Group 140"/>
          <p:cNvGrpSpPr/>
          <p:nvPr/>
        </p:nvGrpSpPr>
        <p:grpSpPr>
          <a:xfrm>
            <a:off x="3993670" y="2485929"/>
            <a:ext cx="2395200" cy="683048"/>
            <a:chOff x="2207387" y="1257070"/>
            <a:chExt cx="2395200" cy="683048"/>
          </a:xfrm>
        </p:grpSpPr>
        <p:sp>
          <p:nvSpPr>
            <p:cNvPr id="142" name="Rounded Rectangle 141"/>
            <p:cNvSpPr/>
            <p:nvPr/>
          </p:nvSpPr>
          <p:spPr>
            <a:xfrm>
              <a:off x="2305419" y="1257070"/>
              <a:ext cx="2297168" cy="683048"/>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43" name="Picture 142"/>
            <p:cNvPicPr>
              <a:picLocks noChangeAspect="1"/>
            </p:cNvPicPr>
            <p:nvPr/>
          </p:nvPicPr>
          <p:blipFill>
            <a:blip r:embed="rId6"/>
            <a:stretch>
              <a:fillRect/>
            </a:stretch>
          </p:blipFill>
          <p:spPr>
            <a:xfrm>
              <a:off x="2207387" y="1442302"/>
              <a:ext cx="215900" cy="241300"/>
            </a:xfrm>
            <a:prstGeom prst="rect">
              <a:avLst/>
            </a:prstGeom>
          </p:spPr>
        </p:pic>
      </p:grpSp>
      <p:sp>
        <p:nvSpPr>
          <p:cNvPr id="144" name="TextBox 8"/>
          <p:cNvSpPr txBox="1">
            <a:spLocks noChangeArrowheads="1"/>
          </p:cNvSpPr>
          <p:nvPr/>
        </p:nvSpPr>
        <p:spPr bwMode="auto">
          <a:xfrm>
            <a:off x="4084352" y="294587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sp>
        <p:nvSpPr>
          <p:cNvPr id="145" name="Rounded Rectangle 144"/>
          <p:cNvSpPr/>
          <p:nvPr/>
        </p:nvSpPr>
        <p:spPr>
          <a:xfrm>
            <a:off x="2123071" y="1758247"/>
            <a:ext cx="7684605" cy="4076519"/>
          </a:xfrm>
          <a:prstGeom prst="roundRect">
            <a:avLst>
              <a:gd name="adj" fmla="val 9818"/>
            </a:avLst>
          </a:prstGeom>
          <a:noFill/>
          <a:ln w="19050"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46" name="TextBox 8"/>
          <p:cNvSpPr txBox="1">
            <a:spLocks noChangeArrowheads="1"/>
          </p:cNvSpPr>
          <p:nvPr/>
        </p:nvSpPr>
        <p:spPr bwMode="auto">
          <a:xfrm>
            <a:off x="2375520" y="5357255"/>
            <a:ext cx="919430" cy="400110"/>
          </a:xfrm>
          <a:prstGeom prst="rect">
            <a:avLst/>
          </a:prstGeom>
          <a:noFill/>
          <a:ln w="9525">
            <a:noFill/>
            <a:miter lim="800000"/>
            <a:headEnd/>
            <a:tailEnd/>
          </a:ln>
        </p:spPr>
        <p:txBody>
          <a:bodyPr wrap="square">
            <a:spAutoFit/>
          </a:bodyPr>
          <a:lstStyle/>
          <a:p>
            <a:pPr algn="ctr" defTabSz="457200"/>
            <a:r>
              <a:rPr lang="en-US" sz="1000" b="1" dirty="0">
                <a:solidFill>
                  <a:srgbClr val="474746"/>
                </a:solidFill>
                <a:ea typeface="Verdana" pitchFamily="34" charset="0"/>
                <a:cs typeface="Verdana" pitchFamily="34" charset="0"/>
              </a:rPr>
              <a:t>us-west-2 region</a:t>
            </a:r>
          </a:p>
        </p:txBody>
      </p:sp>
      <p:grpSp>
        <p:nvGrpSpPr>
          <p:cNvPr id="147" name="Group 146"/>
          <p:cNvGrpSpPr/>
          <p:nvPr/>
        </p:nvGrpSpPr>
        <p:grpSpPr>
          <a:xfrm>
            <a:off x="4091703" y="3212736"/>
            <a:ext cx="2305037" cy="2135017"/>
            <a:chOff x="2305420" y="1983877"/>
            <a:chExt cx="2305037" cy="692374"/>
          </a:xfrm>
        </p:grpSpPr>
        <p:sp>
          <p:nvSpPr>
            <p:cNvPr id="148" name="Rounded Rectangle 147"/>
            <p:cNvSpPr/>
            <p:nvPr/>
          </p:nvSpPr>
          <p:spPr>
            <a:xfrm>
              <a:off x="2305420" y="1983877"/>
              <a:ext cx="2305037"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49" name="TextBox 8"/>
            <p:cNvSpPr txBox="1">
              <a:spLocks noChangeArrowheads="1"/>
            </p:cNvSpPr>
            <p:nvPr/>
          </p:nvSpPr>
          <p:spPr bwMode="auto">
            <a:xfrm>
              <a:off x="2340596" y="2596403"/>
              <a:ext cx="1157696" cy="79848"/>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grpSp>
      <p:grpSp>
        <p:nvGrpSpPr>
          <p:cNvPr id="150" name="Group 149"/>
          <p:cNvGrpSpPr/>
          <p:nvPr/>
        </p:nvGrpSpPr>
        <p:grpSpPr>
          <a:xfrm>
            <a:off x="6859267" y="3208972"/>
            <a:ext cx="2232325" cy="2132185"/>
            <a:chOff x="5072984" y="1980114"/>
            <a:chExt cx="2232325" cy="694008"/>
          </a:xfrm>
        </p:grpSpPr>
        <p:sp>
          <p:nvSpPr>
            <p:cNvPr id="151" name="TextBox 8"/>
            <p:cNvSpPr txBox="1">
              <a:spLocks noChangeArrowheads="1"/>
            </p:cNvSpPr>
            <p:nvPr/>
          </p:nvSpPr>
          <p:spPr bwMode="auto">
            <a:xfrm>
              <a:off x="5947824" y="2593979"/>
              <a:ext cx="1357485" cy="80143"/>
            </a:xfrm>
            <a:prstGeom prst="rect">
              <a:avLst/>
            </a:prstGeom>
            <a:noFill/>
            <a:ln w="9525">
              <a:noFill/>
              <a:miter lim="800000"/>
              <a:headEnd/>
              <a:tailEnd/>
            </a:ln>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0000"/>
                  </a:solidFill>
                  <a:effectLst/>
                  <a:uLnTx/>
                  <a:uFillTx/>
                  <a:ea typeface="Verdana" pitchFamily="34" charset="0"/>
                  <a:cs typeface="Verdana" pitchFamily="34" charset="0"/>
                </a:rPr>
                <a:t>Private Subnet</a:t>
              </a:r>
            </a:p>
          </p:txBody>
        </p:sp>
        <p:sp>
          <p:nvSpPr>
            <p:cNvPr id="152" name="Rounded Rectangle 151"/>
            <p:cNvSpPr/>
            <p:nvPr/>
          </p:nvSpPr>
          <p:spPr>
            <a:xfrm>
              <a:off x="5072984" y="1980114"/>
              <a:ext cx="213563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pic>
        <p:nvPicPr>
          <p:cNvPr id="153" name="Picture 152"/>
          <p:cNvPicPr>
            <a:picLocks noChangeAspect="1"/>
          </p:cNvPicPr>
          <p:nvPr/>
        </p:nvPicPr>
        <p:blipFill>
          <a:blip r:embed="rId6"/>
          <a:stretch>
            <a:fillRect/>
          </a:stretch>
        </p:blipFill>
        <p:spPr>
          <a:xfrm>
            <a:off x="3993670" y="4059000"/>
            <a:ext cx="215900" cy="241300"/>
          </a:xfrm>
          <a:prstGeom prst="rect">
            <a:avLst/>
          </a:prstGeom>
        </p:spPr>
      </p:pic>
      <p:pic>
        <p:nvPicPr>
          <p:cNvPr id="154" name="Picture 153"/>
          <p:cNvPicPr>
            <a:picLocks noChangeAspect="1"/>
          </p:cNvPicPr>
          <p:nvPr/>
        </p:nvPicPr>
        <p:blipFill>
          <a:blip r:embed="rId6"/>
          <a:stretch>
            <a:fillRect/>
          </a:stretch>
        </p:blipFill>
        <p:spPr>
          <a:xfrm>
            <a:off x="8903976" y="4059000"/>
            <a:ext cx="215900" cy="241300"/>
          </a:xfrm>
          <a:prstGeom prst="rect">
            <a:avLst/>
          </a:prstGeom>
        </p:spPr>
      </p:pic>
      <p:grpSp>
        <p:nvGrpSpPr>
          <p:cNvPr id="155" name="Group 154"/>
          <p:cNvGrpSpPr/>
          <p:nvPr/>
        </p:nvGrpSpPr>
        <p:grpSpPr>
          <a:xfrm>
            <a:off x="6869216" y="2487687"/>
            <a:ext cx="2248121" cy="682217"/>
            <a:chOff x="2305419" y="1215710"/>
            <a:chExt cx="2248121" cy="682217"/>
          </a:xfrm>
        </p:grpSpPr>
        <p:sp>
          <p:nvSpPr>
            <p:cNvPr id="156" name="Rounded Rectangle 155"/>
            <p:cNvSpPr/>
            <p:nvPr/>
          </p:nvSpPr>
          <p:spPr>
            <a:xfrm>
              <a:off x="2305419" y="1215710"/>
              <a:ext cx="2125680" cy="682217"/>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pic>
          <p:nvPicPr>
            <p:cNvPr id="157" name="Picture 156"/>
            <p:cNvPicPr>
              <a:picLocks noChangeAspect="1"/>
            </p:cNvPicPr>
            <p:nvPr/>
          </p:nvPicPr>
          <p:blipFill>
            <a:blip r:embed="rId6"/>
            <a:stretch>
              <a:fillRect/>
            </a:stretch>
          </p:blipFill>
          <p:spPr>
            <a:xfrm>
              <a:off x="4337640" y="1430240"/>
              <a:ext cx="215900" cy="241300"/>
            </a:xfrm>
            <a:prstGeom prst="rect">
              <a:avLst/>
            </a:prstGeom>
          </p:spPr>
        </p:pic>
      </p:grpSp>
      <p:sp>
        <p:nvSpPr>
          <p:cNvPr id="158" name="TextBox 8"/>
          <p:cNvSpPr txBox="1">
            <a:spLocks noChangeArrowheads="1"/>
          </p:cNvSpPr>
          <p:nvPr/>
        </p:nvSpPr>
        <p:spPr bwMode="auto">
          <a:xfrm>
            <a:off x="7861815" y="294587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Public Subnet</a:t>
            </a:r>
          </a:p>
        </p:txBody>
      </p:sp>
      <p:pic>
        <p:nvPicPr>
          <p:cNvPr id="159" name="Picture 158"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0821" y="4588736"/>
            <a:ext cx="664805" cy="664805"/>
          </a:xfrm>
          <a:prstGeom prst="rect">
            <a:avLst/>
          </a:prstGeom>
        </p:spPr>
      </p:pic>
      <p:sp>
        <p:nvSpPr>
          <p:cNvPr id="160" name="TextBox 8"/>
          <p:cNvSpPr txBox="1">
            <a:spLocks noChangeArrowheads="1"/>
          </p:cNvSpPr>
          <p:nvPr/>
        </p:nvSpPr>
        <p:spPr bwMode="auto">
          <a:xfrm>
            <a:off x="4068340" y="4782639"/>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61" name="TextBox 8"/>
          <p:cNvSpPr txBox="1">
            <a:spLocks noChangeArrowheads="1"/>
          </p:cNvSpPr>
          <p:nvPr/>
        </p:nvSpPr>
        <p:spPr bwMode="auto">
          <a:xfrm>
            <a:off x="4068340" y="4158490"/>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pic>
        <p:nvPicPr>
          <p:cNvPr id="162" name="Picture 161" descr="Database_Amazon RDS Oracle DB Instanc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4302" y="4588736"/>
            <a:ext cx="664805" cy="664805"/>
          </a:xfrm>
          <a:prstGeom prst="rect">
            <a:avLst/>
          </a:prstGeom>
        </p:spPr>
      </p:pic>
      <p:sp>
        <p:nvSpPr>
          <p:cNvPr id="163" name="TextBox 8"/>
          <p:cNvSpPr txBox="1">
            <a:spLocks noChangeArrowheads="1"/>
          </p:cNvSpPr>
          <p:nvPr/>
        </p:nvSpPr>
        <p:spPr bwMode="auto">
          <a:xfrm>
            <a:off x="8003506" y="4782639"/>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DB Tier</a:t>
            </a:r>
          </a:p>
        </p:txBody>
      </p:sp>
      <p:sp>
        <p:nvSpPr>
          <p:cNvPr id="164" name="TextBox 8"/>
          <p:cNvSpPr txBox="1">
            <a:spLocks noChangeArrowheads="1"/>
          </p:cNvSpPr>
          <p:nvPr/>
        </p:nvSpPr>
        <p:spPr bwMode="auto">
          <a:xfrm>
            <a:off x="8003506" y="4158490"/>
            <a:ext cx="919430"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App Tier</a:t>
            </a:r>
          </a:p>
        </p:txBody>
      </p:sp>
      <p:sp>
        <p:nvSpPr>
          <p:cNvPr id="165" name="TextBox 8"/>
          <p:cNvSpPr txBox="1">
            <a:spLocks noChangeArrowheads="1"/>
          </p:cNvSpPr>
          <p:nvPr/>
        </p:nvSpPr>
        <p:spPr bwMode="auto">
          <a:xfrm>
            <a:off x="4003799" y="3539006"/>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sp>
        <p:nvSpPr>
          <p:cNvPr id="166" name="TextBox 8"/>
          <p:cNvSpPr txBox="1">
            <a:spLocks noChangeArrowheads="1"/>
          </p:cNvSpPr>
          <p:nvPr/>
        </p:nvSpPr>
        <p:spPr bwMode="auto">
          <a:xfrm>
            <a:off x="7989107" y="3582027"/>
            <a:ext cx="975462"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Web Tier</a:t>
            </a:r>
          </a:p>
        </p:txBody>
      </p:sp>
      <p:pic>
        <p:nvPicPr>
          <p:cNvPr id="167" name="Picture 166"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4551" y="2485929"/>
            <a:ext cx="510133" cy="510133"/>
          </a:xfrm>
          <a:prstGeom prst="rect">
            <a:avLst/>
          </a:prstGeom>
        </p:spPr>
      </p:pic>
      <p:pic>
        <p:nvPicPr>
          <p:cNvPr id="168" name="Picture 167"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88021" y="2486589"/>
            <a:ext cx="510133" cy="510133"/>
          </a:xfrm>
          <a:prstGeom prst="rect">
            <a:avLst/>
          </a:prstGeom>
        </p:spPr>
      </p:pic>
      <p:sp>
        <p:nvSpPr>
          <p:cNvPr id="169" name="TextBox 8"/>
          <p:cNvSpPr txBox="1">
            <a:spLocks noChangeArrowheads="1"/>
          </p:cNvSpPr>
          <p:nvPr/>
        </p:nvSpPr>
        <p:spPr bwMode="auto">
          <a:xfrm>
            <a:off x="3945916" y="2600763"/>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sp>
        <p:nvSpPr>
          <p:cNvPr id="170" name="TextBox 8"/>
          <p:cNvSpPr txBox="1">
            <a:spLocks noChangeArrowheads="1"/>
          </p:cNvSpPr>
          <p:nvPr/>
        </p:nvSpPr>
        <p:spPr bwMode="auto">
          <a:xfrm>
            <a:off x="7920186" y="2583686"/>
            <a:ext cx="975462"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NAT</a:t>
            </a:r>
          </a:p>
        </p:txBody>
      </p:sp>
      <p:grpSp>
        <p:nvGrpSpPr>
          <p:cNvPr id="171" name="Group 170"/>
          <p:cNvGrpSpPr/>
          <p:nvPr/>
        </p:nvGrpSpPr>
        <p:grpSpPr>
          <a:xfrm>
            <a:off x="4971716" y="4018941"/>
            <a:ext cx="743014" cy="556097"/>
            <a:chOff x="2966411" y="2745897"/>
            <a:chExt cx="743014" cy="556097"/>
          </a:xfrm>
        </p:grpSpPr>
        <p:pic>
          <p:nvPicPr>
            <p:cNvPr id="172" name="Picture 171"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73" name="Picture 172" descr="EBS-Volum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174" name="Picture 173"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0674" y="2496340"/>
            <a:ext cx="510133" cy="510133"/>
          </a:xfrm>
          <a:prstGeom prst="rect">
            <a:avLst/>
          </a:prstGeom>
        </p:spPr>
      </p:pic>
      <p:pic>
        <p:nvPicPr>
          <p:cNvPr id="175" name="Picture 174" descr="EC2-Instanc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1638" y="2483250"/>
            <a:ext cx="510133" cy="510133"/>
          </a:xfrm>
          <a:prstGeom prst="rect">
            <a:avLst/>
          </a:prstGeom>
        </p:spPr>
      </p:pic>
      <p:pic>
        <p:nvPicPr>
          <p:cNvPr id="176" name="Picture 175"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9974" y="3430859"/>
            <a:ext cx="626498" cy="501648"/>
          </a:xfrm>
          <a:prstGeom prst="rect">
            <a:avLst/>
          </a:prstGeom>
        </p:spPr>
      </p:pic>
      <p:grpSp>
        <p:nvGrpSpPr>
          <p:cNvPr id="177" name="Group 176"/>
          <p:cNvGrpSpPr/>
          <p:nvPr/>
        </p:nvGrpSpPr>
        <p:grpSpPr>
          <a:xfrm>
            <a:off x="7285197" y="4018941"/>
            <a:ext cx="743014" cy="556097"/>
            <a:chOff x="2966411" y="2745897"/>
            <a:chExt cx="743014" cy="556097"/>
          </a:xfrm>
        </p:grpSpPr>
        <p:pic>
          <p:nvPicPr>
            <p:cNvPr id="178" name="Picture 177"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6411" y="2745897"/>
              <a:ext cx="694498" cy="556097"/>
            </a:xfrm>
            <a:prstGeom prst="rect">
              <a:avLst/>
            </a:prstGeom>
          </p:spPr>
        </p:pic>
        <p:pic>
          <p:nvPicPr>
            <p:cNvPr id="179" name="Picture 178" descr="EBS-Volum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5674" y="2969883"/>
              <a:ext cx="303751" cy="303751"/>
            </a:xfrm>
            <a:prstGeom prst="rect">
              <a:avLst/>
            </a:prstGeom>
          </p:spPr>
        </p:pic>
      </p:grpSp>
      <p:pic>
        <p:nvPicPr>
          <p:cNvPr id="180" name="Picture 179" descr="EC2-Instance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3455" y="3430859"/>
            <a:ext cx="626498" cy="501648"/>
          </a:xfrm>
          <a:prstGeom prst="rect">
            <a:avLst/>
          </a:prstGeom>
        </p:spPr>
      </p:pic>
      <p:sp>
        <p:nvSpPr>
          <p:cNvPr id="181" name="TextBox 8"/>
          <p:cNvSpPr txBox="1">
            <a:spLocks noChangeArrowheads="1"/>
          </p:cNvSpPr>
          <p:nvPr/>
        </p:nvSpPr>
        <p:spPr bwMode="auto">
          <a:xfrm>
            <a:off x="5526692" y="2945875"/>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82" name="TextBox 8"/>
          <p:cNvSpPr txBox="1">
            <a:spLocks noChangeArrowheads="1"/>
          </p:cNvSpPr>
          <p:nvPr/>
        </p:nvSpPr>
        <p:spPr bwMode="auto">
          <a:xfrm>
            <a:off x="6538869" y="2949433"/>
            <a:ext cx="1242750" cy="254839"/>
          </a:xfrm>
          <a:prstGeom prst="rect">
            <a:avLst/>
          </a:prstGeom>
          <a:noFill/>
          <a:ln w="9525">
            <a:noFill/>
            <a:miter lim="800000"/>
            <a:headEnd/>
            <a:tailEnd/>
          </a:ln>
        </p:spPr>
        <p:txBody>
          <a:bodyPr wrap="square">
            <a:spAutoFit/>
          </a:bodyPr>
          <a:lstStyle/>
          <a:p>
            <a:pPr algn="ctr" defTabSz="457200"/>
            <a:r>
              <a:rPr lang="en-US" sz="1000" dirty="0">
                <a:solidFill>
                  <a:srgbClr val="008000"/>
                </a:solidFill>
                <a:ea typeface="Verdana" pitchFamily="34" charset="0"/>
                <a:cs typeface="Verdana" pitchFamily="34" charset="0"/>
              </a:rPr>
              <a:t>/24</a:t>
            </a:r>
          </a:p>
        </p:txBody>
      </p:sp>
      <p:sp>
        <p:nvSpPr>
          <p:cNvPr id="183" name="TextBox 8"/>
          <p:cNvSpPr txBox="1">
            <a:spLocks noChangeArrowheads="1"/>
          </p:cNvSpPr>
          <p:nvPr/>
        </p:nvSpPr>
        <p:spPr bwMode="auto">
          <a:xfrm>
            <a:off x="5569219" y="5094582"/>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84" name="TextBox 8"/>
          <p:cNvSpPr txBox="1">
            <a:spLocks noChangeArrowheads="1"/>
          </p:cNvSpPr>
          <p:nvPr/>
        </p:nvSpPr>
        <p:spPr bwMode="auto">
          <a:xfrm>
            <a:off x="6581396" y="5094582"/>
            <a:ext cx="1157696" cy="246221"/>
          </a:xfrm>
          <a:prstGeom prst="rect">
            <a:avLst/>
          </a:prstGeom>
          <a:noFill/>
          <a:ln w="9525">
            <a:noFill/>
            <a:miter lim="800000"/>
            <a:headEnd/>
            <a:tailEnd/>
          </a:ln>
        </p:spPr>
        <p:txBody>
          <a:bodyPr wrap="square">
            <a:spAutoFit/>
          </a:bodyPr>
          <a:lstStyle/>
          <a:p>
            <a:pPr algn="ctr" defTabSz="457200"/>
            <a:r>
              <a:rPr lang="en-US" sz="1000" dirty="0">
                <a:solidFill>
                  <a:srgbClr val="FF0000"/>
                </a:solidFill>
                <a:ea typeface="Verdana" pitchFamily="34" charset="0"/>
                <a:cs typeface="Verdana" pitchFamily="34" charset="0"/>
              </a:rPr>
              <a:t>/23</a:t>
            </a:r>
          </a:p>
        </p:txBody>
      </p:sp>
      <p:sp>
        <p:nvSpPr>
          <p:cNvPr id="185" name="TextBox 8"/>
          <p:cNvSpPr txBox="1">
            <a:spLocks noChangeArrowheads="1"/>
          </p:cNvSpPr>
          <p:nvPr/>
        </p:nvSpPr>
        <p:spPr bwMode="auto">
          <a:xfrm>
            <a:off x="3795058" y="1890213"/>
            <a:ext cx="1157696"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/20</a:t>
            </a:r>
          </a:p>
        </p:txBody>
      </p:sp>
      <p:grpSp>
        <p:nvGrpSpPr>
          <p:cNvPr id="186" name="Group 21"/>
          <p:cNvGrpSpPr>
            <a:grpSpLocks/>
          </p:cNvGrpSpPr>
          <p:nvPr/>
        </p:nvGrpSpPr>
        <p:grpSpPr bwMode="auto">
          <a:xfrm>
            <a:off x="5050352" y="3439717"/>
            <a:ext cx="585742" cy="483933"/>
            <a:chOff x="545458" y="4783771"/>
            <a:chExt cx="2293787" cy="1733798"/>
          </a:xfrm>
        </p:grpSpPr>
        <p:sp>
          <p:nvSpPr>
            <p:cNvPr id="187" name="Rounded Rectangle 186"/>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88" name="Rounded Rectangle 187"/>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grpSp>
        <p:nvGrpSpPr>
          <p:cNvPr id="189" name="Group 21"/>
          <p:cNvGrpSpPr>
            <a:grpSpLocks/>
          </p:cNvGrpSpPr>
          <p:nvPr/>
        </p:nvGrpSpPr>
        <p:grpSpPr bwMode="auto">
          <a:xfrm>
            <a:off x="7363833" y="3439717"/>
            <a:ext cx="585742" cy="483933"/>
            <a:chOff x="545458" y="4783771"/>
            <a:chExt cx="2293787" cy="1733798"/>
          </a:xfrm>
        </p:grpSpPr>
        <p:sp>
          <p:nvSpPr>
            <p:cNvPr id="190" name="Rounded Rectangle 189"/>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91" name="Rounded Rectangle 190"/>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grpSp>
        <p:nvGrpSpPr>
          <p:cNvPr id="192" name="Group 21"/>
          <p:cNvGrpSpPr>
            <a:grpSpLocks/>
          </p:cNvGrpSpPr>
          <p:nvPr/>
        </p:nvGrpSpPr>
        <p:grpSpPr bwMode="auto">
          <a:xfrm>
            <a:off x="4958098" y="4039744"/>
            <a:ext cx="770251" cy="514491"/>
            <a:chOff x="545458" y="4783771"/>
            <a:chExt cx="2293787" cy="1733798"/>
          </a:xfrm>
        </p:grpSpPr>
        <p:sp>
          <p:nvSpPr>
            <p:cNvPr id="193" name="Rounded Rectangle 192"/>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94" name="Rounded Rectangle 193"/>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grpSp>
        <p:nvGrpSpPr>
          <p:cNvPr id="195" name="Group 21"/>
          <p:cNvGrpSpPr>
            <a:grpSpLocks/>
          </p:cNvGrpSpPr>
          <p:nvPr/>
        </p:nvGrpSpPr>
        <p:grpSpPr bwMode="auto">
          <a:xfrm>
            <a:off x="7271579" y="4039744"/>
            <a:ext cx="770251" cy="514491"/>
            <a:chOff x="545458" y="4783771"/>
            <a:chExt cx="2293787" cy="1733798"/>
          </a:xfrm>
        </p:grpSpPr>
        <p:sp>
          <p:nvSpPr>
            <p:cNvPr id="196" name="Rounded Rectangle 195"/>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197" name="Rounded Rectangle 196"/>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grpSp>
        <p:nvGrpSpPr>
          <p:cNvPr id="198" name="Group 21"/>
          <p:cNvGrpSpPr>
            <a:grpSpLocks/>
          </p:cNvGrpSpPr>
          <p:nvPr/>
        </p:nvGrpSpPr>
        <p:grpSpPr bwMode="auto">
          <a:xfrm>
            <a:off x="5050352" y="4679172"/>
            <a:ext cx="585742" cy="483933"/>
            <a:chOff x="545458" y="4783771"/>
            <a:chExt cx="2293787" cy="1733798"/>
          </a:xfrm>
        </p:grpSpPr>
        <p:sp>
          <p:nvSpPr>
            <p:cNvPr id="199" name="Rounded Rectangle 198"/>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200" name="Rounded Rectangle 199"/>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grpSp>
        <p:nvGrpSpPr>
          <p:cNvPr id="201" name="Group 21"/>
          <p:cNvGrpSpPr>
            <a:grpSpLocks/>
          </p:cNvGrpSpPr>
          <p:nvPr/>
        </p:nvGrpSpPr>
        <p:grpSpPr bwMode="auto">
          <a:xfrm>
            <a:off x="7363833" y="4679172"/>
            <a:ext cx="585742" cy="483933"/>
            <a:chOff x="545458" y="4783771"/>
            <a:chExt cx="2293787" cy="1733798"/>
          </a:xfrm>
        </p:grpSpPr>
        <p:sp>
          <p:nvSpPr>
            <p:cNvPr id="202" name="Rounded Rectangle 201"/>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203" name="Rounded Rectangle 202"/>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sp>
        <p:nvSpPr>
          <p:cNvPr id="204" name="TextBox 8"/>
          <p:cNvSpPr txBox="1">
            <a:spLocks noChangeArrowheads="1"/>
          </p:cNvSpPr>
          <p:nvPr/>
        </p:nvSpPr>
        <p:spPr bwMode="auto">
          <a:xfrm>
            <a:off x="4957715" y="2596196"/>
            <a:ext cx="983971" cy="276999"/>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BASTION</a:t>
            </a:r>
          </a:p>
        </p:txBody>
      </p:sp>
      <p:grpSp>
        <p:nvGrpSpPr>
          <p:cNvPr id="205" name="Group 21"/>
          <p:cNvGrpSpPr>
            <a:grpSpLocks/>
          </p:cNvGrpSpPr>
          <p:nvPr/>
        </p:nvGrpSpPr>
        <p:grpSpPr bwMode="auto">
          <a:xfrm>
            <a:off x="5838348" y="2505914"/>
            <a:ext cx="486751" cy="483933"/>
            <a:chOff x="545458" y="4783771"/>
            <a:chExt cx="2293787" cy="1733798"/>
          </a:xfrm>
        </p:grpSpPr>
        <p:sp>
          <p:nvSpPr>
            <p:cNvPr id="206" name="Rounded Rectangle 205"/>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207" name="Rounded Rectangle 206"/>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sp>
        <p:nvSpPr>
          <p:cNvPr id="208" name="Left-Right Arrow Callout 207"/>
          <p:cNvSpPr/>
          <p:nvPr/>
        </p:nvSpPr>
        <p:spPr>
          <a:xfrm>
            <a:off x="5714730" y="3387753"/>
            <a:ext cx="1556849" cy="542565"/>
          </a:xfrm>
          <a:prstGeom prst="leftRightArrowCallout">
            <a:avLst>
              <a:gd name="adj1" fmla="val 25000"/>
              <a:gd name="adj2" fmla="val 25000"/>
              <a:gd name="adj3" fmla="val 25000"/>
              <a:gd name="adj4" fmla="val 71087"/>
            </a:avLst>
          </a:prstGeom>
          <a:solidFill>
            <a:sysClr val="window" lastClr="FFFFFF"/>
          </a:solidFill>
          <a:ln w="9525" cap="flat" cmpd="sng" algn="ctr">
            <a:solidFill>
              <a:srgbClr val="4747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Allow Port:</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80 from All Hosts</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 22 from Bastion SG</a:t>
            </a:r>
          </a:p>
        </p:txBody>
      </p:sp>
      <p:sp>
        <p:nvSpPr>
          <p:cNvPr id="209" name="Left-Right Arrow Callout 208"/>
          <p:cNvSpPr/>
          <p:nvPr/>
        </p:nvSpPr>
        <p:spPr>
          <a:xfrm>
            <a:off x="5737929" y="3990472"/>
            <a:ext cx="1500088" cy="542565"/>
          </a:xfrm>
          <a:prstGeom prst="leftRightArrowCallout">
            <a:avLst>
              <a:gd name="adj1" fmla="val 25000"/>
              <a:gd name="adj2" fmla="val 25000"/>
              <a:gd name="adj3" fmla="val 25000"/>
              <a:gd name="adj4" fmla="val 77504"/>
            </a:avLst>
          </a:prstGeom>
          <a:solidFill>
            <a:sysClr val="window" lastClr="FFFFFF"/>
          </a:solidFill>
          <a:ln w="9525" cap="flat" cmpd="sng" algn="ctr">
            <a:solidFill>
              <a:srgbClr val="4747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Allow Port:</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All from Web SG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22 from Bastion SG</a:t>
            </a:r>
          </a:p>
        </p:txBody>
      </p:sp>
      <p:sp>
        <p:nvSpPr>
          <p:cNvPr id="211" name="Left-Right Arrow Callout 210"/>
          <p:cNvSpPr/>
          <p:nvPr/>
        </p:nvSpPr>
        <p:spPr>
          <a:xfrm>
            <a:off x="5722784" y="4605400"/>
            <a:ext cx="1556849" cy="542565"/>
          </a:xfrm>
          <a:prstGeom prst="leftRightArrowCallout">
            <a:avLst>
              <a:gd name="adj1" fmla="val 25000"/>
              <a:gd name="adj2" fmla="val 25000"/>
              <a:gd name="adj3" fmla="val 25000"/>
              <a:gd name="adj4" fmla="val 71087"/>
            </a:avLst>
          </a:prstGeom>
          <a:solidFill>
            <a:sysClr val="window" lastClr="FFFFFF"/>
          </a:solidFill>
          <a:ln w="9525" cap="flat" cmpd="sng" algn="ctr">
            <a:solidFill>
              <a:srgbClr val="4747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Allow Port:</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1521 from App SG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474746"/>
                </a:solidFill>
                <a:effectLst/>
                <a:uLnTx/>
                <a:uFillTx/>
                <a:latin typeface="Arial"/>
                <a:ea typeface="+mn-ea"/>
                <a:cs typeface="+mn-cs"/>
              </a:rPr>
              <a:t> 22 from Bastion SG</a:t>
            </a:r>
          </a:p>
        </p:txBody>
      </p:sp>
      <p:grpSp>
        <p:nvGrpSpPr>
          <p:cNvPr id="212" name="Group 211"/>
          <p:cNvGrpSpPr/>
          <p:nvPr/>
        </p:nvGrpSpPr>
        <p:grpSpPr>
          <a:xfrm>
            <a:off x="2195180" y="2443408"/>
            <a:ext cx="919430" cy="704969"/>
            <a:chOff x="1013872" y="3283068"/>
            <a:chExt cx="919430" cy="704969"/>
          </a:xfrm>
        </p:grpSpPr>
        <p:sp>
          <p:nvSpPr>
            <p:cNvPr id="213" name="TextBox 8"/>
            <p:cNvSpPr txBox="1">
              <a:spLocks noChangeArrowheads="1"/>
            </p:cNvSpPr>
            <p:nvPr/>
          </p:nvSpPr>
          <p:spPr bwMode="auto">
            <a:xfrm>
              <a:off x="1013872" y="3741816"/>
              <a:ext cx="919430"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S3</a:t>
              </a:r>
            </a:p>
          </p:txBody>
        </p:sp>
        <p:pic>
          <p:nvPicPr>
            <p:cNvPr id="214" name="Picture 213" descr="S3-Bucke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7" y="3283068"/>
              <a:ext cx="562121" cy="562121"/>
            </a:xfrm>
            <a:prstGeom prst="rect">
              <a:avLst/>
            </a:prstGeom>
          </p:spPr>
        </p:pic>
      </p:grpSp>
      <p:grpSp>
        <p:nvGrpSpPr>
          <p:cNvPr id="215" name="Group 214"/>
          <p:cNvGrpSpPr/>
          <p:nvPr/>
        </p:nvGrpSpPr>
        <p:grpSpPr>
          <a:xfrm>
            <a:off x="2382677" y="3259223"/>
            <a:ext cx="521748" cy="652374"/>
            <a:chOff x="691107" y="2222521"/>
            <a:chExt cx="521748" cy="652374"/>
          </a:xfrm>
        </p:grpSpPr>
        <p:pic>
          <p:nvPicPr>
            <p:cNvPr id="216" name="Picture 215" descr="EC2-AMI.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962" y="2222521"/>
              <a:ext cx="448318" cy="448318"/>
            </a:xfrm>
            <a:prstGeom prst="rect">
              <a:avLst/>
            </a:prstGeom>
          </p:spPr>
        </p:pic>
        <p:sp>
          <p:nvSpPr>
            <p:cNvPr id="217" name="TextBox 8"/>
            <p:cNvSpPr txBox="1">
              <a:spLocks noChangeArrowheads="1"/>
            </p:cNvSpPr>
            <p:nvPr/>
          </p:nvSpPr>
          <p:spPr bwMode="auto">
            <a:xfrm>
              <a:off x="691107" y="2628674"/>
              <a:ext cx="521748"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AMIs</a:t>
              </a:r>
            </a:p>
          </p:txBody>
        </p:sp>
      </p:grpSp>
      <p:grpSp>
        <p:nvGrpSpPr>
          <p:cNvPr id="218" name="Group 21"/>
          <p:cNvGrpSpPr>
            <a:grpSpLocks/>
          </p:cNvGrpSpPr>
          <p:nvPr/>
        </p:nvGrpSpPr>
        <p:grpSpPr bwMode="auto">
          <a:xfrm>
            <a:off x="10057245" y="4806715"/>
            <a:ext cx="437557" cy="293772"/>
            <a:chOff x="545458" y="4783771"/>
            <a:chExt cx="2293787" cy="1733798"/>
          </a:xfrm>
        </p:grpSpPr>
        <p:sp>
          <p:nvSpPr>
            <p:cNvPr id="219" name="Rounded Rectangle 218"/>
            <p:cNvSpPr/>
            <p:nvPr/>
          </p:nvSpPr>
          <p:spPr>
            <a:xfrm>
              <a:off x="545458" y="4783771"/>
              <a:ext cx="2293787" cy="1733798"/>
            </a:xfrm>
            <a:prstGeom prst="roundRect">
              <a:avLst>
                <a:gd name="adj" fmla="val 9818"/>
              </a:avLst>
            </a:prstGeom>
            <a:noFill/>
            <a:ln w="190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sp>
          <p:nvSpPr>
            <p:cNvPr id="220" name="Rounded Rectangle 219"/>
            <p:cNvSpPr/>
            <p:nvPr/>
          </p:nvSpPr>
          <p:spPr>
            <a:xfrm>
              <a:off x="545458" y="4783771"/>
              <a:ext cx="2293787" cy="1733798"/>
            </a:xfrm>
            <a:prstGeom prst="roundRect">
              <a:avLst>
                <a:gd name="adj" fmla="val 9818"/>
              </a:avLst>
            </a:prstGeom>
            <a:noFill/>
            <a:ln w="19050" cap="flat" cmpd="sng" algn="ctr">
              <a:solidFill>
                <a:srgbClr val="FF0000"/>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Helvetica Neue"/>
              </a:endParaRPr>
            </a:p>
          </p:txBody>
        </p:sp>
      </p:grpSp>
      <p:sp>
        <p:nvSpPr>
          <p:cNvPr id="222" name="TextBox 8"/>
          <p:cNvSpPr txBox="1">
            <a:spLocks noChangeArrowheads="1"/>
          </p:cNvSpPr>
          <p:nvPr/>
        </p:nvSpPr>
        <p:spPr bwMode="auto">
          <a:xfrm>
            <a:off x="9816308" y="5080671"/>
            <a:ext cx="919430" cy="461665"/>
          </a:xfrm>
          <a:prstGeom prst="rect">
            <a:avLst/>
          </a:prstGeom>
          <a:noFill/>
          <a:ln w="9525">
            <a:noFill/>
            <a:miter lim="800000"/>
            <a:headEnd/>
            <a:tailEnd/>
          </a:ln>
        </p:spPr>
        <p:txBody>
          <a:bodyPr wrap="square">
            <a:spAutoFit/>
          </a:bodyPr>
          <a:lstStyle/>
          <a:p>
            <a:pPr algn="ctr" defTabSz="457200"/>
            <a:r>
              <a:rPr lang="en-US" sz="1200" dirty="0">
                <a:solidFill>
                  <a:srgbClr val="474746"/>
                </a:solidFill>
                <a:ea typeface="Verdana" pitchFamily="34" charset="0"/>
                <a:cs typeface="Verdana" pitchFamily="34" charset="0"/>
              </a:rPr>
              <a:t>Security Group</a:t>
            </a:r>
          </a:p>
        </p:txBody>
      </p:sp>
      <p:graphicFrame>
        <p:nvGraphicFramePr>
          <p:cNvPr id="224" name="Object 223"/>
          <p:cNvGraphicFramePr>
            <a:graphicFrameLocks noChangeAspect="1"/>
          </p:cNvGraphicFramePr>
          <p:nvPr/>
        </p:nvGraphicFramePr>
        <p:xfrm>
          <a:off x="2397651" y="4079183"/>
          <a:ext cx="492908" cy="591489"/>
        </p:xfrm>
        <a:graphic>
          <a:graphicData uri="http://schemas.openxmlformats.org/presentationml/2006/ole">
            <mc:AlternateContent xmlns:mc="http://schemas.openxmlformats.org/markup-compatibility/2006">
              <mc:Choice xmlns:v="urn:schemas-microsoft-com:vml" Requires="v">
                <p:oleObj spid="_x0000_s4099" name="Visio" r:id="rId13" imgW="666885" imgH="800100" progId="Visio.Drawing.15">
                  <p:embed/>
                </p:oleObj>
              </mc:Choice>
              <mc:Fallback>
                <p:oleObj name="Visio" r:id="rId13" imgW="666885" imgH="800100" progId="Visio.Drawing.15">
                  <p:embed/>
                  <p:pic>
                    <p:nvPicPr>
                      <p:cNvPr id="224" name="Object 223"/>
                      <p:cNvPicPr/>
                      <p:nvPr/>
                    </p:nvPicPr>
                    <p:blipFill>
                      <a:blip r:embed="rId14"/>
                      <a:stretch>
                        <a:fillRect/>
                      </a:stretch>
                    </p:blipFill>
                    <p:spPr>
                      <a:xfrm>
                        <a:off x="2397651" y="4079183"/>
                        <a:ext cx="492908" cy="591489"/>
                      </a:xfrm>
                      <a:prstGeom prst="rect">
                        <a:avLst/>
                      </a:prstGeom>
                    </p:spPr>
                  </p:pic>
                </p:oleObj>
              </mc:Fallback>
            </mc:AlternateContent>
          </a:graphicData>
        </a:graphic>
      </p:graphicFrame>
      <p:sp>
        <p:nvSpPr>
          <p:cNvPr id="226" name="TextBox 8"/>
          <p:cNvSpPr txBox="1">
            <a:spLocks noChangeArrowheads="1"/>
          </p:cNvSpPr>
          <p:nvPr/>
        </p:nvSpPr>
        <p:spPr bwMode="auto">
          <a:xfrm>
            <a:off x="2183836" y="4621916"/>
            <a:ext cx="919430" cy="246221"/>
          </a:xfrm>
          <a:prstGeom prst="rect">
            <a:avLst/>
          </a:prstGeom>
          <a:noFill/>
          <a:ln w="9525">
            <a:noFill/>
            <a:miter lim="800000"/>
            <a:headEnd/>
            <a:tailEnd/>
          </a:ln>
        </p:spPr>
        <p:txBody>
          <a:bodyPr wrap="square">
            <a:spAutoFit/>
          </a:bodyPr>
          <a:lstStyle/>
          <a:p>
            <a:pPr algn="ctr" defTabSz="457200"/>
            <a:r>
              <a:rPr lang="en-US" sz="1000" dirty="0">
                <a:solidFill>
                  <a:srgbClr val="474746"/>
                </a:solidFill>
                <a:ea typeface="Verdana" pitchFamily="34" charset="0"/>
                <a:cs typeface="Verdana" pitchFamily="34" charset="0"/>
              </a:rPr>
              <a:t>Glacier</a:t>
            </a:r>
          </a:p>
        </p:txBody>
      </p:sp>
      <p:pic>
        <p:nvPicPr>
          <p:cNvPr id="227" name="Picture 2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79152" y="1860531"/>
            <a:ext cx="625090" cy="408045"/>
          </a:xfrm>
          <a:prstGeom prst="rect">
            <a:avLst/>
          </a:prstGeom>
        </p:spPr>
      </p:pic>
      <p:pic>
        <p:nvPicPr>
          <p:cNvPr id="228" name="Picture 22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64587" y="2492801"/>
            <a:ext cx="544781" cy="653737"/>
          </a:xfrm>
          <a:prstGeom prst="rect">
            <a:avLst/>
          </a:prstGeom>
        </p:spPr>
      </p:pic>
    </p:spTree>
    <p:custDataLst>
      <p:tags r:id="rId2"/>
    </p:custDataLst>
    <p:extLst>
      <p:ext uri="{BB962C8B-B14F-4D97-AF65-F5344CB8AC3E}">
        <p14:creationId xmlns:p14="http://schemas.microsoft.com/office/powerpoint/2010/main" val="88392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406906" cy="779463"/>
          </a:xfrm>
        </p:spPr>
        <p:txBody>
          <a:bodyPr>
            <a:noAutofit/>
          </a:bodyPr>
          <a:lstStyle/>
          <a:p>
            <a:r>
              <a:rPr lang="en-US" sz="3600" dirty="0"/>
              <a:t>AWS services and features to keep in mind (1)</a:t>
            </a:r>
          </a:p>
        </p:txBody>
      </p:sp>
      <p:sp>
        <p:nvSpPr>
          <p:cNvPr id="5" name="Content Placeholder 4"/>
          <p:cNvSpPr>
            <a:spLocks noGrp="1"/>
          </p:cNvSpPr>
          <p:nvPr>
            <p:ph idx="13"/>
          </p:nvPr>
        </p:nvSpPr>
        <p:spPr/>
        <p:txBody>
          <a:bodyPr>
            <a:normAutofit lnSpcReduction="10000"/>
          </a:bodyPr>
          <a:lstStyle/>
          <a:p>
            <a:pPr marL="0" indent="0">
              <a:spcBef>
                <a:spcPts val="1200"/>
              </a:spcBef>
              <a:buNone/>
            </a:pPr>
            <a:r>
              <a:rPr lang="en-US" dirty="0"/>
              <a:t>Storage in AWS cloud</a:t>
            </a:r>
          </a:p>
          <a:p>
            <a:pPr marL="800100" lvl="1" indent="-414338">
              <a:spcBef>
                <a:spcPts val="1200"/>
              </a:spcBef>
            </a:pPr>
            <a:r>
              <a:rPr lang="en-US" dirty="0"/>
              <a:t>Amazon EBS</a:t>
            </a:r>
          </a:p>
          <a:p>
            <a:pPr marL="800100" lvl="1" indent="-414338">
              <a:spcBef>
                <a:spcPts val="1200"/>
              </a:spcBef>
            </a:pPr>
            <a:r>
              <a:rPr lang="en-US" dirty="0"/>
              <a:t>Amazon S3 and Amazon Glacier</a:t>
            </a:r>
          </a:p>
          <a:p>
            <a:pPr marL="0" indent="0">
              <a:spcBef>
                <a:spcPts val="1200"/>
              </a:spcBef>
              <a:buNone/>
            </a:pPr>
            <a:r>
              <a:rPr lang="en-US" dirty="0"/>
              <a:t>Distributed environment</a:t>
            </a:r>
          </a:p>
          <a:p>
            <a:pPr marL="800100" lvl="1" indent="-414338">
              <a:spcBef>
                <a:spcPts val="1200"/>
              </a:spcBef>
            </a:pPr>
            <a:r>
              <a:rPr lang="en-US" dirty="0"/>
              <a:t>Elastic Load Balancing</a:t>
            </a:r>
          </a:p>
          <a:p>
            <a:pPr marL="800100" lvl="1" indent="-414338">
              <a:spcBef>
                <a:spcPts val="1200"/>
              </a:spcBef>
            </a:pPr>
            <a:r>
              <a:rPr lang="en-US" dirty="0"/>
              <a:t>Amazon Route 53</a:t>
            </a:r>
          </a:p>
          <a:p>
            <a:pPr marL="0" indent="0">
              <a:spcBef>
                <a:spcPts val="1200"/>
              </a:spcBef>
              <a:buNone/>
            </a:pPr>
            <a:r>
              <a:rPr lang="en-US" dirty="0"/>
              <a:t>Choosing </a:t>
            </a:r>
            <a:r>
              <a:rPr lang="en-US" dirty="0" err="1"/>
              <a:t>datastore</a:t>
            </a:r>
            <a:r>
              <a:rPr lang="en-US" dirty="0"/>
              <a:t> </a:t>
            </a:r>
          </a:p>
          <a:p>
            <a:pPr marL="800100" lvl="1" indent="-414338">
              <a:spcBef>
                <a:spcPts val="1200"/>
              </a:spcBef>
            </a:pPr>
            <a:r>
              <a:rPr lang="en-US" dirty="0"/>
              <a:t>DynamoDB</a:t>
            </a:r>
          </a:p>
          <a:p>
            <a:pPr marL="800100" lvl="1" indent="-414338">
              <a:spcBef>
                <a:spcPts val="1200"/>
              </a:spcBef>
            </a:pPr>
            <a:r>
              <a:rPr lang="en-US" dirty="0"/>
              <a:t>Amazon RDS</a:t>
            </a:r>
          </a:p>
          <a:p>
            <a:pPr marL="800100" lvl="1" indent="-414338">
              <a:spcBef>
                <a:spcPts val="1200"/>
              </a:spcBef>
            </a:pPr>
            <a:r>
              <a:rPr lang="en-US" dirty="0" err="1"/>
              <a:t>ElastiCache</a:t>
            </a:r>
            <a:endParaRPr lang="en-US" dirty="0"/>
          </a:p>
        </p:txBody>
      </p:sp>
    </p:spTree>
    <p:custDataLst>
      <p:tags r:id="rId1"/>
    </p:custDataLst>
    <p:extLst>
      <p:ext uri="{BB962C8B-B14F-4D97-AF65-F5344CB8AC3E}">
        <p14:creationId xmlns:p14="http://schemas.microsoft.com/office/powerpoint/2010/main" val="157028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AWS services and features to keep in mind (2)</a:t>
            </a:r>
          </a:p>
        </p:txBody>
      </p:sp>
      <p:sp>
        <p:nvSpPr>
          <p:cNvPr id="3" name="Content Placeholder 2"/>
          <p:cNvSpPr>
            <a:spLocks noGrp="1"/>
          </p:cNvSpPr>
          <p:nvPr>
            <p:ph idx="1"/>
          </p:nvPr>
        </p:nvSpPr>
        <p:spPr/>
        <p:txBody>
          <a:bodyPr>
            <a:normAutofit/>
          </a:bodyPr>
          <a:lstStyle/>
          <a:p>
            <a:pPr marL="0" indent="0">
              <a:buNone/>
            </a:pPr>
            <a:r>
              <a:rPr lang="en-US" dirty="0"/>
              <a:t>Web-scale media hosting</a:t>
            </a:r>
          </a:p>
          <a:p>
            <a:pPr marL="800100" lvl="1" indent="-414338">
              <a:spcBef>
                <a:spcPts val="1200"/>
              </a:spcBef>
            </a:pPr>
            <a:r>
              <a:rPr lang="en-US" dirty="0"/>
              <a:t>Amazon CloudFront and Amazon S3</a:t>
            </a:r>
          </a:p>
          <a:p>
            <a:pPr marL="0" indent="0">
              <a:buNone/>
            </a:pPr>
            <a:r>
              <a:rPr lang="en-US" dirty="0"/>
              <a:t>Elasticity and scalability</a:t>
            </a:r>
          </a:p>
          <a:p>
            <a:pPr marL="800100" lvl="1" indent="-414338">
              <a:spcBef>
                <a:spcPts val="1200"/>
              </a:spcBef>
            </a:pPr>
            <a:r>
              <a:rPr lang="en-US" dirty="0"/>
              <a:t>Amazon CloudWatch</a:t>
            </a:r>
          </a:p>
          <a:p>
            <a:pPr marL="800100" lvl="1" indent="-414338">
              <a:spcBef>
                <a:spcPts val="1200"/>
              </a:spcBef>
            </a:pPr>
            <a:r>
              <a:rPr lang="en-US" dirty="0"/>
              <a:t>Auto Scaling</a:t>
            </a:r>
          </a:p>
          <a:p>
            <a:pPr lvl="1"/>
            <a:endParaRPr lang="en-US" dirty="0"/>
          </a:p>
        </p:txBody>
      </p:sp>
    </p:spTree>
    <p:custDataLst>
      <p:tags r:id="rId1"/>
    </p:custDataLst>
    <p:extLst>
      <p:ext uri="{BB962C8B-B14F-4D97-AF65-F5344CB8AC3E}">
        <p14:creationId xmlns:p14="http://schemas.microsoft.com/office/powerpoint/2010/main" val="229889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Assignment</a:t>
            </a:r>
          </a:p>
        </p:txBody>
      </p:sp>
      <p:sp>
        <p:nvSpPr>
          <p:cNvPr id="3" name="Content Placeholder 2"/>
          <p:cNvSpPr>
            <a:spLocks noGrp="1"/>
          </p:cNvSpPr>
          <p:nvPr>
            <p:ph idx="1"/>
          </p:nvPr>
        </p:nvSpPr>
        <p:spPr>
          <a:xfrm>
            <a:off x="238538" y="1440305"/>
            <a:ext cx="11305761" cy="4913308"/>
          </a:xfrm>
        </p:spPr>
        <p:txBody>
          <a:bodyPr/>
          <a:lstStyle/>
          <a:p>
            <a:pPr marL="0" indent="0">
              <a:spcBef>
                <a:spcPts val="1600"/>
              </a:spcBef>
              <a:buNone/>
            </a:pPr>
            <a:r>
              <a:rPr lang="en-US" dirty="0"/>
              <a:t>Work in groups to design an architecture that meets </a:t>
            </a:r>
            <a:r>
              <a:rPr lang="en-US" i="1" dirty="0"/>
              <a:t>GoGreen</a:t>
            </a:r>
            <a:r>
              <a:rPr lang="en-US" dirty="0"/>
              <a:t> requirements.</a:t>
            </a:r>
          </a:p>
          <a:p>
            <a:pPr marL="800100" lvl="1" indent="-414338">
              <a:spcBef>
                <a:spcPts val="1800"/>
              </a:spcBef>
            </a:pPr>
            <a:r>
              <a:rPr lang="en-US" sz="2600" dirty="0"/>
              <a:t>Adding onto what you talked about in Group Discussion 1.</a:t>
            </a:r>
          </a:p>
          <a:p>
            <a:pPr marL="800100" lvl="1" indent="-414338">
              <a:spcBef>
                <a:spcPts val="1800"/>
              </a:spcBef>
            </a:pPr>
            <a:r>
              <a:rPr lang="en-US" sz="2600" dirty="0"/>
              <a:t>Consider the AWS services discussed, and where they fit.</a:t>
            </a:r>
          </a:p>
          <a:p>
            <a:pPr marL="800100" lvl="1" indent="-414338">
              <a:spcBef>
                <a:spcPts val="1800"/>
              </a:spcBef>
            </a:pPr>
            <a:r>
              <a:rPr lang="en-US" sz="2600" dirty="0"/>
              <a:t>Provide analysis of your decisions with justification based on the pillars of the Well Architected framework.</a:t>
            </a:r>
          </a:p>
        </p:txBody>
      </p:sp>
    </p:spTree>
    <p:custDataLst>
      <p:tags r:id="rId1"/>
    </p:custDataLst>
    <p:extLst>
      <p:ext uri="{BB962C8B-B14F-4D97-AF65-F5344CB8AC3E}">
        <p14:creationId xmlns:p14="http://schemas.microsoft.com/office/powerpoint/2010/main" val="366046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67" dirty="0"/>
              <a:t>Share What Your Group Discussed</a:t>
            </a:r>
          </a:p>
        </p:txBody>
      </p:sp>
    </p:spTree>
    <p:custDataLst>
      <p:tags r:id="rId1"/>
    </p:custDataLst>
    <p:extLst>
      <p:ext uri="{BB962C8B-B14F-4D97-AF65-F5344CB8AC3E}">
        <p14:creationId xmlns:p14="http://schemas.microsoft.com/office/powerpoint/2010/main" val="121724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16620</TotalTime>
  <Words>1132</Words>
  <Application>Microsoft Macintosh PowerPoint</Application>
  <PresentationFormat>Widescreen</PresentationFormat>
  <Paragraphs>153</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Amazon Ember Light</vt:lpstr>
      <vt:lpstr>Arial</vt:lpstr>
      <vt:lpstr>Calibri</vt:lpstr>
      <vt:lpstr>Helvetica Neue LT Std 65 Medium</vt:lpstr>
      <vt:lpstr>Office Theme</vt:lpstr>
      <vt:lpstr>Image</vt:lpstr>
      <vt:lpstr>Visio</vt:lpstr>
      <vt:lpstr>Group Discussion #2:  Scalable Web Application</vt:lpstr>
      <vt:lpstr>GoGreen</vt:lpstr>
      <vt:lpstr>Phase 2: GoGreen Redesign Requirements</vt:lpstr>
      <vt:lpstr>Phase 2: GoGreen Redesign Requirements</vt:lpstr>
      <vt:lpstr>Group Discussion 1: Example Solution</vt:lpstr>
      <vt:lpstr>AWS services and features to keep in mind (1)</vt:lpstr>
      <vt:lpstr>AWS services and features to keep in mind (2)</vt:lpstr>
      <vt:lpstr>Group Assignment</vt:lpstr>
      <vt:lpstr>Share What Your Group Discussed</vt:lpstr>
      <vt:lpstr>PowerPoint Presentation</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David Mohr</cp:lastModifiedBy>
  <cp:revision>410</cp:revision>
  <cp:lastPrinted>2017-08-03T20:30:13Z</cp:lastPrinted>
  <dcterms:created xsi:type="dcterms:W3CDTF">2017-05-11T23:06:57Z</dcterms:created>
  <dcterms:modified xsi:type="dcterms:W3CDTF">2019-09-25T01:03:29Z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