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7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7" r:id="rId6"/>
    <p:sldId id="275" r:id="rId7"/>
    <p:sldId id="274" r:id="rId8"/>
    <p:sldId id="261" r:id="rId9"/>
    <p:sldId id="276" r:id="rId10"/>
    <p:sldId id="262" r:id="rId11"/>
    <p:sldId id="263" r:id="rId12"/>
    <p:sldId id="264" r:id="rId13"/>
    <p:sldId id="265" r:id="rId14"/>
    <p:sldId id="266" r:id="rId15"/>
    <p:sldId id="271" r:id="rId16"/>
    <p:sldId id="272" r:id="rId17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9"/>
      <p:italic r:id="rId20"/>
    </p:embeddedFont>
    <p:embeddedFont>
      <p:font typeface="Lato" panose="020F0502020204030203" pitchFamily="34" charset="77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74" d="100"/>
          <a:sy n="74" d="100"/>
        </p:scale>
        <p:origin x="184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723f92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723f92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f723f9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f723f9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f723f9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f723f9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f723f92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f723f92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f723f9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f723f9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, </a:t>
            </a:r>
            <a:r>
              <a:rPr lang="en-US" dirty="0" err="1"/>
              <a:t>Rndom</a:t>
            </a:r>
            <a:r>
              <a:rPr lang="en-US" dirty="0"/>
              <a:t> Forest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f723f9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f723f9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4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f723f9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f723f9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f723f92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f723f92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f723f92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f723f92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f723f92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f723f92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54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3579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0875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016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799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0757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95668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4633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2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0396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7797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4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-Musketeer/Quora-Insincere-Questions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drive/1m-lSWU_K5gotvKa-LbP-mcKq8U7AE-xH?authuser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9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9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313653" cy="288639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4600" b="0" dirty="0"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/>
              <a:t>Classifying insincere content in Social Media Posts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113972" y="1673776"/>
            <a:ext cx="1945206" cy="288639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By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lvl="0" indent="0" algn="l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Kumuda B G Murthy 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Raghava D </a:t>
            </a:r>
            <a:r>
              <a:rPr lang="en-US" sz="1600" dirty="0" err="1"/>
              <a:t>Urs</a:t>
            </a:r>
            <a:r>
              <a:rPr lang="en-US" sz="1600" dirty="0"/>
              <a:t>	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Shiv Kumar Ganesh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6223" y="1791268"/>
            <a:ext cx="0" cy="1392072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02696" y="207052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Difficulty and Innovation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4294967295"/>
          </p:nvPr>
        </p:nvSpPr>
        <p:spPr>
          <a:xfrm>
            <a:off x="628153" y="1074737"/>
            <a:ext cx="7686675" cy="299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400" dirty="0"/>
              <a:t>-	The data was heavily imbalanced and multiple methods are tried in order to balance out the data for the classification task</a:t>
            </a:r>
            <a:br>
              <a:rPr lang="en" sz="1400" dirty="0"/>
            </a:br>
            <a:r>
              <a:rPr lang="en" sz="1400" dirty="0"/>
              <a:t>-	Due to large dataset, we had to employ distributed computing during feature engineering phase</a:t>
            </a:r>
            <a:br>
              <a:rPr lang="en" sz="1400" dirty="0"/>
            </a:br>
            <a:r>
              <a:rPr lang="en" sz="1400" dirty="0"/>
              <a:t>-	Model selection and evaluation were also difficult owing to the nature of the data, better results could have been obtained using deep learning models.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and Lesson Learnt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 idx="4294967295"/>
          </p:nvPr>
        </p:nvSpPr>
        <p:spPr>
          <a:xfrm>
            <a:off x="662940" y="1465663"/>
            <a:ext cx="8481060" cy="253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Planning to submit for IEEE conference</a:t>
            </a:r>
            <a:br>
              <a:rPr lang="en" sz="1800" b="0" dirty="0"/>
            </a:br>
            <a:br>
              <a:rPr lang="en" sz="1800" b="0" dirty="0"/>
            </a:br>
            <a:r>
              <a:rPr lang="en" sz="1800" b="0" dirty="0"/>
              <a:t>Lessons learnt</a:t>
            </a:r>
            <a:br>
              <a:rPr lang="en" sz="1800" b="0" dirty="0"/>
            </a:br>
            <a:endParaRPr sz="1800" b="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800" b="0" dirty="0"/>
              <a:t>- The most crucial phase of the project is feature engineering.</a:t>
            </a:r>
            <a:br>
              <a:rPr lang="en" sz="1800" b="0" dirty="0"/>
            </a:br>
            <a:r>
              <a:rPr lang="en" sz="1800" b="0" dirty="0"/>
              <a:t>- Data gathered is never perfect, have to clean and process before </a:t>
            </a:r>
            <a:r>
              <a:rPr lang="en" sz="1800" dirty="0"/>
              <a:t>consumption</a:t>
            </a:r>
            <a:r>
              <a:rPr lang="en" sz="1800" b="0" dirty="0"/>
              <a:t>.</a:t>
            </a:r>
            <a:br>
              <a:rPr lang="en" sz="1800" dirty="0"/>
            </a:br>
            <a:r>
              <a:rPr lang="en" sz="1800" dirty="0"/>
              <a:t>- </a:t>
            </a:r>
            <a:r>
              <a:rPr lang="en" sz="1800" b="0" dirty="0"/>
              <a:t>No free lunch theorem is real.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59959" y="0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Work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4294967295"/>
          </p:nvPr>
        </p:nvSpPr>
        <p:spPr>
          <a:xfrm>
            <a:off x="659959" y="1020928"/>
            <a:ext cx="7688262" cy="2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We followed agile methodology for project management and its execution. We met as a team daily at 4PM.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24675" y="1587125"/>
            <a:ext cx="7688400" cy="25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 &amp; A</a:t>
            </a:r>
            <a:endParaRPr sz="3000" b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24675" y="1587125"/>
            <a:ext cx="7688400" cy="25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 b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72E1-8F08-214A-AB16-3137F6CC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48" y="121158"/>
            <a:ext cx="7200900" cy="572081"/>
          </a:xfrm>
        </p:spPr>
        <p:txBody>
          <a:bodyPr>
            <a:normAutofit/>
          </a:bodyPr>
          <a:lstStyle/>
          <a:p>
            <a:r>
              <a:rPr lang="en-US" dirty="0"/>
              <a:t>Team 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545D5-A481-2343-8707-3524623E9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15838"/>
              </p:ext>
            </p:extLst>
          </p:nvPr>
        </p:nvGraphicFramePr>
        <p:xfrm>
          <a:off x="767587" y="693240"/>
          <a:ext cx="8102092" cy="369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98">
                  <a:extLst>
                    <a:ext uri="{9D8B030D-6E8A-4147-A177-3AD203B41FA5}">
                      <a16:colId xmlns:a16="http://schemas.microsoft.com/office/drawing/2014/main" val="2685716904"/>
                    </a:ext>
                  </a:extLst>
                </a:gridCol>
                <a:gridCol w="3740060">
                  <a:extLst>
                    <a:ext uri="{9D8B030D-6E8A-4147-A177-3AD203B41FA5}">
                      <a16:colId xmlns:a16="http://schemas.microsoft.com/office/drawing/2014/main" val="3342236971"/>
                    </a:ext>
                  </a:extLst>
                </a:gridCol>
                <a:gridCol w="1382121">
                  <a:extLst>
                    <a:ext uri="{9D8B030D-6E8A-4147-A177-3AD203B41FA5}">
                      <a16:colId xmlns:a16="http://schemas.microsoft.com/office/drawing/2014/main" val="995761315"/>
                    </a:ext>
                  </a:extLst>
                </a:gridCol>
                <a:gridCol w="693071">
                  <a:extLst>
                    <a:ext uri="{9D8B030D-6E8A-4147-A177-3AD203B41FA5}">
                      <a16:colId xmlns:a16="http://schemas.microsoft.com/office/drawing/2014/main" val="2468250553"/>
                    </a:ext>
                  </a:extLst>
                </a:gridCol>
                <a:gridCol w="876397">
                  <a:extLst>
                    <a:ext uri="{9D8B030D-6E8A-4147-A177-3AD203B41FA5}">
                      <a16:colId xmlns:a16="http://schemas.microsoft.com/office/drawing/2014/main" val="4088601615"/>
                    </a:ext>
                  </a:extLst>
                </a:gridCol>
                <a:gridCol w="993345">
                  <a:extLst>
                    <a:ext uri="{9D8B030D-6E8A-4147-A177-3AD203B41FA5}">
                      <a16:colId xmlns:a16="http://schemas.microsoft.com/office/drawing/2014/main" val="3634446485"/>
                    </a:ext>
                  </a:extLst>
                </a:gridCol>
              </a:tblGrid>
              <a:tr h="173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Step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Task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Assignee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Status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Expected date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Completion date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656943693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1.  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Project idea brainstorming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9/7/20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9/8/20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3133684201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2.  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Project idea finalization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9/10/20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9/10/20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3847148380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3.  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Literature</a:t>
                      </a:r>
                    </a:p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 survey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9/15/20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9/15/20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1262844490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4.  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Project proposal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9/23/20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9/25/20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2057734730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5.  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Project Setup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Shiv, Raghava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9/30/20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9/30/20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2667946608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6.  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Data research and procuring available data sets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Raghava, Shiv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5/10/20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10/7/20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2665860131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7.  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Data analysis to review the procured data set and identify the useful attributes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Shiv, Kumuda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10/10/20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10/14/20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893874714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8.  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Perform EDA to evaluate the data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Raghava, Shiv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10/10/20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10/14/20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1593831284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9.  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Data pre-processing to remove duplicates, handle null values and incorrect data format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10/14/20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10/22/20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2184470382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10.  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</a:rPr>
                        <a:t>Feature engineering to finalize the attribute set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10/23/20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11/1/20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1618802478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11.  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Model implementation and analysis – SVM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Shiv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11/02/20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11/24/20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1835524761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12.  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Model implementation and analysis – Decision tree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11/02/20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11/24/20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3605306620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13.  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Model implementation and analysis – Random forest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Raghava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11/02/20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11/24/20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4163284652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14.  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Model evaluation – Evaluate the models obtained from previous step and use the model with highest accuracy for prediction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Raghava,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Completed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11/22/20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11/25/20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3288355980"/>
                  </a:ext>
                </a:extLst>
              </a:tr>
              <a:tr h="332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15.  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Data visualization – Provide a simple UI/form to accept test data and predict.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Kumuda,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Completed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11/25/20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11/28/20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1750037004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16.  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Project report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Raghava, Shiv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11/28/20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12/1/20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3528573528"/>
                  </a:ext>
                </a:extLst>
              </a:tr>
              <a:tr h="173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17.  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93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Project demo and presentation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Raghava, Shiv, Kumuda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Completed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12/1/20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 dirty="0">
                          <a:effectLst/>
                        </a:rPr>
                        <a:t>12/1/20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6" marR="2966" marT="2966" marB="0" anchor="ctr"/>
                </a:tc>
                <a:extLst>
                  <a:ext uri="{0D108BD9-81ED-4DB2-BD59-A6C34878D82A}">
                    <a16:rowId xmlns:a16="http://schemas.microsoft.com/office/drawing/2014/main" val="158495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04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2B49-320A-BB44-9250-D2582F48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39" y="178308"/>
            <a:ext cx="7200900" cy="1114425"/>
          </a:xfrm>
        </p:spPr>
        <p:txBody>
          <a:bodyPr/>
          <a:lstStyle/>
          <a:p>
            <a:r>
              <a:rPr lang="en-US" dirty="0"/>
              <a:t>Scrum meeting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18B3E-E360-9B48-8F94-14382171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72780"/>
            <a:ext cx="7411461" cy="41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77625" y="220152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Significance to the real world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980992" y="1195566"/>
            <a:ext cx="7688262" cy="253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The veracity of data has become an existential problem with</a:t>
            </a:r>
            <a:br>
              <a:rPr lang="en-US" sz="1800" dirty="0"/>
            </a:br>
            <a:r>
              <a:rPr lang="en-US" sz="1800" dirty="0"/>
              <a:t>the volume of data available and generated each day. Almost all</a:t>
            </a:r>
            <a:br>
              <a:rPr lang="en-US" sz="1800" dirty="0"/>
            </a:br>
            <a:r>
              <a:rPr lang="en-US" sz="1800" dirty="0"/>
              <a:t>of the online platforms are dealing with this. Inaccurate text,</a:t>
            </a:r>
            <a:br>
              <a:rPr lang="en-US" sz="1800" dirty="0"/>
            </a:br>
            <a:r>
              <a:rPr lang="en-US" sz="1800" dirty="0"/>
              <a:t>misrepresentation of information, and demeaning content have</a:t>
            </a:r>
            <a:br>
              <a:rPr lang="en-US" sz="1800" dirty="0"/>
            </a:br>
            <a:r>
              <a:rPr lang="en-US" sz="1800" dirty="0"/>
              <a:t>become commonplace on the internet. Social media such as</a:t>
            </a:r>
            <a:br>
              <a:rPr lang="en-US" sz="1800" dirty="0"/>
            </a:br>
            <a:r>
              <a:rPr lang="en-US" sz="1800" dirty="0"/>
              <a:t>Twitter, Facebook, Quora, etc. are facing this problem and have</a:t>
            </a:r>
            <a:br>
              <a:rPr lang="en-US" sz="1800" dirty="0"/>
            </a:br>
            <a:r>
              <a:rPr lang="en-US" sz="1800" dirty="0"/>
              <a:t>been constantly fighting it. These forums are being used by</a:t>
            </a:r>
            <a:br>
              <a:rPr lang="en-US" sz="1800" dirty="0"/>
            </a:br>
            <a:r>
              <a:rPr lang="en-US" sz="1800" dirty="0"/>
              <a:t>millions of people and monitoring such forums requires</a:t>
            </a:r>
            <a:br>
              <a:rPr lang="en-US" sz="1800" dirty="0"/>
            </a:br>
            <a:r>
              <a:rPr lang="en-US" sz="1800" dirty="0"/>
              <a:t>sophisticated algorithms in work.</a:t>
            </a:r>
            <a:br>
              <a:rPr lang="en-US" sz="1800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77626" y="307616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Data and Tools Used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4294967295"/>
          </p:nvPr>
        </p:nvSpPr>
        <p:spPr>
          <a:xfrm>
            <a:off x="973040" y="1489863"/>
            <a:ext cx="8170960" cy="253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Data Size	 : </a:t>
            </a:r>
            <a:r>
              <a:rPr lang="en" sz="1800" dirty="0"/>
              <a:t>1.6 Million+ unique questions gathered from Quora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Tools Used	 : Python, Google Collab, Streamlit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Veracity 	 : </a:t>
            </a:r>
            <a:r>
              <a:rPr lang="en" sz="1800" dirty="0"/>
              <a:t>Quora questions publicly made avai</a:t>
            </a:r>
            <a:r>
              <a:rPr lang="en-US" sz="1800" dirty="0"/>
              <a:t>la</a:t>
            </a:r>
            <a:r>
              <a:rPr lang="en" sz="1800" dirty="0"/>
              <a:t>ble via kaggle.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Variety 	</a:t>
            </a:r>
            <a:r>
              <a:rPr lang="en-US" sz="1800" dirty="0"/>
              <a:t> </a:t>
            </a:r>
            <a:r>
              <a:rPr lang="en-US" sz="1800" b="0" dirty="0"/>
              <a:t>: Semi structured data.</a:t>
            </a:r>
          </a:p>
          <a:p>
            <a:pPr algn="l">
              <a:spcBef>
                <a:spcPts val="0"/>
              </a:spcBef>
            </a:pPr>
            <a:r>
              <a:rPr lang="en" sz="1800" b="0" dirty="0"/>
              <a:t>Volume </a:t>
            </a:r>
            <a:r>
              <a:rPr lang="en" sz="1800" dirty="0"/>
              <a:t>	 </a:t>
            </a:r>
            <a:r>
              <a:rPr lang="en" sz="1800" b="0" dirty="0"/>
              <a:t>: </a:t>
            </a:r>
            <a:r>
              <a:rPr lang="en-US" sz="1800" dirty="0"/>
              <a:t>1.6 Million+ unique Quora questions</a:t>
            </a:r>
            <a:r>
              <a:rPr lang="en" sz="1800" b="0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06063" y="323519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and Version Control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4294967295"/>
          </p:nvPr>
        </p:nvSpPr>
        <p:spPr>
          <a:xfrm>
            <a:off x="710454" y="1351583"/>
            <a:ext cx="8338130" cy="2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00" dirty="0"/>
              <a:t>Packages	: Pandas, NumPy, Seaborn, Matplotlib, </a:t>
            </a:r>
            <a:r>
              <a:rPr lang="en" sz="1800" dirty="0" err="1"/>
              <a:t>Sklearn</a:t>
            </a:r>
            <a:r>
              <a:rPr lang="en" sz="1800" dirty="0"/>
              <a:t>, </a:t>
            </a:r>
            <a:r>
              <a:rPr lang="en-US" sz="1800" dirty="0" err="1"/>
              <a:t>Itertools</a:t>
            </a:r>
            <a:r>
              <a:rPr lang="en-US" sz="1800" dirty="0"/>
              <a:t>, </a:t>
            </a:r>
            <a:r>
              <a:rPr lang="en-US" sz="1800" dirty="0" err="1"/>
              <a:t>Gensim</a:t>
            </a:r>
            <a:r>
              <a:rPr lang="en-US" sz="1800" dirty="0"/>
              <a:t>, 		  </a:t>
            </a:r>
            <a:r>
              <a:rPr lang="en-US" sz="1800" dirty="0" err="1"/>
              <a:t>Joblib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Predictors	: Question text transformed to </a:t>
            </a:r>
            <a:r>
              <a:rPr lang="en-US" sz="1800" dirty="0" err="1"/>
              <a:t>tfidf</a:t>
            </a:r>
            <a:r>
              <a:rPr lang="en-US" sz="1800" dirty="0"/>
              <a:t> vectors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Prediction	: </a:t>
            </a:r>
            <a:r>
              <a:rPr lang="en-US" sz="1800" dirty="0"/>
              <a:t>Whether question is insincere or not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1800" dirty="0"/>
              <a:t>ML Mode</a:t>
            </a:r>
            <a:r>
              <a:rPr lang="en-US" sz="1800" dirty="0"/>
              <a:t>l	</a:t>
            </a:r>
            <a:r>
              <a:rPr lang="en" sz="1800" dirty="0"/>
              <a:t>: Logistic Regression, </a:t>
            </a:r>
            <a:r>
              <a:rPr lang="en-US" sz="1800" kern="800" dirty="0"/>
              <a:t>Multinomial </a:t>
            </a:r>
            <a:r>
              <a:rPr lang="en-US" sz="1800" dirty="0"/>
              <a:t>Naïve Bayes, </a:t>
            </a:r>
            <a:r>
              <a:rPr lang="en" sz="1800" dirty="0"/>
              <a:t>Support Vector 			Machine, Decision Tree, Random Forest, Passive Aggressive Classifier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Version Ctr</a:t>
            </a:r>
            <a:r>
              <a:rPr lang="en-US" sz="1800" dirty="0"/>
              <a:t>l	</a:t>
            </a:r>
            <a:r>
              <a:rPr lang="en" sz="1800" dirty="0"/>
              <a:t>: </a:t>
            </a:r>
            <a:r>
              <a:rPr lang="en-US" sz="1800" dirty="0">
                <a:hlinkClick r:id="rId3"/>
              </a:rPr>
              <a:t>GitHub</a:t>
            </a: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Google Collab</a:t>
            </a:r>
            <a:r>
              <a:rPr lang="en-US" sz="1600" dirty="0"/>
              <a:t>	: </a:t>
            </a:r>
            <a:r>
              <a:rPr lang="en-US" sz="1800" dirty="0">
                <a:hlinkClick r:id="rId4"/>
              </a:rPr>
              <a:t>Collab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58356" y="166863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1455738" y="1797050"/>
            <a:ext cx="7688262" cy="292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0" dirty="0"/>
            </a:br>
            <a:br>
              <a:rPr lang="en" sz="1800" b="0" dirty="0"/>
            </a:b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/>
            </a:br>
            <a:br>
              <a:rPr lang="en-US" sz="1800" b="0" dirty="0"/>
            </a:b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2AA98-A247-C54D-AD8E-A716D024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2" y="1281288"/>
            <a:ext cx="8400896" cy="24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1371-A78D-C94F-BEF4-4AF79C77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2" y="165099"/>
            <a:ext cx="7200900" cy="1114425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1FE7B-66E3-824A-A79B-01BF0472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0" y="1108075"/>
            <a:ext cx="4117270" cy="292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D23979-545E-834E-ADF7-CC9C5911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851" y="1108074"/>
            <a:ext cx="4147081" cy="29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1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AD3-1F90-0044-8907-EB89C87F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32" y="75438"/>
            <a:ext cx="7200900" cy="1114425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5AC553-856C-5947-9B19-FB45EAD0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7" y="692149"/>
            <a:ext cx="7304566" cy="40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70891" y="223256"/>
            <a:ext cx="7200900" cy="111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Evaluation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1455738" y="1797050"/>
            <a:ext cx="7688262" cy="292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0" dirty="0"/>
            </a:br>
            <a:br>
              <a:rPr lang="en" sz="1800" b="0" dirty="0"/>
            </a:b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/>
            </a:br>
            <a:br>
              <a:rPr lang="en-US" sz="1800" b="0" dirty="0"/>
            </a:b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34347"/>
              </p:ext>
            </p:extLst>
          </p:nvPr>
        </p:nvGraphicFramePr>
        <p:xfrm>
          <a:off x="1005907" y="1135208"/>
          <a:ext cx="7056742" cy="296075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20838">
                  <a:extLst>
                    <a:ext uri="{9D8B030D-6E8A-4147-A177-3AD203B41FA5}">
                      <a16:colId xmlns:a16="http://schemas.microsoft.com/office/drawing/2014/main" val="4048466587"/>
                    </a:ext>
                  </a:extLst>
                </a:gridCol>
                <a:gridCol w="1358976">
                  <a:extLst>
                    <a:ext uri="{9D8B030D-6E8A-4147-A177-3AD203B41FA5}">
                      <a16:colId xmlns:a16="http://schemas.microsoft.com/office/drawing/2014/main" val="2831927862"/>
                    </a:ext>
                  </a:extLst>
                </a:gridCol>
                <a:gridCol w="1358976">
                  <a:extLst>
                    <a:ext uri="{9D8B030D-6E8A-4147-A177-3AD203B41FA5}">
                      <a16:colId xmlns:a16="http://schemas.microsoft.com/office/drawing/2014/main" val="1302668712"/>
                    </a:ext>
                  </a:extLst>
                </a:gridCol>
                <a:gridCol w="1358976">
                  <a:extLst>
                    <a:ext uri="{9D8B030D-6E8A-4147-A177-3AD203B41FA5}">
                      <a16:colId xmlns:a16="http://schemas.microsoft.com/office/drawing/2014/main" val="3553150940"/>
                    </a:ext>
                  </a:extLst>
                </a:gridCol>
                <a:gridCol w="1358976">
                  <a:extLst>
                    <a:ext uri="{9D8B030D-6E8A-4147-A177-3AD203B41FA5}">
                      <a16:colId xmlns:a16="http://schemas.microsoft.com/office/drawing/2014/main" val="1239280029"/>
                    </a:ext>
                  </a:extLst>
                </a:gridCol>
              </a:tblGrid>
              <a:tr h="2228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</a:rPr>
                        <a:t>Model Type</a:t>
                      </a:r>
                      <a:endParaRPr lang="en-US" sz="950" kern="800" dirty="0">
                        <a:effectLst/>
                        <a:latin typeface="Palatin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</a:rPr>
                        <a:t>Accuracy</a:t>
                      </a:r>
                      <a:endParaRPr lang="en-US" sz="950" kern="800" dirty="0">
                        <a:effectLst/>
                        <a:latin typeface="Palatin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693292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Multinomial Naïve Bayes</a:t>
                      </a:r>
                    </a:p>
                    <a:p>
                      <a:pPr marL="0" marR="0" indent="0" algn="l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50" kern="800" dirty="0">
                        <a:effectLst/>
                        <a:latin typeface="Palatin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4482134"/>
                  </a:ext>
                </a:extLst>
              </a:tr>
              <a:tr h="47244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kern="800" dirty="0">
                          <a:effectLst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7672284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kern="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Passive Aggressive Classifier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cs typeface="Times New Roman" panose="02020603050405020304" pitchFamily="18" charset="0"/>
                        </a:rPr>
                        <a:t>0.94</a:t>
                      </a:r>
                      <a:endParaRPr lang="en-US" sz="950" kern="800" dirty="0">
                        <a:solidFill>
                          <a:schemeClr val="tx1"/>
                        </a:solidFill>
                        <a:effectLst/>
                        <a:latin typeface="Palatin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7454789"/>
                  </a:ext>
                </a:extLst>
              </a:tr>
              <a:tr h="3860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SVC</a:t>
                      </a:r>
                    </a:p>
                    <a:p>
                      <a:pPr marL="0" marR="0" indent="0" algn="l" defTabSz="6858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50" b="1" kern="8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929402"/>
                  </a:ext>
                </a:extLst>
              </a:tr>
              <a:tr h="624258"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kern="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kern="800" dirty="0">
                          <a:solidFill>
                            <a:schemeClr val="tx1"/>
                          </a:solidFill>
                          <a:effectLst/>
                          <a:latin typeface="Palatino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529932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1" kern="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124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9131-BFB4-1542-8828-E28832DB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BC260E-85DF-1F47-843D-58D52EBD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2" y="2571749"/>
            <a:ext cx="6667970" cy="2296933"/>
          </a:xfrm>
          <a:prstGeom prst="rect">
            <a:avLst/>
          </a:prstGeom>
        </p:spPr>
      </p:pic>
      <p:sp>
        <p:nvSpPr>
          <p:cNvPr id="8" name="Google Shape;123;p19">
            <a:extLst>
              <a:ext uri="{FF2B5EF4-FFF2-40B4-BE49-F238E27FC236}">
                <a16:creationId xmlns:a16="http://schemas.microsoft.com/office/drawing/2014/main" id="{CBCF7BB2-40FE-E94B-AC2A-52F7B27B50ED}"/>
              </a:ext>
            </a:extLst>
          </p:cNvPr>
          <p:cNvSpPr txBox="1">
            <a:spLocks/>
          </p:cNvSpPr>
          <p:nvPr/>
        </p:nvSpPr>
        <p:spPr>
          <a:xfrm>
            <a:off x="628153" y="1074737"/>
            <a:ext cx="7686675" cy="2994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317500">
              <a:spcBef>
                <a:spcPts val="0"/>
              </a:spcBef>
              <a:buSzPts val="1400"/>
              <a:buFontTx/>
              <a:buChar char="-"/>
            </a:pPr>
            <a:r>
              <a:rPr lang="en-US" sz="1400" dirty="0"/>
              <a:t>With each of the above model being generated we also take care of persisting the model file as serialized object on local system or on cloud.</a:t>
            </a:r>
          </a:p>
          <a:p>
            <a:pPr marL="457200" indent="-317500">
              <a:spcBef>
                <a:spcPts val="0"/>
              </a:spcBef>
              <a:buSzPts val="1400"/>
              <a:buFontTx/>
              <a:buChar char="-"/>
            </a:pPr>
            <a:r>
              <a:rPr lang="en-US" sz="1400" dirty="0"/>
              <a:t>We are using </a:t>
            </a:r>
            <a:r>
              <a:rPr lang="en-US" sz="1400" dirty="0" err="1"/>
              <a:t>JobLib</a:t>
            </a:r>
            <a:r>
              <a:rPr lang="en-US" sz="1400" dirty="0"/>
              <a:t> package to persist eh model in learning phase and consume the mode during testing phase.</a:t>
            </a:r>
          </a:p>
          <a:p>
            <a:pPr marL="457200" indent="-317500">
              <a:spcBef>
                <a:spcPts val="0"/>
              </a:spcBef>
              <a:buSzPts val="1400"/>
              <a:buFontTx/>
              <a:buChar char="-"/>
            </a:pPr>
            <a:r>
              <a:rPr lang="en-US" sz="1400" dirty="0"/>
              <a:t>Model can be hosted as serverless service which can be accessible over the internet. </a:t>
            </a:r>
          </a:p>
          <a:p>
            <a:pPr marL="457200" indent="-317500">
              <a:spcBef>
                <a:spcPts val="0"/>
              </a:spcBef>
              <a:buSzPts val="1400"/>
              <a:buFontTx/>
              <a:buChar char="-"/>
            </a:pPr>
            <a:r>
              <a:rPr lang="en-US" sz="1400" dirty="0"/>
              <a:t>Model can also be exposed as REST API hooked with the service which can be consumed either by website or any mobile platform.</a:t>
            </a:r>
            <a:endParaRPr lang="en-US" sz="1400" i="1" dirty="0"/>
          </a:p>
          <a:p>
            <a:pPr marL="457200"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 marL="457200"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87916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851</Words>
  <Application>Microsoft Macintosh PowerPoint</Application>
  <PresentationFormat>On-screen Show (16:9)</PresentationFormat>
  <Paragraphs>214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Franklin Gothic Book</vt:lpstr>
      <vt:lpstr>Palatino</vt:lpstr>
      <vt:lpstr>Arial</vt:lpstr>
      <vt:lpstr>Lato</vt:lpstr>
      <vt:lpstr>Crop</vt:lpstr>
      <vt:lpstr> Classifying insincere content in Social Media Posts</vt:lpstr>
      <vt:lpstr>Significance to the real world</vt:lpstr>
      <vt:lpstr>Big Data and Tools Used</vt:lpstr>
      <vt:lpstr>Code and Version Control</vt:lpstr>
      <vt:lpstr>Exploratory Data Analysis</vt:lpstr>
      <vt:lpstr>Exploratory Data Analysis</vt:lpstr>
      <vt:lpstr>System Architecture</vt:lpstr>
      <vt:lpstr>Performance Evaluation</vt:lpstr>
      <vt:lpstr>Model Deployment </vt:lpstr>
      <vt:lpstr>Technical Difficulty and Innovation</vt:lpstr>
      <vt:lpstr>Publication and Lesson Learnt</vt:lpstr>
      <vt:lpstr>Team Work</vt:lpstr>
      <vt:lpstr>  Q &amp; A   </vt:lpstr>
      <vt:lpstr>  Thank You   </vt:lpstr>
      <vt:lpstr>Team Work</vt:lpstr>
      <vt:lpstr>Scrum meeting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insincere content in Social Media Posts</dc:title>
  <dc:creator>Raghava Urs (ragurs)</dc:creator>
  <cp:lastModifiedBy>Kumuda Benakanahalli Guruprasada Murt</cp:lastModifiedBy>
  <cp:revision>15</cp:revision>
  <dcterms:created xsi:type="dcterms:W3CDTF">2020-11-30T00:45:21Z</dcterms:created>
  <dcterms:modified xsi:type="dcterms:W3CDTF">2020-12-01T08:32:16Z</dcterms:modified>
</cp:coreProperties>
</file>