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7"/>
    <p:restoredTop sz="70441"/>
  </p:normalViewPr>
  <p:slideViewPr>
    <p:cSldViewPr snapToGrid="0" snapToObjects="1">
      <p:cViewPr varScale="1">
        <p:scale>
          <a:sx n="78" d="100"/>
          <a:sy n="78" d="100"/>
        </p:scale>
        <p:origin x="1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4D2D5-35BD-2143-9360-E09D0582F6EB}" type="datetimeFigureOut">
              <a:rPr lang="en-US" smtClean="0"/>
              <a:t>4/22/21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7F5A1-AFFC-9541-B4F7-D9E62955CBC8}" type="slidenum">
              <a:rPr lang="en-US" smtClean="0"/>
              <a:t>‹#›</a:t>
            </a:fld>
            <a:endParaRPr lang="en-US"/>
          </a:p>
        </p:txBody>
      </p:sp>
    </p:spTree>
    <p:extLst>
      <p:ext uri="{BB962C8B-B14F-4D97-AF65-F5344CB8AC3E}">
        <p14:creationId xmlns:p14="http://schemas.microsoft.com/office/powerpoint/2010/main" val="155424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Learning is a subfield of machine learning concerned with algorithms inspired by the structure and function of the brain called artificial neural networks. It attempts to build appropriate models by simulating the structure of the human brain. </a:t>
            </a:r>
          </a:p>
        </p:txBody>
      </p:sp>
      <p:sp>
        <p:nvSpPr>
          <p:cNvPr id="4" name="Slide Number Placeholder 3"/>
          <p:cNvSpPr>
            <a:spLocks noGrp="1"/>
          </p:cNvSpPr>
          <p:nvPr>
            <p:ph type="sldNum" sz="quarter" idx="5"/>
          </p:nvPr>
        </p:nvSpPr>
        <p:spPr/>
        <p:txBody>
          <a:bodyPr/>
          <a:lstStyle/>
          <a:p>
            <a:fld id="{1987F5A1-AFFC-9541-B4F7-D9E62955CBC8}" type="slidenum">
              <a:rPr lang="en-US" smtClean="0"/>
              <a:t>2</a:t>
            </a:fld>
            <a:endParaRPr lang="en-US"/>
          </a:p>
        </p:txBody>
      </p:sp>
    </p:spTree>
    <p:extLst>
      <p:ext uri="{BB962C8B-B14F-4D97-AF65-F5344CB8AC3E}">
        <p14:creationId xmlns:p14="http://schemas.microsoft.com/office/powerpoint/2010/main" val="22202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Active Learning is just a method. It aims to select the most useful samples from the unlabeled dataset and hand it over to the oracle (e.g., human annotator) for labeling, to reduce the cost of labeling as much as possible while still maintaining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figure above explains the pool-based AL cycle: Use the query strategy to query the sample in the unlabeled pool U and hand it over to the oracle for labeling, then add the queried sample to the labeled training dataset L and train, and then use the newly learned knowledge for the next round of querying. Repeat this process until the label budget is exhausted or the pre-defined termination conditions are reached.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987F5A1-AFFC-9541-B4F7-D9E62955CBC8}" type="slidenum">
              <a:rPr lang="en-US" smtClean="0"/>
              <a:t>3</a:t>
            </a:fld>
            <a:endParaRPr lang="en-US"/>
          </a:p>
        </p:txBody>
      </p:sp>
    </p:spTree>
    <p:extLst>
      <p:ext uri="{BB962C8B-B14F-4D97-AF65-F5344CB8AC3E}">
        <p14:creationId xmlns:p14="http://schemas.microsoft.com/office/powerpoint/2010/main" val="320593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typical example of DAL: The parameters </a:t>
            </a:r>
            <a:r>
              <a:rPr lang="el-GR" sz="1200" kern="1200" dirty="0">
                <a:solidFill>
                  <a:schemeClr val="tx1"/>
                </a:solidFill>
                <a:effectLst/>
                <a:latin typeface="+mn-lt"/>
                <a:ea typeface="+mn-ea"/>
                <a:cs typeface="+mn-cs"/>
              </a:rPr>
              <a:t>θ </a:t>
            </a:r>
            <a:r>
              <a:rPr lang="en-US" sz="1200" kern="1200" dirty="0">
                <a:solidFill>
                  <a:schemeClr val="tx1"/>
                </a:solidFill>
                <a:effectLst/>
                <a:latin typeface="+mn-lt"/>
                <a:ea typeface="+mn-ea"/>
                <a:cs typeface="+mn-cs"/>
              </a:rPr>
              <a:t>of the DL model are initialized or pre-trained on the label training set L0, and the samples of the unlabeled pool U are used to extract features through the DL model. Then samples are selected based on the corresponding query strategy and the label is queried to form a new label training set L. Later DL model is trained on L, and U is updated at the same time. This process is repeated until the label budget is exhausted or the pre-defined termination conditions are reached.</a:t>
            </a:r>
            <a:endParaRPr lang="en-US" dirty="0"/>
          </a:p>
        </p:txBody>
      </p:sp>
      <p:sp>
        <p:nvSpPr>
          <p:cNvPr id="4" name="Slide Number Placeholder 3"/>
          <p:cNvSpPr>
            <a:spLocks noGrp="1"/>
          </p:cNvSpPr>
          <p:nvPr>
            <p:ph type="sldNum" sz="quarter" idx="5"/>
          </p:nvPr>
        </p:nvSpPr>
        <p:spPr/>
        <p:txBody>
          <a:bodyPr/>
          <a:lstStyle/>
          <a:p>
            <a:fld id="{1987F5A1-AFFC-9541-B4F7-D9E62955CBC8}" type="slidenum">
              <a:rPr lang="en-US" smtClean="0"/>
              <a:t>4</a:t>
            </a:fld>
            <a:endParaRPr lang="en-US"/>
          </a:p>
        </p:txBody>
      </p:sp>
    </p:spTree>
    <p:extLst>
      <p:ext uri="{BB962C8B-B14F-4D97-AF65-F5344CB8AC3E}">
        <p14:creationId xmlns:p14="http://schemas.microsoft.com/office/powerpoint/2010/main" val="336113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DAL inherits not only DL’s ability to process high-dimensional image data and conduct automatic feature extraction, but also AL’s potential to effectively reduce annotation costs.</a:t>
            </a:r>
          </a:p>
          <a:p>
            <a:endParaRPr lang="en-US" dirty="0"/>
          </a:p>
        </p:txBody>
      </p:sp>
      <p:sp>
        <p:nvSpPr>
          <p:cNvPr id="4" name="Slide Number Placeholder 3"/>
          <p:cNvSpPr>
            <a:spLocks noGrp="1"/>
          </p:cNvSpPr>
          <p:nvPr>
            <p:ph type="sldNum" sz="quarter" idx="5"/>
          </p:nvPr>
        </p:nvSpPr>
        <p:spPr/>
        <p:txBody>
          <a:bodyPr/>
          <a:lstStyle/>
          <a:p>
            <a:fld id="{1987F5A1-AFFC-9541-B4F7-D9E62955CBC8}" type="slidenum">
              <a:rPr lang="en-US" smtClean="0"/>
              <a:t>10</a:t>
            </a:fld>
            <a:endParaRPr lang="en-US"/>
          </a:p>
        </p:txBody>
      </p:sp>
    </p:spTree>
    <p:extLst>
      <p:ext uri="{BB962C8B-B14F-4D97-AF65-F5344CB8AC3E}">
        <p14:creationId xmlns:p14="http://schemas.microsoft.com/office/powerpoint/2010/main" val="15256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0CC0-C067-8541-AB51-3DFC1BED7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640749-FDEC-E94E-BFE5-3F54103A6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3DB57A-01E7-EC4F-B019-C1DB068B4D21}"/>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54DFCFFF-20AC-7E49-91E1-B6051A59F6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2052-B429-B941-90A5-9A907EC9B371}"/>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342128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7348-8C6F-474D-8F43-CC4FFFB570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4EDDB0-E6E4-5B4B-9914-154B1A1D22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24D29-87A3-7B41-8076-8D182FB72852}"/>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502EE353-DA1B-C241-A437-4C29C0BEF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269D4-DDC9-5248-A2F9-DCBD17BC57FA}"/>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61946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0B7E8-2D16-5E42-884A-2F2F24642D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19828-8BEF-9D4C-B151-2260CBA8B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668D9-0E54-0C42-BCF0-84A0D4C36AA0}"/>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5E16ED33-7A0B-AA40-8F7A-C87878984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7DC95-7135-2D41-9F47-E5C4E8AEDA21}"/>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403089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B27D-9F05-7B45-A9EA-03CD6AC43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D6382-01EB-904E-882E-FC9158C8E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C0C6-8CF0-3943-BE23-C0DC015462D5}"/>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A32D7DDC-4DB0-774E-89B2-5BFFD3CD4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70C66-BBF0-F644-A359-B7EA4D5BA6EA}"/>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327268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FA60-49D1-2644-88B9-AD6B77C5C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49EA3-256D-004E-8B36-679F903B1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41A6D-41CB-C54A-9DFA-108C31DC8AC2}"/>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8DB2BAC5-75CB-454F-8880-0E0C074B4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ABFFB-B932-964A-93DF-576EBD28940E}"/>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38275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93FC-77ED-C043-9D9D-8C8B2484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C5AFD-B1E9-8B4D-9D38-D4A378640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4A7093-8318-DE41-B80E-D030F1209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E61170-0797-6642-89E6-D21049A4C621}"/>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6" name="Footer Placeholder 5">
            <a:extLst>
              <a:ext uri="{FF2B5EF4-FFF2-40B4-BE49-F238E27FC236}">
                <a16:creationId xmlns:a16="http://schemas.microsoft.com/office/drawing/2014/main" id="{21584386-552A-304B-B64C-1BFF6860D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AAF37-6BF0-1049-8737-C865BC5A149A}"/>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262733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CF42-5406-E345-B918-FEF7526D9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BBDDD2-76A0-D742-8231-7DB8E07B5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43A9C-0361-0141-8AB2-EB3CB3E4A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38F94-3A5A-1045-8CCB-C93759F6E3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25224-8199-1243-85F3-3D4F767FB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8DBC0-1613-9E45-9467-07293E0D628D}"/>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8" name="Footer Placeholder 7">
            <a:extLst>
              <a:ext uri="{FF2B5EF4-FFF2-40B4-BE49-F238E27FC236}">
                <a16:creationId xmlns:a16="http://schemas.microsoft.com/office/drawing/2014/main" id="{7474B20B-499F-D846-A83A-0BB2A437E4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31357-B15B-D546-8CEF-3162C281FC91}"/>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119072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C588-B778-F342-AF88-A6C73799C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16B358-FBA8-2E4E-912E-9247CC35F17C}"/>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4" name="Footer Placeholder 3">
            <a:extLst>
              <a:ext uri="{FF2B5EF4-FFF2-40B4-BE49-F238E27FC236}">
                <a16:creationId xmlns:a16="http://schemas.microsoft.com/office/drawing/2014/main" id="{0EC4376A-5424-354E-A1F6-9C9B361EBB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755BD9-EFD1-1748-AD0A-8C8871D3FC03}"/>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338651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14482-221A-D848-99F9-5B60447A46D0}"/>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3" name="Footer Placeholder 2">
            <a:extLst>
              <a:ext uri="{FF2B5EF4-FFF2-40B4-BE49-F238E27FC236}">
                <a16:creationId xmlns:a16="http://schemas.microsoft.com/office/drawing/2014/main" id="{1208FFF3-FD93-F349-9722-79C30F4CF8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F606E-ADDD-B243-B0A3-92D03FE0B9A4}"/>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194463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3220-1253-6D46-A595-61C22DEEA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0EA62-2CB8-DB48-9AFB-98B923BBA2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E3A128-C3E2-8C41-A554-44E6B4208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2049B-DFEE-F546-8F5C-5CCBB67A358C}"/>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6" name="Footer Placeholder 5">
            <a:extLst>
              <a:ext uri="{FF2B5EF4-FFF2-40B4-BE49-F238E27FC236}">
                <a16:creationId xmlns:a16="http://schemas.microsoft.com/office/drawing/2014/main" id="{1B3D3B64-A458-454B-86DF-4A11AF27E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BC6AA-1E15-814D-9103-2F1767A24000}"/>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368265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E5B2-F4A2-3142-B9E3-BFED3AEEF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43148C-3FD4-F048-9EB8-19B45ACDC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372145-B9C5-8641-B191-E6F79BEA5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A378B-B054-6942-8D96-22AB0D857BDC}"/>
              </a:ext>
            </a:extLst>
          </p:cNvPr>
          <p:cNvSpPr>
            <a:spLocks noGrp="1"/>
          </p:cNvSpPr>
          <p:nvPr>
            <p:ph type="dt" sz="half" idx="10"/>
          </p:nvPr>
        </p:nvSpPr>
        <p:spPr/>
        <p:txBody>
          <a:bodyPr/>
          <a:lstStyle/>
          <a:p>
            <a:fld id="{B573FF47-80BE-9B4D-946E-64E6BE538773}" type="datetimeFigureOut">
              <a:rPr lang="en-US" smtClean="0"/>
              <a:t>4/22/21</a:t>
            </a:fld>
            <a:endParaRPr lang="en-US"/>
          </a:p>
        </p:txBody>
      </p:sp>
      <p:sp>
        <p:nvSpPr>
          <p:cNvPr id="6" name="Footer Placeholder 5">
            <a:extLst>
              <a:ext uri="{FF2B5EF4-FFF2-40B4-BE49-F238E27FC236}">
                <a16:creationId xmlns:a16="http://schemas.microsoft.com/office/drawing/2014/main" id="{F2C88A1F-DD2B-E742-94CA-99E6912C6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42B91-B1B8-0348-B90C-8175022F1EC7}"/>
              </a:ext>
            </a:extLst>
          </p:cNvPr>
          <p:cNvSpPr>
            <a:spLocks noGrp="1"/>
          </p:cNvSpPr>
          <p:nvPr>
            <p:ph type="sldNum" sz="quarter" idx="12"/>
          </p:nvPr>
        </p:nvSpPr>
        <p:spPr/>
        <p:txBody>
          <a:bodyPr/>
          <a:lstStyle/>
          <a:p>
            <a:fld id="{FD42CC05-A6ED-1F48-9F34-F203B4D58E65}" type="slidenum">
              <a:rPr lang="en-US" smtClean="0"/>
              <a:t>‹#›</a:t>
            </a:fld>
            <a:endParaRPr lang="en-US"/>
          </a:p>
        </p:txBody>
      </p:sp>
    </p:spTree>
    <p:extLst>
      <p:ext uri="{BB962C8B-B14F-4D97-AF65-F5344CB8AC3E}">
        <p14:creationId xmlns:p14="http://schemas.microsoft.com/office/powerpoint/2010/main" val="284938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DB23F-9178-9747-9609-7C468FCAF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89BF3-414E-0441-A4A2-CF7B5E51E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A8DFB-9CC4-E944-B8D3-1B22899B8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3FF47-80BE-9B4D-946E-64E6BE538773}" type="datetimeFigureOut">
              <a:rPr lang="en-US" smtClean="0"/>
              <a:t>4/22/21</a:t>
            </a:fld>
            <a:endParaRPr lang="en-US"/>
          </a:p>
        </p:txBody>
      </p:sp>
      <p:sp>
        <p:nvSpPr>
          <p:cNvPr id="5" name="Footer Placeholder 4">
            <a:extLst>
              <a:ext uri="{FF2B5EF4-FFF2-40B4-BE49-F238E27FC236}">
                <a16:creationId xmlns:a16="http://schemas.microsoft.com/office/drawing/2014/main" id="{2E2009D8-03B2-EC45-B961-4B06E258D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6763ED-ACDD-754F-97A5-521D8EF32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2CC05-A6ED-1F48-9F34-F203B4D58E65}" type="slidenum">
              <a:rPr lang="en-US" smtClean="0"/>
              <a:t>‹#›</a:t>
            </a:fld>
            <a:endParaRPr lang="en-US"/>
          </a:p>
        </p:txBody>
      </p:sp>
    </p:spTree>
    <p:extLst>
      <p:ext uri="{BB962C8B-B14F-4D97-AF65-F5344CB8AC3E}">
        <p14:creationId xmlns:p14="http://schemas.microsoft.com/office/powerpoint/2010/main" val="101697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pdf/2009.00236.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file:////var/folders/60/75pb4_d14fq4rzrtrrn28tyh0000gn/T/com.microsoft.Word/WebArchiveCopyPasteTempFiles/page3image467243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le:////var/folders/60/75pb4_d14fq4rzrtrrn28tyh0000gn/T/com.microsoft.Word/WebArchiveCopyPasteTempFiles/page3image4667822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file:////var/folders/60/75pb4_d14fq4rzrtrrn28tyh0000gn/T/com.microsoft.Word/WebArchiveCopyPasteTempFiles/page3image4677283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C3AA75-9582-2842-8026-83821D0E2DB3}"/>
              </a:ext>
            </a:extLst>
          </p:cNvPr>
          <p:cNvSpPr>
            <a:spLocks noGrp="1"/>
          </p:cNvSpPr>
          <p:nvPr>
            <p:ph type="title"/>
          </p:nvPr>
        </p:nvSpPr>
        <p:spPr>
          <a:xfrm>
            <a:off x="743277" y="1177616"/>
            <a:ext cx="9573005" cy="2773898"/>
          </a:xfrm>
        </p:spPr>
        <p:txBody>
          <a:bodyPr vert="horz" lIns="91440" tIns="45720" rIns="91440" bIns="45720" rtlCol="0">
            <a:normAutofit/>
          </a:bodyPr>
          <a:lstStyle/>
          <a:p>
            <a:r>
              <a:rPr lang="en-US" sz="5400" b="1" i="1" kern="1200" dirty="0">
                <a:latin typeface="+mj-lt"/>
                <a:ea typeface="+mj-ea"/>
                <a:cs typeface="+mj-cs"/>
              </a:rPr>
              <a:t>A SURVEY OF DEEP ACTIVE LEARNING(</a:t>
            </a:r>
            <a:r>
              <a:rPr lang="en-US" sz="5400" b="1" i="1" kern="1200" dirty="0">
                <a:latin typeface="+mj-lt"/>
                <a:ea typeface="+mj-ea"/>
                <a:cs typeface="+mj-cs"/>
                <a:hlinkClick r:id="rId2"/>
              </a:rPr>
              <a:t>link</a:t>
            </a:r>
            <a:r>
              <a:rPr lang="en-US" sz="5400" b="1" i="1" kern="1200" dirty="0">
                <a:latin typeface="+mj-lt"/>
                <a:ea typeface="+mj-ea"/>
                <a:cs typeface="+mj-cs"/>
              </a:rPr>
              <a:t>) </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4E02CA2-17CB-5E49-88FE-9C79B01C4E9F}"/>
              </a:ext>
            </a:extLst>
          </p:cNvPr>
          <p:cNvSpPr>
            <a:spLocks noGrp="1"/>
          </p:cNvSpPr>
          <p:nvPr>
            <p:ph idx="1"/>
          </p:nvPr>
        </p:nvSpPr>
        <p:spPr>
          <a:xfrm>
            <a:off x="5434149" y="932688"/>
            <a:ext cx="5916603" cy="4992624"/>
          </a:xfrm>
        </p:spPr>
        <p:txBody>
          <a:bodyPr vert="horz" lIns="91440" tIns="45720" rIns="91440" bIns="45720" rtlCol="0" anchor="ctr">
            <a:normAutofit/>
          </a:bodyPr>
          <a:lstStyle/>
          <a:p>
            <a:pPr marL="0" indent="0">
              <a:buNone/>
            </a:pPr>
            <a:br>
              <a:rPr lang="en-US" sz="2000" kern="1200" dirty="0">
                <a:latin typeface="+mn-lt"/>
                <a:ea typeface="+mn-ea"/>
                <a:cs typeface="+mn-cs"/>
              </a:rPr>
            </a:br>
            <a:endParaRPr lang="en-US" sz="2000" kern="1200" dirty="0">
              <a:latin typeface="+mn-lt"/>
              <a:ea typeface="+mn-ea"/>
              <a:cs typeface="+mn-cs"/>
            </a:endParaRPr>
          </a:p>
        </p:txBody>
      </p:sp>
    </p:spTree>
    <p:extLst>
      <p:ext uri="{BB962C8B-B14F-4D97-AF65-F5344CB8AC3E}">
        <p14:creationId xmlns:p14="http://schemas.microsoft.com/office/powerpoint/2010/main" val="273444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AFD48-39F9-4C41-B696-91B8E1B2126A}"/>
              </a:ext>
            </a:extLst>
          </p:cNvPr>
          <p:cNvSpPr>
            <a:spLocks noGrp="1"/>
          </p:cNvSpPr>
          <p:nvPr>
            <p:ph type="title"/>
          </p:nvPr>
        </p:nvSpPr>
        <p:spPr>
          <a:xfrm>
            <a:off x="621792" y="1161288"/>
            <a:ext cx="3602736" cy="4526280"/>
          </a:xfrm>
        </p:spPr>
        <p:txBody>
          <a:bodyPr>
            <a:normAutofit/>
          </a:bodyPr>
          <a:lstStyle/>
          <a:p>
            <a:r>
              <a:rPr lang="en-US" sz="4000" b="1" i="1"/>
              <a:t>Discussion and Future Direction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FDC17A-25F2-9D4E-B828-7360C39491B7}"/>
              </a:ext>
            </a:extLst>
          </p:cNvPr>
          <p:cNvSpPr>
            <a:spLocks noGrp="1"/>
          </p:cNvSpPr>
          <p:nvPr>
            <p:ph idx="1"/>
          </p:nvPr>
        </p:nvSpPr>
        <p:spPr>
          <a:xfrm>
            <a:off x="5434149" y="932688"/>
            <a:ext cx="5916603" cy="4992624"/>
          </a:xfrm>
        </p:spPr>
        <p:txBody>
          <a:bodyPr anchor="ctr">
            <a:normAutofit/>
          </a:bodyPr>
          <a:lstStyle/>
          <a:p>
            <a:r>
              <a:rPr lang="en-US" sz="2000" dirty="0"/>
              <a:t>DAL combines the common advantages of DL and AL.</a:t>
            </a:r>
          </a:p>
          <a:p>
            <a:r>
              <a:rPr lang="en-US" sz="2000" dirty="0"/>
              <a:t>DAL research has significant practical application value in terms of both labeling costs and application scenarios.</a:t>
            </a:r>
          </a:p>
          <a:p>
            <a:r>
              <a:rPr lang="en-US" sz="2000"/>
              <a:t>DAL research remains in its infancy at present, and there is still a long way to go in the future.</a:t>
            </a:r>
          </a:p>
          <a:p>
            <a:endParaRPr lang="en-US" sz="2000"/>
          </a:p>
        </p:txBody>
      </p:sp>
    </p:spTree>
    <p:extLst>
      <p:ext uri="{BB962C8B-B14F-4D97-AF65-F5344CB8AC3E}">
        <p14:creationId xmlns:p14="http://schemas.microsoft.com/office/powerpoint/2010/main" val="420538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Freeform: Shape 7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6" name="Freeform: Shape 7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8C22E0-FD82-9C40-9D27-95248B03C3F2}"/>
              </a:ext>
            </a:extLst>
          </p:cNvPr>
          <p:cNvSpPr>
            <a:spLocks noGrp="1"/>
          </p:cNvSpPr>
          <p:nvPr>
            <p:ph type="title"/>
          </p:nvPr>
        </p:nvSpPr>
        <p:spPr>
          <a:xfrm>
            <a:off x="363209" y="648884"/>
            <a:ext cx="5732791" cy="1495566"/>
          </a:xfrm>
        </p:spPr>
        <p:txBody>
          <a:bodyPr vert="horz" lIns="91440" tIns="45720" rIns="91440" bIns="45720" rtlCol="0" anchor="b">
            <a:normAutofit/>
          </a:bodyPr>
          <a:lstStyle/>
          <a:p>
            <a:r>
              <a:rPr lang="en-US" sz="4800" b="1" i="1" kern="1200" dirty="0">
                <a:solidFill>
                  <a:schemeClr val="tx1"/>
                </a:solidFill>
                <a:latin typeface="+mj-lt"/>
                <a:ea typeface="+mj-ea"/>
                <a:cs typeface="+mj-cs"/>
              </a:rPr>
              <a:t>What is Deep Learning</a:t>
            </a:r>
          </a:p>
        </p:txBody>
      </p:sp>
      <p:sp>
        <p:nvSpPr>
          <p:cNvPr id="3" name="Content Placeholder 2">
            <a:extLst>
              <a:ext uri="{FF2B5EF4-FFF2-40B4-BE49-F238E27FC236}">
                <a16:creationId xmlns:a16="http://schemas.microsoft.com/office/drawing/2014/main" id="{DFE4247B-8286-894D-8DF9-BC8AF0443987}"/>
              </a:ext>
            </a:extLst>
          </p:cNvPr>
          <p:cNvSpPr>
            <a:spLocks noGrp="1"/>
          </p:cNvSpPr>
          <p:nvPr>
            <p:ph idx="1"/>
          </p:nvPr>
        </p:nvSpPr>
        <p:spPr>
          <a:xfrm>
            <a:off x="6922984" y="5500144"/>
            <a:ext cx="3933306" cy="650983"/>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Structure Diagram of Convolutional Neural network</a:t>
            </a:r>
          </a:p>
        </p:txBody>
      </p:sp>
      <p:sp>
        <p:nvSpPr>
          <p:cNvPr id="78" name="Rectangle 7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7" name="Picture 1" descr="page3image46724304">
            <a:extLst>
              <a:ext uri="{FF2B5EF4-FFF2-40B4-BE49-F238E27FC236}">
                <a16:creationId xmlns:a16="http://schemas.microsoft.com/office/drawing/2014/main" id="{AEBA278E-1440-5D40-8952-9B253B7767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6220932" y="1788783"/>
            <a:ext cx="5602259" cy="365547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D9166F7-73F7-3541-B335-5CD001E2979E}"/>
              </a:ext>
            </a:extLst>
          </p:cNvPr>
          <p:cNvSpPr txBox="1">
            <a:spLocks/>
          </p:cNvSpPr>
          <p:nvPr/>
        </p:nvSpPr>
        <p:spPr>
          <a:xfrm>
            <a:off x="712622" y="2825990"/>
            <a:ext cx="5033963" cy="1104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Subfield of machine learning </a:t>
            </a:r>
          </a:p>
          <a:p>
            <a:r>
              <a:rPr lang="en-US" dirty="0"/>
              <a:t>Attempts to build appropriate</a:t>
            </a:r>
          </a:p>
          <a:p>
            <a:pPr marL="0" indent="0">
              <a:buFont typeface="Arial" panose="020B0604020202020204" pitchFamily="34" charset="0"/>
              <a:buNone/>
            </a:pPr>
            <a:endParaRPr lang="en-US" dirty="0"/>
          </a:p>
        </p:txBody>
      </p:sp>
      <p:sp>
        <p:nvSpPr>
          <p:cNvPr id="7" name="Rectangle 4">
            <a:extLst>
              <a:ext uri="{FF2B5EF4-FFF2-40B4-BE49-F238E27FC236}">
                <a16:creationId xmlns:a16="http://schemas.microsoft.com/office/drawing/2014/main" id="{7BBE6C00-CC6E-C14C-A264-03FCE0D10C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0094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Freeform: Shape 13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8" name="Freeform: Shape 13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DBE882-7AF4-1842-9207-503E6CF486FA}"/>
              </a:ext>
            </a:extLst>
          </p:cNvPr>
          <p:cNvSpPr>
            <a:spLocks noGrp="1"/>
          </p:cNvSpPr>
          <p:nvPr>
            <p:ph type="title"/>
          </p:nvPr>
        </p:nvSpPr>
        <p:spPr>
          <a:xfrm>
            <a:off x="371094" y="1161288"/>
            <a:ext cx="4446528" cy="1124712"/>
          </a:xfrm>
        </p:spPr>
        <p:txBody>
          <a:bodyPr anchor="b">
            <a:noAutofit/>
          </a:bodyPr>
          <a:lstStyle/>
          <a:p>
            <a:r>
              <a:rPr lang="en-US" sz="4800" b="1" i="1" dirty="0"/>
              <a:t>Active Learning</a:t>
            </a:r>
          </a:p>
        </p:txBody>
      </p:sp>
      <p:sp>
        <p:nvSpPr>
          <p:cNvPr id="140" name="Rectangle 13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2" name="Rectangle 1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DCBE9B-3B44-AB42-B943-E0FD3163D33D}"/>
              </a:ext>
            </a:extLst>
          </p:cNvPr>
          <p:cNvSpPr>
            <a:spLocks noGrp="1"/>
          </p:cNvSpPr>
          <p:nvPr>
            <p:ph idx="1"/>
          </p:nvPr>
        </p:nvSpPr>
        <p:spPr>
          <a:xfrm>
            <a:off x="371094" y="2718054"/>
            <a:ext cx="3438906" cy="3207258"/>
          </a:xfrm>
        </p:spPr>
        <p:txBody>
          <a:bodyPr anchor="t">
            <a:normAutofit/>
          </a:bodyPr>
          <a:lstStyle/>
          <a:p>
            <a:r>
              <a:rPr lang="en-US" sz="1700"/>
              <a:t>Active Learning is just a method.</a:t>
            </a:r>
          </a:p>
          <a:p>
            <a:r>
              <a:rPr lang="en-US" sz="1700"/>
              <a:t> Hands over most useful samples from unlabeled dataset to the oracle (e.g., human annotator) for labeling</a:t>
            </a:r>
          </a:p>
          <a:p>
            <a:r>
              <a:rPr lang="en-US" sz="1700"/>
              <a:t> Reduces the cost of labeling</a:t>
            </a:r>
          </a:p>
        </p:txBody>
      </p:sp>
      <p:pic>
        <p:nvPicPr>
          <p:cNvPr id="2049" name="Picture 2" descr="page3image46678224">
            <a:extLst>
              <a:ext uri="{FF2B5EF4-FFF2-40B4-BE49-F238E27FC236}">
                <a16:creationId xmlns:a16="http://schemas.microsoft.com/office/drawing/2014/main" id="{5F3FB04B-B1B0-A44E-88BF-04E5AC0DDFA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4898967" y="1675263"/>
            <a:ext cx="6921940" cy="36167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E3C49D0-D4F2-4D49-BC17-D4D3A7C05107}"/>
              </a:ext>
            </a:extLst>
          </p:cNvPr>
          <p:cNvSpPr>
            <a:spLocks noChangeArrowheads="1"/>
          </p:cNvSpPr>
          <p:nvPr/>
        </p:nvSpPr>
        <p:spPr bwMode="auto">
          <a:xfrm>
            <a:off x="3606799" y="3063833"/>
            <a:ext cx="200530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Content Placeholder 2">
            <a:extLst>
              <a:ext uri="{FF2B5EF4-FFF2-40B4-BE49-F238E27FC236}">
                <a16:creationId xmlns:a16="http://schemas.microsoft.com/office/drawing/2014/main" id="{56717B54-5F5D-AF40-9F8D-37319352AC33}"/>
              </a:ext>
            </a:extLst>
          </p:cNvPr>
          <p:cNvSpPr txBox="1">
            <a:spLocks/>
          </p:cNvSpPr>
          <p:nvPr/>
        </p:nvSpPr>
        <p:spPr>
          <a:xfrm>
            <a:off x="5682342" y="6149797"/>
            <a:ext cx="5229337" cy="3365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002D77BB-E9C1-9F45-B4F7-38E682BF44D2}"/>
              </a:ext>
            </a:extLst>
          </p:cNvPr>
          <p:cNvSpPr txBox="1"/>
          <p:nvPr/>
        </p:nvSpPr>
        <p:spPr>
          <a:xfrm>
            <a:off x="1972947" y="5425624"/>
            <a:ext cx="45719" cy="142419"/>
          </a:xfrm>
          <a:prstGeom prst="rect">
            <a:avLst/>
          </a:prstGeom>
          <a:solidFill>
            <a:srgbClr val="000000">
              <a:alpha val="50000"/>
            </a:srgbClr>
          </a:solidFill>
          <a:ln>
            <a:noFill/>
          </a:ln>
        </p:spPr>
        <p:txBody>
          <a:bodyPr wrap="square" rtlCol="0">
            <a:noAutofit/>
          </a:bodyPr>
          <a:lstStyle/>
          <a:p>
            <a:pPr algn="ctr">
              <a:spcAft>
                <a:spcPts val="600"/>
              </a:spcAft>
            </a:pPr>
            <a:endParaRPr lang="en-US" sz="1300" dirty="0">
              <a:solidFill>
                <a:srgbClr val="FFFFFF"/>
              </a:solidFill>
            </a:endParaRPr>
          </a:p>
        </p:txBody>
      </p:sp>
      <p:sp>
        <p:nvSpPr>
          <p:cNvPr id="7" name="TextBox 6">
            <a:extLst>
              <a:ext uri="{FF2B5EF4-FFF2-40B4-BE49-F238E27FC236}">
                <a16:creationId xmlns:a16="http://schemas.microsoft.com/office/drawing/2014/main" id="{BF101FCD-0DC0-BE40-8F52-A81F1D242E69}"/>
              </a:ext>
            </a:extLst>
          </p:cNvPr>
          <p:cNvSpPr txBox="1"/>
          <p:nvPr/>
        </p:nvSpPr>
        <p:spPr>
          <a:xfrm>
            <a:off x="4898967" y="5423015"/>
            <a:ext cx="6921940" cy="361671"/>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Pool based Active Learning cycle</a:t>
            </a:r>
          </a:p>
        </p:txBody>
      </p:sp>
    </p:spTree>
    <p:extLst>
      <p:ext uri="{BB962C8B-B14F-4D97-AF65-F5344CB8AC3E}">
        <p14:creationId xmlns:p14="http://schemas.microsoft.com/office/powerpoint/2010/main" val="14248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Freeform: Shape 7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Freeform: Shape 7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A65F3A-CE3B-4244-999C-EAA995058092}"/>
              </a:ext>
            </a:extLst>
          </p:cNvPr>
          <p:cNvSpPr>
            <a:spLocks noGrp="1"/>
          </p:cNvSpPr>
          <p:nvPr>
            <p:ph type="title"/>
          </p:nvPr>
        </p:nvSpPr>
        <p:spPr>
          <a:xfrm>
            <a:off x="477981" y="1122363"/>
            <a:ext cx="4023360" cy="1439237"/>
          </a:xfrm>
        </p:spPr>
        <p:txBody>
          <a:bodyPr vert="horz" lIns="91440" tIns="45720" rIns="91440" bIns="45720" rtlCol="0" anchor="b">
            <a:normAutofit/>
          </a:bodyPr>
          <a:lstStyle/>
          <a:p>
            <a:r>
              <a:rPr lang="en-US" sz="4800" b="1" i="1" kern="1200" dirty="0">
                <a:solidFill>
                  <a:schemeClr val="tx1"/>
                </a:solidFill>
                <a:latin typeface="+mj-lt"/>
                <a:ea typeface="+mj-ea"/>
                <a:cs typeface="+mj-cs"/>
              </a:rPr>
              <a:t>Deep Active Learning</a:t>
            </a:r>
          </a:p>
        </p:txBody>
      </p:sp>
      <p:sp>
        <p:nvSpPr>
          <p:cNvPr id="3" name="Content Placeholder 2">
            <a:extLst>
              <a:ext uri="{FF2B5EF4-FFF2-40B4-BE49-F238E27FC236}">
                <a16:creationId xmlns:a16="http://schemas.microsoft.com/office/drawing/2014/main" id="{733104C8-B100-6D41-A89C-6A1E68C27665}"/>
              </a:ext>
            </a:extLst>
          </p:cNvPr>
          <p:cNvSpPr>
            <a:spLocks noGrp="1"/>
          </p:cNvSpPr>
          <p:nvPr>
            <p:ph idx="1"/>
          </p:nvPr>
        </p:nvSpPr>
        <p:spPr>
          <a:xfrm>
            <a:off x="5884993" y="5216630"/>
            <a:ext cx="3933306" cy="1208141"/>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	A typical example of DAL</a:t>
            </a:r>
          </a:p>
        </p:txBody>
      </p:sp>
      <p:sp>
        <p:nvSpPr>
          <p:cNvPr id="76"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3" name="Picture 5" descr="page3image46772832">
            <a:extLst>
              <a:ext uri="{FF2B5EF4-FFF2-40B4-BE49-F238E27FC236}">
                <a16:creationId xmlns:a16="http://schemas.microsoft.com/office/drawing/2014/main" id="{38A3927C-B02A-6B40-A041-9C9672D9B198}"/>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2806519" y="1789612"/>
            <a:ext cx="9016673" cy="2975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BC63D89-0C5B-1347-82DD-726381D68A17}"/>
              </a:ext>
            </a:extLst>
          </p:cNvPr>
          <p:cNvSpPr>
            <a:spLocks noChangeArrowheads="1"/>
          </p:cNvSpPr>
          <p:nvPr/>
        </p:nvSpPr>
        <p:spPr bwMode="auto">
          <a:xfrm rot="10800000" flipV="1">
            <a:off x="-1528761" y="2013941"/>
            <a:ext cx="164782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562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37D992-C025-1C46-BDE8-D520E87A0804}"/>
              </a:ext>
            </a:extLst>
          </p:cNvPr>
          <p:cNvSpPr>
            <a:spLocks noGrp="1"/>
          </p:cNvSpPr>
          <p:nvPr>
            <p:ph type="title"/>
          </p:nvPr>
        </p:nvSpPr>
        <p:spPr>
          <a:xfrm>
            <a:off x="621792" y="1161288"/>
            <a:ext cx="3602736" cy="4526280"/>
          </a:xfrm>
        </p:spPr>
        <p:txBody>
          <a:bodyPr>
            <a:normAutofit/>
          </a:bodyPr>
          <a:lstStyle/>
          <a:p>
            <a:r>
              <a:rPr lang="en-US" sz="4000" b="1" i="1"/>
              <a:t>Difficulties in applying AL into DL</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D7EBB0-8B66-1245-8449-2672026B9078}"/>
              </a:ext>
            </a:extLst>
          </p:cNvPr>
          <p:cNvSpPr>
            <a:spLocks noGrp="1"/>
          </p:cNvSpPr>
          <p:nvPr>
            <p:ph idx="1"/>
          </p:nvPr>
        </p:nvSpPr>
        <p:spPr>
          <a:xfrm>
            <a:off x="5434149" y="932688"/>
            <a:ext cx="5916603" cy="4992624"/>
          </a:xfrm>
        </p:spPr>
        <p:txBody>
          <a:bodyPr anchor="ctr">
            <a:normAutofit/>
          </a:bodyPr>
          <a:lstStyle/>
          <a:p>
            <a:r>
              <a:rPr lang="en-US" sz="1900" b="1" i="1"/>
              <a:t>Insufficient data for label samples</a:t>
            </a:r>
            <a:r>
              <a:rPr lang="en-US" sz="1900"/>
              <a:t>: AL often relies on a small amount of labeled sample data to learn and update the model, while DL is often very greedy for data </a:t>
            </a:r>
          </a:p>
          <a:p>
            <a:endParaRPr lang="en-US" sz="1900"/>
          </a:p>
          <a:p>
            <a:r>
              <a:rPr lang="en-US" sz="1900" b="1" i="1"/>
              <a:t>Model uncertainty</a:t>
            </a:r>
            <a:r>
              <a:rPr lang="en-US" sz="1900"/>
              <a:t>: In classification tasks, DL uses the SoftMax layer for output. It is unreliable as a measure of confidence, and the performance of this method will thus be even worse than that of random sampling </a:t>
            </a:r>
          </a:p>
          <a:p>
            <a:endParaRPr lang="en-US" sz="1900"/>
          </a:p>
          <a:p>
            <a:r>
              <a:rPr lang="en-US" sz="1900" b="1" i="1"/>
              <a:t>Processing pipeline inconsistency</a:t>
            </a:r>
            <a:r>
              <a:rPr lang="en-US" sz="1900"/>
              <a:t>: Most AL algorithms focus primarily on the training of classifiers, and the various query strategies utilized are largely based on fixed feature representations. In DL, however, feature learning and classifier training are jointly optimized. </a:t>
            </a:r>
          </a:p>
        </p:txBody>
      </p:sp>
    </p:spTree>
    <p:extLst>
      <p:ext uri="{BB962C8B-B14F-4D97-AF65-F5344CB8AC3E}">
        <p14:creationId xmlns:p14="http://schemas.microsoft.com/office/powerpoint/2010/main" val="20725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EB2BA6-5445-BF4A-AE9F-C37A523DF489}"/>
              </a:ext>
            </a:extLst>
          </p:cNvPr>
          <p:cNvSpPr>
            <a:spLocks noGrp="1"/>
          </p:cNvSpPr>
          <p:nvPr>
            <p:ph type="title"/>
          </p:nvPr>
        </p:nvSpPr>
        <p:spPr>
          <a:xfrm>
            <a:off x="621792" y="1161288"/>
            <a:ext cx="3602736" cy="4526280"/>
          </a:xfrm>
        </p:spPr>
        <p:txBody>
          <a:bodyPr>
            <a:normAutofit/>
          </a:bodyPr>
          <a:lstStyle/>
          <a:p>
            <a:r>
              <a:rPr lang="en-US" sz="4000" b="1" i="1"/>
              <a:t>Approaches to overcome difficulties in applying AL to DL</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28121D-BF22-F647-8228-5BA52CE4F95E}"/>
              </a:ext>
            </a:extLst>
          </p:cNvPr>
          <p:cNvSpPr>
            <a:spLocks noGrp="1"/>
          </p:cNvSpPr>
          <p:nvPr>
            <p:ph idx="1"/>
          </p:nvPr>
        </p:nvSpPr>
        <p:spPr>
          <a:xfrm>
            <a:off x="5434149" y="932688"/>
            <a:ext cx="5916603" cy="4992624"/>
          </a:xfrm>
        </p:spPr>
        <p:txBody>
          <a:bodyPr anchor="ctr">
            <a:normAutofit/>
          </a:bodyPr>
          <a:lstStyle/>
          <a:p>
            <a:r>
              <a:rPr lang="en-US" sz="2000"/>
              <a:t>To address the </a:t>
            </a:r>
            <a:r>
              <a:rPr lang="en-US" sz="2000" b="1" i="1"/>
              <a:t>Insufficient data</a:t>
            </a:r>
            <a:r>
              <a:rPr lang="en-US" sz="2000" b="1"/>
              <a:t> </a:t>
            </a:r>
            <a:r>
              <a:rPr lang="en-US" sz="2000"/>
              <a:t>problem, researchers have considered using generative networks for data augmentation or assigning pseudo-labels to high-confidence samples to expand the labeled training set. </a:t>
            </a:r>
          </a:p>
          <a:p>
            <a:endParaRPr lang="en-US" sz="2000"/>
          </a:p>
          <a:p>
            <a:r>
              <a:rPr lang="en-US" sz="2000"/>
              <a:t>To solve the </a:t>
            </a:r>
            <a:r>
              <a:rPr lang="en-US" sz="2000" b="1" i="1"/>
              <a:t>neglect of model uncertainty</a:t>
            </a:r>
            <a:r>
              <a:rPr lang="en-US" sz="2000" b="1"/>
              <a:t> </a:t>
            </a:r>
            <a:r>
              <a:rPr lang="en-US" sz="2000"/>
              <a:t>in DL, some researchers have applied Bayesian deep learning to deal with the high-dimensional mini- batch samples with fewer queries in the AL context.</a:t>
            </a:r>
          </a:p>
          <a:p>
            <a:endParaRPr lang="en-US" sz="2000"/>
          </a:p>
          <a:p>
            <a:r>
              <a:rPr lang="en-US" sz="2000"/>
              <a:t>To deal with the </a:t>
            </a:r>
            <a:r>
              <a:rPr lang="en-US" sz="2000" b="1" i="1"/>
              <a:t>pipeline inconsistency</a:t>
            </a:r>
            <a:r>
              <a:rPr lang="en-US" sz="2000" b="1"/>
              <a:t> </a:t>
            </a:r>
            <a:r>
              <a:rPr lang="en-US" sz="2000"/>
              <a:t>problem, researchers have considered modifying the combined framework of AL and DL to make the proposed DAL model as general as possible </a:t>
            </a:r>
          </a:p>
        </p:txBody>
      </p:sp>
    </p:spTree>
    <p:extLst>
      <p:ext uri="{BB962C8B-B14F-4D97-AF65-F5344CB8AC3E}">
        <p14:creationId xmlns:p14="http://schemas.microsoft.com/office/powerpoint/2010/main" val="231068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FB6CE1-66D9-F94F-97D7-868423EA2036}"/>
              </a:ext>
            </a:extLst>
          </p:cNvPr>
          <p:cNvSpPr>
            <a:spLocks noGrp="1"/>
          </p:cNvSpPr>
          <p:nvPr>
            <p:ph type="title"/>
          </p:nvPr>
        </p:nvSpPr>
        <p:spPr>
          <a:xfrm>
            <a:off x="621792" y="1161288"/>
            <a:ext cx="3602736" cy="4526280"/>
          </a:xfrm>
        </p:spPr>
        <p:txBody>
          <a:bodyPr>
            <a:normAutofit/>
          </a:bodyPr>
          <a:lstStyle/>
          <a:p>
            <a:r>
              <a:rPr lang="en-US" sz="4000" b="1" i="1"/>
              <a:t>Query Strategy Optimization in DAL</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51F185D-CCA7-C04D-8B67-9338FD5CE862}"/>
              </a:ext>
            </a:extLst>
          </p:cNvPr>
          <p:cNvSpPr>
            <a:spLocks noGrp="1"/>
          </p:cNvSpPr>
          <p:nvPr>
            <p:ph idx="1"/>
          </p:nvPr>
        </p:nvSpPr>
        <p:spPr>
          <a:xfrm>
            <a:off x="4512783" y="956581"/>
            <a:ext cx="6909381" cy="5598741"/>
          </a:xfrm>
        </p:spPr>
        <p:txBody>
          <a:bodyPr anchor="ctr">
            <a:normAutofit/>
          </a:bodyPr>
          <a:lstStyle/>
          <a:p>
            <a:r>
              <a:rPr lang="en-US" sz="2000" b="1" i="1" dirty="0"/>
              <a:t>Batch Mode DAL (BMDAL): </a:t>
            </a:r>
            <a:r>
              <a:rPr lang="en-US" sz="2000" dirty="0"/>
              <a:t>The main difference between DAL and classic AL is that DAL uses batch-based sample querying. </a:t>
            </a:r>
          </a:p>
          <a:p>
            <a:endParaRPr lang="en-US" sz="2000" dirty="0"/>
          </a:p>
          <a:p>
            <a:r>
              <a:rPr lang="en-US" sz="2000" b="1" i="1" dirty="0"/>
              <a:t>Uncertainty-based and hybrid query strategies</a:t>
            </a:r>
            <a:r>
              <a:rPr lang="en-US" sz="2000" dirty="0"/>
              <a:t>: This approach is simple in form and has low computational complexity and hence a very popular query strategy in AL. </a:t>
            </a:r>
          </a:p>
          <a:p>
            <a:endParaRPr lang="en-US" sz="2000" dirty="0"/>
          </a:p>
          <a:p>
            <a:r>
              <a:rPr lang="en-US" sz="2000" b="1" i="1" dirty="0"/>
              <a:t>Deep Bayesian Active Learning (DBAL) : </a:t>
            </a:r>
            <a:r>
              <a:rPr lang="en-US" sz="2000" dirty="0"/>
              <a:t>DBAL combines Bayesian convolutional neural networks (BCNNs) with AL methods to adapt BALD to the deep learning environment.</a:t>
            </a:r>
            <a:endParaRPr lang="en-US" sz="2000" b="1" i="1" dirty="0"/>
          </a:p>
          <a:p>
            <a:endParaRPr lang="en-US" sz="2000" dirty="0"/>
          </a:p>
          <a:p>
            <a:r>
              <a:rPr lang="en-US" sz="2000" b="1" i="1" dirty="0"/>
              <a:t>Density-based Methods: </a:t>
            </a:r>
            <a:r>
              <a:rPr lang="en-US" sz="2000" dirty="0"/>
              <a:t>The term, density-based method, mainly refers to the selection of samples from the perspective of the set (core set). </a:t>
            </a:r>
          </a:p>
          <a:p>
            <a:endParaRPr lang="en-US" sz="2000" b="1" i="1" dirty="0"/>
          </a:p>
        </p:txBody>
      </p:sp>
    </p:spTree>
    <p:extLst>
      <p:ext uri="{BB962C8B-B14F-4D97-AF65-F5344CB8AC3E}">
        <p14:creationId xmlns:p14="http://schemas.microsoft.com/office/powerpoint/2010/main" val="247549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FAA721-BF8B-094B-9E8F-9817B689B855}"/>
              </a:ext>
            </a:extLst>
          </p:cNvPr>
          <p:cNvSpPr>
            <a:spLocks noGrp="1"/>
          </p:cNvSpPr>
          <p:nvPr>
            <p:ph type="title"/>
          </p:nvPr>
        </p:nvSpPr>
        <p:spPr>
          <a:xfrm>
            <a:off x="621792" y="1161288"/>
            <a:ext cx="3602736" cy="4526280"/>
          </a:xfrm>
        </p:spPr>
        <p:txBody>
          <a:bodyPr>
            <a:normAutofit/>
          </a:bodyPr>
          <a:lstStyle/>
          <a:p>
            <a:r>
              <a:rPr lang="en-US" sz="4000" b="1" i="1" dirty="0"/>
              <a:t>Common DAL Frameworks</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3D2379-D2B6-D14F-AF56-C4920429ED62}"/>
              </a:ext>
            </a:extLst>
          </p:cNvPr>
          <p:cNvSpPr>
            <a:spLocks noGrp="1"/>
          </p:cNvSpPr>
          <p:nvPr>
            <p:ph idx="1"/>
          </p:nvPr>
        </p:nvSpPr>
        <p:spPr>
          <a:xfrm>
            <a:off x="4718304" y="461772"/>
            <a:ext cx="7332182" cy="5925312"/>
          </a:xfrm>
        </p:spPr>
        <p:txBody>
          <a:bodyPr anchor="ctr">
            <a:normAutofit/>
          </a:bodyPr>
          <a:lstStyle/>
          <a:p>
            <a:r>
              <a:rPr lang="en-US" sz="1800" b="1" i="1" dirty="0"/>
              <a:t>Cost-Effective Active Learning (CEAL): </a:t>
            </a:r>
            <a:r>
              <a:rPr lang="en-US" sz="1800" dirty="0"/>
              <a:t>CEAL merges deep convolutional neural networks into AL, and consequently proposes a novel DAL framework </a:t>
            </a:r>
          </a:p>
          <a:p>
            <a:endParaRPr lang="en-US" sz="1800" i="1" dirty="0"/>
          </a:p>
          <a:p>
            <a:r>
              <a:rPr lang="en-US" sz="1800" b="1" dirty="0"/>
              <a:t>A Deep Active Learning Framework for Biomedical Image Segmentation: </a:t>
            </a:r>
            <a:r>
              <a:rPr lang="en-US" sz="1800" i="1" dirty="0"/>
              <a:t>Offers </a:t>
            </a:r>
            <a:r>
              <a:rPr lang="en-US" sz="1800" dirty="0"/>
              <a:t>a framework that uses a fully convolutional network (FCN) and AL to solve the medical image segmentation problem using a small number of annotations </a:t>
            </a:r>
          </a:p>
          <a:p>
            <a:endParaRPr lang="en-US" sz="1800" i="1" dirty="0"/>
          </a:p>
          <a:p>
            <a:r>
              <a:rPr lang="en-US" sz="1800" b="1" i="1" dirty="0"/>
              <a:t>Active Palmprint Recognition: </a:t>
            </a:r>
            <a:r>
              <a:rPr lang="en-US" sz="1800" dirty="0"/>
              <a:t>Proposes a similar DAL framework as that for the palmprint recognition task inspired by domain adaptation, </a:t>
            </a:r>
          </a:p>
          <a:p>
            <a:endParaRPr lang="en-US" sz="1800" i="1" dirty="0"/>
          </a:p>
          <a:p>
            <a:r>
              <a:rPr lang="en-US" sz="1800" b="1" i="1" dirty="0"/>
              <a:t>Learning Loss for Active Learning (LLAL): </a:t>
            </a:r>
            <a:r>
              <a:rPr lang="en-US" sz="1800" dirty="0"/>
              <a:t>Designs a small parameter module of the loss prediction module to attach to the target network, using the output of multiple hidden layers of the target network as the input of the loss prediction module. </a:t>
            </a:r>
          </a:p>
        </p:txBody>
      </p:sp>
    </p:spTree>
    <p:extLst>
      <p:ext uri="{BB962C8B-B14F-4D97-AF65-F5344CB8AC3E}">
        <p14:creationId xmlns:p14="http://schemas.microsoft.com/office/powerpoint/2010/main" val="399357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B1B30-5CA8-A14F-AAF4-3818C67FDDAC}"/>
              </a:ext>
            </a:extLst>
          </p:cNvPr>
          <p:cNvSpPr>
            <a:spLocks noGrp="1"/>
          </p:cNvSpPr>
          <p:nvPr>
            <p:ph type="title"/>
          </p:nvPr>
        </p:nvSpPr>
        <p:spPr>
          <a:xfrm>
            <a:off x="621792" y="1161288"/>
            <a:ext cx="3602736" cy="4526280"/>
          </a:xfrm>
        </p:spPr>
        <p:txBody>
          <a:bodyPr>
            <a:normAutofit/>
          </a:bodyPr>
          <a:lstStyle/>
          <a:p>
            <a:r>
              <a:rPr lang="en-US" sz="4000" b="1" i="1"/>
              <a:t>DAL Applications</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053EDCA-6F6B-5447-8656-EED93B7B3590}"/>
              </a:ext>
            </a:extLst>
          </p:cNvPr>
          <p:cNvSpPr>
            <a:spLocks noGrp="1"/>
          </p:cNvSpPr>
          <p:nvPr>
            <p:ph idx="1"/>
          </p:nvPr>
        </p:nvSpPr>
        <p:spPr>
          <a:xfrm>
            <a:off x="5434149" y="932688"/>
            <a:ext cx="5916603" cy="4992624"/>
          </a:xfrm>
        </p:spPr>
        <p:txBody>
          <a:bodyPr anchor="ctr">
            <a:normAutofit/>
          </a:bodyPr>
          <a:lstStyle/>
          <a:p>
            <a:pPr marL="0" indent="0">
              <a:buNone/>
            </a:pPr>
            <a:r>
              <a:rPr lang="en-US" sz="2000" b="1" i="1"/>
              <a:t>Visual Data Processing-</a:t>
            </a:r>
          </a:p>
          <a:p>
            <a:pPr lvl="0"/>
            <a:r>
              <a:rPr lang="en-US" sz="2000"/>
              <a:t>Image classification and recognition</a:t>
            </a:r>
          </a:p>
          <a:p>
            <a:pPr lvl="0"/>
            <a:r>
              <a:rPr lang="en-US" sz="2000"/>
              <a:t>Object detection and semantic segmentation </a:t>
            </a:r>
          </a:p>
          <a:p>
            <a:pPr lvl="0"/>
            <a:r>
              <a:rPr lang="en-US" sz="2000"/>
              <a:t>Video processing</a:t>
            </a:r>
          </a:p>
          <a:p>
            <a:pPr marL="0" lvl="0" indent="0">
              <a:buNone/>
            </a:pPr>
            <a:endParaRPr lang="en-US" sz="2000"/>
          </a:p>
          <a:p>
            <a:pPr marL="0" indent="0">
              <a:buNone/>
            </a:pPr>
            <a:r>
              <a:rPr lang="en-US" sz="2000" b="1" i="1"/>
              <a:t>Natural Language Processing-</a:t>
            </a:r>
          </a:p>
          <a:p>
            <a:pPr lvl="0"/>
            <a:r>
              <a:rPr lang="en-US" sz="2000"/>
              <a:t>Sentiment Analysis</a:t>
            </a:r>
          </a:p>
          <a:p>
            <a:pPr lvl="0"/>
            <a:r>
              <a:rPr lang="en-US" sz="2000"/>
              <a:t>Question-answering and summarization </a:t>
            </a:r>
          </a:p>
          <a:p>
            <a:pPr lvl="0"/>
            <a:endParaRPr lang="en-US" sz="2000"/>
          </a:p>
          <a:p>
            <a:pPr marL="0" indent="0">
              <a:buNone/>
            </a:pPr>
            <a:r>
              <a:rPr lang="en-US" sz="2000"/>
              <a:t>The other applications include, but are not limited to, gene expression, robotics, wearable device data analysis, social networking, ECG signal analysis, etc. </a:t>
            </a:r>
          </a:p>
          <a:p>
            <a:endParaRPr lang="en-US" sz="2000"/>
          </a:p>
        </p:txBody>
      </p:sp>
    </p:spTree>
    <p:extLst>
      <p:ext uri="{BB962C8B-B14F-4D97-AF65-F5344CB8AC3E}">
        <p14:creationId xmlns:p14="http://schemas.microsoft.com/office/powerpoint/2010/main" val="75271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945</Words>
  <Application>Microsoft Macintosh PowerPoint</Application>
  <PresentationFormat>Widescreen</PresentationFormat>
  <Paragraphs>65</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 SURVEY OF DEEP ACTIVE LEARNING(link) </vt:lpstr>
      <vt:lpstr>What is Deep Learning</vt:lpstr>
      <vt:lpstr>Active Learning</vt:lpstr>
      <vt:lpstr>Deep Active Learning</vt:lpstr>
      <vt:lpstr>Difficulties in applying AL into DL</vt:lpstr>
      <vt:lpstr>Approaches to overcome difficulties in applying AL to DL</vt:lpstr>
      <vt:lpstr>Query Strategy Optimization in DAL</vt:lpstr>
      <vt:lpstr>Common DAL Frameworks</vt:lpstr>
      <vt:lpstr>DAL Applications</vt:lpstr>
      <vt:lpstr>Discussion and Future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202: Deep learning Short Story</dc:title>
  <dc:creator>Kumuda Benakanahalli Guruprasada Murt</dc:creator>
  <cp:lastModifiedBy>Kumuda Benakanahalli Guruprasada Murt</cp:lastModifiedBy>
  <cp:revision>14</cp:revision>
  <dcterms:created xsi:type="dcterms:W3CDTF">2021-04-17T06:11:20Z</dcterms:created>
  <dcterms:modified xsi:type="dcterms:W3CDTF">2021-04-22T18:38:54Z</dcterms:modified>
</cp:coreProperties>
</file>