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0" roundtripDataSignature="AMtx7mjdPW5y1jRbf15pcWUXF0DIdEbM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B5BFCE-52BD-4306-8072-1604BFBD56E3}">
  <a:tblStyle styleId="{89B5BFCE-52BD-4306-8072-1604BFBD56E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dk1"/>
          </a:solidFill>
        </a:fill>
      </a:tcStyle>
    </a:wholeTbl>
    <a:band1H>
      <a:tcTxStyle/>
      <a:tcStyle>
        <a:fill>
          <a:solidFill>
            <a:schemeClr val="dk1"/>
          </a:solidFill>
        </a:fill>
      </a:tcStyle>
    </a:band1H>
    <a:band2H>
      <a:tcTxStyle/>
    </a:band2H>
    <a:band1V>
      <a:tcTxStyle/>
      <a:tcStyle>
        <a:fill>
          <a:solidFill>
            <a:schemeClr val="dk1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regular.fntdata"/><Relationship Id="rId25" Type="http://schemas.openxmlformats.org/officeDocument/2006/relationships/slide" Target="slides/slide19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Although the biot number criterion was not hold, we can still use this to model our system because in actuality the flow diameter is much smaller than D0 – Di since not the entire channel has a consistent flow.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Base on the trend, it will take 4.7 hr to reach 6 C 🡪 Therefore, the modeling is consistent with the experimental data by providing a lower bound. Diminishing return.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Explain Cons of this design. Open to system, cold air is not trap in the system.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Explain the benefit of this design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1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1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21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1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1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1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1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1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1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1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23" name="Google Shape;23;p2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21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2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1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2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1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1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22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40" name="Google Shape;40;p2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" name="Google Shape;43;p22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44" name="Google Shape;44;p2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2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4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24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24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6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26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7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27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27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7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7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2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27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86" name="Google Shape;86;p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27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90" name="Google Shape;90;p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27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8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0" name="Google Shape;100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9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29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04" name="Google Shape;104;p2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29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08" name="Google Shape;108;p2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29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29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jpg"/><Relationship Id="rId4" Type="http://schemas.openxmlformats.org/officeDocument/2006/relationships/image" Target="../media/image3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jpg"/><Relationship Id="rId4" Type="http://schemas.openxmlformats.org/officeDocument/2006/relationships/image" Target="../media/image2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4.jpg"/><Relationship Id="rId4" Type="http://schemas.openxmlformats.org/officeDocument/2006/relationships/image" Target="../media/image31.jpg"/><Relationship Id="rId5" Type="http://schemas.openxmlformats.org/officeDocument/2006/relationships/image" Target="../media/image2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youtube.com/watch?v=IKBrr4PQgTQ" TargetMode="External"/><Relationship Id="rId4" Type="http://schemas.openxmlformats.org/officeDocument/2006/relationships/image" Target="../media/image3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5.jpg"/><Relationship Id="rId6" Type="http://schemas.openxmlformats.org/officeDocument/2006/relationships/image" Target="../media/image21.jpg"/><Relationship Id="rId7" Type="http://schemas.openxmlformats.org/officeDocument/2006/relationships/image" Target="../media/image2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Closed System Can Cooler Via Forced Convection </a:t>
            </a:r>
            <a:endParaRPr/>
          </a:p>
        </p:txBody>
      </p:sp>
      <p:sp>
        <p:nvSpPr>
          <p:cNvPr id="121" name="Google Shape;121;p1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Kun Qiu, Robert Polk, John Henry Campbell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/>
          <p:nvPr>
            <p:ph type="title"/>
          </p:nvPr>
        </p:nvSpPr>
        <p:spPr>
          <a:xfrm>
            <a:off x="819150" y="598325"/>
            <a:ext cx="75057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300"/>
              <a:t>Heat Transfer Via Fluid Motion – Internal Forced Convection</a:t>
            </a:r>
            <a:endParaRPr sz="2300"/>
          </a:p>
        </p:txBody>
      </p:sp>
      <p:sp>
        <p:nvSpPr>
          <p:cNvPr id="191" name="Google Shape;191;p10"/>
          <p:cNvSpPr txBox="1"/>
          <p:nvPr>
            <p:ph idx="1" type="body"/>
          </p:nvPr>
        </p:nvSpPr>
        <p:spPr>
          <a:xfrm>
            <a:off x="4152650" y="2152683"/>
            <a:ext cx="3407700" cy="1150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357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  <p:pic>
        <p:nvPicPr>
          <p:cNvPr id="192" name="Google Shape;192;p10"/>
          <p:cNvPicPr preferRelativeResize="0"/>
          <p:nvPr/>
        </p:nvPicPr>
        <p:blipFill rotWithShape="1">
          <a:blip r:embed="rId4">
            <a:alphaModFix/>
          </a:blip>
          <a:srcRect b="0" l="2811" r="49999" t="0"/>
          <a:stretch/>
        </p:blipFill>
        <p:spPr>
          <a:xfrm>
            <a:off x="727158" y="1685275"/>
            <a:ext cx="2996700" cy="261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0"/>
          <p:cNvPicPr preferRelativeResize="0"/>
          <p:nvPr/>
        </p:nvPicPr>
        <p:blipFill rotWithShape="1">
          <a:blip r:embed="rId4">
            <a:alphaModFix/>
          </a:blip>
          <a:srcRect b="0" l="50905" r="0" t="85699"/>
          <a:stretch/>
        </p:blipFill>
        <p:spPr>
          <a:xfrm>
            <a:off x="910000" y="1377000"/>
            <a:ext cx="2571749" cy="30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0"/>
          <p:cNvSpPr txBox="1"/>
          <p:nvPr/>
        </p:nvSpPr>
        <p:spPr>
          <a:xfrm>
            <a:off x="4152649" y="1619451"/>
            <a:ext cx="3772151" cy="43088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857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95" name="Google Shape;195;p10"/>
          <p:cNvSpPr txBox="1"/>
          <p:nvPr/>
        </p:nvSpPr>
        <p:spPr>
          <a:xfrm>
            <a:off x="4152650" y="3303333"/>
            <a:ext cx="3611034" cy="75969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-7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96" name="Google Shape;196;p10"/>
          <p:cNvSpPr txBox="1"/>
          <p:nvPr/>
        </p:nvSpPr>
        <p:spPr>
          <a:xfrm>
            <a:off x="3294675" y="4139435"/>
            <a:ext cx="46661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Assume h is invariant with surface temperature 🡪 To obtain a lower time bound for soda to cool to 5 C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"/>
          <p:cNvSpPr txBox="1"/>
          <p:nvPr>
            <p:ph type="title"/>
          </p:nvPr>
        </p:nvSpPr>
        <p:spPr>
          <a:xfrm>
            <a:off x="819150" y="589479"/>
            <a:ext cx="7505700" cy="6233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Internal Forced Convection Cont.</a:t>
            </a:r>
            <a:endParaRPr/>
          </a:p>
        </p:txBody>
      </p:sp>
      <p:sp>
        <p:nvSpPr>
          <p:cNvPr id="202" name="Google Shape;202;p11"/>
          <p:cNvSpPr txBox="1"/>
          <p:nvPr>
            <p:ph idx="1" type="body"/>
          </p:nvPr>
        </p:nvSpPr>
        <p:spPr>
          <a:xfrm>
            <a:off x="4770967" y="1212846"/>
            <a:ext cx="3812117" cy="18526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 </a:t>
            </a:r>
            <a:endParaRPr/>
          </a:p>
        </p:txBody>
      </p:sp>
      <p:pic>
        <p:nvPicPr>
          <p:cNvPr id="203" name="Google Shape;203;p11"/>
          <p:cNvPicPr preferRelativeResize="0"/>
          <p:nvPr/>
        </p:nvPicPr>
        <p:blipFill rotWithShape="1">
          <a:blip r:embed="rId4">
            <a:alphaModFix/>
          </a:blip>
          <a:srcRect b="0" l="0" r="11676" t="0"/>
          <a:stretch/>
        </p:blipFill>
        <p:spPr>
          <a:xfrm>
            <a:off x="819150" y="1212846"/>
            <a:ext cx="3812117" cy="1780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1"/>
          <p:cNvSpPr txBox="1"/>
          <p:nvPr/>
        </p:nvSpPr>
        <p:spPr>
          <a:xfrm>
            <a:off x="2230967" y="3074796"/>
            <a:ext cx="4800600" cy="17575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380" r="0" t="-34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/>
          <p:nvPr>
            <p:ph type="title"/>
          </p:nvPr>
        </p:nvSpPr>
        <p:spPr>
          <a:xfrm>
            <a:off x="819150" y="373989"/>
            <a:ext cx="7505700" cy="746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4927"/>
              <a:buNone/>
            </a:pPr>
            <a:r>
              <a:rPr lang="en-US" sz="2300"/>
              <a:t>Heat Transfer @ Soda Interior – Transient State Heat Conduction</a:t>
            </a:r>
            <a:endParaRPr sz="2300"/>
          </a:p>
        </p:txBody>
      </p:sp>
      <p:sp>
        <p:nvSpPr>
          <p:cNvPr id="210" name="Google Shape;210;p12"/>
          <p:cNvSpPr txBox="1"/>
          <p:nvPr>
            <p:ph idx="1" type="body"/>
          </p:nvPr>
        </p:nvSpPr>
        <p:spPr>
          <a:xfrm>
            <a:off x="3450167" y="1325175"/>
            <a:ext cx="4751917" cy="91863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 </a:t>
            </a:r>
            <a:endParaRPr/>
          </a:p>
        </p:txBody>
      </p:sp>
      <p:sp>
        <p:nvSpPr>
          <p:cNvPr id="211" name="Google Shape;211;p12"/>
          <p:cNvSpPr/>
          <p:nvPr/>
        </p:nvSpPr>
        <p:spPr>
          <a:xfrm>
            <a:off x="1049341" y="1636186"/>
            <a:ext cx="2142066" cy="2167466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rgbClr val="6B6B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2"/>
          <p:cNvSpPr/>
          <p:nvPr/>
        </p:nvSpPr>
        <p:spPr>
          <a:xfrm>
            <a:off x="1593324" y="2186519"/>
            <a:ext cx="1056217" cy="1056216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rgbClr val="6B6B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12"/>
          <p:cNvCxnSpPr/>
          <p:nvPr/>
        </p:nvCxnSpPr>
        <p:spPr>
          <a:xfrm rot="10800000">
            <a:off x="2177521" y="1458386"/>
            <a:ext cx="0" cy="563033"/>
          </a:xfrm>
          <a:prstGeom prst="straightConnector1">
            <a:avLst/>
          </a:prstGeom>
          <a:noFill/>
          <a:ln cap="flat" cmpd="sng" w="9525">
            <a:solidFill>
              <a:srgbClr val="D6513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4" name="Google Shape;214;p12"/>
          <p:cNvSpPr txBox="1"/>
          <p:nvPr/>
        </p:nvSpPr>
        <p:spPr>
          <a:xfrm>
            <a:off x="2000247" y="1183217"/>
            <a:ext cx="2709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215" name="Google Shape;215;p12"/>
          <p:cNvSpPr txBox="1"/>
          <p:nvPr/>
        </p:nvSpPr>
        <p:spPr>
          <a:xfrm>
            <a:off x="3659716" y="2044041"/>
            <a:ext cx="2019300" cy="105541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903" r="0" t="-57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16" name="Google Shape;216;p12"/>
          <p:cNvSpPr txBox="1"/>
          <p:nvPr/>
        </p:nvSpPr>
        <p:spPr>
          <a:xfrm>
            <a:off x="5771092" y="2059513"/>
            <a:ext cx="2019300" cy="95410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904" r="0" t="-128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17" name="Google Shape;217;p12"/>
          <p:cNvSpPr/>
          <p:nvPr/>
        </p:nvSpPr>
        <p:spPr>
          <a:xfrm>
            <a:off x="3770312" y="3879048"/>
            <a:ext cx="4029075" cy="808566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6B6B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Temperature Profile 🡪 Symmetric about Axis of Rotation</a:t>
            </a:r>
            <a:endParaRPr/>
          </a:p>
        </p:txBody>
      </p:sp>
      <p:cxnSp>
        <p:nvCxnSpPr>
          <p:cNvPr id="218" name="Google Shape;218;p12"/>
          <p:cNvCxnSpPr/>
          <p:nvPr/>
        </p:nvCxnSpPr>
        <p:spPr>
          <a:xfrm flipH="1" rot="10800000">
            <a:off x="5438245" y="3617892"/>
            <a:ext cx="626400" cy="45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786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9" name="Google Shape;219;p12"/>
          <p:cNvCxnSpPr/>
          <p:nvPr/>
        </p:nvCxnSpPr>
        <p:spPr>
          <a:xfrm rot="10800000">
            <a:off x="3461263" y="4035943"/>
            <a:ext cx="607500" cy="382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786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0" name="Google Shape;220;p12"/>
          <p:cNvSpPr txBox="1"/>
          <p:nvPr/>
        </p:nvSpPr>
        <p:spPr>
          <a:xfrm>
            <a:off x="6064779" y="3464153"/>
            <a:ext cx="5926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q(t)</a:t>
            </a:r>
            <a:endParaRPr/>
          </a:p>
        </p:txBody>
      </p:sp>
      <p:sp>
        <p:nvSpPr>
          <p:cNvPr id="221" name="Google Shape;221;p12"/>
          <p:cNvSpPr txBox="1"/>
          <p:nvPr/>
        </p:nvSpPr>
        <p:spPr>
          <a:xfrm>
            <a:off x="3009370" y="3843867"/>
            <a:ext cx="4624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q(t)</a:t>
            </a:r>
            <a:endParaRPr/>
          </a:p>
        </p:txBody>
      </p:sp>
      <p:cxnSp>
        <p:nvCxnSpPr>
          <p:cNvPr id="222" name="Google Shape;222;p12"/>
          <p:cNvCxnSpPr/>
          <p:nvPr/>
        </p:nvCxnSpPr>
        <p:spPr>
          <a:xfrm>
            <a:off x="3765021" y="4687614"/>
            <a:ext cx="4034366" cy="0"/>
          </a:xfrm>
          <a:prstGeom prst="straightConnector1">
            <a:avLst/>
          </a:prstGeom>
          <a:noFill/>
          <a:ln cap="flat" cmpd="sng" w="28575">
            <a:solidFill>
              <a:srgbClr val="D651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3" name="Google Shape;223;p12"/>
          <p:cNvCxnSpPr/>
          <p:nvPr/>
        </p:nvCxnSpPr>
        <p:spPr>
          <a:xfrm>
            <a:off x="7799387" y="3879048"/>
            <a:ext cx="0" cy="808566"/>
          </a:xfrm>
          <a:prstGeom prst="straightConnector1">
            <a:avLst/>
          </a:prstGeom>
          <a:noFill/>
          <a:ln cap="flat" cmpd="sng" w="28575">
            <a:solidFill>
              <a:srgbClr val="D6513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" name="Google Shape;224;p12"/>
          <p:cNvSpPr txBox="1"/>
          <p:nvPr/>
        </p:nvSpPr>
        <p:spPr>
          <a:xfrm>
            <a:off x="3683000" y="3099458"/>
            <a:ext cx="26781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 Sectional View</a:t>
            </a:r>
            <a:r>
              <a:rPr b="1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"/>
          <p:cNvSpPr txBox="1"/>
          <p:nvPr>
            <p:ph type="title"/>
          </p:nvPr>
        </p:nvSpPr>
        <p:spPr>
          <a:xfrm>
            <a:off x="773289" y="593183"/>
            <a:ext cx="7505700" cy="5048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6666"/>
              <a:buNone/>
            </a:pPr>
            <a:r>
              <a:rPr lang="en-US" sz="2000"/>
              <a:t>MATLAB Simulation Results [Lumped Capacitance]🡪 t ⊆ [0, 10 hr] </a:t>
            </a:r>
            <a:endParaRPr sz="2000"/>
          </a:p>
        </p:txBody>
      </p:sp>
      <p:pic>
        <p:nvPicPr>
          <p:cNvPr descr="A graph of a temperature&#10;&#10;Description automatically generated" id="230" name="Google Shape;23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89" y="1185867"/>
            <a:ext cx="3695689" cy="27717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13"/>
          <p:cNvCxnSpPr/>
          <p:nvPr/>
        </p:nvCxnSpPr>
        <p:spPr>
          <a:xfrm>
            <a:off x="1972027" y="2467498"/>
            <a:ext cx="0" cy="1219201"/>
          </a:xfrm>
          <a:prstGeom prst="straightConnector1">
            <a:avLst/>
          </a:prstGeom>
          <a:noFill/>
          <a:ln cap="flat" cmpd="sng" w="9525">
            <a:solidFill>
              <a:srgbClr val="D651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" name="Google Shape;232;p13"/>
          <p:cNvCxnSpPr/>
          <p:nvPr/>
        </p:nvCxnSpPr>
        <p:spPr>
          <a:xfrm rot="10800000">
            <a:off x="1252360" y="2467498"/>
            <a:ext cx="719667" cy="0"/>
          </a:xfrm>
          <a:prstGeom prst="straightConnector1">
            <a:avLst/>
          </a:prstGeom>
          <a:noFill/>
          <a:ln cap="flat" cmpd="sng" w="9525">
            <a:solidFill>
              <a:srgbClr val="D6513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" name="Google Shape;233;p13"/>
          <p:cNvSpPr txBox="1"/>
          <p:nvPr/>
        </p:nvSpPr>
        <p:spPr>
          <a:xfrm>
            <a:off x="1252360" y="3964036"/>
            <a:ext cx="291253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reach approximate 6 C on surface, requires 10,000 seconds which is equivalent to 2.77 hr.</a:t>
            </a:r>
            <a:endParaRPr/>
          </a:p>
        </p:txBody>
      </p:sp>
      <p:pic>
        <p:nvPicPr>
          <p:cNvPr descr="A graph of heat flux and time&#10;&#10;Description automatically generated" id="234" name="Google Shape;23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8977" y="1219716"/>
            <a:ext cx="3650556" cy="273791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3"/>
          <p:cNvSpPr txBox="1"/>
          <p:nvPr/>
        </p:nvSpPr>
        <p:spPr>
          <a:xfrm>
            <a:off x="4710635" y="3991482"/>
            <a:ext cx="31672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Boundary Condition: Heat flux from can surface to surrounding air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"/>
          <p:cNvSpPr txBox="1"/>
          <p:nvPr>
            <p:ph type="title"/>
          </p:nvPr>
        </p:nvSpPr>
        <p:spPr>
          <a:xfrm>
            <a:off x="864305" y="553535"/>
            <a:ext cx="7505700" cy="6275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Modeling of Transient Cooling Process in Soda</a:t>
            </a:r>
            <a:endParaRPr/>
          </a:p>
        </p:txBody>
      </p:sp>
      <p:pic>
        <p:nvPicPr>
          <p:cNvPr descr="A mesh with a grid and lines&#10;&#10;Description automatically generated with medium confidence" id="241" name="Google Shape;24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3843" y="1420979"/>
            <a:ext cx="3707695" cy="27807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a graph of a number&#10;&#10;Description automatically generated with medium confidence" id="242" name="Google Shape;242;p14"/>
          <p:cNvPicPr preferRelativeResize="0"/>
          <p:nvPr/>
        </p:nvPicPr>
        <p:blipFill rotWithShape="1">
          <a:blip r:embed="rId4">
            <a:alphaModFix/>
          </a:blip>
          <a:srcRect b="0" l="22104" r="24586" t="0"/>
          <a:stretch/>
        </p:blipFill>
        <p:spPr>
          <a:xfrm>
            <a:off x="1069264" y="1420980"/>
            <a:ext cx="2000249" cy="2814098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4"/>
          <p:cNvSpPr txBox="1"/>
          <p:nvPr/>
        </p:nvSpPr>
        <p:spPr>
          <a:xfrm>
            <a:off x="1415336" y="4152941"/>
            <a:ext cx="15790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Geometric Setup</a:t>
            </a:r>
            <a:endParaRPr/>
          </a:p>
        </p:txBody>
      </p:sp>
      <p:sp>
        <p:nvSpPr>
          <p:cNvPr id="244" name="Google Shape;244;p14"/>
          <p:cNvSpPr txBox="1"/>
          <p:nvPr/>
        </p:nvSpPr>
        <p:spPr>
          <a:xfrm>
            <a:off x="4516967" y="4152940"/>
            <a:ext cx="28363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Discretization - Mesh Generation</a:t>
            </a:r>
            <a:endParaRPr/>
          </a:p>
        </p:txBody>
      </p:sp>
      <p:cxnSp>
        <p:nvCxnSpPr>
          <p:cNvPr id="245" name="Google Shape;245;p14"/>
          <p:cNvCxnSpPr>
            <a:endCxn id="246" idx="1"/>
          </p:cNvCxnSpPr>
          <p:nvPr/>
        </p:nvCxnSpPr>
        <p:spPr>
          <a:xfrm flipH="1" rot="10800000">
            <a:off x="2204761" y="1420979"/>
            <a:ext cx="601800" cy="553500"/>
          </a:xfrm>
          <a:prstGeom prst="straightConnector1">
            <a:avLst/>
          </a:prstGeom>
          <a:noFill/>
          <a:ln cap="flat" cmpd="sng" w="9525">
            <a:solidFill>
              <a:srgbClr val="D6513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7" name="Google Shape;247;p14"/>
          <p:cNvCxnSpPr>
            <a:endCxn id="248" idx="1"/>
          </p:cNvCxnSpPr>
          <p:nvPr/>
        </p:nvCxnSpPr>
        <p:spPr>
          <a:xfrm>
            <a:off x="2426600" y="3201221"/>
            <a:ext cx="646800" cy="30300"/>
          </a:xfrm>
          <a:prstGeom prst="straightConnector1">
            <a:avLst/>
          </a:prstGeom>
          <a:noFill/>
          <a:ln cap="flat" cmpd="sng" w="9525">
            <a:solidFill>
              <a:srgbClr val="D6513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6" name="Google Shape;246;p14"/>
          <p:cNvSpPr txBox="1"/>
          <p:nvPr/>
        </p:nvSpPr>
        <p:spPr>
          <a:xfrm>
            <a:off x="2806561" y="1267091"/>
            <a:ext cx="74506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q_out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4"/>
          <p:cNvSpPr txBox="1"/>
          <p:nvPr/>
        </p:nvSpPr>
        <p:spPr>
          <a:xfrm>
            <a:off x="3073400" y="3077632"/>
            <a:ext cx="74506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q_out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/>
          <p:nvPr>
            <p:ph type="title"/>
          </p:nvPr>
        </p:nvSpPr>
        <p:spPr>
          <a:xfrm>
            <a:off x="819150" y="414234"/>
            <a:ext cx="75057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800"/>
              <a:t>Temperature Profile of Cylinder </a:t>
            </a:r>
            <a:endParaRPr/>
          </a:p>
        </p:txBody>
      </p:sp>
      <p:sp>
        <p:nvSpPr>
          <p:cNvPr id="254" name="Google Shape;254;p15"/>
          <p:cNvSpPr txBox="1"/>
          <p:nvPr/>
        </p:nvSpPr>
        <p:spPr>
          <a:xfrm>
            <a:off x="1301722" y="2878544"/>
            <a:ext cx="100124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= 2.77 hr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5"/>
          <p:cNvSpPr txBox="1"/>
          <p:nvPr/>
        </p:nvSpPr>
        <p:spPr>
          <a:xfrm>
            <a:off x="6416352" y="2962702"/>
            <a:ext cx="8621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= 10 hr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5"/>
          <p:cNvSpPr txBox="1"/>
          <p:nvPr/>
        </p:nvSpPr>
        <p:spPr>
          <a:xfrm>
            <a:off x="3765464" y="2421327"/>
            <a:ext cx="7645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= 5 hr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diagram of a temperature distribution&#10;&#10;Description automatically generated" id="257" name="Google Shape;25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609" y="1062442"/>
            <a:ext cx="2421469" cy="18161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diagram of a temperature distribution&#10;&#10;Description automatically generated" id="258" name="Google Shape;25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88736" y="2722173"/>
            <a:ext cx="2611967" cy="1958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diagram of a temperature distribution&#10;&#10;Description automatically generated" id="259" name="Google Shape;25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58365" y="1062442"/>
            <a:ext cx="2578101" cy="193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Experimental Performance of Cooling Device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"/>
          <p:cNvSpPr txBox="1"/>
          <p:nvPr>
            <p:ph type="title"/>
          </p:nvPr>
        </p:nvSpPr>
        <p:spPr>
          <a:xfrm>
            <a:off x="819150" y="845600"/>
            <a:ext cx="7505700" cy="7122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Experiment</a:t>
            </a:r>
            <a:endParaRPr/>
          </a:p>
        </p:txBody>
      </p:sp>
      <p:pic>
        <p:nvPicPr>
          <p:cNvPr id="270" name="Google Shape;270;p17" title="IMG 562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3350" y="1557881"/>
            <a:ext cx="5401825" cy="30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Data Analysis</a:t>
            </a:r>
            <a:endParaRPr/>
          </a:p>
        </p:txBody>
      </p:sp>
      <p:pic>
        <p:nvPicPr>
          <p:cNvPr descr="A graph of a line of dots&#10;&#10;Description automatically generated with medium confidence" id="276" name="Google Shape;27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6596" y="1633366"/>
            <a:ext cx="4580357" cy="275153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7" name="Google Shape;277;p18"/>
          <p:cNvGraphicFramePr/>
          <p:nvPr/>
        </p:nvGraphicFramePr>
        <p:xfrm>
          <a:off x="1094314" y="14708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{89B5BFCE-52BD-4306-8072-1604BFBD56E3}</a:tableStyleId>
              </a:tblPr>
              <a:tblGrid>
                <a:gridCol w="670975"/>
                <a:gridCol w="978600"/>
                <a:gridCol w="824800"/>
              </a:tblGrid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Time [min]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</a:rPr>
                        <a:t>Fahrenheit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Celsius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b"/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45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69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20.55556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b"/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40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68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20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b"/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35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68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20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b"/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30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70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21.11111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b"/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28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71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21.66667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b"/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26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71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21.66667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b"/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21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72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22.22222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b"/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15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73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22.77778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b"/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11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73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22.77778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b"/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74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23.33333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b"/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75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23.88889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b"/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76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24.44444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b"/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76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24.44444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b"/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77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25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b"/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0.5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77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25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b"/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78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25.55556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83" name="Google Shape;283;p19"/>
          <p:cNvSpPr txBox="1"/>
          <p:nvPr/>
        </p:nvSpPr>
        <p:spPr>
          <a:xfrm>
            <a:off x="944035" y="1739900"/>
            <a:ext cx="61467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/>
              <a:t>Mathematical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model provides a good lower bound for the estimated time needed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Cooling with forced convection is not the optimal way of cooling a soda can</a:t>
            </a:r>
            <a:endParaRPr/>
          </a:p>
          <a:p>
            <a:pPr indent="-285750" lvl="8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Reduced effectiveness as the transfer coefficient decrease with surface temperature   </a:t>
            </a:r>
            <a:endParaRPr/>
          </a:p>
          <a:p>
            <a:pPr indent="-285750" lvl="8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TED is not efficient for cooling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system can be improved by a smaller ratio between the inner and outer tube diameter 🡪 Increased Nusselt number and heat transfer coefficient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Design Process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/>
          <p:nvPr>
            <p:ph type="title"/>
          </p:nvPr>
        </p:nvSpPr>
        <p:spPr>
          <a:xfrm>
            <a:off x="588750" y="533075"/>
            <a:ext cx="75057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Initial Design </a:t>
            </a:r>
            <a:endParaRPr/>
          </a:p>
        </p:txBody>
      </p:sp>
      <p:pic>
        <p:nvPicPr>
          <p:cNvPr id="132" name="Google Shape;132;p3"/>
          <p:cNvPicPr preferRelativeResize="0"/>
          <p:nvPr/>
        </p:nvPicPr>
        <p:blipFill rotWithShape="1">
          <a:blip r:embed="rId3">
            <a:alphaModFix/>
          </a:blip>
          <a:srcRect b="0" l="0" r="45708" t="0"/>
          <a:stretch/>
        </p:blipFill>
        <p:spPr>
          <a:xfrm>
            <a:off x="974781" y="1379675"/>
            <a:ext cx="1844550" cy="14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"/>
          <p:cNvPicPr preferRelativeResize="0"/>
          <p:nvPr/>
        </p:nvPicPr>
        <p:blipFill rotWithShape="1">
          <a:blip r:embed="rId4">
            <a:alphaModFix/>
          </a:blip>
          <a:srcRect b="0" l="0" r="19973" t="0"/>
          <a:stretch/>
        </p:blipFill>
        <p:spPr>
          <a:xfrm>
            <a:off x="1073701" y="2700325"/>
            <a:ext cx="2032175" cy="217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66600" y="1206875"/>
            <a:ext cx="2657475" cy="33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"/>
          <p:cNvPicPr preferRelativeResize="0"/>
          <p:nvPr/>
        </p:nvPicPr>
        <p:blipFill rotWithShape="1">
          <a:blip r:embed="rId3">
            <a:alphaModFix/>
          </a:blip>
          <a:srcRect b="32974" l="52402" r="-6693" t="0"/>
          <a:stretch/>
        </p:blipFill>
        <p:spPr>
          <a:xfrm>
            <a:off x="3105875" y="1612113"/>
            <a:ext cx="1844550" cy="9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/>
          <p:nvPr>
            <p:ph type="title"/>
          </p:nvPr>
        </p:nvSpPr>
        <p:spPr>
          <a:xfrm>
            <a:off x="620187" y="658009"/>
            <a:ext cx="5539314" cy="5797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Final Design and Prototype </a:t>
            </a:r>
            <a:endParaRPr/>
          </a:p>
        </p:txBody>
      </p:sp>
      <p:pic>
        <p:nvPicPr>
          <p:cNvPr id="141" name="Google Shape;14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9" y="1301228"/>
            <a:ext cx="1961082" cy="2087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9838" y="2732617"/>
            <a:ext cx="1733019" cy="2087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4"/>
          <p:cNvPicPr preferRelativeResize="0"/>
          <p:nvPr/>
        </p:nvPicPr>
        <p:blipFill rotWithShape="1">
          <a:blip r:embed="rId5">
            <a:alphaModFix/>
          </a:blip>
          <a:srcRect b="9720" l="0" r="7990" t="0"/>
          <a:stretch/>
        </p:blipFill>
        <p:spPr>
          <a:xfrm rot="-5400000">
            <a:off x="5796447" y="633364"/>
            <a:ext cx="2286637" cy="1911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4"/>
          <p:cNvPicPr preferRelativeResize="0"/>
          <p:nvPr/>
        </p:nvPicPr>
        <p:blipFill rotWithShape="1">
          <a:blip r:embed="rId6">
            <a:alphaModFix/>
          </a:blip>
          <a:srcRect b="0" l="0" r="32530" t="0"/>
          <a:stretch/>
        </p:blipFill>
        <p:spPr>
          <a:xfrm rot="-5400000">
            <a:off x="5747794" y="2607312"/>
            <a:ext cx="2313517" cy="2172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4"/>
          <p:cNvPicPr preferRelativeResize="0"/>
          <p:nvPr/>
        </p:nvPicPr>
        <p:blipFill rotWithShape="1">
          <a:blip r:embed="rId7">
            <a:alphaModFix/>
          </a:blip>
          <a:srcRect b="15103" l="7068" r="33301" t="15412"/>
          <a:stretch/>
        </p:blipFill>
        <p:spPr>
          <a:xfrm rot="-5400000">
            <a:off x="4057015" y="1591208"/>
            <a:ext cx="2243888" cy="1961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Schematic for Cooling Operation</a:t>
            </a:r>
            <a:endParaRPr/>
          </a:p>
        </p:txBody>
      </p:sp>
      <p:sp>
        <p:nvSpPr>
          <p:cNvPr id="151" name="Google Shape;151;p5"/>
          <p:cNvSpPr txBox="1"/>
          <p:nvPr>
            <p:ph idx="1" type="body"/>
          </p:nvPr>
        </p:nvSpPr>
        <p:spPr>
          <a:xfrm>
            <a:off x="4915975" y="1673650"/>
            <a:ext cx="2937900" cy="28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/>
              <a:t>Constant temperature near fins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/>
              <a:t>Forced convection of fluid flow over the cylinder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/>
              <a:t>Warm air are brought to the TED through natural convection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/>
              <a:t>The warm air are chilled to low temperature through the fins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/>
              <a:t>Process will repeat until the temperature of soda is equal to the chilling temperature </a:t>
            </a:r>
            <a:endParaRPr sz="1400"/>
          </a:p>
        </p:txBody>
      </p:sp>
      <p:pic>
        <p:nvPicPr>
          <p:cNvPr id="152" name="Google Shape;15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0175" y="1586575"/>
            <a:ext cx="3164852" cy="227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200" y="3861600"/>
            <a:ext cx="3884816" cy="9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Modeling of the Cooling Device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Assumptions</a:t>
            </a:r>
            <a:endParaRPr/>
          </a:p>
        </p:txBody>
      </p:sp>
      <p:sp>
        <p:nvSpPr>
          <p:cNvPr id="164" name="Google Shape;164;p7"/>
          <p:cNvSpPr txBox="1"/>
          <p:nvPr>
            <p:ph idx="1" type="body"/>
          </p:nvPr>
        </p:nvSpPr>
        <p:spPr>
          <a:xfrm>
            <a:off x="819150" y="1651875"/>
            <a:ext cx="7505700" cy="28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Cooling device is a closed system 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All external surfaces of cooling system are perfectly insulated </a:t>
            </a:r>
            <a:endParaRPr sz="1800"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Assume aluminum layer of can is infinitesimally thin → direct thermal contact between soda liquid and the cooling fluid.</a:t>
            </a:r>
            <a:endParaRPr sz="1800"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Soda is assumed to have the same physical properties as water.</a:t>
            </a:r>
            <a:endParaRPr sz="1800"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Thermoelectric provides a constant heat flux. </a:t>
            </a:r>
            <a:endParaRPr sz="1800"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Fully developed laminar flow and concentric tube annulus.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Constant material properties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Material Properties</a:t>
            </a:r>
            <a:endParaRPr/>
          </a:p>
        </p:txBody>
      </p:sp>
      <p:sp>
        <p:nvSpPr>
          <p:cNvPr id="170" name="Google Shape;170;p8"/>
          <p:cNvSpPr/>
          <p:nvPr/>
        </p:nvSpPr>
        <p:spPr>
          <a:xfrm>
            <a:off x="1143000" y="1837267"/>
            <a:ext cx="2484967" cy="2611966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6B6B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8"/>
          <p:cNvSpPr txBox="1"/>
          <p:nvPr/>
        </p:nvSpPr>
        <p:spPr>
          <a:xfrm>
            <a:off x="1143000" y="1837267"/>
            <a:ext cx="2484967" cy="240251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72" name="Google Shape;172;p8"/>
          <p:cNvSpPr txBox="1"/>
          <p:nvPr/>
        </p:nvSpPr>
        <p:spPr>
          <a:xfrm>
            <a:off x="1823470" y="1540045"/>
            <a:ext cx="11240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Air @ -15 C</a:t>
            </a:r>
            <a:endParaRPr/>
          </a:p>
        </p:txBody>
      </p:sp>
      <p:sp>
        <p:nvSpPr>
          <p:cNvPr id="173" name="Google Shape;173;p8"/>
          <p:cNvSpPr/>
          <p:nvPr/>
        </p:nvSpPr>
        <p:spPr>
          <a:xfrm>
            <a:off x="4847167" y="1837267"/>
            <a:ext cx="2484967" cy="2611966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6B6B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4847167" y="1837267"/>
            <a:ext cx="2484967" cy="178375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75" name="Google Shape;175;p8"/>
          <p:cNvSpPr txBox="1"/>
          <p:nvPr/>
        </p:nvSpPr>
        <p:spPr>
          <a:xfrm>
            <a:off x="5535107" y="1528602"/>
            <a:ext cx="13227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Water @ 15 C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Heat Transfer Via Natural Convection</a:t>
            </a:r>
            <a:endParaRPr/>
          </a:p>
        </p:txBody>
      </p:sp>
      <p:sp>
        <p:nvSpPr>
          <p:cNvPr id="181" name="Google Shape;181;p9"/>
          <p:cNvSpPr txBox="1"/>
          <p:nvPr>
            <p:ph idx="1" type="body"/>
          </p:nvPr>
        </p:nvSpPr>
        <p:spPr>
          <a:xfrm>
            <a:off x="3831166" y="1930399"/>
            <a:ext cx="3983567" cy="274743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 </a:t>
            </a:r>
            <a:endParaRPr/>
          </a:p>
        </p:txBody>
      </p:sp>
      <p:sp>
        <p:nvSpPr>
          <p:cNvPr id="182" name="Google Shape;182;p9"/>
          <p:cNvSpPr/>
          <p:nvPr/>
        </p:nvSpPr>
        <p:spPr>
          <a:xfrm>
            <a:off x="1198033" y="1990725"/>
            <a:ext cx="1689100" cy="2448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6B6B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p9"/>
          <p:cNvCxnSpPr/>
          <p:nvPr/>
        </p:nvCxnSpPr>
        <p:spPr>
          <a:xfrm flipH="1" rot="5400000">
            <a:off x="-190599" y="3009800"/>
            <a:ext cx="2116800" cy="372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786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4" name="Google Shape;184;p9"/>
          <p:cNvCxnSpPr/>
          <p:nvPr/>
        </p:nvCxnSpPr>
        <p:spPr>
          <a:xfrm rot="-5400000">
            <a:off x="2078501" y="2836268"/>
            <a:ext cx="2269200" cy="457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786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" name="Google Shape;185;p9"/>
          <p:cNvCxnSpPr/>
          <p:nvPr/>
        </p:nvCxnSpPr>
        <p:spPr>
          <a:xfrm flipH="1" rot="5400000">
            <a:off x="1693334" y="1494368"/>
            <a:ext cx="402300" cy="283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786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