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7" r:id="rId1"/>
  </p:sldMasterIdLst>
  <p:sldIdLst>
    <p:sldId id="256" r:id="rId2"/>
    <p:sldId id="258" r:id="rId3"/>
    <p:sldId id="259" r:id="rId4"/>
    <p:sldId id="260" r:id="rId5"/>
    <p:sldId id="281" r:id="rId6"/>
    <p:sldId id="261" r:id="rId7"/>
    <p:sldId id="262" r:id="rId8"/>
    <p:sldId id="263" r:id="rId9"/>
    <p:sldId id="264" r:id="rId10"/>
    <p:sldId id="265" r:id="rId11"/>
    <p:sldId id="266" r:id="rId12"/>
    <p:sldId id="267" r:id="rId13"/>
    <p:sldId id="268" r:id="rId14"/>
    <p:sldId id="271" r:id="rId15"/>
    <p:sldId id="270" r:id="rId16"/>
    <p:sldId id="272" r:id="rId17"/>
    <p:sldId id="273" r:id="rId18"/>
    <p:sldId id="274" r:id="rId19"/>
    <p:sldId id="275" r:id="rId20"/>
    <p:sldId id="276" r:id="rId21"/>
    <p:sldId id="277" r:id="rId22"/>
    <p:sldId id="278" r:id="rId23"/>
    <p:sldId id="279" r:id="rId24"/>
    <p:sldId id="280" r:id="rId25"/>
    <p:sldId id="282" r:id="rId26"/>
    <p:sldId id="283" r:id="rId27"/>
    <p:sldId id="284" r:id="rId28"/>
    <p:sldId id="285" r:id="rId29"/>
    <p:sldId id="286" r:id="rId30"/>
    <p:sldId id="287" r:id="rId31"/>
    <p:sldId id="288" r:id="rId32"/>
    <p:sldId id="289" r:id="rId33"/>
    <p:sldId id="290" r:id="rId34"/>
    <p:sldId id="291" r:id="rId35"/>
    <p:sldId id="293" r:id="rId36"/>
    <p:sldId id="294" r:id="rId37"/>
    <p:sldId id="296"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6" r:id="rId66"/>
    <p:sldId id="325" r:id="rId67"/>
    <p:sldId id="327" r:id="rId68"/>
    <p:sldId id="328" r:id="rId69"/>
    <p:sldId id="329" r:id="rId70"/>
    <p:sldId id="330" r:id="rId71"/>
    <p:sldId id="331" r:id="rId72"/>
    <p:sldId id="332" r:id="rId73"/>
    <p:sldId id="333" r:id="rId74"/>
    <p:sldId id="334" r:id="rId75"/>
    <p:sldId id="335" r:id="rId76"/>
    <p:sldId id="336" r:id="rId77"/>
    <p:sldId id="337" r:id="rId78"/>
    <p:sldId id="338"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A3A0F-B9F0-43D8-AE6E-132D83DBFE93}" v="1657" dt="2021-12-10T00:40:06.780"/>
    <p1510:client id="{483BBEB1-6119-47D5-873B-3F065BE930F1}" v="715" dt="2021-12-13T18:14:37.515"/>
    <p1510:client id="{A6C4F969-F769-47C0-A96E-1A33E1A46C77}" v="1106" dt="2021-12-14T01:47:04.234"/>
    <p1510:client id="{E1DADBB7-5165-4795-8496-EDC370AF70C3}" v="605" dt="2021-12-09T21:28:48.8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5/10/relationships/revisionInfo" Target="revisionInfo.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5/21/2022</a:t>
            </a:fld>
            <a:endParaRPr lang="en-US"/>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4127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5/21/2022</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908586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5/21/2022</a:t>
            </a:fld>
            <a:endParaRPr lang="en-US"/>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438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5/21/2022</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102808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5/21/2022</a:t>
            </a:fld>
            <a:endParaRPr lang="en-US"/>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350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5/21/2022</a:t>
            </a:fld>
            <a:endParaRPr lang="en-US"/>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282126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5/21/2022</a:t>
            </a:fld>
            <a:endParaRPr lang="en-US"/>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3705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5/21/2022</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996299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5/21/2022</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049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5/21/2022</a:t>
            </a:fld>
            <a:endParaRPr lang="en-US"/>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5916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5/21/2022</a:t>
            </a:fld>
            <a:endParaRPr lang="en-US"/>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77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5/21/2022</a:t>
            </a:fld>
            <a:endParaRPr lang="en-US"/>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5086598"/>
      </p:ext>
    </p:extLst>
  </p:cSld>
  <p:clrMap bg1="lt1" tx1="dk1" bg2="lt2" tx2="dk2" accent1="accent1" accent2="accent2" accent3="accent3" accent4="accent4" accent5="accent5" accent6="accent6" hlink="hlink" folHlink="folHlink"/>
  <p:sldLayoutIdLst>
    <p:sldLayoutId id="2147484112" r:id="rId1"/>
    <p:sldLayoutId id="2147484113" r:id="rId2"/>
    <p:sldLayoutId id="2147484114" r:id="rId3"/>
    <p:sldLayoutId id="2147484115" r:id="rId4"/>
    <p:sldLayoutId id="2147484116" r:id="rId5"/>
    <p:sldLayoutId id="2147484110" r:id="rId6"/>
    <p:sldLayoutId id="2147484106" r:id="rId7"/>
    <p:sldLayoutId id="2147484107" r:id="rId8"/>
    <p:sldLayoutId id="2147484108" r:id="rId9"/>
    <p:sldLayoutId id="2147484109" r:id="rId10"/>
    <p:sldLayoutId id="2147484111"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deb.nodesource.com/setup_12.x" TargetMode="External"/><Relationship Id="rId5" Type="http://schemas.openxmlformats.org/officeDocument/2006/relationships/hyperlink" Target="https://nodejs.org/en/download/package-manager/#debian-and-ubuntu-based-linux-distributions" TargetMode="External"/><Relationship Id="rId4" Type="http://schemas.openxmlformats.org/officeDocument/2006/relationships/hyperlink" Target="https://nodejs.org/en/"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127.0.0.1:3000/"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insights.stackoverflow.com/survey/2018/#technology-programming-scripting-and-markup-languages"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53.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54.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67.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MEAN_(solution_stack)"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1801" y="754336"/>
            <a:ext cx="10593993" cy="1287816"/>
          </a:xfrm>
        </p:spPr>
        <p:txBody>
          <a:bodyPr>
            <a:normAutofit/>
          </a:bodyPr>
          <a:lstStyle/>
          <a:p>
            <a:r>
              <a:rPr lang="en-US" sz="4400" dirty="0"/>
              <a:t>Mean Stack Training Handouts</a:t>
            </a:r>
          </a:p>
        </p:txBody>
      </p:sp>
      <p:sp>
        <p:nvSpPr>
          <p:cNvPr id="3" name="Subtitle 2"/>
          <p:cNvSpPr>
            <a:spLocks noGrp="1"/>
          </p:cNvSpPr>
          <p:nvPr>
            <p:ph type="subTitle" idx="1"/>
          </p:nvPr>
        </p:nvSpPr>
        <p:spPr>
          <a:xfrm>
            <a:off x="761801" y="2964520"/>
            <a:ext cx="4570610" cy="3034888"/>
          </a:xfrm>
        </p:spPr>
        <p:txBody>
          <a:bodyPr anchor="t">
            <a:normAutofit/>
          </a:bodyPr>
          <a:lstStyle/>
          <a:p>
            <a:r>
              <a:rPr lang="en-US"/>
              <a:t>Muhammad Abdul Rehman</a:t>
            </a:r>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4211" y="3610541"/>
            <a:ext cx="5573943" cy="2229577"/>
          </a:xfrm>
          <a:prstGeom prst="rect">
            <a:avLst/>
          </a:prstGeom>
          <a:effectLst/>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rmAutofit/>
          </a:bodyPr>
          <a:lstStyle/>
          <a:p>
            <a:r>
              <a:rPr lang="en-US" sz="1400" b="1">
                <a:ea typeface="+mj-lt"/>
                <a:cs typeface="+mj-lt"/>
              </a:rPr>
              <a:t>How an Angular Application Bootstraps?</a:t>
            </a:r>
            <a:endParaRPr lang="en-US" sz="1400">
              <a:ea typeface="+mj-lt"/>
              <a:cs typeface="+mj-lt"/>
            </a:endParaRPr>
          </a:p>
          <a:p>
            <a:br>
              <a:rPr lang="en-US" sz="1400">
                <a:ea typeface="+mj-lt"/>
                <a:cs typeface="+mj-lt"/>
              </a:rPr>
            </a:br>
            <a:r>
              <a:rPr lang="en-US" sz="1400">
                <a:ea typeface="+mj-lt"/>
                <a:cs typeface="+mj-lt"/>
              </a:rPr>
              <a:t>Bootstrapping of Angular application starts from </a:t>
            </a:r>
            <a:r>
              <a:rPr lang="en-US" sz="1400" err="1">
                <a:ea typeface="+mj-lt"/>
                <a:cs typeface="+mj-lt"/>
              </a:rPr>
              <a:t>main.ts</a:t>
            </a:r>
            <a:r>
              <a:rPr lang="en-US" sz="1400">
                <a:ea typeface="+mj-lt"/>
                <a:cs typeface="+mj-lt"/>
              </a:rPr>
              <a:t> file, in </a:t>
            </a:r>
            <a:r>
              <a:rPr lang="en-US" sz="1400" err="1">
                <a:ea typeface="+mj-lt"/>
                <a:cs typeface="+mj-lt"/>
              </a:rPr>
              <a:t>main.ts</a:t>
            </a:r>
            <a:r>
              <a:rPr lang="en-US" sz="1400">
                <a:ea typeface="+mj-lt"/>
                <a:cs typeface="+mj-lt"/>
              </a:rPr>
              <a:t> file we have configuration for the main module to be loaded initially. As below screen at line number 11 shows in </a:t>
            </a:r>
            <a:r>
              <a:rPr lang="en-US" sz="1400" err="1">
                <a:ea typeface="+mj-lt"/>
                <a:cs typeface="+mj-lt"/>
              </a:rPr>
              <a:t>main.ts</a:t>
            </a:r>
            <a:r>
              <a:rPr lang="en-US" sz="1400">
                <a:ea typeface="+mj-lt"/>
                <a:cs typeface="+mj-lt"/>
              </a:rPr>
              <a:t> we pass bootstrap module, from this </a:t>
            </a:r>
            <a:r>
              <a:rPr lang="en-US" sz="1400" err="1">
                <a:ea typeface="+mj-lt"/>
                <a:cs typeface="+mj-lt"/>
              </a:rPr>
              <a:t>main.ts</a:t>
            </a:r>
            <a:r>
              <a:rPr lang="en-US" sz="1400">
                <a:ea typeface="+mj-lt"/>
                <a:cs typeface="+mj-lt"/>
              </a:rPr>
              <a:t>, code flows to </a:t>
            </a:r>
            <a:r>
              <a:rPr lang="en-US" sz="1400" err="1">
                <a:ea typeface="+mj-lt"/>
                <a:cs typeface="+mj-lt"/>
              </a:rPr>
              <a:t>Appmodule</a:t>
            </a:r>
            <a:r>
              <a:rPr lang="en-US" sz="1400">
                <a:ea typeface="+mj-lt"/>
                <a:cs typeface="+mj-lt"/>
              </a:rPr>
              <a:t>.</a:t>
            </a:r>
            <a:br>
              <a:rPr lang="en-US"/>
            </a:br>
            <a:br>
              <a:rPr lang="en-US"/>
            </a:br>
            <a:endParaRPr lang="en-US" sz="1400"/>
          </a:p>
          <a:p>
            <a:br>
              <a:rPr lang="en-US" sz="1400">
                <a:ea typeface="+mj-lt"/>
                <a:cs typeface="+mj-lt"/>
              </a:rPr>
            </a:br>
            <a:br>
              <a:rPr lang="en-US" sz="1400">
                <a:ea typeface="+mj-lt"/>
                <a:cs typeface="+mj-lt"/>
              </a:rPr>
            </a:br>
            <a:br>
              <a:rPr lang="en-US" sz="1400">
                <a:ea typeface="+mj-lt"/>
                <a:cs typeface="+mj-lt"/>
              </a:rPr>
            </a:br>
            <a:br>
              <a:rPr lang="en-US" sz="1400">
                <a:ea typeface="+mj-lt"/>
                <a:cs typeface="+mj-lt"/>
              </a:rPr>
            </a:br>
            <a:endParaRPr lang="en-US"/>
          </a:p>
          <a:p>
            <a:pPr>
              <a:buFont typeface="Arial"/>
              <a:buChar char="•"/>
            </a:pPr>
            <a:endParaRPr lang="en-US" sz="1400" b="1">
              <a:ea typeface="+mj-lt"/>
              <a:cs typeface="+mj-lt"/>
            </a:endParaRPr>
          </a:p>
        </p:txBody>
      </p:sp>
      <p:pic>
        <p:nvPicPr>
          <p:cNvPr id="3" name="Picture 3" descr="Text&#10;&#10;Description automatically generated">
            <a:extLst>
              <a:ext uri="{FF2B5EF4-FFF2-40B4-BE49-F238E27FC236}">
                <a16:creationId xmlns:a16="http://schemas.microsoft.com/office/drawing/2014/main" id="{B1AD6456-8AFC-4BDE-A176-56300FFEECF9}"/>
              </a:ext>
            </a:extLst>
          </p:cNvPr>
          <p:cNvPicPr>
            <a:picLocks noChangeAspect="1"/>
          </p:cNvPicPr>
          <p:nvPr/>
        </p:nvPicPr>
        <p:blipFill>
          <a:blip r:embed="rId4"/>
          <a:stretch>
            <a:fillRect/>
          </a:stretch>
        </p:blipFill>
        <p:spPr>
          <a:xfrm>
            <a:off x="2409464" y="1746106"/>
            <a:ext cx="6977604" cy="3954168"/>
          </a:xfrm>
          <a:prstGeom prst="rect">
            <a:avLst/>
          </a:prstGeom>
        </p:spPr>
      </p:pic>
    </p:spTree>
    <p:extLst>
      <p:ext uri="{BB962C8B-B14F-4D97-AF65-F5344CB8AC3E}">
        <p14:creationId xmlns:p14="http://schemas.microsoft.com/office/powerpoint/2010/main" val="1024294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rmAutofit/>
          </a:bodyPr>
          <a:lstStyle/>
          <a:p>
            <a:r>
              <a:rPr lang="en-US" sz="1400" b="1">
                <a:ea typeface="+mj-lt"/>
                <a:cs typeface="+mj-lt"/>
              </a:rPr>
              <a:t>How an Angular Application Bootstraps?</a:t>
            </a:r>
            <a:endParaRPr lang="en-US" sz="1400">
              <a:ea typeface="+mj-lt"/>
              <a:cs typeface="+mj-lt"/>
            </a:endParaRPr>
          </a:p>
          <a:p>
            <a:br>
              <a:rPr lang="en-US" sz="1400">
                <a:ea typeface="+mj-lt"/>
                <a:cs typeface="+mj-lt"/>
              </a:rPr>
            </a:br>
            <a:r>
              <a:rPr lang="en-US" sz="1400">
                <a:ea typeface="+mj-lt"/>
                <a:cs typeface="+mj-lt"/>
              </a:rPr>
              <a:t>In App module, at @NgModule decorator array, we have a bootstrap Array, here the bootstrap component is provided or added, so at this point Angular loads </a:t>
            </a:r>
            <a:r>
              <a:rPr lang="en-US" sz="1400" err="1">
                <a:ea typeface="+mj-lt"/>
                <a:cs typeface="+mj-lt"/>
              </a:rPr>
              <a:t>AppComponent</a:t>
            </a:r>
            <a:r>
              <a:rPr lang="en-US" sz="1400">
                <a:ea typeface="+mj-lt"/>
                <a:cs typeface="+mj-lt"/>
              </a:rPr>
              <a:t> as root component on UI.</a:t>
            </a:r>
            <a:br>
              <a:rPr lang="en-US"/>
            </a:br>
            <a:br>
              <a:rPr lang="en-US"/>
            </a:br>
            <a:endParaRPr lang="en-US" sz="1400"/>
          </a:p>
          <a:p>
            <a:br>
              <a:rPr lang="en-US" sz="1400">
                <a:ea typeface="+mj-lt"/>
                <a:cs typeface="+mj-lt"/>
              </a:rPr>
            </a:br>
            <a:br>
              <a:rPr lang="en-US" sz="1400">
                <a:ea typeface="+mj-lt"/>
                <a:cs typeface="+mj-lt"/>
              </a:rPr>
            </a:br>
            <a:br>
              <a:rPr lang="en-US" sz="1400">
                <a:ea typeface="+mj-lt"/>
                <a:cs typeface="+mj-lt"/>
              </a:rPr>
            </a:br>
            <a:br>
              <a:rPr lang="en-US" sz="1400">
                <a:ea typeface="+mj-lt"/>
                <a:cs typeface="+mj-lt"/>
              </a:rPr>
            </a:br>
            <a:endParaRPr lang="en-US"/>
          </a:p>
          <a:p>
            <a:pPr>
              <a:buFont typeface="Arial"/>
              <a:buChar char="•"/>
            </a:pPr>
            <a:endParaRPr lang="en-US" sz="1400" b="1">
              <a:ea typeface="+mj-lt"/>
              <a:cs typeface="+mj-lt"/>
            </a:endParaRPr>
          </a:p>
        </p:txBody>
      </p:sp>
      <p:pic>
        <p:nvPicPr>
          <p:cNvPr id="2" name="Picture 3" descr="Text&#10;&#10;Description automatically generated">
            <a:extLst>
              <a:ext uri="{FF2B5EF4-FFF2-40B4-BE49-F238E27FC236}">
                <a16:creationId xmlns:a16="http://schemas.microsoft.com/office/drawing/2014/main" id="{F89C8F4D-F7A5-4802-8A8E-57673C9E2768}"/>
              </a:ext>
            </a:extLst>
          </p:cNvPr>
          <p:cNvPicPr>
            <a:picLocks noChangeAspect="1"/>
          </p:cNvPicPr>
          <p:nvPr/>
        </p:nvPicPr>
        <p:blipFill>
          <a:blip r:embed="rId4"/>
          <a:stretch>
            <a:fillRect/>
          </a:stretch>
        </p:blipFill>
        <p:spPr>
          <a:xfrm>
            <a:off x="1985059" y="1674591"/>
            <a:ext cx="8704160" cy="4888134"/>
          </a:xfrm>
          <a:prstGeom prst="rect">
            <a:avLst/>
          </a:prstGeom>
        </p:spPr>
      </p:pic>
    </p:spTree>
    <p:extLst>
      <p:ext uri="{BB962C8B-B14F-4D97-AF65-F5344CB8AC3E}">
        <p14:creationId xmlns:p14="http://schemas.microsoft.com/office/powerpoint/2010/main" val="2610005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rmAutofit/>
          </a:bodyPr>
          <a:lstStyle/>
          <a:p>
            <a:r>
              <a:rPr lang="en-US" sz="1400" b="1" dirty="0">
                <a:ea typeface="+mj-lt"/>
                <a:cs typeface="+mj-lt"/>
              </a:rPr>
              <a:t>Angular Reactive Forms:</a:t>
            </a:r>
            <a:br>
              <a:rPr lang="en-US" sz="1400" b="1" dirty="0"/>
            </a:br>
            <a:br>
              <a:rPr lang="en-US" sz="1400" b="1" dirty="0"/>
            </a:br>
            <a:br>
              <a:rPr lang="en-US" sz="1400" dirty="0"/>
            </a:br>
            <a:r>
              <a:rPr lang="en-US" sz="1400" dirty="0">
                <a:ea typeface="+mj-lt"/>
                <a:cs typeface="+mj-lt"/>
              </a:rPr>
              <a:t>Reactive forms are forms where we write logic, validations, controls in the components class part of the code unlike the template driven forms where control is done in the template. The reactive form is flexible and can be </a:t>
            </a:r>
            <a:r>
              <a:rPr lang="en-US" sz="1400" dirty="0" err="1">
                <a:ea typeface="+mj-lt"/>
                <a:cs typeface="+mj-lt"/>
              </a:rPr>
              <a:t>use</a:t>
            </a:r>
            <a:r>
              <a:rPr lang="en-US" sz="1400" dirty="0">
                <a:ea typeface="+mj-lt"/>
                <a:cs typeface="+mj-lt"/>
              </a:rPr>
              <a:t> to handle any complex form scenarios. We write more component code and less html code which make unit testing easier.</a:t>
            </a:r>
            <a:br>
              <a:rPr lang="en-US" sz="1400" dirty="0"/>
            </a:br>
            <a:br>
              <a:rPr lang="en-US" sz="1400" dirty="0"/>
            </a:br>
            <a:r>
              <a:rPr lang="en-US" sz="1400" dirty="0"/>
              <a:t>How To Enable Reactive Forms?</a:t>
            </a:r>
            <a:br>
              <a:rPr lang="en-US" sz="1400" dirty="0"/>
            </a:br>
            <a:r>
              <a:rPr lang="en-US" sz="1400" dirty="0">
                <a:ea typeface="+mj-lt"/>
                <a:cs typeface="+mj-lt"/>
              </a:rPr>
              <a:t>To use reactive form, we need to explicitly import {</a:t>
            </a:r>
            <a:r>
              <a:rPr lang="en-US" sz="1400" dirty="0" err="1">
                <a:ea typeface="+mj-lt"/>
                <a:cs typeface="+mj-lt"/>
              </a:rPr>
              <a:t>FormsModule</a:t>
            </a:r>
            <a:r>
              <a:rPr lang="en-US" sz="1400" dirty="0">
                <a:ea typeface="+mj-lt"/>
                <a:cs typeface="+mj-lt"/>
              </a:rPr>
              <a:t>, </a:t>
            </a:r>
            <a:r>
              <a:rPr lang="en-US" sz="1400" dirty="0" err="1">
                <a:ea typeface="+mj-lt"/>
                <a:cs typeface="+mj-lt"/>
              </a:rPr>
              <a:t>ReactiveFormsModule</a:t>
            </a:r>
            <a:r>
              <a:rPr lang="en-US" sz="1400" dirty="0">
                <a:ea typeface="+mj-lt"/>
                <a:cs typeface="+mj-lt"/>
              </a:rPr>
              <a:t>}in our application module from @angular/forms.</a:t>
            </a: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a:p>
          <a:p>
            <a:pPr>
              <a:buFont typeface="Arial"/>
              <a:buChar char="•"/>
            </a:pPr>
            <a:endParaRPr lang="en-US" sz="1400" b="1">
              <a:ea typeface="+mj-lt"/>
              <a:cs typeface="+mj-lt"/>
            </a:endParaRPr>
          </a:p>
        </p:txBody>
      </p:sp>
      <p:sp>
        <p:nvSpPr>
          <p:cNvPr id="2" name="Rectangle: Rounded Corners 1">
            <a:extLst>
              <a:ext uri="{FF2B5EF4-FFF2-40B4-BE49-F238E27FC236}">
                <a16:creationId xmlns:a16="http://schemas.microsoft.com/office/drawing/2014/main" id="{257D9738-CE2D-43BA-8928-AE896CEA2E98}"/>
              </a:ext>
            </a:extLst>
          </p:cNvPr>
          <p:cNvSpPr/>
          <p:nvPr/>
        </p:nvSpPr>
        <p:spPr>
          <a:xfrm>
            <a:off x="2748777" y="2711606"/>
            <a:ext cx="7099607" cy="3178095"/>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a typeface="+mn-lt"/>
                <a:cs typeface="+mn-lt"/>
              </a:rPr>
              <a:t>import { </a:t>
            </a:r>
            <a:r>
              <a:rPr lang="en-US" dirty="0" err="1">
                <a:ea typeface="+mn-lt"/>
                <a:cs typeface="+mn-lt"/>
              </a:rPr>
              <a:t>ReactiveFormsModule</a:t>
            </a:r>
            <a:r>
              <a:rPr lang="en-US" dirty="0">
                <a:ea typeface="+mn-lt"/>
                <a:cs typeface="+mn-lt"/>
              </a:rPr>
              <a:t> } from '@angular/forms';@Component({...})</a:t>
            </a:r>
            <a:br>
              <a:rPr lang="en-US" dirty="0">
                <a:ea typeface="+mn-lt"/>
                <a:cs typeface="+mn-lt"/>
              </a:rPr>
            </a:br>
            <a:r>
              <a:rPr lang="en-US" dirty="0">
                <a:ea typeface="+mn-lt"/>
                <a:cs typeface="+mn-lt"/>
              </a:rPr>
              <a:t>export class App { }@NgModule({</a:t>
            </a:r>
            <a:br>
              <a:rPr lang="en-US" dirty="0">
                <a:ea typeface="+mn-lt"/>
                <a:cs typeface="+mn-lt"/>
              </a:rPr>
            </a:br>
            <a:r>
              <a:rPr lang="en-US" dirty="0">
                <a:ea typeface="+mn-lt"/>
                <a:cs typeface="+mn-lt"/>
              </a:rPr>
              <a:t>  declarations: [App],</a:t>
            </a:r>
            <a:br>
              <a:rPr lang="en-US" dirty="0">
                <a:ea typeface="+mn-lt"/>
                <a:cs typeface="+mn-lt"/>
              </a:rPr>
            </a:br>
            <a:r>
              <a:rPr lang="en-US" dirty="0">
                <a:ea typeface="+mn-lt"/>
                <a:cs typeface="+mn-lt"/>
              </a:rPr>
              <a:t>  imports: [</a:t>
            </a:r>
            <a:r>
              <a:rPr lang="en-US" dirty="0" err="1">
                <a:ea typeface="+mn-lt"/>
                <a:cs typeface="+mn-lt"/>
              </a:rPr>
              <a:t>BrowserModule</a:t>
            </a:r>
            <a:r>
              <a:rPr lang="en-US" dirty="0">
                <a:ea typeface="+mn-lt"/>
                <a:cs typeface="+mn-lt"/>
              </a:rPr>
              <a:t>, </a:t>
            </a:r>
            <a:r>
              <a:rPr lang="en-US" dirty="0" err="1">
                <a:ea typeface="+mn-lt"/>
                <a:cs typeface="+mn-lt"/>
              </a:rPr>
              <a:t>ReactiveFormsModule</a:t>
            </a:r>
            <a:r>
              <a:rPr lang="en-US" dirty="0">
                <a:ea typeface="+mn-lt"/>
                <a:cs typeface="+mn-lt"/>
              </a:rPr>
              <a:t>],</a:t>
            </a:r>
            <a:br>
              <a:rPr lang="en-US" dirty="0">
                <a:ea typeface="+mn-lt"/>
                <a:cs typeface="+mn-lt"/>
              </a:rPr>
            </a:br>
            <a:r>
              <a:rPr lang="en-US" dirty="0">
                <a:ea typeface="+mn-lt"/>
                <a:cs typeface="+mn-lt"/>
              </a:rPr>
              <a:t>  bootstrap: [App]</a:t>
            </a:r>
            <a:br>
              <a:rPr lang="en-US" dirty="0">
                <a:ea typeface="+mn-lt"/>
                <a:cs typeface="+mn-lt"/>
              </a:rPr>
            </a:br>
            <a:r>
              <a:rPr lang="en-US" dirty="0">
                <a:ea typeface="+mn-lt"/>
                <a:cs typeface="+mn-lt"/>
              </a:rPr>
              <a:t>})</a:t>
            </a:r>
            <a:br>
              <a:rPr lang="en-US" dirty="0">
                <a:ea typeface="+mn-lt"/>
                <a:cs typeface="+mn-lt"/>
              </a:rPr>
            </a:br>
            <a:r>
              <a:rPr lang="en-US" dirty="0">
                <a:ea typeface="+mn-lt"/>
                <a:cs typeface="+mn-lt"/>
              </a:rPr>
              <a:t>export class </a:t>
            </a:r>
            <a:r>
              <a:rPr lang="en-US" dirty="0" err="1">
                <a:ea typeface="+mn-lt"/>
                <a:cs typeface="+mn-lt"/>
              </a:rPr>
              <a:t>AppModule</a:t>
            </a:r>
            <a:r>
              <a:rPr lang="en-US" dirty="0">
                <a:ea typeface="+mn-lt"/>
                <a:cs typeface="+mn-lt"/>
              </a:rPr>
              <a:t> {}</a:t>
            </a:r>
            <a:r>
              <a:rPr lang="en-US" dirty="0" err="1">
                <a:ea typeface="+mn-lt"/>
                <a:cs typeface="+mn-lt"/>
              </a:rPr>
              <a:t>platformBrowserDynamic</a:t>
            </a:r>
            <a:r>
              <a:rPr lang="en-US" dirty="0">
                <a:ea typeface="+mn-lt"/>
                <a:cs typeface="+mn-lt"/>
              </a:rPr>
              <a:t>().</a:t>
            </a:r>
            <a:r>
              <a:rPr lang="en-US" dirty="0" err="1">
                <a:ea typeface="+mn-lt"/>
                <a:cs typeface="+mn-lt"/>
              </a:rPr>
              <a:t>bootstrapModule</a:t>
            </a:r>
            <a:r>
              <a:rPr lang="en-US" dirty="0">
                <a:ea typeface="+mn-lt"/>
                <a:cs typeface="+mn-lt"/>
              </a:rPr>
              <a:t>(</a:t>
            </a:r>
            <a:r>
              <a:rPr lang="en-US" dirty="0" err="1">
                <a:ea typeface="+mn-lt"/>
                <a:cs typeface="+mn-lt"/>
              </a:rPr>
              <a:t>AppModule</a:t>
            </a:r>
            <a:r>
              <a:rPr lang="en-US" dirty="0">
                <a:ea typeface="+mn-lt"/>
                <a:cs typeface="+mn-lt"/>
              </a:rPr>
              <a:t>);</a:t>
            </a:r>
            <a:endParaRPr lang="en-US" dirty="0"/>
          </a:p>
        </p:txBody>
      </p:sp>
    </p:spTree>
    <p:extLst>
      <p:ext uri="{BB962C8B-B14F-4D97-AF65-F5344CB8AC3E}">
        <p14:creationId xmlns:p14="http://schemas.microsoft.com/office/powerpoint/2010/main" val="4132353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rmAutofit/>
          </a:bodyPr>
          <a:lstStyle/>
          <a:p>
            <a:r>
              <a:rPr lang="en-US" sz="1400" b="1" dirty="0">
                <a:ea typeface="+mj-lt"/>
                <a:cs typeface="+mj-lt"/>
              </a:rPr>
              <a:t>Angular Reactive Forms:</a:t>
            </a:r>
            <a:br>
              <a:rPr lang="en-US" sz="1400" b="1" dirty="0"/>
            </a:br>
            <a:br>
              <a:rPr lang="en-US" sz="1400" b="1" dirty="0"/>
            </a:br>
            <a:br>
              <a:rPr lang="en-US" sz="1400" dirty="0"/>
            </a:br>
            <a:r>
              <a:rPr lang="en-US" sz="1400" dirty="0" err="1">
                <a:ea typeface="+mj-lt"/>
                <a:cs typeface="+mj-lt"/>
              </a:rPr>
              <a:t>FormControlName</a:t>
            </a:r>
            <a:r>
              <a:rPr lang="en-US" sz="1400" dirty="0">
                <a:ea typeface="+mj-lt"/>
                <a:cs typeface="+mj-lt"/>
              </a:rPr>
              <a:t> and </a:t>
            </a:r>
            <a:r>
              <a:rPr lang="en-US" sz="1400" dirty="0" err="1">
                <a:ea typeface="+mj-lt"/>
                <a:cs typeface="+mj-lt"/>
              </a:rPr>
              <a:t>FromGroup</a:t>
            </a:r>
            <a:r>
              <a:rPr lang="en-US" sz="1400" dirty="0">
                <a:ea typeface="+mj-lt"/>
                <a:cs typeface="+mj-lt"/>
              </a:rPr>
              <a:t>:</a:t>
            </a:r>
            <a:br>
              <a:rPr lang="en-US" sz="1400" dirty="0"/>
            </a:br>
            <a:br>
              <a:rPr lang="en-US" sz="1400" dirty="0"/>
            </a:br>
            <a:r>
              <a:rPr lang="en-US" sz="1400" dirty="0"/>
              <a:t>1 Through </a:t>
            </a:r>
            <a:r>
              <a:rPr lang="en-US" sz="1400" dirty="0" err="1"/>
              <a:t>FormControlName</a:t>
            </a:r>
            <a:r>
              <a:rPr lang="en-US" sz="1400" dirty="0"/>
              <a:t> you can get the value of input form field in component.html</a:t>
            </a:r>
            <a:br>
              <a:rPr lang="en-US" sz="1400" dirty="0"/>
            </a:br>
            <a:r>
              <a:rPr lang="en-US" sz="1400" dirty="0"/>
              <a:t>2 </a:t>
            </a:r>
            <a:r>
              <a:rPr lang="en-US" sz="1400" dirty="0">
                <a:ea typeface="+mj-lt"/>
                <a:cs typeface="+mj-lt"/>
              </a:rPr>
              <a:t>The </a:t>
            </a:r>
            <a:r>
              <a:rPr lang="en-US" sz="1400" dirty="0" err="1">
                <a:ea typeface="+mj-lt"/>
                <a:cs typeface="+mj-lt"/>
              </a:rPr>
              <a:t>FormGroup</a:t>
            </a:r>
            <a:r>
              <a:rPr lang="en-US" sz="1400" dirty="0">
                <a:ea typeface="+mj-lt"/>
                <a:cs typeface="+mj-lt"/>
              </a:rPr>
              <a:t> is a group of </a:t>
            </a:r>
            <a:r>
              <a:rPr lang="en-US" sz="1400" dirty="0" err="1">
                <a:ea typeface="+mj-lt"/>
                <a:cs typeface="+mj-lt"/>
              </a:rPr>
              <a:t>FormControl</a:t>
            </a:r>
            <a:r>
              <a:rPr lang="en-US" sz="1400" dirty="0">
                <a:ea typeface="+mj-lt"/>
                <a:cs typeface="+mj-lt"/>
              </a:rPr>
              <a:t> instances, keeps track of the value and validation status for the said group, and also offers public APIs. Below is a basic example of </a:t>
            </a:r>
            <a:r>
              <a:rPr lang="en-US" sz="1400" dirty="0" err="1">
                <a:ea typeface="+mj-lt"/>
                <a:cs typeface="+mj-lt"/>
              </a:rPr>
              <a:t>theFormGroup</a:t>
            </a:r>
            <a:r>
              <a:rPr lang="en-US" sz="1400" dirty="0">
                <a:ea typeface="+mj-lt"/>
                <a:cs typeface="+mj-lt"/>
              </a:rPr>
              <a:t>.</a:t>
            </a: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a:p>
          <a:p>
            <a:pPr>
              <a:buFont typeface="Arial"/>
              <a:buChar char="•"/>
            </a:pPr>
            <a:endParaRPr lang="en-US" sz="1400" b="1">
              <a:ea typeface="+mj-lt"/>
              <a:cs typeface="+mj-lt"/>
            </a:endParaRPr>
          </a:p>
        </p:txBody>
      </p:sp>
      <p:sp>
        <p:nvSpPr>
          <p:cNvPr id="2" name="Rectangle: Rounded Corners 1">
            <a:extLst>
              <a:ext uri="{FF2B5EF4-FFF2-40B4-BE49-F238E27FC236}">
                <a16:creationId xmlns:a16="http://schemas.microsoft.com/office/drawing/2014/main" id="{257D9738-CE2D-43BA-8928-AE896CEA2E98}"/>
              </a:ext>
            </a:extLst>
          </p:cNvPr>
          <p:cNvSpPr/>
          <p:nvPr/>
        </p:nvSpPr>
        <p:spPr>
          <a:xfrm>
            <a:off x="825192" y="2730191"/>
            <a:ext cx="10686582" cy="315951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dirty="0" err="1">
                <a:ea typeface="+mn-lt"/>
                <a:cs typeface="+mn-lt"/>
              </a:rPr>
              <a:t>this.myGroup</a:t>
            </a:r>
            <a:r>
              <a:rPr lang="en-US" dirty="0">
                <a:ea typeface="+mn-lt"/>
                <a:cs typeface="+mn-lt"/>
              </a:rPr>
              <a:t> = new </a:t>
            </a:r>
            <a:r>
              <a:rPr lang="en-US" dirty="0" err="1">
                <a:ea typeface="+mn-lt"/>
                <a:cs typeface="+mn-lt"/>
              </a:rPr>
              <a:t>FormGroup</a:t>
            </a:r>
            <a:r>
              <a:rPr lang="en-US" dirty="0">
                <a:ea typeface="+mn-lt"/>
                <a:cs typeface="+mn-lt"/>
              </a:rPr>
              <a:t>({</a:t>
            </a:r>
            <a:br>
              <a:rPr lang="en-US" dirty="0">
                <a:ea typeface="+mn-lt"/>
                <a:cs typeface="+mn-lt"/>
              </a:rPr>
            </a:br>
            <a:r>
              <a:rPr lang="en-US" dirty="0">
                <a:ea typeface="+mn-lt"/>
                <a:cs typeface="+mn-lt"/>
              </a:rPr>
              <a:t> '</a:t>
            </a:r>
            <a:r>
              <a:rPr lang="en-US" dirty="0" err="1">
                <a:ea typeface="+mn-lt"/>
                <a:cs typeface="+mn-lt"/>
              </a:rPr>
              <a:t>firstname</a:t>
            </a:r>
            <a:r>
              <a:rPr lang="en-US" dirty="0">
                <a:ea typeface="+mn-lt"/>
                <a:cs typeface="+mn-lt"/>
              </a:rPr>
              <a:t>': [''],</a:t>
            </a:r>
            <a:br>
              <a:rPr lang="en-US" dirty="0">
                <a:ea typeface="+mn-lt"/>
                <a:cs typeface="+mn-lt"/>
              </a:rPr>
            </a:br>
            <a:r>
              <a:rPr lang="en-US" dirty="0">
                <a:ea typeface="+mn-lt"/>
                <a:cs typeface="+mn-lt"/>
              </a:rPr>
              <a:t> 'password': ['']</a:t>
            </a:r>
            <a:br>
              <a:rPr lang="en-US" dirty="0">
                <a:ea typeface="+mn-lt"/>
                <a:cs typeface="+mn-lt"/>
              </a:rPr>
            </a:br>
            <a:r>
              <a:rPr lang="en-US" dirty="0">
                <a:ea typeface="+mn-lt"/>
                <a:cs typeface="+mn-lt"/>
              </a:rPr>
              <a:t>});</a:t>
            </a:r>
            <a:endParaRPr lang="en-US" dirty="0"/>
          </a:p>
          <a:p>
            <a:endParaRPr lang="en-US" dirty="0">
              <a:ea typeface="+mn-lt"/>
              <a:cs typeface="+mn-lt"/>
            </a:endParaRPr>
          </a:p>
          <a:p>
            <a:r>
              <a:rPr lang="en-US" dirty="0">
                <a:ea typeface="+mn-lt"/>
                <a:cs typeface="+mn-lt"/>
              </a:rPr>
              <a:t>&lt;form [</a:t>
            </a:r>
            <a:r>
              <a:rPr lang="en-US" dirty="0" err="1">
                <a:ea typeface="+mn-lt"/>
                <a:cs typeface="+mn-lt"/>
              </a:rPr>
              <a:t>formGroup</a:t>
            </a:r>
            <a:r>
              <a:rPr lang="en-US" dirty="0">
                <a:ea typeface="+mn-lt"/>
                <a:cs typeface="+mn-lt"/>
              </a:rPr>
              <a:t>]="</a:t>
            </a:r>
            <a:r>
              <a:rPr lang="en-US" dirty="0" err="1">
                <a:ea typeface="+mn-lt"/>
                <a:cs typeface="+mn-lt"/>
              </a:rPr>
              <a:t>myGroup</a:t>
            </a:r>
            <a:r>
              <a:rPr lang="en-US" dirty="0">
                <a:ea typeface="+mn-lt"/>
                <a:cs typeface="+mn-lt"/>
              </a:rPr>
              <a:t>"&gt;</a:t>
            </a:r>
            <a:br>
              <a:rPr lang="en-US" dirty="0">
                <a:ea typeface="+mn-lt"/>
                <a:cs typeface="+mn-lt"/>
              </a:rPr>
            </a:br>
            <a:r>
              <a:rPr lang="en-US" dirty="0">
                <a:ea typeface="+mn-lt"/>
                <a:cs typeface="+mn-lt"/>
              </a:rPr>
              <a:t> </a:t>
            </a:r>
            <a:r>
              <a:rPr lang="en-US" dirty="0" err="1">
                <a:ea typeface="+mn-lt"/>
                <a:cs typeface="+mn-lt"/>
              </a:rPr>
              <a:t>Firstname</a:t>
            </a:r>
            <a:r>
              <a:rPr lang="en-US" dirty="0">
                <a:ea typeface="+mn-lt"/>
                <a:cs typeface="+mn-lt"/>
              </a:rPr>
              <a:t>: &lt;input type="text" </a:t>
            </a:r>
            <a:r>
              <a:rPr lang="en-US" dirty="0" err="1">
                <a:ea typeface="+mn-lt"/>
                <a:cs typeface="+mn-lt"/>
              </a:rPr>
              <a:t>formControlName</a:t>
            </a:r>
            <a:r>
              <a:rPr lang="en-US" dirty="0">
                <a:ea typeface="+mn-lt"/>
                <a:cs typeface="+mn-lt"/>
              </a:rPr>
              <a:t>="</a:t>
            </a:r>
            <a:r>
              <a:rPr lang="en-US" dirty="0" err="1">
                <a:ea typeface="+mn-lt"/>
                <a:cs typeface="+mn-lt"/>
              </a:rPr>
              <a:t>firstname</a:t>
            </a:r>
            <a:r>
              <a:rPr lang="en-US" dirty="0">
                <a:ea typeface="+mn-lt"/>
                <a:cs typeface="+mn-lt"/>
              </a:rPr>
              <a:t>"&gt;</a:t>
            </a:r>
            <a:br>
              <a:rPr lang="en-US" dirty="0">
                <a:ea typeface="+mn-lt"/>
                <a:cs typeface="+mn-lt"/>
              </a:rPr>
            </a:br>
            <a:r>
              <a:rPr lang="en-US" dirty="0">
                <a:ea typeface="+mn-lt"/>
                <a:cs typeface="+mn-lt"/>
              </a:rPr>
              <a:t> Password: &lt;input type="password" </a:t>
            </a:r>
            <a:r>
              <a:rPr lang="en-US" dirty="0" err="1">
                <a:ea typeface="+mn-lt"/>
                <a:cs typeface="+mn-lt"/>
              </a:rPr>
              <a:t>formControlName</a:t>
            </a:r>
            <a:r>
              <a:rPr lang="en-US" dirty="0">
                <a:ea typeface="+mn-lt"/>
                <a:cs typeface="+mn-lt"/>
              </a:rPr>
              <a:t>="password"&gt;</a:t>
            </a:r>
            <a:br>
              <a:rPr lang="en-US" dirty="0">
                <a:ea typeface="+mn-lt"/>
                <a:cs typeface="+mn-lt"/>
              </a:rPr>
            </a:br>
            <a:r>
              <a:rPr lang="en-US" dirty="0">
                <a:ea typeface="+mn-lt"/>
                <a:cs typeface="+mn-lt"/>
              </a:rPr>
              <a:t>&lt;/form&gt;</a:t>
            </a:r>
          </a:p>
        </p:txBody>
      </p:sp>
    </p:spTree>
    <p:extLst>
      <p:ext uri="{BB962C8B-B14F-4D97-AF65-F5344CB8AC3E}">
        <p14:creationId xmlns:p14="http://schemas.microsoft.com/office/powerpoint/2010/main" val="2684637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rmAutofit/>
          </a:bodyPr>
          <a:lstStyle/>
          <a:p>
            <a:r>
              <a:rPr lang="en-US" sz="1400" b="1" dirty="0">
                <a:ea typeface="+mj-lt"/>
                <a:cs typeface="+mj-lt"/>
              </a:rPr>
              <a:t>Angular Reactive Forms:</a:t>
            </a:r>
            <a:br>
              <a:rPr lang="en-US" sz="1400" b="1" dirty="0"/>
            </a:br>
            <a:br>
              <a:rPr lang="en-US" sz="1400" b="1" dirty="0"/>
            </a:br>
            <a:br>
              <a:rPr lang="en-US" sz="1400" dirty="0"/>
            </a:br>
            <a:br>
              <a:rPr lang="en-US" sz="1400" dirty="0">
                <a:ea typeface="+mj-lt"/>
                <a:cs typeface="+mj-lt"/>
              </a:rPr>
            </a:br>
            <a:r>
              <a:rPr lang="en-US" sz="1400" dirty="0">
                <a:ea typeface="+mj-lt"/>
                <a:cs typeface="+mj-lt"/>
              </a:rPr>
              <a:t>Notice the &lt;form [</a:t>
            </a:r>
            <a:r>
              <a:rPr lang="en-US" sz="1400" dirty="0" err="1">
                <a:ea typeface="+mj-lt"/>
                <a:cs typeface="+mj-lt"/>
              </a:rPr>
              <a:t>formGroup</a:t>
            </a:r>
            <a:r>
              <a:rPr lang="en-US" sz="1400" dirty="0">
                <a:ea typeface="+mj-lt"/>
                <a:cs typeface="+mj-lt"/>
              </a:rPr>
              <a:t>]="</a:t>
            </a:r>
            <a:r>
              <a:rPr lang="en-US" sz="1400" dirty="0" err="1">
                <a:ea typeface="+mj-lt"/>
                <a:cs typeface="+mj-lt"/>
              </a:rPr>
              <a:t>myGroup</a:t>
            </a:r>
            <a:r>
              <a:rPr lang="en-US" sz="1400" dirty="0">
                <a:ea typeface="+mj-lt"/>
                <a:cs typeface="+mj-lt"/>
              </a:rPr>
              <a:t>"&gt;, the </a:t>
            </a:r>
            <a:r>
              <a:rPr lang="en-US" sz="1400" dirty="0" err="1">
                <a:ea typeface="+mj-lt"/>
                <a:cs typeface="+mj-lt"/>
              </a:rPr>
              <a:t>formGroup</a:t>
            </a:r>
            <a:r>
              <a:rPr lang="en-US" sz="1400" dirty="0">
                <a:ea typeface="+mj-lt"/>
                <a:cs typeface="+mj-lt"/>
              </a:rPr>
              <a:t> must be equal to the name used to </a:t>
            </a:r>
            <a:r>
              <a:rPr lang="en-US" sz="1400" dirty="0" err="1">
                <a:ea typeface="+mj-lt"/>
                <a:cs typeface="+mj-lt"/>
              </a:rPr>
              <a:t>initialise</a:t>
            </a:r>
            <a:r>
              <a:rPr lang="en-US" sz="1400" dirty="0">
                <a:ea typeface="+mj-lt"/>
                <a:cs typeface="+mj-lt"/>
              </a:rPr>
              <a:t> the </a:t>
            </a:r>
            <a:r>
              <a:rPr lang="en-US" sz="1400" dirty="0" err="1">
                <a:ea typeface="+mj-lt"/>
                <a:cs typeface="+mj-lt"/>
              </a:rPr>
              <a:t>FormGroup</a:t>
            </a:r>
            <a:r>
              <a:rPr lang="en-US" sz="1400" dirty="0">
                <a:ea typeface="+mj-lt"/>
                <a:cs typeface="+mj-lt"/>
              </a:rPr>
              <a:t> within the component which is </a:t>
            </a:r>
            <a:r>
              <a:rPr lang="en-US" sz="1400" dirty="0" err="1">
                <a:ea typeface="+mj-lt"/>
                <a:cs typeface="+mj-lt"/>
              </a:rPr>
              <a:t>myGroup</a:t>
            </a:r>
            <a:r>
              <a:rPr lang="en-US" sz="1400" dirty="0">
                <a:ea typeface="+mj-lt"/>
                <a:cs typeface="+mj-lt"/>
              </a:rPr>
              <a:t>. The </a:t>
            </a:r>
            <a:r>
              <a:rPr lang="en-US" sz="1400" dirty="0" err="1">
                <a:ea typeface="+mj-lt"/>
                <a:cs typeface="+mj-lt"/>
              </a:rPr>
              <a:t>formControlName</a:t>
            </a:r>
            <a:r>
              <a:rPr lang="en-US" sz="1400" dirty="0">
                <a:ea typeface="+mj-lt"/>
                <a:cs typeface="+mj-lt"/>
              </a:rPr>
              <a:t> must also be equal to the name used to </a:t>
            </a:r>
            <a:r>
              <a:rPr lang="en-US" sz="1400" dirty="0" err="1">
                <a:ea typeface="+mj-lt"/>
                <a:cs typeface="+mj-lt"/>
              </a:rPr>
              <a:t>initialise</a:t>
            </a:r>
            <a:r>
              <a:rPr lang="en-US" sz="1400" dirty="0">
                <a:ea typeface="+mj-lt"/>
                <a:cs typeface="+mj-lt"/>
              </a:rPr>
              <a:t> the </a:t>
            </a:r>
            <a:r>
              <a:rPr lang="en-US" sz="1400" dirty="0" err="1">
                <a:ea typeface="+mj-lt"/>
                <a:cs typeface="+mj-lt"/>
              </a:rPr>
              <a:t>FormControl</a:t>
            </a:r>
            <a:r>
              <a:rPr lang="en-US" sz="1400" dirty="0">
                <a:ea typeface="+mj-lt"/>
                <a:cs typeface="+mj-lt"/>
              </a:rPr>
              <a:t> in the component class. Below is the code structure in </a:t>
            </a:r>
            <a:r>
              <a:rPr lang="en-US" sz="1400" dirty="0" err="1">
                <a:ea typeface="+mj-lt"/>
                <a:cs typeface="+mj-lt"/>
              </a:rPr>
              <a:t>app.component.ts</a:t>
            </a:r>
            <a:r>
              <a:rPr lang="en-US" sz="1400" dirty="0">
                <a:ea typeface="+mj-lt"/>
                <a:cs typeface="+mj-lt"/>
              </a:rPr>
              <a:t>.</a:t>
            </a:r>
            <a:br>
              <a:rPr lang="en-US" sz="1400" dirty="0">
                <a:ea typeface="+mj-lt"/>
                <a:cs typeface="+mj-lt"/>
              </a:rPr>
            </a:br>
            <a:r>
              <a:rPr lang="en-US" sz="1400" dirty="0">
                <a:ea typeface="+mj-lt"/>
                <a:cs typeface="+mj-lt"/>
              </a:rPr>
              <a:t>      </a:t>
            </a:r>
            <a:br>
              <a:rPr lang="en-US" sz="1400" dirty="0">
                <a:ea typeface="+mj-lt"/>
                <a:cs typeface="+mj-lt"/>
              </a:rPr>
            </a:br>
            <a:r>
              <a:rPr lang="en-US" sz="1400" dirty="0">
                <a:ea typeface="+mj-lt"/>
                <a:cs typeface="+mj-lt"/>
              </a:rPr>
              <a:t>Simplify with </a:t>
            </a:r>
            <a:r>
              <a:rPr lang="en-US" sz="1400" b="1" dirty="0" err="1">
                <a:ea typeface="+mj-lt"/>
                <a:cs typeface="+mj-lt"/>
              </a:rPr>
              <a:t>FormBuilder</a:t>
            </a:r>
            <a:r>
              <a:rPr lang="en-US" sz="1400" b="1" dirty="0">
                <a:ea typeface="+mj-lt"/>
                <a:cs typeface="+mj-lt"/>
              </a:rPr>
              <a:t>:</a:t>
            </a:r>
            <a:br>
              <a:rPr lang="en-US" sz="1400" b="1" dirty="0">
                <a:ea typeface="+mj-lt"/>
                <a:cs typeface="+mj-lt"/>
              </a:rPr>
            </a:br>
            <a:br>
              <a:rPr lang="en-US" sz="1400" b="1" dirty="0">
                <a:ea typeface="+mj-lt"/>
                <a:cs typeface="+mj-lt"/>
              </a:rPr>
            </a:br>
            <a:r>
              <a:rPr lang="en-US" sz="1400" b="1" dirty="0">
                <a:ea typeface="+mj-lt"/>
                <a:cs typeface="+mj-lt"/>
              </a:rPr>
              <a:t>Instead of using </a:t>
            </a:r>
            <a:r>
              <a:rPr lang="en-US" sz="1400" dirty="0" err="1">
                <a:ea typeface="+mj-lt"/>
                <a:cs typeface="+mj-lt"/>
              </a:rPr>
              <a:t>FormGroup</a:t>
            </a:r>
            <a:r>
              <a:rPr lang="en-US" sz="1400" dirty="0">
                <a:ea typeface="+mj-lt"/>
                <a:cs typeface="+mj-lt"/>
              </a:rPr>
              <a:t> and </a:t>
            </a:r>
            <a:r>
              <a:rPr lang="en-US" sz="1400" dirty="0" err="1">
                <a:ea typeface="+mj-lt"/>
                <a:cs typeface="+mj-lt"/>
              </a:rPr>
              <a:t>FormControl</a:t>
            </a:r>
            <a:r>
              <a:rPr lang="en-US" sz="1400" dirty="0">
                <a:ea typeface="+mj-lt"/>
                <a:cs typeface="+mj-lt"/>
              </a:rPr>
              <a:t> directly, we can use a magical API that does it all for us. So there will be no need to import </a:t>
            </a:r>
            <a:r>
              <a:rPr lang="en-US" sz="1400" dirty="0" err="1">
                <a:ea typeface="+mj-lt"/>
                <a:cs typeface="+mj-lt"/>
              </a:rPr>
              <a:t>FormGroup</a:t>
            </a:r>
            <a:r>
              <a:rPr lang="en-US" sz="1400" dirty="0">
                <a:ea typeface="+mj-lt"/>
                <a:cs typeface="+mj-lt"/>
              </a:rPr>
              <a:t> and </a:t>
            </a:r>
            <a:r>
              <a:rPr lang="en-US" sz="1400" dirty="0" err="1">
                <a:ea typeface="+mj-lt"/>
                <a:cs typeface="+mj-lt"/>
              </a:rPr>
              <a:t>FormControl</a:t>
            </a:r>
            <a:r>
              <a:rPr lang="en-US" sz="1400" dirty="0">
                <a:ea typeface="+mj-lt"/>
                <a:cs typeface="+mj-lt"/>
              </a:rPr>
              <a:t>, all we just need import is the </a:t>
            </a:r>
            <a:r>
              <a:rPr lang="en-US" sz="1400" dirty="0" err="1">
                <a:ea typeface="+mj-lt"/>
                <a:cs typeface="+mj-lt"/>
              </a:rPr>
              <a:t>FormBuilder</a:t>
            </a: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a:p>
          <a:p>
            <a:pPr>
              <a:buFont typeface="Arial"/>
              <a:buChar char="•"/>
            </a:pPr>
            <a:endParaRPr lang="en-US" sz="1400" b="1">
              <a:ea typeface="+mj-lt"/>
              <a:cs typeface="+mj-lt"/>
            </a:endParaRPr>
          </a:p>
        </p:txBody>
      </p:sp>
      <p:sp>
        <p:nvSpPr>
          <p:cNvPr id="2" name="Rectangle: Rounded Corners 1">
            <a:extLst>
              <a:ext uri="{FF2B5EF4-FFF2-40B4-BE49-F238E27FC236}">
                <a16:creationId xmlns:a16="http://schemas.microsoft.com/office/drawing/2014/main" id="{257D9738-CE2D-43BA-8928-AE896CEA2E98}"/>
              </a:ext>
            </a:extLst>
          </p:cNvPr>
          <p:cNvSpPr/>
          <p:nvPr/>
        </p:nvSpPr>
        <p:spPr>
          <a:xfrm>
            <a:off x="211876" y="3269166"/>
            <a:ext cx="11244142" cy="2834267"/>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100" dirty="0">
                <a:ea typeface="+mn-lt"/>
                <a:cs typeface="+mn-lt"/>
              </a:rPr>
              <a:t>import { Component, </a:t>
            </a:r>
            <a:r>
              <a:rPr lang="en-US" sz="1100" dirty="0" err="1">
                <a:ea typeface="+mn-lt"/>
                <a:cs typeface="+mn-lt"/>
              </a:rPr>
              <a:t>OnInit</a:t>
            </a:r>
            <a:r>
              <a:rPr lang="en-US" sz="1100" dirty="0">
                <a:ea typeface="+mn-lt"/>
                <a:cs typeface="+mn-lt"/>
              </a:rPr>
              <a:t> } from '@angular/core';</a:t>
            </a:r>
            <a:br>
              <a:rPr lang="en-US" sz="1100" dirty="0">
                <a:ea typeface="+mn-lt"/>
                <a:cs typeface="+mn-lt"/>
              </a:rPr>
            </a:br>
            <a:r>
              <a:rPr lang="en-US" sz="1100" dirty="0">
                <a:ea typeface="+mn-lt"/>
                <a:cs typeface="+mn-lt"/>
              </a:rPr>
              <a:t>import { </a:t>
            </a:r>
            <a:r>
              <a:rPr lang="en-US" sz="1100" dirty="0" err="1">
                <a:ea typeface="+mn-lt"/>
                <a:cs typeface="+mn-lt"/>
              </a:rPr>
              <a:t>FormGroup</a:t>
            </a:r>
            <a:r>
              <a:rPr lang="en-US" sz="1100" dirty="0">
                <a:ea typeface="+mn-lt"/>
                <a:cs typeface="+mn-lt"/>
              </a:rPr>
              <a:t>, </a:t>
            </a:r>
            <a:r>
              <a:rPr lang="en-US" sz="1100" dirty="0" err="1">
                <a:ea typeface="+mn-lt"/>
                <a:cs typeface="+mn-lt"/>
              </a:rPr>
              <a:t>FormBuilder</a:t>
            </a:r>
            <a:r>
              <a:rPr lang="en-US" sz="1100" dirty="0">
                <a:ea typeface="+mn-lt"/>
                <a:cs typeface="+mn-lt"/>
              </a:rPr>
              <a:t> } from "@angular/forms";@Component({</a:t>
            </a:r>
            <a:br>
              <a:rPr lang="en-US" sz="1100" dirty="0">
                <a:ea typeface="+mn-lt"/>
                <a:cs typeface="+mn-lt"/>
              </a:rPr>
            </a:br>
            <a:r>
              <a:rPr lang="en-US" sz="1100" dirty="0">
                <a:ea typeface="+mn-lt"/>
                <a:cs typeface="+mn-lt"/>
              </a:rPr>
              <a:t>  selector: 'app-root',</a:t>
            </a:r>
            <a:br>
              <a:rPr lang="en-US" sz="1100" dirty="0">
                <a:ea typeface="+mn-lt"/>
                <a:cs typeface="+mn-lt"/>
              </a:rPr>
            </a:br>
            <a:r>
              <a:rPr lang="en-US" sz="1100" dirty="0">
                <a:ea typeface="+mn-lt"/>
                <a:cs typeface="+mn-lt"/>
              </a:rPr>
              <a:t>  </a:t>
            </a:r>
            <a:r>
              <a:rPr lang="en-US" sz="1100" dirty="0" err="1">
                <a:ea typeface="+mn-lt"/>
                <a:cs typeface="+mn-lt"/>
              </a:rPr>
              <a:t>templateUrl</a:t>
            </a:r>
            <a:r>
              <a:rPr lang="en-US" sz="1100" dirty="0">
                <a:ea typeface="+mn-lt"/>
                <a:cs typeface="+mn-lt"/>
              </a:rPr>
              <a:t>: './app.component.html',</a:t>
            </a:r>
            <a:br>
              <a:rPr lang="en-US" sz="1100" dirty="0">
                <a:ea typeface="+mn-lt"/>
                <a:cs typeface="+mn-lt"/>
              </a:rPr>
            </a:br>
            <a:r>
              <a:rPr lang="en-US" sz="1100" dirty="0">
                <a:ea typeface="+mn-lt"/>
                <a:cs typeface="+mn-lt"/>
              </a:rPr>
              <a:t>  </a:t>
            </a:r>
            <a:r>
              <a:rPr lang="en-US" sz="1100" dirty="0" err="1">
                <a:ea typeface="+mn-lt"/>
                <a:cs typeface="+mn-lt"/>
              </a:rPr>
              <a:t>styleUrls</a:t>
            </a:r>
            <a:r>
              <a:rPr lang="en-US" sz="1100" dirty="0">
                <a:ea typeface="+mn-lt"/>
                <a:cs typeface="+mn-lt"/>
              </a:rPr>
              <a:t>: ['./app.component.css']</a:t>
            </a:r>
            <a:br>
              <a:rPr lang="en-US" sz="1100" dirty="0">
                <a:ea typeface="+mn-lt"/>
                <a:cs typeface="+mn-lt"/>
              </a:rPr>
            </a:br>
            <a:r>
              <a:rPr lang="en-US" sz="1100" dirty="0">
                <a:ea typeface="+mn-lt"/>
                <a:cs typeface="+mn-lt"/>
              </a:rPr>
              <a:t>})</a:t>
            </a:r>
            <a:br>
              <a:rPr lang="en-US" sz="1100" dirty="0">
                <a:ea typeface="+mn-lt"/>
                <a:cs typeface="+mn-lt"/>
              </a:rPr>
            </a:br>
            <a:r>
              <a:rPr lang="en-US" sz="1100" dirty="0">
                <a:ea typeface="+mn-lt"/>
                <a:cs typeface="+mn-lt"/>
              </a:rPr>
              <a:t>export class </a:t>
            </a:r>
            <a:r>
              <a:rPr lang="en-US" sz="1100" dirty="0" err="1">
                <a:ea typeface="+mn-lt"/>
                <a:cs typeface="+mn-lt"/>
              </a:rPr>
              <a:t>AppComponent</a:t>
            </a:r>
            <a:r>
              <a:rPr lang="en-US" sz="1100" dirty="0">
                <a:ea typeface="+mn-lt"/>
                <a:cs typeface="+mn-lt"/>
              </a:rPr>
              <a:t> implements </a:t>
            </a:r>
            <a:r>
              <a:rPr lang="en-US" sz="1100" dirty="0" err="1">
                <a:ea typeface="+mn-lt"/>
                <a:cs typeface="+mn-lt"/>
              </a:rPr>
              <a:t>OnInit</a:t>
            </a:r>
            <a:r>
              <a:rPr lang="en-US" sz="1100" dirty="0">
                <a:ea typeface="+mn-lt"/>
                <a:cs typeface="+mn-lt"/>
              </a:rPr>
              <a:t> {</a:t>
            </a:r>
            <a:br>
              <a:rPr lang="en-US" sz="1100" dirty="0">
                <a:ea typeface="+mn-lt"/>
                <a:cs typeface="+mn-lt"/>
              </a:rPr>
            </a:br>
            <a:r>
              <a:rPr lang="en-US" sz="1100" dirty="0">
                <a:ea typeface="+mn-lt"/>
                <a:cs typeface="+mn-lt"/>
              </a:rPr>
              <a:t>  title = 'reactive forms';</a:t>
            </a:r>
            <a:br>
              <a:rPr lang="en-US" sz="1100" dirty="0">
                <a:ea typeface="+mn-lt"/>
                <a:cs typeface="+mn-lt"/>
              </a:rPr>
            </a:br>
            <a:r>
              <a:rPr lang="en-US" sz="1100" dirty="0">
                <a:ea typeface="+mn-lt"/>
                <a:cs typeface="+mn-lt"/>
              </a:rPr>
              <a:t>  </a:t>
            </a:r>
            <a:r>
              <a:rPr lang="en-US" sz="1100" dirty="0" err="1">
                <a:ea typeface="+mn-lt"/>
                <a:cs typeface="+mn-lt"/>
              </a:rPr>
              <a:t>myGroup</a:t>
            </a:r>
            <a:r>
              <a:rPr lang="en-US" sz="1100" dirty="0">
                <a:ea typeface="+mn-lt"/>
                <a:cs typeface="+mn-lt"/>
              </a:rPr>
              <a:t>: </a:t>
            </a:r>
            <a:r>
              <a:rPr lang="en-US" sz="1100" dirty="0" err="1">
                <a:ea typeface="+mn-lt"/>
                <a:cs typeface="+mn-lt"/>
              </a:rPr>
              <a:t>FormGroup</a:t>
            </a:r>
            <a:r>
              <a:rPr lang="en-US" sz="1100" dirty="0">
                <a:ea typeface="+mn-lt"/>
                <a:cs typeface="+mn-lt"/>
              </a:rPr>
              <a:t>;  constructor(private </a:t>
            </a:r>
            <a:r>
              <a:rPr lang="en-US" sz="1100" dirty="0" err="1">
                <a:ea typeface="+mn-lt"/>
                <a:cs typeface="+mn-lt"/>
              </a:rPr>
              <a:t>formBuilder</a:t>
            </a:r>
            <a:r>
              <a:rPr lang="en-US" sz="1100" dirty="0">
                <a:ea typeface="+mn-lt"/>
                <a:cs typeface="+mn-lt"/>
              </a:rPr>
              <a:t>: </a:t>
            </a:r>
            <a:r>
              <a:rPr lang="en-US" sz="1100" dirty="0" err="1">
                <a:ea typeface="+mn-lt"/>
                <a:cs typeface="+mn-lt"/>
              </a:rPr>
              <a:t>FormBuilder</a:t>
            </a:r>
            <a:r>
              <a:rPr lang="en-US" sz="1100" dirty="0">
                <a:ea typeface="+mn-lt"/>
                <a:cs typeface="+mn-lt"/>
              </a:rPr>
              <a:t>) {}  </a:t>
            </a:r>
            <a:endParaRPr lang="en-US" sz="1100">
              <a:ea typeface="+mn-lt"/>
              <a:cs typeface="+mn-lt"/>
            </a:endParaRPr>
          </a:p>
          <a:p>
            <a:r>
              <a:rPr lang="en-US" sz="1100" dirty="0">
                <a:ea typeface="+mn-lt"/>
                <a:cs typeface="+mn-lt"/>
              </a:rPr>
              <a:t>  </a:t>
            </a:r>
            <a:r>
              <a:rPr lang="en-US" sz="1100" dirty="0" err="1">
                <a:ea typeface="+mn-lt"/>
                <a:cs typeface="+mn-lt"/>
              </a:rPr>
              <a:t>ngOnInit</a:t>
            </a:r>
            <a:r>
              <a:rPr lang="en-US" sz="1100" dirty="0">
                <a:ea typeface="+mn-lt"/>
                <a:cs typeface="+mn-lt"/>
              </a:rPr>
              <a:t>() {</a:t>
            </a:r>
            <a:br>
              <a:rPr lang="en-US" sz="1100" dirty="0">
                <a:ea typeface="+mn-lt"/>
                <a:cs typeface="+mn-lt"/>
              </a:rPr>
            </a:br>
            <a:r>
              <a:rPr lang="en-US" sz="1100" dirty="0">
                <a:ea typeface="+mn-lt"/>
                <a:cs typeface="+mn-lt"/>
              </a:rPr>
              <a:t>    </a:t>
            </a:r>
            <a:r>
              <a:rPr lang="en-US" sz="1100" dirty="0" err="1">
                <a:ea typeface="+mn-lt"/>
                <a:cs typeface="+mn-lt"/>
              </a:rPr>
              <a:t>this.myGroup</a:t>
            </a:r>
            <a:r>
              <a:rPr lang="en-US" sz="1100" dirty="0">
                <a:ea typeface="+mn-lt"/>
                <a:cs typeface="+mn-lt"/>
              </a:rPr>
              <a:t> = </a:t>
            </a:r>
            <a:r>
              <a:rPr lang="en-US" sz="1100" dirty="0" err="1">
                <a:ea typeface="+mn-lt"/>
                <a:cs typeface="+mn-lt"/>
              </a:rPr>
              <a:t>this.formBuilder.group</a:t>
            </a:r>
            <a:r>
              <a:rPr lang="en-US" sz="1100" dirty="0">
                <a:ea typeface="+mn-lt"/>
                <a:cs typeface="+mn-lt"/>
              </a:rPr>
              <a:t>({</a:t>
            </a:r>
            <a:br>
              <a:rPr lang="en-US" sz="1100" dirty="0">
                <a:ea typeface="+mn-lt"/>
                <a:cs typeface="+mn-lt"/>
              </a:rPr>
            </a:br>
            <a:r>
              <a:rPr lang="en-US" sz="1100" dirty="0">
                <a:ea typeface="+mn-lt"/>
                <a:cs typeface="+mn-lt"/>
              </a:rPr>
              <a:t>      '</a:t>
            </a:r>
            <a:r>
              <a:rPr lang="en-US" sz="1100" dirty="0" err="1">
                <a:ea typeface="+mn-lt"/>
                <a:cs typeface="+mn-lt"/>
              </a:rPr>
              <a:t>firstname</a:t>
            </a:r>
            <a:r>
              <a:rPr lang="en-US" sz="1100" dirty="0">
                <a:ea typeface="+mn-lt"/>
                <a:cs typeface="+mn-lt"/>
              </a:rPr>
              <a:t>': [''],</a:t>
            </a:r>
            <a:br>
              <a:rPr lang="en-US" sz="1100" dirty="0">
                <a:ea typeface="+mn-lt"/>
                <a:cs typeface="+mn-lt"/>
              </a:rPr>
            </a:br>
            <a:r>
              <a:rPr lang="en-US" sz="1100" dirty="0">
                <a:ea typeface="+mn-lt"/>
                <a:cs typeface="+mn-lt"/>
              </a:rPr>
              <a:t>      'password':['']</a:t>
            </a:r>
            <a:br>
              <a:rPr lang="en-US" sz="1100" dirty="0">
                <a:ea typeface="+mn-lt"/>
                <a:cs typeface="+mn-lt"/>
              </a:rPr>
            </a:br>
            <a:r>
              <a:rPr lang="en-US" sz="1100" dirty="0">
                <a:ea typeface="+mn-lt"/>
                <a:cs typeface="+mn-lt"/>
              </a:rPr>
              <a:t>    });</a:t>
            </a:r>
            <a:br>
              <a:rPr lang="en-US" sz="1100" dirty="0">
                <a:ea typeface="+mn-lt"/>
                <a:cs typeface="+mn-lt"/>
              </a:rPr>
            </a:br>
            <a:r>
              <a:rPr lang="en-US" sz="1100" dirty="0">
                <a:ea typeface="+mn-lt"/>
                <a:cs typeface="+mn-lt"/>
              </a:rPr>
              <a:t>  }</a:t>
            </a:r>
            <a:br>
              <a:rPr lang="en-US" sz="1100" dirty="0">
                <a:ea typeface="+mn-lt"/>
                <a:cs typeface="+mn-lt"/>
              </a:rPr>
            </a:br>
            <a:r>
              <a:rPr lang="en-US" sz="1100" dirty="0">
                <a:ea typeface="+mn-lt"/>
                <a:cs typeface="+mn-lt"/>
              </a:rPr>
              <a:t>}</a:t>
            </a:r>
            <a:endParaRPr lang="en-US" sz="1100"/>
          </a:p>
        </p:txBody>
      </p:sp>
    </p:spTree>
    <p:extLst>
      <p:ext uri="{BB962C8B-B14F-4D97-AF65-F5344CB8AC3E}">
        <p14:creationId xmlns:p14="http://schemas.microsoft.com/office/powerpoint/2010/main" val="2505503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rmAutofit/>
          </a:bodyPr>
          <a:lstStyle/>
          <a:p>
            <a:r>
              <a:rPr lang="en-US" sz="1400" b="1" dirty="0">
                <a:ea typeface="+mj-lt"/>
                <a:cs typeface="+mj-lt"/>
              </a:rPr>
              <a:t>Angular Reactive Forms:</a:t>
            </a:r>
            <a:br>
              <a:rPr lang="en-US" sz="1400" b="1" dirty="0"/>
            </a:br>
            <a:br>
              <a:rPr lang="en-US" sz="1400" b="1" dirty="0"/>
            </a:br>
            <a:br>
              <a:rPr lang="en-US" sz="1400" dirty="0"/>
            </a:br>
            <a:r>
              <a:rPr lang="en-US" sz="1400" b="1" dirty="0"/>
              <a:t>Now </a:t>
            </a:r>
            <a:r>
              <a:rPr lang="en-US" sz="1400" dirty="0">
                <a:ea typeface="+mj-lt"/>
                <a:cs typeface="+mj-lt"/>
              </a:rPr>
              <a:t>To get the data when the user submit the form, we are going to apply the (</a:t>
            </a:r>
            <a:r>
              <a:rPr lang="en-US" sz="1400" dirty="0" err="1">
                <a:ea typeface="+mj-lt"/>
                <a:cs typeface="+mj-lt"/>
              </a:rPr>
              <a:t>ngSubmit</a:t>
            </a:r>
            <a:r>
              <a:rPr lang="en-US" sz="1400" dirty="0">
                <a:ea typeface="+mj-lt"/>
                <a:cs typeface="+mj-lt"/>
              </a:rPr>
              <a:t>)="</a:t>
            </a:r>
            <a:r>
              <a:rPr lang="en-US" sz="1400" dirty="0" err="1">
                <a:ea typeface="+mj-lt"/>
                <a:cs typeface="+mj-lt"/>
              </a:rPr>
              <a:t>handleSubmit</a:t>
            </a:r>
            <a:r>
              <a:rPr lang="en-US" sz="1400" dirty="0">
                <a:ea typeface="+mj-lt"/>
                <a:cs typeface="+mj-lt"/>
              </a:rPr>
              <a:t>()" to the &lt;form&gt;which will link to a method in our component to handle the submitted data</a:t>
            </a: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r>
              <a:rPr lang="en-US" sz="1400" dirty="0">
                <a:ea typeface="+mj-lt"/>
                <a:cs typeface="+mj-lt"/>
              </a:rPr>
              <a:t>We can access the form data within our component like below:</a:t>
            </a:r>
            <a:endParaRPr lang="en-US" dirty="0"/>
          </a:p>
          <a:p>
            <a:pPr>
              <a:buFont typeface="Arial"/>
              <a:buChar char="•"/>
            </a:pPr>
            <a:endParaRPr lang="en-US" sz="1400" b="1">
              <a:ea typeface="+mj-lt"/>
              <a:cs typeface="+mj-lt"/>
            </a:endParaRPr>
          </a:p>
        </p:txBody>
      </p:sp>
      <p:sp>
        <p:nvSpPr>
          <p:cNvPr id="2" name="Rectangle: Rounded Corners 1">
            <a:extLst>
              <a:ext uri="{FF2B5EF4-FFF2-40B4-BE49-F238E27FC236}">
                <a16:creationId xmlns:a16="http://schemas.microsoft.com/office/drawing/2014/main" id="{257D9738-CE2D-43BA-8928-AE896CEA2E98}"/>
              </a:ext>
            </a:extLst>
          </p:cNvPr>
          <p:cNvSpPr/>
          <p:nvPr/>
        </p:nvSpPr>
        <p:spPr>
          <a:xfrm>
            <a:off x="295510" y="1986776"/>
            <a:ext cx="11244142" cy="1886413"/>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100" dirty="0">
                <a:ea typeface="+mn-lt"/>
                <a:cs typeface="+mn-lt"/>
              </a:rPr>
              <a:t>&lt;form [</a:t>
            </a:r>
            <a:r>
              <a:rPr lang="en-US" sz="1100" dirty="0" err="1">
                <a:ea typeface="+mn-lt"/>
                <a:cs typeface="+mn-lt"/>
              </a:rPr>
              <a:t>formGroup</a:t>
            </a:r>
            <a:r>
              <a:rPr lang="en-US" sz="1100" dirty="0">
                <a:ea typeface="+mn-lt"/>
                <a:cs typeface="+mn-lt"/>
              </a:rPr>
              <a:t>]="</a:t>
            </a:r>
            <a:r>
              <a:rPr lang="en-US" sz="1100" dirty="0" err="1">
                <a:ea typeface="+mn-lt"/>
                <a:cs typeface="+mn-lt"/>
              </a:rPr>
              <a:t>myGroup</a:t>
            </a:r>
            <a:r>
              <a:rPr lang="en-US" sz="1100" dirty="0">
                <a:ea typeface="+mn-lt"/>
                <a:cs typeface="+mn-lt"/>
              </a:rPr>
              <a:t>" (</a:t>
            </a:r>
            <a:r>
              <a:rPr lang="en-US" sz="1100" dirty="0" err="1">
                <a:ea typeface="+mn-lt"/>
                <a:cs typeface="+mn-lt"/>
              </a:rPr>
              <a:t>ngSubmit</a:t>
            </a:r>
            <a:r>
              <a:rPr lang="en-US" sz="1100" dirty="0">
                <a:ea typeface="+mn-lt"/>
                <a:cs typeface="+mn-lt"/>
              </a:rPr>
              <a:t>)="</a:t>
            </a:r>
            <a:r>
              <a:rPr lang="en-US" sz="1100" dirty="0" err="1">
                <a:ea typeface="+mn-lt"/>
                <a:cs typeface="+mn-lt"/>
              </a:rPr>
              <a:t>handleSubmit</a:t>
            </a:r>
            <a:r>
              <a:rPr lang="en-US" sz="1100" dirty="0">
                <a:ea typeface="+mn-lt"/>
                <a:cs typeface="+mn-lt"/>
              </a:rPr>
              <a:t>()"&gt;  &lt;div class="form-group"&gt;</a:t>
            </a:r>
            <a:br>
              <a:rPr lang="en-US" sz="1100" dirty="0">
                <a:ea typeface="+mn-lt"/>
                <a:cs typeface="+mn-lt"/>
              </a:rPr>
            </a:br>
            <a:r>
              <a:rPr lang="en-US" sz="1100" dirty="0">
                <a:ea typeface="+mn-lt"/>
                <a:cs typeface="+mn-lt"/>
              </a:rPr>
              <a:t>    &lt;label for="</a:t>
            </a:r>
            <a:r>
              <a:rPr lang="en-US" sz="1100" dirty="0" err="1">
                <a:ea typeface="+mn-lt"/>
                <a:cs typeface="+mn-lt"/>
              </a:rPr>
              <a:t>firstname</a:t>
            </a:r>
            <a:r>
              <a:rPr lang="en-US" sz="1100" dirty="0">
                <a:ea typeface="+mn-lt"/>
                <a:cs typeface="+mn-lt"/>
              </a:rPr>
              <a:t>" class="label-control"&gt;</a:t>
            </a:r>
            <a:r>
              <a:rPr lang="en-US" sz="1100" dirty="0" err="1">
                <a:ea typeface="+mn-lt"/>
                <a:cs typeface="+mn-lt"/>
              </a:rPr>
              <a:t>Firstname</a:t>
            </a:r>
            <a:r>
              <a:rPr lang="en-US" sz="1100" dirty="0">
                <a:ea typeface="+mn-lt"/>
                <a:cs typeface="+mn-lt"/>
              </a:rPr>
              <a:t>:&lt;/label</a:t>
            </a:r>
            <a:br>
              <a:rPr lang="en-US" sz="1100" dirty="0">
                <a:ea typeface="+mn-lt"/>
                <a:cs typeface="+mn-lt"/>
              </a:rPr>
            </a:br>
            <a:r>
              <a:rPr lang="en-US" sz="1100" dirty="0">
                <a:ea typeface="+mn-lt"/>
                <a:cs typeface="+mn-lt"/>
              </a:rPr>
              <a:t>    &lt;input type="text" </a:t>
            </a:r>
            <a:r>
              <a:rPr lang="en-US" sz="1100" dirty="0" err="1">
                <a:ea typeface="+mn-lt"/>
                <a:cs typeface="+mn-lt"/>
              </a:rPr>
              <a:t>formControlName</a:t>
            </a:r>
            <a:r>
              <a:rPr lang="en-US" sz="1100" dirty="0">
                <a:ea typeface="+mn-lt"/>
                <a:cs typeface="+mn-lt"/>
              </a:rPr>
              <a:t>="</a:t>
            </a:r>
            <a:r>
              <a:rPr lang="en-US" sz="1100" dirty="0" err="1">
                <a:ea typeface="+mn-lt"/>
                <a:cs typeface="+mn-lt"/>
              </a:rPr>
              <a:t>firstname</a:t>
            </a:r>
            <a:r>
              <a:rPr lang="en-US" sz="1100" dirty="0">
                <a:ea typeface="+mn-lt"/>
                <a:cs typeface="+mn-lt"/>
              </a:rPr>
              <a:t>" </a:t>
            </a:r>
            <a:br>
              <a:rPr lang="en-US" sz="1100" dirty="0">
                <a:ea typeface="+mn-lt"/>
                <a:cs typeface="+mn-lt"/>
              </a:rPr>
            </a:br>
            <a:r>
              <a:rPr lang="en-US" sz="1100" dirty="0">
                <a:ea typeface="+mn-lt"/>
                <a:cs typeface="+mn-lt"/>
              </a:rPr>
              <a:t>          class="form-control"&gt;</a:t>
            </a:r>
            <a:br>
              <a:rPr lang="en-US" sz="1100" dirty="0">
                <a:ea typeface="+mn-lt"/>
                <a:cs typeface="+mn-lt"/>
              </a:rPr>
            </a:br>
            <a:r>
              <a:rPr lang="en-US" sz="1100" dirty="0">
                <a:ea typeface="+mn-lt"/>
                <a:cs typeface="+mn-lt"/>
              </a:rPr>
              <a:t>  &lt;/div&gt;  &lt;div class="form-group"&gt;</a:t>
            </a:r>
            <a:br>
              <a:rPr lang="en-US" sz="1100" dirty="0">
                <a:ea typeface="+mn-lt"/>
                <a:cs typeface="+mn-lt"/>
              </a:rPr>
            </a:br>
            <a:r>
              <a:rPr lang="en-US" sz="1100" dirty="0">
                <a:ea typeface="+mn-lt"/>
                <a:cs typeface="+mn-lt"/>
              </a:rPr>
              <a:t>    &lt;label for="password" class="label-control"&gt;Password:&lt;/label&gt;</a:t>
            </a:r>
            <a:br>
              <a:rPr lang="en-US" sz="1100" dirty="0">
                <a:ea typeface="+mn-lt"/>
                <a:cs typeface="+mn-lt"/>
              </a:rPr>
            </a:br>
            <a:r>
              <a:rPr lang="en-US" sz="1100" dirty="0">
                <a:ea typeface="+mn-lt"/>
                <a:cs typeface="+mn-lt"/>
              </a:rPr>
              <a:t>    &lt;input type="password" </a:t>
            </a:r>
            <a:r>
              <a:rPr lang="en-US" sz="1100" dirty="0" err="1">
                <a:ea typeface="+mn-lt"/>
                <a:cs typeface="+mn-lt"/>
              </a:rPr>
              <a:t>formControlName</a:t>
            </a:r>
            <a:r>
              <a:rPr lang="en-US" sz="1100" dirty="0">
                <a:ea typeface="+mn-lt"/>
                <a:cs typeface="+mn-lt"/>
              </a:rPr>
              <a:t>="password" </a:t>
            </a:r>
            <a:br>
              <a:rPr lang="en-US" sz="1100" dirty="0">
                <a:ea typeface="+mn-lt"/>
                <a:cs typeface="+mn-lt"/>
              </a:rPr>
            </a:br>
            <a:r>
              <a:rPr lang="en-US" sz="1100" dirty="0">
                <a:ea typeface="+mn-lt"/>
                <a:cs typeface="+mn-lt"/>
              </a:rPr>
              <a:t>          class="form-control"&gt;</a:t>
            </a:r>
            <a:br>
              <a:rPr lang="en-US" sz="1100" dirty="0">
                <a:ea typeface="+mn-lt"/>
                <a:cs typeface="+mn-lt"/>
              </a:rPr>
            </a:br>
            <a:r>
              <a:rPr lang="en-US" sz="1100" dirty="0">
                <a:ea typeface="+mn-lt"/>
                <a:cs typeface="+mn-lt"/>
              </a:rPr>
              <a:t>  &lt;/div&gt;  &lt;button class="</a:t>
            </a:r>
            <a:r>
              <a:rPr lang="en-US" sz="1100" dirty="0" err="1">
                <a:ea typeface="+mn-lt"/>
                <a:cs typeface="+mn-lt"/>
              </a:rPr>
              <a:t>btn</a:t>
            </a:r>
            <a:r>
              <a:rPr lang="en-US" sz="1100" dirty="0">
                <a:ea typeface="+mn-lt"/>
                <a:cs typeface="+mn-lt"/>
              </a:rPr>
              <a:t> </a:t>
            </a:r>
            <a:r>
              <a:rPr lang="en-US" sz="1100" dirty="0" err="1">
                <a:ea typeface="+mn-lt"/>
                <a:cs typeface="+mn-lt"/>
              </a:rPr>
              <a:t>btn</a:t>
            </a:r>
            <a:r>
              <a:rPr lang="en-US" sz="1100" dirty="0">
                <a:ea typeface="+mn-lt"/>
                <a:cs typeface="+mn-lt"/>
              </a:rPr>
              <a:t>-primary"&gt;submit&lt;/button&gt;&lt;/form&gt;</a:t>
            </a:r>
            <a:endParaRPr lang="en-US" dirty="0"/>
          </a:p>
        </p:txBody>
      </p:sp>
      <p:sp>
        <p:nvSpPr>
          <p:cNvPr id="8" name="Rectangle: Rounded Corners 7">
            <a:extLst>
              <a:ext uri="{FF2B5EF4-FFF2-40B4-BE49-F238E27FC236}">
                <a16:creationId xmlns:a16="http://schemas.microsoft.com/office/drawing/2014/main" id="{25456319-60E1-4ACC-AEC8-586390937902}"/>
              </a:ext>
            </a:extLst>
          </p:cNvPr>
          <p:cNvSpPr/>
          <p:nvPr/>
        </p:nvSpPr>
        <p:spPr>
          <a:xfrm>
            <a:off x="295510" y="4495800"/>
            <a:ext cx="6309728" cy="631901"/>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100" dirty="0" err="1">
                <a:ea typeface="+mn-lt"/>
                <a:cs typeface="+mn-lt"/>
              </a:rPr>
              <a:t>handleSubmit</a:t>
            </a:r>
            <a:r>
              <a:rPr lang="en-US" sz="1100" dirty="0">
                <a:ea typeface="+mn-lt"/>
                <a:cs typeface="+mn-lt"/>
              </a:rPr>
              <a:t>() {</a:t>
            </a:r>
            <a:br>
              <a:rPr lang="en-US" sz="1100" dirty="0">
                <a:ea typeface="+mn-lt"/>
                <a:cs typeface="+mn-lt"/>
              </a:rPr>
            </a:br>
            <a:r>
              <a:rPr lang="en-US" sz="1100" dirty="0">
                <a:ea typeface="+mn-lt"/>
                <a:cs typeface="+mn-lt"/>
              </a:rPr>
              <a:t> console.log(</a:t>
            </a:r>
            <a:r>
              <a:rPr lang="en-US" sz="1100" dirty="0" err="1">
                <a:ea typeface="+mn-lt"/>
                <a:cs typeface="+mn-lt"/>
              </a:rPr>
              <a:t>this.myGroup.value</a:t>
            </a:r>
            <a:r>
              <a:rPr lang="en-US" sz="1100" dirty="0">
                <a:ea typeface="+mn-lt"/>
                <a:cs typeface="+mn-lt"/>
              </a:rPr>
              <a:t>);</a:t>
            </a:r>
            <a:br>
              <a:rPr lang="en-US" sz="1100" dirty="0">
                <a:ea typeface="+mn-lt"/>
                <a:cs typeface="+mn-lt"/>
              </a:rPr>
            </a:br>
            <a:r>
              <a:rPr lang="en-US" sz="1100" dirty="0">
                <a:ea typeface="+mn-lt"/>
                <a:cs typeface="+mn-lt"/>
              </a:rPr>
              <a:t> }</a:t>
            </a:r>
            <a:endParaRPr lang="en-US" dirty="0"/>
          </a:p>
        </p:txBody>
      </p:sp>
    </p:spTree>
    <p:extLst>
      <p:ext uri="{BB962C8B-B14F-4D97-AF65-F5344CB8AC3E}">
        <p14:creationId xmlns:p14="http://schemas.microsoft.com/office/powerpoint/2010/main" val="3020088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rmAutofit/>
          </a:bodyPr>
          <a:lstStyle/>
          <a:p>
            <a:r>
              <a:rPr lang="en-US" sz="1400" b="1" dirty="0">
                <a:ea typeface="+mj-lt"/>
                <a:cs typeface="+mj-lt"/>
              </a:rPr>
              <a:t>Angular Reactive Forms:</a:t>
            </a:r>
            <a:br>
              <a:rPr lang="en-US" sz="1400" b="1" dirty="0"/>
            </a:br>
            <a:br>
              <a:rPr lang="en-US" sz="1400" b="1" dirty="0"/>
            </a:br>
            <a:br>
              <a:rPr lang="en-US" sz="1400" dirty="0"/>
            </a:br>
            <a:r>
              <a:rPr lang="en-US" sz="1400" b="1" dirty="0"/>
              <a:t>Validations with Reactive Forms:</a:t>
            </a:r>
            <a:br>
              <a:rPr lang="en-US" sz="1400" b="1" dirty="0"/>
            </a:br>
            <a:r>
              <a:rPr lang="en-US" sz="1400" dirty="0"/>
              <a:t>First we need to require Validator from Angular/Froms and we need to require this library in our </a:t>
            </a:r>
            <a:r>
              <a:rPr lang="en-US" sz="1400" dirty="0" err="1"/>
              <a:t>component.ts</a:t>
            </a:r>
            <a:r>
              <a:rPr lang="en-US" sz="1400" dirty="0"/>
              <a:t>. In the code below I have explained every line with comments so you guys can understand it.</a:t>
            </a: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
        <p:nvSpPr>
          <p:cNvPr id="2" name="Rectangle: Rounded Corners 1">
            <a:extLst>
              <a:ext uri="{FF2B5EF4-FFF2-40B4-BE49-F238E27FC236}">
                <a16:creationId xmlns:a16="http://schemas.microsoft.com/office/drawing/2014/main" id="{257D9738-CE2D-43BA-8928-AE896CEA2E98}"/>
              </a:ext>
            </a:extLst>
          </p:cNvPr>
          <p:cNvSpPr/>
          <p:nvPr/>
        </p:nvSpPr>
        <p:spPr>
          <a:xfrm>
            <a:off x="295510" y="1986776"/>
            <a:ext cx="11244142" cy="4757852"/>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100" i="1" dirty="0">
                <a:ea typeface="+mn-lt"/>
                <a:cs typeface="+mn-lt"/>
              </a:rPr>
              <a:t>import</a:t>
            </a:r>
            <a:r>
              <a:rPr lang="en-US" sz="1100" dirty="0">
                <a:ea typeface="+mn-lt"/>
                <a:cs typeface="+mn-lt"/>
              </a:rPr>
              <a:t> { Validators } </a:t>
            </a:r>
            <a:r>
              <a:rPr lang="en-US" sz="1100" i="1" dirty="0">
                <a:ea typeface="+mn-lt"/>
                <a:cs typeface="+mn-lt"/>
              </a:rPr>
              <a:t>from</a:t>
            </a:r>
            <a:r>
              <a:rPr lang="en-US" sz="1100" dirty="0">
                <a:ea typeface="+mn-lt"/>
                <a:cs typeface="+mn-lt"/>
              </a:rPr>
              <a:t> '@angular/forms';</a:t>
            </a:r>
            <a:endParaRPr lang="en-US" dirty="0"/>
          </a:p>
          <a:p>
            <a:r>
              <a:rPr lang="en-US" sz="1100" dirty="0">
                <a:ea typeface="+mn-lt"/>
                <a:cs typeface="+mn-lt"/>
              </a:rPr>
              <a:t>import { Component, </a:t>
            </a:r>
            <a:r>
              <a:rPr lang="en-US" sz="1100" dirty="0" err="1">
                <a:ea typeface="+mn-lt"/>
                <a:cs typeface="+mn-lt"/>
              </a:rPr>
              <a:t>OnInit</a:t>
            </a:r>
            <a:r>
              <a:rPr lang="en-US" sz="1100" dirty="0">
                <a:ea typeface="+mn-lt"/>
                <a:cs typeface="+mn-lt"/>
              </a:rPr>
              <a:t> } from '@angular/core';</a:t>
            </a:r>
            <a:br>
              <a:rPr lang="en-US" sz="1100" dirty="0">
                <a:ea typeface="+mn-lt"/>
                <a:cs typeface="+mn-lt"/>
              </a:rPr>
            </a:br>
            <a:r>
              <a:rPr lang="en-US" sz="1100" dirty="0">
                <a:ea typeface="+mn-lt"/>
                <a:cs typeface="+mn-lt"/>
              </a:rPr>
              <a:t>import { </a:t>
            </a:r>
            <a:r>
              <a:rPr lang="en-US" sz="1100" dirty="0" err="1">
                <a:ea typeface="+mn-lt"/>
                <a:cs typeface="+mn-lt"/>
              </a:rPr>
              <a:t>FormGroup</a:t>
            </a:r>
            <a:r>
              <a:rPr lang="en-US" sz="1100" dirty="0">
                <a:ea typeface="+mn-lt"/>
                <a:cs typeface="+mn-lt"/>
              </a:rPr>
              <a:t>, </a:t>
            </a:r>
            <a:r>
              <a:rPr lang="en-US" sz="1100" dirty="0" err="1">
                <a:ea typeface="+mn-lt"/>
                <a:cs typeface="+mn-lt"/>
              </a:rPr>
              <a:t>FormBuilder</a:t>
            </a:r>
            <a:r>
              <a:rPr lang="en-US" sz="1100" dirty="0">
                <a:ea typeface="+mn-lt"/>
                <a:cs typeface="+mn-lt"/>
              </a:rPr>
              <a:t> } from "@angular/forms";@Component({</a:t>
            </a:r>
            <a:br>
              <a:rPr lang="en-US" sz="1100" dirty="0">
                <a:ea typeface="+mn-lt"/>
                <a:cs typeface="+mn-lt"/>
              </a:rPr>
            </a:br>
            <a:r>
              <a:rPr lang="en-US" sz="1100" dirty="0">
                <a:ea typeface="+mn-lt"/>
                <a:cs typeface="+mn-lt"/>
              </a:rPr>
              <a:t>  selector: 'app-root',</a:t>
            </a:r>
            <a:br>
              <a:rPr lang="en-US" sz="1100" dirty="0">
                <a:ea typeface="+mn-lt"/>
                <a:cs typeface="+mn-lt"/>
              </a:rPr>
            </a:br>
            <a:r>
              <a:rPr lang="en-US" sz="1100" dirty="0">
                <a:ea typeface="+mn-lt"/>
                <a:cs typeface="+mn-lt"/>
              </a:rPr>
              <a:t>  </a:t>
            </a:r>
            <a:r>
              <a:rPr lang="en-US" sz="1100" dirty="0" err="1">
                <a:ea typeface="+mn-lt"/>
                <a:cs typeface="+mn-lt"/>
              </a:rPr>
              <a:t>templateUrl</a:t>
            </a:r>
            <a:r>
              <a:rPr lang="en-US" sz="1100" dirty="0">
                <a:ea typeface="+mn-lt"/>
                <a:cs typeface="+mn-lt"/>
              </a:rPr>
              <a:t>: './app.component.html',</a:t>
            </a:r>
            <a:br>
              <a:rPr lang="en-US" sz="1100" dirty="0">
                <a:ea typeface="+mn-lt"/>
                <a:cs typeface="+mn-lt"/>
              </a:rPr>
            </a:br>
            <a:r>
              <a:rPr lang="en-US" sz="1100" dirty="0">
                <a:ea typeface="+mn-lt"/>
                <a:cs typeface="+mn-lt"/>
              </a:rPr>
              <a:t>  </a:t>
            </a:r>
            <a:r>
              <a:rPr lang="en-US" sz="1100" dirty="0" err="1">
                <a:ea typeface="+mn-lt"/>
                <a:cs typeface="+mn-lt"/>
              </a:rPr>
              <a:t>styleUrls</a:t>
            </a:r>
            <a:r>
              <a:rPr lang="en-US" sz="1100" dirty="0">
                <a:ea typeface="+mn-lt"/>
                <a:cs typeface="+mn-lt"/>
              </a:rPr>
              <a:t>: ['./app.component.css']</a:t>
            </a:r>
            <a:br>
              <a:rPr lang="en-US" sz="1100" dirty="0">
                <a:ea typeface="+mn-lt"/>
                <a:cs typeface="+mn-lt"/>
              </a:rPr>
            </a:br>
            <a:r>
              <a:rPr lang="en-US" sz="1100" dirty="0">
                <a:ea typeface="+mn-lt"/>
                <a:cs typeface="+mn-lt"/>
              </a:rPr>
              <a:t>})</a:t>
            </a:r>
            <a:br>
              <a:rPr lang="en-US" sz="1100" dirty="0">
                <a:ea typeface="+mn-lt"/>
                <a:cs typeface="+mn-lt"/>
              </a:rPr>
            </a:br>
            <a:r>
              <a:rPr lang="en-US" sz="1100" dirty="0">
                <a:ea typeface="+mn-lt"/>
                <a:cs typeface="+mn-lt"/>
              </a:rPr>
              <a:t>export class </a:t>
            </a:r>
            <a:r>
              <a:rPr lang="en-US" sz="1100" dirty="0" err="1">
                <a:ea typeface="+mn-lt"/>
                <a:cs typeface="+mn-lt"/>
              </a:rPr>
              <a:t>AppComponent</a:t>
            </a:r>
            <a:r>
              <a:rPr lang="en-US" sz="1100" dirty="0">
                <a:ea typeface="+mn-lt"/>
                <a:cs typeface="+mn-lt"/>
              </a:rPr>
              <a:t> implements </a:t>
            </a:r>
            <a:r>
              <a:rPr lang="en-US" sz="1100" dirty="0" err="1">
                <a:ea typeface="+mn-lt"/>
                <a:cs typeface="+mn-lt"/>
              </a:rPr>
              <a:t>OnInit</a:t>
            </a:r>
            <a:r>
              <a:rPr lang="en-US" sz="1100" dirty="0">
                <a:ea typeface="+mn-lt"/>
                <a:cs typeface="+mn-lt"/>
              </a:rPr>
              <a:t> {</a:t>
            </a:r>
            <a:br>
              <a:rPr lang="en-US" sz="1100" dirty="0">
                <a:ea typeface="+mn-lt"/>
                <a:cs typeface="+mn-lt"/>
              </a:rPr>
            </a:br>
            <a:r>
              <a:rPr lang="en-US" sz="1100" dirty="0">
                <a:ea typeface="+mn-lt"/>
                <a:cs typeface="+mn-lt"/>
              </a:rPr>
              <a:t>  title = 'reactive forms';</a:t>
            </a:r>
            <a:br>
              <a:rPr lang="en-US" sz="1100" dirty="0">
                <a:ea typeface="+mn-lt"/>
                <a:cs typeface="+mn-lt"/>
              </a:rPr>
            </a:br>
            <a:r>
              <a:rPr lang="en-US" sz="1100" dirty="0">
                <a:ea typeface="+mn-lt"/>
                <a:cs typeface="+mn-lt"/>
              </a:rPr>
              <a:t>  </a:t>
            </a:r>
            <a:r>
              <a:rPr lang="en-US" sz="1100" dirty="0" err="1">
                <a:ea typeface="+mn-lt"/>
                <a:cs typeface="+mn-lt"/>
              </a:rPr>
              <a:t>myGroup</a:t>
            </a:r>
            <a:r>
              <a:rPr lang="en-US" sz="1100" dirty="0">
                <a:ea typeface="+mn-lt"/>
                <a:cs typeface="+mn-lt"/>
              </a:rPr>
              <a:t>: </a:t>
            </a:r>
            <a:r>
              <a:rPr lang="en-US" sz="1100" dirty="0" err="1">
                <a:ea typeface="+mn-lt"/>
                <a:cs typeface="+mn-lt"/>
              </a:rPr>
              <a:t>FormGroup</a:t>
            </a:r>
            <a:r>
              <a:rPr lang="en-US" sz="1100" dirty="0">
                <a:ea typeface="+mn-lt"/>
                <a:cs typeface="+mn-lt"/>
              </a:rPr>
              <a:t>;  constructor(private </a:t>
            </a:r>
            <a:r>
              <a:rPr lang="en-US" sz="1100" dirty="0" err="1">
                <a:ea typeface="+mn-lt"/>
                <a:cs typeface="+mn-lt"/>
              </a:rPr>
              <a:t>formBuilder</a:t>
            </a:r>
            <a:r>
              <a:rPr lang="en-US" sz="1100" dirty="0">
                <a:ea typeface="+mn-lt"/>
                <a:cs typeface="+mn-lt"/>
              </a:rPr>
              <a:t>: </a:t>
            </a:r>
            <a:r>
              <a:rPr lang="en-US" sz="1100" dirty="0" err="1">
                <a:ea typeface="+mn-lt"/>
                <a:cs typeface="+mn-lt"/>
              </a:rPr>
              <a:t>FormBuilder</a:t>
            </a:r>
            <a:r>
              <a:rPr lang="en-US" sz="1100" dirty="0">
                <a:ea typeface="+mn-lt"/>
                <a:cs typeface="+mn-lt"/>
              </a:rPr>
              <a:t>) {}  </a:t>
            </a:r>
          </a:p>
          <a:p>
            <a:r>
              <a:rPr lang="en-US" sz="1100" dirty="0">
                <a:ea typeface="+mn-lt"/>
                <a:cs typeface="+mn-lt"/>
              </a:rPr>
              <a:t>  </a:t>
            </a:r>
            <a:r>
              <a:rPr lang="en-US" sz="1100" dirty="0" err="1">
                <a:ea typeface="+mn-lt"/>
                <a:cs typeface="+mn-lt"/>
              </a:rPr>
              <a:t>ngOnInit</a:t>
            </a:r>
            <a:r>
              <a:rPr lang="en-US" sz="1100" dirty="0">
                <a:ea typeface="+mn-lt"/>
                <a:cs typeface="+mn-lt"/>
              </a:rPr>
              <a:t>() {</a:t>
            </a:r>
            <a:br>
              <a:rPr lang="en-US" sz="1100" dirty="0">
                <a:ea typeface="+mn-lt"/>
                <a:cs typeface="+mn-lt"/>
              </a:rPr>
            </a:br>
            <a:r>
              <a:rPr lang="en-US" sz="1100" dirty="0">
                <a:ea typeface="+mn-lt"/>
                <a:cs typeface="+mn-lt"/>
              </a:rPr>
              <a:t>    </a:t>
            </a:r>
            <a:r>
              <a:rPr lang="en-US" sz="1100" dirty="0" err="1">
                <a:ea typeface="+mn-lt"/>
                <a:cs typeface="+mn-lt"/>
              </a:rPr>
              <a:t>this.myGroup</a:t>
            </a:r>
            <a:r>
              <a:rPr lang="en-US" sz="1100" dirty="0">
                <a:ea typeface="+mn-lt"/>
                <a:cs typeface="+mn-lt"/>
              </a:rPr>
              <a:t> = </a:t>
            </a:r>
            <a:r>
              <a:rPr lang="en-US" sz="1100" dirty="0" err="1">
                <a:ea typeface="+mn-lt"/>
                <a:cs typeface="+mn-lt"/>
              </a:rPr>
              <a:t>this.formBuilder.group</a:t>
            </a:r>
            <a:r>
              <a:rPr lang="en-US" sz="1100" dirty="0">
                <a:ea typeface="+mn-lt"/>
                <a:cs typeface="+mn-lt"/>
              </a:rPr>
              <a:t>({</a:t>
            </a:r>
            <a:br>
              <a:rPr lang="en-US" sz="1100" dirty="0">
                <a:ea typeface="+mn-lt"/>
                <a:cs typeface="+mn-lt"/>
              </a:rPr>
            </a:br>
            <a:r>
              <a:rPr lang="en-US" sz="1100" dirty="0">
                <a:ea typeface="+mn-lt"/>
                <a:cs typeface="+mn-lt"/>
              </a:rPr>
              <a:t>      name: ['', [</a:t>
            </a:r>
            <a:r>
              <a:rPr lang="en-US" sz="1100" dirty="0" err="1">
                <a:ea typeface="+mn-lt"/>
                <a:cs typeface="+mn-lt"/>
              </a:rPr>
              <a:t>Validators</a:t>
            </a:r>
            <a:r>
              <a:rPr lang="en-US" sz="1100" b="1" dirty="0" err="1">
                <a:ea typeface="+mn-lt"/>
                <a:cs typeface="+mn-lt"/>
              </a:rPr>
              <a:t>.</a:t>
            </a:r>
            <a:r>
              <a:rPr lang="en-US" sz="1100" i="1" dirty="0" err="1">
                <a:ea typeface="+mn-lt"/>
                <a:cs typeface="+mn-lt"/>
              </a:rPr>
              <a:t>required</a:t>
            </a:r>
            <a:r>
              <a:rPr lang="en-US" sz="1100" dirty="0">
                <a:ea typeface="+mn-lt"/>
                <a:cs typeface="+mn-lt"/>
              </a:rPr>
              <a:t>, </a:t>
            </a:r>
            <a:r>
              <a:rPr lang="en-US" sz="1100" dirty="0" err="1">
                <a:ea typeface="+mn-lt"/>
                <a:cs typeface="+mn-lt"/>
              </a:rPr>
              <a:t>Validators</a:t>
            </a:r>
            <a:r>
              <a:rPr lang="en-US" sz="1100" b="1" dirty="0" err="1">
                <a:ea typeface="+mn-lt"/>
                <a:cs typeface="+mn-lt"/>
              </a:rPr>
              <a:t>.</a:t>
            </a:r>
            <a:r>
              <a:rPr lang="en-US" sz="1100" dirty="0" err="1">
                <a:ea typeface="+mn-lt"/>
                <a:cs typeface="+mn-lt"/>
              </a:rPr>
              <a:t>minLength</a:t>
            </a:r>
            <a:r>
              <a:rPr lang="en-US" sz="1100" dirty="0">
                <a:ea typeface="+mn-lt"/>
                <a:cs typeface="+mn-lt"/>
              </a:rPr>
              <a:t>(4), </a:t>
            </a:r>
            <a:r>
              <a:rPr lang="en-US" sz="1100" dirty="0" err="1">
                <a:ea typeface="+mn-lt"/>
                <a:cs typeface="+mn-lt"/>
              </a:rPr>
              <a:t>Validators</a:t>
            </a:r>
            <a:r>
              <a:rPr lang="en-US" sz="1100" b="1" dirty="0" err="1">
                <a:ea typeface="+mn-lt"/>
                <a:cs typeface="+mn-lt"/>
              </a:rPr>
              <a:t>.</a:t>
            </a:r>
            <a:r>
              <a:rPr lang="en-US" sz="1100" dirty="0" err="1">
                <a:ea typeface="+mn-lt"/>
                <a:cs typeface="+mn-lt"/>
              </a:rPr>
              <a:t>maxLength</a:t>
            </a:r>
            <a:r>
              <a:rPr lang="en-US" sz="1100" dirty="0">
                <a:ea typeface="+mn-lt"/>
                <a:cs typeface="+mn-lt"/>
              </a:rPr>
              <a:t>(50), </a:t>
            </a:r>
            <a:r>
              <a:rPr lang="en-US" sz="1100" dirty="0" err="1">
                <a:ea typeface="+mn-lt"/>
                <a:cs typeface="+mn-lt"/>
              </a:rPr>
              <a:t>Validators</a:t>
            </a:r>
            <a:r>
              <a:rPr lang="en-US" sz="1100" b="1" dirty="0" err="1">
                <a:ea typeface="+mn-lt"/>
                <a:cs typeface="+mn-lt"/>
              </a:rPr>
              <a:t>.</a:t>
            </a:r>
            <a:r>
              <a:rPr lang="en-US" sz="1100" dirty="0" err="1">
                <a:ea typeface="+mn-lt"/>
                <a:cs typeface="+mn-lt"/>
              </a:rPr>
              <a:t>pattern</a:t>
            </a:r>
            <a:r>
              <a:rPr lang="en-US" sz="1100" dirty="0">
                <a:ea typeface="+mn-lt"/>
                <a:cs typeface="+mn-lt"/>
              </a:rPr>
              <a:t>(/</a:t>
            </a:r>
            <a:r>
              <a:rPr lang="en-US" sz="1100" b="1" dirty="0">
                <a:ea typeface="+mn-lt"/>
                <a:cs typeface="+mn-lt"/>
              </a:rPr>
              <a:t>^</a:t>
            </a:r>
            <a:r>
              <a:rPr lang="en-US" sz="1100" dirty="0">
                <a:ea typeface="+mn-lt"/>
                <a:cs typeface="+mn-lt"/>
              </a:rPr>
              <a:t>[a-</a:t>
            </a:r>
            <a:r>
              <a:rPr lang="en-US" sz="1100" dirty="0" err="1">
                <a:ea typeface="+mn-lt"/>
                <a:cs typeface="+mn-lt"/>
              </a:rPr>
              <a:t>zA</a:t>
            </a:r>
            <a:r>
              <a:rPr lang="en-US" sz="1100" dirty="0">
                <a:ea typeface="+mn-lt"/>
                <a:cs typeface="+mn-lt"/>
              </a:rPr>
              <a:t>-Z ]</a:t>
            </a:r>
            <a:r>
              <a:rPr lang="en-US" sz="1100" b="1" dirty="0">
                <a:ea typeface="+mn-lt"/>
                <a:cs typeface="+mn-lt"/>
              </a:rPr>
              <a:t>*$</a:t>
            </a:r>
            <a:r>
              <a:rPr lang="en-US" sz="1100" dirty="0">
                <a:ea typeface="+mn-lt"/>
                <a:cs typeface="+mn-lt"/>
              </a:rPr>
              <a:t>/)]], // It have max and min length and only alphabets</a:t>
            </a:r>
            <a:endParaRPr lang="en-US" dirty="0">
              <a:ea typeface="+mn-lt"/>
              <a:cs typeface="+mn-lt"/>
            </a:endParaRPr>
          </a:p>
          <a:p>
            <a:r>
              <a:rPr lang="en-US" sz="1100" dirty="0">
                <a:ea typeface="+mn-lt"/>
                <a:cs typeface="+mn-lt"/>
              </a:rPr>
              <a:t>     email: ['', [</a:t>
            </a:r>
            <a:r>
              <a:rPr lang="en-US" sz="1100" dirty="0" err="1">
                <a:ea typeface="+mn-lt"/>
                <a:cs typeface="+mn-lt"/>
              </a:rPr>
              <a:t>Validators</a:t>
            </a:r>
            <a:r>
              <a:rPr lang="en-US" sz="1100" b="1" dirty="0" err="1">
                <a:ea typeface="+mn-lt"/>
                <a:cs typeface="+mn-lt"/>
              </a:rPr>
              <a:t>.</a:t>
            </a:r>
            <a:r>
              <a:rPr lang="en-US" sz="1100" i="1" dirty="0" err="1">
                <a:ea typeface="+mn-lt"/>
                <a:cs typeface="+mn-lt"/>
              </a:rPr>
              <a:t>required</a:t>
            </a:r>
            <a:r>
              <a:rPr lang="en-US" sz="1100" dirty="0">
                <a:ea typeface="+mn-lt"/>
                <a:cs typeface="+mn-lt"/>
              </a:rPr>
              <a:t>, </a:t>
            </a:r>
            <a:r>
              <a:rPr lang="en-US" sz="1100" dirty="0" err="1">
                <a:ea typeface="+mn-lt"/>
                <a:cs typeface="+mn-lt"/>
              </a:rPr>
              <a:t>Validators</a:t>
            </a:r>
            <a:r>
              <a:rPr lang="en-US" sz="1100" b="1" dirty="0" err="1">
                <a:ea typeface="+mn-lt"/>
                <a:cs typeface="+mn-lt"/>
              </a:rPr>
              <a:t>.</a:t>
            </a:r>
            <a:r>
              <a:rPr lang="en-US" sz="1100" i="1" dirty="0" err="1">
                <a:ea typeface="+mn-lt"/>
                <a:cs typeface="+mn-lt"/>
              </a:rPr>
              <a:t>email</a:t>
            </a:r>
            <a:r>
              <a:rPr lang="en-US" sz="1100" dirty="0">
                <a:ea typeface="+mn-lt"/>
                <a:cs typeface="+mn-lt"/>
              </a:rPr>
              <a:t>]], // Validation for email pattern </a:t>
            </a:r>
            <a:endParaRPr lang="en-US" dirty="0"/>
          </a:p>
          <a:p>
            <a:r>
              <a:rPr lang="en-US" sz="1100" dirty="0">
                <a:ea typeface="+mn-lt"/>
                <a:cs typeface="+mn-lt"/>
              </a:rPr>
              <a:t>    mobile: ['', [</a:t>
            </a:r>
            <a:r>
              <a:rPr lang="en-US" sz="1100" dirty="0" err="1">
                <a:ea typeface="+mn-lt"/>
                <a:cs typeface="+mn-lt"/>
              </a:rPr>
              <a:t>Validators</a:t>
            </a:r>
            <a:r>
              <a:rPr lang="en-US" sz="1100" b="1" dirty="0" err="1">
                <a:ea typeface="+mn-lt"/>
                <a:cs typeface="+mn-lt"/>
              </a:rPr>
              <a:t>.</a:t>
            </a:r>
            <a:r>
              <a:rPr lang="en-US" sz="1100" i="1" dirty="0" err="1">
                <a:ea typeface="+mn-lt"/>
                <a:cs typeface="+mn-lt"/>
              </a:rPr>
              <a:t>required</a:t>
            </a:r>
            <a:r>
              <a:rPr lang="en-US" sz="1100" dirty="0">
                <a:ea typeface="+mn-lt"/>
                <a:cs typeface="+mn-lt"/>
              </a:rPr>
              <a:t>, </a:t>
            </a:r>
            <a:r>
              <a:rPr lang="en-US" sz="1100" dirty="0" err="1">
                <a:ea typeface="+mn-lt"/>
                <a:cs typeface="+mn-lt"/>
              </a:rPr>
              <a:t>Validators</a:t>
            </a:r>
            <a:r>
              <a:rPr lang="en-US" sz="1100" b="1" dirty="0" err="1">
                <a:ea typeface="+mn-lt"/>
                <a:cs typeface="+mn-lt"/>
              </a:rPr>
              <a:t>.</a:t>
            </a:r>
            <a:r>
              <a:rPr lang="en-US" sz="1100" dirty="0" err="1">
                <a:ea typeface="+mn-lt"/>
                <a:cs typeface="+mn-lt"/>
              </a:rPr>
              <a:t>minLength</a:t>
            </a:r>
            <a:r>
              <a:rPr lang="en-US" sz="1100" dirty="0">
                <a:ea typeface="+mn-lt"/>
                <a:cs typeface="+mn-lt"/>
              </a:rPr>
              <a:t>(2), </a:t>
            </a:r>
            <a:r>
              <a:rPr lang="en-US" sz="1100" dirty="0" err="1">
                <a:ea typeface="+mn-lt"/>
                <a:cs typeface="+mn-lt"/>
              </a:rPr>
              <a:t>Validators</a:t>
            </a:r>
            <a:r>
              <a:rPr lang="en-US" sz="1100" b="1" dirty="0" err="1">
                <a:ea typeface="+mn-lt"/>
                <a:cs typeface="+mn-lt"/>
              </a:rPr>
              <a:t>.</a:t>
            </a:r>
            <a:r>
              <a:rPr lang="en-US" sz="1100" dirty="0" err="1">
                <a:ea typeface="+mn-lt"/>
                <a:cs typeface="+mn-lt"/>
              </a:rPr>
              <a:t>maxLength</a:t>
            </a:r>
            <a:r>
              <a:rPr lang="en-US" sz="1100" dirty="0">
                <a:ea typeface="+mn-lt"/>
                <a:cs typeface="+mn-lt"/>
              </a:rPr>
              <a:t>(10), </a:t>
            </a:r>
            <a:r>
              <a:rPr lang="en-US" sz="1100" dirty="0" err="1">
                <a:ea typeface="+mn-lt"/>
                <a:cs typeface="+mn-lt"/>
              </a:rPr>
              <a:t>Validators</a:t>
            </a:r>
            <a:r>
              <a:rPr lang="en-US" sz="1100" b="1" dirty="0" err="1">
                <a:ea typeface="+mn-lt"/>
                <a:cs typeface="+mn-lt"/>
              </a:rPr>
              <a:t>.</a:t>
            </a:r>
            <a:r>
              <a:rPr lang="en-US" sz="1100" dirty="0" err="1">
                <a:ea typeface="+mn-lt"/>
                <a:cs typeface="+mn-lt"/>
              </a:rPr>
              <a:t>pattern</a:t>
            </a:r>
            <a:r>
              <a:rPr lang="en-US" sz="1100" dirty="0">
                <a:ea typeface="+mn-lt"/>
                <a:cs typeface="+mn-lt"/>
              </a:rPr>
              <a:t>(/</a:t>
            </a:r>
            <a:r>
              <a:rPr lang="en-US" sz="1100" b="1" dirty="0">
                <a:ea typeface="+mn-lt"/>
                <a:cs typeface="+mn-lt"/>
              </a:rPr>
              <a:t>^</a:t>
            </a:r>
            <a:r>
              <a:rPr lang="en-US" sz="1100" dirty="0">
                <a:ea typeface="+mn-lt"/>
                <a:cs typeface="+mn-lt"/>
              </a:rPr>
              <a:t>[0-9*#+]</a:t>
            </a:r>
            <a:r>
              <a:rPr lang="en-US" sz="1100" b="1" dirty="0">
                <a:ea typeface="+mn-lt"/>
                <a:cs typeface="+mn-lt"/>
              </a:rPr>
              <a:t>*$</a:t>
            </a:r>
            <a:r>
              <a:rPr lang="en-US" sz="1100" dirty="0">
                <a:ea typeface="+mn-lt"/>
                <a:cs typeface="+mn-lt"/>
              </a:rPr>
              <a:t>/)]],// Only Numbers Allowed</a:t>
            </a:r>
            <a:endParaRPr lang="en-US" dirty="0"/>
          </a:p>
          <a:p>
            <a:r>
              <a:rPr lang="en-US" sz="1100" dirty="0">
                <a:ea typeface="+mn-lt"/>
                <a:cs typeface="+mn-lt"/>
              </a:rPr>
              <a:t>    password: ['', [</a:t>
            </a:r>
            <a:r>
              <a:rPr lang="en-US" sz="1100" dirty="0" err="1">
                <a:ea typeface="+mn-lt"/>
                <a:cs typeface="+mn-lt"/>
              </a:rPr>
              <a:t>Validators</a:t>
            </a:r>
            <a:r>
              <a:rPr lang="en-US" sz="1100" b="1" dirty="0" err="1">
                <a:ea typeface="+mn-lt"/>
                <a:cs typeface="+mn-lt"/>
              </a:rPr>
              <a:t>.</a:t>
            </a:r>
            <a:r>
              <a:rPr lang="en-US" sz="1100" i="1" dirty="0" err="1">
                <a:ea typeface="+mn-lt"/>
                <a:cs typeface="+mn-lt"/>
              </a:rPr>
              <a:t>required</a:t>
            </a:r>
            <a:r>
              <a:rPr lang="en-US" sz="1100" dirty="0">
                <a:ea typeface="+mn-lt"/>
                <a:cs typeface="+mn-lt"/>
              </a:rPr>
              <a:t>, </a:t>
            </a:r>
            <a:r>
              <a:rPr lang="en-US" sz="1100" dirty="0" err="1">
                <a:ea typeface="+mn-lt"/>
                <a:cs typeface="+mn-lt"/>
              </a:rPr>
              <a:t>Validators</a:t>
            </a:r>
            <a:r>
              <a:rPr lang="en-US" sz="1100" b="1" dirty="0" err="1">
                <a:ea typeface="+mn-lt"/>
                <a:cs typeface="+mn-lt"/>
              </a:rPr>
              <a:t>.</a:t>
            </a:r>
            <a:r>
              <a:rPr lang="en-US" sz="1100" dirty="0" err="1">
                <a:ea typeface="+mn-lt"/>
                <a:cs typeface="+mn-lt"/>
              </a:rPr>
              <a:t>minLength</a:t>
            </a:r>
            <a:r>
              <a:rPr lang="en-US" sz="1100" dirty="0">
                <a:ea typeface="+mn-lt"/>
                <a:cs typeface="+mn-lt"/>
              </a:rPr>
              <a:t>(6), </a:t>
            </a:r>
            <a:r>
              <a:rPr lang="en-US" sz="1100" dirty="0" err="1">
                <a:ea typeface="+mn-lt"/>
                <a:cs typeface="+mn-lt"/>
              </a:rPr>
              <a:t>Validators</a:t>
            </a:r>
            <a:r>
              <a:rPr lang="en-US" sz="1100" b="1" dirty="0" err="1">
                <a:ea typeface="+mn-lt"/>
                <a:cs typeface="+mn-lt"/>
              </a:rPr>
              <a:t>.</a:t>
            </a:r>
            <a:r>
              <a:rPr lang="en-US" sz="1100" dirty="0" err="1">
                <a:ea typeface="+mn-lt"/>
                <a:cs typeface="+mn-lt"/>
              </a:rPr>
              <a:t>maxLength</a:t>
            </a:r>
            <a:r>
              <a:rPr lang="en-US" sz="1100" dirty="0">
                <a:ea typeface="+mn-lt"/>
                <a:cs typeface="+mn-lt"/>
              </a:rPr>
              <a:t>(15)]], // Min and Max Length </a:t>
            </a:r>
            <a:endParaRPr lang="en-US" dirty="0"/>
          </a:p>
          <a:p>
            <a:r>
              <a:rPr lang="en-US" sz="1100" dirty="0">
                <a:ea typeface="+mn-lt"/>
                <a:cs typeface="+mn-lt"/>
              </a:rPr>
              <a:t>    address: ['', [</a:t>
            </a:r>
            <a:r>
              <a:rPr lang="en-US" sz="1100" dirty="0" err="1">
                <a:ea typeface="+mn-lt"/>
                <a:cs typeface="+mn-lt"/>
              </a:rPr>
              <a:t>Validators</a:t>
            </a:r>
            <a:r>
              <a:rPr lang="en-US" sz="1100" b="1" dirty="0" err="1">
                <a:ea typeface="+mn-lt"/>
                <a:cs typeface="+mn-lt"/>
              </a:rPr>
              <a:t>.</a:t>
            </a:r>
            <a:r>
              <a:rPr lang="en-US" sz="1100" i="1" dirty="0" err="1">
                <a:ea typeface="+mn-lt"/>
                <a:cs typeface="+mn-lt"/>
              </a:rPr>
              <a:t>required</a:t>
            </a:r>
            <a:r>
              <a:rPr lang="en-US" sz="1100" dirty="0">
                <a:ea typeface="+mn-lt"/>
                <a:cs typeface="+mn-lt"/>
              </a:rPr>
              <a:t>, </a:t>
            </a:r>
            <a:r>
              <a:rPr lang="en-US" sz="1100" dirty="0" err="1">
                <a:ea typeface="+mn-lt"/>
                <a:cs typeface="+mn-lt"/>
              </a:rPr>
              <a:t>Validators</a:t>
            </a:r>
            <a:r>
              <a:rPr lang="en-US" sz="1100" b="1" dirty="0" err="1">
                <a:ea typeface="+mn-lt"/>
                <a:cs typeface="+mn-lt"/>
              </a:rPr>
              <a:t>.</a:t>
            </a:r>
            <a:r>
              <a:rPr lang="en-US" sz="1100" dirty="0" err="1">
                <a:ea typeface="+mn-lt"/>
                <a:cs typeface="+mn-lt"/>
              </a:rPr>
              <a:t>minLength</a:t>
            </a:r>
            <a:r>
              <a:rPr lang="en-US" sz="1100" dirty="0">
                <a:ea typeface="+mn-lt"/>
                <a:cs typeface="+mn-lt"/>
              </a:rPr>
              <a:t>(6)]],</a:t>
            </a:r>
            <a:endParaRPr lang="en-US" dirty="0"/>
          </a:p>
          <a:p>
            <a:br>
              <a:rPr lang="en-US" sz="1100" dirty="0">
                <a:ea typeface="+mn-lt"/>
                <a:cs typeface="+mn-lt"/>
              </a:rPr>
            </a:br>
            <a:r>
              <a:rPr lang="en-US" sz="1100" dirty="0">
                <a:ea typeface="+mn-lt"/>
                <a:cs typeface="+mn-lt"/>
              </a:rPr>
              <a:t>    });</a:t>
            </a:r>
            <a:br>
              <a:rPr lang="en-US" sz="1100" dirty="0">
                <a:ea typeface="+mn-lt"/>
                <a:cs typeface="+mn-lt"/>
              </a:rPr>
            </a:br>
            <a:r>
              <a:rPr lang="en-US" sz="1100" dirty="0">
                <a:ea typeface="+mn-lt"/>
                <a:cs typeface="+mn-lt"/>
              </a:rPr>
              <a:t>  }</a:t>
            </a:r>
            <a:br>
              <a:rPr lang="en-US" sz="1100" dirty="0">
                <a:ea typeface="+mn-lt"/>
                <a:cs typeface="+mn-lt"/>
              </a:rPr>
            </a:br>
            <a:r>
              <a:rPr lang="en-US" sz="1100" dirty="0">
                <a:ea typeface="+mn-lt"/>
                <a:cs typeface="+mn-lt"/>
              </a:rPr>
              <a:t>}</a:t>
            </a:r>
            <a:endParaRPr lang="en-US"/>
          </a:p>
          <a:p>
            <a:endParaRPr lang="en-US" sz="1100" dirty="0"/>
          </a:p>
        </p:txBody>
      </p:sp>
    </p:spTree>
    <p:extLst>
      <p:ext uri="{BB962C8B-B14F-4D97-AF65-F5344CB8AC3E}">
        <p14:creationId xmlns:p14="http://schemas.microsoft.com/office/powerpoint/2010/main" val="708413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rmAutofit fontScale="90000"/>
          </a:bodyPr>
          <a:lstStyle/>
          <a:p>
            <a:r>
              <a:rPr lang="en-US" sz="1400" b="1" dirty="0">
                <a:ea typeface="+mj-lt"/>
                <a:cs typeface="+mj-lt"/>
              </a:rPr>
              <a:t>Angular Reactive Forms:</a:t>
            </a:r>
            <a:br>
              <a:rPr lang="en-US" sz="1400" b="1" dirty="0"/>
            </a:br>
            <a:br>
              <a:rPr lang="en-US" sz="1400" b="1" dirty="0"/>
            </a:br>
            <a:br>
              <a:rPr lang="en-US" sz="1400" dirty="0"/>
            </a:br>
            <a:r>
              <a:rPr lang="en-US" sz="1400" b="1" dirty="0"/>
              <a:t>Validations with Reactive Forms:</a:t>
            </a:r>
            <a:br>
              <a:rPr lang="en-US" sz="1400" b="1" dirty="0"/>
            </a:br>
            <a:r>
              <a:rPr lang="en-US" sz="1400" dirty="0"/>
              <a:t>As we have implemented our form validation logic in our </a:t>
            </a:r>
            <a:r>
              <a:rPr lang="en-US" sz="1400" dirty="0" err="1"/>
              <a:t>component.ts</a:t>
            </a:r>
            <a:r>
              <a:rPr lang="en-US" sz="1400" dirty="0"/>
              <a:t> now </a:t>
            </a:r>
            <a:r>
              <a:rPr lang="en-US" sz="1400" dirty="0" err="1"/>
              <a:t>lets</a:t>
            </a:r>
            <a:r>
              <a:rPr lang="en-US" sz="1400" dirty="0"/>
              <a:t> show errors for the validation on component.html</a:t>
            </a:r>
            <a:br>
              <a:rPr lang="en-US" sz="1400" dirty="0"/>
            </a:br>
            <a:br>
              <a:rPr lang="en-US" sz="1400" dirty="0"/>
            </a:br>
            <a:br>
              <a:rPr lang="en-US" sz="1400" dirty="0"/>
            </a:br>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br>
            <a:br>
              <a:rPr lang="en-US" sz="1400" dirty="0"/>
            </a:br>
            <a:br>
              <a:rPr lang="en-US" sz="1400" dirty="0"/>
            </a:br>
            <a:br>
              <a:rPr lang="en-US" sz="1400" dirty="0"/>
            </a:br>
            <a:br>
              <a:rPr lang="en-US" sz="1400" dirty="0"/>
            </a:br>
            <a:r>
              <a:rPr lang="en-US" sz="1400" dirty="0"/>
              <a:t>Yellow code is the error handling for our validation.</a:t>
            </a: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
        <p:nvSpPr>
          <p:cNvPr id="2" name="Rectangle: Rounded Corners 1">
            <a:extLst>
              <a:ext uri="{FF2B5EF4-FFF2-40B4-BE49-F238E27FC236}">
                <a16:creationId xmlns:a16="http://schemas.microsoft.com/office/drawing/2014/main" id="{257D9738-CE2D-43BA-8928-AE896CEA2E98}"/>
              </a:ext>
            </a:extLst>
          </p:cNvPr>
          <p:cNvSpPr/>
          <p:nvPr/>
        </p:nvSpPr>
        <p:spPr>
          <a:xfrm>
            <a:off x="295510" y="1986776"/>
            <a:ext cx="11244142" cy="346617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100" dirty="0">
                <a:ea typeface="+mn-lt"/>
                <a:cs typeface="+mn-lt"/>
              </a:rPr>
              <a:t>&lt;form [</a:t>
            </a:r>
            <a:r>
              <a:rPr lang="en-US" sz="1100" dirty="0" err="1">
                <a:ea typeface="+mn-lt"/>
                <a:cs typeface="+mn-lt"/>
              </a:rPr>
              <a:t>formGroup</a:t>
            </a:r>
            <a:r>
              <a:rPr lang="en-US" sz="1100" dirty="0">
                <a:ea typeface="+mn-lt"/>
                <a:cs typeface="+mn-lt"/>
              </a:rPr>
              <a:t>]="</a:t>
            </a:r>
            <a:r>
              <a:rPr lang="en-US" sz="1100" dirty="0" err="1">
                <a:ea typeface="+mn-lt"/>
                <a:cs typeface="+mn-lt"/>
              </a:rPr>
              <a:t>myGroup</a:t>
            </a:r>
            <a:r>
              <a:rPr lang="en-US" sz="1100" dirty="0">
                <a:ea typeface="+mn-lt"/>
                <a:cs typeface="+mn-lt"/>
              </a:rPr>
              <a:t>" (</a:t>
            </a:r>
            <a:r>
              <a:rPr lang="en-US" sz="1100" dirty="0" err="1">
                <a:ea typeface="+mn-lt"/>
                <a:cs typeface="+mn-lt"/>
              </a:rPr>
              <a:t>ngSubmit</a:t>
            </a:r>
            <a:r>
              <a:rPr lang="en-US" sz="1100" dirty="0">
                <a:ea typeface="+mn-lt"/>
                <a:cs typeface="+mn-lt"/>
              </a:rPr>
              <a:t>)="</a:t>
            </a:r>
            <a:r>
              <a:rPr lang="en-US" sz="1100" dirty="0" err="1">
                <a:ea typeface="+mn-lt"/>
                <a:cs typeface="+mn-lt"/>
              </a:rPr>
              <a:t>handleSubmit</a:t>
            </a:r>
            <a:r>
              <a:rPr lang="en-US" sz="1100" dirty="0">
                <a:ea typeface="+mn-lt"/>
                <a:cs typeface="+mn-lt"/>
              </a:rPr>
              <a:t>()"&gt;  &lt;div class="form-group"&gt;</a:t>
            </a:r>
            <a:br>
              <a:rPr lang="en-US" sz="1100" dirty="0">
                <a:ea typeface="+mn-lt"/>
                <a:cs typeface="+mn-lt"/>
              </a:rPr>
            </a:br>
            <a:r>
              <a:rPr lang="en-US" sz="1100" dirty="0">
                <a:ea typeface="+mn-lt"/>
                <a:cs typeface="+mn-lt"/>
              </a:rPr>
              <a:t>    &lt;label for="</a:t>
            </a:r>
            <a:r>
              <a:rPr lang="en-US" sz="1100" dirty="0" err="1">
                <a:ea typeface="+mn-lt"/>
                <a:cs typeface="+mn-lt"/>
              </a:rPr>
              <a:t>firstname</a:t>
            </a:r>
            <a:r>
              <a:rPr lang="en-US" sz="1100" dirty="0">
                <a:ea typeface="+mn-lt"/>
                <a:cs typeface="+mn-lt"/>
              </a:rPr>
              <a:t>" class="label-control"&gt;</a:t>
            </a:r>
            <a:r>
              <a:rPr lang="en-US" sz="1100" dirty="0" err="1">
                <a:ea typeface="+mn-lt"/>
                <a:cs typeface="+mn-lt"/>
              </a:rPr>
              <a:t>Firstname</a:t>
            </a:r>
            <a:r>
              <a:rPr lang="en-US" sz="1100" dirty="0">
                <a:ea typeface="+mn-lt"/>
                <a:cs typeface="+mn-lt"/>
              </a:rPr>
              <a:t>:&lt;/label</a:t>
            </a:r>
            <a:br>
              <a:rPr lang="en-US" sz="1100" dirty="0">
                <a:ea typeface="+mn-lt"/>
                <a:cs typeface="+mn-lt"/>
              </a:rPr>
            </a:br>
            <a:r>
              <a:rPr lang="en-US" sz="1100" dirty="0">
                <a:ea typeface="+mn-lt"/>
                <a:cs typeface="+mn-lt"/>
              </a:rPr>
              <a:t>    &lt;input type="text" </a:t>
            </a:r>
            <a:r>
              <a:rPr lang="en-US" sz="1100" dirty="0" err="1">
                <a:ea typeface="+mn-lt"/>
                <a:cs typeface="+mn-lt"/>
              </a:rPr>
              <a:t>formControlName</a:t>
            </a:r>
            <a:r>
              <a:rPr lang="en-US" sz="1100" dirty="0">
                <a:ea typeface="+mn-lt"/>
                <a:cs typeface="+mn-lt"/>
              </a:rPr>
              <a:t>="</a:t>
            </a:r>
            <a:r>
              <a:rPr lang="en-US" sz="1100" dirty="0" err="1">
                <a:ea typeface="+mn-lt"/>
                <a:cs typeface="+mn-lt"/>
              </a:rPr>
              <a:t>firstname</a:t>
            </a:r>
            <a:r>
              <a:rPr lang="en-US" sz="1100" dirty="0">
                <a:ea typeface="+mn-lt"/>
                <a:cs typeface="+mn-lt"/>
              </a:rPr>
              <a:t>" </a:t>
            </a:r>
            <a:br>
              <a:rPr lang="en-US" sz="1100" dirty="0">
                <a:ea typeface="+mn-lt"/>
                <a:cs typeface="+mn-lt"/>
              </a:rPr>
            </a:br>
            <a:r>
              <a:rPr lang="en-US" sz="1100" dirty="0">
                <a:ea typeface="+mn-lt"/>
                <a:cs typeface="+mn-lt"/>
              </a:rPr>
              <a:t>          class="form-control"&gt;</a:t>
            </a:r>
            <a:br>
              <a:rPr lang="en-US" sz="1100" dirty="0">
                <a:ea typeface="+mn-lt"/>
                <a:cs typeface="+mn-lt"/>
              </a:rPr>
            </a:br>
            <a:r>
              <a:rPr lang="en-US" sz="1100" dirty="0">
                <a:ea typeface="+mn-lt"/>
                <a:cs typeface="+mn-lt"/>
              </a:rPr>
              <a:t>  &lt;/div&gt;  &lt;div class="form-group"&gt;</a:t>
            </a:r>
            <a:br>
              <a:rPr lang="en-US" sz="1100" dirty="0">
                <a:ea typeface="+mn-lt"/>
                <a:cs typeface="+mn-lt"/>
              </a:rPr>
            </a:br>
            <a:r>
              <a:rPr lang="en-US" sz="1100" dirty="0">
                <a:ea typeface="+mn-lt"/>
                <a:cs typeface="+mn-lt"/>
              </a:rPr>
              <a:t>    &lt;label for="password" class="label-control"&gt;Password:&lt;/label&gt;</a:t>
            </a:r>
            <a:br>
              <a:rPr lang="en-US" sz="1100" dirty="0">
                <a:ea typeface="+mn-lt"/>
                <a:cs typeface="+mn-lt"/>
              </a:rPr>
            </a:br>
            <a:r>
              <a:rPr lang="en-US" sz="1100" dirty="0">
                <a:ea typeface="+mn-lt"/>
                <a:cs typeface="+mn-lt"/>
              </a:rPr>
              <a:t>    &lt;input type="password" </a:t>
            </a:r>
            <a:r>
              <a:rPr lang="en-US" sz="1100" dirty="0" err="1">
                <a:ea typeface="+mn-lt"/>
                <a:cs typeface="+mn-lt"/>
              </a:rPr>
              <a:t>formControlName</a:t>
            </a:r>
            <a:r>
              <a:rPr lang="en-US" sz="1100" dirty="0">
                <a:ea typeface="+mn-lt"/>
                <a:cs typeface="+mn-lt"/>
              </a:rPr>
              <a:t>="password" </a:t>
            </a:r>
            <a:br>
              <a:rPr lang="en-US" sz="1100" dirty="0">
                <a:ea typeface="+mn-lt"/>
                <a:cs typeface="+mn-lt"/>
              </a:rPr>
            </a:br>
            <a:r>
              <a:rPr lang="en-US" sz="1100" dirty="0">
                <a:ea typeface="+mn-lt"/>
                <a:cs typeface="+mn-lt"/>
              </a:rPr>
              <a:t>          class="form-control"&gt;</a:t>
            </a:r>
            <a:endParaRPr lang="en-US" dirty="0">
              <a:ea typeface="+mn-lt"/>
              <a:cs typeface="+mn-lt"/>
            </a:endParaRPr>
          </a:p>
          <a:p>
            <a:r>
              <a:rPr lang="en-US" sz="1100" dirty="0">
                <a:solidFill>
                  <a:srgbClr val="FFFF00"/>
                </a:solidFill>
                <a:ea typeface="+mn-lt"/>
                <a:cs typeface="+mn-lt"/>
              </a:rPr>
              <a:t>&lt;div </a:t>
            </a:r>
            <a:r>
              <a:rPr lang="en-US" sz="1100" i="1" dirty="0">
                <a:solidFill>
                  <a:srgbClr val="FFFF00"/>
                </a:solidFill>
                <a:ea typeface="+mn-lt"/>
                <a:cs typeface="+mn-lt"/>
              </a:rPr>
              <a:t>class</a:t>
            </a:r>
            <a:r>
              <a:rPr lang="en-US" sz="1100" dirty="0">
                <a:solidFill>
                  <a:srgbClr val="FFFF00"/>
                </a:solidFill>
                <a:ea typeface="+mn-lt"/>
                <a:cs typeface="+mn-lt"/>
              </a:rPr>
              <a:t>="error text-danger"</a:t>
            </a:r>
            <a:endParaRPr lang="en-US">
              <a:solidFill>
                <a:srgbClr val="FFFF00"/>
              </a:solidFill>
            </a:endParaRPr>
          </a:p>
          <a:p>
            <a:r>
              <a:rPr lang="en-US" sz="1100" i="1" dirty="0">
                <a:solidFill>
                  <a:srgbClr val="FFFF00"/>
                </a:solidFill>
                <a:ea typeface="+mn-lt"/>
                <a:cs typeface="+mn-lt"/>
              </a:rPr>
              <a:t>*</a:t>
            </a:r>
            <a:r>
              <a:rPr lang="en-US" sz="1100" i="1" dirty="0" err="1">
                <a:solidFill>
                  <a:srgbClr val="FFFF00"/>
                </a:solidFill>
                <a:ea typeface="+mn-lt"/>
                <a:cs typeface="+mn-lt"/>
              </a:rPr>
              <a:t>ngIf</a:t>
            </a:r>
            <a:r>
              <a:rPr lang="en-US" sz="1100" dirty="0">
                <a:solidFill>
                  <a:srgbClr val="FFFF00"/>
                </a:solidFill>
                <a:ea typeface="+mn-lt"/>
                <a:cs typeface="+mn-lt"/>
              </a:rPr>
              <a:t>="</a:t>
            </a:r>
            <a:r>
              <a:rPr lang="en-US" sz="1100" dirty="0" err="1">
                <a:ea typeface="+mn-lt"/>
                <a:cs typeface="+mn-lt"/>
              </a:rPr>
              <a:t>myGroup</a:t>
            </a:r>
            <a:r>
              <a:rPr lang="en-US" sz="1100" dirty="0" err="1">
                <a:solidFill>
                  <a:srgbClr val="FFFF00"/>
                </a:solidFill>
                <a:ea typeface="+mn-lt"/>
                <a:cs typeface="+mn-lt"/>
              </a:rPr>
              <a:t>.controls</a:t>
            </a:r>
            <a:r>
              <a:rPr lang="en-US" sz="1100" dirty="0">
                <a:solidFill>
                  <a:srgbClr val="FFFF00"/>
                </a:solidFill>
                <a:ea typeface="+mn-lt"/>
                <a:cs typeface="+mn-lt"/>
              </a:rPr>
              <a:t>['password'].invalid &amp;&amp; (</a:t>
            </a:r>
            <a:r>
              <a:rPr lang="en-US" sz="1100" dirty="0" err="1">
                <a:ea typeface="+mn-lt"/>
                <a:cs typeface="+mn-lt"/>
              </a:rPr>
              <a:t>myGroup</a:t>
            </a:r>
            <a:r>
              <a:rPr lang="en-US" sz="1100" dirty="0" err="1">
                <a:solidFill>
                  <a:srgbClr val="FFFF00"/>
                </a:solidFill>
                <a:ea typeface="+mn-lt"/>
                <a:cs typeface="+mn-lt"/>
              </a:rPr>
              <a:t>.controls</a:t>
            </a:r>
            <a:r>
              <a:rPr lang="en-US" sz="1100" dirty="0">
                <a:solidFill>
                  <a:srgbClr val="FFFF00"/>
                </a:solidFill>
                <a:ea typeface="+mn-lt"/>
                <a:cs typeface="+mn-lt"/>
              </a:rPr>
              <a:t>['password'].dirty || </a:t>
            </a:r>
            <a:r>
              <a:rPr lang="en-US" sz="1100" dirty="0" err="1">
                <a:ea typeface="+mn-lt"/>
                <a:cs typeface="+mn-lt"/>
              </a:rPr>
              <a:t>myGroup</a:t>
            </a:r>
            <a:r>
              <a:rPr lang="en-US" sz="1100" dirty="0" err="1">
                <a:solidFill>
                  <a:srgbClr val="FFFF00"/>
                </a:solidFill>
                <a:ea typeface="+mn-lt"/>
                <a:cs typeface="+mn-lt"/>
              </a:rPr>
              <a:t>.controls</a:t>
            </a:r>
            <a:r>
              <a:rPr lang="en-US" sz="1100" dirty="0">
                <a:solidFill>
                  <a:srgbClr val="FFFF00"/>
                </a:solidFill>
                <a:ea typeface="+mn-lt"/>
                <a:cs typeface="+mn-lt"/>
              </a:rPr>
              <a:t>['password'].touched)"&gt;</a:t>
            </a:r>
            <a:endParaRPr lang="en-US" dirty="0">
              <a:solidFill>
                <a:srgbClr val="FFFF00"/>
              </a:solidFill>
            </a:endParaRPr>
          </a:p>
          <a:p>
            <a:r>
              <a:rPr lang="en-US" sz="1100" dirty="0">
                <a:solidFill>
                  <a:srgbClr val="FFFF00"/>
                </a:solidFill>
                <a:ea typeface="+mn-lt"/>
                <a:cs typeface="+mn-lt"/>
              </a:rPr>
              <a:t>&lt;span</a:t>
            </a:r>
            <a:endParaRPr lang="en-US">
              <a:solidFill>
                <a:srgbClr val="FFFF00"/>
              </a:solidFill>
            </a:endParaRPr>
          </a:p>
          <a:p>
            <a:r>
              <a:rPr lang="en-US" sz="1100" i="1" dirty="0">
                <a:solidFill>
                  <a:srgbClr val="FFFF00"/>
                </a:solidFill>
                <a:ea typeface="+mn-lt"/>
                <a:cs typeface="+mn-lt"/>
              </a:rPr>
              <a:t>*</a:t>
            </a:r>
            <a:r>
              <a:rPr lang="en-US" sz="1100" i="1" dirty="0" err="1">
                <a:solidFill>
                  <a:srgbClr val="FFFF00"/>
                </a:solidFill>
                <a:ea typeface="+mn-lt"/>
                <a:cs typeface="+mn-lt"/>
              </a:rPr>
              <a:t>ngIf</a:t>
            </a:r>
            <a:r>
              <a:rPr lang="en-US" sz="1100" dirty="0">
                <a:solidFill>
                  <a:srgbClr val="FFFF00"/>
                </a:solidFill>
                <a:ea typeface="+mn-lt"/>
                <a:cs typeface="+mn-lt"/>
              </a:rPr>
              <a:t>="</a:t>
            </a:r>
            <a:r>
              <a:rPr lang="en-US" sz="1100" dirty="0" err="1">
                <a:ea typeface="+mn-lt"/>
                <a:cs typeface="+mn-lt"/>
              </a:rPr>
              <a:t>myGroup</a:t>
            </a:r>
            <a:r>
              <a:rPr lang="en-US" sz="1100" dirty="0" err="1">
                <a:solidFill>
                  <a:srgbClr val="FFFF00"/>
                </a:solidFill>
                <a:ea typeface="+mn-lt"/>
                <a:cs typeface="+mn-lt"/>
              </a:rPr>
              <a:t>.controls</a:t>
            </a:r>
            <a:r>
              <a:rPr lang="en-US" sz="1100" dirty="0">
                <a:solidFill>
                  <a:srgbClr val="FFFF00"/>
                </a:solidFill>
                <a:ea typeface="+mn-lt"/>
                <a:cs typeface="+mn-lt"/>
              </a:rPr>
              <a:t>['password'].</a:t>
            </a:r>
            <a:r>
              <a:rPr lang="en-US" sz="1100" dirty="0" err="1">
                <a:solidFill>
                  <a:srgbClr val="FFFF00"/>
                </a:solidFill>
                <a:ea typeface="+mn-lt"/>
                <a:cs typeface="+mn-lt"/>
              </a:rPr>
              <a:t>errors.minlength</a:t>
            </a:r>
            <a:r>
              <a:rPr lang="en-US" sz="1100" dirty="0">
                <a:solidFill>
                  <a:srgbClr val="FFFF00"/>
                </a:solidFill>
                <a:ea typeface="+mn-lt"/>
                <a:cs typeface="+mn-lt"/>
              </a:rPr>
              <a:t> || </a:t>
            </a:r>
            <a:r>
              <a:rPr lang="en-US" sz="1100" dirty="0" err="1">
                <a:ea typeface="+mn-lt"/>
                <a:cs typeface="+mn-lt"/>
              </a:rPr>
              <a:t>myGroup</a:t>
            </a:r>
            <a:r>
              <a:rPr lang="en-US" sz="1100" dirty="0" err="1">
                <a:solidFill>
                  <a:srgbClr val="FFFF00"/>
                </a:solidFill>
                <a:ea typeface="+mn-lt"/>
                <a:cs typeface="+mn-lt"/>
              </a:rPr>
              <a:t>.controls</a:t>
            </a:r>
            <a:r>
              <a:rPr lang="en-US" sz="1100" dirty="0">
                <a:solidFill>
                  <a:srgbClr val="FFFF00"/>
                </a:solidFill>
                <a:ea typeface="+mn-lt"/>
                <a:cs typeface="+mn-lt"/>
              </a:rPr>
              <a:t>['password'].</a:t>
            </a:r>
            <a:r>
              <a:rPr lang="en-US" sz="1100" dirty="0" err="1">
                <a:solidFill>
                  <a:srgbClr val="FFFF00"/>
                </a:solidFill>
                <a:ea typeface="+mn-lt"/>
                <a:cs typeface="+mn-lt"/>
              </a:rPr>
              <a:t>errors.maxlength</a:t>
            </a:r>
            <a:r>
              <a:rPr lang="en-US" sz="1100" dirty="0">
                <a:solidFill>
                  <a:srgbClr val="FFFF00"/>
                </a:solidFill>
                <a:ea typeface="+mn-lt"/>
                <a:cs typeface="+mn-lt"/>
              </a:rPr>
              <a:t> "&gt;</a:t>
            </a:r>
            <a:endParaRPr lang="en-US">
              <a:solidFill>
                <a:srgbClr val="FFFF00"/>
              </a:solidFill>
            </a:endParaRPr>
          </a:p>
          <a:p>
            <a:r>
              <a:rPr lang="en-US" sz="1100" dirty="0">
                <a:solidFill>
                  <a:srgbClr val="FFFF00"/>
                </a:solidFill>
                <a:ea typeface="+mn-lt"/>
                <a:cs typeface="+mn-lt"/>
              </a:rPr>
              <a:t>&lt;small&gt;6 to 15 Characters!&lt;/small&gt;&lt;/span&gt;</a:t>
            </a:r>
            <a:endParaRPr lang="en-US">
              <a:solidFill>
                <a:srgbClr val="FFFF00"/>
              </a:solidFill>
            </a:endParaRPr>
          </a:p>
          <a:p>
            <a:r>
              <a:rPr lang="en-US" sz="1100" dirty="0">
                <a:solidFill>
                  <a:srgbClr val="FFFF00"/>
                </a:solidFill>
                <a:ea typeface="+mn-lt"/>
                <a:cs typeface="+mn-lt"/>
              </a:rPr>
              <a:t>&lt;span </a:t>
            </a:r>
            <a:r>
              <a:rPr lang="en-US" sz="1100" i="1" dirty="0">
                <a:solidFill>
                  <a:srgbClr val="FFFF00"/>
                </a:solidFill>
                <a:ea typeface="+mn-lt"/>
                <a:cs typeface="+mn-lt"/>
              </a:rPr>
              <a:t>*</a:t>
            </a:r>
            <a:r>
              <a:rPr lang="en-US" sz="1100" i="1" dirty="0" err="1">
                <a:solidFill>
                  <a:srgbClr val="FFFF00"/>
                </a:solidFill>
                <a:ea typeface="+mn-lt"/>
                <a:cs typeface="+mn-lt"/>
              </a:rPr>
              <a:t>ngIf</a:t>
            </a:r>
            <a:r>
              <a:rPr lang="en-US" sz="1100" dirty="0">
                <a:solidFill>
                  <a:srgbClr val="FFFF00"/>
                </a:solidFill>
                <a:ea typeface="+mn-lt"/>
                <a:cs typeface="+mn-lt"/>
              </a:rPr>
              <a:t>="</a:t>
            </a:r>
            <a:r>
              <a:rPr lang="en-US" sz="1100" dirty="0" err="1">
                <a:solidFill>
                  <a:srgbClr val="FFFF00"/>
                </a:solidFill>
                <a:ea typeface="+mn-lt"/>
                <a:cs typeface="+mn-lt"/>
              </a:rPr>
              <a:t>MyForm.controls</a:t>
            </a:r>
            <a:r>
              <a:rPr lang="en-US" sz="1100" dirty="0">
                <a:solidFill>
                  <a:srgbClr val="FFFF00"/>
                </a:solidFill>
                <a:ea typeface="+mn-lt"/>
                <a:cs typeface="+mn-lt"/>
              </a:rPr>
              <a:t>['password'].</a:t>
            </a:r>
            <a:r>
              <a:rPr lang="en-US" sz="1100" dirty="0" err="1">
                <a:solidFill>
                  <a:srgbClr val="FFFF00"/>
                </a:solidFill>
                <a:ea typeface="+mn-lt"/>
                <a:cs typeface="+mn-lt"/>
              </a:rPr>
              <a:t>errors.required</a:t>
            </a:r>
            <a:r>
              <a:rPr lang="en-US" sz="1100" dirty="0">
                <a:solidFill>
                  <a:srgbClr val="FFFF00"/>
                </a:solidFill>
                <a:ea typeface="+mn-lt"/>
                <a:cs typeface="+mn-lt"/>
              </a:rPr>
              <a:t>"&gt;</a:t>
            </a:r>
            <a:endParaRPr lang="en-US">
              <a:solidFill>
                <a:srgbClr val="FFFF00"/>
              </a:solidFill>
            </a:endParaRPr>
          </a:p>
          <a:p>
            <a:r>
              <a:rPr lang="en-US" sz="1100" dirty="0">
                <a:solidFill>
                  <a:srgbClr val="FFFF00"/>
                </a:solidFill>
                <a:ea typeface="+mn-lt"/>
                <a:cs typeface="+mn-lt"/>
              </a:rPr>
              <a:t>&lt;small&gt;Field Required!&lt;/small&gt;</a:t>
            </a:r>
            <a:endParaRPr lang="en-US">
              <a:solidFill>
                <a:srgbClr val="FFFF00"/>
              </a:solidFill>
            </a:endParaRPr>
          </a:p>
          <a:p>
            <a:r>
              <a:rPr lang="en-US" sz="1100" dirty="0">
                <a:solidFill>
                  <a:srgbClr val="FFFF00"/>
                </a:solidFill>
                <a:ea typeface="+mn-lt"/>
                <a:cs typeface="+mn-lt"/>
              </a:rPr>
              <a:t>&lt;/span&gt;</a:t>
            </a:r>
            <a:endParaRPr lang="en-US">
              <a:solidFill>
                <a:srgbClr val="FFFF00"/>
              </a:solidFill>
            </a:endParaRPr>
          </a:p>
          <a:p>
            <a:r>
              <a:rPr lang="en-US" sz="1100" dirty="0">
                <a:solidFill>
                  <a:srgbClr val="FFFF00"/>
                </a:solidFill>
                <a:ea typeface="+mn-lt"/>
                <a:cs typeface="+mn-lt"/>
              </a:rPr>
              <a:t>&lt;/div&gt;</a:t>
            </a:r>
            <a:br>
              <a:rPr lang="en-US" sz="1100" dirty="0">
                <a:ea typeface="+mn-lt"/>
                <a:cs typeface="+mn-lt"/>
              </a:rPr>
            </a:br>
            <a:r>
              <a:rPr lang="en-US" sz="1100" dirty="0">
                <a:ea typeface="+mn-lt"/>
                <a:cs typeface="+mn-lt"/>
              </a:rPr>
              <a:t>  &lt;/div&gt;  &lt;button class="</a:t>
            </a:r>
            <a:r>
              <a:rPr lang="en-US" sz="1100" dirty="0" err="1">
                <a:ea typeface="+mn-lt"/>
                <a:cs typeface="+mn-lt"/>
              </a:rPr>
              <a:t>btn</a:t>
            </a:r>
            <a:r>
              <a:rPr lang="en-US" sz="1100" dirty="0">
                <a:ea typeface="+mn-lt"/>
                <a:cs typeface="+mn-lt"/>
              </a:rPr>
              <a:t> </a:t>
            </a:r>
            <a:r>
              <a:rPr lang="en-US" sz="1100" dirty="0" err="1">
                <a:ea typeface="+mn-lt"/>
                <a:cs typeface="+mn-lt"/>
              </a:rPr>
              <a:t>btn</a:t>
            </a:r>
            <a:r>
              <a:rPr lang="en-US" sz="1100" dirty="0">
                <a:ea typeface="+mn-lt"/>
                <a:cs typeface="+mn-lt"/>
              </a:rPr>
              <a:t>-primary"&gt;submit&lt;/button&gt;&lt;/form&gt;</a:t>
            </a:r>
            <a:endParaRPr lang="en-US"/>
          </a:p>
        </p:txBody>
      </p:sp>
    </p:spTree>
    <p:extLst>
      <p:ext uri="{BB962C8B-B14F-4D97-AF65-F5344CB8AC3E}">
        <p14:creationId xmlns:p14="http://schemas.microsoft.com/office/powerpoint/2010/main" val="174484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rmAutofit fontScale="90000"/>
          </a:bodyPr>
          <a:lstStyle/>
          <a:p>
            <a:r>
              <a:rPr lang="en-US" sz="1400" b="1" dirty="0">
                <a:ea typeface="+mj-lt"/>
                <a:cs typeface="+mj-lt"/>
              </a:rPr>
              <a:t>Angular Reactive Forms:</a:t>
            </a:r>
            <a:br>
              <a:rPr lang="en-US" sz="1400" b="1" dirty="0"/>
            </a:br>
            <a:br>
              <a:rPr lang="en-US" sz="1400" b="1" dirty="0"/>
            </a:br>
            <a:br>
              <a:rPr lang="en-US" sz="1400" dirty="0"/>
            </a:br>
            <a:r>
              <a:rPr lang="en-US" sz="1400" b="1" dirty="0"/>
              <a:t>Disable Submit Button:</a:t>
            </a:r>
            <a:br>
              <a:rPr lang="en-US" sz="1400" b="1" dirty="0"/>
            </a:br>
            <a:r>
              <a:rPr lang="en-US" sz="1400" dirty="0">
                <a:ea typeface="+mj-lt"/>
                <a:cs typeface="+mj-lt"/>
              </a:rPr>
              <a:t>we can disable the submit button when the form is not valid by hooking to the form group valid status like below, note that </a:t>
            </a:r>
            <a:r>
              <a:rPr lang="en-US" sz="1400" dirty="0" err="1">
                <a:ea typeface="+mj-lt"/>
                <a:cs typeface="+mj-lt"/>
              </a:rPr>
              <a:t>myGroup</a:t>
            </a:r>
            <a:r>
              <a:rPr lang="en-US" sz="1400" dirty="0">
                <a:ea typeface="+mj-lt"/>
                <a:cs typeface="+mj-lt"/>
              </a:rPr>
              <a:t> is the form control.</a:t>
            </a:r>
            <a:br>
              <a:rPr lang="en-US" sz="1400" dirty="0"/>
            </a:br>
            <a:br>
              <a:rPr lang="en-US" sz="1400" dirty="0"/>
            </a:br>
            <a:br>
              <a:rPr lang="en-US" sz="1400" dirty="0"/>
            </a:br>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
        <p:nvSpPr>
          <p:cNvPr id="2" name="Rectangle: Rounded Corners 1">
            <a:extLst>
              <a:ext uri="{FF2B5EF4-FFF2-40B4-BE49-F238E27FC236}">
                <a16:creationId xmlns:a16="http://schemas.microsoft.com/office/drawing/2014/main" id="{257D9738-CE2D-43BA-8928-AE896CEA2E98}"/>
              </a:ext>
            </a:extLst>
          </p:cNvPr>
          <p:cNvSpPr/>
          <p:nvPr/>
        </p:nvSpPr>
        <p:spPr>
          <a:xfrm>
            <a:off x="295510" y="1986776"/>
            <a:ext cx="11244142" cy="1022195"/>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100" dirty="0">
                <a:ea typeface="+mn-lt"/>
                <a:cs typeface="+mn-lt"/>
              </a:rPr>
              <a:t>&lt;button class="</a:t>
            </a:r>
            <a:r>
              <a:rPr lang="en-US" sz="1100" dirty="0" err="1">
                <a:ea typeface="+mn-lt"/>
                <a:cs typeface="+mn-lt"/>
              </a:rPr>
              <a:t>btn</a:t>
            </a:r>
            <a:r>
              <a:rPr lang="en-US" sz="1100" dirty="0">
                <a:ea typeface="+mn-lt"/>
                <a:cs typeface="+mn-lt"/>
              </a:rPr>
              <a:t> </a:t>
            </a:r>
            <a:r>
              <a:rPr lang="en-US" sz="1100" dirty="0" err="1">
                <a:ea typeface="+mn-lt"/>
                <a:cs typeface="+mn-lt"/>
              </a:rPr>
              <a:t>btn</a:t>
            </a:r>
            <a:r>
              <a:rPr lang="en-US" sz="1100" dirty="0">
                <a:ea typeface="+mn-lt"/>
                <a:cs typeface="+mn-lt"/>
              </a:rPr>
              <a:t>-primary" </a:t>
            </a:r>
            <a:br>
              <a:rPr lang="en-US" sz="1100" dirty="0">
                <a:ea typeface="+mn-lt"/>
                <a:cs typeface="+mn-lt"/>
              </a:rPr>
            </a:br>
            <a:r>
              <a:rPr lang="en-US" sz="1100" dirty="0">
                <a:ea typeface="+mn-lt"/>
                <a:cs typeface="+mn-lt"/>
              </a:rPr>
              <a:t>[disabled]="! </a:t>
            </a:r>
            <a:r>
              <a:rPr lang="en-US" sz="1100" dirty="0" err="1">
                <a:ea typeface="+mn-lt"/>
                <a:cs typeface="+mn-lt"/>
              </a:rPr>
              <a:t>myGroup.valid</a:t>
            </a:r>
            <a:r>
              <a:rPr lang="en-US" sz="1100" dirty="0">
                <a:ea typeface="+mn-lt"/>
                <a:cs typeface="+mn-lt"/>
              </a:rPr>
              <a:t>"&gt; </a:t>
            </a:r>
            <a:br>
              <a:rPr lang="en-US" sz="1100" dirty="0">
                <a:ea typeface="+mn-lt"/>
                <a:cs typeface="+mn-lt"/>
              </a:rPr>
            </a:br>
            <a:r>
              <a:rPr lang="en-US" sz="1100" dirty="0">
                <a:ea typeface="+mn-lt"/>
                <a:cs typeface="+mn-lt"/>
              </a:rPr>
              <a:t>submit</a:t>
            </a:r>
            <a:br>
              <a:rPr lang="en-US" sz="1100" dirty="0">
                <a:ea typeface="+mn-lt"/>
                <a:cs typeface="+mn-lt"/>
              </a:rPr>
            </a:br>
            <a:r>
              <a:rPr lang="en-US" sz="1100" dirty="0">
                <a:ea typeface="+mn-lt"/>
                <a:cs typeface="+mn-lt"/>
              </a:rPr>
              <a:t>&lt;/button&gt;</a:t>
            </a:r>
            <a:endParaRPr lang="en-US" dirty="0">
              <a:ea typeface="+mn-lt"/>
              <a:cs typeface="+mn-lt"/>
            </a:endParaRPr>
          </a:p>
        </p:txBody>
      </p:sp>
    </p:spTree>
    <p:extLst>
      <p:ext uri="{BB962C8B-B14F-4D97-AF65-F5344CB8AC3E}">
        <p14:creationId xmlns:p14="http://schemas.microsoft.com/office/powerpoint/2010/main" val="1401706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rmAutofit fontScale="90000"/>
          </a:bodyPr>
          <a:lstStyle/>
          <a:p>
            <a:r>
              <a:rPr lang="en-US" sz="1400" b="1" dirty="0">
                <a:ea typeface="+mj-lt"/>
                <a:cs typeface="+mj-lt"/>
              </a:rPr>
              <a:t>Angular Reactive Forms:</a:t>
            </a:r>
            <a:br>
              <a:rPr lang="en-US" sz="1400" b="1" dirty="0"/>
            </a:br>
            <a:br>
              <a:rPr lang="en-US" sz="1400" b="1" dirty="0"/>
            </a:br>
            <a:br>
              <a:rPr lang="en-US" sz="1400" dirty="0"/>
            </a:br>
            <a:r>
              <a:rPr lang="en-US" sz="1400" b="1" dirty="0"/>
              <a:t>So What are Directives?</a:t>
            </a:r>
            <a:br>
              <a:rPr lang="en-US" sz="1400" b="1" dirty="0"/>
            </a:br>
            <a:r>
              <a:rPr lang="en-US" sz="1400" dirty="0">
                <a:ea typeface="+mj-lt"/>
                <a:cs typeface="+mj-lt"/>
              </a:rPr>
              <a:t>These are attributes added to our DOM elements, that make them dynamic. They supercharge ⚡ our DOM by adding extra functionality.</a:t>
            </a:r>
          </a:p>
          <a:p>
            <a:r>
              <a:rPr lang="en-US" sz="1400" dirty="0">
                <a:ea typeface="+mj-lt"/>
                <a:cs typeface="+mj-lt"/>
              </a:rPr>
              <a:t>In angular there are two types of directives. </a:t>
            </a:r>
            <a:r>
              <a:rPr lang="en-US" sz="1400" b="1" dirty="0">
                <a:ea typeface="+mj-lt"/>
                <a:cs typeface="+mj-lt"/>
              </a:rPr>
              <a:t>Structural and Attribute directives.</a:t>
            </a:r>
            <a:endParaRPr lang="en-US" b="1" dirty="0"/>
          </a:p>
          <a:p>
            <a:r>
              <a:rPr lang="en-US" sz="1400" dirty="0">
                <a:ea typeface="+mj-lt"/>
                <a:cs typeface="+mj-lt"/>
              </a:rPr>
              <a:t>Structural directives, change the DOM layout, by adding or removing content. Some examples include *</a:t>
            </a:r>
            <a:r>
              <a:rPr lang="en-US" sz="1400" dirty="0" err="1">
                <a:ea typeface="+mj-lt"/>
                <a:cs typeface="+mj-lt"/>
              </a:rPr>
              <a:t>ngIf</a:t>
            </a:r>
            <a:r>
              <a:rPr lang="en-US" sz="1400" dirty="0">
                <a:ea typeface="+mj-lt"/>
                <a:cs typeface="+mj-lt"/>
              </a:rPr>
              <a:t> and *</a:t>
            </a:r>
            <a:r>
              <a:rPr lang="en-US" sz="1400" dirty="0" err="1">
                <a:ea typeface="+mj-lt"/>
                <a:cs typeface="+mj-lt"/>
              </a:rPr>
              <a:t>ngFor</a:t>
            </a:r>
            <a:r>
              <a:rPr lang="en-US" sz="1400" dirty="0">
                <a:ea typeface="+mj-lt"/>
                <a:cs typeface="+mj-lt"/>
              </a:rPr>
              <a:t>.</a:t>
            </a:r>
            <a:br>
              <a:rPr lang="en-US" sz="1400" dirty="0">
                <a:ea typeface="+mj-lt"/>
                <a:cs typeface="+mj-lt"/>
              </a:rPr>
            </a:br>
            <a:r>
              <a:rPr lang="en-US" sz="1400" dirty="0">
                <a:ea typeface="+mj-lt"/>
                <a:cs typeface="+mj-lt"/>
              </a:rPr>
              <a:t>On the other hand attribute directives, change the behavior of an element. Some examples include *</a:t>
            </a:r>
            <a:r>
              <a:rPr lang="en-US" sz="1400" dirty="0" err="1">
                <a:ea typeface="+mj-lt"/>
                <a:cs typeface="+mj-lt"/>
              </a:rPr>
              <a:t>ngClass</a:t>
            </a:r>
            <a:r>
              <a:rPr lang="en-US" sz="1400" dirty="0">
                <a:ea typeface="+mj-lt"/>
                <a:cs typeface="+mj-lt"/>
              </a:rPr>
              <a:t> and *</a:t>
            </a:r>
            <a:r>
              <a:rPr lang="en-US" sz="1400" dirty="0" err="1">
                <a:ea typeface="+mj-lt"/>
                <a:cs typeface="+mj-lt"/>
              </a:rPr>
              <a:t>ngStyle</a:t>
            </a:r>
            <a:r>
              <a:rPr lang="en-US" sz="1400" dirty="0">
                <a:ea typeface="+mj-lt"/>
                <a:cs typeface="+mj-lt"/>
              </a:rPr>
              <a:t>.</a:t>
            </a:r>
            <a:endParaRPr lang="en-US" dirty="0"/>
          </a:p>
          <a:p>
            <a:r>
              <a:rPr lang="en-US" sz="1400" dirty="0">
                <a:ea typeface="+mj-lt"/>
                <a:cs typeface="+mj-lt"/>
              </a:rPr>
              <a:t>In this post, we will be looking at the most commonly used directives.</a:t>
            </a:r>
            <a:br>
              <a:rPr lang="en-US" sz="1400" dirty="0">
                <a:ea typeface="+mj-lt"/>
                <a:cs typeface="+mj-lt"/>
              </a:rPr>
            </a:br>
            <a:br>
              <a:rPr lang="en-US" sz="1400" dirty="0">
                <a:ea typeface="+mj-lt"/>
                <a:cs typeface="+mj-lt"/>
              </a:rPr>
            </a:br>
            <a:r>
              <a:rPr lang="en-US" sz="1400" b="1" dirty="0">
                <a:ea typeface="+mj-lt"/>
                <a:cs typeface="+mj-lt"/>
              </a:rPr>
              <a:t>Structural Directives:</a:t>
            </a:r>
            <a:br>
              <a:rPr lang="en-US" sz="1400" dirty="0">
                <a:ea typeface="+mj-lt"/>
                <a:cs typeface="+mj-lt"/>
              </a:rPr>
            </a:br>
            <a:r>
              <a:rPr lang="en-US" sz="1400" b="1" dirty="0">
                <a:ea typeface="+mj-lt"/>
                <a:cs typeface="+mj-lt"/>
              </a:rPr>
              <a:t>*</a:t>
            </a:r>
            <a:r>
              <a:rPr lang="en-US" sz="1400" b="1" dirty="0" err="1">
                <a:ea typeface="+mj-lt"/>
                <a:cs typeface="+mj-lt"/>
              </a:rPr>
              <a:t>ngIf</a:t>
            </a:r>
            <a:r>
              <a:rPr lang="en-US" sz="1400" b="1" dirty="0">
                <a:ea typeface="+mj-lt"/>
                <a:cs typeface="+mj-lt"/>
              </a:rPr>
              <a:t>:</a:t>
            </a:r>
            <a:br>
              <a:rPr lang="en-US" sz="1400" b="1" dirty="0">
                <a:ea typeface="+mj-lt"/>
                <a:cs typeface="+mj-lt"/>
              </a:rPr>
            </a:br>
            <a:r>
              <a:rPr lang="en-US" sz="1400" dirty="0">
                <a:ea typeface="+mj-lt"/>
                <a:cs typeface="+mj-lt"/>
              </a:rPr>
              <a:t>This directive conditionally shows content based on an expression's value.</a:t>
            </a:r>
            <a:endParaRPr lang="en-US" b="1" dirty="0" err="1">
              <a:ea typeface="+mj-lt"/>
              <a:cs typeface="+mj-lt"/>
            </a:endParaRPr>
          </a:p>
          <a:p>
            <a:r>
              <a:rPr lang="en-US" sz="1400" dirty="0">
                <a:ea typeface="+mj-lt"/>
                <a:cs typeface="+mj-lt"/>
              </a:rPr>
              <a:t>Syntax:</a:t>
            </a:r>
            <a:br>
              <a:rPr lang="en-US" sz="1400" dirty="0">
                <a:ea typeface="+mj-lt"/>
                <a:cs typeface="+mj-lt"/>
              </a:rPr>
            </a:br>
            <a:r>
              <a:rPr lang="en-US" sz="1400" dirty="0">
                <a:ea typeface="+mj-lt"/>
                <a:cs typeface="+mj-lt"/>
              </a:rPr>
              <a:t>*</a:t>
            </a:r>
            <a:r>
              <a:rPr lang="en-US" sz="1400" dirty="0" err="1">
                <a:ea typeface="+mj-lt"/>
                <a:cs typeface="+mj-lt"/>
              </a:rPr>
              <a:t>ngIf</a:t>
            </a:r>
            <a:r>
              <a:rPr lang="en-US" sz="1400" dirty="0">
                <a:ea typeface="+mj-lt"/>
                <a:cs typeface="+mj-lt"/>
              </a:rPr>
              <a:t>="expression"</a:t>
            </a:r>
            <a:endParaRPr lang="en-US" dirty="0"/>
          </a:p>
          <a:p>
            <a:endParaRPr lang="en-US" sz="1400" b="1" dirty="0">
              <a:ea typeface="+mj-lt"/>
              <a:cs typeface="+mj-lt"/>
            </a:endParaRPr>
          </a:p>
          <a:p>
            <a:br>
              <a:rPr lang="en-US" dirty="0"/>
            </a:br>
            <a:br>
              <a:rPr lang="en-US" dirty="0"/>
            </a:br>
            <a:br>
              <a:rPr lang="en-US" sz="1400" dirty="0"/>
            </a:br>
            <a:br>
              <a:rPr lang="en-US" sz="1400" dirty="0"/>
            </a:br>
            <a:br>
              <a:rPr lang="en-US" sz="1400" dirty="0"/>
            </a:br>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pic>
        <p:nvPicPr>
          <p:cNvPr id="3" name="Picture 3">
            <a:extLst>
              <a:ext uri="{FF2B5EF4-FFF2-40B4-BE49-F238E27FC236}">
                <a16:creationId xmlns:a16="http://schemas.microsoft.com/office/drawing/2014/main" id="{428A3F43-FDA0-4C77-95B3-E157017DAC24}"/>
              </a:ext>
            </a:extLst>
          </p:cNvPr>
          <p:cNvPicPr>
            <a:picLocks noChangeAspect="1"/>
          </p:cNvPicPr>
          <p:nvPr/>
        </p:nvPicPr>
        <p:blipFill>
          <a:blip r:embed="rId4"/>
          <a:stretch>
            <a:fillRect/>
          </a:stretch>
        </p:blipFill>
        <p:spPr>
          <a:xfrm>
            <a:off x="2980628" y="3312478"/>
            <a:ext cx="7105650" cy="3462251"/>
          </a:xfrm>
          <a:prstGeom prst="rect">
            <a:avLst/>
          </a:prstGeom>
        </p:spPr>
      </p:pic>
    </p:spTree>
    <p:extLst>
      <p:ext uri="{BB962C8B-B14F-4D97-AF65-F5344CB8AC3E}">
        <p14:creationId xmlns:p14="http://schemas.microsoft.com/office/powerpoint/2010/main" val="1119828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rmAutofit fontScale="90000"/>
          </a:bodyPr>
          <a:lstStyle/>
          <a:p>
            <a:pPr marL="171450" indent="-171450">
              <a:spcBef>
                <a:spcPts val="0"/>
              </a:spcBef>
              <a:buFont typeface="Arial"/>
              <a:buChar char="•"/>
            </a:pPr>
            <a:r>
              <a:rPr lang="en-US" sz="1200" b="1" dirty="0"/>
              <a:t>Table of Contents</a:t>
            </a:r>
            <a:br>
              <a:rPr lang="en-US" sz="1200" b="1" dirty="0"/>
            </a:br>
            <a:br>
              <a:rPr lang="en-US" sz="1200" b="1" dirty="0"/>
            </a:br>
            <a:br>
              <a:rPr lang="en-US" sz="1200" dirty="0"/>
            </a:br>
            <a:r>
              <a:rPr lang="en-US" sz="1200" dirty="0"/>
              <a:t>Introduction to Mean Stack</a:t>
            </a:r>
            <a:br>
              <a:rPr lang="en-US" sz="1200" dirty="0"/>
            </a:br>
            <a:r>
              <a:rPr lang="en-US" sz="1200" dirty="0">
                <a:ea typeface="+mj-lt"/>
                <a:cs typeface="+mj-lt"/>
              </a:rPr>
              <a:t>Introduction To Angular, How Angular Works</a:t>
            </a:r>
            <a:br>
              <a:rPr lang="en-US" sz="1200" dirty="0"/>
            </a:br>
            <a:r>
              <a:rPr lang="en-US" sz="1200" dirty="0">
                <a:ea typeface="+mj-lt"/>
                <a:cs typeface="+mj-lt"/>
              </a:rPr>
              <a:t>How an Angular Application Bootstraps?</a:t>
            </a:r>
            <a:br>
              <a:rPr lang="en-US" sz="1200" dirty="0"/>
            </a:br>
            <a:r>
              <a:rPr lang="en-US" sz="1200" dirty="0">
                <a:ea typeface="+mj-lt"/>
                <a:cs typeface="+mj-lt"/>
              </a:rPr>
              <a:t>Angular Reactive Forms</a:t>
            </a:r>
            <a:br>
              <a:rPr lang="en-US" sz="1200" dirty="0"/>
            </a:br>
            <a:r>
              <a:rPr lang="en-US" sz="1200" dirty="0"/>
              <a:t>Directives</a:t>
            </a:r>
            <a:br>
              <a:rPr lang="en-US" sz="1200" dirty="0"/>
            </a:br>
            <a:r>
              <a:rPr lang="en-US" sz="1200" dirty="0"/>
              <a:t>Data Binding</a:t>
            </a:r>
            <a:br>
              <a:rPr lang="en-US" sz="1200" dirty="0"/>
            </a:br>
            <a:r>
              <a:rPr lang="en-US" sz="1200" dirty="0"/>
              <a:t>Service in Angular </a:t>
            </a:r>
            <a:br>
              <a:rPr lang="en-US" sz="1200" dirty="0"/>
            </a:br>
            <a:r>
              <a:rPr lang="en-US" sz="1200" dirty="0"/>
              <a:t>Top Interview Questions for Angular Developer.</a:t>
            </a:r>
            <a:br>
              <a:rPr lang="en-US" sz="1200" dirty="0"/>
            </a:br>
            <a:r>
              <a:rPr lang="en-US" sz="1200" dirty="0"/>
              <a:t>Setting up </a:t>
            </a:r>
            <a:r>
              <a:rPr lang="en-US" sz="1200" dirty="0" err="1"/>
              <a:t>NodeJs</a:t>
            </a:r>
            <a:r>
              <a:rPr lang="en-US" sz="1200" dirty="0"/>
              <a:t> </a:t>
            </a:r>
            <a:r>
              <a:rPr lang="en-US" sz="1200" dirty="0" err="1"/>
              <a:t>Enviorment</a:t>
            </a:r>
            <a:br>
              <a:rPr lang="en-US" sz="1200" dirty="0">
                <a:ea typeface="+mj-lt"/>
                <a:cs typeface="+mj-lt"/>
              </a:rPr>
            </a:br>
            <a:r>
              <a:rPr lang="en-US" sz="1200" dirty="0">
                <a:ea typeface="+mj-lt"/>
                <a:cs typeface="+mj-lt"/>
              </a:rPr>
              <a:t>What is Express</a:t>
            </a:r>
            <a:br>
              <a:rPr lang="en-US" sz="1200" dirty="0">
                <a:ea typeface="+mj-lt"/>
                <a:cs typeface="+mj-lt"/>
              </a:rPr>
            </a:br>
            <a:r>
              <a:rPr lang="en-US" sz="1200" dirty="0">
                <a:ea typeface="+mj-lt"/>
                <a:cs typeface="+mj-lt"/>
              </a:rPr>
              <a:t>What is </a:t>
            </a:r>
            <a:r>
              <a:rPr lang="en-US" sz="1200" dirty="0" err="1">
                <a:ea typeface="+mj-lt"/>
                <a:cs typeface="+mj-lt"/>
              </a:rPr>
              <a:t>MongoDb</a:t>
            </a:r>
            <a:r>
              <a:rPr lang="en-US" sz="1200" dirty="0">
                <a:ea typeface="+mj-lt"/>
                <a:cs typeface="+mj-lt"/>
              </a:rPr>
              <a:t> and Mongoose</a:t>
            </a:r>
            <a:br>
              <a:rPr lang="en-US" sz="1200" dirty="0">
                <a:ea typeface="+mj-lt"/>
                <a:cs typeface="+mj-lt"/>
              </a:rPr>
            </a:br>
            <a:r>
              <a:rPr lang="en-US" sz="1200" dirty="0">
                <a:ea typeface="+mj-lt"/>
                <a:cs typeface="+mj-lt"/>
              </a:rPr>
              <a:t>What is </a:t>
            </a:r>
            <a:r>
              <a:rPr lang="en-US" sz="1200" dirty="0" err="1">
                <a:ea typeface="+mj-lt"/>
                <a:cs typeface="+mj-lt"/>
              </a:rPr>
              <a:t>RestFul</a:t>
            </a:r>
            <a:r>
              <a:rPr lang="en-US" sz="1200" dirty="0">
                <a:ea typeface="+mj-lt"/>
                <a:cs typeface="+mj-lt"/>
              </a:rPr>
              <a:t> Apis and Crud Operation</a:t>
            </a:r>
            <a:br>
              <a:rPr lang="en-US" sz="1200" dirty="0">
                <a:ea typeface="+mj-lt"/>
                <a:cs typeface="+mj-lt"/>
              </a:rPr>
            </a:br>
            <a:r>
              <a:rPr lang="en-US" sz="1200" dirty="0">
                <a:ea typeface="+mj-lt"/>
                <a:cs typeface="+mj-lt"/>
              </a:rPr>
              <a:t>Sign In Sign Up System with </a:t>
            </a:r>
            <a:r>
              <a:rPr lang="en-US" sz="1200" dirty="0" err="1">
                <a:ea typeface="+mj-lt"/>
                <a:cs typeface="+mj-lt"/>
              </a:rPr>
              <a:t>Jwt</a:t>
            </a:r>
            <a:r>
              <a:rPr lang="en-US" sz="1200" dirty="0">
                <a:ea typeface="+mj-lt"/>
                <a:cs typeface="+mj-lt"/>
              </a:rPr>
              <a:t> Auth ( </a:t>
            </a:r>
            <a:r>
              <a:rPr lang="en-US" sz="1300" dirty="0"/>
              <a:t>Token Authentication in Node with Express )</a:t>
            </a:r>
            <a:br>
              <a:rPr lang="en-US" sz="1200" dirty="0">
                <a:ea typeface="+mj-lt"/>
                <a:cs typeface="+mj-lt"/>
              </a:rPr>
            </a:br>
            <a:r>
              <a:rPr lang="en-US" sz="1200" dirty="0">
                <a:ea typeface="+mj-lt"/>
                <a:cs typeface="+mj-lt"/>
              </a:rPr>
              <a:t>Media Upload in Mean Stack</a:t>
            </a:r>
            <a:br>
              <a:rPr lang="en-US" sz="1200" dirty="0"/>
            </a:br>
            <a:r>
              <a:rPr lang="en-US" sz="1200" dirty="0"/>
              <a:t>End</a:t>
            </a:r>
            <a:br>
              <a:rPr lang="en-US" sz="1200" b="1" dirty="0"/>
            </a:br>
            <a:br>
              <a:rPr lang="en-US" sz="1200" b="1" dirty="0"/>
            </a:br>
            <a:br>
              <a:rPr lang="en-US" sz="1200" b="1" dirty="0"/>
            </a:br>
            <a:br>
              <a:rPr lang="en-US" sz="1200" b="1" dirty="0"/>
            </a:br>
            <a:br>
              <a:rPr lang="en-US" sz="1200" b="1" dirty="0"/>
            </a:br>
            <a:br>
              <a:rPr lang="en-US" sz="1200" b="1" dirty="0"/>
            </a:br>
            <a:br>
              <a:rPr lang="en-US" sz="1200" b="1" dirty="0"/>
            </a:br>
            <a:br>
              <a:rPr lang="en-US" sz="1200" b="1" dirty="0"/>
            </a:br>
            <a:br>
              <a:rPr lang="en-US" sz="1200" b="1" dirty="0"/>
            </a:br>
            <a:br>
              <a:rPr lang="en-US" sz="1200" b="1" dirty="0"/>
            </a:br>
            <a:br>
              <a:rPr lang="en-US" sz="1200" b="1" dirty="0"/>
            </a:br>
            <a:br>
              <a:rPr lang="en-US" sz="1200" b="1" dirty="0"/>
            </a:br>
            <a:br>
              <a:rPr lang="en-US" sz="1200" b="1" dirty="0"/>
            </a:br>
            <a:br>
              <a:rPr lang="en-US" sz="1200" b="1" dirty="0"/>
            </a:br>
            <a:br>
              <a:rPr lang="en-US" sz="1200" b="1" dirty="0"/>
            </a:br>
            <a:br>
              <a:rPr lang="en-US" sz="1200" b="1" dirty="0"/>
            </a:br>
            <a:br>
              <a:rPr lang="en-US" sz="1200" b="1" dirty="0"/>
            </a:br>
            <a:br>
              <a:rPr lang="en-US" sz="1200" b="1" dirty="0"/>
            </a:br>
            <a:br>
              <a:rPr lang="en-US" sz="1200" b="1" dirty="0"/>
            </a:br>
            <a:br>
              <a:rPr lang="en-US" sz="1200" b="1" dirty="0"/>
            </a:br>
            <a:br>
              <a:rPr lang="en-US" sz="1200" b="1" dirty="0"/>
            </a:br>
            <a:br>
              <a:rPr lang="en-US" sz="1200" b="1" dirty="0"/>
            </a:br>
            <a:br>
              <a:rPr lang="en-US" sz="1200" b="1" dirty="0"/>
            </a:br>
            <a:br>
              <a:rPr lang="en-US" sz="1200" b="1" dirty="0"/>
            </a:br>
            <a:br>
              <a:rPr lang="en-US" sz="1200" b="1" dirty="0"/>
            </a:br>
            <a:br>
              <a:rPr lang="en-US" sz="1200" b="1" dirty="0"/>
            </a:br>
            <a:br>
              <a:rPr lang="en-US" sz="1200" b="1" dirty="0"/>
            </a:br>
            <a:br>
              <a:rPr lang="en-US" sz="1200" b="1" dirty="0"/>
            </a:br>
            <a:br>
              <a:rPr lang="en-US" sz="1200" b="1" dirty="0"/>
            </a:br>
            <a:br>
              <a:rPr lang="en-US" sz="1200" b="1" dirty="0"/>
            </a:br>
            <a:br>
              <a:rPr lang="en-US" sz="1200" b="1" dirty="0"/>
            </a:br>
            <a:br>
              <a:rPr lang="en-US" sz="1200" b="1" dirty="0"/>
            </a:br>
            <a:endParaRPr lang="en-US" sz="1200" b="1" dirty="0"/>
          </a:p>
        </p:txBody>
      </p:sp>
    </p:spTree>
    <p:extLst>
      <p:ext uri="{BB962C8B-B14F-4D97-AF65-F5344CB8AC3E}">
        <p14:creationId xmlns:p14="http://schemas.microsoft.com/office/powerpoint/2010/main" val="186926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rmAutofit fontScale="90000"/>
          </a:bodyPr>
          <a:lstStyle/>
          <a:p>
            <a:r>
              <a:rPr lang="en-US" sz="1400" b="1" dirty="0">
                <a:ea typeface="+mj-lt"/>
                <a:cs typeface="+mj-lt"/>
              </a:rPr>
              <a:t>Angular Reactive Forms:</a:t>
            </a:r>
            <a:br>
              <a:rPr lang="en-US" sz="1400" b="1" dirty="0"/>
            </a:br>
            <a:br>
              <a:rPr lang="en-US" sz="1400" dirty="0">
                <a:ea typeface="+mj-lt"/>
                <a:cs typeface="+mj-lt"/>
              </a:rPr>
            </a:br>
            <a:r>
              <a:rPr lang="en-US" sz="1400" b="1" dirty="0">
                <a:ea typeface="+mj-lt"/>
                <a:cs typeface="+mj-lt"/>
              </a:rPr>
              <a:t>*</a:t>
            </a:r>
            <a:r>
              <a:rPr lang="en-US" sz="1400" b="1" dirty="0" err="1">
                <a:ea typeface="+mj-lt"/>
                <a:cs typeface="+mj-lt"/>
              </a:rPr>
              <a:t>ngFor</a:t>
            </a:r>
            <a:r>
              <a:rPr lang="en-US" sz="1400" b="1" dirty="0">
                <a:ea typeface="+mj-lt"/>
                <a:cs typeface="+mj-lt"/>
              </a:rPr>
              <a:t>:</a:t>
            </a:r>
            <a:br>
              <a:rPr lang="en-US" sz="1400" b="1" dirty="0">
                <a:ea typeface="+mj-lt"/>
                <a:cs typeface="+mj-lt"/>
              </a:rPr>
            </a:br>
            <a:r>
              <a:rPr lang="en-US" sz="1400" dirty="0">
                <a:ea typeface="+mj-lt"/>
                <a:cs typeface="+mj-lt"/>
              </a:rPr>
              <a:t>This directive repeats a given DOM element for each element found in an array.</a:t>
            </a:r>
            <a:endParaRPr lang="en-US" b="1" dirty="0">
              <a:ea typeface="+mj-lt"/>
              <a:cs typeface="+mj-lt"/>
            </a:endParaRPr>
          </a:p>
          <a:p>
            <a:r>
              <a:rPr lang="en-US" sz="1400" dirty="0">
                <a:ea typeface="+mj-lt"/>
                <a:cs typeface="+mj-lt"/>
              </a:rPr>
              <a:t>Syntax:</a:t>
            </a:r>
            <a:br>
              <a:rPr lang="en-US" sz="1400" dirty="0">
                <a:ea typeface="+mj-lt"/>
                <a:cs typeface="+mj-lt"/>
              </a:rPr>
            </a:br>
            <a:r>
              <a:rPr lang="en-US" sz="1400" dirty="0">
                <a:ea typeface="+mj-lt"/>
                <a:cs typeface="+mj-lt"/>
              </a:rPr>
              <a:t>*</a:t>
            </a:r>
            <a:r>
              <a:rPr lang="en-US" sz="1400" dirty="0" err="1">
                <a:ea typeface="+mj-lt"/>
                <a:cs typeface="+mj-lt"/>
              </a:rPr>
              <a:t>ngFor</a:t>
            </a:r>
            <a:r>
              <a:rPr lang="en-US" sz="1400" dirty="0">
                <a:ea typeface="+mj-lt"/>
                <a:cs typeface="+mj-lt"/>
              </a:rPr>
              <a:t>="let item of items"</a:t>
            </a: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dirty="0">
              <a:ea typeface="+mj-lt"/>
              <a:cs typeface="+mj-lt"/>
            </a:endParaRPr>
          </a:p>
          <a:p>
            <a:r>
              <a:rPr lang="en-US" sz="1400" dirty="0">
                <a:ea typeface="+mj-lt"/>
                <a:cs typeface="+mj-lt"/>
              </a:rPr>
              <a:t>Here our array is the fruits array, and we reference each item in the array as fruit. Then we display it in our component using interpolation</a:t>
            </a:r>
            <a:br>
              <a:rPr lang="en-US" sz="1400" b="1" dirty="0">
                <a:ea typeface="+mj-lt"/>
                <a:cs typeface="+mj-lt"/>
              </a:rPr>
            </a:br>
            <a:endParaRPr lang="en-US" sz="1400" b="1">
              <a:ea typeface="+mj-lt"/>
              <a:cs typeface="+mj-lt"/>
            </a:endParaRPr>
          </a:p>
          <a:p>
            <a:br>
              <a:rPr lang="en-US" dirty="0"/>
            </a:br>
            <a:br>
              <a:rPr lang="en-US" dirty="0"/>
            </a:br>
            <a:br>
              <a:rPr lang="en-US" sz="1400" dirty="0"/>
            </a:br>
            <a:br>
              <a:rPr lang="en-US" sz="1400" dirty="0"/>
            </a:br>
            <a:br>
              <a:rPr lang="en-US" sz="1400" dirty="0"/>
            </a:br>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pic>
        <p:nvPicPr>
          <p:cNvPr id="2" name="Picture 3" descr="Graphical user interface, text, application&#10;&#10;Description automatically generated">
            <a:extLst>
              <a:ext uri="{FF2B5EF4-FFF2-40B4-BE49-F238E27FC236}">
                <a16:creationId xmlns:a16="http://schemas.microsoft.com/office/drawing/2014/main" id="{6F81971B-43AC-4D58-B88E-64F50B2CC4D1}"/>
              </a:ext>
            </a:extLst>
          </p:cNvPr>
          <p:cNvPicPr>
            <a:picLocks noChangeAspect="1"/>
          </p:cNvPicPr>
          <p:nvPr/>
        </p:nvPicPr>
        <p:blipFill>
          <a:blip r:embed="rId4"/>
          <a:stretch>
            <a:fillRect/>
          </a:stretch>
        </p:blipFill>
        <p:spPr>
          <a:xfrm>
            <a:off x="304800" y="1868632"/>
            <a:ext cx="9153525" cy="2349211"/>
          </a:xfrm>
          <a:prstGeom prst="rect">
            <a:avLst/>
          </a:prstGeom>
        </p:spPr>
      </p:pic>
      <p:pic>
        <p:nvPicPr>
          <p:cNvPr id="4" name="Picture 6" descr="Text&#10;&#10;Description automatically generated">
            <a:extLst>
              <a:ext uri="{FF2B5EF4-FFF2-40B4-BE49-F238E27FC236}">
                <a16:creationId xmlns:a16="http://schemas.microsoft.com/office/drawing/2014/main" id="{3059F643-87DA-4FCE-93A9-512BBA57AED5}"/>
              </a:ext>
            </a:extLst>
          </p:cNvPr>
          <p:cNvPicPr>
            <a:picLocks noChangeAspect="1"/>
          </p:cNvPicPr>
          <p:nvPr/>
        </p:nvPicPr>
        <p:blipFill>
          <a:blip r:embed="rId5"/>
          <a:stretch>
            <a:fillRect/>
          </a:stretch>
        </p:blipFill>
        <p:spPr>
          <a:xfrm>
            <a:off x="38100" y="4619571"/>
            <a:ext cx="4600575" cy="2171808"/>
          </a:xfrm>
          <a:prstGeom prst="rect">
            <a:avLst/>
          </a:prstGeom>
        </p:spPr>
      </p:pic>
    </p:spTree>
    <p:extLst>
      <p:ext uri="{BB962C8B-B14F-4D97-AF65-F5344CB8AC3E}">
        <p14:creationId xmlns:p14="http://schemas.microsoft.com/office/powerpoint/2010/main" val="818418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rmAutofit fontScale="90000"/>
          </a:bodyPr>
          <a:lstStyle/>
          <a:p>
            <a:r>
              <a:rPr lang="en-US" sz="1400" b="1" dirty="0">
                <a:ea typeface="+mj-lt"/>
                <a:cs typeface="+mj-lt"/>
              </a:rPr>
              <a:t>Angular Reactive Forms:</a:t>
            </a:r>
            <a:br>
              <a:rPr lang="en-US" sz="1400" b="1" dirty="0"/>
            </a:br>
            <a:br>
              <a:rPr lang="en-US" sz="1400" b="1" dirty="0"/>
            </a:br>
            <a:r>
              <a:rPr lang="en-US" sz="1400" b="1" dirty="0"/>
              <a:t>Attribute Directives:</a:t>
            </a:r>
            <a:br>
              <a:rPr lang="en-US" sz="1400" b="1" dirty="0"/>
            </a:br>
            <a:r>
              <a:rPr lang="en-US" sz="1400" b="1" dirty="0">
                <a:ea typeface="+mj-lt"/>
                <a:cs typeface="+mj-lt"/>
              </a:rPr>
              <a:t>[</a:t>
            </a:r>
            <a:r>
              <a:rPr lang="en-US" sz="1400" b="1" dirty="0" err="1">
                <a:ea typeface="+mj-lt"/>
                <a:cs typeface="+mj-lt"/>
              </a:rPr>
              <a:t>ngStyle</a:t>
            </a:r>
            <a:r>
              <a:rPr lang="en-US" sz="1400" b="1" dirty="0">
                <a:ea typeface="+mj-lt"/>
                <a:cs typeface="+mj-lt"/>
              </a:rPr>
              <a:t>]:</a:t>
            </a:r>
            <a:br>
              <a:rPr lang="en-US" sz="1400" b="1" dirty="0">
                <a:ea typeface="+mj-lt"/>
                <a:cs typeface="+mj-lt"/>
              </a:rPr>
            </a:br>
            <a:r>
              <a:rPr lang="en-US" sz="1400" dirty="0">
                <a:ea typeface="+mj-lt"/>
                <a:cs typeface="+mj-lt"/>
              </a:rPr>
              <a:t>This directive allows us to add styles dynamically to our tags.</a:t>
            </a:r>
            <a:br>
              <a:rPr lang="en-US" sz="1400" dirty="0">
                <a:ea typeface="+mj-lt"/>
                <a:cs typeface="+mj-lt"/>
              </a:rPr>
            </a:br>
            <a:r>
              <a:rPr lang="en-US" sz="1400" dirty="0">
                <a:ea typeface="+mj-lt"/>
                <a:cs typeface="+mj-lt"/>
              </a:rPr>
              <a:t>Syntax:</a:t>
            </a:r>
            <a:br>
              <a:rPr lang="en-US" sz="1400" dirty="0">
                <a:ea typeface="+mj-lt"/>
                <a:cs typeface="+mj-lt"/>
              </a:rPr>
            </a:br>
            <a:r>
              <a:rPr lang="en-US" sz="1400" dirty="0">
                <a:ea typeface="+mj-lt"/>
                <a:cs typeface="+mj-lt"/>
              </a:rPr>
              <a:t>In its simplest form, it is just property binding</a:t>
            </a:r>
            <a:br>
              <a:rPr lang="en-US" sz="1400" dirty="0">
                <a:ea typeface="+mj-lt"/>
                <a:cs typeface="+mj-lt"/>
              </a:rPr>
            </a:br>
            <a:r>
              <a:rPr lang="en-US" sz="1400" dirty="0">
                <a:ea typeface="+mj-lt"/>
                <a:cs typeface="+mj-lt"/>
              </a:rPr>
              <a:t>We bind the background color of this div to be red.</a:t>
            </a:r>
            <a:endParaRPr lang="en-US" b="1" dirty="0">
              <a:ea typeface="+mj-lt"/>
              <a:cs typeface="+mj-lt"/>
            </a:endParaRPr>
          </a:p>
          <a:p>
            <a:r>
              <a:rPr lang="en-US" sz="1400" dirty="0">
                <a:ea typeface="+mj-lt"/>
                <a:cs typeface="+mj-lt"/>
              </a:rPr>
              <a:t>Syntax:</a:t>
            </a:r>
            <a:br>
              <a:rPr lang="en-US" sz="1400" dirty="0">
                <a:ea typeface="+mj-lt"/>
                <a:cs typeface="+mj-lt"/>
              </a:rPr>
            </a:br>
            <a:r>
              <a:rPr lang="en-US" sz="1400" dirty="0">
                <a:ea typeface="+mj-lt"/>
                <a:cs typeface="+mj-lt"/>
              </a:rPr>
              <a:t>*</a:t>
            </a:r>
            <a:r>
              <a:rPr lang="en-US" sz="1400" dirty="0" err="1">
                <a:ea typeface="+mj-lt"/>
                <a:cs typeface="+mj-lt"/>
              </a:rPr>
              <a:t>ngFor</a:t>
            </a:r>
            <a:r>
              <a:rPr lang="en-US" sz="1400" dirty="0">
                <a:ea typeface="+mj-lt"/>
                <a:cs typeface="+mj-lt"/>
              </a:rPr>
              <a:t>="let item of items"</a:t>
            </a: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r>
              <a:rPr lang="en-US" sz="1400" dirty="0">
                <a:ea typeface="+mj-lt"/>
                <a:cs typeface="+mj-lt"/>
              </a:rPr>
              <a:t>Plain syntax:</a:t>
            </a:r>
            <a:br>
              <a:rPr lang="en-US" sz="1400" dirty="0">
                <a:ea typeface="+mj-lt"/>
                <a:cs typeface="+mj-lt"/>
              </a:rPr>
            </a:br>
            <a:r>
              <a:rPr lang="en-US" sz="1400" dirty="0">
                <a:ea typeface="+mj-lt"/>
                <a:cs typeface="+mj-lt"/>
              </a:rPr>
              <a:t>[</a:t>
            </a:r>
            <a:r>
              <a:rPr lang="en-US" sz="1400" dirty="0" err="1">
                <a:ea typeface="+mj-lt"/>
                <a:cs typeface="+mj-lt"/>
              </a:rPr>
              <a:t>ngStyle</a:t>
            </a:r>
            <a:r>
              <a:rPr lang="en-US" sz="1400" dirty="0">
                <a:ea typeface="+mj-lt"/>
                <a:cs typeface="+mj-lt"/>
              </a:rPr>
              <a:t>]="{style: expression}"</a:t>
            </a:r>
            <a:endParaRPr lang="en-US" sz="1400" b="1" dirty="0">
              <a:ea typeface="+mj-lt"/>
              <a:cs typeface="+mj-lt"/>
            </a:endParaRPr>
          </a:p>
          <a:p>
            <a:r>
              <a:rPr lang="en-US" sz="1400" dirty="0">
                <a:ea typeface="+mj-lt"/>
                <a:cs typeface="+mj-lt"/>
              </a:rPr>
              <a:t>In this case, we bind it directly to a property in our logic. So our div will be red.</a:t>
            </a:r>
            <a:br>
              <a:rPr lang="en-US" sz="1400" dirty="0">
                <a:ea typeface="+mj-lt"/>
                <a:cs typeface="+mj-lt"/>
              </a:rPr>
            </a:br>
            <a:endParaRPr lang="en-US"/>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b="1" dirty="0">
                <a:ea typeface="+mj-lt"/>
                <a:cs typeface="+mj-lt"/>
              </a:rPr>
            </a:br>
            <a:endParaRPr lang="en-US" sz="1400" b="1">
              <a:ea typeface="+mj-lt"/>
              <a:cs typeface="+mj-lt"/>
            </a:endParaRPr>
          </a:p>
          <a:p>
            <a:br>
              <a:rPr lang="en-US" dirty="0"/>
            </a:br>
            <a:br>
              <a:rPr lang="en-US" dirty="0"/>
            </a:br>
            <a:br>
              <a:rPr lang="en-US" sz="1400" dirty="0"/>
            </a:br>
            <a:br>
              <a:rPr lang="en-US" sz="1400" dirty="0"/>
            </a:br>
            <a:br>
              <a:rPr lang="en-US" sz="1400" dirty="0"/>
            </a:br>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pic>
        <p:nvPicPr>
          <p:cNvPr id="3" name="Picture 6" descr="Text&#10;&#10;Description automatically generated">
            <a:extLst>
              <a:ext uri="{FF2B5EF4-FFF2-40B4-BE49-F238E27FC236}">
                <a16:creationId xmlns:a16="http://schemas.microsoft.com/office/drawing/2014/main" id="{87DF27B5-9891-45B3-81FB-95F6251C3C05}"/>
              </a:ext>
            </a:extLst>
          </p:cNvPr>
          <p:cNvPicPr>
            <a:picLocks noChangeAspect="1"/>
          </p:cNvPicPr>
          <p:nvPr/>
        </p:nvPicPr>
        <p:blipFill>
          <a:blip r:embed="rId4"/>
          <a:stretch>
            <a:fillRect/>
          </a:stretch>
        </p:blipFill>
        <p:spPr>
          <a:xfrm>
            <a:off x="5324475" y="289992"/>
            <a:ext cx="6210300" cy="3096666"/>
          </a:xfrm>
          <a:prstGeom prst="rect">
            <a:avLst/>
          </a:prstGeom>
        </p:spPr>
      </p:pic>
      <p:pic>
        <p:nvPicPr>
          <p:cNvPr id="7" name="Picture 7">
            <a:extLst>
              <a:ext uri="{FF2B5EF4-FFF2-40B4-BE49-F238E27FC236}">
                <a16:creationId xmlns:a16="http://schemas.microsoft.com/office/drawing/2014/main" id="{85FAAF28-0C2C-4407-90DA-0D105DB408DC}"/>
              </a:ext>
            </a:extLst>
          </p:cNvPr>
          <p:cNvPicPr>
            <a:picLocks noChangeAspect="1"/>
          </p:cNvPicPr>
          <p:nvPr/>
        </p:nvPicPr>
        <p:blipFill>
          <a:blip r:embed="rId5"/>
          <a:stretch>
            <a:fillRect/>
          </a:stretch>
        </p:blipFill>
        <p:spPr>
          <a:xfrm>
            <a:off x="5362575" y="4245899"/>
            <a:ext cx="6086475" cy="2452428"/>
          </a:xfrm>
          <a:prstGeom prst="rect">
            <a:avLst/>
          </a:prstGeom>
        </p:spPr>
      </p:pic>
    </p:spTree>
    <p:extLst>
      <p:ext uri="{BB962C8B-B14F-4D97-AF65-F5344CB8AC3E}">
        <p14:creationId xmlns:p14="http://schemas.microsoft.com/office/powerpoint/2010/main" val="3106558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rmAutofit fontScale="90000"/>
          </a:bodyPr>
          <a:lstStyle/>
          <a:p>
            <a:r>
              <a:rPr lang="en-US" sz="1400" b="1" dirty="0">
                <a:ea typeface="+mj-lt"/>
                <a:cs typeface="+mj-lt"/>
              </a:rPr>
              <a:t>Angular Reactive Forms:</a:t>
            </a:r>
            <a:br>
              <a:rPr lang="en-US" sz="1400" b="1" dirty="0"/>
            </a:br>
            <a:br>
              <a:rPr lang="en-US" sz="1400" b="1" dirty="0"/>
            </a:br>
            <a:r>
              <a:rPr lang="en-US" sz="1400" b="1" dirty="0"/>
              <a:t>Attribute Directives:</a:t>
            </a:r>
            <a:br>
              <a:rPr lang="en-US" sz="1400" b="1" dirty="0"/>
            </a:br>
            <a:r>
              <a:rPr lang="en-US" sz="1400" b="1" dirty="0">
                <a:ea typeface="+mj-lt"/>
                <a:cs typeface="+mj-lt"/>
              </a:rPr>
              <a:t>[</a:t>
            </a:r>
            <a:r>
              <a:rPr lang="en-US" sz="1400" b="1" dirty="0" err="1">
                <a:ea typeface="+mj-lt"/>
                <a:cs typeface="+mj-lt"/>
              </a:rPr>
              <a:t>ngClass</a:t>
            </a:r>
            <a:r>
              <a:rPr lang="en-US" sz="1400" b="1" dirty="0">
                <a:ea typeface="+mj-lt"/>
                <a:cs typeface="+mj-lt"/>
              </a:rPr>
              <a:t>]:</a:t>
            </a:r>
            <a:br>
              <a:rPr lang="en-US" sz="1400" b="1" dirty="0">
                <a:ea typeface="+mj-lt"/>
                <a:cs typeface="+mj-lt"/>
              </a:rPr>
            </a:br>
            <a:r>
              <a:rPr lang="en-US" sz="1400" dirty="0">
                <a:ea typeface="+mj-lt"/>
                <a:cs typeface="+mj-lt"/>
              </a:rPr>
              <a:t>This directive allows us to set classes dynamically to our elements.</a:t>
            </a:r>
            <a:br>
              <a:rPr lang="en-US" sz="1400" dirty="0">
                <a:ea typeface="+mj-lt"/>
                <a:cs typeface="+mj-lt"/>
              </a:rPr>
            </a:br>
            <a:r>
              <a:rPr lang="en-US" sz="1400" dirty="0">
                <a:ea typeface="+mj-lt"/>
                <a:cs typeface="+mj-lt"/>
              </a:rPr>
              <a:t>Syntax:</a:t>
            </a:r>
            <a:br>
              <a:rPr lang="en-US" sz="1400" dirty="0">
                <a:ea typeface="+mj-lt"/>
                <a:cs typeface="+mj-lt"/>
              </a:rPr>
            </a:br>
            <a:r>
              <a:rPr lang="en-US" sz="1400" dirty="0">
                <a:ea typeface="+mj-lt"/>
                <a:cs typeface="+mj-lt"/>
              </a:rPr>
              <a:t>[</a:t>
            </a:r>
            <a:r>
              <a:rPr lang="en-US" sz="1400" dirty="0" err="1">
                <a:ea typeface="+mj-lt"/>
                <a:cs typeface="+mj-lt"/>
              </a:rPr>
              <a:t>ngClass</a:t>
            </a:r>
            <a:r>
              <a:rPr lang="en-US" sz="1400" dirty="0">
                <a:ea typeface="+mj-lt"/>
                <a:cs typeface="+mj-lt"/>
              </a:rPr>
              <a:t>]="{</a:t>
            </a:r>
            <a:r>
              <a:rPr lang="en-US" sz="1400" dirty="0" err="1">
                <a:ea typeface="+mj-lt"/>
                <a:cs typeface="+mj-lt"/>
              </a:rPr>
              <a:t>cssClass</a:t>
            </a:r>
            <a:r>
              <a:rPr lang="en-US" sz="1400" dirty="0">
                <a:ea typeface="+mj-lt"/>
                <a:cs typeface="+mj-lt"/>
              </a:rPr>
              <a:t>: expression}""</a:t>
            </a: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dirty="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b="1" dirty="0">
                <a:ea typeface="+mj-lt"/>
                <a:cs typeface="+mj-lt"/>
              </a:rPr>
            </a:br>
            <a:endParaRPr lang="en-US" sz="1400" b="1">
              <a:ea typeface="+mj-lt"/>
              <a:cs typeface="+mj-lt"/>
            </a:endParaRPr>
          </a:p>
          <a:p>
            <a:r>
              <a:rPr lang="en-US" sz="1400" dirty="0">
                <a:ea typeface="+mj-lt"/>
                <a:cs typeface="+mj-lt"/>
              </a:rPr>
              <a:t>Directives are powerful, when it comes to handling logic, there is a lot more to directives. We can even create our own custom directives.</a:t>
            </a:r>
            <a:br>
              <a:rPr lang="en-US" dirty="0"/>
            </a:br>
            <a:br>
              <a:rPr lang="en-US" dirty="0"/>
            </a:br>
            <a:br>
              <a:rPr lang="en-US" sz="1400" dirty="0"/>
            </a:br>
            <a:br>
              <a:rPr lang="en-US" sz="1400" dirty="0"/>
            </a:br>
            <a:br>
              <a:rPr lang="en-US" sz="1400" dirty="0"/>
            </a:br>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pic>
        <p:nvPicPr>
          <p:cNvPr id="2" name="Picture 3" descr="Graphical user interface, application&#10;&#10;Description automatically generated">
            <a:extLst>
              <a:ext uri="{FF2B5EF4-FFF2-40B4-BE49-F238E27FC236}">
                <a16:creationId xmlns:a16="http://schemas.microsoft.com/office/drawing/2014/main" id="{171F5D97-46EE-469D-8AC3-3BBB53AF84DE}"/>
              </a:ext>
            </a:extLst>
          </p:cNvPr>
          <p:cNvPicPr>
            <a:picLocks noChangeAspect="1"/>
          </p:cNvPicPr>
          <p:nvPr/>
        </p:nvPicPr>
        <p:blipFill>
          <a:blip r:embed="rId4"/>
          <a:stretch>
            <a:fillRect/>
          </a:stretch>
        </p:blipFill>
        <p:spPr>
          <a:xfrm>
            <a:off x="4286250" y="1807499"/>
            <a:ext cx="7258050" cy="3557328"/>
          </a:xfrm>
          <a:prstGeom prst="rect">
            <a:avLst/>
          </a:prstGeom>
        </p:spPr>
      </p:pic>
    </p:spTree>
    <p:extLst>
      <p:ext uri="{BB962C8B-B14F-4D97-AF65-F5344CB8AC3E}">
        <p14:creationId xmlns:p14="http://schemas.microsoft.com/office/powerpoint/2010/main" val="2456209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rmAutofit fontScale="90000"/>
          </a:bodyPr>
          <a:lstStyle/>
          <a:p>
            <a:r>
              <a:rPr lang="en-US" sz="1400" b="1" dirty="0">
                <a:ea typeface="+mj-lt"/>
                <a:cs typeface="+mj-lt"/>
              </a:rPr>
              <a:t>Data Binding in Angular</a:t>
            </a:r>
            <a:br>
              <a:rPr lang="en-US" sz="1400" b="1" dirty="0"/>
            </a:br>
            <a:br>
              <a:rPr lang="en-US" sz="1400" b="1" dirty="0"/>
            </a:br>
            <a:r>
              <a:rPr lang="en-US" sz="1400" dirty="0">
                <a:ea typeface="+mj-lt"/>
                <a:cs typeface="+mj-lt"/>
              </a:rPr>
              <a:t>Data Binding is used bind the View (Html content) with Controller’s (Component’s) field. That is whenever we display dynamic data on a view (HTML) from Component, data binding is used.</a:t>
            </a:r>
          </a:p>
          <a:p>
            <a:r>
              <a:rPr lang="en-US" sz="1400" dirty="0">
                <a:ea typeface="+mj-lt"/>
                <a:cs typeface="+mj-lt"/>
              </a:rPr>
              <a:t>Angular provides various types of data binding</a:t>
            </a:r>
            <a:br>
              <a:rPr lang="en-US" sz="1400" dirty="0">
                <a:ea typeface="+mj-lt"/>
                <a:cs typeface="+mj-lt"/>
              </a:rPr>
            </a:br>
            <a:r>
              <a:rPr lang="en-US" sz="1400" b="1" dirty="0">
                <a:ea typeface="+mj-lt"/>
                <a:cs typeface="+mj-lt"/>
              </a:rPr>
              <a:t>1.Property 2.Attribute 3.Class 4.Style</a:t>
            </a:r>
            <a:br>
              <a:rPr lang="en-US" sz="1400" b="1" dirty="0">
                <a:ea typeface="+mj-lt"/>
                <a:cs typeface="+mj-lt"/>
              </a:rPr>
            </a:br>
            <a:br>
              <a:rPr lang="en-US" sz="1400" b="1" dirty="0"/>
            </a:br>
            <a:r>
              <a:rPr lang="en-US" sz="1400" dirty="0">
                <a:ea typeface="+mj-lt"/>
                <a:cs typeface="+mj-lt"/>
              </a:rPr>
              <a:t>1.Property Binding</a:t>
            </a:r>
            <a:br>
              <a:rPr lang="en-US" sz="1400" dirty="0">
                <a:ea typeface="+mj-lt"/>
                <a:cs typeface="+mj-lt"/>
              </a:rPr>
            </a:br>
            <a:r>
              <a:rPr lang="en-US" sz="1400" dirty="0">
                <a:ea typeface="+mj-lt"/>
                <a:cs typeface="+mj-lt"/>
              </a:rPr>
              <a:t>Here we bind a property of a DOM element to a field which is a property we define in our component typescript code.</a:t>
            </a:r>
            <a:br>
              <a:rPr lang="en-US" sz="1400" dirty="0">
                <a:ea typeface="+mj-lt"/>
                <a:cs typeface="+mj-lt"/>
              </a:rPr>
            </a:br>
            <a:r>
              <a:rPr lang="en-US" sz="1400" dirty="0">
                <a:ea typeface="+mj-lt"/>
                <a:cs typeface="+mj-lt"/>
              </a:rPr>
              <a:t>Example:</a:t>
            </a:r>
            <a:endParaRPr lang="en-US" sz="1400" b="1" dirty="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r>
              <a:rPr lang="en-US" sz="1400" dirty="0">
                <a:ea typeface="+mj-lt"/>
                <a:cs typeface="+mj-lt"/>
              </a:rPr>
              <a:t>2.Attribute Binding</a:t>
            </a:r>
            <a:br>
              <a:rPr lang="en-US" sz="1400" dirty="0">
                <a:ea typeface="+mj-lt"/>
                <a:cs typeface="+mj-lt"/>
              </a:rPr>
            </a:br>
            <a:r>
              <a:rPr lang="en-US" sz="1400" dirty="0">
                <a:ea typeface="+mj-lt"/>
                <a:cs typeface="+mj-lt"/>
              </a:rPr>
              <a:t>Here we bind attribute of an element with the field of a component.</a:t>
            </a:r>
            <a:br>
              <a:rPr lang="en-US" sz="1400" dirty="0">
                <a:ea typeface="+mj-lt"/>
                <a:cs typeface="+mj-lt"/>
              </a:rPr>
            </a:br>
            <a:r>
              <a:rPr lang="en-US" sz="1400" dirty="0">
                <a:ea typeface="+mj-lt"/>
                <a:cs typeface="+mj-lt"/>
              </a:rPr>
              <a:t>Example:</a:t>
            </a: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r>
              <a:rPr lang="en-US" sz="1400" dirty="0">
                <a:ea typeface="+mj-lt"/>
                <a:cs typeface="+mj-lt"/>
              </a:rPr>
              <a:t>3.Class Binding</a:t>
            </a:r>
            <a:br>
              <a:rPr lang="en-US" sz="1400" dirty="0">
                <a:ea typeface="+mj-lt"/>
                <a:cs typeface="+mj-lt"/>
              </a:rPr>
            </a:br>
            <a:r>
              <a:rPr lang="en-US" sz="1400" dirty="0">
                <a:ea typeface="+mj-lt"/>
                <a:cs typeface="+mj-lt"/>
              </a:rPr>
              <a:t>Class binding is used when we want to add additional classes to an element based on some condition.</a:t>
            </a:r>
            <a:br>
              <a:rPr lang="en-US" sz="1400" dirty="0">
                <a:ea typeface="+mj-lt"/>
                <a:cs typeface="+mj-lt"/>
              </a:rPr>
            </a:br>
            <a:r>
              <a:rPr lang="en-US" sz="1400" dirty="0">
                <a:ea typeface="+mj-lt"/>
                <a:cs typeface="+mj-lt"/>
              </a:rPr>
              <a:t>Example :</a:t>
            </a: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b="1" dirty="0">
                <a:ea typeface="+mj-lt"/>
                <a:cs typeface="+mj-lt"/>
              </a:rPr>
            </a:br>
            <a:endParaRPr lang="en-US" sz="1400" b="1">
              <a:ea typeface="+mj-lt"/>
              <a:cs typeface="+mj-lt"/>
            </a:endParaRPr>
          </a:p>
          <a:p>
            <a:br>
              <a:rPr lang="en-US" dirty="0"/>
            </a:br>
            <a:br>
              <a:rPr lang="en-US" dirty="0"/>
            </a:br>
            <a:br>
              <a:rPr lang="en-US" sz="1400" dirty="0"/>
            </a:br>
            <a:br>
              <a:rPr lang="en-US" sz="1400" dirty="0"/>
            </a:br>
            <a:br>
              <a:rPr lang="en-US" sz="1400" dirty="0"/>
            </a:br>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pic>
        <p:nvPicPr>
          <p:cNvPr id="3" name="Picture 3" descr="Graphical user interface, text&#10;&#10;Description automatically generated">
            <a:extLst>
              <a:ext uri="{FF2B5EF4-FFF2-40B4-BE49-F238E27FC236}">
                <a16:creationId xmlns:a16="http://schemas.microsoft.com/office/drawing/2014/main" id="{7A0782A5-ECE9-4DEF-A64A-8A09E5518DA6}"/>
              </a:ext>
            </a:extLst>
          </p:cNvPr>
          <p:cNvPicPr>
            <a:picLocks noChangeAspect="1"/>
          </p:cNvPicPr>
          <p:nvPr/>
        </p:nvPicPr>
        <p:blipFill>
          <a:blip r:embed="rId4"/>
          <a:stretch>
            <a:fillRect/>
          </a:stretch>
        </p:blipFill>
        <p:spPr>
          <a:xfrm>
            <a:off x="3076575" y="2439097"/>
            <a:ext cx="4572000" cy="855856"/>
          </a:xfrm>
          <a:prstGeom prst="rect">
            <a:avLst/>
          </a:prstGeom>
        </p:spPr>
      </p:pic>
      <p:pic>
        <p:nvPicPr>
          <p:cNvPr id="4" name="Picture 6" descr="Text&#10;&#10;Description automatically generated">
            <a:extLst>
              <a:ext uri="{FF2B5EF4-FFF2-40B4-BE49-F238E27FC236}">
                <a16:creationId xmlns:a16="http://schemas.microsoft.com/office/drawing/2014/main" id="{6A72C062-E0C8-4D93-9181-1F868580E458}"/>
              </a:ext>
            </a:extLst>
          </p:cNvPr>
          <p:cNvPicPr>
            <a:picLocks noChangeAspect="1"/>
          </p:cNvPicPr>
          <p:nvPr/>
        </p:nvPicPr>
        <p:blipFill>
          <a:blip r:embed="rId5"/>
          <a:stretch>
            <a:fillRect/>
          </a:stretch>
        </p:blipFill>
        <p:spPr>
          <a:xfrm>
            <a:off x="3105150" y="4152747"/>
            <a:ext cx="4543425" cy="1000431"/>
          </a:xfrm>
          <a:prstGeom prst="rect">
            <a:avLst/>
          </a:prstGeom>
        </p:spPr>
      </p:pic>
      <p:pic>
        <p:nvPicPr>
          <p:cNvPr id="7" name="Picture 7" descr="Text&#10;&#10;Description automatically generated">
            <a:extLst>
              <a:ext uri="{FF2B5EF4-FFF2-40B4-BE49-F238E27FC236}">
                <a16:creationId xmlns:a16="http://schemas.microsoft.com/office/drawing/2014/main" id="{C4D0B53B-33E6-42B0-9A9E-70C3D276239B}"/>
              </a:ext>
            </a:extLst>
          </p:cNvPr>
          <p:cNvPicPr>
            <a:picLocks noChangeAspect="1"/>
          </p:cNvPicPr>
          <p:nvPr/>
        </p:nvPicPr>
        <p:blipFill>
          <a:blip r:embed="rId6"/>
          <a:stretch>
            <a:fillRect/>
          </a:stretch>
        </p:blipFill>
        <p:spPr>
          <a:xfrm>
            <a:off x="7600950" y="5201400"/>
            <a:ext cx="4114800" cy="1293901"/>
          </a:xfrm>
          <a:prstGeom prst="rect">
            <a:avLst/>
          </a:prstGeom>
        </p:spPr>
      </p:pic>
    </p:spTree>
    <p:extLst>
      <p:ext uri="{BB962C8B-B14F-4D97-AF65-F5344CB8AC3E}">
        <p14:creationId xmlns:p14="http://schemas.microsoft.com/office/powerpoint/2010/main" val="2577492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rmAutofit fontScale="90000"/>
          </a:bodyPr>
          <a:lstStyle/>
          <a:p>
            <a:r>
              <a:rPr lang="en-US" sz="1400" b="1" dirty="0">
                <a:ea typeface="+mj-lt"/>
                <a:cs typeface="+mj-lt"/>
              </a:rPr>
              <a:t>Data Binding in Angular</a:t>
            </a:r>
            <a:br>
              <a:rPr lang="en-US" sz="1400" b="1" dirty="0"/>
            </a:br>
            <a:br>
              <a:rPr lang="en-US" sz="1400" b="1" dirty="0"/>
            </a:br>
            <a:br>
              <a:rPr lang="en-US" sz="1400" dirty="0">
                <a:ea typeface="+mj-lt"/>
                <a:cs typeface="+mj-lt"/>
              </a:rPr>
            </a:br>
            <a:r>
              <a:rPr lang="en-US" sz="1400" dirty="0">
                <a:ea typeface="+mj-lt"/>
                <a:cs typeface="+mj-lt"/>
              </a:rPr>
              <a:t>4.Style Binding</a:t>
            </a:r>
            <a:br>
              <a:rPr lang="en-US" sz="1400" dirty="0">
                <a:ea typeface="+mj-lt"/>
                <a:cs typeface="+mj-lt"/>
              </a:rPr>
            </a:br>
            <a:r>
              <a:rPr lang="en-US" sz="1400" dirty="0">
                <a:ea typeface="+mj-lt"/>
                <a:cs typeface="+mj-lt"/>
              </a:rPr>
              <a:t>Here we bind a component field to our inline HTML styles.</a:t>
            </a:r>
            <a:br>
              <a:rPr lang="en-US" sz="1400" dirty="0">
                <a:ea typeface="+mj-lt"/>
                <a:cs typeface="+mj-lt"/>
              </a:rPr>
            </a:br>
            <a:r>
              <a:rPr lang="en-US" sz="1400" dirty="0">
                <a:ea typeface="+mj-lt"/>
                <a:cs typeface="+mj-lt"/>
              </a:rPr>
              <a:t>Example :</a:t>
            </a: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b="1" dirty="0">
                <a:ea typeface="+mj-lt"/>
                <a:cs typeface="+mj-lt"/>
              </a:rPr>
            </a:br>
            <a:endParaRPr lang="en-US" sz="1400" b="1">
              <a:ea typeface="+mj-lt"/>
              <a:cs typeface="+mj-lt"/>
            </a:endParaRPr>
          </a:p>
          <a:p>
            <a:r>
              <a:rPr lang="en-US" sz="1400" dirty="0">
                <a:ea typeface="+mj-lt"/>
                <a:cs typeface="+mj-lt"/>
              </a:rPr>
              <a:t>In angular terminology, Data binding responsible for coordinating the communication between the component’s class and its templates and often involves the passing the data</a:t>
            </a:r>
            <a:endParaRPr lang="en-US" sz="1400" dirty="0"/>
          </a:p>
          <a:p>
            <a:r>
              <a:rPr lang="en-US" sz="1400" dirty="0">
                <a:ea typeface="+mj-lt"/>
                <a:cs typeface="+mj-lt"/>
              </a:rPr>
              <a:t>There are 4 types of data binding</a:t>
            </a:r>
            <a:endParaRPr lang="en-US" sz="1400" dirty="0"/>
          </a:p>
          <a:p>
            <a:pPr marL="285750" indent="-285750">
              <a:buFont typeface="Arial"/>
              <a:buChar char="•"/>
            </a:pPr>
            <a:r>
              <a:rPr lang="en-US" sz="1400" dirty="0">
                <a:ea typeface="+mj-lt"/>
                <a:cs typeface="+mj-lt"/>
              </a:rPr>
              <a:t>Property Binding</a:t>
            </a:r>
            <a:endParaRPr lang="en-US" sz="1400" dirty="0"/>
          </a:p>
          <a:p>
            <a:pPr marL="285750" indent="-285750">
              <a:buFont typeface="Arial"/>
              <a:buChar char="•"/>
            </a:pPr>
            <a:r>
              <a:rPr lang="en-US" sz="1400" dirty="0">
                <a:ea typeface="+mj-lt"/>
                <a:cs typeface="+mj-lt"/>
              </a:rPr>
              <a:t>Interpolation</a:t>
            </a:r>
            <a:endParaRPr lang="en-US" sz="1400" dirty="0"/>
          </a:p>
          <a:p>
            <a:pPr marL="285750" indent="-285750">
              <a:buFont typeface="Arial"/>
              <a:buChar char="•"/>
            </a:pPr>
            <a:r>
              <a:rPr lang="en-US" sz="1400" dirty="0">
                <a:ea typeface="+mj-lt"/>
                <a:cs typeface="+mj-lt"/>
              </a:rPr>
              <a:t>Event Binding</a:t>
            </a:r>
            <a:endParaRPr lang="en-US" sz="1400" dirty="0"/>
          </a:p>
          <a:p>
            <a:pPr marL="285750" indent="-285750">
              <a:buFont typeface="Arial"/>
              <a:buChar char="•"/>
            </a:pPr>
            <a:r>
              <a:rPr lang="en-US" sz="1400" dirty="0">
                <a:ea typeface="+mj-lt"/>
                <a:cs typeface="+mj-lt"/>
              </a:rPr>
              <a:t>Two-way binding</a:t>
            </a:r>
            <a:endParaRPr lang="en-US" sz="1400" dirty="0"/>
          </a:p>
          <a:p>
            <a:br>
              <a:rPr lang="en-US" dirty="0"/>
            </a:br>
            <a:br>
              <a:rPr lang="en-US" dirty="0"/>
            </a:br>
            <a:br>
              <a:rPr lang="en-US" sz="1400" dirty="0"/>
            </a:br>
            <a:br>
              <a:rPr lang="en-US" sz="1400" dirty="0"/>
            </a:br>
            <a:br>
              <a:rPr lang="en-US" sz="1400" dirty="0"/>
            </a:br>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pic>
        <p:nvPicPr>
          <p:cNvPr id="2" name="Picture 7" descr="Text&#10;&#10;Description automatically generated">
            <a:extLst>
              <a:ext uri="{FF2B5EF4-FFF2-40B4-BE49-F238E27FC236}">
                <a16:creationId xmlns:a16="http://schemas.microsoft.com/office/drawing/2014/main" id="{7FD7E189-06D9-455E-BFB2-B2D572B443B6}"/>
              </a:ext>
            </a:extLst>
          </p:cNvPr>
          <p:cNvPicPr>
            <a:picLocks noChangeAspect="1"/>
          </p:cNvPicPr>
          <p:nvPr/>
        </p:nvPicPr>
        <p:blipFill>
          <a:blip r:embed="rId4"/>
          <a:stretch>
            <a:fillRect/>
          </a:stretch>
        </p:blipFill>
        <p:spPr>
          <a:xfrm>
            <a:off x="3200400" y="1643189"/>
            <a:ext cx="7705725" cy="1561846"/>
          </a:xfrm>
          <a:prstGeom prst="rect">
            <a:avLst/>
          </a:prstGeom>
        </p:spPr>
      </p:pic>
    </p:spTree>
    <p:extLst>
      <p:ext uri="{BB962C8B-B14F-4D97-AF65-F5344CB8AC3E}">
        <p14:creationId xmlns:p14="http://schemas.microsoft.com/office/powerpoint/2010/main" val="3751522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rmAutofit fontScale="90000"/>
          </a:bodyPr>
          <a:lstStyle/>
          <a:p>
            <a:r>
              <a:rPr lang="en-US" sz="1400" b="1" dirty="0">
                <a:ea typeface="+mj-lt"/>
                <a:cs typeface="+mj-lt"/>
              </a:rPr>
              <a:t>Data Binding in Angular</a:t>
            </a:r>
            <a:br>
              <a:rPr lang="en-US" sz="1400" b="1" dirty="0"/>
            </a:br>
            <a:br>
              <a:rPr lang="en-US" sz="1400" b="1" dirty="0"/>
            </a:br>
            <a:br>
              <a:rPr lang="en-US" sz="1400" dirty="0">
                <a:ea typeface="+mj-lt"/>
                <a:cs typeface="+mj-lt"/>
              </a:rPr>
            </a:br>
            <a:r>
              <a:rPr lang="en-US" sz="1400" b="1" dirty="0"/>
              <a:t>Property Binding: </a:t>
            </a:r>
            <a:br>
              <a:rPr lang="en-US" dirty="0"/>
            </a:br>
            <a:r>
              <a:rPr lang="en-US" sz="1600" dirty="0">
                <a:ea typeface="+mj-lt"/>
                <a:cs typeface="+mj-lt"/>
              </a:rPr>
              <a:t>Property Binding is a data binding technique that will help you to bind the properties of an HTML element with your component’s properties or methods. Property binding is a one-way binding.</a:t>
            </a:r>
            <a:br>
              <a:rPr lang="en-US" sz="1600" dirty="0"/>
            </a:br>
            <a:br>
              <a:rPr lang="en-US" dirty="0"/>
            </a:br>
            <a:br>
              <a:rPr lang="en-US" dirty="0"/>
            </a:br>
            <a:r>
              <a:rPr lang="en-US" sz="1600" b="1" dirty="0">
                <a:ea typeface="+mj-lt"/>
                <a:cs typeface="+mj-lt"/>
              </a:rPr>
              <a:t>Interpolation</a:t>
            </a:r>
            <a:endParaRPr lang="en-US" sz="1600" dirty="0"/>
          </a:p>
          <a:p>
            <a:r>
              <a:rPr lang="en-US" sz="1600" dirty="0">
                <a:ea typeface="+mj-lt"/>
                <a:cs typeface="+mj-lt"/>
              </a:rPr>
              <a:t>Interpolation is a one-way data-binding technique that allows you to bind the component’s class properties to UI elements. it uses double curly braces ( </a:t>
            </a:r>
            <a:r>
              <a:rPr lang="en-US" sz="1600" b="1" dirty="0">
                <a:ea typeface="+mj-lt"/>
                <a:cs typeface="+mj-lt"/>
              </a:rPr>
              <a:t>{{ your expression or property }}</a:t>
            </a:r>
            <a:r>
              <a:rPr lang="en-US" sz="1600" dirty="0">
                <a:ea typeface="+mj-lt"/>
                <a:cs typeface="+mj-lt"/>
              </a:rPr>
              <a:t> ) to display the data from component to view. </a:t>
            </a:r>
            <a:r>
              <a:rPr lang="en-US" sz="1600" b="1" dirty="0">
                <a:ea typeface="+mj-lt"/>
                <a:cs typeface="+mj-lt"/>
              </a:rPr>
              <a:t>{{greeting}}</a:t>
            </a:r>
            <a:br>
              <a:rPr lang="en-US" sz="1600" b="1" dirty="0">
                <a:ea typeface="+mj-lt"/>
                <a:cs typeface="+mj-lt"/>
              </a:rPr>
            </a:br>
            <a:br>
              <a:rPr lang="en-US" sz="1600" b="1" dirty="0">
                <a:ea typeface="+mj-lt"/>
                <a:cs typeface="+mj-lt"/>
              </a:rPr>
            </a:br>
            <a:r>
              <a:rPr lang="en-US" sz="1600" b="1" dirty="0">
                <a:ea typeface="+mj-lt"/>
                <a:cs typeface="+mj-lt"/>
              </a:rPr>
              <a:t>Event Binding</a:t>
            </a:r>
          </a:p>
          <a:p>
            <a:r>
              <a:rPr lang="en-US" sz="1600" dirty="0">
                <a:ea typeface="+mj-lt"/>
                <a:cs typeface="+mj-lt"/>
              </a:rPr>
              <a:t>In any typical application, a user interacts with the application. As part of user interaction, the user needs to click the buttons or entering the details in text boxes, etc. All these actions come under events. In technical terms, we call them button events, keystrokes, change events, etc.</a:t>
            </a:r>
            <a:endParaRPr lang="en-US" dirty="0"/>
          </a:p>
          <a:p>
            <a:r>
              <a:rPr lang="en-US" sz="1600" dirty="0">
                <a:ea typeface="+mj-lt"/>
                <a:cs typeface="+mj-lt"/>
              </a:rPr>
              <a:t>If you want to send the information from view to component’s class you need to use the event binding. This is also a one-way binding and exactly does </a:t>
            </a:r>
            <a:r>
              <a:rPr lang="en-US" sz="1600" b="1" dirty="0">
                <a:ea typeface="+mj-lt"/>
                <a:cs typeface="+mj-lt"/>
              </a:rPr>
              <a:t>the opposite of property binding.</a:t>
            </a:r>
            <a:endParaRPr lang="en-US" b="1" dirty="0"/>
          </a:p>
          <a:p>
            <a:r>
              <a:rPr lang="en-US" sz="1600" dirty="0">
                <a:ea typeface="+mj-lt"/>
                <a:cs typeface="+mj-lt"/>
              </a:rPr>
              <a:t>To capture an event from the view, you need to wrap the event inside the parenthesis </a:t>
            </a:r>
            <a:br>
              <a:rPr lang="en-US" sz="1600" dirty="0">
                <a:ea typeface="+mj-lt"/>
                <a:cs typeface="+mj-lt"/>
              </a:rPr>
            </a:br>
            <a:endParaRPr lang="en-US" sz="1600"/>
          </a:p>
          <a:p>
            <a:r>
              <a:rPr lang="en-US" sz="1600" dirty="0">
                <a:solidFill>
                  <a:srgbClr val="002060"/>
                </a:solidFill>
                <a:ea typeface="+mj-lt"/>
                <a:cs typeface="+mj-lt"/>
              </a:rPr>
              <a:t>&lt;button </a:t>
            </a:r>
            <a:r>
              <a:rPr lang="en-US" sz="1600" i="1" dirty="0">
                <a:solidFill>
                  <a:srgbClr val="002060"/>
                </a:solidFill>
                <a:ea typeface="+mj-lt"/>
                <a:cs typeface="+mj-lt"/>
              </a:rPr>
              <a:t>class</a:t>
            </a:r>
            <a:r>
              <a:rPr lang="en-US" sz="1600" dirty="0">
                <a:solidFill>
                  <a:srgbClr val="002060"/>
                </a:solidFill>
                <a:ea typeface="+mj-lt"/>
                <a:cs typeface="+mj-lt"/>
              </a:rPr>
              <a:t>="</a:t>
            </a:r>
            <a:r>
              <a:rPr lang="en-US" sz="1600" dirty="0" err="1">
                <a:solidFill>
                  <a:srgbClr val="002060"/>
                </a:solidFill>
                <a:ea typeface="+mj-lt"/>
                <a:cs typeface="+mj-lt"/>
              </a:rPr>
              <a:t>btn</a:t>
            </a:r>
            <a:r>
              <a:rPr lang="en-US" sz="1600" dirty="0">
                <a:solidFill>
                  <a:srgbClr val="002060"/>
                </a:solidFill>
                <a:ea typeface="+mj-lt"/>
                <a:cs typeface="+mj-lt"/>
              </a:rPr>
              <a:t> </a:t>
            </a:r>
            <a:r>
              <a:rPr lang="en-US" sz="1600" dirty="0" err="1">
                <a:solidFill>
                  <a:srgbClr val="002060"/>
                </a:solidFill>
                <a:ea typeface="+mj-lt"/>
                <a:cs typeface="+mj-lt"/>
              </a:rPr>
              <a:t>btn</a:t>
            </a:r>
            <a:r>
              <a:rPr lang="en-US" sz="1600" dirty="0">
                <a:solidFill>
                  <a:srgbClr val="002060"/>
                </a:solidFill>
                <a:ea typeface="+mj-lt"/>
                <a:cs typeface="+mj-lt"/>
              </a:rPr>
              <a:t>-outline-dark </a:t>
            </a:r>
            <a:r>
              <a:rPr lang="en-US" sz="1600" dirty="0" err="1">
                <a:solidFill>
                  <a:srgbClr val="002060"/>
                </a:solidFill>
                <a:ea typeface="+mj-lt"/>
                <a:cs typeface="+mj-lt"/>
              </a:rPr>
              <a:t>btn</a:t>
            </a:r>
            <a:r>
              <a:rPr lang="en-US" sz="1600" dirty="0">
                <a:solidFill>
                  <a:srgbClr val="002060"/>
                </a:solidFill>
                <a:ea typeface="+mj-lt"/>
                <a:cs typeface="+mj-lt"/>
              </a:rPr>
              <a:t>-lg </a:t>
            </a:r>
            <a:r>
              <a:rPr lang="en-US" sz="1600" dirty="0" err="1">
                <a:solidFill>
                  <a:srgbClr val="002060"/>
                </a:solidFill>
                <a:ea typeface="+mj-lt"/>
                <a:cs typeface="+mj-lt"/>
              </a:rPr>
              <a:t>btn</a:t>
            </a:r>
            <a:r>
              <a:rPr lang="en-US" sz="1600" dirty="0">
                <a:solidFill>
                  <a:srgbClr val="002060"/>
                </a:solidFill>
                <a:ea typeface="+mj-lt"/>
                <a:cs typeface="+mj-lt"/>
              </a:rPr>
              <a:t>-block" </a:t>
            </a:r>
            <a:r>
              <a:rPr lang="en-US" sz="1600" i="1" dirty="0">
                <a:solidFill>
                  <a:srgbClr val="002060"/>
                </a:solidFill>
                <a:ea typeface="+mj-lt"/>
                <a:cs typeface="+mj-lt"/>
              </a:rPr>
              <a:t>name</a:t>
            </a:r>
            <a:r>
              <a:rPr lang="en-US" sz="1600" dirty="0">
                <a:solidFill>
                  <a:srgbClr val="002060"/>
                </a:solidFill>
                <a:ea typeface="+mj-lt"/>
                <a:cs typeface="+mj-lt"/>
              </a:rPr>
              <a:t>="submit" </a:t>
            </a:r>
            <a:r>
              <a:rPr lang="en-US" sz="1600" i="1" dirty="0">
                <a:solidFill>
                  <a:srgbClr val="002060"/>
                </a:solidFill>
                <a:ea typeface="+mj-lt"/>
                <a:cs typeface="+mj-lt"/>
              </a:rPr>
              <a:t>type</a:t>
            </a:r>
            <a:r>
              <a:rPr lang="en-US" sz="1600" dirty="0">
                <a:solidFill>
                  <a:srgbClr val="002060"/>
                </a:solidFill>
                <a:ea typeface="+mj-lt"/>
                <a:cs typeface="+mj-lt"/>
              </a:rPr>
              <a:t>="submit"  </a:t>
            </a:r>
            <a:r>
              <a:rPr lang="en-US" sz="2000" b="1" dirty="0">
                <a:solidFill>
                  <a:srgbClr val="002060"/>
                </a:solidFill>
                <a:ea typeface="+mj-lt"/>
                <a:cs typeface="+mj-lt"/>
              </a:rPr>
              <a:t>(click)="</a:t>
            </a:r>
            <a:r>
              <a:rPr lang="en-US" sz="2000" b="1" dirty="0" err="1">
                <a:solidFill>
                  <a:srgbClr val="002060"/>
                </a:solidFill>
                <a:ea typeface="+mj-lt"/>
                <a:cs typeface="+mj-lt"/>
              </a:rPr>
              <a:t>AddPrice</a:t>
            </a:r>
            <a:r>
              <a:rPr lang="en-US" sz="2000" b="1" dirty="0">
                <a:solidFill>
                  <a:srgbClr val="002060"/>
                </a:solidFill>
                <a:ea typeface="+mj-lt"/>
                <a:cs typeface="+mj-lt"/>
              </a:rPr>
              <a:t>()</a:t>
            </a:r>
            <a:r>
              <a:rPr lang="en-US" sz="1600" dirty="0">
                <a:solidFill>
                  <a:srgbClr val="002060"/>
                </a:solidFill>
                <a:ea typeface="+mj-lt"/>
                <a:cs typeface="+mj-lt"/>
              </a:rPr>
              <a:t>"&gt;</a:t>
            </a:r>
            <a:endParaRPr lang="en-US" dirty="0">
              <a:solidFill>
                <a:srgbClr val="002060"/>
              </a:solidFill>
            </a:endParaRPr>
          </a:p>
          <a:p>
            <a:br>
              <a:rPr lang="en-US" sz="1600" b="1" dirty="0">
                <a:ea typeface="+mj-lt"/>
                <a:cs typeface="+mj-lt"/>
              </a:rPr>
            </a:br>
            <a:endParaRPr lang="en-US" sz="1600" b="1"/>
          </a:p>
          <a:p>
            <a:br>
              <a:rPr lang="en-US" dirty="0"/>
            </a:br>
            <a:br>
              <a:rPr lang="en-US" sz="1400" dirty="0"/>
            </a:br>
            <a:br>
              <a:rPr lang="en-US" sz="1400" dirty="0"/>
            </a:br>
            <a:br>
              <a:rPr lang="en-US" sz="1400" dirty="0"/>
            </a:br>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pic>
        <p:nvPicPr>
          <p:cNvPr id="3" name="Picture 3">
            <a:extLst>
              <a:ext uri="{FF2B5EF4-FFF2-40B4-BE49-F238E27FC236}">
                <a16:creationId xmlns:a16="http://schemas.microsoft.com/office/drawing/2014/main" id="{45A1A434-B046-45A6-9CA5-2BC995BFE446}"/>
              </a:ext>
            </a:extLst>
          </p:cNvPr>
          <p:cNvPicPr>
            <a:picLocks noChangeAspect="1"/>
          </p:cNvPicPr>
          <p:nvPr/>
        </p:nvPicPr>
        <p:blipFill>
          <a:blip r:embed="rId4"/>
          <a:stretch>
            <a:fillRect/>
          </a:stretch>
        </p:blipFill>
        <p:spPr>
          <a:xfrm>
            <a:off x="8724900" y="1742036"/>
            <a:ext cx="2743200" cy="916478"/>
          </a:xfrm>
          <a:prstGeom prst="rect">
            <a:avLst/>
          </a:prstGeom>
        </p:spPr>
      </p:pic>
    </p:spTree>
    <p:extLst>
      <p:ext uri="{BB962C8B-B14F-4D97-AF65-F5344CB8AC3E}">
        <p14:creationId xmlns:p14="http://schemas.microsoft.com/office/powerpoint/2010/main" val="3791478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rmAutofit fontScale="90000"/>
          </a:bodyPr>
          <a:lstStyle/>
          <a:p>
            <a:r>
              <a:rPr lang="en-US" sz="1400" b="1" dirty="0">
                <a:ea typeface="+mj-lt"/>
                <a:cs typeface="+mj-lt"/>
              </a:rPr>
              <a:t>Data Binding in Angular</a:t>
            </a:r>
            <a:br>
              <a:rPr lang="en-US" sz="1400" b="1" dirty="0"/>
            </a:br>
            <a:br>
              <a:rPr lang="en-US" sz="1400" b="1" dirty="0"/>
            </a:br>
            <a:br>
              <a:rPr lang="en-US" sz="1400" dirty="0">
                <a:ea typeface="+mj-lt"/>
                <a:cs typeface="+mj-lt"/>
              </a:rPr>
            </a:br>
            <a:r>
              <a:rPr lang="en-US" sz="1400" b="1" dirty="0">
                <a:ea typeface="+mj-lt"/>
                <a:cs typeface="+mj-lt"/>
              </a:rPr>
              <a:t>Two-way binding</a:t>
            </a:r>
            <a:endParaRPr lang="en-US" sz="1600" b="1" dirty="0">
              <a:ea typeface="+mj-lt"/>
              <a:cs typeface="+mj-lt"/>
            </a:endParaRPr>
          </a:p>
          <a:p>
            <a:r>
              <a:rPr lang="en-US" sz="1400" dirty="0">
                <a:ea typeface="+mj-lt"/>
                <a:cs typeface="+mj-lt"/>
              </a:rPr>
              <a:t>The two-way binding combines the </a:t>
            </a:r>
            <a:r>
              <a:rPr lang="en-US" sz="1400" b="1" dirty="0">
                <a:ea typeface="+mj-lt"/>
                <a:cs typeface="+mj-lt"/>
              </a:rPr>
              <a:t>property binding</a:t>
            </a:r>
            <a:r>
              <a:rPr lang="en-US" sz="1400" dirty="0">
                <a:ea typeface="+mj-lt"/>
                <a:cs typeface="+mj-lt"/>
              </a:rPr>
              <a:t> and </a:t>
            </a:r>
            <a:r>
              <a:rPr lang="en-US" sz="1400" b="1" dirty="0">
                <a:ea typeface="+mj-lt"/>
                <a:cs typeface="+mj-lt"/>
              </a:rPr>
              <a:t>event binding</a:t>
            </a:r>
            <a:endParaRPr lang="en-US" dirty="0"/>
          </a:p>
          <a:p>
            <a:br>
              <a:rPr lang="en-US" sz="1600" b="1" dirty="0">
                <a:ea typeface="+mj-lt"/>
                <a:cs typeface="+mj-lt"/>
              </a:rPr>
            </a:br>
            <a:endParaRPr lang="en-US" sz="1600" b="1"/>
          </a:p>
          <a:p>
            <a:br>
              <a:rPr lang="en-US" dirty="0"/>
            </a:br>
            <a:br>
              <a:rPr lang="en-US" sz="1400" dirty="0"/>
            </a:br>
            <a:br>
              <a:rPr lang="en-US" sz="1400" dirty="0"/>
            </a:br>
            <a:br>
              <a:rPr lang="en-US" sz="1400" dirty="0"/>
            </a:br>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pic>
        <p:nvPicPr>
          <p:cNvPr id="2" name="Picture 3" descr="Chart&#10;&#10;Description automatically generated">
            <a:extLst>
              <a:ext uri="{FF2B5EF4-FFF2-40B4-BE49-F238E27FC236}">
                <a16:creationId xmlns:a16="http://schemas.microsoft.com/office/drawing/2014/main" id="{A042964E-72B3-4FDB-AD69-C55724B919DA}"/>
              </a:ext>
            </a:extLst>
          </p:cNvPr>
          <p:cNvPicPr>
            <a:picLocks noChangeAspect="1"/>
          </p:cNvPicPr>
          <p:nvPr/>
        </p:nvPicPr>
        <p:blipFill>
          <a:blip r:embed="rId4"/>
          <a:stretch>
            <a:fillRect/>
          </a:stretch>
        </p:blipFill>
        <p:spPr>
          <a:xfrm>
            <a:off x="3171825" y="1877291"/>
            <a:ext cx="5181600" cy="2122343"/>
          </a:xfrm>
          <a:prstGeom prst="rect">
            <a:avLst/>
          </a:prstGeom>
        </p:spPr>
      </p:pic>
    </p:spTree>
    <p:extLst>
      <p:ext uri="{BB962C8B-B14F-4D97-AF65-F5344CB8AC3E}">
        <p14:creationId xmlns:p14="http://schemas.microsoft.com/office/powerpoint/2010/main" val="911689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rmAutofit fontScale="90000"/>
          </a:bodyPr>
          <a:lstStyle/>
          <a:p>
            <a:r>
              <a:rPr lang="en-US" sz="1400" b="1" dirty="0">
                <a:ea typeface="+mj-lt"/>
                <a:cs typeface="+mj-lt"/>
              </a:rPr>
              <a:t>Service in Angular</a:t>
            </a:r>
            <a:br>
              <a:rPr lang="en-US" sz="1400" b="1" dirty="0"/>
            </a:br>
            <a:br>
              <a:rPr lang="en-US" sz="1400" b="1" dirty="0"/>
            </a:br>
            <a:br>
              <a:rPr lang="en-US" sz="1400" dirty="0">
                <a:ea typeface="+mj-lt"/>
                <a:cs typeface="+mj-lt"/>
              </a:rPr>
            </a:br>
            <a:r>
              <a:rPr lang="en-US" sz="1400" b="1" dirty="0">
                <a:ea typeface="+mj-lt"/>
                <a:cs typeface="+mj-lt"/>
              </a:rPr>
              <a:t>Why &amp; What is Service in Angular</a:t>
            </a:r>
            <a:endParaRPr lang="en-US" sz="1400" b="1" dirty="0"/>
          </a:p>
          <a:p>
            <a:br>
              <a:rPr lang="en-US" sz="1600" b="1" dirty="0">
                <a:ea typeface="+mj-lt"/>
                <a:cs typeface="+mj-lt"/>
              </a:rPr>
            </a:br>
            <a:r>
              <a:rPr lang="en-US" sz="1600" dirty="0">
                <a:ea typeface="+mj-lt"/>
                <a:cs typeface="+mj-lt"/>
              </a:rPr>
              <a:t>What is the need of service in Angular ?</a:t>
            </a:r>
            <a:br>
              <a:rPr lang="en-US" sz="1600" dirty="0">
                <a:ea typeface="+mj-lt"/>
                <a:cs typeface="+mj-lt"/>
              </a:rPr>
            </a:br>
            <a:br>
              <a:rPr lang="en-US" sz="1600" dirty="0">
                <a:ea typeface="+mj-lt"/>
                <a:cs typeface="+mj-lt"/>
              </a:rPr>
            </a:br>
            <a:r>
              <a:rPr lang="en-US" sz="1600" dirty="0">
                <a:ea typeface="+mj-lt"/>
                <a:cs typeface="+mj-lt"/>
              </a:rPr>
              <a:t>The separation of concerns is the main reason why Angular services came into existence. An Angular service is a stateless object and provides some very useful functions. These functions can be invoked from any component of Angular, like Controllers, Directives, etc. This helps in dividing the web application into small, different logical units which can be reused.</a:t>
            </a:r>
            <a:br>
              <a:rPr lang="en-US" sz="1600" dirty="0">
                <a:ea typeface="+mj-lt"/>
                <a:cs typeface="+mj-lt"/>
              </a:rPr>
            </a:br>
            <a:endParaRPr lang="en-US" sz="1600" dirty="0">
              <a:ea typeface="+mj-lt"/>
              <a:cs typeface="+mj-lt"/>
            </a:endParaRPr>
          </a:p>
          <a:p>
            <a:r>
              <a:rPr lang="en-US" sz="1600" dirty="0">
                <a:ea typeface="+mj-lt"/>
                <a:cs typeface="+mj-lt"/>
              </a:rPr>
              <a:t>What is Service in Angular ?</a:t>
            </a:r>
            <a:br>
              <a:rPr lang="en-US" sz="1600" dirty="0">
                <a:ea typeface="+mj-lt"/>
                <a:cs typeface="+mj-lt"/>
              </a:rPr>
            </a:br>
            <a:br>
              <a:rPr lang="en-US" sz="1600" dirty="0">
                <a:ea typeface="+mj-lt"/>
                <a:cs typeface="+mj-lt"/>
              </a:rPr>
            </a:br>
            <a:r>
              <a:rPr lang="en-US" sz="1600" b="1" dirty="0">
                <a:ea typeface="+mj-lt"/>
                <a:cs typeface="+mj-lt"/>
              </a:rPr>
              <a:t>Angular Services:</a:t>
            </a:r>
            <a:endParaRPr lang="en-US" sz="1600" dirty="0">
              <a:ea typeface="+mj-lt"/>
              <a:cs typeface="+mj-lt"/>
            </a:endParaRPr>
          </a:p>
          <a:p>
            <a:r>
              <a:rPr lang="en-US" sz="1600" dirty="0">
                <a:ea typeface="+mj-lt"/>
                <a:cs typeface="+mj-lt"/>
              </a:rPr>
              <a:t>Angular services are singleton objects that get instantiated only once during the lifetime of an application. They contain methods that maintain data throughout the life of an application, i.e. data does not get refreshed and is available all the time. The main objective of a service is to organize and share business logic, models, or data and functions with different components of an Angular application.</a:t>
            </a:r>
            <a:endParaRPr lang="en-US" dirty="0"/>
          </a:p>
          <a:p>
            <a:r>
              <a:rPr lang="en-US" sz="1600" dirty="0">
                <a:ea typeface="+mj-lt"/>
                <a:cs typeface="+mj-lt"/>
              </a:rPr>
              <a:t>How to Create &amp; Consume Service?</a:t>
            </a:r>
            <a:br>
              <a:rPr lang="en-US" sz="1600" dirty="0">
                <a:ea typeface="+mj-lt"/>
                <a:cs typeface="+mj-lt"/>
              </a:rPr>
            </a:br>
            <a:endParaRPr lang="en-US"/>
          </a:p>
          <a:p>
            <a:br>
              <a:rPr lang="en-US" sz="1600" b="1" dirty="0">
                <a:ea typeface="+mj-lt"/>
                <a:cs typeface="+mj-lt"/>
              </a:rPr>
            </a:br>
            <a:endParaRPr lang="en-US" sz="1600" b="1"/>
          </a:p>
          <a:p>
            <a:br>
              <a:rPr lang="en-US" dirty="0"/>
            </a:br>
            <a:br>
              <a:rPr lang="en-US" sz="1400" dirty="0"/>
            </a:br>
            <a:br>
              <a:rPr lang="en-US" sz="1400" dirty="0"/>
            </a:br>
            <a:br>
              <a:rPr lang="en-US" sz="1400" dirty="0"/>
            </a:br>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Tree>
    <p:extLst>
      <p:ext uri="{BB962C8B-B14F-4D97-AF65-F5344CB8AC3E}">
        <p14:creationId xmlns:p14="http://schemas.microsoft.com/office/powerpoint/2010/main" val="1903409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rmAutofit fontScale="90000"/>
          </a:bodyPr>
          <a:lstStyle/>
          <a:p>
            <a:r>
              <a:rPr lang="en-US" sz="1400" b="1" dirty="0">
                <a:ea typeface="+mj-lt"/>
                <a:cs typeface="+mj-lt"/>
              </a:rPr>
              <a:t>Service in Angular</a:t>
            </a:r>
            <a:br>
              <a:rPr lang="en-US" sz="1400" b="1" dirty="0"/>
            </a:br>
            <a:br>
              <a:rPr lang="en-US" sz="1400" b="1" dirty="0"/>
            </a:br>
            <a:br>
              <a:rPr lang="en-US" sz="1400" dirty="0">
                <a:ea typeface="+mj-lt"/>
                <a:cs typeface="+mj-lt"/>
              </a:rPr>
            </a:br>
            <a:r>
              <a:rPr lang="en-US" sz="1600" dirty="0"/>
              <a:t>Create the </a:t>
            </a:r>
            <a:r>
              <a:rPr lang="en-US" sz="1600" dirty="0" err="1"/>
              <a:t>HeroService</a:t>
            </a:r>
            <a:endParaRPr lang="en-US" sz="2200" err="1">
              <a:ea typeface="+mj-lt"/>
              <a:cs typeface="+mj-lt"/>
            </a:endParaRPr>
          </a:p>
          <a:p>
            <a:r>
              <a:rPr lang="en-US" sz="1400" dirty="0">
                <a:ea typeface="+mj-lt"/>
                <a:cs typeface="+mj-lt"/>
              </a:rPr>
              <a:t>Using the Angular CLI, create a service called hero.</a:t>
            </a:r>
            <a:br>
              <a:rPr lang="en-US" sz="1400" dirty="0">
                <a:ea typeface="+mj-lt"/>
                <a:cs typeface="+mj-lt"/>
              </a:rPr>
            </a:br>
            <a:br>
              <a:rPr lang="en-US" sz="1400" dirty="0">
                <a:ea typeface="+mj-lt"/>
                <a:cs typeface="+mj-lt"/>
              </a:rPr>
            </a:br>
            <a:r>
              <a:rPr lang="en-US" sz="1400" dirty="0">
                <a:ea typeface="+mj-lt"/>
                <a:cs typeface="+mj-lt"/>
              </a:rPr>
              <a:t>ng generate service hero</a:t>
            </a:r>
            <a:endParaRPr lang="en-US" dirty="0"/>
          </a:p>
          <a:p>
            <a:br>
              <a:rPr lang="en-US" sz="1600" dirty="0">
                <a:ea typeface="+mj-lt"/>
                <a:cs typeface="+mj-lt"/>
              </a:rPr>
            </a:br>
            <a:r>
              <a:rPr lang="en-US" sz="1600" dirty="0">
                <a:ea typeface="+mj-lt"/>
                <a:cs typeface="+mj-lt"/>
              </a:rPr>
              <a:t>The command generates a skeleton </a:t>
            </a:r>
            <a:r>
              <a:rPr lang="en-US" sz="1600" dirty="0" err="1">
                <a:ea typeface="+mj-lt"/>
                <a:cs typeface="+mj-lt"/>
              </a:rPr>
              <a:t>HeroService</a:t>
            </a:r>
            <a:r>
              <a:rPr lang="en-US" sz="1600" dirty="0">
                <a:ea typeface="+mj-lt"/>
                <a:cs typeface="+mj-lt"/>
              </a:rPr>
              <a:t> class in </a:t>
            </a:r>
            <a:r>
              <a:rPr lang="en-US" sz="1600" dirty="0" err="1">
                <a:ea typeface="+mj-lt"/>
                <a:cs typeface="+mj-lt"/>
              </a:rPr>
              <a:t>src</a:t>
            </a:r>
            <a:r>
              <a:rPr lang="en-US" sz="1600" dirty="0">
                <a:ea typeface="+mj-lt"/>
                <a:cs typeface="+mj-lt"/>
              </a:rPr>
              <a:t>/app/</a:t>
            </a:r>
            <a:r>
              <a:rPr lang="en-US" sz="1600" dirty="0" err="1">
                <a:ea typeface="+mj-lt"/>
                <a:cs typeface="+mj-lt"/>
              </a:rPr>
              <a:t>hero.service.ts</a:t>
            </a:r>
            <a:r>
              <a:rPr lang="en-US" sz="1600" dirty="0">
                <a:ea typeface="+mj-lt"/>
                <a:cs typeface="+mj-lt"/>
              </a:rPr>
              <a:t> as follows:</a:t>
            </a:r>
            <a:br>
              <a:rPr lang="en-US" sz="1600" dirty="0">
                <a:ea typeface="+mj-lt"/>
                <a:cs typeface="+mj-lt"/>
              </a:rPr>
            </a:br>
            <a:br>
              <a:rPr lang="en-US" sz="1600" dirty="0">
                <a:ea typeface="+mj-lt"/>
                <a:cs typeface="+mj-lt"/>
              </a:rPr>
            </a:br>
            <a:r>
              <a:rPr lang="en-US" sz="1600" dirty="0">
                <a:ea typeface="+mj-lt"/>
                <a:cs typeface="+mj-lt"/>
              </a:rPr>
              <a:t>import { Injectable } from '@angular/core';</a:t>
            </a:r>
            <a:endParaRPr lang="en-US" dirty="0"/>
          </a:p>
          <a:p>
            <a:r>
              <a:rPr lang="en-US" sz="1600" dirty="0">
                <a:ea typeface="+mj-lt"/>
                <a:cs typeface="+mj-lt"/>
              </a:rPr>
              <a:t>@Injectable({</a:t>
            </a:r>
            <a:endParaRPr lang="en-US" dirty="0"/>
          </a:p>
          <a:p>
            <a:r>
              <a:rPr lang="en-US" sz="1600" dirty="0">
                <a:ea typeface="+mj-lt"/>
                <a:cs typeface="+mj-lt"/>
              </a:rPr>
              <a:t>  </a:t>
            </a:r>
            <a:r>
              <a:rPr lang="en-US" sz="1600" dirty="0" err="1">
                <a:ea typeface="+mj-lt"/>
                <a:cs typeface="+mj-lt"/>
              </a:rPr>
              <a:t>providedIn</a:t>
            </a:r>
            <a:r>
              <a:rPr lang="en-US" sz="1600" dirty="0">
                <a:ea typeface="+mj-lt"/>
                <a:cs typeface="+mj-lt"/>
              </a:rPr>
              <a:t>: 'root',</a:t>
            </a:r>
            <a:endParaRPr lang="en-US" dirty="0"/>
          </a:p>
          <a:p>
            <a:r>
              <a:rPr lang="en-US" sz="1600" dirty="0">
                <a:ea typeface="+mj-lt"/>
                <a:cs typeface="+mj-lt"/>
              </a:rPr>
              <a:t>})</a:t>
            </a:r>
            <a:endParaRPr lang="en-US" dirty="0"/>
          </a:p>
          <a:p>
            <a:r>
              <a:rPr lang="en-US" sz="1600" dirty="0">
                <a:ea typeface="+mj-lt"/>
                <a:cs typeface="+mj-lt"/>
              </a:rPr>
              <a:t>export class </a:t>
            </a:r>
            <a:r>
              <a:rPr lang="en-US" sz="1600" dirty="0" err="1">
                <a:ea typeface="+mj-lt"/>
                <a:cs typeface="+mj-lt"/>
              </a:rPr>
              <a:t>HeroService</a:t>
            </a:r>
            <a:r>
              <a:rPr lang="en-US" sz="1600" dirty="0">
                <a:ea typeface="+mj-lt"/>
                <a:cs typeface="+mj-lt"/>
              </a:rPr>
              <a:t> {</a:t>
            </a:r>
            <a:endParaRPr lang="en-US" dirty="0"/>
          </a:p>
          <a:p>
            <a:r>
              <a:rPr lang="en-US" sz="1600" dirty="0">
                <a:ea typeface="+mj-lt"/>
                <a:cs typeface="+mj-lt"/>
              </a:rPr>
              <a:t>  constructor() { }</a:t>
            </a:r>
            <a:br>
              <a:rPr lang="en-US" sz="1600" dirty="0">
                <a:ea typeface="+mj-lt"/>
                <a:cs typeface="+mj-lt"/>
              </a:rPr>
            </a:br>
            <a:r>
              <a:rPr lang="en-US" sz="1600" dirty="0"/>
              <a:t>// Your all functions </a:t>
            </a:r>
            <a:endParaRPr lang="en-US" dirty="0"/>
          </a:p>
          <a:p>
            <a:r>
              <a:rPr lang="en-US" sz="1600" dirty="0">
                <a:ea typeface="+mj-lt"/>
                <a:cs typeface="+mj-lt"/>
              </a:rPr>
              <a:t>}</a:t>
            </a:r>
            <a:br>
              <a:rPr lang="en-US" sz="1600" dirty="0">
                <a:ea typeface="+mj-lt"/>
                <a:cs typeface="+mj-lt"/>
              </a:rPr>
            </a:br>
            <a:endParaRPr lang="en-US"/>
          </a:p>
          <a:p>
            <a:br>
              <a:rPr lang="en-US" sz="1600" b="1" dirty="0">
                <a:ea typeface="+mj-lt"/>
                <a:cs typeface="+mj-lt"/>
              </a:rPr>
            </a:br>
            <a:endParaRPr lang="en-US" sz="1600" b="1"/>
          </a:p>
          <a:p>
            <a:br>
              <a:rPr lang="en-US" dirty="0"/>
            </a:br>
            <a:br>
              <a:rPr lang="en-US" sz="1400" dirty="0"/>
            </a:br>
            <a:br>
              <a:rPr lang="en-US" sz="1400" dirty="0"/>
            </a:br>
            <a:br>
              <a:rPr lang="en-US" sz="1400" dirty="0"/>
            </a:br>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Tree>
    <p:extLst>
      <p:ext uri="{BB962C8B-B14F-4D97-AF65-F5344CB8AC3E}">
        <p14:creationId xmlns:p14="http://schemas.microsoft.com/office/powerpoint/2010/main" val="4264941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rmAutofit fontScale="90000"/>
          </a:bodyPr>
          <a:lstStyle/>
          <a:p>
            <a:r>
              <a:rPr lang="en-US" sz="1400" b="1" dirty="0">
                <a:ea typeface="+mj-lt"/>
                <a:cs typeface="+mj-lt"/>
              </a:rPr>
              <a:t>Top Interview Questions for Angular Developer.</a:t>
            </a:r>
            <a:br>
              <a:rPr lang="en-US" sz="1400" b="1" dirty="0"/>
            </a:br>
            <a:br>
              <a:rPr lang="en-US" sz="1400" b="1" dirty="0"/>
            </a:br>
            <a:br>
              <a:rPr lang="en-US" sz="1400" dirty="0">
                <a:ea typeface="+mj-lt"/>
                <a:cs typeface="+mj-lt"/>
              </a:rPr>
            </a:br>
            <a:r>
              <a:rPr lang="en-US" sz="1600" b="1" dirty="0"/>
              <a:t>Question: What is Angular?</a:t>
            </a:r>
            <a:endParaRPr lang="en-US" sz="1600" dirty="0"/>
          </a:p>
          <a:p>
            <a:pPr algn="just"/>
            <a:r>
              <a:rPr lang="en-US" sz="1400" b="1" dirty="0">
                <a:ea typeface="+mj-lt"/>
                <a:cs typeface="+mj-lt"/>
              </a:rPr>
              <a:t>Answer: </a:t>
            </a:r>
            <a:r>
              <a:rPr lang="en-US" sz="1400" dirty="0">
                <a:ea typeface="+mj-lt"/>
                <a:cs typeface="+mj-lt"/>
              </a:rPr>
              <a:t>Angular is a TypeScript-based open-source web application framework, developed and maintained by Google. It offers an easy and powerful way of building front end web-based applications.</a:t>
            </a:r>
            <a:endParaRPr lang="en-US" dirty="0"/>
          </a:p>
          <a:p>
            <a:pPr algn="just"/>
            <a:r>
              <a:rPr lang="en-US" sz="1400" dirty="0">
                <a:ea typeface="+mj-lt"/>
                <a:cs typeface="+mj-lt"/>
              </a:rPr>
              <a:t>Angular integrates a range of features like declarative templates, dependency injection, end-to-end tooling, etc. that facilitates web application development.</a:t>
            </a:r>
            <a:endParaRPr lang="en-US" dirty="0"/>
          </a:p>
          <a:p>
            <a:endParaRPr lang="en-US" sz="1400" dirty="0">
              <a:ea typeface="+mj-lt"/>
              <a:cs typeface="+mj-lt"/>
            </a:endParaRPr>
          </a:p>
          <a:p>
            <a:r>
              <a:rPr lang="en-US" sz="1600" b="1" dirty="0"/>
              <a:t>Question: Why was Angular introduced as a client-side framework? </a:t>
            </a:r>
            <a:endParaRPr lang="en-US" sz="1600" dirty="0"/>
          </a:p>
          <a:p>
            <a:pPr algn="just"/>
            <a:r>
              <a:rPr lang="en-US" sz="1600" b="1" dirty="0">
                <a:ea typeface="+mj-lt"/>
                <a:cs typeface="+mj-lt"/>
              </a:rPr>
              <a:t>Answer: </a:t>
            </a:r>
            <a:r>
              <a:rPr lang="en-US" sz="1600" dirty="0">
                <a:ea typeface="+mj-lt"/>
                <a:cs typeface="+mj-lt"/>
              </a:rPr>
              <a:t>Traditionally, </a:t>
            </a:r>
            <a:r>
              <a:rPr lang="en-US" sz="1600" dirty="0" err="1">
                <a:ea typeface="+mj-lt"/>
                <a:cs typeface="+mj-lt"/>
              </a:rPr>
              <a:t>VanillaJS</a:t>
            </a:r>
            <a:r>
              <a:rPr lang="en-US" sz="1600" dirty="0">
                <a:ea typeface="+mj-lt"/>
                <a:cs typeface="+mj-lt"/>
              </a:rPr>
              <a:t> and jQuery were used by developers to develop dynamic websites. As the websites became more complex with added features and functionality, it was hard for the developers to maintain the code. Moreover, there was no provision of data handling facilities across the views by jQuery. So, Angular was built to address these issues, thus, making it easier for the developers by dividing code into smaller bits of information that are known as Components in Angular. </a:t>
            </a:r>
            <a:br>
              <a:rPr lang="en-US" sz="1600" dirty="0">
                <a:ea typeface="+mj-lt"/>
                <a:cs typeface="+mj-lt"/>
              </a:rPr>
            </a:br>
            <a:endParaRPr lang="en-US" sz="1600" dirty="0"/>
          </a:p>
          <a:p>
            <a:r>
              <a:rPr lang="en-US" sz="1600" b="1" dirty="0"/>
              <a:t>Question: Please explain the various features of Angular?</a:t>
            </a:r>
            <a:br>
              <a:rPr lang="en-US" sz="1600" b="1" dirty="0"/>
            </a:br>
            <a:endParaRPr lang="en-US" sz="1600" dirty="0"/>
          </a:p>
          <a:p>
            <a:pPr marL="285750" indent="-285750">
              <a:buFont typeface="Arial"/>
              <a:buChar char="•"/>
            </a:pPr>
            <a:r>
              <a:rPr lang="en-US" sz="1600" b="1" dirty="0">
                <a:ea typeface="+mj-lt"/>
                <a:cs typeface="+mj-lt"/>
              </a:rPr>
              <a:t>Accessibility Applications</a:t>
            </a:r>
            <a:endParaRPr lang="en-US" dirty="0"/>
          </a:p>
          <a:p>
            <a:pPr marL="285750" indent="-285750">
              <a:buFont typeface="Arial"/>
              <a:buChar char="•"/>
            </a:pPr>
            <a:r>
              <a:rPr lang="en-US" sz="1600" b="1" dirty="0">
                <a:ea typeface="+mj-lt"/>
                <a:cs typeface="+mj-lt"/>
              </a:rPr>
              <a:t>Angular CLI</a:t>
            </a:r>
            <a:endParaRPr lang="en-US" dirty="0"/>
          </a:p>
          <a:p>
            <a:pPr marL="285750" indent="-285750">
              <a:buFont typeface="Arial"/>
              <a:buChar char="•"/>
            </a:pPr>
            <a:r>
              <a:rPr lang="en-US" sz="1600" b="1" dirty="0">
                <a:ea typeface="+mj-lt"/>
                <a:cs typeface="+mj-lt"/>
              </a:rPr>
              <a:t>Animation Support</a:t>
            </a:r>
            <a:endParaRPr lang="en-US" dirty="0"/>
          </a:p>
          <a:p>
            <a:pPr marL="285750" indent="-285750">
              <a:buFont typeface="Arial"/>
              <a:buChar char="•"/>
            </a:pPr>
            <a:r>
              <a:rPr lang="en-US" sz="1600" b="1" dirty="0">
                <a:ea typeface="+mj-lt"/>
                <a:cs typeface="+mj-lt"/>
              </a:rPr>
              <a:t>Cross-Platform App Development</a:t>
            </a:r>
            <a:endParaRPr lang="en-US" sz="1600" b="1" dirty="0"/>
          </a:p>
          <a:p>
            <a:pPr marL="285750" indent="-285750">
              <a:buFont typeface="Arial"/>
              <a:buChar char="•"/>
            </a:pPr>
            <a:r>
              <a:rPr lang="en-US" sz="1600" b="1" dirty="0">
                <a:ea typeface="+mj-lt"/>
                <a:cs typeface="+mj-lt"/>
              </a:rPr>
              <a:t>Code Generation</a:t>
            </a:r>
            <a:endParaRPr lang="en-US" dirty="0"/>
          </a:p>
          <a:p>
            <a:pPr marL="285750" indent="-285750">
              <a:buFont typeface="Arial"/>
              <a:buChar char="•"/>
            </a:pPr>
            <a:r>
              <a:rPr lang="en-US" sz="1600" b="1" dirty="0">
                <a:ea typeface="+mj-lt"/>
                <a:cs typeface="+mj-lt"/>
              </a:rPr>
              <a:t>Templates</a:t>
            </a:r>
            <a:endParaRPr lang="en-US" dirty="0"/>
          </a:p>
          <a:p>
            <a:pPr marL="285750" indent="-285750">
              <a:buFont typeface="Arial"/>
              <a:buChar char="•"/>
            </a:pPr>
            <a:r>
              <a:rPr lang="en-US" sz="1600" b="1" dirty="0">
                <a:ea typeface="+mj-lt"/>
                <a:cs typeface="+mj-lt"/>
              </a:rPr>
              <a:t>Testing</a:t>
            </a:r>
            <a:endParaRPr lang="en-US" dirty="0"/>
          </a:p>
          <a:p>
            <a:endParaRPr lang="en-US" sz="1600" b="1" dirty="0">
              <a:ea typeface="+mj-lt"/>
              <a:cs typeface="+mj-lt"/>
            </a:endParaRPr>
          </a:p>
          <a:p>
            <a:br>
              <a:rPr lang="en-US" dirty="0"/>
            </a:br>
            <a:br>
              <a:rPr lang="en-US" sz="1400" dirty="0"/>
            </a:br>
            <a:br>
              <a:rPr lang="en-US" sz="1400" dirty="0"/>
            </a:br>
            <a:br>
              <a:rPr lang="en-US" sz="1400" dirty="0"/>
            </a:br>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Tree>
    <p:extLst>
      <p:ext uri="{BB962C8B-B14F-4D97-AF65-F5344CB8AC3E}">
        <p14:creationId xmlns:p14="http://schemas.microsoft.com/office/powerpoint/2010/main" val="1880320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rmAutofit fontScale="90000"/>
          </a:bodyPr>
          <a:lstStyle/>
          <a:p>
            <a:pPr marL="171450" indent="-171450">
              <a:spcBef>
                <a:spcPts val="0"/>
              </a:spcBef>
              <a:buFont typeface="Arial"/>
              <a:buChar char="•"/>
            </a:pPr>
            <a:r>
              <a:rPr lang="en-US" sz="1200" b="1"/>
              <a:t>Note: These Handouts are covering the basics of Mean Stack and for further detail information watch the video lectures.</a:t>
            </a:r>
            <a:br>
              <a:rPr lang="en-US" sz="1200" b="1"/>
            </a:br>
            <a:br>
              <a:rPr lang="en-US" sz="1200" b="1"/>
            </a:br>
            <a:br>
              <a:rPr lang="en-US" sz="1200" b="1"/>
            </a:br>
            <a:br>
              <a:rPr lang="en-US" sz="1200" b="1"/>
            </a:br>
            <a:br>
              <a:rPr lang="en-US" sz="1200" b="1"/>
            </a:br>
            <a:br>
              <a:rPr lang="en-US" sz="1200" b="1"/>
            </a:br>
            <a:br>
              <a:rPr lang="en-US" sz="1200" b="1"/>
            </a:br>
            <a:br>
              <a:rPr lang="en-US" sz="1200" b="1"/>
            </a:br>
            <a:br>
              <a:rPr lang="en-US" sz="1200" b="1"/>
            </a:br>
            <a:br>
              <a:rPr lang="en-US" sz="1200" b="1"/>
            </a:br>
            <a:br>
              <a:rPr lang="en-US" sz="1200" b="1"/>
            </a:br>
            <a:br>
              <a:rPr lang="en-US" sz="1200" b="1"/>
            </a:br>
            <a:br>
              <a:rPr lang="en-US" sz="1200" b="1"/>
            </a:br>
            <a:br>
              <a:rPr lang="en-US" sz="1200" b="1"/>
            </a:br>
            <a:br>
              <a:rPr lang="en-US" sz="1200" b="1"/>
            </a:br>
            <a:br>
              <a:rPr lang="en-US" sz="1200" b="1"/>
            </a:br>
            <a:br>
              <a:rPr lang="en-US" sz="1200" b="1"/>
            </a:br>
            <a:br>
              <a:rPr lang="en-US" sz="1200" b="1"/>
            </a:br>
            <a:br>
              <a:rPr lang="en-US" sz="1200" b="1"/>
            </a:br>
            <a:br>
              <a:rPr lang="en-US" sz="1200" b="1"/>
            </a:br>
            <a:br>
              <a:rPr lang="en-US" sz="1200" b="1"/>
            </a:br>
            <a:br>
              <a:rPr lang="en-US" sz="1200" b="1"/>
            </a:br>
            <a:br>
              <a:rPr lang="en-US" sz="1200" b="1"/>
            </a:br>
            <a:br>
              <a:rPr lang="en-US" sz="1200" b="1"/>
            </a:br>
            <a:br>
              <a:rPr lang="en-US" sz="1200" b="1"/>
            </a:br>
            <a:br>
              <a:rPr lang="en-US" sz="1200" b="1"/>
            </a:br>
            <a:br>
              <a:rPr lang="en-US" sz="1200" b="1"/>
            </a:br>
            <a:br>
              <a:rPr lang="en-US" sz="1200" b="1"/>
            </a:br>
            <a:br>
              <a:rPr lang="en-US" sz="1200" b="1"/>
            </a:br>
            <a:br>
              <a:rPr lang="en-US" sz="1200" b="1"/>
            </a:br>
            <a:br>
              <a:rPr lang="en-US" sz="1200" b="1"/>
            </a:br>
            <a:br>
              <a:rPr lang="en-US" sz="1200" b="1"/>
            </a:br>
            <a:endParaRPr lang="en-US" sz="1200" b="1"/>
          </a:p>
        </p:txBody>
      </p:sp>
    </p:spTree>
    <p:extLst>
      <p:ext uri="{BB962C8B-B14F-4D97-AF65-F5344CB8AC3E}">
        <p14:creationId xmlns:p14="http://schemas.microsoft.com/office/powerpoint/2010/main" val="1691702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rmAutofit fontScale="90000"/>
          </a:bodyPr>
          <a:lstStyle/>
          <a:p>
            <a:r>
              <a:rPr lang="en-US" sz="1400" b="1" dirty="0">
                <a:ea typeface="+mj-lt"/>
                <a:cs typeface="+mj-lt"/>
              </a:rPr>
              <a:t>Top Interview Questions for Angular Developer.</a:t>
            </a:r>
            <a:br>
              <a:rPr lang="en-US" sz="1400" b="1" dirty="0"/>
            </a:br>
            <a:br>
              <a:rPr lang="en-US" sz="1400" b="1" dirty="0"/>
            </a:br>
            <a:br>
              <a:rPr lang="en-US" sz="1400" dirty="0">
                <a:ea typeface="+mj-lt"/>
                <a:cs typeface="+mj-lt"/>
              </a:rPr>
            </a:br>
            <a:r>
              <a:rPr lang="en-US" sz="1600" b="1" dirty="0"/>
              <a:t>Question: State some advantages of Angular over other frameworks.</a:t>
            </a:r>
            <a:endParaRPr lang="en-US" sz="1600" b="1" dirty="0">
              <a:ea typeface="+mj-lt"/>
              <a:cs typeface="+mj-lt"/>
            </a:endParaRPr>
          </a:p>
          <a:p>
            <a:pPr algn="just"/>
            <a:r>
              <a:rPr lang="en-US" sz="1400" b="1" dirty="0">
                <a:ea typeface="+mj-lt"/>
                <a:cs typeface="+mj-lt"/>
              </a:rPr>
              <a:t>Answer: </a:t>
            </a:r>
            <a:endParaRPr lang="en-US" dirty="0"/>
          </a:p>
          <a:p>
            <a:pPr algn="just"/>
            <a:r>
              <a:rPr lang="en-US" sz="1400" b="1" dirty="0">
                <a:ea typeface="+mj-lt"/>
                <a:cs typeface="+mj-lt"/>
              </a:rPr>
              <a:t>Out of box Features: </a:t>
            </a:r>
            <a:r>
              <a:rPr lang="en-US" sz="1400" dirty="0">
                <a:ea typeface="+mj-lt"/>
                <a:cs typeface="+mj-lt"/>
              </a:rPr>
              <a:t>Several built-in features like routing, state management, </a:t>
            </a:r>
            <a:r>
              <a:rPr lang="en-US" sz="1400" dirty="0" err="1">
                <a:ea typeface="+mj-lt"/>
                <a:cs typeface="+mj-lt"/>
              </a:rPr>
              <a:t>rxjs</a:t>
            </a:r>
            <a:r>
              <a:rPr lang="en-US" sz="1400" dirty="0">
                <a:ea typeface="+mj-lt"/>
                <a:cs typeface="+mj-lt"/>
              </a:rPr>
              <a:t> library, and HTTP services are straight out of the box services provided by Angular. So, one does not need to look for the above-stated features separately. </a:t>
            </a:r>
            <a:endParaRPr lang="en-US" dirty="0"/>
          </a:p>
          <a:p>
            <a:pPr algn="just"/>
            <a:r>
              <a:rPr lang="en-US" sz="1400" b="1" dirty="0">
                <a:ea typeface="+mj-lt"/>
                <a:cs typeface="+mj-lt"/>
              </a:rPr>
              <a:t>Declarative UI: </a:t>
            </a:r>
            <a:r>
              <a:rPr lang="en-US" sz="1400" dirty="0">
                <a:ea typeface="+mj-lt"/>
                <a:cs typeface="+mj-lt"/>
              </a:rPr>
              <a:t>Angular uses HTML to render the UI of an application as it is a declarative language and is much easier to use than JavaScript.</a:t>
            </a:r>
            <a:br>
              <a:rPr lang="en-US" sz="1400" dirty="0">
                <a:ea typeface="+mj-lt"/>
                <a:cs typeface="+mj-lt"/>
              </a:rPr>
            </a:br>
            <a:br>
              <a:rPr lang="en-US" sz="1400" dirty="0">
                <a:ea typeface="+mj-lt"/>
                <a:cs typeface="+mj-lt"/>
              </a:rPr>
            </a:br>
            <a:endParaRPr lang="en-US" sz="1400" dirty="0"/>
          </a:p>
          <a:p>
            <a:r>
              <a:rPr lang="en-US" sz="1600" b="1" dirty="0"/>
              <a:t>Question: What is the difference between Angular and AngularJS?</a:t>
            </a:r>
            <a:br>
              <a:rPr lang="en-US" sz="1600" b="1" dirty="0"/>
            </a:br>
            <a:endParaRPr lang="en-US" sz="1600" dirty="0"/>
          </a:p>
          <a:p>
            <a:endParaRPr lang="en-US" sz="1400" dirty="0">
              <a:ea typeface="+mj-lt"/>
              <a:cs typeface="+mj-lt"/>
            </a:endParaRPr>
          </a:p>
          <a:p>
            <a:br>
              <a:rPr lang="en-US" dirty="0"/>
            </a:br>
            <a:br>
              <a:rPr lang="en-US" sz="1400" dirty="0"/>
            </a:br>
            <a:br>
              <a:rPr lang="en-US" sz="1400" dirty="0"/>
            </a:br>
            <a:br>
              <a:rPr lang="en-US" sz="1400" dirty="0"/>
            </a:br>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
        <p:nvSpPr>
          <p:cNvPr id="4" name="TextBox 3">
            <a:extLst>
              <a:ext uri="{FF2B5EF4-FFF2-40B4-BE49-F238E27FC236}">
                <a16:creationId xmlns:a16="http://schemas.microsoft.com/office/drawing/2014/main" id="{F29B2A33-2F50-4528-B870-80AD5A007B4A}"/>
              </a:ext>
            </a:extLst>
          </p:cNvPr>
          <p:cNvSpPr txBox="1"/>
          <p:nvPr/>
        </p:nvSpPr>
        <p:spPr>
          <a:xfrm>
            <a:off x="86548" y="275825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solidFill>
                <a:srgbClr val="001C3B"/>
              </a:solidFill>
              <a:latin typeface="proxima-nova"/>
            </a:endParaRPr>
          </a:p>
        </p:txBody>
      </p:sp>
      <p:graphicFrame>
        <p:nvGraphicFramePr>
          <p:cNvPr id="7" name="Table 7">
            <a:extLst>
              <a:ext uri="{FF2B5EF4-FFF2-40B4-BE49-F238E27FC236}">
                <a16:creationId xmlns:a16="http://schemas.microsoft.com/office/drawing/2014/main" id="{2B61F408-6A8C-46BC-B062-62017771A3E0}"/>
              </a:ext>
            </a:extLst>
          </p:cNvPr>
          <p:cNvGraphicFramePr>
            <a:graphicFrameLocks noGrp="1"/>
          </p:cNvGraphicFramePr>
          <p:nvPr>
            <p:extLst>
              <p:ext uri="{D42A27DB-BD31-4B8C-83A1-F6EECF244321}">
                <p14:modId xmlns:p14="http://schemas.microsoft.com/office/powerpoint/2010/main" val="3182234370"/>
              </p:ext>
            </p:extLst>
          </p:nvPr>
        </p:nvGraphicFramePr>
        <p:xfrm>
          <a:off x="348074" y="2972740"/>
          <a:ext cx="11269012" cy="3850640"/>
        </p:xfrm>
        <a:graphic>
          <a:graphicData uri="http://schemas.openxmlformats.org/drawingml/2006/table">
            <a:tbl>
              <a:tblPr firstRow="1" bandRow="1">
                <a:tableStyleId>{5C22544A-7EE6-4342-B048-85BDC9FD1C3A}</a:tableStyleId>
              </a:tblPr>
              <a:tblGrid>
                <a:gridCol w="3787012">
                  <a:extLst>
                    <a:ext uri="{9D8B030D-6E8A-4147-A177-3AD203B41FA5}">
                      <a16:colId xmlns:a16="http://schemas.microsoft.com/office/drawing/2014/main" val="2837015626"/>
                    </a:ext>
                  </a:extLst>
                </a:gridCol>
                <a:gridCol w="3741000">
                  <a:extLst>
                    <a:ext uri="{9D8B030D-6E8A-4147-A177-3AD203B41FA5}">
                      <a16:colId xmlns:a16="http://schemas.microsoft.com/office/drawing/2014/main" val="4124767717"/>
                    </a:ext>
                  </a:extLst>
                </a:gridCol>
                <a:gridCol w="3741000">
                  <a:extLst>
                    <a:ext uri="{9D8B030D-6E8A-4147-A177-3AD203B41FA5}">
                      <a16:colId xmlns:a16="http://schemas.microsoft.com/office/drawing/2014/main" val="1104331954"/>
                    </a:ext>
                  </a:extLst>
                </a:gridCol>
              </a:tblGrid>
              <a:tr h="370840">
                <a:tc>
                  <a:txBody>
                    <a:bodyPr/>
                    <a:lstStyle/>
                    <a:p>
                      <a:r>
                        <a:rPr lang="en-US" sz="1200" dirty="0"/>
                        <a:t>Parameters</a:t>
                      </a:r>
                    </a:p>
                  </a:txBody>
                  <a:tcPr/>
                </a:tc>
                <a:tc>
                  <a:txBody>
                    <a:bodyPr/>
                    <a:lstStyle/>
                    <a:p>
                      <a:r>
                        <a:rPr lang="en-US" sz="1200" dirty="0"/>
                        <a:t>Angular Js</a:t>
                      </a:r>
                    </a:p>
                  </a:txBody>
                  <a:tcPr/>
                </a:tc>
                <a:tc>
                  <a:txBody>
                    <a:bodyPr/>
                    <a:lstStyle/>
                    <a:p>
                      <a:r>
                        <a:rPr lang="en-US" sz="1200" dirty="0"/>
                        <a:t>Angular</a:t>
                      </a:r>
                    </a:p>
                  </a:txBody>
                  <a:tcPr/>
                </a:tc>
                <a:extLst>
                  <a:ext uri="{0D108BD9-81ED-4DB2-BD59-A6C34878D82A}">
                    <a16:rowId xmlns:a16="http://schemas.microsoft.com/office/drawing/2014/main" val="851082405"/>
                  </a:ext>
                </a:extLst>
              </a:tr>
              <a:tr h="370840">
                <a:tc>
                  <a:txBody>
                    <a:bodyPr/>
                    <a:lstStyle/>
                    <a:p>
                      <a:pPr lvl="0">
                        <a:buNone/>
                      </a:pPr>
                      <a:r>
                        <a:rPr lang="en-US" sz="1200" b="1" i="0" u="none" strike="noStrike" noProof="0" dirty="0">
                          <a:latin typeface="Bierstadt"/>
                        </a:rPr>
                        <a:t>Architecture</a:t>
                      </a:r>
                      <a:endParaRPr lang="en-US" sz="1200" dirty="0"/>
                    </a:p>
                  </a:txBody>
                  <a:tcPr/>
                </a:tc>
                <a:tc>
                  <a:txBody>
                    <a:bodyPr/>
                    <a:lstStyle/>
                    <a:p>
                      <a:r>
                        <a:rPr lang="en-US" sz="1200" dirty="0"/>
                        <a:t>MVC</a:t>
                      </a:r>
                    </a:p>
                  </a:txBody>
                  <a:tcPr/>
                </a:tc>
                <a:tc>
                  <a:txBody>
                    <a:bodyPr/>
                    <a:lstStyle/>
                    <a:p>
                      <a:r>
                        <a:rPr lang="en-US" sz="1200" dirty="0"/>
                        <a:t>Component Based (where components are controllers)</a:t>
                      </a:r>
                    </a:p>
                  </a:txBody>
                  <a:tcPr/>
                </a:tc>
                <a:extLst>
                  <a:ext uri="{0D108BD9-81ED-4DB2-BD59-A6C34878D82A}">
                    <a16:rowId xmlns:a16="http://schemas.microsoft.com/office/drawing/2014/main" val="1122422389"/>
                  </a:ext>
                </a:extLst>
              </a:tr>
              <a:tr h="370840">
                <a:tc>
                  <a:txBody>
                    <a:bodyPr/>
                    <a:lstStyle/>
                    <a:p>
                      <a:pPr lvl="0">
                        <a:buNone/>
                      </a:pPr>
                      <a:r>
                        <a:rPr lang="en-US" sz="1200" b="1" i="0" u="none" strike="noStrike" noProof="0" dirty="0">
                          <a:latin typeface="Bierstadt"/>
                        </a:rPr>
                        <a:t>Language</a:t>
                      </a:r>
                      <a:endParaRPr lang="en-US" dirty="0"/>
                    </a:p>
                  </a:txBody>
                  <a:tcPr/>
                </a:tc>
                <a:tc>
                  <a:txBody>
                    <a:bodyPr/>
                    <a:lstStyle/>
                    <a:p>
                      <a:pPr lvl="0">
                        <a:buNone/>
                      </a:pPr>
                      <a:r>
                        <a:rPr lang="en-US" sz="1200" b="0" i="0" u="none" strike="noStrike" noProof="0" dirty="0">
                          <a:latin typeface="Bierstadt"/>
                        </a:rPr>
                        <a:t>AngularJS uses JavaScript language, which is a dynamically typed language</a:t>
                      </a:r>
                      <a:endParaRPr lang="en-US" dirty="0" err="1"/>
                    </a:p>
                  </a:txBody>
                  <a:tcPr/>
                </a:tc>
                <a:tc>
                  <a:txBody>
                    <a:bodyPr/>
                    <a:lstStyle/>
                    <a:p>
                      <a:pPr lvl="0">
                        <a:buNone/>
                      </a:pPr>
                      <a:r>
                        <a:rPr lang="en-US" sz="1200" b="0" i="0" u="none" strike="noStrike" noProof="0" dirty="0">
                          <a:latin typeface="Bierstadt"/>
                        </a:rPr>
                        <a:t>Angular uses TypeScript language, a statically typed language, and a superset of JavaScript. Angular provides better performance while developing larger applications</a:t>
                      </a:r>
                      <a:endParaRPr lang="en-US" dirty="0"/>
                    </a:p>
                  </a:txBody>
                  <a:tcPr/>
                </a:tc>
                <a:extLst>
                  <a:ext uri="{0D108BD9-81ED-4DB2-BD59-A6C34878D82A}">
                    <a16:rowId xmlns:a16="http://schemas.microsoft.com/office/drawing/2014/main" val="3757137265"/>
                  </a:ext>
                </a:extLst>
              </a:tr>
              <a:tr h="370840">
                <a:tc>
                  <a:txBody>
                    <a:bodyPr/>
                    <a:lstStyle/>
                    <a:p>
                      <a:pPr lvl="0">
                        <a:buNone/>
                      </a:pPr>
                      <a:r>
                        <a:rPr lang="en-US" sz="1200" b="1" i="0" u="none" strike="noStrike" noProof="0" dirty="0">
                          <a:latin typeface="Bierstadt"/>
                        </a:rPr>
                        <a:t>Mobile Support</a:t>
                      </a:r>
                      <a:endParaRPr lang="en-US" dirty="0"/>
                    </a:p>
                  </a:txBody>
                  <a:tcPr/>
                </a:tc>
                <a:tc>
                  <a:txBody>
                    <a:bodyPr/>
                    <a:lstStyle/>
                    <a:p>
                      <a:pPr lvl="0">
                        <a:buNone/>
                      </a:pPr>
                      <a:r>
                        <a:rPr lang="en-US" sz="1200" b="0" i="0" u="none" strike="noStrike" noProof="0" dirty="0">
                          <a:latin typeface="Bierstadt"/>
                        </a:rPr>
                        <a:t>Does not support mobile support.</a:t>
                      </a:r>
                      <a:endParaRPr lang="en-US" dirty="0"/>
                    </a:p>
                  </a:txBody>
                  <a:tcPr/>
                </a:tc>
                <a:tc>
                  <a:txBody>
                    <a:bodyPr/>
                    <a:lstStyle/>
                    <a:p>
                      <a:pPr lvl="0">
                        <a:buNone/>
                      </a:pPr>
                      <a:r>
                        <a:rPr lang="en-US" sz="1200" b="0" i="0" u="none" strike="noStrike" noProof="0" dirty="0">
                          <a:latin typeface="Bierstadt"/>
                        </a:rPr>
                        <a:t>Supported by all popular mobile browsers.</a:t>
                      </a:r>
                      <a:endParaRPr lang="en-US" dirty="0"/>
                    </a:p>
                  </a:txBody>
                  <a:tcPr/>
                </a:tc>
                <a:extLst>
                  <a:ext uri="{0D108BD9-81ED-4DB2-BD59-A6C34878D82A}">
                    <a16:rowId xmlns:a16="http://schemas.microsoft.com/office/drawing/2014/main" val="170094820"/>
                  </a:ext>
                </a:extLst>
              </a:tr>
              <a:tr h="370840">
                <a:tc>
                  <a:txBody>
                    <a:bodyPr/>
                    <a:lstStyle/>
                    <a:p>
                      <a:pPr lvl="0">
                        <a:buNone/>
                      </a:pPr>
                      <a:r>
                        <a:rPr lang="en-US" sz="1200" b="1" i="0" u="none" strike="noStrike" noProof="0" dirty="0">
                          <a:latin typeface="Bierstadt"/>
                        </a:rPr>
                        <a:t>Structure </a:t>
                      </a:r>
                      <a:endParaRPr lang="en-US" dirty="0"/>
                    </a:p>
                  </a:txBody>
                  <a:tcPr/>
                </a:tc>
                <a:tc>
                  <a:txBody>
                    <a:bodyPr/>
                    <a:lstStyle/>
                    <a:p>
                      <a:pPr lvl="0">
                        <a:buNone/>
                      </a:pPr>
                      <a:r>
                        <a:rPr lang="en-US" sz="1200" b="0" i="0" u="none" strike="noStrike" noProof="0" dirty="0">
                          <a:latin typeface="Bierstadt"/>
                        </a:rPr>
                        <a:t>The process of maintaining code becomes tedious in the case of larger applications</a:t>
                      </a:r>
                      <a:endParaRPr lang="en-US" dirty="0"/>
                    </a:p>
                  </a:txBody>
                  <a:tcPr/>
                </a:tc>
                <a:tc>
                  <a:txBody>
                    <a:bodyPr/>
                    <a:lstStyle/>
                    <a:p>
                      <a:pPr lvl="0">
                        <a:buNone/>
                      </a:pPr>
                      <a:r>
                        <a:rPr lang="en-US" sz="1200" b="0" i="0" u="none" strike="noStrike" noProof="0" dirty="0">
                          <a:latin typeface="Bierstadt"/>
                        </a:rPr>
                        <a:t>It is easier to maintain code for larger applications as it provides a better structure.</a:t>
                      </a:r>
                      <a:endParaRPr lang="en-US" dirty="0"/>
                    </a:p>
                  </a:txBody>
                  <a:tcPr/>
                </a:tc>
                <a:extLst>
                  <a:ext uri="{0D108BD9-81ED-4DB2-BD59-A6C34878D82A}">
                    <a16:rowId xmlns:a16="http://schemas.microsoft.com/office/drawing/2014/main" val="3831639139"/>
                  </a:ext>
                </a:extLst>
              </a:tr>
              <a:tr h="370840">
                <a:tc>
                  <a:txBody>
                    <a:bodyPr/>
                    <a:lstStyle/>
                    <a:p>
                      <a:pPr lvl="0">
                        <a:buNone/>
                      </a:pPr>
                      <a:r>
                        <a:rPr lang="en-US" sz="1200" b="1" i="0" u="none" strike="noStrike" noProof="0" dirty="0">
                          <a:latin typeface="Bierstadt"/>
                        </a:rPr>
                        <a:t>Expression Syntax</a:t>
                      </a:r>
                      <a:endParaRPr lang="en-US" dirty="0"/>
                    </a:p>
                  </a:txBody>
                  <a:tcPr/>
                </a:tc>
                <a:tc>
                  <a:txBody>
                    <a:bodyPr/>
                    <a:lstStyle/>
                    <a:p>
                      <a:pPr lvl="0">
                        <a:buNone/>
                      </a:pPr>
                      <a:r>
                        <a:rPr lang="en-US" sz="1200" b="0" i="0" u="none" strike="noStrike" noProof="0" dirty="0">
                          <a:latin typeface="Bierstadt"/>
                        </a:rPr>
                        <a:t>A developer needs to remember the correct ng-directive for binding an event or a property.</a:t>
                      </a:r>
                      <a:endParaRPr lang="en-US" dirty="0"/>
                    </a:p>
                  </a:txBody>
                  <a:tcPr/>
                </a:tc>
                <a:tc>
                  <a:txBody>
                    <a:bodyPr/>
                    <a:lstStyle/>
                    <a:p>
                      <a:pPr lvl="0">
                        <a:buNone/>
                      </a:pPr>
                      <a:r>
                        <a:rPr lang="en-US" sz="1200" b="0" i="0" u="none" strike="noStrike" noProof="0" dirty="0">
                          <a:latin typeface="Bierstadt"/>
                        </a:rPr>
                        <a:t>Property binding is done using "[ ]" attribute and event binding is done using "( )" attribute.</a:t>
                      </a:r>
                      <a:endParaRPr lang="en-US" dirty="0"/>
                    </a:p>
                  </a:txBody>
                  <a:tcPr/>
                </a:tc>
                <a:extLst>
                  <a:ext uri="{0D108BD9-81ED-4DB2-BD59-A6C34878D82A}">
                    <a16:rowId xmlns:a16="http://schemas.microsoft.com/office/drawing/2014/main" val="2549396651"/>
                  </a:ext>
                </a:extLst>
              </a:tr>
              <a:tr h="370840">
                <a:tc>
                  <a:txBody>
                    <a:bodyPr/>
                    <a:lstStyle/>
                    <a:p>
                      <a:pPr lvl="0">
                        <a:buNone/>
                      </a:pPr>
                      <a:r>
                        <a:rPr lang="en-US" sz="1200" b="1" i="0" u="none" strike="noStrike" noProof="0" dirty="0">
                          <a:latin typeface="Bierstadt"/>
                        </a:rPr>
                        <a:t>Speed</a:t>
                      </a:r>
                      <a:endParaRPr lang="en-US" dirty="0"/>
                    </a:p>
                  </a:txBody>
                  <a:tcPr/>
                </a:tc>
                <a:tc>
                  <a:txBody>
                    <a:bodyPr/>
                    <a:lstStyle/>
                    <a:p>
                      <a:pPr lvl="0">
                        <a:buNone/>
                      </a:pPr>
                      <a:r>
                        <a:rPr lang="en-US" sz="1200" b="0" i="0" u="none" strike="noStrike" noProof="0" dirty="0">
                          <a:latin typeface="Bierstadt"/>
                        </a:rPr>
                        <a:t>The development effort and time are reduced significantly because of the two-way data binding</a:t>
                      </a:r>
                      <a:endParaRPr lang="en-US" dirty="0"/>
                    </a:p>
                  </a:txBody>
                  <a:tcPr/>
                </a:tc>
                <a:tc>
                  <a:txBody>
                    <a:bodyPr/>
                    <a:lstStyle/>
                    <a:p>
                      <a:pPr lvl="0">
                        <a:buNone/>
                      </a:pPr>
                      <a:r>
                        <a:rPr lang="en-US" sz="1200" b="0" i="0" u="none" strike="noStrike" noProof="0" dirty="0">
                          <a:latin typeface="Bierstadt"/>
                        </a:rPr>
                        <a:t>Angular is faster due to upgraded features</a:t>
                      </a:r>
                      <a:endParaRPr lang="en-US" dirty="0"/>
                    </a:p>
                  </a:txBody>
                  <a:tcPr/>
                </a:tc>
                <a:extLst>
                  <a:ext uri="{0D108BD9-81ED-4DB2-BD59-A6C34878D82A}">
                    <a16:rowId xmlns:a16="http://schemas.microsoft.com/office/drawing/2014/main" val="3094844284"/>
                  </a:ext>
                </a:extLst>
              </a:tr>
              <a:tr h="370840">
                <a:tc>
                  <a:txBody>
                    <a:bodyPr/>
                    <a:lstStyle/>
                    <a:p>
                      <a:pPr lvl="0">
                        <a:buNone/>
                      </a:pPr>
                      <a:r>
                        <a:rPr lang="en-US" sz="1200" b="1" i="0" u="none" strike="noStrike" noProof="0" dirty="0">
                          <a:latin typeface="Bierstadt"/>
                        </a:rPr>
                        <a:t>Dependency</a:t>
                      </a:r>
                      <a:r>
                        <a:rPr lang="en-US" sz="1200" b="0" i="0" u="none" strike="noStrike" noProof="0" dirty="0">
                          <a:latin typeface="Bierstadt"/>
                        </a:rPr>
                        <a:t> </a:t>
                      </a:r>
                      <a:r>
                        <a:rPr lang="en-US" sz="1200" b="1" i="0" u="none" strike="noStrike" noProof="0" dirty="0">
                          <a:latin typeface="Bierstadt"/>
                        </a:rPr>
                        <a:t>Injection</a:t>
                      </a:r>
                      <a:endParaRPr lang="en-US" dirty="0"/>
                    </a:p>
                  </a:txBody>
                  <a:tcPr/>
                </a:tc>
                <a:tc>
                  <a:txBody>
                    <a:bodyPr/>
                    <a:lstStyle/>
                    <a:p>
                      <a:pPr lvl="0">
                        <a:buNone/>
                      </a:pPr>
                      <a:r>
                        <a:rPr lang="en-US" sz="1100" b="0" i="0" u="none" strike="noStrike" noProof="0" dirty="0">
                          <a:latin typeface="Bierstadt"/>
                        </a:rPr>
                        <a:t>AngularJS doesn’t support DI</a:t>
                      </a:r>
                      <a:endParaRPr lang="en-US" sz="1100"/>
                    </a:p>
                  </a:txBody>
                  <a:tcPr/>
                </a:tc>
                <a:tc>
                  <a:txBody>
                    <a:bodyPr/>
                    <a:lstStyle/>
                    <a:p>
                      <a:pPr lvl="0">
                        <a:buNone/>
                      </a:pPr>
                      <a:r>
                        <a:rPr lang="en-US" sz="1200" b="0" i="0" u="none" strike="noStrike" noProof="0" dirty="0">
                          <a:latin typeface="Bierstadt"/>
                        </a:rPr>
                        <a:t>Angular supports a hierarchical Dependency Injection with unidirectional tree-based change detection.</a:t>
                      </a:r>
                      <a:endParaRPr lang="en-US" sz="1200"/>
                    </a:p>
                  </a:txBody>
                  <a:tcPr/>
                </a:tc>
                <a:extLst>
                  <a:ext uri="{0D108BD9-81ED-4DB2-BD59-A6C34878D82A}">
                    <a16:rowId xmlns:a16="http://schemas.microsoft.com/office/drawing/2014/main" val="3860513925"/>
                  </a:ext>
                </a:extLst>
              </a:tr>
            </a:tbl>
          </a:graphicData>
        </a:graphic>
      </p:graphicFrame>
    </p:spTree>
    <p:extLst>
      <p:ext uri="{BB962C8B-B14F-4D97-AF65-F5344CB8AC3E}">
        <p14:creationId xmlns:p14="http://schemas.microsoft.com/office/powerpoint/2010/main" val="1645940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rmAutofit fontScale="90000"/>
          </a:bodyPr>
          <a:lstStyle/>
          <a:p>
            <a:r>
              <a:rPr lang="en-US" sz="1400" b="1" dirty="0">
                <a:ea typeface="+mj-lt"/>
                <a:cs typeface="+mj-lt"/>
              </a:rPr>
              <a:t>Top Interview Questions for Angular Developer.</a:t>
            </a:r>
            <a:br>
              <a:rPr lang="en-US" sz="1400" b="1" dirty="0"/>
            </a:br>
            <a:br>
              <a:rPr lang="en-US" sz="1400" b="1" dirty="0"/>
            </a:br>
            <a:r>
              <a:rPr lang="en-US" sz="1600" b="1" dirty="0"/>
              <a:t>What are Lifecycle hooks in Angular? Explain some life cycles hooks?</a:t>
            </a:r>
            <a:endParaRPr lang="en-US" sz="1600">
              <a:ea typeface="+mj-lt"/>
              <a:cs typeface="+mj-lt"/>
            </a:endParaRPr>
          </a:p>
          <a:p>
            <a:br>
              <a:rPr lang="en-US" sz="1400" b="1" dirty="0"/>
            </a:br>
            <a:endParaRPr lang="en-US" sz="1400" b="1" dirty="0"/>
          </a:p>
          <a:p>
            <a:pPr algn="just"/>
            <a:r>
              <a:rPr lang="en-US" sz="1400" b="1" dirty="0">
                <a:ea typeface="+mj-lt"/>
                <a:cs typeface="+mj-lt"/>
              </a:rPr>
              <a:t>Answer:  </a:t>
            </a:r>
            <a:r>
              <a:rPr lang="en-US" sz="1400" dirty="0">
                <a:ea typeface="+mj-lt"/>
                <a:cs typeface="+mj-lt"/>
              </a:rPr>
              <a:t>Angular components enter its lifecycle from the time it is created to the time it is destroyed. Angular hooks provide ways to tap into these phases and trigger changes at specific phases in a lifecycle. </a:t>
            </a:r>
            <a:br>
              <a:rPr lang="en-US" dirty="0"/>
            </a:br>
            <a:br>
              <a:rPr lang="en-US" dirty="0"/>
            </a:br>
            <a:r>
              <a:rPr lang="en-US" sz="1400" dirty="0"/>
              <a:t>Constructor(): when </a:t>
            </a:r>
            <a:r>
              <a:rPr lang="en-US" sz="1400" dirty="0" err="1"/>
              <a:t>compoenent</a:t>
            </a:r>
            <a:r>
              <a:rPr lang="en-US" sz="1400" dirty="0"/>
              <a:t> created this </a:t>
            </a:r>
            <a:r>
              <a:rPr lang="en-US" sz="1400" dirty="0" err="1"/>
              <a:t>fucntion</a:t>
            </a:r>
            <a:r>
              <a:rPr lang="en-US" sz="1400" dirty="0"/>
              <a:t> is called. It declare the component.</a:t>
            </a:r>
          </a:p>
          <a:p>
            <a:pPr algn="just"/>
            <a:r>
              <a:rPr lang="en-US" sz="1400" b="1" dirty="0" err="1">
                <a:ea typeface="+mj-lt"/>
                <a:cs typeface="+mj-lt"/>
              </a:rPr>
              <a:t>ngOnChanges</a:t>
            </a:r>
            <a:r>
              <a:rPr lang="en-US" sz="1400" b="1" dirty="0">
                <a:ea typeface="+mj-lt"/>
                <a:cs typeface="+mj-lt"/>
              </a:rPr>
              <a:t>( ):</a:t>
            </a:r>
            <a:r>
              <a:rPr lang="en-US" sz="1400" dirty="0">
                <a:ea typeface="+mj-lt"/>
                <a:cs typeface="+mj-lt"/>
              </a:rPr>
              <a:t> This method is called whenever one or more input properties of the component changes. The hook receives a </a:t>
            </a:r>
            <a:r>
              <a:rPr lang="en-US" sz="1400" dirty="0" err="1">
                <a:ea typeface="+mj-lt"/>
                <a:cs typeface="+mj-lt"/>
              </a:rPr>
              <a:t>SimpleChanges</a:t>
            </a:r>
            <a:r>
              <a:rPr lang="en-US" sz="1400" dirty="0">
                <a:ea typeface="+mj-lt"/>
                <a:cs typeface="+mj-lt"/>
              </a:rPr>
              <a:t> object containing the previous and current values of the property.</a:t>
            </a:r>
            <a:endParaRPr lang="en-US" dirty="0"/>
          </a:p>
          <a:p>
            <a:pPr algn="just"/>
            <a:r>
              <a:rPr lang="en-US" sz="1400" b="1" dirty="0" err="1">
                <a:ea typeface="+mj-lt"/>
                <a:cs typeface="+mj-lt"/>
              </a:rPr>
              <a:t>ngOnInit</a:t>
            </a:r>
            <a:r>
              <a:rPr lang="en-US" sz="1400" b="1" dirty="0">
                <a:ea typeface="+mj-lt"/>
                <a:cs typeface="+mj-lt"/>
              </a:rPr>
              <a:t>( ):</a:t>
            </a:r>
            <a:r>
              <a:rPr lang="en-US" sz="1400" dirty="0">
                <a:ea typeface="+mj-lt"/>
                <a:cs typeface="+mj-lt"/>
              </a:rPr>
              <a:t> This hook gets called once, after the </a:t>
            </a:r>
            <a:r>
              <a:rPr lang="en-US" sz="1400" dirty="0" err="1">
                <a:ea typeface="+mj-lt"/>
                <a:cs typeface="+mj-lt"/>
              </a:rPr>
              <a:t>ngOnChanges</a:t>
            </a:r>
            <a:r>
              <a:rPr lang="en-US" sz="1400" dirty="0">
                <a:ea typeface="+mj-lt"/>
                <a:cs typeface="+mj-lt"/>
              </a:rPr>
              <a:t> hook.</a:t>
            </a:r>
            <a:endParaRPr lang="en-US" dirty="0"/>
          </a:p>
          <a:p>
            <a:pPr algn="just"/>
            <a:r>
              <a:rPr lang="en-US" sz="1400" dirty="0">
                <a:ea typeface="+mj-lt"/>
                <a:cs typeface="+mj-lt"/>
              </a:rPr>
              <a:t>It initializes the component and sets the input properties of the component.</a:t>
            </a:r>
            <a:endParaRPr lang="en-US" dirty="0"/>
          </a:p>
          <a:p>
            <a:pPr algn="just"/>
            <a:r>
              <a:rPr lang="en-US" sz="1400" b="1" dirty="0" err="1">
                <a:ea typeface="+mj-lt"/>
                <a:cs typeface="+mj-lt"/>
              </a:rPr>
              <a:t>ngDoCheck</a:t>
            </a:r>
            <a:r>
              <a:rPr lang="en-US" sz="1400" b="1" dirty="0">
                <a:ea typeface="+mj-lt"/>
                <a:cs typeface="+mj-lt"/>
              </a:rPr>
              <a:t>( ):</a:t>
            </a:r>
            <a:r>
              <a:rPr lang="en-US" sz="1400" dirty="0">
                <a:ea typeface="+mj-lt"/>
                <a:cs typeface="+mj-lt"/>
              </a:rPr>
              <a:t> It gets called after </a:t>
            </a:r>
            <a:r>
              <a:rPr lang="en-US" sz="1400" dirty="0" err="1">
                <a:ea typeface="+mj-lt"/>
                <a:cs typeface="+mj-lt"/>
              </a:rPr>
              <a:t>ngOnChanges</a:t>
            </a:r>
            <a:r>
              <a:rPr lang="en-US" sz="1400" dirty="0">
                <a:ea typeface="+mj-lt"/>
                <a:cs typeface="+mj-lt"/>
              </a:rPr>
              <a:t> and </a:t>
            </a:r>
            <a:r>
              <a:rPr lang="en-US" sz="1400" dirty="0" err="1">
                <a:ea typeface="+mj-lt"/>
                <a:cs typeface="+mj-lt"/>
              </a:rPr>
              <a:t>ngOnInit</a:t>
            </a:r>
            <a:r>
              <a:rPr lang="en-US" sz="1400" dirty="0">
                <a:ea typeface="+mj-lt"/>
                <a:cs typeface="+mj-lt"/>
              </a:rPr>
              <a:t> and is used to detect and act on changes that cannot be detected by Angular.</a:t>
            </a:r>
            <a:endParaRPr lang="en-US" dirty="0"/>
          </a:p>
          <a:p>
            <a:pPr algn="just"/>
            <a:r>
              <a:rPr lang="en-US" sz="1400" dirty="0">
                <a:ea typeface="+mj-lt"/>
                <a:cs typeface="+mj-lt"/>
              </a:rPr>
              <a:t>We can implement our change detection algorithm in this hook. </a:t>
            </a:r>
            <a:endParaRPr lang="en-US" dirty="0"/>
          </a:p>
          <a:p>
            <a:pPr algn="just"/>
            <a:r>
              <a:rPr lang="en-US" sz="1400" b="1" dirty="0" err="1">
                <a:ea typeface="+mj-lt"/>
                <a:cs typeface="+mj-lt"/>
              </a:rPr>
              <a:t>ngAfterContentInit</a:t>
            </a:r>
            <a:r>
              <a:rPr lang="en-US" sz="1400" b="1" dirty="0">
                <a:ea typeface="+mj-lt"/>
                <a:cs typeface="+mj-lt"/>
              </a:rPr>
              <a:t>( ):</a:t>
            </a:r>
            <a:r>
              <a:rPr lang="en-US" sz="1400" dirty="0">
                <a:ea typeface="+mj-lt"/>
                <a:cs typeface="+mj-lt"/>
              </a:rPr>
              <a:t> It gets called after the first </a:t>
            </a:r>
            <a:r>
              <a:rPr lang="en-US" sz="1400" dirty="0" err="1">
                <a:ea typeface="+mj-lt"/>
                <a:cs typeface="+mj-lt"/>
              </a:rPr>
              <a:t>ngDoCheck</a:t>
            </a:r>
            <a:r>
              <a:rPr lang="en-US" sz="1400" dirty="0">
                <a:ea typeface="+mj-lt"/>
                <a:cs typeface="+mj-lt"/>
              </a:rPr>
              <a:t> hook. This hook responds after the content gets projected inside the component.</a:t>
            </a:r>
            <a:endParaRPr lang="en-US" dirty="0"/>
          </a:p>
          <a:p>
            <a:pPr algn="just"/>
            <a:r>
              <a:rPr lang="en-US" sz="1400" b="1" dirty="0" err="1">
                <a:ea typeface="+mj-lt"/>
                <a:cs typeface="+mj-lt"/>
              </a:rPr>
              <a:t>ngAfterContentChecked</a:t>
            </a:r>
            <a:r>
              <a:rPr lang="en-US" sz="1400" b="1" dirty="0">
                <a:ea typeface="+mj-lt"/>
                <a:cs typeface="+mj-lt"/>
              </a:rPr>
              <a:t>( ):</a:t>
            </a:r>
            <a:r>
              <a:rPr lang="en-US" sz="1400" dirty="0">
                <a:ea typeface="+mj-lt"/>
                <a:cs typeface="+mj-lt"/>
              </a:rPr>
              <a:t> It gets called after </a:t>
            </a:r>
            <a:r>
              <a:rPr lang="en-US" sz="1400" dirty="0" err="1">
                <a:ea typeface="+mj-lt"/>
                <a:cs typeface="+mj-lt"/>
              </a:rPr>
              <a:t>ngAfterContentInit</a:t>
            </a:r>
            <a:r>
              <a:rPr lang="en-US" sz="1400" dirty="0">
                <a:ea typeface="+mj-lt"/>
                <a:cs typeface="+mj-lt"/>
              </a:rPr>
              <a:t> and every subsequent </a:t>
            </a:r>
            <a:r>
              <a:rPr lang="en-US" sz="1400" dirty="0" err="1">
                <a:ea typeface="+mj-lt"/>
                <a:cs typeface="+mj-lt"/>
              </a:rPr>
              <a:t>ngDoCheck</a:t>
            </a:r>
            <a:r>
              <a:rPr lang="en-US" sz="1400" dirty="0">
                <a:ea typeface="+mj-lt"/>
                <a:cs typeface="+mj-lt"/>
              </a:rPr>
              <a:t>. It responds after the projected content is checked.</a:t>
            </a:r>
            <a:endParaRPr lang="en-US" dirty="0"/>
          </a:p>
          <a:p>
            <a:pPr algn="just"/>
            <a:r>
              <a:rPr lang="en-US" sz="1400" b="1" dirty="0" err="1">
                <a:ea typeface="+mj-lt"/>
                <a:cs typeface="+mj-lt"/>
              </a:rPr>
              <a:t>ngAfterViewInit</a:t>
            </a:r>
            <a:r>
              <a:rPr lang="en-US" sz="1400" b="1" dirty="0">
                <a:ea typeface="+mj-lt"/>
                <a:cs typeface="+mj-lt"/>
              </a:rPr>
              <a:t>( )</a:t>
            </a:r>
            <a:r>
              <a:rPr lang="en-US" sz="1400" dirty="0">
                <a:ea typeface="+mj-lt"/>
                <a:cs typeface="+mj-lt"/>
              </a:rPr>
              <a:t>: It responds after a component's view, or a child component's view is initialized.</a:t>
            </a:r>
            <a:endParaRPr lang="en-US" dirty="0"/>
          </a:p>
          <a:p>
            <a:pPr algn="just"/>
            <a:r>
              <a:rPr lang="en-US" sz="1400" b="1" dirty="0" err="1">
                <a:ea typeface="+mj-lt"/>
                <a:cs typeface="+mj-lt"/>
              </a:rPr>
              <a:t>ngAfterViewChecked</a:t>
            </a:r>
            <a:r>
              <a:rPr lang="en-US" sz="1400" b="1" dirty="0">
                <a:ea typeface="+mj-lt"/>
                <a:cs typeface="+mj-lt"/>
              </a:rPr>
              <a:t>( ):</a:t>
            </a:r>
            <a:r>
              <a:rPr lang="en-US" sz="1400" dirty="0">
                <a:ea typeface="+mj-lt"/>
                <a:cs typeface="+mj-lt"/>
              </a:rPr>
              <a:t> It gets called after </a:t>
            </a:r>
            <a:r>
              <a:rPr lang="en-US" sz="1400" dirty="0" err="1">
                <a:ea typeface="+mj-lt"/>
                <a:cs typeface="+mj-lt"/>
              </a:rPr>
              <a:t>ngAfterViewInit</a:t>
            </a:r>
            <a:r>
              <a:rPr lang="en-US" sz="1400" dirty="0">
                <a:ea typeface="+mj-lt"/>
                <a:cs typeface="+mj-lt"/>
              </a:rPr>
              <a:t>, and it responds after the component's view, or the child component's view is checked.</a:t>
            </a:r>
            <a:endParaRPr lang="en-US" dirty="0"/>
          </a:p>
          <a:p>
            <a:pPr algn="just"/>
            <a:r>
              <a:rPr lang="en-US" sz="1400" b="1" dirty="0" err="1">
                <a:ea typeface="+mj-lt"/>
                <a:cs typeface="+mj-lt"/>
              </a:rPr>
              <a:t>ngOnDestroy</a:t>
            </a:r>
            <a:r>
              <a:rPr lang="en-US" sz="1400" b="1" dirty="0">
                <a:ea typeface="+mj-lt"/>
                <a:cs typeface="+mj-lt"/>
              </a:rPr>
              <a:t>( ): </a:t>
            </a:r>
            <a:r>
              <a:rPr lang="en-US" sz="1400" dirty="0">
                <a:ea typeface="+mj-lt"/>
                <a:cs typeface="+mj-lt"/>
              </a:rPr>
              <a:t>It gets called just before Angular destroys the component. This hook can be used to clean up the code and detach event handlers.</a:t>
            </a:r>
            <a:endParaRPr lang="en-US" dirty="0"/>
          </a:p>
          <a:p>
            <a:endParaRPr lang="en-US" sz="1400" dirty="0">
              <a:ea typeface="+mj-lt"/>
              <a:cs typeface="+mj-lt"/>
            </a:endParaRPr>
          </a:p>
          <a:p>
            <a:br>
              <a:rPr lang="en-US" dirty="0"/>
            </a:br>
            <a:br>
              <a:rPr lang="en-US" sz="1400" dirty="0"/>
            </a:br>
            <a:br>
              <a:rPr lang="en-US" sz="1400" dirty="0"/>
            </a:br>
            <a:br>
              <a:rPr lang="en-US" sz="1400" dirty="0"/>
            </a:br>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
        <p:nvSpPr>
          <p:cNvPr id="4" name="TextBox 3">
            <a:extLst>
              <a:ext uri="{FF2B5EF4-FFF2-40B4-BE49-F238E27FC236}">
                <a16:creationId xmlns:a16="http://schemas.microsoft.com/office/drawing/2014/main" id="{F29B2A33-2F50-4528-B870-80AD5A007B4A}"/>
              </a:ext>
            </a:extLst>
          </p:cNvPr>
          <p:cNvSpPr txBox="1"/>
          <p:nvPr/>
        </p:nvSpPr>
        <p:spPr>
          <a:xfrm>
            <a:off x="86548" y="275825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solidFill>
                <a:srgbClr val="001C3B"/>
              </a:solidFill>
              <a:latin typeface="proxima-nova"/>
            </a:endParaRPr>
          </a:p>
        </p:txBody>
      </p:sp>
    </p:spTree>
    <p:extLst>
      <p:ext uri="{BB962C8B-B14F-4D97-AF65-F5344CB8AC3E}">
        <p14:creationId xmlns:p14="http://schemas.microsoft.com/office/powerpoint/2010/main" val="1077628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rmAutofit fontScale="90000"/>
          </a:bodyPr>
          <a:lstStyle/>
          <a:p>
            <a:r>
              <a:rPr lang="en-US" sz="1400" b="1" dirty="0">
                <a:ea typeface="+mj-lt"/>
                <a:cs typeface="+mj-lt"/>
              </a:rPr>
              <a:t>Top Interview Questions for Angular Developer.</a:t>
            </a:r>
            <a:br>
              <a:rPr lang="en-US" sz="1400" b="1" dirty="0"/>
            </a:br>
            <a:br>
              <a:rPr lang="en-US" sz="1400" b="1" dirty="0"/>
            </a:br>
            <a:r>
              <a:rPr lang="en-US" sz="1600" b="1" dirty="0"/>
              <a:t>Question: Could we make an angular application to render on the server-side?</a:t>
            </a:r>
            <a:endParaRPr lang="en-US" sz="1600" dirty="0"/>
          </a:p>
          <a:p>
            <a:pPr algn="just"/>
            <a:r>
              <a:rPr lang="en-US" sz="1400" b="1" dirty="0">
                <a:ea typeface="+mj-lt"/>
                <a:cs typeface="+mj-lt"/>
              </a:rPr>
              <a:t>Answer: </a:t>
            </a:r>
            <a:r>
              <a:rPr lang="en-US" sz="1400" dirty="0">
                <a:ea typeface="+mj-lt"/>
                <a:cs typeface="+mj-lt"/>
              </a:rPr>
              <a:t>Yes, we can, with Angular Universal, a technology provided by Angular capable of rendering applications on the server-side. </a:t>
            </a:r>
            <a:endParaRPr lang="en-US" dirty="0"/>
          </a:p>
          <a:p>
            <a:pPr algn="just"/>
            <a:r>
              <a:rPr lang="en-US" sz="1400" dirty="0">
                <a:ea typeface="+mj-lt"/>
                <a:cs typeface="+mj-lt"/>
              </a:rPr>
              <a:t>The benefits of  using Angular Universal are: </a:t>
            </a:r>
            <a:endParaRPr lang="en-US" dirty="0"/>
          </a:p>
          <a:p>
            <a:pPr marL="285750" indent="-285750">
              <a:buFont typeface="Arial"/>
              <a:buChar char="•"/>
            </a:pPr>
            <a:r>
              <a:rPr lang="en-US" sz="1400" b="1" dirty="0">
                <a:ea typeface="+mj-lt"/>
                <a:cs typeface="+mj-lt"/>
              </a:rPr>
              <a:t>Better User Experience: </a:t>
            </a:r>
            <a:r>
              <a:rPr lang="en-US" sz="1400" dirty="0">
                <a:ea typeface="+mj-lt"/>
                <a:cs typeface="+mj-lt"/>
              </a:rPr>
              <a:t>Allows users to see the view of the application instantly. </a:t>
            </a:r>
            <a:endParaRPr lang="en-US" dirty="0"/>
          </a:p>
          <a:p>
            <a:pPr marL="285750" indent="-285750">
              <a:buFont typeface="Arial"/>
              <a:buChar char="•"/>
            </a:pPr>
            <a:r>
              <a:rPr lang="en-US" sz="1400" b="1" dirty="0">
                <a:ea typeface="+mj-lt"/>
                <a:cs typeface="+mj-lt"/>
              </a:rPr>
              <a:t>Better SEO: </a:t>
            </a:r>
            <a:r>
              <a:rPr lang="en-US" sz="1400" dirty="0">
                <a:ea typeface="+mj-lt"/>
                <a:cs typeface="+mj-lt"/>
              </a:rPr>
              <a:t>Universal ensures that the content is available on every search engine leading to better SEO.</a:t>
            </a:r>
            <a:endParaRPr lang="en-US" dirty="0">
              <a:ea typeface="+mj-lt"/>
              <a:cs typeface="+mj-lt"/>
            </a:endParaRPr>
          </a:p>
          <a:p>
            <a:pPr algn="just">
              <a:buFont typeface="Arial"/>
              <a:buChar char="•"/>
            </a:pPr>
            <a:r>
              <a:rPr lang="en-US" sz="1400" b="1" dirty="0">
                <a:ea typeface="+mj-lt"/>
                <a:cs typeface="+mj-lt"/>
              </a:rPr>
              <a:t>Loads Faster:</a:t>
            </a:r>
            <a:r>
              <a:rPr lang="en-US" sz="1400" dirty="0">
                <a:ea typeface="+mj-lt"/>
                <a:cs typeface="+mj-lt"/>
              </a:rPr>
              <a:t> Render pages are available to the browsers sooner, so the server-side application loads faster. </a:t>
            </a:r>
            <a:br>
              <a:rPr lang="en-US" sz="1400" dirty="0"/>
            </a:br>
            <a:br>
              <a:rPr lang="en-US" sz="1400" dirty="0"/>
            </a:br>
            <a:r>
              <a:rPr lang="en-US" sz="1400" b="1" dirty="0">
                <a:ea typeface="+mj-lt"/>
                <a:cs typeface="+mj-lt"/>
              </a:rPr>
              <a:t>Question: Explain Dependency Injection?</a:t>
            </a:r>
            <a:endParaRPr lang="en-US" sz="1400" dirty="0"/>
          </a:p>
          <a:p>
            <a:pPr algn="just">
              <a:buFont typeface="Arial"/>
              <a:buChar char="•"/>
            </a:pPr>
            <a:r>
              <a:rPr lang="en-US" sz="1400" b="1" dirty="0">
                <a:ea typeface="+mj-lt"/>
                <a:cs typeface="+mj-lt"/>
              </a:rPr>
              <a:t>Answer:  </a:t>
            </a:r>
            <a:r>
              <a:rPr lang="en-US" sz="1400" dirty="0">
                <a:ea typeface="+mj-lt"/>
                <a:cs typeface="+mj-lt"/>
              </a:rPr>
              <a:t>Dependency injection is an application design pattern that is implemented by Angular and forms the core concepts of Angular. </a:t>
            </a:r>
            <a:endParaRPr lang="en-US" dirty="0"/>
          </a:p>
          <a:p>
            <a:pPr algn="just">
              <a:buFont typeface="Arial"/>
              <a:buChar char="•"/>
            </a:pPr>
            <a:r>
              <a:rPr lang="en-US" sz="1400" dirty="0">
                <a:ea typeface="+mj-lt"/>
                <a:cs typeface="+mj-lt"/>
              </a:rPr>
              <a:t>Let us understand in a detailed manner. Dependencies in Angular are services which have a functionality. Various components and directives in an application can need these functionalities of the service. Angular provides a smooth mechanism by which these dependencies are injected into components and directives.</a:t>
            </a:r>
            <a:br>
              <a:rPr lang="en-US" sz="1400" dirty="0"/>
            </a:br>
            <a:r>
              <a:rPr lang="en-US" sz="1400" dirty="0"/>
              <a:t> </a:t>
            </a:r>
            <a:br>
              <a:rPr lang="en-US" sz="1400" dirty="0">
                <a:ea typeface="+mj-lt"/>
                <a:cs typeface="+mj-lt"/>
              </a:rPr>
            </a:br>
            <a:r>
              <a:rPr lang="en-US" sz="1400" b="1" dirty="0">
                <a:ea typeface="+mj-lt"/>
                <a:cs typeface="+mj-lt"/>
              </a:rPr>
              <a:t>Question: Describe the MVVM architecture. </a:t>
            </a:r>
            <a:endParaRPr lang="en-US" sz="1400" dirty="0"/>
          </a:p>
          <a:p>
            <a:pPr algn="just">
              <a:buFont typeface="Arial"/>
              <a:buChar char="•"/>
            </a:pPr>
            <a:r>
              <a:rPr lang="en-US" sz="1400" b="1" dirty="0">
                <a:ea typeface="+mj-lt"/>
                <a:cs typeface="+mj-lt"/>
              </a:rPr>
              <a:t>Answer: </a:t>
            </a:r>
            <a:r>
              <a:rPr lang="en-US" sz="1400" dirty="0">
                <a:ea typeface="+mj-lt"/>
                <a:cs typeface="+mj-lt"/>
              </a:rPr>
              <a:t>MVVM architecture removes tight coupling between each component. The MVVM architecture comprises of three parts: </a:t>
            </a:r>
            <a:endParaRPr lang="en-US" dirty="0"/>
          </a:p>
          <a:p>
            <a:pPr algn="just">
              <a:buFont typeface="Arial"/>
              <a:buChar char="•"/>
            </a:pPr>
            <a:r>
              <a:rPr lang="en-US" sz="1400" dirty="0">
                <a:ea typeface="+mj-lt"/>
                <a:cs typeface="+mj-lt"/>
              </a:rPr>
              <a:t>Model </a:t>
            </a:r>
            <a:endParaRPr lang="en-US" dirty="0"/>
          </a:p>
          <a:p>
            <a:pPr algn="just">
              <a:buFont typeface="Arial"/>
              <a:buChar char="•"/>
            </a:pPr>
            <a:r>
              <a:rPr lang="en-US" sz="1400" dirty="0">
                <a:ea typeface="+mj-lt"/>
                <a:cs typeface="+mj-lt"/>
              </a:rPr>
              <a:t>View </a:t>
            </a:r>
            <a:endParaRPr lang="en-US" dirty="0"/>
          </a:p>
          <a:p>
            <a:pPr algn="just">
              <a:buFont typeface="Arial"/>
              <a:buChar char="•"/>
            </a:pPr>
            <a:r>
              <a:rPr lang="en-US" sz="1400" dirty="0" err="1">
                <a:ea typeface="+mj-lt"/>
                <a:cs typeface="+mj-lt"/>
              </a:rPr>
              <a:t>ViewModel</a:t>
            </a:r>
            <a:r>
              <a:rPr lang="en-US" sz="1400" dirty="0">
                <a:ea typeface="+mj-lt"/>
                <a:cs typeface="+mj-lt"/>
              </a:rPr>
              <a:t> </a:t>
            </a:r>
            <a:endParaRPr lang="en-US" dirty="0"/>
          </a:p>
          <a:p>
            <a:pPr algn="just">
              <a:buFont typeface="Arial"/>
              <a:buChar char="•"/>
            </a:pPr>
            <a:r>
              <a:rPr lang="en-US" sz="1400" dirty="0">
                <a:ea typeface="+mj-lt"/>
                <a:cs typeface="+mj-lt"/>
              </a:rPr>
              <a:t>The architecture allows the children to have reference through observables and not directly to their parents. </a:t>
            </a:r>
            <a:br>
              <a:rPr lang="en-US" sz="1400" dirty="0">
                <a:ea typeface="+mj-lt"/>
                <a:cs typeface="+mj-lt"/>
              </a:rPr>
            </a:br>
            <a:endParaRPr lang="en-US" sz="1400" dirty="0">
              <a:ea typeface="+mj-lt"/>
              <a:cs typeface="+mj-lt"/>
            </a:endParaRPr>
          </a:p>
          <a:p>
            <a:pPr algn="just">
              <a:buFont typeface="Arial"/>
              <a:buChar char="•"/>
            </a:pPr>
            <a:r>
              <a:rPr lang="en-US" sz="1400" b="1" dirty="0">
                <a:ea typeface="+mj-lt"/>
                <a:cs typeface="+mj-lt"/>
              </a:rPr>
              <a:t>Model:</a:t>
            </a:r>
            <a:r>
              <a:rPr lang="en-US" sz="1400" dirty="0">
                <a:ea typeface="+mj-lt"/>
                <a:cs typeface="+mj-lt"/>
              </a:rPr>
              <a:t> It represents the data and the business logic of an application, or we may say it contains the structure of an entity. It consists of the business logic - local and remote data source, model classes, repository.</a:t>
            </a:r>
            <a:endParaRPr lang="en-US" dirty="0"/>
          </a:p>
          <a:p>
            <a:pPr algn="just">
              <a:buFont typeface="Arial"/>
              <a:buChar char="•"/>
            </a:pPr>
            <a:r>
              <a:rPr lang="en-US" sz="1400" b="1" dirty="0">
                <a:ea typeface="+mj-lt"/>
                <a:cs typeface="+mj-lt"/>
              </a:rPr>
              <a:t>View: </a:t>
            </a:r>
            <a:r>
              <a:rPr lang="en-US" sz="1400" dirty="0">
                <a:ea typeface="+mj-lt"/>
                <a:cs typeface="+mj-lt"/>
              </a:rPr>
              <a:t>View is a visual layer of the application, and so consists of the UI Code(in Angular- HTML template of a component.). It sends the user action to the </a:t>
            </a:r>
            <a:r>
              <a:rPr lang="en-US" sz="1400" dirty="0" err="1">
                <a:ea typeface="+mj-lt"/>
                <a:cs typeface="+mj-lt"/>
              </a:rPr>
              <a:t>ViewModel</a:t>
            </a:r>
            <a:r>
              <a:rPr lang="en-US" sz="1400" dirty="0">
                <a:ea typeface="+mj-lt"/>
                <a:cs typeface="+mj-lt"/>
              </a:rPr>
              <a:t> but does not get the response back directly. It has to subscribe to the observables which </a:t>
            </a:r>
            <a:r>
              <a:rPr lang="en-US" sz="1400" dirty="0" err="1">
                <a:ea typeface="+mj-lt"/>
                <a:cs typeface="+mj-lt"/>
              </a:rPr>
              <a:t>ViewModel</a:t>
            </a:r>
            <a:r>
              <a:rPr lang="en-US" sz="1400" dirty="0">
                <a:ea typeface="+mj-lt"/>
                <a:cs typeface="+mj-lt"/>
              </a:rPr>
              <a:t> exposes to it to get the response. </a:t>
            </a:r>
            <a:endParaRPr lang="en-US" dirty="0"/>
          </a:p>
          <a:p>
            <a:pPr algn="just">
              <a:buFont typeface="Arial"/>
              <a:buChar char="•"/>
            </a:pPr>
            <a:r>
              <a:rPr lang="en-US" sz="1400" b="1" dirty="0" err="1">
                <a:ea typeface="+mj-lt"/>
                <a:cs typeface="+mj-lt"/>
              </a:rPr>
              <a:t>ViewModel</a:t>
            </a:r>
            <a:r>
              <a:rPr lang="en-US" sz="1400" b="1" dirty="0">
                <a:ea typeface="+mj-lt"/>
                <a:cs typeface="+mj-lt"/>
              </a:rPr>
              <a:t>:</a:t>
            </a:r>
            <a:r>
              <a:rPr lang="en-US" sz="1400" dirty="0">
                <a:ea typeface="+mj-lt"/>
                <a:cs typeface="+mj-lt"/>
              </a:rPr>
              <a:t> It is an abstract layer of the application and acts as a bridge between the View and Model(business logic). It does not have any clue which View has to use it as it does not have a direct reference to the View. View and </a:t>
            </a:r>
            <a:r>
              <a:rPr lang="en-US" sz="1400" dirty="0" err="1">
                <a:ea typeface="+mj-lt"/>
                <a:cs typeface="+mj-lt"/>
              </a:rPr>
              <a:t>ViewModel</a:t>
            </a:r>
            <a:r>
              <a:rPr lang="en-US" sz="1400" dirty="0">
                <a:ea typeface="+mj-lt"/>
                <a:cs typeface="+mj-lt"/>
              </a:rPr>
              <a:t> are connected with data-binding so, any change in the View the </a:t>
            </a:r>
            <a:r>
              <a:rPr lang="en-US" sz="1400" dirty="0" err="1">
                <a:ea typeface="+mj-lt"/>
                <a:cs typeface="+mj-lt"/>
              </a:rPr>
              <a:t>ViewModel</a:t>
            </a:r>
            <a:r>
              <a:rPr lang="en-US" sz="1400" dirty="0">
                <a:ea typeface="+mj-lt"/>
                <a:cs typeface="+mj-lt"/>
              </a:rPr>
              <a:t> takes note and changes the data inside the Model. It interacts with the Model and exposes the observable that can be observed by the View.</a:t>
            </a:r>
            <a:endParaRPr lang="en-US" dirty="0"/>
          </a:p>
          <a:p>
            <a:pPr algn="just">
              <a:buFont typeface="Arial"/>
              <a:buChar char="•"/>
            </a:pPr>
            <a:br>
              <a:rPr lang="en-US" dirty="0"/>
            </a:br>
            <a:br>
              <a:rPr lang="en-US" sz="1400" dirty="0"/>
            </a:br>
            <a:br>
              <a:rPr lang="en-US" sz="1400" dirty="0"/>
            </a:br>
            <a:br>
              <a:rPr lang="en-US" sz="1400" dirty="0"/>
            </a:br>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dirty="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
        <p:nvSpPr>
          <p:cNvPr id="4" name="TextBox 3">
            <a:extLst>
              <a:ext uri="{FF2B5EF4-FFF2-40B4-BE49-F238E27FC236}">
                <a16:creationId xmlns:a16="http://schemas.microsoft.com/office/drawing/2014/main" id="{F29B2A33-2F50-4528-B870-80AD5A007B4A}"/>
              </a:ext>
            </a:extLst>
          </p:cNvPr>
          <p:cNvSpPr txBox="1"/>
          <p:nvPr/>
        </p:nvSpPr>
        <p:spPr>
          <a:xfrm>
            <a:off x="86548" y="275825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solidFill>
                <a:srgbClr val="001C3B"/>
              </a:solidFill>
              <a:latin typeface="proxima-nova"/>
            </a:endParaRPr>
          </a:p>
        </p:txBody>
      </p:sp>
    </p:spTree>
    <p:extLst>
      <p:ext uri="{BB962C8B-B14F-4D97-AF65-F5344CB8AC3E}">
        <p14:creationId xmlns:p14="http://schemas.microsoft.com/office/powerpoint/2010/main" val="25604792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rmAutofit fontScale="90000"/>
          </a:bodyPr>
          <a:lstStyle/>
          <a:p>
            <a:r>
              <a:rPr lang="en-US" sz="1400" b="1" dirty="0">
                <a:ea typeface="+mj-lt"/>
                <a:cs typeface="+mj-lt"/>
              </a:rPr>
              <a:t>Top Interview Questions for Angular Developer.</a:t>
            </a:r>
            <a:br>
              <a:rPr lang="en-US" sz="1400" b="1" dirty="0"/>
            </a:br>
            <a:br>
              <a:rPr lang="en-US" sz="1400" b="1" dirty="0"/>
            </a:br>
            <a:r>
              <a:rPr lang="en-US" sz="1400" b="1" dirty="0"/>
              <a:t> </a:t>
            </a:r>
            <a:r>
              <a:rPr lang="en-US" sz="1600" b="1" dirty="0"/>
              <a:t>Question: What is the AOT (Ahead-Of-Time) Compilation? What are its advantages?</a:t>
            </a:r>
            <a:endParaRPr lang="en-US" sz="1600" dirty="0"/>
          </a:p>
          <a:p>
            <a:pPr algn="just"/>
            <a:r>
              <a:rPr lang="en-US" sz="1400" b="1" dirty="0">
                <a:ea typeface="+mj-lt"/>
                <a:cs typeface="+mj-lt"/>
              </a:rPr>
              <a:t>Answer:</a:t>
            </a:r>
            <a:r>
              <a:rPr lang="en-US" sz="1400" dirty="0">
                <a:ea typeface="+mj-lt"/>
                <a:cs typeface="+mj-lt"/>
              </a:rPr>
              <a:t>  An angular application consists of components and templates which a browser cannot understand. Therefore, every Angular application needs to be compiled before running inside the browser. The Angular compiler takes in the JS code, compiles it, and then produces some JS code. It is known as AOT compilation and happens only once per occasion per user. </a:t>
            </a:r>
            <a:endParaRPr lang="en-US" dirty="0"/>
          </a:p>
          <a:p>
            <a:pPr algn="just"/>
            <a:r>
              <a:rPr lang="en-US" sz="1400" dirty="0">
                <a:ea typeface="+mj-lt"/>
                <a:cs typeface="+mj-lt"/>
              </a:rPr>
              <a:t>There are two kinds of compilation that Angular provides:</a:t>
            </a:r>
            <a:endParaRPr lang="en-US" dirty="0"/>
          </a:p>
          <a:p>
            <a:pPr algn="just"/>
            <a:r>
              <a:rPr lang="en-US" sz="1400" dirty="0">
                <a:ea typeface="+mj-lt"/>
                <a:cs typeface="+mj-lt"/>
              </a:rPr>
              <a:t>JIT(Just-in-Time) compilation: the application compiles inside the browser during runtime</a:t>
            </a:r>
            <a:endParaRPr lang="en-US" dirty="0"/>
          </a:p>
          <a:p>
            <a:pPr algn="just"/>
            <a:r>
              <a:rPr lang="en-US" sz="1400" dirty="0">
                <a:ea typeface="+mj-lt"/>
                <a:cs typeface="+mj-lt"/>
              </a:rPr>
              <a:t>AOT(Ahead-of-Time) compilation: the application compiles during the build time.</a:t>
            </a:r>
            <a:br>
              <a:rPr lang="en-US" sz="1400" dirty="0">
                <a:ea typeface="+mj-lt"/>
                <a:cs typeface="+mj-lt"/>
              </a:rPr>
            </a:br>
            <a:endParaRPr lang="en-US" sz="1400" dirty="0">
              <a:ea typeface="+mj-lt"/>
              <a:cs typeface="+mj-lt"/>
            </a:endParaRPr>
          </a:p>
          <a:p>
            <a:pPr algn="just"/>
            <a:r>
              <a:rPr lang="en-US" sz="1400" b="1" dirty="0">
                <a:ea typeface="+mj-lt"/>
                <a:cs typeface="+mj-lt"/>
              </a:rPr>
              <a:t>Advantages of AOT compilation:</a:t>
            </a:r>
            <a:endParaRPr lang="en-US" dirty="0"/>
          </a:p>
          <a:p>
            <a:pPr marL="285750" indent="-285750">
              <a:buFont typeface="Arial"/>
              <a:buChar char="•"/>
            </a:pPr>
            <a:r>
              <a:rPr lang="en-US" sz="1400" b="1" dirty="0">
                <a:ea typeface="+mj-lt"/>
                <a:cs typeface="+mj-lt"/>
              </a:rPr>
              <a:t>Fast Rendering:</a:t>
            </a:r>
            <a:r>
              <a:rPr lang="en-US" sz="1400" dirty="0">
                <a:ea typeface="+mj-lt"/>
                <a:cs typeface="+mj-lt"/>
              </a:rPr>
              <a:t> The browser loads the executable code and renders it immediately as the application is compiled before running inside the browser. </a:t>
            </a:r>
            <a:endParaRPr lang="en-US" dirty="0"/>
          </a:p>
          <a:p>
            <a:pPr marL="285750" indent="-285750">
              <a:buFont typeface="Arial"/>
              <a:buChar char="•"/>
            </a:pPr>
            <a:r>
              <a:rPr lang="en-US" sz="1400" b="1" dirty="0">
                <a:ea typeface="+mj-lt"/>
                <a:cs typeface="+mj-lt"/>
              </a:rPr>
              <a:t>Fewer Ajax Requests:</a:t>
            </a:r>
            <a:r>
              <a:rPr lang="en-US" sz="1400" dirty="0">
                <a:ea typeface="+mj-lt"/>
                <a:cs typeface="+mj-lt"/>
              </a:rPr>
              <a:t> The compiler sends the external HTML and CSS files along with the application, eliminating AJAX requests for those source files. </a:t>
            </a:r>
            <a:endParaRPr lang="en-US" dirty="0"/>
          </a:p>
          <a:p>
            <a:pPr marL="285750" indent="-285750">
              <a:buFont typeface="Arial"/>
              <a:buChar char="•"/>
            </a:pPr>
            <a:r>
              <a:rPr lang="en-US" sz="1400" b="1" dirty="0">
                <a:ea typeface="+mj-lt"/>
                <a:cs typeface="+mj-lt"/>
              </a:rPr>
              <a:t>Minimizing Errors:</a:t>
            </a:r>
            <a:r>
              <a:rPr lang="en-US" sz="1400" dirty="0">
                <a:ea typeface="+mj-lt"/>
                <a:cs typeface="+mj-lt"/>
              </a:rPr>
              <a:t> Easy to detect and handle errors during the building phase. </a:t>
            </a:r>
            <a:endParaRPr lang="en-US" dirty="0"/>
          </a:p>
          <a:p>
            <a:pPr>
              <a:buFont typeface="Arial"/>
              <a:buChar char="•"/>
            </a:pPr>
            <a:r>
              <a:rPr lang="en-US" sz="1400" b="1" dirty="0">
                <a:ea typeface="+mj-lt"/>
                <a:cs typeface="+mj-lt"/>
              </a:rPr>
              <a:t>      Better Security: </a:t>
            </a:r>
            <a:r>
              <a:rPr lang="en-US" sz="1400" dirty="0">
                <a:ea typeface="+mj-lt"/>
                <a:cs typeface="+mj-lt"/>
              </a:rPr>
              <a:t>Before an application runs inside the browser, the AOT compiler adds HTML and templates into the JS files, so there are no extra HTML files to            be read, thus providing better security for the application.</a:t>
            </a:r>
            <a:br>
              <a:rPr lang="en-US" sz="1400" dirty="0">
                <a:ea typeface="+mj-lt"/>
                <a:cs typeface="+mj-lt"/>
              </a:rPr>
            </a:br>
            <a:br>
              <a:rPr lang="en-US" sz="1400" dirty="0">
                <a:ea typeface="+mj-lt"/>
                <a:cs typeface="+mj-lt"/>
              </a:rPr>
            </a:br>
            <a:br>
              <a:rPr lang="en-US" sz="1400" dirty="0">
                <a:ea typeface="+mj-lt"/>
                <a:cs typeface="+mj-lt"/>
              </a:rPr>
            </a:br>
            <a:r>
              <a:rPr lang="en-US" sz="1600" b="1" dirty="0"/>
              <a:t>Question: Could you explain services in Angular?</a:t>
            </a:r>
            <a:endParaRPr lang="en-US" sz="1600" dirty="0">
              <a:ea typeface="+mj-lt"/>
              <a:cs typeface="+mj-lt"/>
            </a:endParaRPr>
          </a:p>
          <a:p>
            <a:pPr algn="just"/>
            <a:r>
              <a:rPr lang="en-US" sz="1400" b="1" dirty="0">
                <a:ea typeface="+mj-lt"/>
                <a:cs typeface="+mj-lt"/>
              </a:rPr>
              <a:t>Answer:</a:t>
            </a:r>
            <a:r>
              <a:rPr lang="en-US" sz="1400" dirty="0">
                <a:ea typeface="+mj-lt"/>
                <a:cs typeface="+mj-lt"/>
              </a:rPr>
              <a:t> Singleton objects in Angular that get instantiated only once during the lifetime of an application are called services. An Angular service contains methods that maintain the data throughout the life of an application.</a:t>
            </a:r>
            <a:endParaRPr lang="en-US" dirty="0"/>
          </a:p>
          <a:p>
            <a:pPr algn="just"/>
            <a:r>
              <a:rPr lang="en-US" sz="1400" dirty="0">
                <a:ea typeface="+mj-lt"/>
                <a:cs typeface="+mj-lt"/>
              </a:rPr>
              <a:t>The primary intent of an Angular service is to organize as well as share business logic, models, or data and functions with various components of an Angular application.</a:t>
            </a:r>
            <a:endParaRPr lang="en-US" dirty="0"/>
          </a:p>
          <a:p>
            <a:pPr algn="just"/>
            <a:r>
              <a:rPr lang="en-US" sz="1400" dirty="0">
                <a:ea typeface="+mj-lt"/>
                <a:cs typeface="+mj-lt"/>
              </a:rPr>
              <a:t>The functions offered by an Angular service can be invoked from any Angular component, such as a controller or directive.</a:t>
            </a:r>
            <a:endParaRPr lang="en-US" dirty="0"/>
          </a:p>
          <a:p>
            <a:br>
              <a:rPr lang="en-US" sz="1400" dirty="0">
                <a:ea typeface="+mj-lt"/>
                <a:cs typeface="+mj-lt"/>
              </a:rPr>
            </a:br>
            <a:br>
              <a:rPr lang="en-US" sz="1400" dirty="0">
                <a:ea typeface="+mj-lt"/>
                <a:cs typeface="+mj-lt"/>
              </a:rPr>
            </a:br>
            <a:endParaRPr lang="en-US" sz="1400"/>
          </a:p>
          <a:p>
            <a:br>
              <a:rPr lang="en-US" dirty="0"/>
            </a:br>
            <a:br>
              <a:rPr lang="en-US" sz="1400" dirty="0"/>
            </a:br>
            <a:br>
              <a:rPr lang="en-US" sz="1400" dirty="0"/>
            </a:br>
            <a:br>
              <a:rPr lang="en-US" sz="1400" dirty="0"/>
            </a:br>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
        <p:nvSpPr>
          <p:cNvPr id="4" name="TextBox 3">
            <a:extLst>
              <a:ext uri="{FF2B5EF4-FFF2-40B4-BE49-F238E27FC236}">
                <a16:creationId xmlns:a16="http://schemas.microsoft.com/office/drawing/2014/main" id="{F29B2A33-2F50-4528-B870-80AD5A007B4A}"/>
              </a:ext>
            </a:extLst>
          </p:cNvPr>
          <p:cNvSpPr txBox="1"/>
          <p:nvPr/>
        </p:nvSpPr>
        <p:spPr>
          <a:xfrm>
            <a:off x="86548" y="275825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solidFill>
                <a:srgbClr val="001C3B"/>
              </a:solidFill>
              <a:latin typeface="proxima-nova"/>
            </a:endParaRPr>
          </a:p>
        </p:txBody>
      </p:sp>
    </p:spTree>
    <p:extLst>
      <p:ext uri="{BB962C8B-B14F-4D97-AF65-F5344CB8AC3E}">
        <p14:creationId xmlns:p14="http://schemas.microsoft.com/office/powerpoint/2010/main" val="23186729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rmAutofit fontScale="90000"/>
          </a:bodyPr>
          <a:lstStyle/>
          <a:p>
            <a:r>
              <a:rPr lang="en-US" sz="1400" b="1" dirty="0">
                <a:ea typeface="+mj-lt"/>
                <a:cs typeface="+mj-lt"/>
              </a:rPr>
              <a:t>Top Interview Questions for Angular Developer.</a:t>
            </a:r>
            <a:br>
              <a:rPr lang="en-US" sz="1400" b="1" dirty="0"/>
            </a:br>
            <a:br>
              <a:rPr lang="en-US" sz="1400" b="1" dirty="0"/>
            </a:br>
            <a:r>
              <a:rPr lang="en-US" sz="1600" b="1" dirty="0"/>
              <a:t>Question: Discuss the advantages and disadvantages of using Angular?</a:t>
            </a:r>
            <a:endParaRPr lang="en-US" sz="1600" b="1" dirty="0">
              <a:ea typeface="+mj-lt"/>
              <a:cs typeface="+mj-lt"/>
            </a:endParaRPr>
          </a:p>
          <a:p>
            <a:pPr algn="just"/>
            <a:r>
              <a:rPr lang="en-US" sz="1400" b="1" dirty="0">
                <a:ea typeface="+mj-lt"/>
                <a:cs typeface="+mj-lt"/>
              </a:rPr>
              <a:t>Answer:</a:t>
            </a:r>
            <a:r>
              <a:rPr lang="en-US" sz="1400" dirty="0">
                <a:ea typeface="+mj-lt"/>
                <a:cs typeface="+mj-lt"/>
              </a:rPr>
              <a:t> </a:t>
            </a:r>
            <a:br>
              <a:rPr lang="en-US" sz="1400" dirty="0">
                <a:ea typeface="+mj-lt"/>
                <a:cs typeface="+mj-lt"/>
              </a:rPr>
            </a:br>
            <a:r>
              <a:rPr lang="en-US" sz="1400" dirty="0">
                <a:ea typeface="+mj-lt"/>
                <a:cs typeface="+mj-lt"/>
              </a:rPr>
              <a:t>Following are the various advantages of using Angular:</a:t>
            </a:r>
            <a:endParaRPr lang="en-US" dirty="0"/>
          </a:p>
          <a:p>
            <a:pPr marL="285750" indent="-285750">
              <a:buFont typeface="Arial"/>
              <a:buChar char="•"/>
            </a:pPr>
            <a:r>
              <a:rPr lang="en-US" sz="1400" dirty="0">
                <a:ea typeface="+mj-lt"/>
                <a:cs typeface="+mj-lt"/>
              </a:rPr>
              <a:t>Ability to add a custom directive</a:t>
            </a:r>
            <a:endParaRPr lang="en-US" dirty="0"/>
          </a:p>
          <a:p>
            <a:pPr marL="285750" indent="-285750">
              <a:buFont typeface="Arial"/>
              <a:buChar char="•"/>
            </a:pPr>
            <a:r>
              <a:rPr lang="en-US" sz="1400" dirty="0">
                <a:ea typeface="+mj-lt"/>
                <a:cs typeface="+mj-lt"/>
              </a:rPr>
              <a:t>Exceptional community support</a:t>
            </a:r>
            <a:endParaRPr lang="en-US" dirty="0"/>
          </a:p>
          <a:p>
            <a:pPr marL="285750" indent="-285750">
              <a:buFont typeface="Arial"/>
              <a:buChar char="•"/>
            </a:pPr>
            <a:r>
              <a:rPr lang="en-US" sz="1400" dirty="0">
                <a:ea typeface="+mj-lt"/>
                <a:cs typeface="+mj-lt"/>
              </a:rPr>
              <a:t>Facilitates client and server communication</a:t>
            </a:r>
            <a:endParaRPr lang="en-US" dirty="0"/>
          </a:p>
          <a:p>
            <a:pPr marL="285750" indent="-285750">
              <a:buFont typeface="Arial"/>
              <a:buChar char="•"/>
            </a:pPr>
            <a:r>
              <a:rPr lang="en-US" sz="1400" dirty="0">
                <a:ea typeface="+mj-lt"/>
                <a:cs typeface="+mj-lt"/>
              </a:rPr>
              <a:t>Features strong features, such as Animation and Event Handlers</a:t>
            </a:r>
            <a:endParaRPr lang="en-US" dirty="0"/>
          </a:p>
          <a:p>
            <a:pPr marL="285750" indent="-285750">
              <a:buFont typeface="Arial"/>
              <a:buChar char="•"/>
            </a:pPr>
            <a:r>
              <a:rPr lang="en-US" sz="1400" dirty="0">
                <a:ea typeface="+mj-lt"/>
                <a:cs typeface="+mj-lt"/>
              </a:rPr>
              <a:t>Follows the MVC pattern architecture</a:t>
            </a:r>
            <a:endParaRPr lang="en-US" dirty="0"/>
          </a:p>
          <a:p>
            <a:pPr marL="285750" indent="-285750">
              <a:buFont typeface="Arial"/>
              <a:buChar char="•"/>
            </a:pPr>
            <a:r>
              <a:rPr lang="en-US" sz="1400" dirty="0">
                <a:ea typeface="+mj-lt"/>
                <a:cs typeface="+mj-lt"/>
              </a:rPr>
              <a:t>Offers support for static template and Angular template</a:t>
            </a:r>
            <a:endParaRPr lang="en-US" dirty="0"/>
          </a:p>
          <a:p>
            <a:pPr marL="285750" indent="-285750">
              <a:buFont typeface="Arial"/>
              <a:buChar char="•"/>
            </a:pPr>
            <a:r>
              <a:rPr lang="en-US" sz="1400" dirty="0">
                <a:ea typeface="+mj-lt"/>
                <a:cs typeface="+mj-lt"/>
              </a:rPr>
              <a:t>Support for two-way data-binding</a:t>
            </a:r>
            <a:endParaRPr lang="en-US" dirty="0"/>
          </a:p>
          <a:p>
            <a:pPr marL="285750" indent="-285750">
              <a:buFont typeface="Arial"/>
              <a:buChar char="•"/>
            </a:pPr>
            <a:r>
              <a:rPr lang="en-US" sz="1400" dirty="0">
                <a:ea typeface="+mj-lt"/>
                <a:cs typeface="+mj-lt"/>
              </a:rPr>
              <a:t>Supports dependency injection, RESTful services, and validations</a:t>
            </a:r>
            <a:endParaRPr lang="en-US">
              <a:ea typeface="+mj-lt"/>
              <a:cs typeface="+mj-lt"/>
            </a:endParaRPr>
          </a:p>
          <a:p>
            <a:pPr algn="just"/>
            <a:r>
              <a:rPr lang="en-US" sz="1400" dirty="0">
                <a:ea typeface="+mj-lt"/>
                <a:cs typeface="+mj-lt"/>
              </a:rPr>
              <a:t>Disadvantages of using Angular are enumerated as follows:</a:t>
            </a:r>
            <a:endParaRPr lang="en-US" dirty="0"/>
          </a:p>
          <a:p>
            <a:pPr marL="285750" indent="-285750">
              <a:buFont typeface="Arial"/>
              <a:buChar char="•"/>
            </a:pPr>
            <a:r>
              <a:rPr lang="en-US" sz="1400" dirty="0">
                <a:ea typeface="+mj-lt"/>
                <a:cs typeface="+mj-lt"/>
              </a:rPr>
              <a:t>Complex SPAs can be inconvenient and </a:t>
            </a:r>
            <a:r>
              <a:rPr lang="en-US" sz="1400" dirty="0" err="1">
                <a:ea typeface="+mj-lt"/>
                <a:cs typeface="+mj-lt"/>
              </a:rPr>
              <a:t>laggy</a:t>
            </a:r>
            <a:r>
              <a:rPr lang="en-US" sz="1400" dirty="0">
                <a:ea typeface="+mj-lt"/>
                <a:cs typeface="+mj-lt"/>
              </a:rPr>
              <a:t> to use due to their size</a:t>
            </a:r>
            <a:endParaRPr lang="en-US" dirty="0"/>
          </a:p>
          <a:p>
            <a:pPr marL="285750" indent="-285750">
              <a:buFont typeface="Arial"/>
              <a:buChar char="•"/>
            </a:pPr>
            <a:r>
              <a:rPr lang="en-US" sz="1400" dirty="0">
                <a:ea typeface="+mj-lt"/>
                <a:cs typeface="+mj-lt"/>
              </a:rPr>
              <a:t>Dynamic applications do not always perform well</a:t>
            </a:r>
            <a:endParaRPr lang="en-US" dirty="0"/>
          </a:p>
          <a:p>
            <a:pPr>
              <a:buFont typeface="Arial"/>
              <a:buChar char="•"/>
            </a:pPr>
            <a:r>
              <a:rPr lang="en-US" sz="1400" dirty="0">
                <a:ea typeface="+mj-lt"/>
                <a:cs typeface="+mj-lt"/>
              </a:rPr>
              <a:t>Learning Angular requires a decent effort and time</a:t>
            </a:r>
            <a:br>
              <a:rPr lang="en-US" sz="1400" dirty="0">
                <a:ea typeface="+mj-lt"/>
                <a:cs typeface="+mj-lt"/>
              </a:rPr>
            </a:br>
            <a:br>
              <a:rPr lang="en-US" sz="1400" dirty="0"/>
            </a:br>
            <a:r>
              <a:rPr lang="en-US" sz="1600" b="1" dirty="0"/>
              <a:t>Question</a:t>
            </a:r>
            <a:r>
              <a:rPr lang="en-US" sz="1600" dirty="0"/>
              <a:t>: </a:t>
            </a:r>
            <a:r>
              <a:rPr lang="en-US" sz="1600" b="1" dirty="0"/>
              <a:t>Enumerate some salient features of Angular 7.</a:t>
            </a:r>
            <a:endParaRPr lang="en-US" sz="1600" dirty="0"/>
          </a:p>
          <a:p>
            <a:pPr algn="just">
              <a:buFont typeface="Arial"/>
              <a:buChar char="•"/>
            </a:pPr>
            <a:r>
              <a:rPr lang="en-US" sz="1400" b="1" dirty="0">
                <a:ea typeface="+mj-lt"/>
                <a:cs typeface="+mj-lt"/>
              </a:rPr>
              <a:t>Answer</a:t>
            </a:r>
            <a:r>
              <a:rPr lang="en-US" sz="1400" dirty="0">
                <a:ea typeface="+mj-lt"/>
                <a:cs typeface="+mj-lt"/>
              </a:rPr>
              <a:t>: Unlike the previous versions of Angular, the 7th major release comes with splitting in @angular/core. This is done in order to reduce the size of the same. Typically, not each and every module is required by an Angular developer. Therefore, in Angular 7 each split of the @angular/core will have no more than 418 modules.</a:t>
            </a:r>
            <a:endParaRPr lang="en-US" dirty="0"/>
          </a:p>
          <a:p>
            <a:pPr algn="just">
              <a:buFont typeface="Arial"/>
              <a:buChar char="•"/>
            </a:pPr>
            <a:r>
              <a:rPr lang="en-US" sz="1400" dirty="0">
                <a:ea typeface="+mj-lt"/>
                <a:cs typeface="+mj-lt"/>
              </a:rPr>
              <a:t>Also, Angular 7 brings drag-and-drop and virtual scrolling into play. The latter enables loading as well as unloading elements from the DOM. For virtual scrolling, the latest version of Angular comes with the package. Furthermore, Angular 7 comes with a new and enhanced version of the ng-compiler.</a:t>
            </a:r>
            <a:br>
              <a:rPr lang="en-US" sz="1400" dirty="0">
                <a:ea typeface="+mj-lt"/>
                <a:cs typeface="+mj-lt"/>
              </a:rPr>
            </a:br>
            <a:endParaRPr lang="en-US" sz="1400">
              <a:ea typeface="+mj-lt"/>
              <a:cs typeface="+mj-lt"/>
            </a:endParaRPr>
          </a:p>
          <a:p>
            <a:r>
              <a:rPr lang="en-US" sz="1300" b="1" dirty="0"/>
              <a:t>Question: What is string interpolation in Angular?</a:t>
            </a:r>
            <a:endParaRPr lang="en-US" sz="1300"/>
          </a:p>
          <a:p>
            <a:pPr algn="just"/>
            <a:r>
              <a:rPr lang="en-US" sz="1300" b="1" dirty="0">
                <a:ea typeface="+mj-lt"/>
                <a:cs typeface="+mj-lt"/>
              </a:rPr>
              <a:t>Answer:</a:t>
            </a:r>
            <a:r>
              <a:rPr lang="en-US" sz="1300" dirty="0">
                <a:ea typeface="+mj-lt"/>
                <a:cs typeface="+mj-lt"/>
              </a:rPr>
              <a:t> Also referred to as moustache syntax, string interpolation in Angular refers to a special type of syntax that makes use of template expressions in order to display the component data. These template expressions are enclosed within double curly braces i.e. {{ }}.</a:t>
            </a:r>
            <a:endParaRPr lang="en-US" sz="1300"/>
          </a:p>
          <a:p>
            <a:pPr algn="just"/>
            <a:r>
              <a:rPr lang="en-US" sz="1300" dirty="0">
                <a:ea typeface="+mj-lt"/>
                <a:cs typeface="+mj-lt"/>
              </a:rPr>
              <a:t>The JavaScript expressions that are to be executed by Angular are added within the curly braces and the corresponding output is embedded into the HTML code. Typically, these expressions are updated and registered like watches as a part of the digest cycle.</a:t>
            </a:r>
            <a:endParaRPr lang="en-US" sz="1300"/>
          </a:p>
          <a:p>
            <a:br>
              <a:rPr lang="en-US" dirty="0"/>
            </a:br>
            <a:br>
              <a:rPr lang="en-US" sz="1400" dirty="0"/>
            </a:br>
            <a:br>
              <a:rPr lang="en-US" sz="1400" dirty="0"/>
            </a:br>
            <a:br>
              <a:rPr lang="en-US" sz="1400" dirty="0"/>
            </a:br>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
        <p:nvSpPr>
          <p:cNvPr id="4" name="TextBox 3">
            <a:extLst>
              <a:ext uri="{FF2B5EF4-FFF2-40B4-BE49-F238E27FC236}">
                <a16:creationId xmlns:a16="http://schemas.microsoft.com/office/drawing/2014/main" id="{F29B2A33-2F50-4528-B870-80AD5A007B4A}"/>
              </a:ext>
            </a:extLst>
          </p:cNvPr>
          <p:cNvSpPr txBox="1"/>
          <p:nvPr/>
        </p:nvSpPr>
        <p:spPr>
          <a:xfrm>
            <a:off x="86548" y="275825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solidFill>
                <a:srgbClr val="001C3B"/>
              </a:solidFill>
              <a:latin typeface="proxima-nova"/>
            </a:endParaRPr>
          </a:p>
        </p:txBody>
      </p:sp>
    </p:spTree>
    <p:extLst>
      <p:ext uri="{BB962C8B-B14F-4D97-AF65-F5344CB8AC3E}">
        <p14:creationId xmlns:p14="http://schemas.microsoft.com/office/powerpoint/2010/main" val="27665695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t">
            <a:normAutofit fontScale="90000"/>
          </a:bodyPr>
          <a:lstStyle/>
          <a:p>
            <a:r>
              <a:rPr lang="en-US" sz="1600" b="1" dirty="0"/>
              <a:t>Node Js</a:t>
            </a:r>
            <a:br>
              <a:rPr lang="en-US" sz="1600" b="1" dirty="0"/>
            </a:br>
            <a:r>
              <a:rPr lang="en-US" sz="1600" b="1" dirty="0"/>
              <a:t> </a:t>
            </a:r>
            <a:r>
              <a:rPr lang="en-US" sz="1600" dirty="0">
                <a:ea typeface="+mj-lt"/>
                <a:cs typeface="+mj-lt"/>
              </a:rPr>
              <a:t>Setting up </a:t>
            </a:r>
            <a:r>
              <a:rPr lang="en-US" sz="1600" dirty="0" err="1">
                <a:ea typeface="+mj-lt"/>
                <a:cs typeface="+mj-lt"/>
              </a:rPr>
              <a:t>NodeJs</a:t>
            </a:r>
            <a:r>
              <a:rPr lang="en-US" sz="1600" dirty="0">
                <a:ea typeface="+mj-lt"/>
                <a:cs typeface="+mj-lt"/>
              </a:rPr>
              <a:t> Environment</a:t>
            </a:r>
            <a:br>
              <a:rPr lang="en-US" dirty="0"/>
            </a:br>
            <a:br>
              <a:rPr lang="en-US" sz="1400" dirty="0"/>
            </a:br>
            <a:r>
              <a:rPr lang="en-US" sz="1600" b="1" dirty="0"/>
              <a:t>Installing Node</a:t>
            </a:r>
          </a:p>
          <a:p>
            <a:r>
              <a:rPr lang="en-US" sz="1400" dirty="0">
                <a:ea typeface="+mj-lt"/>
                <a:cs typeface="+mj-lt"/>
              </a:rPr>
              <a:t>In order to use </a:t>
            </a:r>
            <a:r>
              <a:rPr lang="en-US" sz="1400" i="1" dirty="0">
                <a:ea typeface="+mj-lt"/>
                <a:cs typeface="+mj-lt"/>
              </a:rPr>
              <a:t>Express</a:t>
            </a:r>
            <a:r>
              <a:rPr lang="en-US" sz="1400" dirty="0">
                <a:ea typeface="+mj-lt"/>
                <a:cs typeface="+mj-lt"/>
              </a:rPr>
              <a:t> you will first have to install </a:t>
            </a:r>
            <a:r>
              <a:rPr lang="en-US" sz="1400" i="1" dirty="0">
                <a:ea typeface="+mj-lt"/>
                <a:cs typeface="+mj-lt"/>
              </a:rPr>
              <a:t>Nodejs</a:t>
            </a:r>
            <a:r>
              <a:rPr lang="en-US" sz="1400" dirty="0">
                <a:ea typeface="+mj-lt"/>
                <a:cs typeface="+mj-lt"/>
              </a:rPr>
              <a:t> and the </a:t>
            </a:r>
            <a:r>
              <a:rPr lang="en-US" sz="1400" u="sng" dirty="0">
                <a:ea typeface="+mj-lt"/>
                <a:cs typeface="+mj-lt"/>
              </a:rPr>
              <a:t>Node Package Manager (NPM)</a:t>
            </a:r>
            <a:r>
              <a:rPr lang="en-US" sz="1400" dirty="0">
                <a:ea typeface="+mj-lt"/>
                <a:cs typeface="+mj-lt"/>
              </a:rPr>
              <a:t> on your operating system. The following sections explain the easiest way to install the Long Term Supported (LTS) version of Nodejs on Ubuntu Linux 20.04, macOS, and Windows 10. </a:t>
            </a:r>
            <a:br>
              <a:rPr lang="en-US" sz="1400" dirty="0"/>
            </a:br>
            <a:br>
              <a:rPr lang="en-US" sz="1400" dirty="0"/>
            </a:br>
            <a:r>
              <a:rPr lang="en-US" sz="1400" dirty="0"/>
              <a:t> </a:t>
            </a:r>
            <a:r>
              <a:rPr lang="en-US" sz="1600" b="1" dirty="0"/>
              <a:t>macOS and Windows</a:t>
            </a:r>
          </a:p>
          <a:p>
            <a:r>
              <a:rPr lang="en-US" sz="1400" dirty="0">
                <a:ea typeface="+mj-lt"/>
                <a:cs typeface="+mj-lt"/>
              </a:rPr>
              <a:t>Installing </a:t>
            </a:r>
            <a:r>
              <a:rPr lang="en-US" sz="1400" i="1" dirty="0">
                <a:ea typeface="+mj-lt"/>
                <a:cs typeface="+mj-lt"/>
              </a:rPr>
              <a:t>Node</a:t>
            </a:r>
            <a:r>
              <a:rPr lang="en-US" sz="1400" dirty="0">
                <a:ea typeface="+mj-lt"/>
                <a:cs typeface="+mj-lt"/>
              </a:rPr>
              <a:t> and </a:t>
            </a:r>
            <a:r>
              <a:rPr lang="en-US" sz="1400" i="1" dirty="0">
                <a:ea typeface="+mj-lt"/>
                <a:cs typeface="+mj-lt"/>
              </a:rPr>
              <a:t>NPM</a:t>
            </a:r>
            <a:r>
              <a:rPr lang="en-US" sz="1400" dirty="0">
                <a:ea typeface="+mj-lt"/>
                <a:cs typeface="+mj-lt"/>
              </a:rPr>
              <a:t> on Windows and macOS is straightforward because you can just use the provided installer:</a:t>
            </a:r>
            <a:endParaRPr lang="en-US" dirty="0"/>
          </a:p>
          <a:p>
            <a:pPr marL="285750" indent="-285750">
              <a:buFont typeface="Arial"/>
              <a:buChar char="•"/>
            </a:pPr>
            <a:r>
              <a:rPr lang="en-US" sz="1400" dirty="0">
                <a:ea typeface="+mj-lt"/>
                <a:cs typeface="+mj-lt"/>
              </a:rPr>
              <a:t>Download the required installer:</a:t>
            </a:r>
            <a:endParaRPr lang="en-US" dirty="0"/>
          </a:p>
          <a:p>
            <a:pPr marL="285750" lvl="1" indent="-285750">
              <a:buFont typeface="Arial"/>
              <a:buChar char="•"/>
            </a:pPr>
            <a:r>
              <a:rPr lang="en-US" sz="1400" dirty="0">
                <a:latin typeface="+mj-lt"/>
                <a:ea typeface="+mj-lt"/>
                <a:cs typeface="+mj-lt"/>
              </a:rPr>
              <a:t>Go to </a:t>
            </a:r>
            <a:r>
              <a:rPr lang="en-US" sz="1400" u="sng" dirty="0">
                <a:latin typeface="+mj-lt"/>
                <a:ea typeface="+mj-lt"/>
                <a:cs typeface="+mj-lt"/>
                <a:hlinkClick r:id="rId4"/>
              </a:rPr>
              <a:t>https://nodejs.org/en/</a:t>
            </a:r>
            <a:endParaRPr lang="en-US"/>
          </a:p>
          <a:p>
            <a:pPr marL="285750" lvl="1" indent="-285750">
              <a:buFont typeface="Arial"/>
              <a:buChar char="•"/>
            </a:pPr>
            <a:r>
              <a:rPr lang="en-US" sz="1400" dirty="0">
                <a:latin typeface="+mj-lt"/>
                <a:ea typeface="+mj-lt"/>
                <a:cs typeface="+mj-lt"/>
              </a:rPr>
              <a:t>Select the button to download the LTS build that is "Recommended for most users".</a:t>
            </a:r>
            <a:endParaRPr lang="en-US" dirty="0"/>
          </a:p>
          <a:p>
            <a:pPr>
              <a:buFont typeface="Arial"/>
              <a:buChar char="•"/>
            </a:pPr>
            <a:r>
              <a:rPr lang="en-US" sz="1400" dirty="0">
                <a:ea typeface="+mj-lt"/>
                <a:cs typeface="+mj-lt"/>
              </a:rPr>
              <a:t>Install Node by double-clicking on the downloaded file and following the installation prompts.</a:t>
            </a:r>
            <a:br>
              <a:rPr lang="en-US" sz="1400" dirty="0">
                <a:ea typeface="+mj-lt"/>
                <a:cs typeface="+mj-lt"/>
              </a:rPr>
            </a:br>
            <a:br>
              <a:rPr lang="en-US" sz="1400" dirty="0"/>
            </a:br>
            <a:r>
              <a:rPr lang="en-US" sz="1600" b="1" u="sng" dirty="0"/>
              <a:t>Ubuntu 20.04</a:t>
            </a:r>
            <a:endParaRPr lang="en-US" sz="1600" b="1" dirty="0"/>
          </a:p>
          <a:p>
            <a:pPr>
              <a:buFont typeface="Arial"/>
              <a:buChar char="•"/>
            </a:pPr>
            <a:r>
              <a:rPr lang="en-US" sz="1400" dirty="0">
                <a:ea typeface="+mj-lt"/>
                <a:cs typeface="+mj-lt"/>
              </a:rPr>
              <a:t>The easiest way to install the most recent LTS version of Node 12.x is to use the </a:t>
            </a:r>
            <a:r>
              <a:rPr lang="en-US" sz="1400" u="sng" dirty="0">
                <a:ea typeface="+mj-lt"/>
                <a:cs typeface="+mj-lt"/>
                <a:hlinkClick r:id="rId5"/>
              </a:rPr>
              <a:t>package manager</a:t>
            </a:r>
            <a:r>
              <a:rPr lang="en-US" sz="1400" dirty="0">
                <a:ea typeface="+mj-lt"/>
                <a:cs typeface="+mj-lt"/>
              </a:rPr>
              <a:t> to get it from the Ubuntu </a:t>
            </a:r>
            <a:r>
              <a:rPr lang="en-US" sz="1400" i="1" dirty="0">
                <a:ea typeface="+mj-lt"/>
                <a:cs typeface="+mj-lt"/>
              </a:rPr>
              <a:t>binary distributions</a:t>
            </a:r>
            <a:r>
              <a:rPr lang="en-US" sz="1400" dirty="0">
                <a:ea typeface="+mj-lt"/>
                <a:cs typeface="+mj-lt"/>
              </a:rPr>
              <a:t> repository. This can be done by running the following two commands on your terminal:</a:t>
            </a:r>
            <a:endParaRPr lang="en-US" dirty="0"/>
          </a:p>
          <a:p>
            <a:pPr>
              <a:buFont typeface="Arial"/>
              <a:buChar char="•"/>
            </a:pPr>
            <a:r>
              <a:rPr lang="en-US" sz="1400" dirty="0">
                <a:ea typeface="+mj-lt"/>
                <a:cs typeface="+mj-lt"/>
              </a:rPr>
              <a:t>curl -</a:t>
            </a:r>
            <a:r>
              <a:rPr lang="en-US" sz="1400" dirty="0" err="1">
                <a:ea typeface="+mj-lt"/>
                <a:cs typeface="+mj-lt"/>
              </a:rPr>
              <a:t>sL</a:t>
            </a:r>
            <a:r>
              <a:rPr lang="en-US" sz="1400" dirty="0">
                <a:ea typeface="+mj-lt"/>
                <a:cs typeface="+mj-lt"/>
              </a:rPr>
              <a:t> </a:t>
            </a:r>
            <a:r>
              <a:rPr lang="en-US" sz="1400" dirty="0">
                <a:ea typeface="+mj-lt"/>
                <a:cs typeface="+mj-lt"/>
                <a:hlinkClick r:id="rId6"/>
              </a:rPr>
              <a:t>https://deb.nodesource.com/setup_12.x</a:t>
            </a:r>
            <a:r>
              <a:rPr lang="en-US" sz="1400" dirty="0">
                <a:ea typeface="+mj-lt"/>
                <a:cs typeface="+mj-lt"/>
              </a:rPr>
              <a:t> | </a:t>
            </a:r>
            <a:r>
              <a:rPr lang="en-US" sz="1400" dirty="0" err="1">
                <a:ea typeface="+mj-lt"/>
                <a:cs typeface="+mj-lt"/>
              </a:rPr>
              <a:t>sudo</a:t>
            </a:r>
            <a:r>
              <a:rPr lang="en-US" sz="1400" dirty="0">
                <a:ea typeface="+mj-lt"/>
                <a:cs typeface="+mj-lt"/>
              </a:rPr>
              <a:t> -E bash -
</a:t>
            </a:r>
            <a:r>
              <a:rPr lang="en-US" sz="1400" dirty="0" err="1">
                <a:ea typeface="+mj-lt"/>
                <a:cs typeface="+mj-lt"/>
              </a:rPr>
              <a:t>sudo</a:t>
            </a:r>
            <a:r>
              <a:rPr lang="en-US" sz="1400" dirty="0">
                <a:ea typeface="+mj-lt"/>
                <a:cs typeface="+mj-lt"/>
              </a:rPr>
              <a:t> apt-get install -y </a:t>
            </a:r>
            <a:r>
              <a:rPr lang="en-US" sz="1400" dirty="0" err="1">
                <a:ea typeface="+mj-lt"/>
                <a:cs typeface="+mj-lt"/>
              </a:rPr>
              <a:t>nodejs</a:t>
            </a:r>
            <a:br>
              <a:rPr lang="en-US" sz="1400" dirty="0">
                <a:ea typeface="+mj-lt"/>
                <a:cs typeface="+mj-lt"/>
              </a:rPr>
            </a:br>
            <a:br>
              <a:rPr lang="en-US" sz="1400" dirty="0">
                <a:ea typeface="+mj-lt"/>
                <a:cs typeface="+mj-lt"/>
              </a:rPr>
            </a:br>
            <a:r>
              <a:rPr lang="en-US" sz="1600" u="sng" dirty="0"/>
              <a:t>Testing your Nodejs and NPM installation</a:t>
            </a:r>
            <a:endParaRPr lang="en-US" sz="1600" dirty="0"/>
          </a:p>
          <a:p>
            <a:r>
              <a:rPr lang="en-US" sz="1400" dirty="0">
                <a:ea typeface="+mj-lt"/>
                <a:cs typeface="+mj-lt"/>
              </a:rPr>
              <a:t> The easiest way to test that node is installed is to run the "version" command in your terminal/command prompt and check that a version string is returned:</a:t>
            </a:r>
            <a:br>
              <a:rPr lang="en-US" dirty="0"/>
            </a:br>
            <a:r>
              <a:rPr lang="en-US" sz="1600" dirty="0">
                <a:ea typeface="+mj-lt"/>
                <a:cs typeface="+mj-lt"/>
              </a:rPr>
              <a:t>&gt; node –v</a:t>
            </a:r>
            <a:endParaRPr lang="en-US" sz="1600" dirty="0"/>
          </a:p>
          <a:p>
            <a:r>
              <a:rPr lang="en-US" sz="1600" dirty="0">
                <a:ea typeface="+mj-lt"/>
                <a:cs typeface="+mj-lt"/>
              </a:rPr>
              <a:t> V12.18.4</a:t>
            </a:r>
            <a:br>
              <a:rPr lang="en-US" sz="1600" dirty="0">
                <a:ea typeface="+mj-lt"/>
                <a:cs typeface="+mj-lt"/>
              </a:rPr>
            </a:br>
            <a:br>
              <a:rPr lang="en-US" sz="1600" dirty="0">
                <a:ea typeface="+mj-lt"/>
                <a:cs typeface="+mj-lt"/>
              </a:rPr>
            </a:br>
            <a:r>
              <a:rPr lang="en-US" sz="1600" dirty="0">
                <a:ea typeface="+mj-lt"/>
                <a:cs typeface="+mj-lt"/>
              </a:rPr>
              <a:t> The </a:t>
            </a:r>
            <a:r>
              <a:rPr lang="en-US" sz="1600" i="1" dirty="0">
                <a:ea typeface="+mj-lt"/>
                <a:cs typeface="+mj-lt"/>
              </a:rPr>
              <a:t>Nodejs</a:t>
            </a:r>
            <a:r>
              <a:rPr lang="en-US" sz="1600" dirty="0">
                <a:ea typeface="+mj-lt"/>
                <a:cs typeface="+mj-lt"/>
              </a:rPr>
              <a:t> package manager </a:t>
            </a:r>
            <a:r>
              <a:rPr lang="en-US" sz="1600" i="1" dirty="0">
                <a:ea typeface="+mj-lt"/>
                <a:cs typeface="+mj-lt"/>
              </a:rPr>
              <a:t>NPM</a:t>
            </a:r>
            <a:r>
              <a:rPr lang="en-US" sz="1600" dirty="0">
                <a:ea typeface="+mj-lt"/>
                <a:cs typeface="+mj-lt"/>
              </a:rPr>
              <a:t> should also have been installed, and can be tested in the same way:</a:t>
            </a:r>
            <a:br>
              <a:rPr lang="en-US" sz="1600" dirty="0">
                <a:ea typeface="+mj-lt"/>
                <a:cs typeface="+mj-lt"/>
              </a:rPr>
            </a:br>
            <a:r>
              <a:rPr lang="en-US" sz="1600" dirty="0">
                <a:ea typeface="+mj-lt"/>
                <a:cs typeface="+mj-lt"/>
              </a:rPr>
              <a:t> &gt; </a:t>
            </a:r>
            <a:r>
              <a:rPr lang="en-US" sz="1600" dirty="0" err="1">
                <a:ea typeface="+mj-lt"/>
                <a:cs typeface="+mj-lt"/>
              </a:rPr>
              <a:t>npm</a:t>
            </a:r>
            <a:r>
              <a:rPr lang="en-US" sz="1600" dirty="0">
                <a:ea typeface="+mj-lt"/>
                <a:cs typeface="+mj-lt"/>
              </a:rPr>
              <a:t> -v</a:t>
            </a:r>
          </a:p>
          <a:p>
            <a:r>
              <a:rPr lang="en-US" sz="1600" dirty="0">
                <a:ea typeface="+mj-lt"/>
                <a:cs typeface="+mj-lt"/>
              </a:rPr>
              <a:t> 6.14.6</a:t>
            </a:r>
            <a:endParaRPr lang="en-US" dirty="0">
              <a:ea typeface="+mj-lt"/>
              <a:cs typeface="+mj-lt"/>
            </a:endParaRPr>
          </a:p>
          <a:p>
            <a:endParaRPr lang="en-US" sz="1600" dirty="0"/>
          </a:p>
          <a:p>
            <a:pPr>
              <a:buFont typeface="Arial"/>
              <a:buChar char="•"/>
            </a:pPr>
            <a:endParaRPr lang="en-US" sz="1400" dirty="0"/>
          </a:p>
          <a:p>
            <a:pPr marL="285750" indent="-285750">
              <a:buFont typeface="Arial"/>
              <a:buChar char="•"/>
            </a:pPr>
            <a:endParaRPr lang="en-US" sz="1400" dirty="0">
              <a:ea typeface="+mj-lt"/>
              <a:cs typeface="+mj-lt"/>
            </a:endParaRPr>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
        <p:nvSpPr>
          <p:cNvPr id="4" name="TextBox 3">
            <a:extLst>
              <a:ext uri="{FF2B5EF4-FFF2-40B4-BE49-F238E27FC236}">
                <a16:creationId xmlns:a16="http://schemas.microsoft.com/office/drawing/2014/main" id="{F29B2A33-2F50-4528-B870-80AD5A007B4A}"/>
              </a:ext>
            </a:extLst>
          </p:cNvPr>
          <p:cNvSpPr txBox="1"/>
          <p:nvPr/>
        </p:nvSpPr>
        <p:spPr>
          <a:xfrm>
            <a:off x="86548" y="275825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solidFill>
                <a:srgbClr val="001C3B"/>
              </a:solidFill>
              <a:latin typeface="proxima-nova"/>
            </a:endParaRPr>
          </a:p>
        </p:txBody>
      </p:sp>
    </p:spTree>
    <p:extLst>
      <p:ext uri="{BB962C8B-B14F-4D97-AF65-F5344CB8AC3E}">
        <p14:creationId xmlns:p14="http://schemas.microsoft.com/office/powerpoint/2010/main" val="3242089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t">
            <a:normAutofit fontScale="90000"/>
          </a:bodyPr>
          <a:lstStyle/>
          <a:p>
            <a:r>
              <a:rPr lang="en-US" sz="1600" b="1" dirty="0"/>
              <a:t>Using NPM</a:t>
            </a:r>
            <a:br>
              <a:rPr lang="en-US" sz="1600" b="1" dirty="0"/>
            </a:br>
            <a:endParaRPr lang="en-US" sz="1600" b="1" dirty="0"/>
          </a:p>
          <a:p>
            <a:r>
              <a:rPr lang="en-US" sz="1600" u="sng" dirty="0">
                <a:ea typeface="+mj-lt"/>
                <a:cs typeface="+mj-lt"/>
              </a:rPr>
              <a:t>NPM</a:t>
            </a:r>
            <a:r>
              <a:rPr lang="en-US" sz="1600" dirty="0">
                <a:ea typeface="+mj-lt"/>
                <a:cs typeface="+mj-lt"/>
              </a:rPr>
              <a:t> is the most important tool for working with </a:t>
            </a:r>
            <a:r>
              <a:rPr lang="en-US" sz="1600" i="1" dirty="0">
                <a:ea typeface="+mj-lt"/>
                <a:cs typeface="+mj-lt"/>
              </a:rPr>
              <a:t>Node</a:t>
            </a:r>
            <a:r>
              <a:rPr lang="en-US" sz="1600" dirty="0">
                <a:ea typeface="+mj-lt"/>
                <a:cs typeface="+mj-lt"/>
              </a:rPr>
              <a:t> applications. NPM is used to fetch any packages (JavaScript libraries) that an application needs for development, testing, and/or production, and may also be used to run tests and tools used in the development process.</a:t>
            </a:r>
            <a:endParaRPr lang="en-US"/>
          </a:p>
          <a:p>
            <a:r>
              <a:rPr lang="en-US" sz="1600" b="1" dirty="0">
                <a:ea typeface="+mj-lt"/>
                <a:cs typeface="+mj-lt"/>
              </a:rPr>
              <a:t>Note:</a:t>
            </a:r>
            <a:r>
              <a:rPr lang="en-US" sz="1600" dirty="0">
                <a:ea typeface="+mj-lt"/>
                <a:cs typeface="+mj-lt"/>
              </a:rPr>
              <a:t> From Node's perspective, </a:t>
            </a:r>
            <a:r>
              <a:rPr lang="en-US" sz="1600" i="1" dirty="0">
                <a:ea typeface="+mj-lt"/>
                <a:cs typeface="+mj-lt"/>
              </a:rPr>
              <a:t>Express</a:t>
            </a:r>
            <a:r>
              <a:rPr lang="en-US" sz="1600" dirty="0">
                <a:ea typeface="+mj-lt"/>
                <a:cs typeface="+mj-lt"/>
              </a:rPr>
              <a:t> is just another package that you need to install using NPM and then require in your own code.</a:t>
            </a:r>
            <a:endParaRPr lang="en-US"/>
          </a:p>
          <a:p>
            <a:r>
              <a:rPr lang="en-US" sz="1600" dirty="0">
                <a:ea typeface="+mj-lt"/>
                <a:cs typeface="+mj-lt"/>
              </a:rPr>
              <a:t>You can manually use NPM to separately fetch each needed package. Typically we instead manage dependencies using a plain-text definition file named </a:t>
            </a:r>
            <a:r>
              <a:rPr lang="en-US" sz="1600" u="sng" dirty="0" err="1">
                <a:ea typeface="+mj-lt"/>
                <a:cs typeface="+mj-lt"/>
              </a:rPr>
              <a:t>package.json</a:t>
            </a:r>
            <a:r>
              <a:rPr lang="en-US" sz="1600" u="sng" dirty="0">
                <a:ea typeface="+mj-lt"/>
                <a:cs typeface="+mj-lt"/>
              </a:rPr>
              <a:t>.</a:t>
            </a:r>
            <a:r>
              <a:rPr lang="en-US" sz="1600" dirty="0">
                <a:ea typeface="+mj-lt"/>
                <a:cs typeface="+mj-lt"/>
              </a:rPr>
              <a:t> This file lists all the dependencies for a specific JavaScript "package", including the package's name, version, description, initial file to execute, production dependencies, development dependencies, versions of </a:t>
            </a:r>
            <a:r>
              <a:rPr lang="en-US" sz="1600" i="1" dirty="0">
                <a:ea typeface="+mj-lt"/>
                <a:cs typeface="+mj-lt"/>
              </a:rPr>
              <a:t>Node</a:t>
            </a:r>
            <a:r>
              <a:rPr lang="en-US" sz="1600" dirty="0">
                <a:ea typeface="+mj-lt"/>
                <a:cs typeface="+mj-lt"/>
              </a:rPr>
              <a:t> it can work with, etc. The </a:t>
            </a:r>
            <a:r>
              <a:rPr lang="en-US" sz="1600" b="1" dirty="0" err="1">
                <a:ea typeface="+mj-lt"/>
                <a:cs typeface="+mj-lt"/>
              </a:rPr>
              <a:t>package.json</a:t>
            </a:r>
            <a:r>
              <a:rPr lang="en-US" sz="1600" dirty="0">
                <a:ea typeface="+mj-lt"/>
                <a:cs typeface="+mj-lt"/>
              </a:rPr>
              <a:t> file should contain everything NPM needs to fetch and run your application (if you were writing a reusable library you could use this definition to upload your package to the </a:t>
            </a:r>
            <a:r>
              <a:rPr lang="en-US" sz="1600" dirty="0" err="1">
                <a:ea typeface="+mj-lt"/>
                <a:cs typeface="+mj-lt"/>
              </a:rPr>
              <a:t>npm</a:t>
            </a:r>
            <a:r>
              <a:rPr lang="en-US" sz="1600" dirty="0">
                <a:ea typeface="+mj-lt"/>
                <a:cs typeface="+mj-lt"/>
              </a:rPr>
              <a:t> repository and make it available for other users).</a:t>
            </a:r>
            <a:br>
              <a:rPr lang="en-US" sz="1600" dirty="0">
                <a:ea typeface="+mj-lt"/>
                <a:cs typeface="+mj-lt"/>
              </a:rPr>
            </a:br>
            <a:endParaRPr lang="en-US" sz="1600" dirty="0">
              <a:ea typeface="+mj-lt"/>
              <a:cs typeface="+mj-lt"/>
            </a:endParaRPr>
          </a:p>
          <a:p>
            <a:r>
              <a:rPr lang="en-US" sz="1600" b="1" dirty="0"/>
              <a:t>Adding dependencies</a:t>
            </a:r>
          </a:p>
          <a:p>
            <a:r>
              <a:rPr lang="en-US" sz="1600" dirty="0"/>
              <a:t>The</a:t>
            </a:r>
            <a:r>
              <a:rPr lang="en-US" sz="1600" dirty="0">
                <a:ea typeface="+mj-lt"/>
                <a:cs typeface="+mj-lt"/>
              </a:rPr>
              <a:t> following steps show how you can use NPM to download a package, save it into the project dependencies, and then require it in a Node application.</a:t>
            </a:r>
            <a:endParaRPr lang="en-US"/>
          </a:p>
          <a:p>
            <a:r>
              <a:rPr lang="en-US" sz="1600" b="1" dirty="0">
                <a:ea typeface="+mj-lt"/>
                <a:cs typeface="+mj-lt"/>
              </a:rPr>
              <a:t>Note:</a:t>
            </a:r>
            <a:r>
              <a:rPr lang="en-US" sz="1600" dirty="0">
                <a:ea typeface="+mj-lt"/>
                <a:cs typeface="+mj-lt"/>
              </a:rPr>
              <a:t> Here we show the instructions to fetch and install the </a:t>
            </a:r>
            <a:r>
              <a:rPr lang="en-US" sz="1600" i="1" dirty="0">
                <a:ea typeface="+mj-lt"/>
                <a:cs typeface="+mj-lt"/>
              </a:rPr>
              <a:t>Express</a:t>
            </a:r>
            <a:r>
              <a:rPr lang="en-US" sz="1600" dirty="0">
                <a:ea typeface="+mj-lt"/>
                <a:cs typeface="+mj-lt"/>
              </a:rPr>
              <a:t> package. Later on we'll show how this package, and others, are already specified for us using the </a:t>
            </a:r>
            <a:r>
              <a:rPr lang="en-US" sz="1600" i="1" dirty="0">
                <a:ea typeface="+mj-lt"/>
                <a:cs typeface="+mj-lt"/>
              </a:rPr>
              <a:t>Express Application Generator</a:t>
            </a:r>
            <a:r>
              <a:rPr lang="en-US" sz="1600" dirty="0">
                <a:ea typeface="+mj-lt"/>
                <a:cs typeface="+mj-lt"/>
              </a:rPr>
              <a:t>. This section is provided because it is useful to understand how NPM works and what is being created by the application generator.</a:t>
            </a:r>
            <a:endParaRPr lang="en-US"/>
          </a:p>
          <a:p>
            <a:pPr marL="285750" indent="-285750">
              <a:buFont typeface="Arial"/>
              <a:buChar char="•"/>
            </a:pPr>
            <a:r>
              <a:rPr lang="en-US" sz="1600" dirty="0">
                <a:ea typeface="+mj-lt"/>
                <a:cs typeface="+mj-lt"/>
              </a:rPr>
              <a:t>First create a directory for your new application and navigate into it:</a:t>
            </a:r>
            <a:endParaRPr lang="en-US"/>
          </a:p>
          <a:p>
            <a:r>
              <a:rPr lang="en-US" sz="1600" dirty="0">
                <a:highlight>
                  <a:srgbClr val="FFFF00"/>
                </a:highlight>
                <a:ea typeface="+mj-lt"/>
                <a:cs typeface="+mj-lt"/>
              </a:rPr>
              <a:t> </a:t>
            </a:r>
            <a:r>
              <a:rPr lang="en-US" sz="1600" dirty="0" err="1">
                <a:highlight>
                  <a:srgbClr val="FFFF00"/>
                </a:highlight>
                <a:ea typeface="+mj-lt"/>
                <a:cs typeface="+mj-lt"/>
              </a:rPr>
              <a:t>mkdir</a:t>
            </a:r>
            <a:r>
              <a:rPr lang="en-US" sz="1600" dirty="0">
                <a:highlight>
                  <a:srgbClr val="FFFF00"/>
                </a:highlight>
                <a:ea typeface="+mj-lt"/>
                <a:cs typeface="+mj-lt"/>
              </a:rPr>
              <a:t> </a:t>
            </a:r>
            <a:r>
              <a:rPr lang="en-US" sz="1600" dirty="0" err="1">
                <a:highlight>
                  <a:srgbClr val="FFFF00"/>
                </a:highlight>
                <a:ea typeface="+mj-lt"/>
                <a:cs typeface="+mj-lt"/>
              </a:rPr>
              <a:t>myapp</a:t>
            </a:r>
            <a:r>
              <a:rPr lang="en-US" sz="1600" dirty="0">
                <a:highlight>
                  <a:srgbClr val="FFFF00"/>
                </a:highlight>
                <a:ea typeface="+mj-lt"/>
                <a:cs typeface="+mj-lt"/>
              </a:rPr>
              <a:t>
 cd </a:t>
            </a:r>
            <a:r>
              <a:rPr lang="en-US" sz="1600" dirty="0" err="1">
                <a:highlight>
                  <a:srgbClr val="FFFF00"/>
                </a:highlight>
                <a:ea typeface="+mj-lt"/>
                <a:cs typeface="+mj-lt"/>
              </a:rPr>
              <a:t>myapp</a:t>
            </a:r>
            <a:r>
              <a:rPr lang="en-US" sz="1600" dirty="0">
                <a:ea typeface="+mj-lt"/>
                <a:cs typeface="+mj-lt"/>
              </a:rPr>
              <a:t>
</a:t>
            </a:r>
            <a:endParaRPr lang="en-US" sz="1600" dirty="0"/>
          </a:p>
          <a:p>
            <a:endParaRPr lang="en-US" sz="1600" b="1" dirty="0">
              <a:ea typeface="+mj-lt"/>
              <a:cs typeface="+mj-lt"/>
            </a:endParaRPr>
          </a:p>
          <a:p>
            <a:endParaRPr lang="en-US" sz="1600" dirty="0"/>
          </a:p>
          <a:p>
            <a:pPr>
              <a:buFont typeface="Arial"/>
              <a:buChar char="•"/>
            </a:pPr>
            <a:endParaRPr lang="en-US" sz="1400" dirty="0"/>
          </a:p>
          <a:p>
            <a:pPr marL="285750" indent="-285750">
              <a:buFont typeface="Arial"/>
              <a:buChar char="•"/>
            </a:pPr>
            <a:endParaRPr lang="en-US" sz="1400" dirty="0">
              <a:ea typeface="+mj-lt"/>
              <a:cs typeface="+mj-lt"/>
            </a:endParaRPr>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Tree>
    <p:extLst>
      <p:ext uri="{BB962C8B-B14F-4D97-AF65-F5344CB8AC3E}">
        <p14:creationId xmlns:p14="http://schemas.microsoft.com/office/powerpoint/2010/main" val="2724201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t">
            <a:normAutofit fontScale="90000"/>
          </a:bodyPr>
          <a:lstStyle/>
          <a:p>
            <a:r>
              <a:rPr lang="en-US" sz="1600" b="1" dirty="0"/>
              <a:t>Using NPM</a:t>
            </a:r>
            <a:br>
              <a:rPr lang="en-US" sz="1600" b="1" dirty="0"/>
            </a:br>
            <a:endParaRPr lang="en-US" sz="1600" b="1" dirty="0"/>
          </a:p>
          <a:p>
            <a:pPr marL="285750" indent="-285750">
              <a:buFont typeface="Arial,Sans-Serif"/>
              <a:buChar char="•"/>
            </a:pPr>
            <a:r>
              <a:rPr lang="en-US" sz="1200" dirty="0">
                <a:ea typeface="+mj-lt"/>
                <a:cs typeface="+mj-lt"/>
              </a:rPr>
              <a:t>Use the </a:t>
            </a:r>
            <a:r>
              <a:rPr lang="en-US" sz="1200" dirty="0" err="1">
                <a:ea typeface="+mj-lt"/>
                <a:cs typeface="+mj-lt"/>
              </a:rPr>
              <a:t>npm</a:t>
            </a:r>
            <a:r>
              <a:rPr lang="en-US" sz="1200" dirty="0">
                <a:ea typeface="+mj-lt"/>
                <a:cs typeface="+mj-lt"/>
              </a:rPr>
              <a:t> </a:t>
            </a:r>
            <a:r>
              <a:rPr lang="en-US" sz="1200" dirty="0" err="1">
                <a:ea typeface="+mj-lt"/>
                <a:cs typeface="+mj-lt"/>
              </a:rPr>
              <a:t>init</a:t>
            </a:r>
            <a:r>
              <a:rPr lang="en-US" sz="1200" dirty="0">
                <a:ea typeface="+mj-lt"/>
                <a:cs typeface="+mj-lt"/>
              </a:rPr>
              <a:t> command to create a </a:t>
            </a:r>
            <a:r>
              <a:rPr lang="en-US" sz="1200" b="1" dirty="0" err="1">
                <a:ea typeface="+mj-lt"/>
                <a:cs typeface="+mj-lt"/>
              </a:rPr>
              <a:t>package.json</a:t>
            </a:r>
            <a:r>
              <a:rPr lang="en-US" sz="1200" dirty="0">
                <a:ea typeface="+mj-lt"/>
                <a:cs typeface="+mj-lt"/>
              </a:rPr>
              <a:t> file for your application. This command prompts you for a number of things, including the name and version of your application and the name of the initial entry point file (by default this is </a:t>
            </a:r>
            <a:r>
              <a:rPr lang="en-US" sz="1200" b="1" dirty="0">
                <a:ea typeface="+mj-lt"/>
                <a:cs typeface="+mj-lt"/>
              </a:rPr>
              <a:t>index.js</a:t>
            </a:r>
            <a:r>
              <a:rPr lang="en-US" sz="1200" dirty="0">
                <a:ea typeface="+mj-lt"/>
                <a:cs typeface="+mj-lt"/>
              </a:rPr>
              <a:t>). For now, just accept the defaults:</a:t>
            </a:r>
          </a:p>
          <a:p>
            <a:r>
              <a:rPr lang="en-US" sz="1200" dirty="0" err="1">
                <a:ea typeface="+mj-lt"/>
                <a:cs typeface="+mj-lt"/>
              </a:rPr>
              <a:t>npm</a:t>
            </a:r>
            <a:r>
              <a:rPr lang="en-US" sz="1200" dirty="0">
                <a:ea typeface="+mj-lt"/>
                <a:cs typeface="+mj-lt"/>
              </a:rPr>
              <a:t> </a:t>
            </a:r>
            <a:r>
              <a:rPr lang="en-US" sz="1200" dirty="0" err="1">
                <a:ea typeface="+mj-lt"/>
                <a:cs typeface="+mj-lt"/>
              </a:rPr>
              <a:t>init</a:t>
            </a:r>
            <a:br>
              <a:rPr lang="en-US" sz="1200" dirty="0">
                <a:ea typeface="+mj-lt"/>
                <a:cs typeface="+mj-lt"/>
              </a:rPr>
            </a:br>
            <a:r>
              <a:rPr lang="en-US" sz="1200" dirty="0">
                <a:ea typeface="+mj-lt"/>
                <a:cs typeface="+mj-lt"/>
              </a:rPr>
              <a:t>Copy to Clipboard</a:t>
            </a:r>
            <a:br>
              <a:rPr lang="en-US" sz="1200" dirty="0">
                <a:ea typeface="+mj-lt"/>
                <a:cs typeface="+mj-lt"/>
              </a:rPr>
            </a:br>
            <a:endParaRPr lang="en-US" sz="1200" dirty="0">
              <a:ea typeface="+mj-lt"/>
              <a:cs typeface="+mj-lt"/>
            </a:endParaRPr>
          </a:p>
          <a:p>
            <a:r>
              <a:rPr lang="en-US" sz="1200" dirty="0">
                <a:ea typeface="+mj-lt"/>
                <a:cs typeface="+mj-lt"/>
              </a:rPr>
              <a:t>If you display the </a:t>
            </a:r>
            <a:r>
              <a:rPr lang="en-US" sz="1200" b="1" dirty="0" err="1">
                <a:ea typeface="+mj-lt"/>
                <a:cs typeface="+mj-lt"/>
              </a:rPr>
              <a:t>package.json</a:t>
            </a:r>
            <a:r>
              <a:rPr lang="en-US" sz="1200" dirty="0">
                <a:ea typeface="+mj-lt"/>
                <a:cs typeface="+mj-lt"/>
              </a:rPr>
              <a:t> file (cat </a:t>
            </a:r>
            <a:r>
              <a:rPr lang="en-US" sz="1200" dirty="0" err="1">
                <a:ea typeface="+mj-lt"/>
                <a:cs typeface="+mj-lt"/>
              </a:rPr>
              <a:t>package.json</a:t>
            </a:r>
            <a:r>
              <a:rPr lang="en-US" sz="1200" dirty="0">
                <a:ea typeface="+mj-lt"/>
                <a:cs typeface="+mj-lt"/>
              </a:rPr>
              <a:t>), you will see the defaults that you accepted, ending with the license.</a:t>
            </a:r>
          </a:p>
          <a:p>
            <a:r>
              <a:rPr lang="en-US" sz="1200" dirty="0">
                <a:ea typeface="+mj-lt"/>
                <a:cs typeface="+mj-lt"/>
              </a:rPr>
              <a:t>{</a:t>
            </a:r>
            <a:br>
              <a:rPr lang="en-US" sz="1200" dirty="0">
                <a:ea typeface="+mj-lt"/>
                <a:cs typeface="+mj-lt"/>
              </a:rPr>
            </a:br>
            <a:r>
              <a:rPr lang="en-US" sz="1200" dirty="0">
                <a:ea typeface="+mj-lt"/>
                <a:cs typeface="+mj-lt"/>
              </a:rPr>
              <a:t>  "name": "</a:t>
            </a:r>
            <a:r>
              <a:rPr lang="en-US" sz="1200" dirty="0" err="1">
                <a:ea typeface="+mj-lt"/>
                <a:cs typeface="+mj-lt"/>
              </a:rPr>
              <a:t>myapp</a:t>
            </a:r>
            <a:r>
              <a:rPr lang="en-US" sz="1200" dirty="0">
                <a:ea typeface="+mj-lt"/>
                <a:cs typeface="+mj-lt"/>
              </a:rPr>
              <a:t>",</a:t>
            </a:r>
            <a:br>
              <a:rPr lang="en-US" sz="1200" dirty="0">
                <a:ea typeface="+mj-lt"/>
                <a:cs typeface="+mj-lt"/>
              </a:rPr>
            </a:br>
            <a:r>
              <a:rPr lang="en-US" sz="1200" dirty="0">
                <a:ea typeface="+mj-lt"/>
                <a:cs typeface="+mj-lt"/>
              </a:rPr>
              <a:t>  "version": "1.0.0",</a:t>
            </a:r>
            <a:br>
              <a:rPr lang="en-US" sz="1200" dirty="0">
                <a:ea typeface="+mj-lt"/>
                <a:cs typeface="+mj-lt"/>
              </a:rPr>
            </a:br>
            <a:r>
              <a:rPr lang="en-US" sz="1200" dirty="0">
                <a:ea typeface="+mj-lt"/>
                <a:cs typeface="+mj-lt"/>
              </a:rPr>
              <a:t>  "description": "",</a:t>
            </a:r>
            <a:br>
              <a:rPr lang="en-US" sz="1200" dirty="0">
                <a:ea typeface="+mj-lt"/>
                <a:cs typeface="+mj-lt"/>
              </a:rPr>
            </a:br>
            <a:r>
              <a:rPr lang="en-US" sz="1200" dirty="0">
                <a:ea typeface="+mj-lt"/>
                <a:cs typeface="+mj-lt"/>
              </a:rPr>
              <a:t>  "main": "index.js",</a:t>
            </a:r>
            <a:br>
              <a:rPr lang="en-US" sz="1200" dirty="0">
                <a:ea typeface="+mj-lt"/>
                <a:cs typeface="+mj-lt"/>
              </a:rPr>
            </a:br>
            <a:r>
              <a:rPr lang="en-US" sz="1200" dirty="0">
                <a:ea typeface="+mj-lt"/>
                <a:cs typeface="+mj-lt"/>
              </a:rPr>
              <a:t>  "scripts": {</a:t>
            </a:r>
            <a:br>
              <a:rPr lang="en-US" sz="1200" dirty="0">
                <a:ea typeface="+mj-lt"/>
                <a:cs typeface="+mj-lt"/>
              </a:rPr>
            </a:br>
            <a:r>
              <a:rPr lang="en-US" sz="1200" dirty="0">
                <a:ea typeface="+mj-lt"/>
                <a:cs typeface="+mj-lt"/>
              </a:rPr>
              <a:t>    "test": "echo \"Error: no test specified\" &amp;&amp; exit 1"</a:t>
            </a:r>
            <a:br>
              <a:rPr lang="en-US" sz="1200" dirty="0">
                <a:ea typeface="+mj-lt"/>
                <a:cs typeface="+mj-lt"/>
              </a:rPr>
            </a:br>
            <a:r>
              <a:rPr lang="en-US" sz="1200" dirty="0">
                <a:ea typeface="+mj-lt"/>
                <a:cs typeface="+mj-lt"/>
              </a:rPr>
              <a:t>  },</a:t>
            </a:r>
            <a:br>
              <a:rPr lang="en-US" sz="1200" dirty="0">
                <a:ea typeface="+mj-lt"/>
                <a:cs typeface="+mj-lt"/>
              </a:rPr>
            </a:br>
            <a:r>
              <a:rPr lang="en-US" sz="1200" dirty="0">
                <a:ea typeface="+mj-lt"/>
                <a:cs typeface="+mj-lt"/>
              </a:rPr>
              <a:t>  "author": "",</a:t>
            </a:r>
            <a:br>
              <a:rPr lang="en-US" sz="1200" dirty="0">
                <a:ea typeface="+mj-lt"/>
                <a:cs typeface="+mj-lt"/>
              </a:rPr>
            </a:br>
            <a:r>
              <a:rPr lang="en-US" sz="1200" dirty="0">
                <a:ea typeface="+mj-lt"/>
                <a:cs typeface="+mj-lt"/>
              </a:rPr>
              <a:t>  "license": "ISC"</a:t>
            </a:r>
            <a:br>
              <a:rPr lang="en-US" sz="1200" dirty="0">
                <a:ea typeface="+mj-lt"/>
                <a:cs typeface="+mj-lt"/>
              </a:rPr>
            </a:br>
            <a:r>
              <a:rPr lang="en-US" sz="1200" dirty="0">
                <a:ea typeface="+mj-lt"/>
                <a:cs typeface="+mj-lt"/>
              </a:rPr>
              <a:t>}</a:t>
            </a:r>
          </a:p>
          <a:p>
            <a:pPr marL="285750" indent="-285750">
              <a:buFont typeface="Arial,Sans-Serif"/>
              <a:buChar char="•"/>
            </a:pPr>
            <a:r>
              <a:rPr lang="en-US" sz="1200" dirty="0">
                <a:ea typeface="+mj-lt"/>
                <a:cs typeface="+mj-lt"/>
              </a:rPr>
              <a:t>Now install Express in the </a:t>
            </a:r>
            <a:r>
              <a:rPr lang="en-US" sz="1200" dirty="0" err="1">
                <a:ea typeface="+mj-lt"/>
                <a:cs typeface="+mj-lt"/>
              </a:rPr>
              <a:t>myapp</a:t>
            </a:r>
            <a:r>
              <a:rPr lang="en-US" sz="1200" dirty="0">
                <a:ea typeface="+mj-lt"/>
                <a:cs typeface="+mj-lt"/>
              </a:rPr>
              <a:t> directory and save it in the dependencies list of your </a:t>
            </a:r>
            <a:r>
              <a:rPr lang="en-US" sz="1200" b="1" dirty="0" err="1">
                <a:ea typeface="+mj-lt"/>
                <a:cs typeface="+mj-lt"/>
              </a:rPr>
              <a:t>package.json</a:t>
            </a:r>
            <a:r>
              <a:rPr lang="en-US" sz="1200" dirty="0">
                <a:ea typeface="+mj-lt"/>
                <a:cs typeface="+mj-lt"/>
              </a:rPr>
              <a:t> file</a:t>
            </a:r>
          </a:p>
          <a:p>
            <a:pPr marL="285750" indent="-285750">
              <a:buFont typeface="Arial,Sans-Serif"/>
              <a:buChar char="•"/>
            </a:pPr>
            <a:r>
              <a:rPr lang="en-US" sz="1200" dirty="0" err="1">
                <a:ea typeface="+mj-lt"/>
                <a:cs typeface="+mj-lt"/>
              </a:rPr>
              <a:t>npm</a:t>
            </a:r>
            <a:r>
              <a:rPr lang="en-US" sz="1200" dirty="0">
                <a:ea typeface="+mj-lt"/>
                <a:cs typeface="+mj-lt"/>
              </a:rPr>
              <a:t> install express</a:t>
            </a:r>
            <a:br>
              <a:rPr lang="en-US" sz="1200" dirty="0">
                <a:ea typeface="+mj-lt"/>
                <a:cs typeface="+mj-lt"/>
              </a:rPr>
            </a:br>
            <a:r>
              <a:rPr lang="en-US" sz="1200" dirty="0">
                <a:ea typeface="+mj-lt"/>
                <a:cs typeface="+mj-lt"/>
              </a:rPr>
              <a:t>Copy to Clipboard</a:t>
            </a:r>
          </a:p>
          <a:p>
            <a:r>
              <a:rPr lang="en-US" sz="1200" dirty="0">
                <a:ea typeface="+mj-lt"/>
                <a:cs typeface="+mj-lt"/>
              </a:rPr>
              <a:t>The dependencies section of your </a:t>
            </a:r>
            <a:r>
              <a:rPr lang="en-US" sz="1200" b="1" dirty="0" err="1">
                <a:ea typeface="+mj-lt"/>
                <a:cs typeface="+mj-lt"/>
              </a:rPr>
              <a:t>package.json</a:t>
            </a:r>
            <a:r>
              <a:rPr lang="en-US" sz="1200" dirty="0">
                <a:ea typeface="+mj-lt"/>
                <a:cs typeface="+mj-lt"/>
              </a:rPr>
              <a:t> will now appear at the end of the </a:t>
            </a:r>
            <a:r>
              <a:rPr lang="en-US" sz="1200" b="1" dirty="0" err="1">
                <a:ea typeface="+mj-lt"/>
                <a:cs typeface="+mj-lt"/>
              </a:rPr>
              <a:t>package.json</a:t>
            </a:r>
            <a:r>
              <a:rPr lang="en-US" sz="1200" dirty="0">
                <a:ea typeface="+mj-lt"/>
                <a:cs typeface="+mj-lt"/>
              </a:rPr>
              <a:t> file and will include </a:t>
            </a:r>
            <a:r>
              <a:rPr lang="en-US" sz="1200" i="1" dirty="0">
                <a:ea typeface="+mj-lt"/>
                <a:cs typeface="+mj-lt"/>
              </a:rPr>
              <a:t>Express</a:t>
            </a:r>
            <a:r>
              <a:rPr lang="en-US" sz="1200" dirty="0">
                <a:ea typeface="+mj-lt"/>
                <a:cs typeface="+mj-lt"/>
              </a:rPr>
              <a:t>.</a:t>
            </a:r>
          </a:p>
          <a:p>
            <a:r>
              <a:rPr lang="en-US" sz="1200" dirty="0">
                <a:ea typeface="+mj-lt"/>
                <a:cs typeface="+mj-lt"/>
              </a:rPr>
              <a:t>{</a:t>
            </a:r>
            <a:br>
              <a:rPr lang="en-US" sz="1200" dirty="0">
                <a:ea typeface="+mj-lt"/>
                <a:cs typeface="+mj-lt"/>
              </a:rPr>
            </a:br>
            <a:r>
              <a:rPr lang="en-US" sz="1200" dirty="0">
                <a:ea typeface="+mj-lt"/>
                <a:cs typeface="+mj-lt"/>
              </a:rPr>
              <a:t>  "name": "</a:t>
            </a:r>
            <a:r>
              <a:rPr lang="en-US" sz="1200" dirty="0" err="1">
                <a:ea typeface="+mj-lt"/>
                <a:cs typeface="+mj-lt"/>
              </a:rPr>
              <a:t>myapp</a:t>
            </a:r>
            <a:r>
              <a:rPr lang="en-US" sz="1200" dirty="0">
                <a:ea typeface="+mj-lt"/>
                <a:cs typeface="+mj-lt"/>
              </a:rPr>
              <a:t>",</a:t>
            </a:r>
            <a:br>
              <a:rPr lang="en-US" sz="1200" dirty="0">
                <a:ea typeface="+mj-lt"/>
                <a:cs typeface="+mj-lt"/>
              </a:rPr>
            </a:br>
            <a:r>
              <a:rPr lang="en-US" sz="1200" dirty="0">
                <a:ea typeface="+mj-lt"/>
                <a:cs typeface="+mj-lt"/>
              </a:rPr>
              <a:t>  "version": "1.0.0",</a:t>
            </a:r>
            <a:br>
              <a:rPr lang="en-US" sz="1200" dirty="0">
                <a:ea typeface="+mj-lt"/>
                <a:cs typeface="+mj-lt"/>
              </a:rPr>
            </a:br>
            <a:r>
              <a:rPr lang="en-US" sz="1200" dirty="0">
                <a:ea typeface="+mj-lt"/>
                <a:cs typeface="+mj-lt"/>
              </a:rPr>
              <a:t>  "description": "",</a:t>
            </a:r>
            <a:br>
              <a:rPr lang="en-US" sz="1200" dirty="0">
                <a:ea typeface="+mj-lt"/>
                <a:cs typeface="+mj-lt"/>
              </a:rPr>
            </a:br>
            <a:r>
              <a:rPr lang="en-US" sz="1200" dirty="0">
                <a:ea typeface="+mj-lt"/>
                <a:cs typeface="+mj-lt"/>
              </a:rPr>
              <a:t>  "main": "index.js",</a:t>
            </a:r>
            <a:br>
              <a:rPr lang="en-US" sz="1200" dirty="0">
                <a:ea typeface="+mj-lt"/>
                <a:cs typeface="+mj-lt"/>
              </a:rPr>
            </a:br>
            <a:r>
              <a:rPr lang="en-US" sz="1200" dirty="0">
                <a:ea typeface="+mj-lt"/>
                <a:cs typeface="+mj-lt"/>
              </a:rPr>
              <a:t>  "scripts": {</a:t>
            </a:r>
            <a:br>
              <a:rPr lang="en-US" sz="1200" dirty="0">
                <a:ea typeface="+mj-lt"/>
                <a:cs typeface="+mj-lt"/>
              </a:rPr>
            </a:br>
            <a:r>
              <a:rPr lang="en-US" sz="1200" dirty="0">
                <a:ea typeface="+mj-lt"/>
                <a:cs typeface="+mj-lt"/>
              </a:rPr>
              <a:t>    "test": "echo \"Error: no test specified\" &amp;&amp; exit 1"</a:t>
            </a:r>
            <a:br>
              <a:rPr lang="en-US" sz="1200" dirty="0">
                <a:ea typeface="+mj-lt"/>
                <a:cs typeface="+mj-lt"/>
              </a:rPr>
            </a:br>
            <a:r>
              <a:rPr lang="en-US" sz="1200" dirty="0">
                <a:ea typeface="+mj-lt"/>
                <a:cs typeface="+mj-lt"/>
              </a:rPr>
              <a:t>  },</a:t>
            </a:r>
            <a:br>
              <a:rPr lang="en-US" sz="1200" dirty="0">
                <a:ea typeface="+mj-lt"/>
                <a:cs typeface="+mj-lt"/>
              </a:rPr>
            </a:br>
            <a:r>
              <a:rPr lang="en-US" sz="1200" dirty="0">
                <a:ea typeface="+mj-lt"/>
                <a:cs typeface="+mj-lt"/>
              </a:rPr>
              <a:t>  "author": "",</a:t>
            </a:r>
            <a:br>
              <a:rPr lang="en-US" sz="1200" dirty="0">
                <a:ea typeface="+mj-lt"/>
                <a:cs typeface="+mj-lt"/>
              </a:rPr>
            </a:br>
            <a:r>
              <a:rPr lang="en-US" sz="1200" dirty="0">
                <a:ea typeface="+mj-lt"/>
                <a:cs typeface="+mj-lt"/>
              </a:rPr>
              <a:t>  "license": "ISC",</a:t>
            </a:r>
            <a:br>
              <a:rPr lang="en-US" sz="1200" dirty="0">
                <a:ea typeface="+mj-lt"/>
                <a:cs typeface="+mj-lt"/>
              </a:rPr>
            </a:br>
            <a:r>
              <a:rPr lang="en-US" sz="1200" dirty="0">
                <a:ea typeface="+mj-lt"/>
                <a:cs typeface="+mj-lt"/>
              </a:rPr>
              <a:t>  "dependencies": {</a:t>
            </a:r>
            <a:br>
              <a:rPr lang="en-US" sz="1200" dirty="0">
                <a:ea typeface="+mj-lt"/>
                <a:cs typeface="+mj-lt"/>
              </a:rPr>
            </a:br>
            <a:r>
              <a:rPr lang="en-US" sz="1200" dirty="0">
                <a:ea typeface="+mj-lt"/>
                <a:cs typeface="+mj-lt"/>
              </a:rPr>
              <a:t>    "express": "^4.17.1"</a:t>
            </a:r>
            <a:br>
              <a:rPr lang="en-US" sz="1200" dirty="0">
                <a:ea typeface="+mj-lt"/>
                <a:cs typeface="+mj-lt"/>
              </a:rPr>
            </a:br>
            <a:r>
              <a:rPr lang="en-US" sz="1200" dirty="0">
                <a:ea typeface="+mj-lt"/>
                <a:cs typeface="+mj-lt"/>
              </a:rPr>
              <a:t>  }</a:t>
            </a:r>
            <a:br>
              <a:rPr lang="en-US" sz="1200" dirty="0">
                <a:ea typeface="+mj-lt"/>
                <a:cs typeface="+mj-lt"/>
              </a:rPr>
            </a:br>
            <a:r>
              <a:rPr lang="en-US" sz="1200" dirty="0">
                <a:ea typeface="+mj-lt"/>
                <a:cs typeface="+mj-lt"/>
              </a:rPr>
              <a:t>}</a:t>
            </a:r>
            <a:br>
              <a:rPr lang="en-US" sz="1200" dirty="0">
                <a:ea typeface="+mj-lt"/>
                <a:cs typeface="+mj-lt"/>
              </a:rPr>
            </a:br>
            <a:r>
              <a:rPr lang="en-US" sz="1600" dirty="0">
                <a:ea typeface="+mj-lt"/>
                <a:cs typeface="+mj-lt"/>
              </a:rPr>
              <a:t>
</a:t>
            </a:r>
            <a:endParaRPr lang="en-US" sz="1200"/>
          </a:p>
          <a:p>
            <a:endParaRPr lang="en-US" sz="1600" b="1" dirty="0">
              <a:ea typeface="+mj-lt"/>
              <a:cs typeface="+mj-lt"/>
            </a:endParaRPr>
          </a:p>
          <a:p>
            <a:endParaRPr lang="en-US" sz="1600" dirty="0"/>
          </a:p>
          <a:p>
            <a:pPr>
              <a:buFont typeface="Arial"/>
              <a:buChar char="•"/>
            </a:pPr>
            <a:endParaRPr lang="en-US" sz="1400" dirty="0"/>
          </a:p>
          <a:p>
            <a:pPr marL="285750" indent="-285750">
              <a:buFont typeface="Arial"/>
              <a:buChar char="•"/>
            </a:pPr>
            <a:endParaRPr lang="en-US" sz="1400" dirty="0">
              <a:ea typeface="+mj-lt"/>
              <a:cs typeface="+mj-lt"/>
            </a:endParaRPr>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Tree>
    <p:extLst>
      <p:ext uri="{BB962C8B-B14F-4D97-AF65-F5344CB8AC3E}">
        <p14:creationId xmlns:p14="http://schemas.microsoft.com/office/powerpoint/2010/main" val="2236506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t">
            <a:normAutofit fontScale="90000"/>
          </a:bodyPr>
          <a:lstStyle/>
          <a:p>
            <a:r>
              <a:rPr lang="en-US" sz="1600" b="1" dirty="0"/>
              <a:t>Using NPM</a:t>
            </a:r>
            <a:br>
              <a:rPr lang="en-US" sz="1600" b="1" dirty="0"/>
            </a:br>
            <a:endParaRPr lang="en-US" sz="1600" b="1" dirty="0"/>
          </a:p>
          <a:p>
            <a:pPr marL="285750" indent="-285750">
              <a:buFont typeface="Arial,Sans-Serif"/>
              <a:buChar char="•"/>
            </a:pPr>
            <a:r>
              <a:rPr lang="en-US" sz="1200" dirty="0">
                <a:ea typeface="+mj-lt"/>
                <a:cs typeface="+mj-lt"/>
              </a:rPr>
              <a:t>To use the Express library you call the require() function in your index.js file to include it in your application. Create this file now, in the root of the "</a:t>
            </a:r>
            <a:r>
              <a:rPr lang="en-US" sz="1200" dirty="0" err="1">
                <a:ea typeface="+mj-lt"/>
                <a:cs typeface="+mj-lt"/>
              </a:rPr>
              <a:t>myapp</a:t>
            </a:r>
            <a:r>
              <a:rPr lang="en-US" sz="1200" dirty="0">
                <a:ea typeface="+mj-lt"/>
                <a:cs typeface="+mj-lt"/>
              </a:rPr>
              <a:t>" application directory, and give it the following contents:</a:t>
            </a:r>
          </a:p>
          <a:p>
            <a:r>
              <a:rPr lang="en-US" sz="1200" dirty="0">
                <a:ea typeface="+mj-lt"/>
                <a:cs typeface="+mj-lt"/>
              </a:rPr>
              <a:t>const express = require('express')</a:t>
            </a:r>
            <a:br>
              <a:rPr lang="en-US" sz="1200" dirty="0">
                <a:ea typeface="+mj-lt"/>
                <a:cs typeface="+mj-lt"/>
              </a:rPr>
            </a:br>
            <a:r>
              <a:rPr lang="en-US" sz="1200" dirty="0">
                <a:ea typeface="+mj-lt"/>
                <a:cs typeface="+mj-lt"/>
              </a:rPr>
              <a:t>const app = express();</a:t>
            </a:r>
            <a:br>
              <a:rPr lang="en-US" sz="1200" dirty="0">
                <a:ea typeface="+mj-lt"/>
                <a:cs typeface="+mj-lt"/>
              </a:rPr>
            </a:br>
            <a:r>
              <a:rPr lang="en-US" sz="1200" dirty="0">
                <a:ea typeface="+mj-lt"/>
                <a:cs typeface="+mj-lt"/>
              </a:rPr>
              <a:t>const port = 3000;</a:t>
            </a:r>
            <a:br>
              <a:rPr lang="en-US" sz="1200" dirty="0">
                <a:ea typeface="+mj-lt"/>
                <a:cs typeface="+mj-lt"/>
              </a:rPr>
            </a:br>
            <a:br>
              <a:rPr lang="en-US" sz="1200" dirty="0">
                <a:ea typeface="+mj-lt"/>
                <a:cs typeface="+mj-lt"/>
              </a:rPr>
            </a:br>
            <a:r>
              <a:rPr lang="en-US" sz="1200" dirty="0" err="1">
                <a:ea typeface="+mj-lt"/>
                <a:cs typeface="+mj-lt"/>
              </a:rPr>
              <a:t>app.get</a:t>
            </a:r>
            <a:r>
              <a:rPr lang="en-US" sz="1200" dirty="0">
                <a:ea typeface="+mj-lt"/>
                <a:cs typeface="+mj-lt"/>
              </a:rPr>
              <a:t>('/', (req, res) =&gt; {</a:t>
            </a:r>
            <a:br>
              <a:rPr lang="en-US" sz="1200" dirty="0">
                <a:ea typeface="+mj-lt"/>
                <a:cs typeface="+mj-lt"/>
              </a:rPr>
            </a:br>
            <a:r>
              <a:rPr lang="en-US" sz="1200" dirty="0">
                <a:ea typeface="+mj-lt"/>
                <a:cs typeface="+mj-lt"/>
              </a:rPr>
              <a:t>  </a:t>
            </a:r>
            <a:r>
              <a:rPr lang="en-US" sz="1200" dirty="0" err="1">
                <a:ea typeface="+mj-lt"/>
                <a:cs typeface="+mj-lt"/>
              </a:rPr>
              <a:t>res.send</a:t>
            </a:r>
            <a:r>
              <a:rPr lang="en-US" sz="1200" dirty="0">
                <a:ea typeface="+mj-lt"/>
                <a:cs typeface="+mj-lt"/>
              </a:rPr>
              <a:t>('Hello World!')</a:t>
            </a:r>
            <a:br>
              <a:rPr lang="en-US" sz="1200" dirty="0">
                <a:ea typeface="+mj-lt"/>
                <a:cs typeface="+mj-lt"/>
              </a:rPr>
            </a:br>
            <a:r>
              <a:rPr lang="en-US" sz="1200" dirty="0">
                <a:ea typeface="+mj-lt"/>
                <a:cs typeface="+mj-lt"/>
              </a:rPr>
              <a:t>});</a:t>
            </a:r>
            <a:br>
              <a:rPr lang="en-US" sz="1200" dirty="0">
                <a:ea typeface="+mj-lt"/>
                <a:cs typeface="+mj-lt"/>
              </a:rPr>
            </a:br>
            <a:br>
              <a:rPr lang="en-US" sz="1200" dirty="0">
                <a:ea typeface="+mj-lt"/>
                <a:cs typeface="+mj-lt"/>
              </a:rPr>
            </a:br>
            <a:r>
              <a:rPr lang="en-US" sz="1200" dirty="0" err="1">
                <a:ea typeface="+mj-lt"/>
                <a:cs typeface="+mj-lt"/>
              </a:rPr>
              <a:t>app.listen</a:t>
            </a:r>
            <a:r>
              <a:rPr lang="en-US" sz="1200" dirty="0">
                <a:ea typeface="+mj-lt"/>
                <a:cs typeface="+mj-lt"/>
              </a:rPr>
              <a:t>(port, () =&gt; {</a:t>
            </a:r>
            <a:br>
              <a:rPr lang="en-US" sz="1200" dirty="0">
                <a:ea typeface="+mj-lt"/>
                <a:cs typeface="+mj-lt"/>
              </a:rPr>
            </a:br>
            <a:r>
              <a:rPr lang="en-US" sz="1200" dirty="0">
                <a:ea typeface="+mj-lt"/>
                <a:cs typeface="+mj-lt"/>
              </a:rPr>
              <a:t>  console.log(`Example app listening on port ${port}!`)</a:t>
            </a:r>
            <a:br>
              <a:rPr lang="en-US" sz="1200" dirty="0">
                <a:ea typeface="+mj-lt"/>
                <a:cs typeface="+mj-lt"/>
              </a:rPr>
            </a:br>
            <a:r>
              <a:rPr lang="en-US" sz="1200" dirty="0">
                <a:ea typeface="+mj-lt"/>
                <a:cs typeface="+mj-lt"/>
              </a:rPr>
              <a:t>});</a:t>
            </a:r>
            <a:br>
              <a:rPr lang="en-US" sz="1200" dirty="0">
                <a:ea typeface="+mj-lt"/>
                <a:cs typeface="+mj-lt"/>
              </a:rPr>
            </a:br>
            <a:r>
              <a:rPr lang="en-US" sz="1200" dirty="0">
                <a:ea typeface="+mj-lt"/>
                <a:cs typeface="+mj-lt"/>
              </a:rPr>
              <a:t>Copy to Clipboard</a:t>
            </a:r>
          </a:p>
          <a:p>
            <a:r>
              <a:rPr lang="en-US" sz="1200" dirty="0">
                <a:ea typeface="+mj-lt"/>
                <a:cs typeface="+mj-lt"/>
              </a:rPr>
              <a:t>This code shows a minimal "HelloWorld" Express web application. This imports the "express" module using require() and uses it to create a server (app) that listens for HTTP requests on port 3000 and prints a message to the console explaining what browser URL you can use to test the server. The </a:t>
            </a:r>
            <a:r>
              <a:rPr lang="en-US" sz="1200" dirty="0" err="1">
                <a:ea typeface="+mj-lt"/>
                <a:cs typeface="+mj-lt"/>
              </a:rPr>
              <a:t>app.get</a:t>
            </a:r>
            <a:r>
              <a:rPr lang="en-US" sz="1200" dirty="0">
                <a:ea typeface="+mj-lt"/>
                <a:cs typeface="+mj-lt"/>
              </a:rPr>
              <a:t>() function only responds to HTTP GET requests with the specified URL path ('/'), in this case by calling a function to send our </a:t>
            </a:r>
            <a:r>
              <a:rPr lang="en-US" sz="1200" i="1" dirty="0">
                <a:ea typeface="+mj-lt"/>
                <a:cs typeface="+mj-lt"/>
              </a:rPr>
              <a:t>Hello World!</a:t>
            </a:r>
            <a:r>
              <a:rPr lang="en-US" sz="1200" dirty="0">
                <a:ea typeface="+mj-lt"/>
                <a:cs typeface="+mj-lt"/>
              </a:rPr>
              <a:t> message.</a:t>
            </a:r>
          </a:p>
          <a:p>
            <a:r>
              <a:rPr lang="en-US" sz="1200" b="1" dirty="0">
                <a:ea typeface="+mj-lt"/>
                <a:cs typeface="+mj-lt"/>
              </a:rPr>
              <a:t>Note:</a:t>
            </a:r>
            <a:r>
              <a:rPr lang="en-US" sz="1200" dirty="0">
                <a:ea typeface="+mj-lt"/>
                <a:cs typeface="+mj-lt"/>
              </a:rPr>
              <a:t> The backticks in the `Example app listening on port ${port}!` let us interpolate the value of $port into the string.</a:t>
            </a:r>
          </a:p>
          <a:p>
            <a:pPr marL="285750" indent="-285750">
              <a:buFont typeface="Arial,Sans-Serif"/>
              <a:buChar char="•"/>
            </a:pPr>
            <a:r>
              <a:rPr lang="en-US" sz="1200" dirty="0">
                <a:ea typeface="+mj-lt"/>
                <a:cs typeface="+mj-lt"/>
              </a:rPr>
              <a:t>You can start the server by calling node with the script in your command prompt:</a:t>
            </a:r>
          </a:p>
          <a:p>
            <a:r>
              <a:rPr lang="en-US" sz="1200" dirty="0">
                <a:ea typeface="+mj-lt"/>
                <a:cs typeface="+mj-lt"/>
              </a:rPr>
              <a:t>&gt;node index.js</a:t>
            </a:r>
            <a:br>
              <a:rPr lang="en-US" sz="1200" dirty="0">
                <a:ea typeface="+mj-lt"/>
                <a:cs typeface="+mj-lt"/>
              </a:rPr>
            </a:br>
            <a:r>
              <a:rPr lang="en-US" sz="1200" dirty="0">
                <a:ea typeface="+mj-lt"/>
                <a:cs typeface="+mj-lt"/>
              </a:rPr>
              <a:t>Example app listening on port 3000</a:t>
            </a:r>
            <a:br>
              <a:rPr lang="en-US" sz="1200" dirty="0">
                <a:ea typeface="+mj-lt"/>
                <a:cs typeface="+mj-lt"/>
              </a:rPr>
            </a:br>
            <a:r>
              <a:rPr lang="en-US" sz="1200" dirty="0">
                <a:ea typeface="+mj-lt"/>
                <a:cs typeface="+mj-lt"/>
              </a:rPr>
              <a:t>Copy to Clipboard</a:t>
            </a:r>
          </a:p>
          <a:p>
            <a:pPr marL="285750" indent="-285750">
              <a:buFont typeface="Arial,Sans-Serif"/>
              <a:buChar char="•"/>
            </a:pPr>
            <a:r>
              <a:rPr lang="en-US" sz="1200" dirty="0">
                <a:ea typeface="+mj-lt"/>
                <a:cs typeface="+mj-lt"/>
              </a:rPr>
              <a:t>Navigate to the URL (</a:t>
            </a:r>
            <a:r>
              <a:rPr lang="en-US" sz="1200" u="sng" dirty="0">
                <a:ea typeface="+mj-lt"/>
                <a:cs typeface="+mj-lt"/>
                <a:hlinkClick r:id="rId4"/>
              </a:rPr>
              <a:t>http://127.0.0.1:3000/</a:t>
            </a:r>
            <a:r>
              <a:rPr lang="en-US" sz="1200" dirty="0">
                <a:ea typeface="+mj-lt"/>
                <a:cs typeface="+mj-lt"/>
              </a:rPr>
              <a:t>). If everything is working, the browser should display the string "Hello World!".</a:t>
            </a:r>
            <a:br>
              <a:rPr lang="en-US" sz="1200" dirty="0">
                <a:ea typeface="+mj-lt"/>
                <a:cs typeface="+mj-lt"/>
              </a:rPr>
            </a:br>
            <a:br>
              <a:rPr lang="en-US" sz="1200" dirty="0">
                <a:ea typeface="+mj-lt"/>
                <a:cs typeface="+mj-lt"/>
              </a:rPr>
            </a:br>
            <a:br>
              <a:rPr lang="en-US" sz="1200" dirty="0"/>
            </a:br>
            <a:r>
              <a:rPr lang="en-US" sz="1200" dirty="0"/>
              <a:t>This how you setup your </a:t>
            </a:r>
            <a:r>
              <a:rPr lang="en-US" sz="1200" dirty="0" err="1"/>
              <a:t>NodeJs</a:t>
            </a:r>
            <a:r>
              <a:rPr lang="en-US" sz="1200" dirty="0"/>
              <a:t> </a:t>
            </a:r>
            <a:r>
              <a:rPr lang="en-US" sz="1200" dirty="0" err="1"/>
              <a:t>Enviroment</a:t>
            </a:r>
            <a:r>
              <a:rPr lang="en-US" sz="1200" dirty="0"/>
              <a:t>.</a:t>
            </a:r>
          </a:p>
          <a:p>
            <a:br>
              <a:rPr lang="en-US" sz="1200" dirty="0">
                <a:ea typeface="+mj-lt"/>
                <a:cs typeface="+mj-lt"/>
              </a:rPr>
            </a:br>
            <a:r>
              <a:rPr lang="en-US" sz="1600" dirty="0">
                <a:ea typeface="+mj-lt"/>
                <a:cs typeface="+mj-lt"/>
              </a:rPr>
              <a:t>
</a:t>
            </a:r>
            <a:endParaRPr lang="en-US" sz="1200"/>
          </a:p>
          <a:p>
            <a:endParaRPr lang="en-US" sz="1600" b="1" dirty="0">
              <a:ea typeface="+mj-lt"/>
              <a:cs typeface="+mj-lt"/>
            </a:endParaRPr>
          </a:p>
          <a:p>
            <a:endParaRPr lang="en-US" sz="1600" dirty="0"/>
          </a:p>
          <a:p>
            <a:pPr>
              <a:buFont typeface="Arial"/>
              <a:buChar char="•"/>
            </a:pPr>
            <a:endParaRPr lang="en-US" sz="1400" dirty="0"/>
          </a:p>
          <a:p>
            <a:pPr marL="285750" indent="-285750">
              <a:buFont typeface="Arial"/>
              <a:buChar char="•"/>
            </a:pPr>
            <a:endParaRPr lang="en-US" sz="1400" dirty="0">
              <a:ea typeface="+mj-lt"/>
              <a:cs typeface="+mj-lt"/>
            </a:endParaRPr>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Tree>
    <p:extLst>
      <p:ext uri="{BB962C8B-B14F-4D97-AF65-F5344CB8AC3E}">
        <p14:creationId xmlns:p14="http://schemas.microsoft.com/office/powerpoint/2010/main" val="4784870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t">
            <a:normAutofit fontScale="90000"/>
          </a:bodyPr>
          <a:lstStyle/>
          <a:p>
            <a:br>
              <a:rPr lang="en-US" sz="1600" b="1" dirty="0"/>
            </a:br>
            <a:r>
              <a:rPr lang="en-US" sz="1600" b="1" dirty="0">
                <a:ea typeface="+mj-lt"/>
                <a:cs typeface="+mj-lt"/>
              </a:rPr>
              <a:t>What is Express</a:t>
            </a:r>
            <a:br>
              <a:rPr lang="en-US" sz="1600" b="1" dirty="0">
                <a:ea typeface="+mj-lt"/>
                <a:cs typeface="+mj-lt"/>
              </a:rPr>
            </a:br>
            <a:endParaRPr lang="en-US" sz="1600" b="1" dirty="0"/>
          </a:p>
          <a:p>
            <a:r>
              <a:rPr lang="en-US" sz="1200" dirty="0">
                <a:ea typeface="+mj-lt"/>
                <a:cs typeface="+mj-lt"/>
              </a:rPr>
              <a:t>One of the most common usages for Node.js is for writing web applications, and many of these applications are using </a:t>
            </a:r>
            <a:r>
              <a:rPr lang="en-US" sz="1200" u="sng" dirty="0">
                <a:ea typeface="+mj-lt"/>
                <a:cs typeface="+mj-lt"/>
              </a:rPr>
              <a:t>Express.js. </a:t>
            </a:r>
            <a:r>
              <a:rPr lang="en-US" sz="1200" dirty="0">
                <a:ea typeface="+mj-lt"/>
                <a:cs typeface="+mj-lt"/>
              </a:rPr>
              <a:t> Node.js is a great choice for building web applications and services, so why do we need a server framework like </a:t>
            </a:r>
            <a:r>
              <a:rPr lang="en-US" sz="1200" b="1" dirty="0">
                <a:ea typeface="+mj-lt"/>
                <a:cs typeface="+mj-lt"/>
              </a:rPr>
              <a:t>Express</a:t>
            </a:r>
            <a:r>
              <a:rPr lang="en-US" sz="1200" dirty="0">
                <a:ea typeface="+mj-lt"/>
                <a:cs typeface="+mj-lt"/>
              </a:rPr>
              <a:t>? Express reduces complexity and makes developing and maintaining applications much easier than doing it with the Node.js built-in tools.</a:t>
            </a:r>
          </a:p>
          <a:p>
            <a:br>
              <a:rPr lang="en-US" sz="1200" dirty="0">
                <a:ea typeface="+mj-lt"/>
                <a:cs typeface="+mj-lt"/>
              </a:rPr>
            </a:br>
            <a:r>
              <a:rPr lang="en-US" sz="1600" b="1" dirty="0"/>
              <a:t>Introduction to Express.js</a:t>
            </a:r>
            <a:endParaRPr lang="en-US" sz="1600" b="1" dirty="0">
              <a:ea typeface="+mj-lt"/>
              <a:cs typeface="+mj-lt"/>
            </a:endParaRPr>
          </a:p>
          <a:p>
            <a:r>
              <a:rPr lang="en-US" sz="1200" dirty="0">
                <a:ea typeface="+mj-lt"/>
                <a:cs typeface="+mj-lt"/>
              </a:rPr>
              <a:t>Creating a basic Hello World http server with built-in utilities in Node.js is fairly simple. The code below listens to requests on port 8000 and returns Hello World.</a:t>
            </a:r>
            <a:br>
              <a:rPr lang="en-US" sz="1200" dirty="0">
                <a:ea typeface="+mj-lt"/>
                <a:cs typeface="+mj-lt"/>
              </a:rPr>
            </a:br>
            <a:br>
              <a:rPr lang="en-US" sz="1200" dirty="0">
                <a:ea typeface="+mj-lt"/>
                <a:cs typeface="+mj-lt"/>
              </a:rPr>
            </a:br>
            <a:r>
              <a:rPr lang="en-US" sz="1200" dirty="0">
                <a:ea typeface="+mj-lt"/>
                <a:cs typeface="+mj-lt"/>
              </a:rPr>
              <a:t>Creating a basic Hello World http server with built-in utilities in Node.js is fairly simple. The code below listens to requests on port 8000 and returns Hello World.</a:t>
            </a:r>
            <a:br>
              <a:rPr lang="en-US" sz="1200" dirty="0">
                <a:ea typeface="+mj-lt"/>
                <a:cs typeface="+mj-lt"/>
              </a:rPr>
            </a:br>
            <a:br>
              <a:rPr lang="en-US" sz="1200" dirty="0">
                <a:ea typeface="+mj-lt"/>
                <a:cs typeface="+mj-lt"/>
              </a:rPr>
            </a:br>
            <a:r>
              <a:rPr lang="en-US" sz="1200" dirty="0">
                <a:highlight>
                  <a:srgbClr val="FFFF00"/>
                </a:highlight>
                <a:ea typeface="+mj-lt"/>
                <a:cs typeface="+mj-lt"/>
              </a:rPr>
              <a:t>const http = require('http');
const port = 8000;
const server = </a:t>
            </a:r>
            <a:r>
              <a:rPr lang="en-US" sz="1200" dirty="0" err="1">
                <a:highlight>
                  <a:srgbClr val="FFFF00"/>
                </a:highlight>
                <a:ea typeface="+mj-lt"/>
                <a:cs typeface="+mj-lt"/>
              </a:rPr>
              <a:t>http.createServer</a:t>
            </a:r>
            <a:r>
              <a:rPr lang="en-US" sz="1200" dirty="0">
                <a:highlight>
                  <a:srgbClr val="FFFF00"/>
                </a:highlight>
                <a:ea typeface="+mj-lt"/>
                <a:cs typeface="+mj-lt"/>
              </a:rPr>
              <a:t>((req, res) =&gt; {
  </a:t>
            </a:r>
            <a:r>
              <a:rPr lang="en-US" sz="1200" dirty="0" err="1">
                <a:highlight>
                  <a:srgbClr val="FFFF00"/>
                </a:highlight>
                <a:ea typeface="+mj-lt"/>
                <a:cs typeface="+mj-lt"/>
              </a:rPr>
              <a:t>res.writeHead</a:t>
            </a:r>
            <a:r>
              <a:rPr lang="en-US" sz="1200" dirty="0">
                <a:highlight>
                  <a:srgbClr val="FFFF00"/>
                </a:highlight>
                <a:ea typeface="+mj-lt"/>
                <a:cs typeface="+mj-lt"/>
              </a:rPr>
              <a:t>(200, { 'Content-Type': 'text/plain' });
  </a:t>
            </a:r>
            <a:r>
              <a:rPr lang="en-US" sz="1200" dirty="0" err="1">
                <a:highlight>
                  <a:srgbClr val="FFFF00"/>
                </a:highlight>
                <a:ea typeface="+mj-lt"/>
                <a:cs typeface="+mj-lt"/>
              </a:rPr>
              <a:t>res.write</a:t>
            </a:r>
            <a:r>
              <a:rPr lang="en-US" sz="1200" dirty="0">
                <a:highlight>
                  <a:srgbClr val="FFFF00"/>
                </a:highlight>
                <a:ea typeface="+mj-lt"/>
                <a:cs typeface="+mj-lt"/>
              </a:rPr>
              <a:t>('Hello World');
  </a:t>
            </a:r>
            <a:r>
              <a:rPr lang="en-US" sz="1200" dirty="0" err="1">
                <a:highlight>
                  <a:srgbClr val="FFFF00"/>
                </a:highlight>
                <a:ea typeface="+mj-lt"/>
                <a:cs typeface="+mj-lt"/>
              </a:rPr>
              <a:t>res.end</a:t>
            </a:r>
            <a:r>
              <a:rPr lang="en-US" sz="1200" dirty="0">
                <a:highlight>
                  <a:srgbClr val="FFFF00"/>
                </a:highlight>
                <a:ea typeface="+mj-lt"/>
                <a:cs typeface="+mj-lt"/>
              </a:rPr>
              <a:t>('\n');
});
</a:t>
            </a:r>
            <a:r>
              <a:rPr lang="en-US" sz="1200" dirty="0" err="1">
                <a:highlight>
                  <a:srgbClr val="FFFF00"/>
                </a:highlight>
                <a:ea typeface="+mj-lt"/>
                <a:cs typeface="+mj-lt"/>
              </a:rPr>
              <a:t>server.listen</a:t>
            </a:r>
            <a:r>
              <a:rPr lang="en-US" sz="1200" dirty="0">
                <a:highlight>
                  <a:srgbClr val="FFFF00"/>
                </a:highlight>
                <a:ea typeface="+mj-lt"/>
                <a:cs typeface="+mj-lt"/>
              </a:rPr>
              <a:t>(port, () =&gt; {
  console.log(`Server listening on port 8000`);
});</a:t>
            </a:r>
          </a:p>
          <a:p>
            <a:br>
              <a:rPr lang="en-US" sz="1600" dirty="0">
                <a:ea typeface="+mj-lt"/>
                <a:cs typeface="+mj-lt"/>
              </a:rPr>
            </a:br>
            <a:endParaRPr lang="en-US" sz="1600"/>
          </a:p>
          <a:p>
            <a:endParaRPr lang="en-US" sz="1600" b="1" dirty="0">
              <a:ea typeface="+mj-lt"/>
              <a:cs typeface="+mj-lt"/>
            </a:endParaRPr>
          </a:p>
          <a:p>
            <a:endParaRPr lang="en-US" sz="1600" dirty="0"/>
          </a:p>
          <a:p>
            <a:pPr>
              <a:buFont typeface="Arial"/>
              <a:buChar char="•"/>
            </a:pPr>
            <a:endParaRPr lang="en-US" sz="1400" dirty="0"/>
          </a:p>
          <a:p>
            <a:pPr marL="285750" indent="-285750">
              <a:buFont typeface="Arial"/>
              <a:buChar char="•"/>
            </a:pPr>
            <a:endParaRPr lang="en-US" sz="1400" dirty="0">
              <a:ea typeface="+mj-lt"/>
              <a:cs typeface="+mj-lt"/>
            </a:endParaRPr>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Tree>
    <p:extLst>
      <p:ext uri="{BB962C8B-B14F-4D97-AF65-F5344CB8AC3E}">
        <p14:creationId xmlns:p14="http://schemas.microsoft.com/office/powerpoint/2010/main" val="2110895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rmAutofit/>
          </a:bodyPr>
          <a:lstStyle/>
          <a:p>
            <a:pPr>
              <a:buFont typeface="Arial"/>
              <a:buChar char="•"/>
            </a:pPr>
            <a:r>
              <a:rPr lang="en-US" sz="1200" b="1"/>
              <a:t>What is Mean Stack?</a:t>
            </a:r>
            <a:br>
              <a:rPr lang="en-US" sz="1200" b="1"/>
            </a:br>
            <a:br>
              <a:rPr lang="en-US" sz="1200" b="1"/>
            </a:br>
            <a:r>
              <a:rPr lang="en-US" sz="1200">
                <a:ea typeface="+mj-lt"/>
                <a:cs typeface="+mj-lt"/>
              </a:rPr>
              <a:t>The MEAN stack — also known as MEAN.js — is the collection of open source, JavaScript-based technologies that has changed the way developers build web and mobile applications.</a:t>
            </a:r>
            <a:endParaRPr lang="en-US" sz="1200" b="1"/>
          </a:p>
          <a:p>
            <a:pPr>
              <a:buFont typeface="Arial"/>
              <a:buChar char="•"/>
            </a:pPr>
            <a:r>
              <a:rPr lang="en-US" sz="1200">
                <a:ea typeface="+mj-lt"/>
                <a:cs typeface="+mj-lt"/>
              </a:rPr>
              <a:t>MEAN is an acronym, which stands for:</a:t>
            </a:r>
            <a:endParaRPr lang="en-US"/>
          </a:p>
          <a:p>
            <a:pPr>
              <a:buFont typeface="Arial"/>
              <a:buChar char="•"/>
            </a:pPr>
            <a:r>
              <a:rPr lang="en-US" sz="1200" b="1">
                <a:ea typeface="+mj-lt"/>
                <a:cs typeface="+mj-lt"/>
              </a:rPr>
              <a:t>M</a:t>
            </a:r>
            <a:r>
              <a:rPr lang="en-US" sz="1200">
                <a:ea typeface="+mj-lt"/>
                <a:cs typeface="+mj-lt"/>
              </a:rPr>
              <a:t>ongoDB</a:t>
            </a:r>
            <a:endParaRPr lang="en-US"/>
          </a:p>
          <a:p>
            <a:pPr>
              <a:buFont typeface="Arial"/>
              <a:buChar char="•"/>
            </a:pPr>
            <a:r>
              <a:rPr lang="en-US" sz="1200" b="1">
                <a:ea typeface="+mj-lt"/>
                <a:cs typeface="+mj-lt"/>
              </a:rPr>
              <a:t>E</a:t>
            </a:r>
            <a:r>
              <a:rPr lang="en-US" sz="1200">
                <a:ea typeface="+mj-lt"/>
                <a:cs typeface="+mj-lt"/>
              </a:rPr>
              <a:t>xpress</a:t>
            </a:r>
            <a:endParaRPr lang="en-US"/>
          </a:p>
          <a:p>
            <a:pPr>
              <a:buFont typeface="Arial"/>
              <a:buChar char="•"/>
            </a:pPr>
            <a:r>
              <a:rPr lang="en-US" sz="1200" b="1">
                <a:ea typeface="+mj-lt"/>
                <a:cs typeface="+mj-lt"/>
              </a:rPr>
              <a:t>A</a:t>
            </a:r>
            <a:r>
              <a:rPr lang="en-US" sz="1200">
                <a:ea typeface="+mj-lt"/>
                <a:cs typeface="+mj-lt"/>
              </a:rPr>
              <a:t>ngularJS</a:t>
            </a:r>
            <a:endParaRPr lang="en-US"/>
          </a:p>
          <a:p>
            <a:pPr>
              <a:buFont typeface="Arial"/>
              <a:buChar char="•"/>
            </a:pPr>
            <a:r>
              <a:rPr lang="en-US" sz="1200" b="1">
                <a:ea typeface="+mj-lt"/>
                <a:cs typeface="+mj-lt"/>
              </a:rPr>
              <a:t>N</a:t>
            </a:r>
            <a:r>
              <a:rPr lang="en-US" sz="1200">
                <a:ea typeface="+mj-lt"/>
                <a:cs typeface="+mj-lt"/>
              </a:rPr>
              <a:t>ode.js</a:t>
            </a:r>
            <a:endParaRPr lang="en-US"/>
          </a:p>
          <a:p>
            <a:br>
              <a:rPr lang="en-US" sz="1200" b="1"/>
            </a:br>
            <a:r>
              <a:rPr lang="en-US" sz="1200">
                <a:ea typeface="+mj-lt"/>
                <a:cs typeface="+mj-lt"/>
              </a:rPr>
              <a:t>This single language programming differentiates MEAN over the then-popular LAMP stack. Short for Linux, Apache, MySQL and PHP, LAMP required developers to know various languages like C, C++, Perl, Python, PHP and SQL.</a:t>
            </a:r>
            <a:endParaRPr lang="en-US" sz="1200" b="1"/>
          </a:p>
          <a:p>
            <a:pPr>
              <a:buFont typeface="Arial"/>
            </a:pPr>
            <a:r>
              <a:rPr lang="en-US" sz="1200">
                <a:ea typeface="+mj-lt"/>
                <a:cs typeface="+mj-lt"/>
              </a:rPr>
              <a:t>When it comes to the MEAN stack, JavaScript is king, the most commonly used language among developers according to the </a:t>
            </a:r>
            <a:r>
              <a:rPr lang="en-US" sz="1200" u="sng">
                <a:ea typeface="+mj-lt"/>
                <a:cs typeface="+mj-lt"/>
                <a:hlinkClick r:id="rId4"/>
              </a:rPr>
              <a:t>2018 StackOverflow Developer Survey</a:t>
            </a:r>
            <a:r>
              <a:rPr lang="en-US" sz="1200">
                <a:ea typeface="+mj-lt"/>
                <a:cs typeface="+mj-lt"/>
              </a:rPr>
              <a:t>, with JSON as its common dialect.</a:t>
            </a:r>
            <a:endParaRPr lang="en-US"/>
          </a:p>
          <a:p>
            <a:pPr>
              <a:spcBef>
                <a:spcPts val="0"/>
              </a:spcBef>
              <a:buFont typeface="Arial"/>
            </a:pPr>
            <a:endParaRPr lang="en-US" sz="1200" b="1"/>
          </a:p>
        </p:txBody>
      </p:sp>
    </p:spTree>
    <p:extLst>
      <p:ext uri="{BB962C8B-B14F-4D97-AF65-F5344CB8AC3E}">
        <p14:creationId xmlns:p14="http://schemas.microsoft.com/office/powerpoint/2010/main" val="3299882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t">
            <a:normAutofit fontScale="90000"/>
          </a:bodyPr>
          <a:lstStyle/>
          <a:p>
            <a:br>
              <a:rPr lang="en-US" sz="1600" b="1" dirty="0"/>
            </a:br>
            <a:r>
              <a:rPr lang="en-US" sz="1600" b="1" dirty="0">
                <a:ea typeface="+mj-lt"/>
                <a:cs typeface="+mj-lt"/>
              </a:rPr>
              <a:t>What is Express</a:t>
            </a:r>
            <a:br>
              <a:rPr lang="en-US" sz="1600" b="1" dirty="0">
                <a:ea typeface="+mj-lt"/>
                <a:cs typeface="+mj-lt"/>
              </a:rPr>
            </a:br>
            <a:endParaRPr lang="en-US" sz="1600" b="1" dirty="0"/>
          </a:p>
          <a:p>
            <a:r>
              <a:rPr lang="en-US" sz="1600" dirty="0">
                <a:ea typeface="+mn-lt"/>
                <a:cs typeface="+mn-lt"/>
              </a:rPr>
              <a:t>For simple servers like this, you don't need Express. In a real world scenario, I have never seen something simple as this example.</a:t>
            </a:r>
          </a:p>
          <a:p>
            <a:r>
              <a:rPr lang="en-US" sz="1600" dirty="0">
                <a:ea typeface="+mn-lt"/>
                <a:cs typeface="+mn-lt"/>
              </a:rPr>
              <a:t>The Hello World example in Express looks like this. Maybe you can already see some simplification on this example?</a:t>
            </a:r>
          </a:p>
          <a:p>
            <a:br>
              <a:rPr lang="en-US" sz="1600" dirty="0">
                <a:ea typeface="+mn-lt"/>
                <a:cs typeface="+mn-lt"/>
              </a:rPr>
            </a:br>
            <a:r>
              <a:rPr lang="en-US" sz="1600" dirty="0">
                <a:highlight>
                  <a:srgbClr val="FFFF00"/>
                </a:highlight>
                <a:ea typeface="+mn-lt"/>
                <a:cs typeface="+mn-lt"/>
              </a:rPr>
              <a:t>const express = require('express');</a:t>
            </a:r>
            <a:br>
              <a:rPr lang="en-US" sz="1600" dirty="0">
                <a:highlight>
                  <a:srgbClr val="FFFF00"/>
                </a:highlight>
                <a:ea typeface="+mn-lt"/>
                <a:cs typeface="+mn-lt"/>
              </a:rPr>
            </a:br>
            <a:r>
              <a:rPr lang="en-US" sz="1600" dirty="0">
                <a:highlight>
                  <a:srgbClr val="FFFF00"/>
                </a:highlight>
                <a:ea typeface="+mn-lt"/>
                <a:cs typeface="+mn-lt"/>
              </a:rPr>
              <a:t>const app = express();</a:t>
            </a:r>
            <a:br>
              <a:rPr lang="en-US" sz="1600" dirty="0">
                <a:highlight>
                  <a:srgbClr val="FFFF00"/>
                </a:highlight>
                <a:ea typeface="+mn-lt"/>
                <a:cs typeface="+mn-lt"/>
              </a:rPr>
            </a:br>
            <a:r>
              <a:rPr lang="en-US" sz="1600" dirty="0">
                <a:highlight>
                  <a:srgbClr val="FFFF00"/>
                </a:highlight>
                <a:ea typeface="+mn-lt"/>
                <a:cs typeface="+mn-lt"/>
              </a:rPr>
              <a:t>const port = 8000;</a:t>
            </a:r>
            <a:br>
              <a:rPr lang="en-US" sz="1600" dirty="0">
                <a:highlight>
                  <a:srgbClr val="FFFF00"/>
                </a:highlight>
                <a:ea typeface="+mn-lt"/>
                <a:cs typeface="+mn-lt"/>
              </a:rPr>
            </a:br>
            <a:br>
              <a:rPr lang="en-US" sz="1600" dirty="0">
                <a:highlight>
                  <a:srgbClr val="FFFF00"/>
                </a:highlight>
                <a:ea typeface="+mn-lt"/>
                <a:cs typeface="+mn-lt"/>
              </a:rPr>
            </a:br>
            <a:r>
              <a:rPr lang="en-US" sz="1600" dirty="0" err="1">
                <a:highlight>
                  <a:srgbClr val="FFFF00"/>
                </a:highlight>
                <a:ea typeface="+mn-lt"/>
                <a:cs typeface="+mn-lt"/>
              </a:rPr>
              <a:t>app.get</a:t>
            </a:r>
            <a:r>
              <a:rPr lang="en-US" sz="1600" dirty="0">
                <a:highlight>
                  <a:srgbClr val="FFFF00"/>
                </a:highlight>
                <a:ea typeface="+mn-lt"/>
                <a:cs typeface="+mn-lt"/>
              </a:rPr>
              <a:t>('/', (req, res) =&gt; {</a:t>
            </a:r>
            <a:br>
              <a:rPr lang="en-US" sz="1600" dirty="0">
                <a:highlight>
                  <a:srgbClr val="FFFF00"/>
                </a:highlight>
                <a:ea typeface="+mn-lt"/>
                <a:cs typeface="+mn-lt"/>
              </a:rPr>
            </a:br>
            <a:r>
              <a:rPr lang="en-US" sz="1600" dirty="0">
                <a:highlight>
                  <a:srgbClr val="FFFF00"/>
                </a:highlight>
                <a:ea typeface="+mn-lt"/>
                <a:cs typeface="+mn-lt"/>
              </a:rPr>
              <a:t>  </a:t>
            </a:r>
            <a:r>
              <a:rPr lang="en-US" sz="1600" dirty="0" err="1">
                <a:highlight>
                  <a:srgbClr val="FFFF00"/>
                </a:highlight>
                <a:ea typeface="+mn-lt"/>
                <a:cs typeface="+mn-lt"/>
              </a:rPr>
              <a:t>res.send</a:t>
            </a:r>
            <a:r>
              <a:rPr lang="en-US" sz="1600" dirty="0">
                <a:highlight>
                  <a:srgbClr val="FFFF00"/>
                </a:highlight>
                <a:ea typeface="+mn-lt"/>
                <a:cs typeface="+mn-lt"/>
              </a:rPr>
              <a:t>('Hello World');</a:t>
            </a:r>
            <a:br>
              <a:rPr lang="en-US" sz="1600" dirty="0">
                <a:highlight>
                  <a:srgbClr val="FFFF00"/>
                </a:highlight>
                <a:ea typeface="+mn-lt"/>
                <a:cs typeface="+mn-lt"/>
              </a:rPr>
            </a:br>
            <a:r>
              <a:rPr lang="en-US" sz="1600" dirty="0">
                <a:highlight>
                  <a:srgbClr val="FFFF00"/>
                </a:highlight>
                <a:ea typeface="+mn-lt"/>
                <a:cs typeface="+mn-lt"/>
              </a:rPr>
              <a:t>});</a:t>
            </a:r>
            <a:br>
              <a:rPr lang="en-US" sz="1600" dirty="0">
                <a:highlight>
                  <a:srgbClr val="FFFF00"/>
                </a:highlight>
                <a:ea typeface="+mn-lt"/>
                <a:cs typeface="+mn-lt"/>
              </a:rPr>
            </a:br>
            <a:br>
              <a:rPr lang="en-US" sz="1600" dirty="0">
                <a:highlight>
                  <a:srgbClr val="FFFF00"/>
                </a:highlight>
                <a:ea typeface="+mn-lt"/>
                <a:cs typeface="+mn-lt"/>
              </a:rPr>
            </a:br>
            <a:r>
              <a:rPr lang="en-US" sz="1600" dirty="0" err="1">
                <a:highlight>
                  <a:srgbClr val="FFFF00"/>
                </a:highlight>
                <a:ea typeface="+mn-lt"/>
                <a:cs typeface="+mn-lt"/>
              </a:rPr>
              <a:t>app.listen</a:t>
            </a:r>
            <a:r>
              <a:rPr lang="en-US" sz="1600" dirty="0">
                <a:highlight>
                  <a:srgbClr val="FFFF00"/>
                </a:highlight>
                <a:ea typeface="+mn-lt"/>
                <a:cs typeface="+mn-lt"/>
              </a:rPr>
              <a:t>(port, () =&gt; {</a:t>
            </a:r>
            <a:br>
              <a:rPr lang="en-US" sz="1600" dirty="0">
                <a:highlight>
                  <a:srgbClr val="FFFF00"/>
                </a:highlight>
                <a:ea typeface="+mn-lt"/>
                <a:cs typeface="+mn-lt"/>
              </a:rPr>
            </a:br>
            <a:r>
              <a:rPr lang="en-US" sz="1600" dirty="0">
                <a:highlight>
                  <a:srgbClr val="FFFF00"/>
                </a:highlight>
                <a:ea typeface="+mn-lt"/>
                <a:cs typeface="+mn-lt"/>
              </a:rPr>
              <a:t>  console.log(`Server listening on port ${port}`);</a:t>
            </a:r>
            <a:br>
              <a:rPr lang="en-US" sz="1600" dirty="0">
                <a:highlight>
                  <a:srgbClr val="FFFF00"/>
                </a:highlight>
                <a:ea typeface="+mn-lt"/>
                <a:cs typeface="+mn-lt"/>
              </a:rPr>
            </a:br>
            <a:r>
              <a:rPr lang="en-US" sz="1600" dirty="0">
                <a:highlight>
                  <a:srgbClr val="FFFF00"/>
                </a:highlight>
                <a:ea typeface="+mn-lt"/>
                <a:cs typeface="+mn-lt"/>
              </a:rPr>
              <a:t>});</a:t>
            </a:r>
            <a:endParaRPr lang="en-US">
              <a:highlight>
                <a:srgbClr val="FFFF00"/>
              </a:highlight>
            </a:endParaRPr>
          </a:p>
          <a:p>
            <a:pPr>
              <a:buFont typeface="Arial"/>
              <a:buChar char="•"/>
            </a:pPr>
            <a:endParaRPr lang="en-US" sz="1400" dirty="0"/>
          </a:p>
          <a:p>
            <a:r>
              <a:rPr lang="en-US" sz="1400" dirty="0">
                <a:ea typeface="+mn-lt"/>
                <a:cs typeface="+mn-lt"/>
              </a:rPr>
              <a:t>Under the hood Express uses the same built-in utilities as provided from Node.js, but Express provides a set of handlers, settings, and other tools to increase the developer experience and increase the speed of creating web servers.</a:t>
            </a:r>
            <a:endParaRPr lang="en-US" dirty="0"/>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Tree>
    <p:extLst>
      <p:ext uri="{BB962C8B-B14F-4D97-AF65-F5344CB8AC3E}">
        <p14:creationId xmlns:p14="http://schemas.microsoft.com/office/powerpoint/2010/main" val="1621685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t">
            <a:normAutofit fontScale="90000"/>
          </a:bodyPr>
          <a:lstStyle/>
          <a:p>
            <a:br>
              <a:rPr lang="en-US" sz="1600" b="1" dirty="0"/>
            </a:br>
            <a:r>
              <a:rPr lang="en-US" sz="1600" b="1" dirty="0">
                <a:ea typeface="+mj-lt"/>
                <a:cs typeface="+mj-lt"/>
              </a:rPr>
              <a:t>What is Express</a:t>
            </a:r>
            <a:br>
              <a:rPr lang="en-US" sz="1600" b="1" dirty="0"/>
            </a:br>
            <a:r>
              <a:rPr lang="en-US" sz="1600" b="1" dirty="0"/>
              <a:t> Core concepts of Express</a:t>
            </a:r>
          </a:p>
          <a:p>
            <a:r>
              <a:rPr lang="en-US" sz="1600" dirty="0">
                <a:ea typeface="+mn-lt"/>
                <a:cs typeface="+mn-lt"/>
              </a:rPr>
              <a:t>Most web servers listen for requests that come to the server, receive http requests at an endpoint, run some code in response to the type of HTTP verb was used and respond to the request in some way. Express.js has tools to achieve all of these steps in just a few lines of code.</a:t>
            </a:r>
            <a:endParaRPr lang="en-US" dirty="0"/>
          </a:p>
          <a:p>
            <a:r>
              <a:rPr lang="en-US" sz="1600" dirty="0">
                <a:ea typeface="+mn-lt"/>
                <a:cs typeface="+mn-lt"/>
              </a:rPr>
              <a:t>Express is a project of the </a:t>
            </a:r>
            <a:r>
              <a:rPr lang="en-US" sz="1600" u="sng" dirty="0" err="1">
                <a:ea typeface="+mn-lt"/>
                <a:cs typeface="+mn-lt"/>
              </a:rPr>
              <a:t>OpenJS</a:t>
            </a:r>
            <a:r>
              <a:rPr lang="en-US" sz="1600" u="sng" dirty="0">
                <a:ea typeface="+mn-lt"/>
                <a:cs typeface="+mn-lt"/>
              </a:rPr>
              <a:t> Foundation</a:t>
            </a:r>
            <a:r>
              <a:rPr lang="en-US" sz="1600" dirty="0">
                <a:ea typeface="+mn-lt"/>
                <a:cs typeface="+mn-lt"/>
              </a:rPr>
              <a:t> and describes itself as </a:t>
            </a:r>
            <a:r>
              <a:rPr lang="en-US" sz="1600" b="1" dirty="0">
                <a:ea typeface="+mn-lt"/>
                <a:cs typeface="+mn-lt"/>
              </a:rPr>
              <a:t>Fast, unopinionated, minimalist web framework for Node.js</a:t>
            </a:r>
            <a:r>
              <a:rPr lang="en-US" sz="1600" dirty="0">
                <a:ea typeface="+mn-lt"/>
                <a:cs typeface="+mn-lt"/>
              </a:rPr>
              <a:t>.</a:t>
            </a:r>
            <a:endParaRPr lang="en-US" dirty="0"/>
          </a:p>
          <a:p>
            <a:r>
              <a:rPr lang="en-US" sz="1600" dirty="0">
                <a:ea typeface="+mn-lt"/>
                <a:cs typeface="+mn-lt"/>
              </a:rPr>
              <a:t>The three big concepts in Express.js are:</a:t>
            </a:r>
            <a:endParaRPr lang="en-US" dirty="0"/>
          </a:p>
          <a:p>
            <a:pPr marL="285750" indent="-285750">
              <a:buFont typeface="Arial"/>
              <a:buChar char="•"/>
            </a:pPr>
            <a:r>
              <a:rPr lang="en-US" sz="1600" dirty="0">
                <a:ea typeface="+mn-lt"/>
                <a:cs typeface="+mn-lt"/>
              </a:rPr>
              <a:t>Routing</a:t>
            </a:r>
            <a:endParaRPr lang="en-US" dirty="0"/>
          </a:p>
          <a:p>
            <a:pPr marL="285750" indent="-285750">
              <a:buFont typeface="Arial"/>
              <a:buChar char="•"/>
            </a:pPr>
            <a:r>
              <a:rPr lang="en-US" sz="1600" dirty="0">
                <a:ea typeface="+mn-lt"/>
                <a:cs typeface="+mn-lt"/>
              </a:rPr>
              <a:t>Middleware</a:t>
            </a:r>
            <a:endParaRPr lang="en-US" dirty="0"/>
          </a:p>
          <a:p>
            <a:pPr marL="285750" indent="-285750">
              <a:buFont typeface="Arial"/>
              <a:buChar char="•"/>
            </a:pPr>
            <a:r>
              <a:rPr lang="en-US" sz="1600" dirty="0">
                <a:ea typeface="+mn-lt"/>
                <a:cs typeface="+mn-lt"/>
              </a:rPr>
              <a:t>Request/Response</a:t>
            </a:r>
            <a:br>
              <a:rPr lang="en-US" sz="1600" dirty="0">
                <a:ea typeface="+mn-lt"/>
                <a:cs typeface="+mn-lt"/>
              </a:rPr>
            </a:br>
            <a:r>
              <a:rPr lang="en-US" sz="1600" dirty="0"/>
              <a:t>Routing in Express</a:t>
            </a:r>
            <a:br>
              <a:rPr lang="en-US" sz="1600" dirty="0"/>
            </a:br>
            <a:endParaRPr lang="en-US" sz="1600"/>
          </a:p>
          <a:p>
            <a:r>
              <a:rPr lang="en-US" sz="1600" b="1" dirty="0">
                <a:ea typeface="+mn-lt"/>
                <a:cs typeface="+mn-lt"/>
              </a:rPr>
              <a:t>Routing refers to how an application’s endpoints (URIs) respond to client </a:t>
            </a:r>
            <a:r>
              <a:rPr lang="en-US" sz="1600" b="1" dirty="0" err="1">
                <a:ea typeface="+mn-lt"/>
                <a:cs typeface="+mn-lt"/>
              </a:rPr>
              <a:t>requests.</a:t>
            </a:r>
            <a:r>
              <a:rPr lang="en-US" sz="1600" dirty="0" err="1">
                <a:ea typeface="+mn-lt"/>
                <a:cs typeface="+mn-lt"/>
              </a:rPr>
              <a:t>This</a:t>
            </a:r>
            <a:r>
              <a:rPr lang="en-US" sz="1600" dirty="0">
                <a:ea typeface="+mn-lt"/>
                <a:cs typeface="+mn-lt"/>
              </a:rPr>
              <a:t> is typically done with the combination of the URL pattern, and the HTTP method (verb) associated.</a:t>
            </a:r>
            <a:endParaRPr lang="en-US" dirty="0"/>
          </a:p>
          <a:p>
            <a:r>
              <a:rPr lang="en-US" sz="1600" dirty="0">
                <a:ea typeface="+mn-lt"/>
                <a:cs typeface="+mn-lt"/>
              </a:rPr>
              <a:t>For example:</a:t>
            </a:r>
            <a:endParaRPr lang="en-US" dirty="0"/>
          </a:p>
          <a:p>
            <a:pPr marL="285750" indent="-285750">
              <a:buFont typeface="Arial"/>
              <a:buChar char="•"/>
            </a:pPr>
            <a:r>
              <a:rPr lang="en-US" sz="1600" dirty="0">
                <a:ea typeface="+mn-lt"/>
                <a:cs typeface="+mn-lt"/>
              </a:rPr>
              <a:t>If a GET request for the </a:t>
            </a:r>
            <a:r>
              <a:rPr lang="en-US" sz="1600" dirty="0" err="1">
                <a:ea typeface="+mn-lt"/>
                <a:cs typeface="+mn-lt"/>
              </a:rPr>
              <a:t>url</a:t>
            </a:r>
            <a:r>
              <a:rPr lang="en-US" sz="1600" dirty="0">
                <a:ea typeface="+mn-lt"/>
                <a:cs typeface="+mn-lt"/>
              </a:rPr>
              <a:t> /home, send back the HTML for the homepage.</a:t>
            </a:r>
            <a:endParaRPr lang="en-US" dirty="0"/>
          </a:p>
          <a:p>
            <a:pPr marL="285750" indent="-285750">
              <a:buFont typeface="Arial"/>
              <a:buChar char="•"/>
            </a:pPr>
            <a:r>
              <a:rPr lang="en-US" sz="1600" dirty="0">
                <a:ea typeface="+mn-lt"/>
                <a:cs typeface="+mn-lt"/>
              </a:rPr>
              <a:t>Or if a POST request with some payload is sent to /product, create a new product based on the data in the payload.</a:t>
            </a:r>
            <a:endParaRPr lang="en-US" dirty="0"/>
          </a:p>
          <a:p>
            <a:r>
              <a:rPr lang="en-US" sz="1600" dirty="0">
                <a:ea typeface="+mn-lt"/>
                <a:cs typeface="+mn-lt"/>
              </a:rPr>
              <a:t>A Route definition takes the following structure: </a:t>
            </a:r>
            <a:r>
              <a:rPr lang="en-US" sz="1600" dirty="0" err="1">
                <a:ea typeface="+mn-lt"/>
                <a:cs typeface="+mn-lt"/>
              </a:rPr>
              <a:t>app.METHOD</a:t>
            </a:r>
            <a:r>
              <a:rPr lang="en-US" sz="1600" dirty="0">
                <a:ea typeface="+mn-lt"/>
                <a:cs typeface="+mn-lt"/>
              </a:rPr>
              <a:t>(PATH, HANDLER)</a:t>
            </a:r>
            <a:endParaRPr lang="en-US" dirty="0"/>
          </a:p>
          <a:p>
            <a:pPr marL="285750" indent="-285750">
              <a:buFont typeface="Arial"/>
              <a:buChar char="•"/>
            </a:pPr>
            <a:r>
              <a:rPr lang="en-US" sz="1600" dirty="0">
                <a:ea typeface="+mn-lt"/>
                <a:cs typeface="+mn-lt"/>
              </a:rPr>
              <a:t>app is an instance of express.</a:t>
            </a:r>
            <a:endParaRPr lang="en-US" dirty="0"/>
          </a:p>
          <a:p>
            <a:pPr marL="285750" indent="-285750">
              <a:buFont typeface="Arial"/>
              <a:buChar char="•"/>
            </a:pPr>
            <a:r>
              <a:rPr lang="en-US" sz="1600" dirty="0">
                <a:ea typeface="+mn-lt"/>
                <a:cs typeface="+mn-lt"/>
              </a:rPr>
              <a:t>METHOD is an HTTP request method, in lowercase.</a:t>
            </a:r>
            <a:endParaRPr lang="en-US" dirty="0"/>
          </a:p>
          <a:p>
            <a:pPr marL="285750" indent="-285750">
              <a:buFont typeface="Arial"/>
              <a:buChar char="•"/>
            </a:pPr>
            <a:r>
              <a:rPr lang="en-US" sz="1600" dirty="0">
                <a:ea typeface="+mn-lt"/>
                <a:cs typeface="+mn-lt"/>
              </a:rPr>
              <a:t>PATH is a path on the server.</a:t>
            </a:r>
            <a:endParaRPr lang="en-US" dirty="0"/>
          </a:p>
          <a:p>
            <a:pPr marL="285750" indent="-285750">
              <a:buFont typeface="Arial"/>
              <a:buChar char="•"/>
            </a:pPr>
            <a:r>
              <a:rPr lang="en-US" sz="1600" dirty="0">
                <a:ea typeface="+mn-lt"/>
                <a:cs typeface="+mn-lt"/>
              </a:rPr>
              <a:t>HANDLER is the function executed when the route is matched.</a:t>
            </a:r>
            <a:endParaRPr lang="en-US" dirty="0"/>
          </a:p>
          <a:p>
            <a:r>
              <a:rPr lang="en-US" sz="1600" dirty="0">
                <a:ea typeface="+mn-lt"/>
                <a:cs typeface="+mn-lt"/>
              </a:rPr>
              <a:t>Routing is considered the basic building block of any API or web application, and the </a:t>
            </a:r>
            <a:r>
              <a:rPr lang="en-US" sz="1600" b="1" dirty="0">
                <a:ea typeface="+mn-lt"/>
                <a:cs typeface="+mn-lt"/>
              </a:rPr>
              <a:t>Express Framework</a:t>
            </a:r>
            <a:r>
              <a:rPr lang="en-US" sz="1600" dirty="0">
                <a:ea typeface="+mn-lt"/>
                <a:cs typeface="+mn-lt"/>
              </a:rPr>
              <a:t> provides flexible, unopinionated ways to write code to handle requests.</a:t>
            </a:r>
            <a:endParaRPr lang="en-US" dirty="0"/>
          </a:p>
          <a:p>
            <a:endParaRPr lang="en-US" sz="1600" dirty="0"/>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Tree>
    <p:extLst>
      <p:ext uri="{BB962C8B-B14F-4D97-AF65-F5344CB8AC3E}">
        <p14:creationId xmlns:p14="http://schemas.microsoft.com/office/powerpoint/2010/main" val="29181625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t">
            <a:normAutofit fontScale="90000"/>
          </a:bodyPr>
          <a:lstStyle/>
          <a:p>
            <a:br>
              <a:rPr lang="en-US" sz="1600" b="1" dirty="0"/>
            </a:br>
            <a:r>
              <a:rPr lang="en-US" sz="1600" b="1" dirty="0">
                <a:ea typeface="+mj-lt"/>
                <a:cs typeface="+mj-lt"/>
              </a:rPr>
              <a:t>What is Express</a:t>
            </a:r>
            <a:br>
              <a:rPr lang="en-US" sz="1600" b="1" dirty="0"/>
            </a:br>
            <a:r>
              <a:rPr lang="en-US" sz="1600" b="1" dirty="0"/>
              <a:t> </a:t>
            </a:r>
            <a:endParaRPr lang="en-US" sz="1600"/>
          </a:p>
          <a:p>
            <a:r>
              <a:rPr lang="en-US" sz="1600" dirty="0">
                <a:ea typeface="+mn-lt"/>
                <a:cs typeface="+mn-lt"/>
              </a:rPr>
              <a:t>Let's look at an example of routes that are defined for the GET method to the root of the app.</a:t>
            </a:r>
            <a:br>
              <a:rPr lang="en-US" sz="1600" dirty="0">
                <a:ea typeface="+mn-lt"/>
                <a:cs typeface="+mn-lt"/>
              </a:rPr>
            </a:br>
            <a:endParaRPr lang="en-US" sz="1600" dirty="0">
              <a:ea typeface="+mn-lt"/>
              <a:cs typeface="+mn-lt"/>
            </a:endParaRPr>
          </a:p>
          <a:p>
            <a:r>
              <a:rPr lang="en-US" sz="1600" dirty="0">
                <a:highlight>
                  <a:srgbClr val="FFFF00"/>
                </a:highlight>
                <a:ea typeface="+mn-lt"/>
                <a:cs typeface="+mn-lt"/>
              </a:rPr>
              <a:t>const express = require('express');
const app = express();
// GET method route
</a:t>
            </a:r>
            <a:r>
              <a:rPr lang="en-US" sz="1600" dirty="0" err="1">
                <a:highlight>
                  <a:srgbClr val="FFFF00"/>
                </a:highlight>
                <a:ea typeface="+mn-lt"/>
                <a:cs typeface="+mn-lt"/>
              </a:rPr>
              <a:t>app.get</a:t>
            </a:r>
            <a:r>
              <a:rPr lang="en-US" sz="1600" dirty="0">
                <a:highlight>
                  <a:srgbClr val="FFFF00"/>
                </a:highlight>
                <a:ea typeface="+mn-lt"/>
                <a:cs typeface="+mn-lt"/>
              </a:rPr>
              <a:t>('/', (req, res) =&gt; {
  </a:t>
            </a:r>
            <a:r>
              <a:rPr lang="en-US" sz="1600" dirty="0" err="1">
                <a:highlight>
                  <a:srgbClr val="FFFF00"/>
                </a:highlight>
                <a:ea typeface="+mn-lt"/>
                <a:cs typeface="+mn-lt"/>
              </a:rPr>
              <a:t>res.send</a:t>
            </a:r>
            <a:r>
              <a:rPr lang="en-US" sz="1600" dirty="0">
                <a:highlight>
                  <a:srgbClr val="FFFF00"/>
                </a:highlight>
                <a:ea typeface="+mn-lt"/>
                <a:cs typeface="+mn-lt"/>
              </a:rPr>
              <a:t>('GET request to the homepage');
});</a:t>
            </a:r>
            <a:r>
              <a:rPr lang="en-US" sz="1600" dirty="0">
                <a:ea typeface="+mn-lt"/>
                <a:cs typeface="+mn-lt"/>
              </a:rPr>
              <a:t>
</a:t>
            </a:r>
            <a:endParaRPr lang="en-US"/>
          </a:p>
          <a:p>
            <a:r>
              <a:rPr lang="en-US" sz="1600" dirty="0">
                <a:ea typeface="+mn-lt"/>
                <a:cs typeface="+mn-lt"/>
              </a:rPr>
              <a:t>In the above example, app is an instance of the express server, </a:t>
            </a:r>
            <a:r>
              <a:rPr lang="en-US" sz="1600" dirty="0" err="1">
                <a:ea typeface="+mn-lt"/>
                <a:cs typeface="+mn-lt"/>
              </a:rPr>
              <a:t>app.get</a:t>
            </a:r>
            <a:r>
              <a:rPr lang="en-US" sz="1600" dirty="0">
                <a:ea typeface="+mn-lt"/>
                <a:cs typeface="+mn-lt"/>
              </a:rPr>
              <a:t> is the HTTP request method and / is the URL path. The function passed in, is the handler that will run when a GET request is made to /. The req and res parameters stand for Requests and Response.</a:t>
            </a:r>
            <a:endParaRPr lang="en-US" dirty="0"/>
          </a:p>
          <a:p>
            <a:endParaRPr lang="en-US" sz="1600" dirty="0"/>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Tree>
    <p:extLst>
      <p:ext uri="{BB962C8B-B14F-4D97-AF65-F5344CB8AC3E}">
        <p14:creationId xmlns:p14="http://schemas.microsoft.com/office/powerpoint/2010/main" val="3936419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t">
            <a:normAutofit fontScale="90000"/>
          </a:bodyPr>
          <a:lstStyle/>
          <a:p>
            <a:br>
              <a:rPr lang="en-US" sz="1600" b="1" dirty="0"/>
            </a:br>
            <a:r>
              <a:rPr lang="en-US" sz="1600" b="1" dirty="0">
                <a:ea typeface="+mj-lt"/>
                <a:cs typeface="+mj-lt"/>
              </a:rPr>
              <a:t>What is Express</a:t>
            </a:r>
            <a:br>
              <a:rPr lang="en-US" sz="1600" b="1" dirty="0"/>
            </a:br>
            <a:r>
              <a:rPr lang="en-US" sz="1600" b="1" dirty="0"/>
              <a:t> </a:t>
            </a:r>
            <a:endParaRPr lang="en-US" sz="1600"/>
          </a:p>
          <a:p>
            <a:r>
              <a:rPr lang="en-US" sz="1600" b="1" dirty="0"/>
              <a:t>Request and Response</a:t>
            </a:r>
          </a:p>
          <a:p>
            <a:r>
              <a:rPr lang="en-US" sz="1600" dirty="0">
                <a:ea typeface="+mn-lt"/>
                <a:cs typeface="+mn-lt"/>
              </a:rPr>
              <a:t>They are often shortened to req and res and stand for the request which was received by the server, and the response which will eventually be send back. These are based on built-in objects in Node.js, the </a:t>
            </a:r>
            <a:r>
              <a:rPr lang="en-US" sz="1600" u="sng" dirty="0" err="1">
                <a:ea typeface="+mn-lt"/>
                <a:cs typeface="+mn-lt"/>
              </a:rPr>
              <a:t>ClientRequest</a:t>
            </a:r>
            <a:r>
              <a:rPr lang="en-US" sz="1600" dirty="0">
                <a:ea typeface="+mn-lt"/>
                <a:cs typeface="+mn-lt"/>
              </a:rPr>
              <a:t> and </a:t>
            </a:r>
            <a:r>
              <a:rPr lang="en-US" sz="1600" u="sng" dirty="0" err="1">
                <a:ea typeface="+mn-lt"/>
                <a:cs typeface="+mn-lt"/>
              </a:rPr>
              <a:t>ServerResponse</a:t>
            </a:r>
            <a:r>
              <a:rPr lang="en-US" sz="1600" dirty="0">
                <a:ea typeface="+mn-lt"/>
                <a:cs typeface="+mn-lt"/>
              </a:rPr>
              <a:t>. There will be a dedicated Express routing blog post in the future.</a:t>
            </a:r>
            <a:endParaRPr lang="en-US" dirty="0"/>
          </a:p>
          <a:p>
            <a:r>
              <a:rPr lang="en-US" sz="1600" dirty="0">
                <a:ea typeface="+mn-lt"/>
                <a:cs typeface="+mn-lt"/>
              </a:rPr>
              <a:t>A single HTTP transaction can be roughly described by the Request and Response cycle.</a:t>
            </a:r>
            <a:endParaRPr lang="en-US" dirty="0">
              <a:ea typeface="+mn-lt"/>
              <a:cs typeface="+mn-lt"/>
            </a:endParaRPr>
          </a:p>
          <a:p>
            <a:pPr marL="285750" indent="-285750">
              <a:buFont typeface="Arial"/>
              <a:buChar char="•"/>
            </a:pPr>
            <a:r>
              <a:rPr lang="en-US" sz="1600" dirty="0">
                <a:ea typeface="+mn-lt"/>
                <a:cs typeface="+mn-lt"/>
              </a:rPr>
              <a:t>A client sends a request to the server.</a:t>
            </a:r>
            <a:endParaRPr lang="en-US" dirty="0"/>
          </a:p>
          <a:p>
            <a:pPr marL="285750" indent="-285750">
              <a:buFont typeface="Arial"/>
              <a:buChar char="•"/>
            </a:pPr>
            <a:r>
              <a:rPr lang="en-US" sz="1600" dirty="0">
                <a:ea typeface="+mn-lt"/>
                <a:cs typeface="+mn-lt"/>
              </a:rPr>
              <a:t>The server receives the request, reads the data (request headers, URL path, HTTP method, query parameters, cookies, data or payload, etc.).</a:t>
            </a:r>
            <a:endParaRPr lang="en-US" dirty="0"/>
          </a:p>
          <a:p>
            <a:pPr marL="285750" indent="-285750">
              <a:buFont typeface="Arial"/>
              <a:buChar char="•"/>
            </a:pPr>
            <a:r>
              <a:rPr lang="en-US" sz="1600" dirty="0">
                <a:ea typeface="+mn-lt"/>
                <a:cs typeface="+mn-lt"/>
              </a:rPr>
              <a:t>The server sends a response back to the client. It includes status code, headers, content-encoding, any data being returned.</a:t>
            </a:r>
            <a:endParaRPr lang="en-US" dirty="0">
              <a:ea typeface="+mn-lt"/>
              <a:cs typeface="+mn-lt"/>
            </a:endParaRPr>
          </a:p>
          <a:p>
            <a:pPr marL="285750" indent="-285750">
              <a:buFont typeface="Arial"/>
              <a:buChar char="•"/>
            </a:pPr>
            <a:r>
              <a:rPr lang="en-US" sz="1600" dirty="0">
                <a:ea typeface="+mn-lt"/>
                <a:cs typeface="+mn-lt"/>
              </a:rPr>
              <a:t>Once the response has been sent back, the HTTP transaction is completed.</a:t>
            </a:r>
            <a:endParaRPr lang="en-US" dirty="0">
              <a:ea typeface="+mn-lt"/>
              <a:cs typeface="+mn-lt"/>
            </a:endParaRPr>
          </a:p>
          <a:p>
            <a:r>
              <a:rPr lang="en-US" sz="1600" dirty="0">
                <a:ea typeface="+mn-lt"/>
                <a:cs typeface="+mn-lt"/>
              </a:rPr>
              <a:t>Augmenting the req and res objects is a big part of how Express enhances functionality, while still maintaining control over how requests and responses are handled.</a:t>
            </a:r>
            <a:endParaRPr lang="en-US" dirty="0">
              <a:ea typeface="+mn-lt"/>
              <a:cs typeface="+mn-lt"/>
            </a:endParaRPr>
          </a:p>
          <a:p>
            <a:endParaRPr lang="en-US" sz="1600" dirty="0">
              <a:ea typeface="+mn-lt"/>
              <a:cs typeface="+mn-lt"/>
            </a:endParaRPr>
          </a:p>
          <a:p>
            <a:endParaRPr lang="en-US" sz="1600" dirty="0"/>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Tree>
    <p:extLst>
      <p:ext uri="{BB962C8B-B14F-4D97-AF65-F5344CB8AC3E}">
        <p14:creationId xmlns:p14="http://schemas.microsoft.com/office/powerpoint/2010/main" val="30378212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t">
            <a:normAutofit fontScale="90000"/>
          </a:bodyPr>
          <a:lstStyle/>
          <a:p>
            <a:br>
              <a:rPr lang="en-US" sz="1600" b="1" dirty="0"/>
            </a:br>
            <a:r>
              <a:rPr lang="en-US" sz="1600" b="1" dirty="0">
                <a:ea typeface="+mj-lt"/>
                <a:cs typeface="+mj-lt"/>
              </a:rPr>
              <a:t>What is Express</a:t>
            </a:r>
            <a:br>
              <a:rPr lang="en-US" sz="1600" b="1" dirty="0"/>
            </a:br>
            <a:r>
              <a:rPr lang="en-US" sz="1600" b="1" dirty="0"/>
              <a:t> </a:t>
            </a:r>
            <a:br>
              <a:rPr lang="en-US" sz="1600" b="1" dirty="0"/>
            </a:br>
            <a:r>
              <a:rPr lang="en-US" sz="1600" b="1" dirty="0"/>
              <a:t>Middleware</a:t>
            </a:r>
          </a:p>
          <a:p>
            <a:r>
              <a:rPr lang="en-US" sz="1600" dirty="0">
                <a:ea typeface="+mn-lt"/>
                <a:cs typeface="+mn-lt"/>
              </a:rPr>
              <a:t>Middleware is code that executes during the request/response cycle. It is typically used to add functionality or augment the </a:t>
            </a:r>
            <a:r>
              <a:rPr lang="en-US" sz="1600" dirty="0" err="1">
                <a:ea typeface="+mn-lt"/>
                <a:cs typeface="+mn-lt"/>
              </a:rPr>
              <a:t>behaviour</a:t>
            </a:r>
            <a:r>
              <a:rPr lang="en-US" sz="1600" dirty="0">
                <a:ea typeface="+mn-lt"/>
                <a:cs typeface="+mn-lt"/>
              </a:rPr>
              <a:t> of the server. Middleware functions have access to the request object req, the response object res, and the next function in the application’s request-response cycle.</a:t>
            </a:r>
            <a:endParaRPr lang="en-US" dirty="0"/>
          </a:p>
          <a:p>
            <a:r>
              <a:rPr lang="en-US" sz="1600" dirty="0">
                <a:ea typeface="+mn-lt"/>
                <a:cs typeface="+mn-lt"/>
              </a:rPr>
              <a:t>Middleware functions can perform the following tasks:</a:t>
            </a:r>
            <a:endParaRPr lang="en-US" dirty="0"/>
          </a:p>
          <a:p>
            <a:pPr marL="285750" indent="-285750">
              <a:buFont typeface="Arial"/>
              <a:buChar char="•"/>
            </a:pPr>
            <a:r>
              <a:rPr lang="en-US" sz="1600" dirty="0">
                <a:ea typeface="+mn-lt"/>
                <a:cs typeface="+mn-lt"/>
              </a:rPr>
              <a:t>Execute any code.</a:t>
            </a:r>
            <a:endParaRPr lang="en-US" dirty="0"/>
          </a:p>
          <a:p>
            <a:pPr marL="285750" indent="-285750">
              <a:buFont typeface="Arial"/>
              <a:buChar char="•"/>
            </a:pPr>
            <a:r>
              <a:rPr lang="en-US" sz="1600" dirty="0">
                <a:ea typeface="+mn-lt"/>
                <a:cs typeface="+mn-lt"/>
              </a:rPr>
              <a:t>Make changes to the request, and the response objects.</a:t>
            </a:r>
            <a:endParaRPr lang="en-US"/>
          </a:p>
          <a:p>
            <a:pPr marL="285750" indent="-285750">
              <a:buFont typeface="Arial"/>
              <a:buChar char="•"/>
            </a:pPr>
            <a:r>
              <a:rPr lang="en-US" sz="1600" dirty="0">
                <a:ea typeface="+mn-lt"/>
                <a:cs typeface="+mn-lt"/>
              </a:rPr>
              <a:t>End the request-response cycle.</a:t>
            </a:r>
            <a:endParaRPr lang="en-US" dirty="0"/>
          </a:p>
          <a:p>
            <a:pPr marL="285750" indent="-285750">
              <a:buFont typeface="Arial"/>
              <a:buChar char="•"/>
            </a:pPr>
            <a:r>
              <a:rPr lang="en-US" sz="1600" dirty="0">
                <a:ea typeface="+mn-lt"/>
                <a:cs typeface="+mn-lt"/>
              </a:rPr>
              <a:t>Call the next middleware in the stack.</a:t>
            </a:r>
            <a:endParaRPr lang="en-US" dirty="0"/>
          </a:p>
          <a:p>
            <a:r>
              <a:rPr lang="en-US" sz="1600" dirty="0">
                <a:ea typeface="+mn-lt"/>
                <a:cs typeface="+mn-lt"/>
              </a:rPr>
              <a:t>Let's look at an example for a middleware. We want to print a simple log message, when a request has </a:t>
            </a:r>
            <a:r>
              <a:rPr lang="en-US" sz="1600" dirty="0" err="1">
                <a:ea typeface="+mn-lt"/>
                <a:cs typeface="+mn-lt"/>
              </a:rPr>
              <a:t>ben</a:t>
            </a:r>
            <a:r>
              <a:rPr lang="en-US" sz="1600" dirty="0">
                <a:ea typeface="+mn-lt"/>
                <a:cs typeface="+mn-lt"/>
              </a:rPr>
              <a:t> received.</a:t>
            </a:r>
            <a:endParaRPr lang="en-US"/>
          </a:p>
          <a:p>
            <a:r>
              <a:rPr lang="en-US" sz="1600" dirty="0">
                <a:ea typeface="+mn-lt"/>
                <a:cs typeface="+mn-lt"/>
              </a:rPr>
              <a:t>The Hello-World example from before.</a:t>
            </a:r>
            <a:br>
              <a:rPr lang="en-US" sz="1600" dirty="0">
                <a:ea typeface="+mn-lt"/>
                <a:cs typeface="+mn-lt"/>
              </a:rPr>
            </a:br>
            <a:endParaRPr lang="en-US" sz="1600" dirty="0">
              <a:ea typeface="+mn-lt"/>
              <a:cs typeface="+mn-lt"/>
            </a:endParaRPr>
          </a:p>
          <a:p>
            <a:r>
              <a:rPr lang="en-US" sz="1600" dirty="0">
                <a:highlight>
                  <a:srgbClr val="FFFF00"/>
                </a:highlight>
                <a:ea typeface="+mn-lt"/>
                <a:cs typeface="+mn-lt"/>
              </a:rPr>
              <a:t>const express = require('express');
const app = express();
</a:t>
            </a:r>
            <a:r>
              <a:rPr lang="en-US" sz="1600" dirty="0" err="1">
                <a:highlight>
                  <a:srgbClr val="FFFF00"/>
                </a:highlight>
                <a:ea typeface="+mn-lt"/>
                <a:cs typeface="+mn-lt"/>
              </a:rPr>
              <a:t>app.get</a:t>
            </a:r>
            <a:r>
              <a:rPr lang="en-US" sz="1600" dirty="0">
                <a:highlight>
                  <a:srgbClr val="FFFF00"/>
                </a:highlight>
                <a:ea typeface="+mn-lt"/>
                <a:cs typeface="+mn-lt"/>
              </a:rPr>
              <a:t>('/', (req, res) =&gt; {
  </a:t>
            </a:r>
            <a:r>
              <a:rPr lang="en-US" sz="1600" dirty="0" err="1">
                <a:highlight>
                  <a:srgbClr val="FFFF00"/>
                </a:highlight>
                <a:ea typeface="+mn-lt"/>
                <a:cs typeface="+mn-lt"/>
              </a:rPr>
              <a:t>res.send</a:t>
            </a:r>
            <a:r>
              <a:rPr lang="en-US" sz="1600" dirty="0">
                <a:highlight>
                  <a:srgbClr val="FFFF00"/>
                </a:highlight>
                <a:ea typeface="+mn-lt"/>
                <a:cs typeface="+mn-lt"/>
              </a:rPr>
              <a:t>('Hello World!');
});
</a:t>
            </a:r>
            <a:r>
              <a:rPr lang="en-US" sz="1600" dirty="0" err="1">
                <a:highlight>
                  <a:srgbClr val="FFFF00"/>
                </a:highlight>
                <a:ea typeface="+mn-lt"/>
                <a:cs typeface="+mn-lt"/>
              </a:rPr>
              <a:t>app.listen</a:t>
            </a:r>
            <a:r>
              <a:rPr lang="en-US" sz="1600" dirty="0">
                <a:highlight>
                  <a:srgbClr val="FFFF00"/>
                </a:highlight>
                <a:ea typeface="+mn-lt"/>
                <a:cs typeface="+mn-lt"/>
              </a:rPr>
              <a:t>(3000);</a:t>
            </a:r>
            <a:endParaRPr lang="en-US" dirty="0"/>
          </a:p>
          <a:p>
            <a:endParaRPr lang="en-US" sz="1600" b="1" dirty="0"/>
          </a:p>
          <a:p>
            <a:endParaRPr lang="en-US" sz="1600" dirty="0">
              <a:ea typeface="+mn-lt"/>
              <a:cs typeface="+mn-lt"/>
            </a:endParaRPr>
          </a:p>
          <a:p>
            <a:endParaRPr lang="en-US" sz="1600" dirty="0">
              <a:ea typeface="+mn-lt"/>
              <a:cs typeface="+mn-lt"/>
            </a:endParaRPr>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Tree>
    <p:extLst>
      <p:ext uri="{BB962C8B-B14F-4D97-AF65-F5344CB8AC3E}">
        <p14:creationId xmlns:p14="http://schemas.microsoft.com/office/powerpoint/2010/main" val="37380299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t">
            <a:normAutofit fontScale="90000"/>
          </a:bodyPr>
          <a:lstStyle/>
          <a:p>
            <a:br>
              <a:rPr lang="en-US" sz="1600" b="1" dirty="0"/>
            </a:br>
            <a:r>
              <a:rPr lang="en-US" sz="1600" b="1" dirty="0">
                <a:ea typeface="+mj-lt"/>
                <a:cs typeface="+mj-lt"/>
              </a:rPr>
              <a:t>What is Express</a:t>
            </a:r>
            <a:br>
              <a:rPr lang="en-US" sz="1600" b="1" dirty="0"/>
            </a:br>
            <a:r>
              <a:rPr lang="en-US" sz="1600" b="1" dirty="0"/>
              <a:t> </a:t>
            </a:r>
            <a:br>
              <a:rPr lang="en-US" sz="1600" b="1" dirty="0"/>
            </a:br>
            <a:r>
              <a:rPr lang="en-US" sz="1600" dirty="0">
                <a:ea typeface="+mn-lt"/>
                <a:cs typeface="+mn-lt"/>
              </a:rPr>
              <a:t>We create a middleware function </a:t>
            </a:r>
            <a:r>
              <a:rPr lang="en-US" sz="1600" dirty="0" err="1">
                <a:ea typeface="+mn-lt"/>
                <a:cs typeface="+mn-lt"/>
              </a:rPr>
              <a:t>myLogger</a:t>
            </a:r>
            <a:r>
              <a:rPr lang="en-US" sz="1600" dirty="0">
                <a:ea typeface="+mn-lt"/>
                <a:cs typeface="+mn-lt"/>
              </a:rPr>
              <a:t>, which will print LOG when a request to the app passes through it.</a:t>
            </a:r>
            <a:br>
              <a:rPr lang="en-US" sz="1600" dirty="0">
                <a:ea typeface="+mn-lt"/>
                <a:cs typeface="+mn-lt"/>
              </a:rPr>
            </a:br>
            <a:endParaRPr lang="en-US" sz="1600" dirty="0">
              <a:ea typeface="+mn-lt"/>
              <a:cs typeface="+mn-lt"/>
            </a:endParaRPr>
          </a:p>
          <a:p>
            <a:r>
              <a:rPr lang="en-US" sz="1300" dirty="0">
                <a:highlight>
                  <a:srgbClr val="FFFF00"/>
                </a:highlight>
                <a:ea typeface="+mn-lt"/>
                <a:cs typeface="+mn-lt"/>
              </a:rPr>
              <a:t>const </a:t>
            </a:r>
            <a:r>
              <a:rPr lang="en-US" sz="1300" dirty="0" err="1">
                <a:highlight>
                  <a:srgbClr val="FFFF00"/>
                </a:highlight>
                <a:ea typeface="+mn-lt"/>
                <a:cs typeface="+mn-lt"/>
              </a:rPr>
              <a:t>myLogger</a:t>
            </a:r>
            <a:r>
              <a:rPr lang="en-US" sz="1300" dirty="0">
                <a:highlight>
                  <a:srgbClr val="FFFF00"/>
                </a:highlight>
                <a:ea typeface="+mn-lt"/>
                <a:cs typeface="+mn-lt"/>
              </a:rPr>
              <a:t> = function(req, res, next) {
  console.log('LOG');
  next();
};</a:t>
            </a:r>
            <a:br>
              <a:rPr lang="en-US" sz="1300" dirty="0">
                <a:ea typeface="+mn-lt"/>
                <a:cs typeface="+mn-lt"/>
              </a:rPr>
            </a:br>
            <a:endParaRPr lang="en-US" sz="1600" dirty="0"/>
          </a:p>
          <a:p>
            <a:r>
              <a:rPr lang="en-US" sz="1600" dirty="0">
                <a:ea typeface="+mn-lt"/>
                <a:cs typeface="+mn-lt"/>
              </a:rPr>
              <a:t>To load the middleware we have to call </a:t>
            </a:r>
            <a:r>
              <a:rPr lang="en-US" sz="1600" dirty="0" err="1">
                <a:ea typeface="+mn-lt"/>
                <a:cs typeface="+mn-lt"/>
              </a:rPr>
              <a:t>app.use</a:t>
            </a:r>
            <a:r>
              <a:rPr lang="en-US" sz="1600" dirty="0">
                <a:ea typeface="+mn-lt"/>
                <a:cs typeface="+mn-lt"/>
              </a:rPr>
              <a:t>() specifying the middleware function.</a:t>
            </a:r>
            <a:br>
              <a:rPr lang="en-US" sz="1600" dirty="0">
                <a:ea typeface="+mn-lt"/>
                <a:cs typeface="+mn-lt"/>
              </a:rPr>
            </a:br>
            <a:endParaRPr lang="en-US" sz="1600" dirty="0">
              <a:ea typeface="+mn-lt"/>
              <a:cs typeface="+mn-lt"/>
            </a:endParaRPr>
          </a:p>
          <a:p>
            <a:r>
              <a:rPr lang="en-US" sz="1300" dirty="0">
                <a:ea typeface="+mn-lt"/>
                <a:cs typeface="+mn-lt"/>
              </a:rPr>
              <a:t>const express = require('express');
const app = express();
</a:t>
            </a:r>
            <a:r>
              <a:rPr lang="en-US" sz="1300" dirty="0">
                <a:highlight>
                  <a:srgbClr val="FFFF00"/>
                </a:highlight>
                <a:ea typeface="+mn-lt"/>
                <a:cs typeface="+mn-lt"/>
              </a:rPr>
              <a:t>const </a:t>
            </a:r>
            <a:r>
              <a:rPr lang="en-US" sz="1300" dirty="0" err="1">
                <a:highlight>
                  <a:srgbClr val="FFFF00"/>
                </a:highlight>
                <a:ea typeface="+mn-lt"/>
                <a:cs typeface="+mn-lt"/>
              </a:rPr>
              <a:t>myLogger</a:t>
            </a:r>
            <a:r>
              <a:rPr lang="en-US" sz="1300" dirty="0">
                <a:highlight>
                  <a:srgbClr val="FFFF00"/>
                </a:highlight>
                <a:ea typeface="+mn-lt"/>
                <a:cs typeface="+mn-lt"/>
              </a:rPr>
              <a:t> = function(req, res, next) {
  console.log('LOGGED');
  next();
};
</a:t>
            </a:r>
            <a:r>
              <a:rPr lang="en-US" sz="1300" dirty="0" err="1">
                <a:highlight>
                  <a:srgbClr val="FFFF00"/>
                </a:highlight>
                <a:ea typeface="+mn-lt"/>
                <a:cs typeface="+mn-lt"/>
              </a:rPr>
              <a:t>app.use</a:t>
            </a:r>
            <a:r>
              <a:rPr lang="en-US" sz="1300" dirty="0">
                <a:highlight>
                  <a:srgbClr val="FFFF00"/>
                </a:highlight>
                <a:ea typeface="+mn-lt"/>
                <a:cs typeface="+mn-lt"/>
              </a:rPr>
              <a:t>(</a:t>
            </a:r>
            <a:r>
              <a:rPr lang="en-US" sz="1300" dirty="0" err="1">
                <a:highlight>
                  <a:srgbClr val="FFFF00"/>
                </a:highlight>
                <a:ea typeface="+mn-lt"/>
                <a:cs typeface="+mn-lt"/>
              </a:rPr>
              <a:t>myLogger</a:t>
            </a:r>
            <a:r>
              <a:rPr lang="en-US" sz="1300" dirty="0">
                <a:highlight>
                  <a:srgbClr val="FFFF00"/>
                </a:highlight>
                <a:ea typeface="+mn-lt"/>
                <a:cs typeface="+mn-lt"/>
              </a:rPr>
              <a:t>);
</a:t>
            </a:r>
            <a:r>
              <a:rPr lang="en-US" sz="1300" dirty="0" err="1">
                <a:highlight>
                  <a:srgbClr val="FFFF00"/>
                </a:highlight>
                <a:ea typeface="+mn-lt"/>
                <a:cs typeface="+mn-lt"/>
              </a:rPr>
              <a:t>app.get</a:t>
            </a:r>
            <a:r>
              <a:rPr lang="en-US" sz="1300" dirty="0">
                <a:highlight>
                  <a:srgbClr val="FFFF00"/>
                </a:highlight>
                <a:ea typeface="+mn-lt"/>
                <a:cs typeface="+mn-lt"/>
              </a:rPr>
              <a:t>('/', (req, res) =&gt; {
  </a:t>
            </a:r>
            <a:r>
              <a:rPr lang="en-US" sz="1300" dirty="0" err="1">
                <a:highlight>
                  <a:srgbClr val="FFFF00"/>
                </a:highlight>
                <a:ea typeface="+mn-lt"/>
                <a:cs typeface="+mn-lt"/>
              </a:rPr>
              <a:t>res.send</a:t>
            </a:r>
            <a:r>
              <a:rPr lang="en-US" sz="1300" dirty="0">
                <a:highlight>
                  <a:srgbClr val="FFFF00"/>
                </a:highlight>
                <a:ea typeface="+mn-lt"/>
                <a:cs typeface="+mn-lt"/>
              </a:rPr>
              <a:t>('Hello World!');
});
</a:t>
            </a:r>
            <a:r>
              <a:rPr lang="en-US" sz="1300" dirty="0" err="1">
                <a:highlight>
                  <a:srgbClr val="FFFF00"/>
                </a:highlight>
                <a:ea typeface="+mn-lt"/>
                <a:cs typeface="+mn-lt"/>
              </a:rPr>
              <a:t>app.listen</a:t>
            </a:r>
            <a:r>
              <a:rPr lang="en-US" sz="1300" dirty="0">
                <a:highlight>
                  <a:srgbClr val="FFFF00"/>
                </a:highlight>
                <a:ea typeface="+mn-lt"/>
                <a:cs typeface="+mn-lt"/>
              </a:rPr>
              <a:t>(3000);</a:t>
            </a:r>
            <a:br>
              <a:rPr lang="en-US" sz="1600" dirty="0">
                <a:ea typeface="+mn-lt"/>
                <a:cs typeface="+mn-lt"/>
              </a:rPr>
            </a:br>
            <a:endParaRPr lang="en-US" sz="1600" dirty="0"/>
          </a:p>
          <a:p>
            <a:r>
              <a:rPr lang="en-US" sz="1600" dirty="0" err="1">
                <a:ea typeface="+mn-lt"/>
                <a:cs typeface="+mn-lt"/>
              </a:rPr>
              <a:t>Middlewares</a:t>
            </a:r>
            <a:r>
              <a:rPr lang="en-US" sz="1600" dirty="0">
                <a:ea typeface="+mn-lt"/>
                <a:cs typeface="+mn-lt"/>
              </a:rPr>
              <a:t> are a flexible and powerful pattern to add logic and customize the Request/Response cycle. It enables to add more functionality to an Express server. There will also be dedicated blog post about </a:t>
            </a:r>
            <a:r>
              <a:rPr lang="en-US" sz="1600" dirty="0" err="1">
                <a:ea typeface="+mn-lt"/>
                <a:cs typeface="+mn-lt"/>
              </a:rPr>
              <a:t>middlewares</a:t>
            </a:r>
            <a:r>
              <a:rPr lang="en-US" sz="1600" dirty="0">
                <a:ea typeface="+mn-lt"/>
                <a:cs typeface="+mn-lt"/>
              </a:rPr>
              <a:t> in Express.</a:t>
            </a:r>
            <a:endParaRPr lang="en-US" dirty="0"/>
          </a:p>
          <a:p>
            <a:endParaRPr lang="en-US" sz="1600" b="1" dirty="0"/>
          </a:p>
          <a:p>
            <a:endParaRPr lang="en-US" sz="1600" dirty="0">
              <a:ea typeface="+mn-lt"/>
              <a:cs typeface="+mn-lt"/>
            </a:endParaRPr>
          </a:p>
          <a:p>
            <a:endParaRPr lang="en-US" sz="1600" dirty="0">
              <a:ea typeface="+mn-lt"/>
              <a:cs typeface="+mn-lt"/>
            </a:endParaRPr>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Tree>
    <p:extLst>
      <p:ext uri="{BB962C8B-B14F-4D97-AF65-F5344CB8AC3E}">
        <p14:creationId xmlns:p14="http://schemas.microsoft.com/office/powerpoint/2010/main" val="1963768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t">
            <a:normAutofit fontScale="90000"/>
          </a:bodyPr>
          <a:lstStyle/>
          <a:p>
            <a:br>
              <a:rPr lang="en-US" sz="1600" b="1" dirty="0"/>
            </a:br>
            <a:r>
              <a:rPr lang="en-US" sz="1600" b="1" dirty="0">
                <a:ea typeface="+mj-lt"/>
                <a:cs typeface="+mj-lt"/>
              </a:rPr>
              <a:t>What is Express</a:t>
            </a:r>
            <a:br>
              <a:rPr lang="en-US" sz="1600" b="1" dirty="0"/>
            </a:br>
            <a:r>
              <a:rPr lang="en-US" sz="1600" b="1" dirty="0"/>
              <a:t> </a:t>
            </a:r>
            <a:br>
              <a:rPr lang="en-US" sz="1600" b="1" dirty="0"/>
            </a:br>
            <a:r>
              <a:rPr lang="en-US" sz="1600" b="1" dirty="0"/>
              <a:t>Students</a:t>
            </a:r>
            <a:endParaRPr lang="en-US" sz="1600" b="1" dirty="0">
              <a:ea typeface="+mn-lt"/>
              <a:cs typeface="+mn-lt"/>
            </a:endParaRPr>
          </a:p>
          <a:p>
            <a:r>
              <a:rPr lang="en-US" sz="1600" dirty="0">
                <a:ea typeface="+mn-lt"/>
                <a:cs typeface="+mn-lt"/>
              </a:rPr>
              <a:t>What really makes Express powerful is the community of developers working with it in production. Express is one of the most popular server frameworks used with Node.js. The Node.js ecosystem emphasizes using modules as building blocks for applications, and the Express community is taking full advantage of this with countless existing </a:t>
            </a:r>
            <a:r>
              <a:rPr lang="en-US" sz="1600" dirty="0" err="1">
                <a:ea typeface="+mn-lt"/>
                <a:cs typeface="+mn-lt"/>
              </a:rPr>
              <a:t>middlewares</a:t>
            </a:r>
            <a:r>
              <a:rPr lang="en-US" sz="1600" dirty="0">
                <a:ea typeface="+mn-lt"/>
                <a:cs typeface="+mn-lt"/>
              </a:rPr>
              <a:t> to add functionality.</a:t>
            </a:r>
            <a:endParaRPr lang="en-US" dirty="0"/>
          </a:p>
          <a:p>
            <a:r>
              <a:rPr lang="en-US" sz="1600" dirty="0">
                <a:ea typeface="+mn-lt"/>
                <a:cs typeface="+mn-lt"/>
              </a:rPr>
              <a:t>Express is a solid choice, when building a web application with Node.js. Though, please consider that, Express is unopinionated and best practices should be followed.</a:t>
            </a:r>
            <a:endParaRPr lang="en-US" dirty="0">
              <a:ea typeface="+mn-lt"/>
              <a:cs typeface="+mn-lt"/>
            </a:endParaRPr>
          </a:p>
          <a:p>
            <a:endParaRPr lang="en-US" sz="1600" b="1" dirty="0"/>
          </a:p>
          <a:p>
            <a:r>
              <a:rPr lang="en-US" sz="1600" b="1" dirty="0"/>
              <a:t>TL;DR (</a:t>
            </a:r>
            <a:r>
              <a:rPr lang="en-US" sz="1600" dirty="0">
                <a:ea typeface="+mn-lt"/>
                <a:cs typeface="+mn-lt"/>
              </a:rPr>
              <a:t> </a:t>
            </a:r>
            <a:r>
              <a:rPr lang="en-US" sz="1600" b="1" dirty="0">
                <a:ea typeface="+mn-lt"/>
                <a:cs typeface="+mn-lt"/>
              </a:rPr>
              <a:t>too long; didn't read</a:t>
            </a:r>
            <a:r>
              <a:rPr lang="en-US" sz="1600" dirty="0">
                <a:ea typeface="+mn-lt"/>
                <a:cs typeface="+mn-lt"/>
              </a:rPr>
              <a:t> ).</a:t>
            </a:r>
          </a:p>
          <a:p>
            <a:pPr marL="285750" indent="-285750">
              <a:buFont typeface="Arial"/>
              <a:buChar char="•"/>
            </a:pPr>
            <a:r>
              <a:rPr lang="en-US" sz="1600" dirty="0">
                <a:ea typeface="+mn-lt"/>
                <a:cs typeface="+mn-lt"/>
              </a:rPr>
              <a:t>Express is a minimal and extensible framework.</a:t>
            </a:r>
            <a:endParaRPr lang="en-US" dirty="0"/>
          </a:p>
          <a:p>
            <a:pPr marL="285750" indent="-285750">
              <a:buFont typeface="Arial"/>
              <a:buChar char="•"/>
            </a:pPr>
            <a:r>
              <a:rPr lang="en-US" sz="1600" dirty="0">
                <a:ea typeface="+mn-lt"/>
                <a:cs typeface="+mn-lt"/>
              </a:rPr>
              <a:t>It provides a set of utilities for building servers and web applications.</a:t>
            </a:r>
            <a:endParaRPr lang="en-US" dirty="0"/>
          </a:p>
          <a:p>
            <a:pPr marL="285750" indent="-285750">
              <a:buFont typeface="Arial"/>
              <a:buChar char="•"/>
            </a:pPr>
            <a:r>
              <a:rPr lang="en-US" sz="1600" dirty="0">
                <a:ea typeface="+mn-lt"/>
                <a:cs typeface="+mn-lt"/>
              </a:rPr>
              <a:t>The </a:t>
            </a:r>
            <a:r>
              <a:rPr lang="en-US" sz="1600" b="1" dirty="0">
                <a:ea typeface="+mn-lt"/>
                <a:cs typeface="+mn-lt"/>
              </a:rPr>
              <a:t>Express Framework</a:t>
            </a:r>
            <a:r>
              <a:rPr lang="en-US" sz="1600" dirty="0">
                <a:ea typeface="+mn-lt"/>
                <a:cs typeface="+mn-lt"/>
              </a:rPr>
              <a:t> provides flexible, unopinionated ways to write code to handle requests.</a:t>
            </a:r>
            <a:endParaRPr lang="en-US" dirty="0"/>
          </a:p>
          <a:p>
            <a:pPr marL="285750" indent="-285750">
              <a:buFont typeface="Arial"/>
              <a:buChar char="•"/>
            </a:pPr>
            <a:r>
              <a:rPr lang="en-US" sz="1600" dirty="0" err="1">
                <a:ea typeface="+mn-lt"/>
                <a:cs typeface="+mn-lt"/>
              </a:rPr>
              <a:t>Middlewares</a:t>
            </a:r>
            <a:r>
              <a:rPr lang="en-US" sz="1600" dirty="0">
                <a:ea typeface="+mn-lt"/>
                <a:cs typeface="+mn-lt"/>
              </a:rPr>
              <a:t> are a flexible and powerful pattern to add logic and customize the Request/Response cycle.</a:t>
            </a:r>
            <a:endParaRPr lang="en-US" dirty="0"/>
          </a:p>
          <a:p>
            <a:pPr marL="285750" indent="-285750">
              <a:buFont typeface="Arial"/>
              <a:buChar char="•"/>
            </a:pPr>
            <a:r>
              <a:rPr lang="en-US" sz="1600" dirty="0">
                <a:ea typeface="+mn-lt"/>
                <a:cs typeface="+mn-lt"/>
              </a:rPr>
              <a:t>Express is one of the most popular server frameworks for Node.js developers.</a:t>
            </a:r>
            <a:endParaRPr lang="en-US" dirty="0"/>
          </a:p>
          <a:p>
            <a:pPr marL="285750" indent="-285750">
              <a:buFont typeface="Arial"/>
              <a:buChar char="•"/>
            </a:pPr>
            <a:r>
              <a:rPr lang="en-US" sz="1600" dirty="0">
                <a:ea typeface="+mn-lt"/>
                <a:cs typeface="+mn-lt"/>
              </a:rPr>
              <a:t>It is battle-tested in production environments, and a solid choice for web servers.</a:t>
            </a:r>
            <a:endParaRPr lang="en-US" dirty="0"/>
          </a:p>
          <a:p>
            <a:endParaRPr lang="en-US" sz="1600" b="1" dirty="0"/>
          </a:p>
          <a:p>
            <a:endParaRPr lang="en-US" sz="1600" dirty="0">
              <a:ea typeface="+mn-lt"/>
              <a:cs typeface="+mn-lt"/>
            </a:endParaRPr>
          </a:p>
          <a:p>
            <a:endParaRPr lang="en-US" sz="1600" dirty="0">
              <a:ea typeface="+mn-lt"/>
              <a:cs typeface="+mn-lt"/>
            </a:endParaRPr>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Tree>
    <p:extLst>
      <p:ext uri="{BB962C8B-B14F-4D97-AF65-F5344CB8AC3E}">
        <p14:creationId xmlns:p14="http://schemas.microsoft.com/office/powerpoint/2010/main" val="39961940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a:solidFill>
            <a:schemeClr val="accent3">
              <a:lumMod val="50000"/>
            </a:schemeClr>
          </a:solidFill>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t">
            <a:normAutofit fontScale="90000"/>
          </a:bodyPr>
          <a:lstStyle/>
          <a:p>
            <a:br>
              <a:rPr lang="en-US" sz="1600" b="1" dirty="0"/>
            </a:br>
            <a:r>
              <a:rPr lang="en-US" sz="1600" b="1" dirty="0">
                <a:ea typeface="+mn-lt"/>
                <a:cs typeface="+mn-lt"/>
              </a:rPr>
              <a:t>What is </a:t>
            </a:r>
            <a:r>
              <a:rPr lang="en-US" sz="1600" b="1" dirty="0" err="1">
                <a:ea typeface="+mn-lt"/>
                <a:cs typeface="+mn-lt"/>
              </a:rPr>
              <a:t>MongoDb</a:t>
            </a:r>
            <a:r>
              <a:rPr lang="en-US" sz="1600" b="1" dirty="0">
                <a:ea typeface="+mn-lt"/>
                <a:cs typeface="+mn-lt"/>
              </a:rPr>
              <a:t> and Mongoose</a:t>
            </a:r>
            <a:br>
              <a:rPr lang="en-US" sz="1600" b="1" dirty="0"/>
            </a:br>
            <a:r>
              <a:rPr lang="en-US" sz="1600" b="1" dirty="0"/>
              <a:t> </a:t>
            </a:r>
            <a:br>
              <a:rPr lang="en-US" sz="1600" b="1" dirty="0"/>
            </a:br>
            <a:r>
              <a:rPr lang="en-US" sz="1600" b="1" dirty="0">
                <a:ea typeface="+mn-lt"/>
                <a:cs typeface="+mn-lt"/>
              </a:rPr>
              <a:t>So what is the MongoDB Database.</a:t>
            </a:r>
            <a:br>
              <a:rPr lang="en-US" sz="1600" b="1" dirty="0">
                <a:ea typeface="+mn-lt"/>
                <a:cs typeface="+mn-lt"/>
              </a:rPr>
            </a:br>
            <a:endParaRPr lang="en-US" sz="1600" b="1" dirty="0">
              <a:ea typeface="+mn-lt"/>
              <a:cs typeface="+mn-lt"/>
            </a:endParaRPr>
          </a:p>
          <a:p>
            <a:r>
              <a:rPr lang="en-US" sz="1600" dirty="0">
                <a:ea typeface="+mn-lt"/>
                <a:cs typeface="+mn-lt"/>
              </a:rPr>
              <a:t>A database, meaning a structured way to store and access data. More specifically, it is a NoSQL database.</a:t>
            </a:r>
            <a:endParaRPr lang="en-US" dirty="0">
              <a:ea typeface="+mn-lt"/>
              <a:cs typeface="+mn-lt"/>
            </a:endParaRPr>
          </a:p>
          <a:p>
            <a:r>
              <a:rPr lang="en-US" sz="1600" dirty="0">
                <a:ea typeface="+mn-lt"/>
                <a:cs typeface="+mn-lt"/>
              </a:rPr>
              <a:t>NoSQL is a very generic term used to describe any data store that doesn't use legacy approach of related tables of data.</a:t>
            </a:r>
            <a:endParaRPr lang="en-US" dirty="0">
              <a:ea typeface="+mn-lt"/>
              <a:cs typeface="+mn-lt"/>
            </a:endParaRPr>
          </a:p>
          <a:p>
            <a:r>
              <a:rPr lang="en-US" sz="1600" dirty="0">
                <a:ea typeface="+mn-lt"/>
                <a:cs typeface="+mn-lt"/>
              </a:rPr>
              <a:t>This means that you're storing your data in an organized way, but not in rows and columns An example of NoSQL databases can be anything from a library card catalog, to a more sophisticated data store like MongoDB.</a:t>
            </a:r>
            <a:endParaRPr lang="en-US" dirty="0">
              <a:ea typeface="+mn-lt"/>
              <a:cs typeface="+mn-lt"/>
            </a:endParaRPr>
          </a:p>
          <a:p>
            <a:r>
              <a:rPr lang="en-US" sz="1600" dirty="0">
                <a:ea typeface="+mn-lt"/>
                <a:cs typeface="+mn-lt"/>
              </a:rPr>
              <a:t>Since the range of what NoSQL means is so wide, we must narrow our definition further.</a:t>
            </a:r>
            <a:endParaRPr lang="en-US" dirty="0">
              <a:ea typeface="+mn-lt"/>
              <a:cs typeface="+mn-lt"/>
            </a:endParaRPr>
          </a:p>
          <a:p>
            <a:r>
              <a:rPr lang="en-US" sz="1600" dirty="0">
                <a:ea typeface="+mn-lt"/>
                <a:cs typeface="+mn-lt"/>
              </a:rPr>
              <a:t>MongoDB is a NoSQL document database.</a:t>
            </a:r>
            <a:endParaRPr lang="en-US" dirty="0">
              <a:ea typeface="+mn-lt"/>
              <a:cs typeface="+mn-lt"/>
            </a:endParaRPr>
          </a:p>
          <a:p>
            <a:r>
              <a:rPr lang="en-US" sz="1600" dirty="0">
                <a:ea typeface="+mn-lt"/>
                <a:cs typeface="+mn-lt"/>
              </a:rPr>
              <a:t>This means that data in MongoDB is stored as documents. I will cover what a document is in the next post.</a:t>
            </a:r>
            <a:endParaRPr lang="en-US" dirty="0">
              <a:ea typeface="+mn-lt"/>
              <a:cs typeface="+mn-lt"/>
            </a:endParaRPr>
          </a:p>
          <a:p>
            <a:r>
              <a:rPr lang="en-US" sz="1600" dirty="0">
                <a:ea typeface="+mn-lt"/>
                <a:cs typeface="+mn-lt"/>
              </a:rPr>
              <a:t>These documents are in turn stored in what MongoDB call collections of documents.</a:t>
            </a:r>
            <a:endParaRPr lang="en-US" dirty="0">
              <a:ea typeface="+mn-lt"/>
              <a:cs typeface="+mn-lt"/>
            </a:endParaRPr>
          </a:p>
          <a:p>
            <a:r>
              <a:rPr lang="en-US" sz="1600" dirty="0">
                <a:ea typeface="+mn-lt"/>
                <a:cs typeface="+mn-lt"/>
              </a:rPr>
              <a:t>That's why MongoDB is categorized as a NoSQL document database.</a:t>
            </a:r>
            <a:endParaRPr lang="en-US" dirty="0">
              <a:ea typeface="+mn-lt"/>
              <a:cs typeface="+mn-lt"/>
            </a:endParaRPr>
          </a:p>
          <a:p>
            <a:r>
              <a:rPr lang="en-US" sz="1600" dirty="0">
                <a:ea typeface="+mn-lt"/>
                <a:cs typeface="+mn-lt"/>
              </a:rPr>
              <a:t>In conclusion, the MongoDB database is a NoSQL document database.</a:t>
            </a:r>
            <a:endParaRPr lang="en-US" dirty="0">
              <a:ea typeface="+mn-lt"/>
              <a:cs typeface="+mn-lt"/>
            </a:endParaRPr>
          </a:p>
          <a:p>
            <a:endParaRPr lang="en-US" sz="1600" b="1" dirty="0"/>
          </a:p>
          <a:p>
            <a:endParaRPr lang="en-US" sz="1600" b="1" dirty="0"/>
          </a:p>
          <a:p>
            <a:endParaRPr lang="en-US" sz="1600" dirty="0">
              <a:ea typeface="+mn-lt"/>
              <a:cs typeface="+mn-lt"/>
            </a:endParaRPr>
          </a:p>
          <a:p>
            <a:endParaRPr lang="en-US" sz="1600" dirty="0">
              <a:ea typeface="+mn-lt"/>
              <a:cs typeface="+mn-lt"/>
            </a:endParaRPr>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Tree>
    <p:extLst>
      <p:ext uri="{BB962C8B-B14F-4D97-AF65-F5344CB8AC3E}">
        <p14:creationId xmlns:p14="http://schemas.microsoft.com/office/powerpoint/2010/main" val="37267801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a:solidFill>
            <a:schemeClr val="accent3">
              <a:lumMod val="50000"/>
            </a:schemeClr>
          </a:solidFill>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t">
            <a:normAutofit fontScale="90000"/>
          </a:bodyPr>
          <a:lstStyle/>
          <a:p>
            <a:br>
              <a:rPr lang="en-US" sz="1600" b="1" dirty="0"/>
            </a:br>
            <a:r>
              <a:rPr lang="en-US" sz="1600" b="1" dirty="0">
                <a:ea typeface="+mn-lt"/>
                <a:cs typeface="+mn-lt"/>
              </a:rPr>
              <a:t>What is </a:t>
            </a:r>
            <a:r>
              <a:rPr lang="en-US" sz="1600" b="1" dirty="0" err="1">
                <a:ea typeface="+mn-lt"/>
                <a:cs typeface="+mn-lt"/>
              </a:rPr>
              <a:t>MongoDb</a:t>
            </a:r>
            <a:r>
              <a:rPr lang="en-US" sz="1600" b="1" dirty="0">
                <a:ea typeface="+mn-lt"/>
                <a:cs typeface="+mn-lt"/>
              </a:rPr>
              <a:t> and Mongoose</a:t>
            </a:r>
            <a:br>
              <a:rPr lang="en-US" sz="1600" b="1" dirty="0"/>
            </a:br>
            <a:r>
              <a:rPr lang="en-US" sz="1600" b="1" dirty="0"/>
              <a:t> </a:t>
            </a:r>
            <a:br>
              <a:rPr lang="en-US" sz="1600" b="1" dirty="0"/>
            </a:br>
            <a:r>
              <a:rPr lang="en-US" sz="1600" dirty="0"/>
              <a:t>How to connect to MongoDB Atlas using Node.js?</a:t>
            </a:r>
            <a:endParaRPr lang="en-US" sz="1600" b="1" dirty="0">
              <a:ea typeface="+mn-lt"/>
              <a:cs typeface="+mn-lt"/>
            </a:endParaRPr>
          </a:p>
          <a:p>
            <a:endParaRPr lang="en-US" sz="1600" b="1" dirty="0"/>
          </a:p>
          <a:p>
            <a:endParaRPr lang="en-US" sz="1200" b="1" dirty="0"/>
          </a:p>
          <a:p>
            <a:r>
              <a:rPr lang="en-US" sz="1800" b="1" dirty="0"/>
              <a:t>Step 1: Register/Login and create your plan</a:t>
            </a:r>
          </a:p>
          <a:p>
            <a:r>
              <a:rPr lang="en-US" sz="1600" dirty="0">
                <a:ea typeface="+mn-lt"/>
                <a:cs typeface="+mn-lt"/>
              </a:rPr>
              <a:t>Create your account at Atlas and register yourself to their service. It's free of cost. If you already have an account, go ahead. If you logging in for the first time, you will need to choose a plan for your account. There are 3 types to choose from, for testing and learning purpose, "FREE PLAN" will suit your needs perfectly. After doing all basic registration and setup, it's time to create a Cluster.</a:t>
            </a:r>
            <a:br>
              <a:rPr lang="en-US" dirty="0"/>
            </a:br>
            <a:endParaRPr lang="en-US" sz="1200">
              <a:ea typeface="+mn-lt"/>
              <a:cs typeface="+mn-lt"/>
            </a:endParaRPr>
          </a:p>
          <a:p>
            <a:r>
              <a:rPr lang="en-US" sz="1600" b="1" dirty="0"/>
              <a:t>Step 2: Create your Cluster</a:t>
            </a:r>
          </a:p>
          <a:p>
            <a:r>
              <a:rPr lang="en-US" sz="1600" dirty="0">
                <a:ea typeface="+mn-lt"/>
                <a:cs typeface="+mn-lt"/>
              </a:rPr>
              <a:t>After Registration/Login and choosing your plan, let's get our Cluster setup done.</a:t>
            </a:r>
            <a:endParaRPr lang="en-US" dirty="0">
              <a:ea typeface="+mn-lt"/>
              <a:cs typeface="+mn-lt"/>
            </a:endParaRPr>
          </a:p>
          <a:p>
            <a:r>
              <a:rPr lang="en-US" sz="1600" dirty="0">
                <a:ea typeface="+mn-lt"/>
                <a:cs typeface="+mn-lt"/>
              </a:rPr>
              <a:t>If you have no created clusters, you will see the below page on your dashboard.</a:t>
            </a:r>
            <a:br>
              <a:rPr lang="en-US" sz="1600" dirty="0">
                <a:ea typeface="+mn-lt"/>
                <a:cs typeface="+mn-lt"/>
              </a:rPr>
            </a:br>
            <a:endParaRPr lang="en-US" sz="1600" dirty="0">
              <a:ea typeface="+mn-lt"/>
              <a:cs typeface="+mn-lt"/>
            </a:endParaRPr>
          </a:p>
          <a:p>
            <a:endParaRPr lang="en-US" sz="1600" b="1" dirty="0"/>
          </a:p>
          <a:p>
            <a:endParaRPr lang="en-US" sz="1600" dirty="0">
              <a:ea typeface="+mn-lt"/>
              <a:cs typeface="+mn-lt"/>
            </a:endParaRPr>
          </a:p>
          <a:p>
            <a:endParaRPr lang="en-US" sz="1600" dirty="0">
              <a:ea typeface="+mn-lt"/>
              <a:cs typeface="+mn-lt"/>
            </a:endParaRPr>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pic>
        <p:nvPicPr>
          <p:cNvPr id="2" name="Picture 2" descr="Graphical user interface, text, application&#10;&#10;Description automatically generated">
            <a:extLst>
              <a:ext uri="{FF2B5EF4-FFF2-40B4-BE49-F238E27FC236}">
                <a16:creationId xmlns:a16="http://schemas.microsoft.com/office/drawing/2014/main" id="{EA21B420-31FC-4013-AFE7-9053A3D7DF07}"/>
              </a:ext>
            </a:extLst>
          </p:cNvPr>
          <p:cNvPicPr>
            <a:picLocks noChangeAspect="1"/>
          </p:cNvPicPr>
          <p:nvPr/>
        </p:nvPicPr>
        <p:blipFill>
          <a:blip r:embed="rId4"/>
          <a:stretch>
            <a:fillRect/>
          </a:stretch>
        </p:blipFill>
        <p:spPr>
          <a:xfrm>
            <a:off x="6585779" y="2903047"/>
            <a:ext cx="5351931" cy="3242881"/>
          </a:xfrm>
          <a:prstGeom prst="rect">
            <a:avLst/>
          </a:prstGeom>
        </p:spPr>
      </p:pic>
    </p:spTree>
    <p:extLst>
      <p:ext uri="{BB962C8B-B14F-4D97-AF65-F5344CB8AC3E}">
        <p14:creationId xmlns:p14="http://schemas.microsoft.com/office/powerpoint/2010/main" val="28133910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a:solidFill>
            <a:schemeClr val="accent3">
              <a:lumMod val="50000"/>
            </a:schemeClr>
          </a:solidFill>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t">
            <a:normAutofit fontScale="90000"/>
          </a:bodyPr>
          <a:lstStyle/>
          <a:p>
            <a:br>
              <a:rPr lang="en-US" sz="1600" b="1" dirty="0"/>
            </a:br>
            <a:r>
              <a:rPr lang="en-US" sz="1600" b="1" dirty="0">
                <a:ea typeface="+mn-lt"/>
                <a:cs typeface="+mn-lt"/>
              </a:rPr>
              <a:t>What is </a:t>
            </a:r>
            <a:r>
              <a:rPr lang="en-US" sz="1600" b="1" dirty="0" err="1">
                <a:ea typeface="+mn-lt"/>
                <a:cs typeface="+mn-lt"/>
              </a:rPr>
              <a:t>MongoDb</a:t>
            </a:r>
            <a:r>
              <a:rPr lang="en-US" sz="1600" b="1" dirty="0">
                <a:ea typeface="+mn-lt"/>
                <a:cs typeface="+mn-lt"/>
              </a:rPr>
              <a:t> and Mongoose</a:t>
            </a:r>
            <a:br>
              <a:rPr lang="en-US" sz="1600" b="1" dirty="0"/>
            </a:br>
            <a:r>
              <a:rPr lang="en-US" sz="1600" b="1" dirty="0"/>
              <a:t> </a:t>
            </a:r>
            <a:br>
              <a:rPr lang="en-US" sz="1600" b="1" dirty="0"/>
            </a:br>
            <a:r>
              <a:rPr lang="en-US" sz="1600" dirty="0">
                <a:ea typeface="+mn-lt"/>
                <a:cs typeface="+mn-lt"/>
              </a:rPr>
              <a:t>Upon clicking "Build a cluster", you will be given with the following options:</a:t>
            </a:r>
            <a:br>
              <a:rPr lang="en-US" sz="1600" dirty="0">
                <a:ea typeface="+mn-lt"/>
                <a:cs typeface="+mn-lt"/>
              </a:rPr>
            </a:br>
            <a:br>
              <a:rPr lang="en-US" sz="1600" dirty="0">
                <a:ea typeface="+mn-lt"/>
                <a:cs typeface="+mn-lt"/>
              </a:rPr>
            </a:br>
            <a:r>
              <a:rPr lang="en-US" sz="1600" dirty="0">
                <a:ea typeface="+mn-lt"/>
                <a:cs typeface="+mn-lt"/>
              </a:rPr>
              <a:t>Here, on this page, you need to select Cloud Provider, and your Region. Upon selecting those, you can leave all other settings to their default and can go ahead. If you want to change the name of your Cluster, you have to do it in this step only. Name cannot be changed once the cluster is created.</a:t>
            </a:r>
          </a:p>
          <a:p>
            <a:r>
              <a:rPr lang="en-US" sz="1600" dirty="0">
                <a:ea typeface="+mn-lt"/>
                <a:cs typeface="+mn-lt"/>
              </a:rPr>
              <a:t>Completing all the above steps is what you need to create a Cluster. Now, MongoDB will configure and create your cluster and this process will take about 5-10 minutes (pretty long </a:t>
            </a:r>
            <a:r>
              <a:rPr lang="en-US" sz="1600" dirty="0" err="1">
                <a:ea typeface="+mn-lt"/>
                <a:cs typeface="+mn-lt"/>
              </a:rPr>
              <a:t>tbh</a:t>
            </a:r>
            <a:r>
              <a:rPr lang="en-US" sz="1600" dirty="0">
                <a:ea typeface="+mn-lt"/>
                <a:cs typeface="+mn-lt"/>
              </a:rPr>
              <a:t>). Come back to the same page once all is finished.</a:t>
            </a:r>
            <a:endParaRPr lang="en-US" dirty="0"/>
          </a:p>
          <a:p>
            <a:r>
              <a:rPr lang="en-US" sz="1600" dirty="0">
                <a:ea typeface="+mn-lt"/>
                <a:cs typeface="+mn-lt"/>
              </a:rPr>
              <a:t>We will now look at how to create and configure database collections and integrate it with our express server</a:t>
            </a:r>
            <a:endParaRPr lang="en-US" dirty="0"/>
          </a:p>
          <a:p>
            <a:br>
              <a:rPr lang="en-US" sz="1600" dirty="0">
                <a:ea typeface="+mn-lt"/>
                <a:cs typeface="+mn-lt"/>
              </a:rPr>
            </a:br>
            <a:endParaRPr lang="en-US" sz="1600" dirty="0">
              <a:ea typeface="+mn-lt"/>
              <a:cs typeface="+mn-lt"/>
            </a:endParaRPr>
          </a:p>
          <a:p>
            <a:endParaRPr lang="en-US" sz="1600" b="1" dirty="0"/>
          </a:p>
          <a:p>
            <a:endParaRPr lang="en-US" sz="1600" dirty="0">
              <a:ea typeface="+mn-lt"/>
              <a:cs typeface="+mn-lt"/>
            </a:endParaRPr>
          </a:p>
          <a:p>
            <a:endParaRPr lang="en-US" sz="1600" dirty="0">
              <a:ea typeface="+mn-lt"/>
              <a:cs typeface="+mn-lt"/>
            </a:endParaRPr>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pic>
        <p:nvPicPr>
          <p:cNvPr id="3" name="Picture 3" descr="Graphical user interface, application&#10;&#10;Description automatically generated">
            <a:extLst>
              <a:ext uri="{FF2B5EF4-FFF2-40B4-BE49-F238E27FC236}">
                <a16:creationId xmlns:a16="http://schemas.microsoft.com/office/drawing/2014/main" id="{ECC93052-009E-4175-A613-4AA22007CBF4}"/>
              </a:ext>
            </a:extLst>
          </p:cNvPr>
          <p:cNvPicPr>
            <a:picLocks noChangeAspect="1"/>
          </p:cNvPicPr>
          <p:nvPr/>
        </p:nvPicPr>
        <p:blipFill>
          <a:blip r:embed="rId4"/>
          <a:stretch>
            <a:fillRect/>
          </a:stretch>
        </p:blipFill>
        <p:spPr>
          <a:xfrm>
            <a:off x="6658262" y="2867895"/>
            <a:ext cx="5195485" cy="3625989"/>
          </a:xfrm>
          <a:prstGeom prst="rect">
            <a:avLst/>
          </a:prstGeom>
        </p:spPr>
      </p:pic>
    </p:spTree>
    <p:extLst>
      <p:ext uri="{BB962C8B-B14F-4D97-AF65-F5344CB8AC3E}">
        <p14:creationId xmlns:p14="http://schemas.microsoft.com/office/powerpoint/2010/main" val="3948265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rmAutofit/>
          </a:bodyPr>
          <a:lstStyle/>
          <a:p>
            <a:pPr>
              <a:buFont typeface="Arial"/>
              <a:buChar char="•"/>
            </a:pPr>
            <a:r>
              <a:rPr lang="en-US" sz="1400" b="1" dirty="0">
                <a:ea typeface="+mj-lt"/>
                <a:cs typeface="+mj-lt"/>
              </a:rPr>
              <a:t>Introduction To Angular, How Angular Works</a:t>
            </a:r>
            <a:br>
              <a:rPr lang="en-US" sz="1400" b="1" dirty="0"/>
            </a:br>
            <a:br>
              <a:rPr lang="en-US" sz="1400" b="1" dirty="0"/>
            </a:br>
            <a:br>
              <a:rPr lang="en-US" sz="1400" b="1" dirty="0"/>
            </a:br>
            <a:r>
              <a:rPr lang="en-US" sz="1400" b="1" dirty="0"/>
              <a:t>How Angular Components Works:</a:t>
            </a:r>
            <a:br>
              <a:rPr lang="en-US" sz="1200" b="1" dirty="0"/>
            </a:br>
            <a:r>
              <a:rPr lang="en-US" sz="1200" dirty="0">
                <a:ea typeface="+mj-lt"/>
                <a:cs typeface="+mj-lt"/>
              </a:rPr>
              <a:t>Angular components are building blocks of Angular application. An angular component represents a custom HTML element that represents a specific section on a page. Angular components always associated with a template.</a:t>
            </a:r>
            <a:endParaRPr lang="en-US" sz="1200" b="1" dirty="0"/>
          </a:p>
          <a:p>
            <a:r>
              <a:rPr lang="en-US" sz="1200" dirty="0">
                <a:ea typeface="+mj-lt"/>
                <a:cs typeface="+mj-lt"/>
              </a:rPr>
              <a:t>To make Typescript class as a component, you need to decorate with ‘@component’ metadata decorator. Below is high-level responsibilities segregation in a component</a:t>
            </a:r>
            <a:endParaRPr lang="en-US" dirty="0"/>
          </a:p>
          <a:p>
            <a:br>
              <a:rPr lang="en-US" sz="1200" b="1" dirty="0"/>
            </a:br>
            <a:br>
              <a:rPr lang="en-US" sz="1200" b="1" dirty="0"/>
            </a:br>
            <a:br>
              <a:rPr lang="en-US" sz="1200" b="1" dirty="0"/>
            </a:br>
            <a:br>
              <a:rPr lang="en-US" sz="1200" b="1" dirty="0"/>
            </a:br>
            <a:br>
              <a:rPr lang="en-US" sz="1200" b="1" dirty="0"/>
            </a:br>
            <a:br>
              <a:rPr lang="en-US" sz="1200" b="1" dirty="0"/>
            </a:br>
            <a:br>
              <a:rPr lang="en-US" sz="1200" b="1" dirty="0"/>
            </a:br>
            <a:br>
              <a:rPr lang="en-US" sz="1200" b="1" dirty="0"/>
            </a:br>
            <a:br>
              <a:rPr lang="en-US" sz="1200" b="1" dirty="0"/>
            </a:br>
            <a:br>
              <a:rPr lang="en-US" sz="1200" b="1" dirty="0"/>
            </a:br>
            <a:br>
              <a:rPr lang="en-US" sz="1200" b="1" dirty="0"/>
            </a:br>
            <a:br>
              <a:rPr lang="en-US" sz="1200" b="1" dirty="0"/>
            </a:br>
            <a:br>
              <a:rPr lang="en-US" sz="1200" b="1" dirty="0"/>
            </a:br>
            <a:br>
              <a:rPr lang="en-US" sz="1200" b="1" dirty="0"/>
            </a:br>
            <a:br>
              <a:rPr lang="en-US" sz="1200" b="1" dirty="0"/>
            </a:br>
            <a:br>
              <a:rPr lang="en-US" sz="1200" b="1" dirty="0"/>
            </a:br>
            <a:r>
              <a:rPr lang="en-US" sz="1200" b="1" dirty="0">
                <a:ea typeface="+mj-lt"/>
                <a:cs typeface="+mj-lt"/>
              </a:rPr>
              <a:t>@Component decorator options</a:t>
            </a:r>
            <a:endParaRPr lang="en-US" sz="1200" b="1" dirty="0"/>
          </a:p>
          <a:p>
            <a:pPr marL="285750" indent="-285750">
              <a:buFont typeface="Arial"/>
              <a:buChar char="•"/>
            </a:pPr>
            <a:r>
              <a:rPr lang="en-US" sz="1200" dirty="0">
                <a:ea typeface="+mj-lt"/>
                <a:cs typeface="+mj-lt"/>
              </a:rPr>
              <a:t>selector: Defines the name of the HTML element that represents this component in a page</a:t>
            </a:r>
            <a:endParaRPr lang="en-US" dirty="0"/>
          </a:p>
          <a:p>
            <a:pPr marL="285750" indent="-285750">
              <a:buFont typeface="Arial"/>
              <a:buChar char="•"/>
            </a:pPr>
            <a:r>
              <a:rPr lang="en-US" sz="1200" dirty="0">
                <a:ea typeface="+mj-lt"/>
                <a:cs typeface="+mj-lt"/>
              </a:rPr>
              <a:t>Template — Holds HTML of the component</a:t>
            </a:r>
            <a:endParaRPr lang="en-US" dirty="0"/>
          </a:p>
          <a:p>
            <a:pPr marL="285750" indent="-285750">
              <a:buFont typeface="Arial"/>
              <a:buChar char="•"/>
            </a:pPr>
            <a:r>
              <a:rPr lang="en-US" sz="1200" dirty="0" err="1">
                <a:ea typeface="+mj-lt"/>
                <a:cs typeface="+mj-lt"/>
              </a:rPr>
              <a:t>TemplateUrl</a:t>
            </a:r>
            <a:r>
              <a:rPr lang="en-US" sz="1200" dirty="0">
                <a:ea typeface="+mj-lt"/>
                <a:cs typeface="+mj-lt"/>
              </a:rPr>
              <a:t>: Holds the HTML template path</a:t>
            </a:r>
            <a:endParaRPr lang="en-US" dirty="0"/>
          </a:p>
          <a:p>
            <a:pPr marL="285750" indent="-285750">
              <a:buFont typeface="Arial"/>
              <a:buChar char="•"/>
            </a:pPr>
            <a:r>
              <a:rPr lang="en-US" sz="1200" dirty="0">
                <a:ea typeface="+mj-lt"/>
                <a:cs typeface="+mj-lt"/>
              </a:rPr>
              <a:t>Providers: Any additional services that a component want to access in addition to the global services</a:t>
            </a:r>
            <a:endParaRPr lang="en-US" dirty="0"/>
          </a:p>
          <a:p>
            <a:pPr marL="285750" indent="-285750">
              <a:buFont typeface="Arial"/>
              <a:buChar char="•"/>
            </a:pPr>
            <a:r>
              <a:rPr lang="en-US" sz="1200" dirty="0">
                <a:ea typeface="+mj-lt"/>
                <a:cs typeface="+mj-lt"/>
              </a:rPr>
              <a:t>Encapsulation: Controls how the styling is applied to this component</a:t>
            </a:r>
            <a:endParaRPr lang="en-US" dirty="0"/>
          </a:p>
          <a:p>
            <a:br>
              <a:rPr lang="en-US" sz="1200" b="1" dirty="0"/>
            </a:br>
            <a:endParaRPr lang="en-US" sz="1200" b="1"/>
          </a:p>
        </p:txBody>
      </p:sp>
      <p:pic>
        <p:nvPicPr>
          <p:cNvPr id="3" name="Picture 3" descr="Diagram&#10;&#10;Description automatically generated">
            <a:extLst>
              <a:ext uri="{FF2B5EF4-FFF2-40B4-BE49-F238E27FC236}">
                <a16:creationId xmlns:a16="http://schemas.microsoft.com/office/drawing/2014/main" id="{004AE1B5-AE79-47C7-A7F8-403509D1FD6E}"/>
              </a:ext>
            </a:extLst>
          </p:cNvPr>
          <p:cNvPicPr>
            <a:picLocks noChangeAspect="1"/>
          </p:cNvPicPr>
          <p:nvPr/>
        </p:nvPicPr>
        <p:blipFill>
          <a:blip r:embed="rId4"/>
          <a:stretch>
            <a:fillRect/>
          </a:stretch>
        </p:blipFill>
        <p:spPr>
          <a:xfrm>
            <a:off x="2781300" y="2279592"/>
            <a:ext cx="6705600" cy="2498840"/>
          </a:xfrm>
          <a:prstGeom prst="rect">
            <a:avLst/>
          </a:prstGeom>
        </p:spPr>
      </p:pic>
    </p:spTree>
    <p:extLst>
      <p:ext uri="{BB962C8B-B14F-4D97-AF65-F5344CB8AC3E}">
        <p14:creationId xmlns:p14="http://schemas.microsoft.com/office/powerpoint/2010/main" val="2978720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a:solidFill>
            <a:schemeClr val="accent3">
              <a:lumMod val="50000"/>
            </a:schemeClr>
          </a:solidFill>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t">
            <a:normAutofit fontScale="90000"/>
          </a:bodyPr>
          <a:lstStyle/>
          <a:p>
            <a:br>
              <a:rPr lang="en-US" sz="1600" b="1" dirty="0"/>
            </a:br>
            <a:r>
              <a:rPr lang="en-US" sz="1600" b="1" dirty="0">
                <a:ea typeface="+mn-lt"/>
                <a:cs typeface="+mn-lt"/>
              </a:rPr>
              <a:t>What is </a:t>
            </a:r>
            <a:r>
              <a:rPr lang="en-US" sz="1600" b="1" dirty="0" err="1">
                <a:ea typeface="+mn-lt"/>
                <a:cs typeface="+mn-lt"/>
              </a:rPr>
              <a:t>MongoDb</a:t>
            </a:r>
            <a:r>
              <a:rPr lang="en-US" sz="1600" b="1" dirty="0">
                <a:ea typeface="+mn-lt"/>
                <a:cs typeface="+mn-lt"/>
              </a:rPr>
              <a:t> and Mongoose</a:t>
            </a:r>
            <a:br>
              <a:rPr lang="en-US" sz="1600" b="1" dirty="0">
                <a:ea typeface="+mn-lt"/>
                <a:cs typeface="+mn-lt"/>
              </a:rPr>
            </a:br>
            <a:br>
              <a:rPr lang="en-US" sz="1600" b="1" dirty="0"/>
            </a:br>
            <a:r>
              <a:rPr lang="en-US" sz="1300" b="1" dirty="0"/>
              <a:t>Step 3: Add User and whitelist IP address</a:t>
            </a:r>
            <a:endParaRPr lang="en-US" sz="1300" dirty="0"/>
          </a:p>
          <a:p>
            <a:r>
              <a:rPr lang="en-US" sz="1600" dirty="0">
                <a:ea typeface="+mn-lt"/>
                <a:cs typeface="+mn-lt"/>
              </a:rPr>
              <a:t>Till this step, we have successfully created our Cluster. Now, its time to add Database User and IP address of your current machine.</a:t>
            </a:r>
            <a:endParaRPr lang="en-US" dirty="0">
              <a:ea typeface="+mn-lt"/>
              <a:cs typeface="+mn-lt"/>
            </a:endParaRPr>
          </a:p>
          <a:p>
            <a:pPr marL="285750" indent="-285750">
              <a:buFont typeface="Arial"/>
              <a:buChar char="•"/>
            </a:pPr>
            <a:r>
              <a:rPr lang="en-US" sz="1600" dirty="0">
                <a:ea typeface="+mn-lt"/>
                <a:cs typeface="+mn-lt"/>
              </a:rPr>
              <a:t>Add database user Go to Database access under SECURITY and click on "Add New Database User". Fill out the username and password, leaving all settings to default and make sure you remember your credentials. We will need it later on to create a connection string (URI) of our DB.</a:t>
            </a:r>
            <a:br>
              <a:rPr lang="en-US" sz="1600" dirty="0">
                <a:ea typeface="+mn-lt"/>
                <a:cs typeface="+mn-lt"/>
              </a:rPr>
            </a:br>
            <a:endParaRPr lang="en-US" sz="1600" dirty="0">
              <a:ea typeface="+mn-lt"/>
              <a:cs typeface="+mn-lt"/>
            </a:endParaRPr>
          </a:p>
          <a:p>
            <a:endParaRPr lang="en-US" sz="1600" b="1" dirty="0"/>
          </a:p>
          <a:p>
            <a:br>
              <a:rPr lang="en-US" sz="1600" dirty="0">
                <a:ea typeface="+mn-lt"/>
                <a:cs typeface="+mn-lt"/>
              </a:rPr>
            </a:br>
            <a:endParaRPr lang="en-US" sz="1600" dirty="0">
              <a:ea typeface="+mn-lt"/>
              <a:cs typeface="+mn-lt"/>
            </a:endParaRPr>
          </a:p>
          <a:p>
            <a:endParaRPr lang="en-US" sz="1600" b="1" dirty="0"/>
          </a:p>
          <a:p>
            <a:endParaRPr lang="en-US" sz="1600" dirty="0">
              <a:ea typeface="+mn-lt"/>
              <a:cs typeface="+mn-lt"/>
            </a:endParaRPr>
          </a:p>
          <a:p>
            <a:endParaRPr lang="en-US" sz="1600" dirty="0">
              <a:ea typeface="+mn-lt"/>
              <a:cs typeface="+mn-lt"/>
            </a:endParaRPr>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pic>
        <p:nvPicPr>
          <p:cNvPr id="2" name="Picture 3" descr="Graphical user interface, text, application&#10;&#10;Description automatically generated">
            <a:extLst>
              <a:ext uri="{FF2B5EF4-FFF2-40B4-BE49-F238E27FC236}">
                <a16:creationId xmlns:a16="http://schemas.microsoft.com/office/drawing/2014/main" id="{1528E440-F8CC-4702-849D-3936A383015C}"/>
              </a:ext>
            </a:extLst>
          </p:cNvPr>
          <p:cNvPicPr>
            <a:picLocks noChangeAspect="1"/>
          </p:cNvPicPr>
          <p:nvPr/>
        </p:nvPicPr>
        <p:blipFill>
          <a:blip r:embed="rId4"/>
          <a:stretch>
            <a:fillRect/>
          </a:stretch>
        </p:blipFill>
        <p:spPr>
          <a:xfrm>
            <a:off x="1611352" y="1978399"/>
            <a:ext cx="8588296" cy="4016323"/>
          </a:xfrm>
          <a:prstGeom prst="rect">
            <a:avLst/>
          </a:prstGeom>
        </p:spPr>
      </p:pic>
      <p:pic>
        <p:nvPicPr>
          <p:cNvPr id="4" name="Picture 6" descr="Graphical user interface, text, application&#10;&#10;Description automatically generated">
            <a:extLst>
              <a:ext uri="{FF2B5EF4-FFF2-40B4-BE49-F238E27FC236}">
                <a16:creationId xmlns:a16="http://schemas.microsoft.com/office/drawing/2014/main" id="{BDDF7BF9-6C5A-4DEE-BF3F-74D5B3012B4B}"/>
              </a:ext>
            </a:extLst>
          </p:cNvPr>
          <p:cNvPicPr>
            <a:picLocks noChangeAspect="1"/>
          </p:cNvPicPr>
          <p:nvPr/>
        </p:nvPicPr>
        <p:blipFill>
          <a:blip r:embed="rId4"/>
          <a:stretch>
            <a:fillRect/>
          </a:stretch>
        </p:blipFill>
        <p:spPr>
          <a:xfrm>
            <a:off x="4724400" y="2545253"/>
            <a:ext cx="2743200" cy="1767494"/>
          </a:xfrm>
          <a:prstGeom prst="rect">
            <a:avLst/>
          </a:prstGeom>
        </p:spPr>
      </p:pic>
    </p:spTree>
    <p:extLst>
      <p:ext uri="{BB962C8B-B14F-4D97-AF65-F5344CB8AC3E}">
        <p14:creationId xmlns:p14="http://schemas.microsoft.com/office/powerpoint/2010/main" val="14897917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a:solidFill>
            <a:schemeClr val="accent3">
              <a:lumMod val="50000"/>
            </a:schemeClr>
          </a:solidFill>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t">
            <a:normAutofit fontScale="90000"/>
          </a:bodyPr>
          <a:lstStyle/>
          <a:p>
            <a:br>
              <a:rPr lang="en-US" sz="1600" b="1" dirty="0"/>
            </a:br>
            <a:r>
              <a:rPr lang="en-US" sz="1600" b="1" dirty="0">
                <a:ea typeface="+mn-lt"/>
                <a:cs typeface="+mn-lt"/>
              </a:rPr>
              <a:t>What is </a:t>
            </a:r>
            <a:r>
              <a:rPr lang="en-US" sz="1600" b="1" dirty="0" err="1">
                <a:ea typeface="+mn-lt"/>
                <a:cs typeface="+mn-lt"/>
              </a:rPr>
              <a:t>MongoDb</a:t>
            </a:r>
            <a:r>
              <a:rPr lang="en-US" sz="1600" b="1" dirty="0">
                <a:ea typeface="+mn-lt"/>
                <a:cs typeface="+mn-lt"/>
              </a:rPr>
              <a:t> and Mongoose</a:t>
            </a:r>
            <a:br>
              <a:rPr lang="en-US" sz="1600" b="1" dirty="0">
                <a:ea typeface="+mn-lt"/>
                <a:cs typeface="+mn-lt"/>
              </a:rPr>
            </a:br>
            <a:br>
              <a:rPr lang="en-US" sz="1600" b="1" dirty="0"/>
            </a:br>
            <a:r>
              <a:rPr lang="en-US" sz="1600" b="1" dirty="0"/>
              <a:t>Step 3: Add User and whitelist IP address</a:t>
            </a:r>
            <a:endParaRPr lang="en-US" sz="1600" dirty="0"/>
          </a:p>
          <a:p>
            <a:pPr marL="285750" indent="-285750">
              <a:buFont typeface="Arial"/>
              <a:buChar char="•"/>
            </a:pPr>
            <a:r>
              <a:rPr lang="en-US" sz="1600" dirty="0">
                <a:ea typeface="+mn-lt"/>
                <a:cs typeface="+mn-lt"/>
              </a:rPr>
              <a:t>Whitelist your IP address Now, the next step is to Whitelist your IP address so it can recognize your machine for regular access. To whitelist your IP address, go to SECURITY &gt; Network Access and click on "Add IP Address". Upon clicking that, you will be given with the following page. Click on Allow access from anywhere which sets it to global access. Don't worry, </a:t>
            </a:r>
            <a:r>
              <a:rPr lang="en-US" sz="1600" dirty="0" err="1">
                <a:ea typeface="+mn-lt"/>
                <a:cs typeface="+mn-lt"/>
              </a:rPr>
              <a:t>its</a:t>
            </a:r>
            <a:r>
              <a:rPr lang="en-US" sz="1600" dirty="0">
                <a:ea typeface="+mn-lt"/>
                <a:cs typeface="+mn-lt"/>
              </a:rPr>
              <a:t> not any danger.</a:t>
            </a:r>
            <a:endParaRPr lang="en-US" dirty="0">
              <a:ea typeface="+mn-lt"/>
              <a:cs typeface="+mn-lt"/>
            </a:endParaRPr>
          </a:p>
          <a:p>
            <a:br>
              <a:rPr lang="en-US" sz="1600" dirty="0">
                <a:ea typeface="+mn-lt"/>
                <a:cs typeface="+mn-lt"/>
              </a:rPr>
            </a:br>
            <a:endParaRPr lang="en-US" sz="1600">
              <a:ea typeface="+mn-lt"/>
              <a:cs typeface="+mn-lt"/>
            </a:endParaRPr>
          </a:p>
          <a:p>
            <a:endParaRPr lang="en-US" sz="1600" b="1" dirty="0"/>
          </a:p>
          <a:p>
            <a:br>
              <a:rPr lang="en-US" sz="1600" dirty="0">
                <a:ea typeface="+mn-lt"/>
                <a:cs typeface="+mn-lt"/>
              </a:rPr>
            </a:br>
            <a:endParaRPr lang="en-US" sz="1600" dirty="0">
              <a:ea typeface="+mn-lt"/>
              <a:cs typeface="+mn-lt"/>
            </a:endParaRPr>
          </a:p>
          <a:p>
            <a:endParaRPr lang="en-US" sz="1600" b="1" dirty="0"/>
          </a:p>
          <a:p>
            <a:endParaRPr lang="en-US" sz="1600" dirty="0">
              <a:ea typeface="+mn-lt"/>
              <a:cs typeface="+mn-lt"/>
            </a:endParaRPr>
          </a:p>
          <a:p>
            <a:endParaRPr lang="en-US" sz="1600" dirty="0">
              <a:ea typeface="+mn-lt"/>
              <a:cs typeface="+mn-lt"/>
            </a:endParaRPr>
          </a:p>
          <a:p>
            <a:br>
              <a:rPr lang="en-US" dirty="0"/>
            </a:br>
            <a:br>
              <a:rPr lang="en-US" dirty="0"/>
            </a:br>
            <a:endParaRPr lang="en-US"/>
          </a:p>
          <a:p>
            <a:r>
              <a:rPr lang="en-US" sz="1400" dirty="0">
                <a:ea typeface="+mn-lt"/>
                <a:cs typeface="+mn-lt"/>
              </a:rPr>
              <a:t>Now, we've all set up done to use it to our Node.js server. It's time for some code.</a:t>
            </a:r>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pic>
        <p:nvPicPr>
          <p:cNvPr id="3" name="Picture 6" descr="Graphical user interface, text, application, email&#10;&#10;Description automatically generated">
            <a:extLst>
              <a:ext uri="{FF2B5EF4-FFF2-40B4-BE49-F238E27FC236}">
                <a16:creationId xmlns:a16="http://schemas.microsoft.com/office/drawing/2014/main" id="{8112C999-D151-48E4-9047-347B83095BBC}"/>
              </a:ext>
            </a:extLst>
          </p:cNvPr>
          <p:cNvPicPr>
            <a:picLocks noChangeAspect="1"/>
          </p:cNvPicPr>
          <p:nvPr/>
        </p:nvPicPr>
        <p:blipFill>
          <a:blip r:embed="rId4"/>
          <a:stretch>
            <a:fillRect/>
          </a:stretch>
        </p:blipFill>
        <p:spPr>
          <a:xfrm>
            <a:off x="2680010" y="2368494"/>
            <a:ext cx="6858000" cy="3339556"/>
          </a:xfrm>
          <a:prstGeom prst="rect">
            <a:avLst/>
          </a:prstGeom>
        </p:spPr>
      </p:pic>
    </p:spTree>
    <p:extLst>
      <p:ext uri="{BB962C8B-B14F-4D97-AF65-F5344CB8AC3E}">
        <p14:creationId xmlns:p14="http://schemas.microsoft.com/office/powerpoint/2010/main" val="36604763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a:solidFill>
            <a:schemeClr val="accent3">
              <a:lumMod val="50000"/>
            </a:schemeClr>
          </a:solidFill>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t">
            <a:normAutofit fontScale="90000"/>
          </a:bodyPr>
          <a:lstStyle/>
          <a:p>
            <a:br>
              <a:rPr lang="en-US" sz="1600" b="1" dirty="0"/>
            </a:br>
            <a:r>
              <a:rPr lang="en-US" sz="1600" b="1" dirty="0">
                <a:ea typeface="+mn-lt"/>
                <a:cs typeface="+mn-lt"/>
              </a:rPr>
              <a:t>What is </a:t>
            </a:r>
            <a:r>
              <a:rPr lang="en-US" sz="1600" b="1" dirty="0" err="1">
                <a:ea typeface="+mn-lt"/>
                <a:cs typeface="+mn-lt"/>
              </a:rPr>
              <a:t>MongoDb</a:t>
            </a:r>
            <a:r>
              <a:rPr lang="en-US" sz="1600" b="1" dirty="0">
                <a:ea typeface="+mn-lt"/>
                <a:cs typeface="+mn-lt"/>
              </a:rPr>
              <a:t> and Mongoose</a:t>
            </a:r>
            <a:br>
              <a:rPr lang="en-US" sz="1600" b="1" dirty="0">
                <a:ea typeface="+mn-lt"/>
                <a:cs typeface="+mn-lt"/>
              </a:rPr>
            </a:br>
            <a:br>
              <a:rPr lang="en-US" sz="1600" b="1" dirty="0"/>
            </a:br>
            <a:r>
              <a:rPr lang="en-US" sz="1600" b="1" dirty="0"/>
              <a:t>Step 4: Connect to your database.</a:t>
            </a:r>
            <a:endParaRPr lang="en-US" sz="1600" dirty="0"/>
          </a:p>
          <a:p>
            <a:pPr marL="285750" indent="-285750">
              <a:buFont typeface="Arial"/>
              <a:buChar char="•"/>
            </a:pPr>
            <a:r>
              <a:rPr lang="en-US" sz="1600" dirty="0">
                <a:ea typeface="+mn-lt"/>
                <a:cs typeface="+mn-lt"/>
              </a:rPr>
              <a:t>In this step, we will connect our server to the database. To do this, go to the main page of your cluster and click on "Connect" which will give you a modal like this:</a:t>
            </a:r>
            <a:endParaRPr lang="en-US" dirty="0">
              <a:ea typeface="+mn-lt"/>
              <a:cs typeface="+mn-lt"/>
            </a:endParaRPr>
          </a:p>
          <a:p>
            <a:br>
              <a:rPr lang="en-US" sz="1600" dirty="0">
                <a:ea typeface="+mn-lt"/>
                <a:cs typeface="+mn-lt"/>
              </a:rPr>
            </a:br>
            <a:endParaRPr lang="en-US" sz="1600">
              <a:ea typeface="+mn-lt"/>
              <a:cs typeface="+mn-lt"/>
            </a:endParaRPr>
          </a:p>
          <a:p>
            <a:endParaRPr lang="en-US" sz="1600" b="1" dirty="0"/>
          </a:p>
          <a:p>
            <a:br>
              <a:rPr lang="en-US" sz="1600" dirty="0">
                <a:ea typeface="+mn-lt"/>
                <a:cs typeface="+mn-lt"/>
              </a:rPr>
            </a:br>
            <a:endParaRPr lang="en-US" sz="1600" dirty="0">
              <a:ea typeface="+mn-lt"/>
              <a:cs typeface="+mn-lt"/>
            </a:endParaRPr>
          </a:p>
          <a:p>
            <a:endParaRPr lang="en-US" sz="1600" b="1" dirty="0"/>
          </a:p>
          <a:p>
            <a:endParaRPr lang="en-US" sz="1600" dirty="0">
              <a:ea typeface="+mn-lt"/>
              <a:cs typeface="+mn-lt"/>
            </a:endParaRPr>
          </a:p>
          <a:p>
            <a:endParaRPr lang="en-US" sz="1600" dirty="0">
              <a:ea typeface="+mn-lt"/>
              <a:cs typeface="+mn-lt"/>
            </a:endParaRPr>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pic>
        <p:nvPicPr>
          <p:cNvPr id="2" name="Picture 3" descr="Graphical user interface, text, application&#10;&#10;Description automatically generated">
            <a:extLst>
              <a:ext uri="{FF2B5EF4-FFF2-40B4-BE49-F238E27FC236}">
                <a16:creationId xmlns:a16="http://schemas.microsoft.com/office/drawing/2014/main" id="{CC546966-C741-477F-97A5-F34895B46C01}"/>
              </a:ext>
            </a:extLst>
          </p:cNvPr>
          <p:cNvPicPr>
            <a:picLocks noChangeAspect="1"/>
          </p:cNvPicPr>
          <p:nvPr/>
        </p:nvPicPr>
        <p:blipFill>
          <a:blip r:embed="rId4"/>
          <a:stretch>
            <a:fillRect/>
          </a:stretch>
        </p:blipFill>
        <p:spPr>
          <a:xfrm>
            <a:off x="1810871" y="1927381"/>
            <a:ext cx="8570258" cy="3612836"/>
          </a:xfrm>
          <a:prstGeom prst="rect">
            <a:avLst/>
          </a:prstGeom>
        </p:spPr>
      </p:pic>
    </p:spTree>
    <p:extLst>
      <p:ext uri="{BB962C8B-B14F-4D97-AF65-F5344CB8AC3E}">
        <p14:creationId xmlns:p14="http://schemas.microsoft.com/office/powerpoint/2010/main" val="38536981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a:solidFill>
            <a:schemeClr val="accent3">
              <a:lumMod val="50000"/>
            </a:schemeClr>
          </a:solidFill>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t">
            <a:normAutofit fontScale="90000"/>
          </a:bodyPr>
          <a:lstStyle/>
          <a:p>
            <a:br>
              <a:rPr lang="en-US" sz="1600" b="1" dirty="0"/>
            </a:br>
            <a:r>
              <a:rPr lang="en-US" sz="1600" b="1" dirty="0">
                <a:ea typeface="+mn-lt"/>
                <a:cs typeface="+mn-lt"/>
              </a:rPr>
              <a:t>What is </a:t>
            </a:r>
            <a:r>
              <a:rPr lang="en-US" sz="1600" b="1" dirty="0" err="1">
                <a:ea typeface="+mn-lt"/>
                <a:cs typeface="+mn-lt"/>
              </a:rPr>
              <a:t>MongoDb</a:t>
            </a:r>
            <a:r>
              <a:rPr lang="en-US" sz="1600" b="1" dirty="0">
                <a:ea typeface="+mn-lt"/>
                <a:cs typeface="+mn-lt"/>
              </a:rPr>
              <a:t> and Mongoose</a:t>
            </a:r>
            <a:br>
              <a:rPr lang="en-US" sz="1600" b="1" dirty="0">
                <a:ea typeface="+mn-lt"/>
                <a:cs typeface="+mn-lt"/>
              </a:rPr>
            </a:br>
            <a:br>
              <a:rPr lang="en-US" sz="1600" b="1" dirty="0"/>
            </a:br>
            <a:r>
              <a:rPr lang="en-US" sz="1600" b="1" dirty="0"/>
              <a:t>Step 4: Connect to your database.</a:t>
            </a:r>
            <a:br>
              <a:rPr lang="en-US" sz="1600" b="1" dirty="0"/>
            </a:br>
            <a:endParaRPr lang="en-US" sz="1600" dirty="0"/>
          </a:p>
          <a:p>
            <a:pPr marL="285750" indent="-285750">
              <a:buFont typeface="Arial"/>
              <a:buChar char="•"/>
            </a:pPr>
            <a:r>
              <a:rPr lang="en-US" sz="1600" dirty="0">
                <a:ea typeface="+mn-lt"/>
                <a:cs typeface="+mn-lt"/>
              </a:rPr>
              <a:t>Select "Connect your application". On clicking, you have to select "Node.js" in the next page and save the connection string provided by Atlas somewhere for further use.</a:t>
            </a:r>
            <a:endParaRPr lang="en-US" dirty="0">
              <a:ea typeface="+mn-lt"/>
              <a:cs typeface="+mn-lt"/>
            </a:endParaRPr>
          </a:p>
          <a:p>
            <a:br>
              <a:rPr lang="en-US" sz="1600" dirty="0">
                <a:ea typeface="+mn-lt"/>
                <a:cs typeface="+mn-lt"/>
              </a:rPr>
            </a:br>
            <a:endParaRPr lang="en-US" sz="1600">
              <a:ea typeface="+mn-lt"/>
              <a:cs typeface="+mn-lt"/>
            </a:endParaRPr>
          </a:p>
          <a:p>
            <a:endParaRPr lang="en-US" sz="1600" b="1" dirty="0"/>
          </a:p>
          <a:p>
            <a:br>
              <a:rPr lang="en-US" sz="1600" dirty="0">
                <a:ea typeface="+mn-lt"/>
                <a:cs typeface="+mn-lt"/>
              </a:rPr>
            </a:br>
            <a:endParaRPr lang="en-US" sz="1600" dirty="0">
              <a:ea typeface="+mn-lt"/>
              <a:cs typeface="+mn-lt"/>
            </a:endParaRPr>
          </a:p>
          <a:p>
            <a:endParaRPr lang="en-US" sz="1600" b="1" dirty="0"/>
          </a:p>
          <a:p>
            <a:endParaRPr lang="en-US" sz="1600" dirty="0">
              <a:ea typeface="+mn-lt"/>
              <a:cs typeface="+mn-lt"/>
            </a:endParaRPr>
          </a:p>
          <a:p>
            <a:endParaRPr lang="en-US" sz="1600" dirty="0">
              <a:ea typeface="+mn-lt"/>
              <a:cs typeface="+mn-lt"/>
            </a:endParaRPr>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pic>
        <p:nvPicPr>
          <p:cNvPr id="3" name="Picture 3" descr="Graphical user interface, text, application&#10;&#10;Description automatically generated">
            <a:extLst>
              <a:ext uri="{FF2B5EF4-FFF2-40B4-BE49-F238E27FC236}">
                <a16:creationId xmlns:a16="http://schemas.microsoft.com/office/drawing/2014/main" id="{2A5E6AD5-9FDE-41AB-A67C-EF8AE162B094}"/>
              </a:ext>
            </a:extLst>
          </p:cNvPr>
          <p:cNvPicPr>
            <a:picLocks noChangeAspect="1"/>
          </p:cNvPicPr>
          <p:nvPr/>
        </p:nvPicPr>
        <p:blipFill>
          <a:blip r:embed="rId4"/>
          <a:stretch>
            <a:fillRect/>
          </a:stretch>
        </p:blipFill>
        <p:spPr>
          <a:xfrm>
            <a:off x="1335741" y="2380659"/>
            <a:ext cx="8955741" cy="3199340"/>
          </a:xfrm>
          <a:prstGeom prst="rect">
            <a:avLst/>
          </a:prstGeom>
        </p:spPr>
      </p:pic>
    </p:spTree>
    <p:extLst>
      <p:ext uri="{BB962C8B-B14F-4D97-AF65-F5344CB8AC3E}">
        <p14:creationId xmlns:p14="http://schemas.microsoft.com/office/powerpoint/2010/main" val="9232756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a:solidFill>
            <a:schemeClr val="accent3">
              <a:lumMod val="50000"/>
            </a:schemeClr>
          </a:solidFill>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t">
            <a:normAutofit fontScale="90000"/>
          </a:bodyPr>
          <a:lstStyle/>
          <a:p>
            <a:br>
              <a:rPr lang="en-US" sz="1600" b="1" dirty="0"/>
            </a:br>
            <a:r>
              <a:rPr lang="en-US" sz="1600" b="1" dirty="0">
                <a:ea typeface="+mn-lt"/>
                <a:cs typeface="+mn-lt"/>
              </a:rPr>
              <a:t>What is </a:t>
            </a:r>
            <a:r>
              <a:rPr lang="en-US" sz="1600" b="1" dirty="0" err="1">
                <a:ea typeface="+mn-lt"/>
                <a:cs typeface="+mn-lt"/>
              </a:rPr>
              <a:t>MongoDb</a:t>
            </a:r>
            <a:r>
              <a:rPr lang="en-US" sz="1600" b="1" dirty="0">
                <a:ea typeface="+mn-lt"/>
                <a:cs typeface="+mn-lt"/>
              </a:rPr>
              <a:t> and Mongoose</a:t>
            </a:r>
            <a:br>
              <a:rPr lang="en-US" sz="1600" b="1" dirty="0">
                <a:ea typeface="+mn-lt"/>
                <a:cs typeface="+mn-lt"/>
              </a:rPr>
            </a:br>
            <a:br>
              <a:rPr lang="en-US" sz="1600" b="1" dirty="0"/>
            </a:br>
            <a:r>
              <a:rPr lang="en-US" sz="1600" b="1" dirty="0"/>
              <a:t>Step 4: Connect to your database.</a:t>
            </a:r>
            <a:br>
              <a:rPr lang="en-US" sz="1600" b="1" dirty="0"/>
            </a:br>
            <a:br>
              <a:rPr lang="en-US" sz="1600" b="1" dirty="0"/>
            </a:br>
            <a:r>
              <a:rPr lang="en-US" sz="1600" dirty="0">
                <a:ea typeface="+mn-lt"/>
                <a:cs typeface="+mn-lt"/>
              </a:rPr>
              <a:t>Now, </a:t>
            </a:r>
            <a:r>
              <a:rPr lang="en-US" sz="1600" dirty="0" err="1">
                <a:ea typeface="+mn-lt"/>
                <a:cs typeface="+mn-lt"/>
              </a:rPr>
              <a:t>its</a:t>
            </a:r>
            <a:r>
              <a:rPr lang="en-US" sz="1600" dirty="0">
                <a:ea typeface="+mn-lt"/>
                <a:cs typeface="+mn-lt"/>
              </a:rPr>
              <a:t> time to create our database connection using mongoose. Install mongoose in your project by </a:t>
            </a:r>
            <a:r>
              <a:rPr lang="en-US" sz="1600" dirty="0" err="1">
                <a:ea typeface="+mn-lt"/>
                <a:cs typeface="+mn-lt"/>
              </a:rPr>
              <a:t>npm</a:t>
            </a:r>
            <a:r>
              <a:rPr lang="en-US" sz="1600" dirty="0">
                <a:ea typeface="+mn-lt"/>
                <a:cs typeface="+mn-lt"/>
              </a:rPr>
              <a:t> install mongoose. Copy-paste the following code to db.js.</a:t>
            </a:r>
            <a:br>
              <a:rPr lang="en-US" sz="1600" dirty="0">
                <a:ea typeface="+mn-lt"/>
                <a:cs typeface="+mn-lt"/>
              </a:rPr>
            </a:br>
            <a:br>
              <a:rPr lang="en-US" sz="1600" dirty="0">
                <a:ea typeface="+mn-lt"/>
                <a:cs typeface="+mn-lt"/>
              </a:rPr>
            </a:br>
            <a:r>
              <a:rPr lang="en-US" sz="1600" dirty="0">
                <a:highlight>
                  <a:srgbClr val="FFFF00"/>
                </a:highlight>
                <a:ea typeface="+mn-lt"/>
                <a:cs typeface="+mn-lt"/>
              </a:rPr>
              <a:t>//db.js
const mongoose = require('mongoose')
const </a:t>
            </a:r>
            <a:r>
              <a:rPr lang="en-US" sz="1600" dirty="0" err="1">
                <a:highlight>
                  <a:srgbClr val="FFFF00"/>
                </a:highlight>
                <a:ea typeface="+mn-lt"/>
                <a:cs typeface="+mn-lt"/>
              </a:rPr>
              <a:t>url</a:t>
            </a:r>
            <a:r>
              <a:rPr lang="en-US" sz="1600" dirty="0">
                <a:highlight>
                  <a:srgbClr val="FFFF00"/>
                </a:highlight>
                <a:ea typeface="+mn-lt"/>
                <a:cs typeface="+mn-lt"/>
              </a:rPr>
              <a:t> = `</a:t>
            </a:r>
            <a:r>
              <a:rPr lang="en-US" sz="1600" dirty="0" err="1">
                <a:highlight>
                  <a:srgbClr val="FFFF00"/>
                </a:highlight>
                <a:ea typeface="+mn-lt"/>
                <a:cs typeface="+mn-lt"/>
              </a:rPr>
              <a:t>mongodb+srv</a:t>
            </a:r>
            <a:r>
              <a:rPr lang="en-US" sz="1600" dirty="0">
                <a:highlight>
                  <a:srgbClr val="FFFF00"/>
                </a:highlight>
                <a:ea typeface="+mn-lt"/>
                <a:cs typeface="+mn-lt"/>
              </a:rPr>
              <a:t>://</a:t>
            </a:r>
            <a:r>
              <a:rPr lang="en-US" sz="1600" dirty="0" err="1">
                <a:highlight>
                  <a:srgbClr val="FFFF00"/>
                </a:highlight>
                <a:ea typeface="+mn-lt"/>
                <a:cs typeface="+mn-lt"/>
              </a:rPr>
              <a:t>sample_user</a:t>
            </a:r>
            <a:r>
              <a:rPr lang="en-US" sz="1600" dirty="0">
                <a:highlight>
                  <a:srgbClr val="FFFF00"/>
                </a:highlight>
                <a:ea typeface="+mn-lt"/>
                <a:cs typeface="+mn-lt"/>
              </a:rPr>
              <a:t>:&lt;password&gt;@my-sample-cluster-b3ugy.mongodb.net/&lt;dbname&gt;?retryWrites=true&amp;w=majority`;
const </a:t>
            </a:r>
            <a:r>
              <a:rPr lang="en-US" sz="1600" dirty="0" err="1">
                <a:highlight>
                  <a:srgbClr val="FFFF00"/>
                </a:highlight>
                <a:ea typeface="+mn-lt"/>
                <a:cs typeface="+mn-lt"/>
              </a:rPr>
              <a:t>connectionParams</a:t>
            </a:r>
            <a:r>
              <a:rPr lang="en-US" sz="1600" dirty="0">
                <a:highlight>
                  <a:srgbClr val="FFFF00"/>
                </a:highlight>
                <a:ea typeface="+mn-lt"/>
                <a:cs typeface="+mn-lt"/>
              </a:rPr>
              <a:t>={
    </a:t>
            </a:r>
            <a:r>
              <a:rPr lang="en-US" sz="1600" dirty="0" err="1">
                <a:highlight>
                  <a:srgbClr val="FFFF00"/>
                </a:highlight>
                <a:ea typeface="+mn-lt"/>
                <a:cs typeface="+mn-lt"/>
              </a:rPr>
              <a:t>useNewUrlParser</a:t>
            </a:r>
            <a:r>
              <a:rPr lang="en-US" sz="1600" dirty="0">
                <a:highlight>
                  <a:srgbClr val="FFFF00"/>
                </a:highlight>
                <a:ea typeface="+mn-lt"/>
                <a:cs typeface="+mn-lt"/>
              </a:rPr>
              <a:t>: true,
    </a:t>
            </a:r>
            <a:r>
              <a:rPr lang="en-US" sz="1600" dirty="0" err="1">
                <a:highlight>
                  <a:srgbClr val="FFFF00"/>
                </a:highlight>
                <a:ea typeface="+mn-lt"/>
                <a:cs typeface="+mn-lt"/>
              </a:rPr>
              <a:t>useCreateIndex</a:t>
            </a:r>
            <a:r>
              <a:rPr lang="en-US" sz="1600" dirty="0">
                <a:highlight>
                  <a:srgbClr val="FFFF00"/>
                </a:highlight>
                <a:ea typeface="+mn-lt"/>
                <a:cs typeface="+mn-lt"/>
              </a:rPr>
              <a:t>: true,
    </a:t>
            </a:r>
            <a:r>
              <a:rPr lang="en-US" sz="1600" dirty="0" err="1">
                <a:highlight>
                  <a:srgbClr val="FFFF00"/>
                </a:highlight>
                <a:ea typeface="+mn-lt"/>
                <a:cs typeface="+mn-lt"/>
              </a:rPr>
              <a:t>useUnifiedTopology</a:t>
            </a:r>
            <a:r>
              <a:rPr lang="en-US" sz="1600" dirty="0">
                <a:highlight>
                  <a:srgbClr val="FFFF00"/>
                </a:highlight>
                <a:ea typeface="+mn-lt"/>
                <a:cs typeface="+mn-lt"/>
              </a:rPr>
              <a:t>: true 
}
</a:t>
            </a:r>
            <a:r>
              <a:rPr lang="en-US" sz="1600" dirty="0" err="1">
                <a:highlight>
                  <a:srgbClr val="FFFF00"/>
                </a:highlight>
                <a:ea typeface="+mn-lt"/>
                <a:cs typeface="+mn-lt"/>
              </a:rPr>
              <a:t>mongoose.connect</a:t>
            </a:r>
            <a:r>
              <a:rPr lang="en-US" sz="1600" dirty="0">
                <a:highlight>
                  <a:srgbClr val="FFFF00"/>
                </a:highlight>
                <a:ea typeface="+mn-lt"/>
                <a:cs typeface="+mn-lt"/>
              </a:rPr>
              <a:t>(</a:t>
            </a:r>
            <a:r>
              <a:rPr lang="en-US" sz="1600" dirty="0" err="1">
                <a:highlight>
                  <a:srgbClr val="FFFF00"/>
                </a:highlight>
                <a:ea typeface="+mn-lt"/>
                <a:cs typeface="+mn-lt"/>
              </a:rPr>
              <a:t>url,connectionParams</a:t>
            </a:r>
            <a:r>
              <a:rPr lang="en-US" sz="1600" dirty="0">
                <a:highlight>
                  <a:srgbClr val="FFFF00"/>
                </a:highlight>
                <a:ea typeface="+mn-lt"/>
                <a:cs typeface="+mn-lt"/>
              </a:rPr>
              <a:t>)
    .then( () =&gt; {
        console.log('Connected to database ')
    })
    .catch( (err) =&gt; {
        </a:t>
            </a:r>
            <a:r>
              <a:rPr lang="en-US" sz="1600" dirty="0" err="1">
                <a:highlight>
                  <a:srgbClr val="FFFF00"/>
                </a:highlight>
                <a:ea typeface="+mn-lt"/>
                <a:cs typeface="+mn-lt"/>
              </a:rPr>
              <a:t>console.error</a:t>
            </a:r>
            <a:r>
              <a:rPr lang="en-US" sz="1600" dirty="0">
                <a:highlight>
                  <a:srgbClr val="FFFF00"/>
                </a:highlight>
                <a:ea typeface="+mn-lt"/>
                <a:cs typeface="+mn-lt"/>
              </a:rPr>
              <a:t>(`Error connecting to the database. \n${err}`);
    })</a:t>
            </a:r>
          </a:p>
          <a:p>
            <a:br>
              <a:rPr lang="en-US" sz="1600" dirty="0">
                <a:ea typeface="+mn-lt"/>
                <a:cs typeface="+mn-lt"/>
              </a:rPr>
            </a:br>
            <a:endParaRPr lang="en-US" sz="1600" dirty="0">
              <a:ea typeface="+mn-lt"/>
              <a:cs typeface="+mn-lt"/>
            </a:endParaRPr>
          </a:p>
          <a:p>
            <a:endParaRPr lang="en-US" sz="1600" b="1" dirty="0"/>
          </a:p>
          <a:p>
            <a:br>
              <a:rPr lang="en-US" sz="1600" dirty="0">
                <a:ea typeface="+mn-lt"/>
                <a:cs typeface="+mn-lt"/>
              </a:rPr>
            </a:br>
            <a:endParaRPr lang="en-US" sz="1600" dirty="0">
              <a:ea typeface="+mn-lt"/>
              <a:cs typeface="+mn-lt"/>
            </a:endParaRPr>
          </a:p>
          <a:p>
            <a:endParaRPr lang="en-US" sz="1600" b="1" dirty="0"/>
          </a:p>
          <a:p>
            <a:endParaRPr lang="en-US" sz="1600" dirty="0">
              <a:ea typeface="+mn-lt"/>
              <a:cs typeface="+mn-lt"/>
            </a:endParaRPr>
          </a:p>
          <a:p>
            <a:endParaRPr lang="en-US" sz="1600" dirty="0">
              <a:ea typeface="+mn-lt"/>
              <a:cs typeface="+mn-lt"/>
            </a:endParaRPr>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Tree>
    <p:extLst>
      <p:ext uri="{BB962C8B-B14F-4D97-AF65-F5344CB8AC3E}">
        <p14:creationId xmlns:p14="http://schemas.microsoft.com/office/powerpoint/2010/main" val="9667761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a:solidFill>
            <a:schemeClr val="accent3">
              <a:lumMod val="50000"/>
            </a:schemeClr>
          </a:solidFill>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t">
            <a:normAutofit fontScale="90000"/>
          </a:bodyPr>
          <a:lstStyle/>
          <a:p>
            <a:br>
              <a:rPr lang="en-US" sz="1600" b="1" dirty="0"/>
            </a:br>
            <a:r>
              <a:rPr lang="en-US" sz="1600" b="1" dirty="0">
                <a:ea typeface="+mn-lt"/>
                <a:cs typeface="+mn-lt"/>
              </a:rPr>
              <a:t>What is </a:t>
            </a:r>
            <a:r>
              <a:rPr lang="en-US" sz="1600" b="1" dirty="0" err="1">
                <a:ea typeface="+mn-lt"/>
                <a:cs typeface="+mn-lt"/>
              </a:rPr>
              <a:t>MongoDb</a:t>
            </a:r>
            <a:r>
              <a:rPr lang="en-US" sz="1600" b="1" dirty="0">
                <a:ea typeface="+mn-lt"/>
                <a:cs typeface="+mn-lt"/>
              </a:rPr>
              <a:t> and Mongoose</a:t>
            </a:r>
            <a:br>
              <a:rPr lang="en-US" sz="1600" b="1" dirty="0">
                <a:ea typeface="+mn-lt"/>
                <a:cs typeface="+mn-lt"/>
              </a:rPr>
            </a:br>
            <a:br>
              <a:rPr lang="en-US" sz="1600" b="1" dirty="0"/>
            </a:br>
            <a:r>
              <a:rPr lang="en-US" sz="1600" b="1" dirty="0"/>
              <a:t>Step 4: Connect to your database.</a:t>
            </a:r>
            <a:br>
              <a:rPr lang="en-US" sz="1600" b="1" dirty="0"/>
            </a:br>
            <a:br>
              <a:rPr lang="en-US" sz="1600" b="1" dirty="0"/>
            </a:br>
            <a:r>
              <a:rPr lang="en-US" sz="1600" dirty="0">
                <a:ea typeface="+mn-lt"/>
                <a:cs typeface="+mn-lt"/>
              </a:rPr>
              <a:t>Replace "password" with your user password and also the "</a:t>
            </a:r>
            <a:r>
              <a:rPr lang="en-US" sz="1600" dirty="0" err="1">
                <a:ea typeface="+mn-lt"/>
                <a:cs typeface="+mn-lt"/>
              </a:rPr>
              <a:t>dbname</a:t>
            </a:r>
            <a:r>
              <a:rPr lang="en-US" sz="1600" dirty="0">
                <a:ea typeface="+mn-lt"/>
                <a:cs typeface="+mn-lt"/>
              </a:rPr>
              <a:t>" with the name you'd like to have for your database. Run the following code by typing node db.js and you will see Connected to the database in your console. You can take this to the next step by configuring your DB model by creating a "Collection" with various fields and connecting it with the express server. I leave it up to you to use according to your need. This was the basic setup needed to get Atlas up and running.</a:t>
            </a:r>
            <a:br>
              <a:rPr lang="en-US" sz="1600" dirty="0">
                <a:ea typeface="+mn-lt"/>
                <a:cs typeface="+mn-lt"/>
              </a:rPr>
            </a:br>
            <a:br>
              <a:rPr lang="en-US" sz="1600" dirty="0">
                <a:ea typeface="+mn-lt"/>
                <a:cs typeface="+mn-lt"/>
              </a:rPr>
            </a:br>
            <a:r>
              <a:rPr lang="en-US" sz="1600" dirty="0">
                <a:ea typeface="+mn-lt"/>
                <a:cs typeface="+mn-lt"/>
              </a:rPr>
              <a:t>Hooray, this way we have successfully connected to Atlas using Node.js. If you have any doubts, feel free contact me and I will try to resolve it on a personal basis.</a:t>
            </a:r>
          </a:p>
          <a:p>
            <a:endParaRPr lang="en-US" sz="1600" dirty="0">
              <a:ea typeface="+mn-lt"/>
              <a:cs typeface="+mn-lt"/>
            </a:endParaRPr>
          </a:p>
          <a:p>
            <a:br>
              <a:rPr lang="en-US" sz="1600" dirty="0">
                <a:ea typeface="+mn-lt"/>
                <a:cs typeface="+mn-lt"/>
              </a:rPr>
            </a:br>
            <a:endParaRPr lang="en-US" sz="1600" dirty="0">
              <a:ea typeface="+mn-lt"/>
              <a:cs typeface="+mn-lt"/>
            </a:endParaRPr>
          </a:p>
          <a:p>
            <a:endParaRPr lang="en-US" sz="1600" b="1" dirty="0"/>
          </a:p>
          <a:p>
            <a:br>
              <a:rPr lang="en-US" sz="1600" dirty="0">
                <a:ea typeface="+mn-lt"/>
                <a:cs typeface="+mn-lt"/>
              </a:rPr>
            </a:br>
            <a:endParaRPr lang="en-US" sz="1600" dirty="0">
              <a:ea typeface="+mn-lt"/>
              <a:cs typeface="+mn-lt"/>
            </a:endParaRPr>
          </a:p>
          <a:p>
            <a:endParaRPr lang="en-US" sz="1600" b="1" dirty="0"/>
          </a:p>
          <a:p>
            <a:endParaRPr lang="en-US" sz="1600" dirty="0">
              <a:ea typeface="+mn-lt"/>
              <a:cs typeface="+mn-lt"/>
            </a:endParaRPr>
          </a:p>
          <a:p>
            <a:endParaRPr lang="en-US" sz="1600" dirty="0">
              <a:ea typeface="+mn-lt"/>
              <a:cs typeface="+mn-lt"/>
            </a:endParaRPr>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Tree>
    <p:extLst>
      <p:ext uri="{BB962C8B-B14F-4D97-AF65-F5344CB8AC3E}">
        <p14:creationId xmlns:p14="http://schemas.microsoft.com/office/powerpoint/2010/main" val="38695483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a:solidFill>
            <a:schemeClr val="accent3">
              <a:lumMod val="50000"/>
            </a:schemeClr>
          </a:solidFill>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t">
            <a:normAutofit fontScale="90000"/>
          </a:bodyPr>
          <a:lstStyle/>
          <a:p>
            <a:br>
              <a:rPr lang="en-US" sz="1600" b="1" dirty="0"/>
            </a:br>
            <a:r>
              <a:rPr lang="en-US" sz="1600" b="1" dirty="0">
                <a:ea typeface="+mn-lt"/>
                <a:cs typeface="+mn-lt"/>
              </a:rPr>
              <a:t>What is </a:t>
            </a:r>
            <a:r>
              <a:rPr lang="en-US" sz="1600" b="1" dirty="0" err="1">
                <a:ea typeface="+mn-lt"/>
                <a:cs typeface="+mn-lt"/>
              </a:rPr>
              <a:t>MongoDb</a:t>
            </a:r>
            <a:r>
              <a:rPr lang="en-US" sz="1600" b="1" dirty="0">
                <a:ea typeface="+mn-lt"/>
                <a:cs typeface="+mn-lt"/>
              </a:rPr>
              <a:t> and Mongoose</a:t>
            </a:r>
            <a:br>
              <a:rPr lang="en-US" sz="1600" b="1" dirty="0">
                <a:ea typeface="+mn-lt"/>
                <a:cs typeface="+mn-lt"/>
              </a:rPr>
            </a:br>
            <a:br>
              <a:rPr lang="en-US" sz="1600" b="1" dirty="0"/>
            </a:br>
            <a:r>
              <a:rPr lang="en-US" sz="1600" b="1" dirty="0"/>
              <a:t>Step 4: Connect to your database.</a:t>
            </a:r>
            <a:br>
              <a:rPr lang="en-US" sz="1600" b="1" dirty="0"/>
            </a:br>
            <a:br>
              <a:rPr lang="en-US" sz="1600" b="1" dirty="0"/>
            </a:br>
            <a:r>
              <a:rPr lang="en-US" sz="1600" dirty="0">
                <a:ea typeface="+mn-lt"/>
                <a:cs typeface="+mn-lt"/>
              </a:rPr>
              <a:t>Replace "password" with your user password and also the "</a:t>
            </a:r>
            <a:r>
              <a:rPr lang="en-US" sz="1600" dirty="0" err="1">
                <a:ea typeface="+mn-lt"/>
                <a:cs typeface="+mn-lt"/>
              </a:rPr>
              <a:t>dbname</a:t>
            </a:r>
            <a:r>
              <a:rPr lang="en-US" sz="1600" dirty="0">
                <a:ea typeface="+mn-lt"/>
                <a:cs typeface="+mn-lt"/>
              </a:rPr>
              <a:t>" with the name you'd like to have for your database. Run the following code by typing node db.js and you will see Connected to the database in your console. You can take this to the next step by configuring your DB model by creating a "Collection" with various fields and connecting it with the express server. I leave it up to you to use according to your need. This was the basic setup needed to get Atlas up and running.</a:t>
            </a:r>
            <a:br>
              <a:rPr lang="en-US" sz="1600" dirty="0">
                <a:ea typeface="+mn-lt"/>
                <a:cs typeface="+mn-lt"/>
              </a:rPr>
            </a:br>
            <a:br>
              <a:rPr lang="en-US" sz="1600" dirty="0">
                <a:ea typeface="+mn-lt"/>
                <a:cs typeface="+mn-lt"/>
              </a:rPr>
            </a:br>
            <a:r>
              <a:rPr lang="en-US" sz="1600" dirty="0">
                <a:ea typeface="+mn-lt"/>
                <a:cs typeface="+mn-lt"/>
              </a:rPr>
              <a:t>Hooray, this way we have successfully connected to Atlas using Node.js. If you have any doubts, feel free contact me and I will try to resolve it on a </a:t>
            </a:r>
            <a:r>
              <a:rPr lang="en-US" sz="1600">
                <a:ea typeface="+mn-lt"/>
                <a:cs typeface="+mn-lt"/>
              </a:rPr>
              <a:t>personal basis.</a:t>
            </a:r>
            <a:endParaRPr lang="en-US" sz="1600" dirty="0">
              <a:ea typeface="+mn-lt"/>
              <a:cs typeface="+mn-lt"/>
            </a:endParaRPr>
          </a:p>
          <a:p>
            <a:endParaRPr lang="en-US" sz="1600" dirty="0">
              <a:ea typeface="+mn-lt"/>
              <a:cs typeface="+mn-lt"/>
            </a:endParaRPr>
          </a:p>
          <a:p>
            <a:br>
              <a:rPr lang="en-US" sz="1600" dirty="0">
                <a:ea typeface="+mn-lt"/>
                <a:cs typeface="+mn-lt"/>
              </a:rPr>
            </a:br>
            <a:endParaRPr lang="en-US" sz="1600" dirty="0">
              <a:ea typeface="+mn-lt"/>
              <a:cs typeface="+mn-lt"/>
            </a:endParaRPr>
          </a:p>
          <a:p>
            <a:endParaRPr lang="en-US" sz="1600" b="1" dirty="0"/>
          </a:p>
          <a:p>
            <a:br>
              <a:rPr lang="en-US" sz="1600" dirty="0">
                <a:ea typeface="+mn-lt"/>
                <a:cs typeface="+mn-lt"/>
              </a:rPr>
            </a:br>
            <a:endParaRPr lang="en-US" sz="1600" dirty="0">
              <a:ea typeface="+mn-lt"/>
              <a:cs typeface="+mn-lt"/>
            </a:endParaRPr>
          </a:p>
          <a:p>
            <a:endParaRPr lang="en-US" sz="1600" b="1" dirty="0"/>
          </a:p>
          <a:p>
            <a:endParaRPr lang="en-US" sz="1600" dirty="0">
              <a:ea typeface="+mn-lt"/>
              <a:cs typeface="+mn-lt"/>
            </a:endParaRPr>
          </a:p>
          <a:p>
            <a:endParaRPr lang="en-US" sz="1600" dirty="0">
              <a:ea typeface="+mn-lt"/>
              <a:cs typeface="+mn-lt"/>
            </a:endParaRPr>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Tree>
    <p:extLst>
      <p:ext uri="{BB962C8B-B14F-4D97-AF65-F5344CB8AC3E}">
        <p14:creationId xmlns:p14="http://schemas.microsoft.com/office/powerpoint/2010/main" val="8998363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a:solidFill>
            <a:schemeClr val="accent3">
              <a:lumMod val="50000"/>
            </a:schemeClr>
          </a:solidFill>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t">
            <a:normAutofit fontScale="90000"/>
          </a:bodyPr>
          <a:lstStyle/>
          <a:p>
            <a:br>
              <a:rPr lang="en-US" sz="1600" b="1" dirty="0"/>
            </a:br>
            <a:r>
              <a:rPr lang="en-US" sz="1600" b="1" dirty="0">
                <a:ea typeface="+mn-lt"/>
                <a:cs typeface="+mn-lt"/>
              </a:rPr>
              <a:t>What is </a:t>
            </a:r>
            <a:r>
              <a:rPr lang="en-US" sz="1600" b="1" dirty="0" err="1">
                <a:ea typeface="+mn-lt"/>
                <a:cs typeface="+mn-lt"/>
              </a:rPr>
              <a:t>RestFul</a:t>
            </a:r>
            <a:r>
              <a:rPr lang="en-US" sz="1600" b="1" dirty="0">
                <a:ea typeface="+mn-lt"/>
                <a:cs typeface="+mn-lt"/>
              </a:rPr>
              <a:t> Apis and Crud Operation</a:t>
            </a:r>
            <a:br>
              <a:rPr lang="en-US" sz="1600" b="1" dirty="0">
                <a:ea typeface="+mn-lt"/>
                <a:cs typeface="+mn-lt"/>
              </a:rPr>
            </a:br>
            <a:br>
              <a:rPr lang="en-US" sz="1600" b="1" dirty="0"/>
            </a:br>
            <a:r>
              <a:rPr lang="en-US" sz="1600" b="1" dirty="0"/>
              <a:t>Install Express, Mongoose and body-parser</a:t>
            </a:r>
            <a:br>
              <a:rPr lang="en-US" sz="1600" b="1" dirty="0"/>
            </a:br>
            <a:endParaRPr lang="en-US" sz="1600" b="1" dirty="0">
              <a:ea typeface="+mn-lt"/>
              <a:cs typeface="+mn-lt"/>
            </a:endParaRPr>
          </a:p>
          <a:p>
            <a:r>
              <a:rPr lang="en-US" sz="1600" b="1" dirty="0">
                <a:ea typeface="+mn-lt"/>
                <a:cs typeface="+mn-lt"/>
              </a:rPr>
              <a:t>Express</a:t>
            </a:r>
            <a:r>
              <a:rPr lang="en-US" sz="1600" dirty="0">
                <a:ea typeface="+mn-lt"/>
                <a:cs typeface="+mn-lt"/>
              </a:rPr>
              <a:t> is a minimal and flexible Node.js web application framework which is developed on top of Http module of Node.js that provides a robust set of features and myriad of HTTP utility methods and middleware to create a robust web API.</a:t>
            </a:r>
            <a:br>
              <a:rPr lang="en-US" sz="1600" dirty="0">
                <a:ea typeface="+mn-lt"/>
                <a:cs typeface="+mn-lt"/>
              </a:rPr>
            </a:br>
            <a:br>
              <a:rPr lang="en-US" sz="1600" dirty="0">
                <a:ea typeface="+mn-lt"/>
                <a:cs typeface="+mn-lt"/>
              </a:rPr>
            </a:br>
            <a:r>
              <a:rPr lang="en-US" sz="1600" dirty="0">
                <a:ea typeface="+mn-lt"/>
                <a:cs typeface="+mn-lt"/>
              </a:rPr>
              <a:t>Mongoose is a </a:t>
            </a:r>
            <a:r>
              <a:rPr lang="en-US" sz="1600" dirty="0" err="1">
                <a:ea typeface="+mn-lt"/>
                <a:cs typeface="+mn-lt"/>
              </a:rPr>
              <a:t>MondoDB</a:t>
            </a:r>
            <a:r>
              <a:rPr lang="en-US" sz="1600" dirty="0">
                <a:ea typeface="+mn-lt"/>
                <a:cs typeface="+mn-lt"/>
              </a:rPr>
              <a:t> object data modelling package that provides a straight-forward, schema-based solution to model data in the Node.js application. It includes built-in type casting, validation, query building, business logic hooks and more, out of the box.</a:t>
            </a:r>
            <a:br>
              <a:rPr lang="en-US" sz="1600" dirty="0">
                <a:ea typeface="+mn-lt"/>
                <a:cs typeface="+mn-lt"/>
              </a:rPr>
            </a:br>
            <a:br>
              <a:rPr lang="en-US" sz="1600" dirty="0">
                <a:ea typeface="+mn-lt"/>
                <a:cs typeface="+mn-lt"/>
              </a:rPr>
            </a:br>
            <a:r>
              <a:rPr lang="en-US" sz="1600" dirty="0">
                <a:ea typeface="+mn-lt"/>
                <a:cs typeface="+mn-lt"/>
              </a:rPr>
              <a:t>body-</a:t>
            </a:r>
            <a:r>
              <a:rPr lang="en-US" sz="1600" dirty="0" err="1">
                <a:ea typeface="+mn-lt"/>
                <a:cs typeface="+mn-lt"/>
              </a:rPr>
              <a:t>paser</a:t>
            </a:r>
            <a:r>
              <a:rPr lang="en-US" sz="1600" dirty="0">
                <a:ea typeface="+mn-lt"/>
                <a:cs typeface="+mn-lt"/>
              </a:rPr>
              <a:t> is Node.js middleware for parsing incoming request bodies in a middleware before request handlers and is available under the </a:t>
            </a:r>
            <a:r>
              <a:rPr lang="en-US" sz="1600" dirty="0" err="1">
                <a:ea typeface="+mn-lt"/>
                <a:cs typeface="+mn-lt"/>
              </a:rPr>
              <a:t>req.body</a:t>
            </a:r>
            <a:r>
              <a:rPr lang="en-US" sz="1600" dirty="0">
                <a:ea typeface="+mn-lt"/>
                <a:cs typeface="+mn-lt"/>
              </a:rPr>
              <a:t> property.</a:t>
            </a:r>
            <a:br>
              <a:rPr lang="en-US" sz="1600" dirty="0">
                <a:ea typeface="+mn-lt"/>
                <a:cs typeface="+mn-lt"/>
              </a:rPr>
            </a:br>
            <a:br>
              <a:rPr lang="en-US" sz="1600" dirty="0">
                <a:ea typeface="+mn-lt"/>
                <a:cs typeface="+mn-lt"/>
              </a:rPr>
            </a:br>
            <a:r>
              <a:rPr lang="en-US" sz="1600" dirty="0">
                <a:ea typeface="+mn-lt"/>
                <a:cs typeface="+mn-lt"/>
              </a:rPr>
              <a:t>So install all these packages by running following command in the command window.</a:t>
            </a:r>
            <a:endParaRPr lang="en-US" dirty="0"/>
          </a:p>
          <a:p>
            <a:r>
              <a:rPr lang="en-US" sz="1600" dirty="0">
                <a:ea typeface="+mn-lt"/>
                <a:cs typeface="+mn-lt"/>
              </a:rPr>
              <a:t>$ </a:t>
            </a:r>
            <a:r>
              <a:rPr lang="en-US" sz="1600" dirty="0" err="1">
                <a:ea typeface="+mn-lt"/>
                <a:cs typeface="+mn-lt"/>
              </a:rPr>
              <a:t>npm</a:t>
            </a:r>
            <a:r>
              <a:rPr lang="en-US" sz="1600" dirty="0">
                <a:ea typeface="+mn-lt"/>
                <a:cs typeface="+mn-lt"/>
              </a:rPr>
              <a:t> </a:t>
            </a:r>
            <a:r>
              <a:rPr lang="en-US" sz="1600" dirty="0" err="1">
                <a:ea typeface="+mn-lt"/>
                <a:cs typeface="+mn-lt"/>
              </a:rPr>
              <a:t>i</a:t>
            </a:r>
            <a:r>
              <a:rPr lang="en-US" sz="1600" dirty="0">
                <a:ea typeface="+mn-lt"/>
                <a:cs typeface="+mn-lt"/>
              </a:rPr>
              <a:t> express mongoose body-parser –save</a:t>
            </a:r>
            <a:br>
              <a:rPr lang="en-US" dirty="0"/>
            </a:br>
            <a:endParaRPr lang="en-US"/>
          </a:p>
          <a:p>
            <a:endParaRPr lang="en-US" sz="1600" b="1" dirty="0"/>
          </a:p>
          <a:p>
            <a:endParaRPr lang="en-US" sz="1600" dirty="0">
              <a:ea typeface="+mn-lt"/>
              <a:cs typeface="+mn-lt"/>
            </a:endParaRPr>
          </a:p>
          <a:p>
            <a:br>
              <a:rPr lang="en-US" sz="1600" dirty="0">
                <a:ea typeface="+mn-lt"/>
                <a:cs typeface="+mn-lt"/>
              </a:rPr>
            </a:br>
            <a:endParaRPr lang="en-US" sz="1600" dirty="0">
              <a:ea typeface="+mn-lt"/>
              <a:cs typeface="+mn-lt"/>
            </a:endParaRPr>
          </a:p>
          <a:p>
            <a:endParaRPr lang="en-US" sz="1600" b="1" dirty="0"/>
          </a:p>
          <a:p>
            <a:br>
              <a:rPr lang="en-US" sz="1600" dirty="0">
                <a:ea typeface="+mn-lt"/>
                <a:cs typeface="+mn-lt"/>
              </a:rPr>
            </a:br>
            <a:endParaRPr lang="en-US" sz="1600" dirty="0">
              <a:ea typeface="+mn-lt"/>
              <a:cs typeface="+mn-lt"/>
            </a:endParaRPr>
          </a:p>
          <a:p>
            <a:endParaRPr lang="en-US" sz="1600" b="1" dirty="0"/>
          </a:p>
          <a:p>
            <a:endParaRPr lang="en-US" sz="1600" dirty="0">
              <a:ea typeface="+mn-lt"/>
              <a:cs typeface="+mn-lt"/>
            </a:endParaRPr>
          </a:p>
          <a:p>
            <a:endParaRPr lang="en-US" sz="1600" dirty="0">
              <a:ea typeface="+mn-lt"/>
              <a:cs typeface="+mn-lt"/>
            </a:endParaRPr>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Tree>
    <p:extLst>
      <p:ext uri="{BB962C8B-B14F-4D97-AF65-F5344CB8AC3E}">
        <p14:creationId xmlns:p14="http://schemas.microsoft.com/office/powerpoint/2010/main" val="19672371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a:solidFill>
            <a:schemeClr val="accent3">
              <a:lumMod val="50000"/>
            </a:schemeClr>
          </a:solidFill>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t">
            <a:normAutofit fontScale="90000"/>
          </a:bodyPr>
          <a:lstStyle/>
          <a:p>
            <a:br>
              <a:rPr lang="en-US" sz="1600" b="1" dirty="0"/>
            </a:br>
            <a:r>
              <a:rPr lang="en-US" sz="1600" b="1" dirty="0">
                <a:ea typeface="+mn-lt"/>
                <a:cs typeface="+mn-lt"/>
              </a:rPr>
              <a:t>What is </a:t>
            </a:r>
            <a:r>
              <a:rPr lang="en-US" sz="1600" b="1" dirty="0" err="1">
                <a:ea typeface="+mn-lt"/>
                <a:cs typeface="+mn-lt"/>
              </a:rPr>
              <a:t>RestFul</a:t>
            </a:r>
            <a:r>
              <a:rPr lang="en-US" sz="1600" b="1" dirty="0">
                <a:ea typeface="+mn-lt"/>
                <a:cs typeface="+mn-lt"/>
              </a:rPr>
              <a:t> Apis and Crud Operation</a:t>
            </a:r>
            <a:br>
              <a:rPr lang="en-US" sz="1600" b="1" dirty="0">
                <a:ea typeface="+mn-lt"/>
                <a:cs typeface="+mn-lt"/>
              </a:rPr>
            </a:br>
            <a:br>
              <a:rPr lang="en-US" sz="1600" b="1" dirty="0">
                <a:ea typeface="+mn-lt"/>
                <a:cs typeface="+mn-lt"/>
              </a:rPr>
            </a:br>
            <a:r>
              <a:rPr lang="en-US" sz="1600" b="1" dirty="0"/>
              <a:t>Write Code…</a:t>
            </a:r>
          </a:p>
          <a:p>
            <a:r>
              <a:rPr lang="en-US" sz="1600" dirty="0">
                <a:ea typeface="+mn-lt"/>
                <a:cs typeface="+mn-lt"/>
              </a:rPr>
              <a:t>Now open the code editor to start writing code. Run following command to start VS Code editor in the project folder.</a:t>
            </a:r>
            <a:endParaRPr lang="en-US" dirty="0"/>
          </a:p>
          <a:p>
            <a:r>
              <a:rPr lang="en-US" sz="1600" dirty="0">
                <a:ea typeface="+mn-lt"/>
                <a:cs typeface="+mn-lt"/>
              </a:rPr>
              <a:t> </a:t>
            </a:r>
            <a:r>
              <a:rPr lang="en-US" sz="1600" dirty="0" err="1">
                <a:ea typeface="+mn-lt"/>
                <a:cs typeface="+mn-lt"/>
              </a:rPr>
              <a:t>vscode</a:t>
            </a:r>
            <a:r>
              <a:rPr lang="en-US" sz="1600" dirty="0">
                <a:ea typeface="+mn-lt"/>
                <a:cs typeface="+mn-lt"/>
              </a:rPr>
              <a:t> .</a:t>
            </a:r>
            <a:endParaRPr lang="en-US" dirty="0"/>
          </a:p>
          <a:p>
            <a:r>
              <a:rPr lang="en-US" sz="1600" dirty="0">
                <a:ea typeface="+mn-lt"/>
                <a:cs typeface="+mn-lt"/>
              </a:rPr>
              <a:t>Create </a:t>
            </a:r>
            <a:r>
              <a:rPr lang="en-US" sz="1600" b="1" dirty="0">
                <a:ea typeface="+mn-lt"/>
                <a:cs typeface="+mn-lt"/>
              </a:rPr>
              <a:t>db.js</a:t>
            </a:r>
            <a:r>
              <a:rPr lang="en-US" sz="1600" dirty="0">
                <a:ea typeface="+mn-lt"/>
                <a:cs typeface="+mn-lt"/>
              </a:rPr>
              <a:t> file and add following code to create and export connection with MongoDB using mongoose.</a:t>
            </a:r>
            <a:br>
              <a:rPr lang="en-US" sz="1600" dirty="0">
                <a:ea typeface="+mn-lt"/>
                <a:cs typeface="+mn-lt"/>
              </a:rPr>
            </a:br>
            <a:endParaRPr lang="en-US" sz="1600" dirty="0">
              <a:ea typeface="+mn-lt"/>
              <a:cs typeface="+mn-lt"/>
            </a:endParaRPr>
          </a:p>
          <a:p>
            <a:r>
              <a:rPr lang="en-US" sz="1300" dirty="0">
                <a:ea typeface="+mn-lt"/>
                <a:cs typeface="+mn-lt"/>
              </a:rPr>
              <a:t>const mongoose = require("mongoose");
</a:t>
            </a:r>
            <a:r>
              <a:rPr lang="en-US" sz="1300" dirty="0" err="1">
                <a:ea typeface="+mn-lt"/>
                <a:cs typeface="+mn-lt"/>
              </a:rPr>
              <a:t>mongoose.connect</a:t>
            </a:r>
            <a:r>
              <a:rPr lang="en-US" sz="1300" dirty="0">
                <a:ea typeface="+mn-lt"/>
                <a:cs typeface="+mn-lt"/>
              </a:rPr>
              <a:t>(
  "</a:t>
            </a:r>
            <a:r>
              <a:rPr lang="en-US" sz="1300" dirty="0" err="1">
                <a:ea typeface="+mn-lt"/>
                <a:cs typeface="+mn-lt"/>
              </a:rPr>
              <a:t>mongodb</a:t>
            </a:r>
            <a:r>
              <a:rPr lang="en-US" sz="1300" dirty="0">
                <a:ea typeface="+mn-lt"/>
                <a:cs typeface="+mn-lt"/>
              </a:rPr>
              <a:t>://localhost:27017/</a:t>
            </a:r>
            <a:r>
              <a:rPr lang="en-US" sz="1300" dirty="0" err="1">
                <a:ea typeface="+mn-lt"/>
                <a:cs typeface="+mn-lt"/>
              </a:rPr>
              <a:t>customerDb</a:t>
            </a:r>
            <a:r>
              <a:rPr lang="en-US" sz="1300" dirty="0">
                <a:ea typeface="+mn-lt"/>
                <a:cs typeface="+mn-lt"/>
              </a:rPr>
              <a:t>",
  { </a:t>
            </a:r>
            <a:r>
              <a:rPr lang="en-US" sz="1300" dirty="0" err="1">
                <a:ea typeface="+mn-lt"/>
                <a:cs typeface="+mn-lt"/>
              </a:rPr>
              <a:t>useNewUrlParser</a:t>
            </a:r>
            <a:r>
              <a:rPr lang="en-US" sz="1300" dirty="0">
                <a:ea typeface="+mn-lt"/>
                <a:cs typeface="+mn-lt"/>
              </a:rPr>
              <a:t>: true, </a:t>
            </a:r>
            <a:r>
              <a:rPr lang="en-US" sz="1300" dirty="0" err="1">
                <a:ea typeface="+mn-lt"/>
                <a:cs typeface="+mn-lt"/>
              </a:rPr>
              <a:t>useUnifiedTopology</a:t>
            </a:r>
            <a:r>
              <a:rPr lang="en-US" sz="1300" dirty="0">
                <a:ea typeface="+mn-lt"/>
                <a:cs typeface="+mn-lt"/>
              </a:rPr>
              <a:t>: true },
  err =&gt; {
    if (!err) console.log("Successfully connect to </a:t>
            </a:r>
            <a:r>
              <a:rPr lang="en-US" sz="1300" dirty="0" err="1">
                <a:ea typeface="+mn-lt"/>
                <a:cs typeface="+mn-lt"/>
              </a:rPr>
              <a:t>MondoDB</a:t>
            </a:r>
            <a:r>
              <a:rPr lang="en-US" sz="1300" dirty="0">
                <a:ea typeface="+mn-lt"/>
                <a:cs typeface="+mn-lt"/>
              </a:rPr>
              <a:t>...");
    else
      console.log(
        "Connection to </a:t>
            </a:r>
            <a:r>
              <a:rPr lang="en-US" sz="1300" dirty="0" err="1">
                <a:ea typeface="+mn-lt"/>
                <a:cs typeface="+mn-lt"/>
              </a:rPr>
              <a:t>MongoDb</a:t>
            </a:r>
            <a:r>
              <a:rPr lang="en-US" sz="1300" dirty="0">
                <a:ea typeface="+mn-lt"/>
                <a:cs typeface="+mn-lt"/>
              </a:rPr>
              <a:t> failed :" + JSON
         .</a:t>
            </a:r>
            <a:r>
              <a:rPr lang="en-US" sz="1300" dirty="0" err="1">
                <a:ea typeface="+mn-lt"/>
                <a:cs typeface="+mn-lt"/>
              </a:rPr>
              <a:t>stringify</a:t>
            </a:r>
            <a:r>
              <a:rPr lang="en-US" sz="1300" dirty="0">
                <a:ea typeface="+mn-lt"/>
                <a:cs typeface="+mn-lt"/>
              </a:rPr>
              <a:t>(err, undefined, 2)
      );
  }
);
</a:t>
            </a:r>
            <a:r>
              <a:rPr lang="en-US" sz="1600" dirty="0">
                <a:ea typeface="+mn-lt"/>
                <a:cs typeface="+mn-lt"/>
              </a:rPr>
              <a:t>
</a:t>
            </a:r>
            <a:r>
              <a:rPr lang="en-US" sz="1600" dirty="0" err="1">
                <a:ea typeface="+mn-lt"/>
                <a:cs typeface="+mn-lt"/>
              </a:rPr>
              <a:t>module.exports</a:t>
            </a:r>
            <a:r>
              <a:rPr lang="en-US" sz="1600" dirty="0">
                <a:ea typeface="+mn-lt"/>
                <a:cs typeface="+mn-lt"/>
              </a:rPr>
              <a:t> = mongoose;</a:t>
            </a:r>
            <a:br>
              <a:rPr lang="en-US" sz="1600" dirty="0">
                <a:ea typeface="+mn-lt"/>
                <a:cs typeface="+mn-lt"/>
              </a:rPr>
            </a:br>
            <a:endParaRPr lang="en-US" sz="1600" dirty="0"/>
          </a:p>
          <a:p>
            <a:endParaRPr lang="en-US" sz="1600" dirty="0"/>
          </a:p>
          <a:p>
            <a:br>
              <a:rPr lang="en-US" sz="1600" b="1" dirty="0"/>
            </a:br>
            <a:br>
              <a:rPr lang="en-US" dirty="0"/>
            </a:br>
            <a:endParaRPr lang="en-US"/>
          </a:p>
          <a:p>
            <a:endParaRPr lang="en-US" sz="1600" b="1" dirty="0"/>
          </a:p>
          <a:p>
            <a:endParaRPr lang="en-US" sz="1600" dirty="0">
              <a:ea typeface="+mn-lt"/>
              <a:cs typeface="+mn-lt"/>
            </a:endParaRPr>
          </a:p>
          <a:p>
            <a:br>
              <a:rPr lang="en-US" sz="1600" dirty="0">
                <a:ea typeface="+mn-lt"/>
                <a:cs typeface="+mn-lt"/>
              </a:rPr>
            </a:br>
            <a:endParaRPr lang="en-US" sz="1600" dirty="0">
              <a:ea typeface="+mn-lt"/>
              <a:cs typeface="+mn-lt"/>
            </a:endParaRPr>
          </a:p>
          <a:p>
            <a:endParaRPr lang="en-US" sz="1600" b="1" dirty="0"/>
          </a:p>
          <a:p>
            <a:br>
              <a:rPr lang="en-US" sz="1600" dirty="0">
                <a:ea typeface="+mn-lt"/>
                <a:cs typeface="+mn-lt"/>
              </a:rPr>
            </a:br>
            <a:endParaRPr lang="en-US" sz="1600" dirty="0">
              <a:ea typeface="+mn-lt"/>
              <a:cs typeface="+mn-lt"/>
            </a:endParaRPr>
          </a:p>
          <a:p>
            <a:endParaRPr lang="en-US" sz="1600" b="1" dirty="0"/>
          </a:p>
          <a:p>
            <a:endParaRPr lang="en-US" sz="1600" dirty="0">
              <a:ea typeface="+mn-lt"/>
              <a:cs typeface="+mn-lt"/>
            </a:endParaRPr>
          </a:p>
          <a:p>
            <a:endParaRPr lang="en-US" sz="1600" dirty="0">
              <a:ea typeface="+mn-lt"/>
              <a:cs typeface="+mn-lt"/>
            </a:endParaRPr>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Tree>
    <p:extLst>
      <p:ext uri="{BB962C8B-B14F-4D97-AF65-F5344CB8AC3E}">
        <p14:creationId xmlns:p14="http://schemas.microsoft.com/office/powerpoint/2010/main" val="35209678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a:solidFill>
            <a:schemeClr val="accent3">
              <a:lumMod val="50000"/>
            </a:schemeClr>
          </a:solidFill>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t">
            <a:normAutofit fontScale="90000"/>
          </a:bodyPr>
          <a:lstStyle/>
          <a:p>
            <a:br>
              <a:rPr lang="en-US" sz="1600" b="1" dirty="0"/>
            </a:br>
            <a:r>
              <a:rPr lang="en-US" sz="1600" b="1" dirty="0">
                <a:ea typeface="+mn-lt"/>
                <a:cs typeface="+mn-lt"/>
              </a:rPr>
              <a:t>What is </a:t>
            </a:r>
            <a:r>
              <a:rPr lang="en-US" sz="1600" b="1" dirty="0" err="1">
                <a:ea typeface="+mn-lt"/>
                <a:cs typeface="+mn-lt"/>
              </a:rPr>
              <a:t>RestFul</a:t>
            </a:r>
            <a:r>
              <a:rPr lang="en-US" sz="1600" b="1" dirty="0">
                <a:ea typeface="+mn-lt"/>
                <a:cs typeface="+mn-lt"/>
              </a:rPr>
              <a:t> Apis and Crud Operation</a:t>
            </a:r>
            <a:br>
              <a:rPr lang="en-US" sz="1600" b="1" dirty="0">
                <a:ea typeface="+mn-lt"/>
                <a:cs typeface="+mn-lt"/>
              </a:rPr>
            </a:br>
            <a:br>
              <a:rPr lang="en-US" sz="1600" b="1" dirty="0">
                <a:ea typeface="+mn-lt"/>
                <a:cs typeface="+mn-lt"/>
              </a:rPr>
            </a:br>
            <a:r>
              <a:rPr lang="en-US" sz="1600" dirty="0">
                <a:ea typeface="+mn-lt"/>
                <a:cs typeface="+mn-lt"/>
              </a:rPr>
              <a:t>Create </a:t>
            </a:r>
            <a:r>
              <a:rPr lang="en-US" sz="1600" b="1" dirty="0">
                <a:ea typeface="+mn-lt"/>
                <a:cs typeface="+mn-lt"/>
              </a:rPr>
              <a:t>index.js</a:t>
            </a:r>
            <a:r>
              <a:rPr lang="en-US" sz="1600" dirty="0">
                <a:ea typeface="+mn-lt"/>
                <a:cs typeface="+mn-lt"/>
              </a:rPr>
              <a:t> file and add following code to create Express server to host our restful API. It will also import </a:t>
            </a:r>
            <a:r>
              <a:rPr lang="en-US" sz="1600" dirty="0" err="1">
                <a:ea typeface="+mn-lt"/>
                <a:cs typeface="+mn-lt"/>
              </a:rPr>
              <a:t>mongodb</a:t>
            </a:r>
            <a:r>
              <a:rPr lang="en-US" sz="1600" dirty="0">
                <a:ea typeface="+mn-lt"/>
                <a:cs typeface="+mn-lt"/>
              </a:rPr>
              <a:t> connection from db.js.</a:t>
            </a:r>
            <a:br>
              <a:rPr lang="en-US" sz="1600" dirty="0">
                <a:ea typeface="+mn-lt"/>
                <a:cs typeface="+mn-lt"/>
              </a:rPr>
            </a:br>
            <a:br>
              <a:rPr lang="en-US" sz="1600" dirty="0">
                <a:ea typeface="+mn-lt"/>
                <a:cs typeface="+mn-lt"/>
              </a:rPr>
            </a:br>
            <a:r>
              <a:rPr lang="en-US" sz="1600" dirty="0">
                <a:ea typeface="+mn-lt"/>
                <a:cs typeface="+mn-lt"/>
              </a:rPr>
              <a:t>const </a:t>
            </a:r>
            <a:r>
              <a:rPr lang="en-US" sz="1600" dirty="0" err="1">
                <a:ea typeface="+mn-lt"/>
                <a:cs typeface="+mn-lt"/>
              </a:rPr>
              <a:t>bodyParser</a:t>
            </a:r>
            <a:r>
              <a:rPr lang="en-US" sz="1600" dirty="0">
                <a:ea typeface="+mn-lt"/>
                <a:cs typeface="+mn-lt"/>
              </a:rPr>
              <a:t> = require("body-parser");
const { mongoose } = require("./</a:t>
            </a:r>
            <a:r>
              <a:rPr lang="en-US" sz="1600" dirty="0" err="1">
                <a:ea typeface="+mn-lt"/>
                <a:cs typeface="+mn-lt"/>
              </a:rPr>
              <a:t>db</a:t>
            </a:r>
            <a:r>
              <a:rPr lang="en-US" sz="1600" dirty="0">
                <a:ea typeface="+mn-lt"/>
                <a:cs typeface="+mn-lt"/>
              </a:rPr>
              <a:t>");
const customer = require("./Controller/</a:t>
            </a:r>
            <a:r>
              <a:rPr lang="en-US" sz="1600" dirty="0" err="1">
                <a:ea typeface="+mn-lt"/>
                <a:cs typeface="+mn-lt"/>
              </a:rPr>
              <a:t>CustomerController</a:t>
            </a:r>
            <a:r>
              <a:rPr lang="en-US" sz="1600" dirty="0">
                <a:ea typeface="+mn-lt"/>
                <a:cs typeface="+mn-lt"/>
              </a:rPr>
              <a:t>");
const express = require("express");
const app = express();
//added middleware code
</a:t>
            </a:r>
            <a:r>
              <a:rPr lang="en-US" sz="1600" dirty="0" err="1">
                <a:ea typeface="+mn-lt"/>
                <a:cs typeface="+mn-lt"/>
              </a:rPr>
              <a:t>app.use</a:t>
            </a:r>
            <a:r>
              <a:rPr lang="en-US" sz="1600" dirty="0">
                <a:ea typeface="+mn-lt"/>
                <a:cs typeface="+mn-lt"/>
              </a:rPr>
              <a:t>(</a:t>
            </a:r>
            <a:r>
              <a:rPr lang="en-US" sz="1600" dirty="0" err="1">
                <a:ea typeface="+mn-lt"/>
                <a:cs typeface="+mn-lt"/>
              </a:rPr>
              <a:t>bodyParser.json</a:t>
            </a:r>
            <a:r>
              <a:rPr lang="en-US" sz="1600" dirty="0">
                <a:ea typeface="+mn-lt"/>
                <a:cs typeface="+mn-lt"/>
              </a:rPr>
              <a:t>());
</a:t>
            </a:r>
            <a:r>
              <a:rPr lang="en-US" sz="1600" dirty="0" err="1">
                <a:ea typeface="+mn-lt"/>
                <a:cs typeface="+mn-lt"/>
              </a:rPr>
              <a:t>app.use</a:t>
            </a:r>
            <a:r>
              <a:rPr lang="en-US" sz="1600" dirty="0">
                <a:ea typeface="+mn-lt"/>
                <a:cs typeface="+mn-lt"/>
              </a:rPr>
              <a:t>("/customers", customer);
const port = </a:t>
            </a:r>
            <a:r>
              <a:rPr lang="en-US" sz="1600" dirty="0" err="1">
                <a:ea typeface="+mn-lt"/>
                <a:cs typeface="+mn-lt"/>
              </a:rPr>
              <a:t>process.env.port</a:t>
            </a:r>
            <a:r>
              <a:rPr lang="en-US" sz="1600" dirty="0">
                <a:ea typeface="+mn-lt"/>
                <a:cs typeface="+mn-lt"/>
              </a:rPr>
              <a:t> || 3000;
</a:t>
            </a:r>
            <a:r>
              <a:rPr lang="en-US" sz="1600" dirty="0" err="1">
                <a:ea typeface="+mn-lt"/>
                <a:cs typeface="+mn-lt"/>
              </a:rPr>
              <a:t>app.listen</a:t>
            </a:r>
            <a:r>
              <a:rPr lang="en-US" sz="1600" dirty="0">
                <a:ea typeface="+mn-lt"/>
                <a:cs typeface="+mn-lt"/>
              </a:rPr>
              <a:t>(port, () =&gt; {
  console.log(`server listening at port :${port}`);
});</a:t>
            </a:r>
            <a:br>
              <a:rPr lang="en-US" sz="1600" b="1" dirty="0"/>
            </a:br>
            <a:br>
              <a:rPr lang="en-US" dirty="0"/>
            </a:br>
            <a:endParaRPr lang="en-US"/>
          </a:p>
          <a:p>
            <a:endParaRPr lang="en-US" sz="1600" b="1" dirty="0"/>
          </a:p>
          <a:p>
            <a:endParaRPr lang="en-US" sz="1600" dirty="0">
              <a:ea typeface="+mn-lt"/>
              <a:cs typeface="+mn-lt"/>
            </a:endParaRPr>
          </a:p>
          <a:p>
            <a:br>
              <a:rPr lang="en-US" sz="1600" dirty="0">
                <a:ea typeface="+mn-lt"/>
                <a:cs typeface="+mn-lt"/>
              </a:rPr>
            </a:br>
            <a:endParaRPr lang="en-US" sz="1600" dirty="0">
              <a:ea typeface="+mn-lt"/>
              <a:cs typeface="+mn-lt"/>
            </a:endParaRPr>
          </a:p>
          <a:p>
            <a:endParaRPr lang="en-US" sz="1600" b="1" dirty="0"/>
          </a:p>
          <a:p>
            <a:br>
              <a:rPr lang="en-US" sz="1600" dirty="0">
                <a:ea typeface="+mn-lt"/>
                <a:cs typeface="+mn-lt"/>
              </a:rPr>
            </a:br>
            <a:endParaRPr lang="en-US" sz="1600" dirty="0">
              <a:ea typeface="+mn-lt"/>
              <a:cs typeface="+mn-lt"/>
            </a:endParaRPr>
          </a:p>
          <a:p>
            <a:endParaRPr lang="en-US" sz="1600" b="1" dirty="0"/>
          </a:p>
          <a:p>
            <a:endParaRPr lang="en-US" sz="1600" dirty="0">
              <a:ea typeface="+mn-lt"/>
              <a:cs typeface="+mn-lt"/>
            </a:endParaRPr>
          </a:p>
          <a:p>
            <a:endParaRPr lang="en-US" sz="1600" dirty="0">
              <a:ea typeface="+mn-lt"/>
              <a:cs typeface="+mn-lt"/>
            </a:endParaRPr>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Tree>
    <p:extLst>
      <p:ext uri="{BB962C8B-B14F-4D97-AF65-F5344CB8AC3E}">
        <p14:creationId xmlns:p14="http://schemas.microsoft.com/office/powerpoint/2010/main" val="3967778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rmAutofit fontScale="90000"/>
          </a:bodyPr>
          <a:lstStyle/>
          <a:p>
            <a:pPr>
              <a:buFont typeface="Arial"/>
              <a:buChar char="•"/>
            </a:pPr>
            <a:r>
              <a:rPr lang="en-US" sz="1400" b="1">
                <a:ea typeface="+mj-lt"/>
                <a:cs typeface="+mj-lt"/>
              </a:rPr>
              <a:t>Introduction To Angular, How Angular Works</a:t>
            </a:r>
            <a:br>
              <a:rPr lang="en-US" sz="1400" b="1"/>
            </a:br>
            <a:br>
              <a:rPr lang="en-US" sz="1400" b="1"/>
            </a:br>
            <a:br>
              <a:rPr lang="en-US" sz="1400" b="1"/>
            </a:br>
            <a:r>
              <a:rPr lang="en-US" sz="1400">
                <a:ea typeface="+mj-lt"/>
                <a:cs typeface="+mj-lt"/>
              </a:rPr>
              <a:t>How Angular Works(also referred to as Angular 2+(plus)) is framework for building client side web applications using HTML, CSS and TypeScript. Angular is written in TypeScript and is developed by Google. Angular provides developers robust tools for development of client side web Applications. Angular completely follows component based architecture and single page application (SPA). Angular follows semantic versioning based on MAJOR.MINOR.PATCH scheme.</a:t>
            </a:r>
            <a:br>
              <a:rPr lang="en-US" sz="1400"/>
            </a:br>
            <a:br>
              <a:rPr lang="en-US" sz="1400" b="1"/>
            </a:br>
            <a:r>
              <a:rPr lang="en-US" sz="1400" b="1"/>
              <a:t>Component-based Architecture of Angular</a:t>
            </a:r>
            <a:br>
              <a:rPr lang="en-US" sz="1400" b="1"/>
            </a:br>
            <a:endParaRPr lang="en-US" sz="1400" b="1"/>
          </a:p>
          <a:p>
            <a:r>
              <a:rPr lang="en-US" sz="1400">
                <a:ea typeface="+mj-lt"/>
                <a:cs typeface="+mj-lt"/>
              </a:rPr>
              <a:t>Angular follows component based architecture, in component-based architecture, a large application is broken (decoupled) into functional and logical components. These components are reusable hence can be used in any other part of the application. These components are independent hence can be tested independently, this architecture makes Angular code highly testable.</a:t>
            </a:r>
            <a:br>
              <a:rPr lang="en-US" sz="1400">
                <a:ea typeface="+mj-lt"/>
                <a:cs typeface="+mj-lt"/>
              </a:rPr>
            </a:br>
            <a:br>
              <a:rPr lang="en-US" sz="1400"/>
            </a:br>
            <a:endParaRPr lang="en-US" sz="1400"/>
          </a:p>
          <a:p>
            <a:pPr>
              <a:spcBef>
                <a:spcPts val="0"/>
              </a:spcBef>
            </a:pPr>
            <a:br>
              <a:rPr lang="en-US" sz="1200" b="1"/>
            </a:br>
            <a:br>
              <a:rPr lang="en-US" sz="1200" b="1"/>
            </a:br>
            <a:br>
              <a:rPr lang="en-US" sz="1200" b="1"/>
            </a:br>
            <a:br>
              <a:rPr lang="en-US" sz="1200" b="1"/>
            </a:br>
            <a:br>
              <a:rPr lang="en-US" sz="1200" b="1"/>
            </a:br>
            <a:br>
              <a:rPr lang="en-US" sz="1200" b="1"/>
            </a:br>
            <a:br>
              <a:rPr lang="en-US" sz="1200" b="1"/>
            </a:br>
            <a:br>
              <a:rPr lang="en-US" sz="1200" b="1"/>
            </a:br>
            <a:br>
              <a:rPr lang="en-US" sz="1200" b="1"/>
            </a:br>
            <a:br>
              <a:rPr lang="en-US" sz="1200" b="1"/>
            </a:br>
            <a:br>
              <a:rPr lang="en-US" sz="1200" b="1"/>
            </a:br>
            <a:br>
              <a:rPr lang="en-US" sz="1200" b="1"/>
            </a:br>
            <a:br>
              <a:rPr lang="en-US" sz="1200" b="1"/>
            </a:br>
            <a:r>
              <a:rPr lang="en-US" sz="1600">
                <a:ea typeface="+mj-lt"/>
                <a:cs typeface="+mj-lt"/>
              </a:rPr>
              <a:t>The above diagram depicts the component based architecture an Angular Application typically follows, here Order-App is a parent component, and is having three child components namely menu-list, meal of the day and order-summary. As it is very clear from diagram that this app in nothing but the tree of components, this is the case with every angular application, all angular Applications are tree of components</a:t>
            </a:r>
            <a:br>
              <a:rPr lang="en-US" sz="1200" b="1"/>
            </a:br>
            <a:br>
              <a:rPr lang="en-US" sz="1200" b="1"/>
            </a:br>
            <a:br>
              <a:rPr lang="en-US" sz="1200" b="1"/>
            </a:br>
            <a:br>
              <a:rPr lang="en-US" sz="1200" b="1"/>
            </a:br>
            <a:br>
              <a:rPr lang="en-US" sz="1200" b="1"/>
            </a:br>
            <a:br>
              <a:rPr lang="en-US" sz="1200" b="1"/>
            </a:br>
            <a:br>
              <a:rPr lang="en-US" sz="1200" b="1"/>
            </a:br>
            <a:br>
              <a:rPr lang="en-US" sz="1200" b="1"/>
            </a:br>
            <a:br>
              <a:rPr lang="en-US" sz="1200" b="1"/>
            </a:br>
            <a:br>
              <a:rPr lang="en-US" sz="1200" b="1"/>
            </a:br>
            <a:br>
              <a:rPr lang="en-US" sz="1200" b="1"/>
            </a:br>
            <a:br>
              <a:rPr lang="en-US" sz="1200" b="1"/>
            </a:br>
            <a:br>
              <a:rPr lang="en-US" sz="1200" b="1"/>
            </a:br>
            <a:br>
              <a:rPr lang="en-US" sz="1200" b="1"/>
            </a:br>
            <a:br>
              <a:rPr lang="en-US" sz="1200" b="1"/>
            </a:br>
            <a:br>
              <a:rPr lang="en-US" sz="1200" b="1"/>
            </a:br>
            <a:br>
              <a:rPr lang="en-US" sz="1200" b="1"/>
            </a:br>
            <a:endParaRPr lang="en-US" sz="1200" b="1"/>
          </a:p>
        </p:txBody>
      </p:sp>
      <p:pic>
        <p:nvPicPr>
          <p:cNvPr id="2" name="Picture 2" descr="Diagram&#10;&#10;Description automatically generated">
            <a:extLst>
              <a:ext uri="{FF2B5EF4-FFF2-40B4-BE49-F238E27FC236}">
                <a16:creationId xmlns:a16="http://schemas.microsoft.com/office/drawing/2014/main" id="{93E8E0AF-0248-4D97-AF2F-4960CF84C9BE}"/>
              </a:ext>
            </a:extLst>
          </p:cNvPr>
          <p:cNvPicPr>
            <a:picLocks noChangeAspect="1"/>
          </p:cNvPicPr>
          <p:nvPr/>
        </p:nvPicPr>
        <p:blipFill>
          <a:blip r:embed="rId4"/>
          <a:stretch>
            <a:fillRect/>
          </a:stretch>
        </p:blipFill>
        <p:spPr>
          <a:xfrm>
            <a:off x="3962401" y="3052894"/>
            <a:ext cx="3977832" cy="2343735"/>
          </a:xfrm>
          <a:prstGeom prst="rect">
            <a:avLst/>
          </a:prstGeom>
        </p:spPr>
      </p:pic>
    </p:spTree>
    <p:extLst>
      <p:ext uri="{BB962C8B-B14F-4D97-AF65-F5344CB8AC3E}">
        <p14:creationId xmlns:p14="http://schemas.microsoft.com/office/powerpoint/2010/main" val="10723087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a:solidFill>
            <a:schemeClr val="accent3">
              <a:lumMod val="50000"/>
            </a:schemeClr>
          </a:solidFill>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t">
            <a:normAutofit fontScale="90000"/>
          </a:bodyPr>
          <a:lstStyle/>
          <a:p>
            <a:br>
              <a:rPr lang="en-US" sz="1600" b="1" dirty="0"/>
            </a:br>
            <a:r>
              <a:rPr lang="en-US" sz="1600" b="1" dirty="0">
                <a:ea typeface="+mn-lt"/>
                <a:cs typeface="+mn-lt"/>
              </a:rPr>
              <a:t>What is </a:t>
            </a:r>
            <a:r>
              <a:rPr lang="en-US" sz="1600" b="1" dirty="0" err="1">
                <a:ea typeface="+mn-lt"/>
                <a:cs typeface="+mn-lt"/>
              </a:rPr>
              <a:t>RestFul</a:t>
            </a:r>
            <a:r>
              <a:rPr lang="en-US" sz="1600" b="1" dirty="0">
                <a:ea typeface="+mn-lt"/>
                <a:cs typeface="+mn-lt"/>
              </a:rPr>
              <a:t> Apis and Crud Operation</a:t>
            </a:r>
            <a:br>
              <a:rPr lang="en-US" sz="1600" b="1" dirty="0">
                <a:ea typeface="+mn-lt"/>
                <a:cs typeface="+mn-lt"/>
              </a:rPr>
            </a:br>
            <a:br>
              <a:rPr lang="en-US" sz="1600" b="1" dirty="0">
                <a:ea typeface="+mn-lt"/>
                <a:cs typeface="+mn-lt"/>
              </a:rPr>
            </a:br>
            <a:r>
              <a:rPr lang="en-US" sz="1600" dirty="0">
                <a:ea typeface="+mn-lt"/>
                <a:cs typeface="+mn-lt"/>
              </a:rPr>
              <a:t>Now we need to create object data model to store Customer data in the MongoDB database. So create </a:t>
            </a:r>
            <a:r>
              <a:rPr lang="en-US" sz="1600" b="1" dirty="0">
                <a:ea typeface="+mn-lt"/>
                <a:cs typeface="+mn-lt"/>
              </a:rPr>
              <a:t>Models</a:t>
            </a:r>
            <a:r>
              <a:rPr lang="en-US" sz="1600" dirty="0">
                <a:ea typeface="+mn-lt"/>
                <a:cs typeface="+mn-lt"/>
              </a:rPr>
              <a:t> folder and create </a:t>
            </a:r>
            <a:r>
              <a:rPr lang="en-US" sz="1600" b="1" dirty="0">
                <a:ea typeface="+mn-lt"/>
                <a:cs typeface="+mn-lt"/>
              </a:rPr>
              <a:t>Customer.js</a:t>
            </a:r>
            <a:r>
              <a:rPr lang="en-US" sz="1600" dirty="0">
                <a:ea typeface="+mn-lt"/>
                <a:cs typeface="+mn-lt"/>
              </a:rPr>
              <a:t> file in it. Add following code to hold Customer model schema and export it as well.</a:t>
            </a:r>
            <a:br>
              <a:rPr lang="en-US" sz="1600" dirty="0">
                <a:ea typeface="+mn-lt"/>
                <a:cs typeface="+mn-lt"/>
              </a:rPr>
            </a:br>
            <a:br>
              <a:rPr lang="en-US" sz="1600" dirty="0">
                <a:ea typeface="+mn-lt"/>
                <a:cs typeface="+mn-lt"/>
              </a:rPr>
            </a:br>
            <a:r>
              <a:rPr lang="en-US" sz="1600" dirty="0">
                <a:ea typeface="+mn-lt"/>
                <a:cs typeface="+mn-lt"/>
              </a:rPr>
              <a:t>const mongoose = require("mongoose");
var Customer = </a:t>
            </a:r>
            <a:r>
              <a:rPr lang="en-US" sz="1600" dirty="0" err="1">
                <a:ea typeface="+mn-lt"/>
                <a:cs typeface="+mn-lt"/>
              </a:rPr>
              <a:t>mongoose.model</a:t>
            </a:r>
            <a:r>
              <a:rPr lang="en-US" sz="1600" dirty="0">
                <a:ea typeface="+mn-lt"/>
                <a:cs typeface="+mn-lt"/>
              </a:rPr>
              <a:t>("Customer", {
  </a:t>
            </a:r>
            <a:r>
              <a:rPr lang="en-US" sz="1600" dirty="0" err="1">
                <a:ea typeface="+mn-lt"/>
                <a:cs typeface="+mn-lt"/>
              </a:rPr>
              <a:t>first_name</a:t>
            </a:r>
            <a:r>
              <a:rPr lang="en-US" sz="1600" dirty="0">
                <a:ea typeface="+mn-lt"/>
                <a:cs typeface="+mn-lt"/>
              </a:rPr>
              <a:t>: String,
  </a:t>
            </a:r>
            <a:r>
              <a:rPr lang="en-US" sz="1600" dirty="0" err="1">
                <a:ea typeface="+mn-lt"/>
                <a:cs typeface="+mn-lt"/>
              </a:rPr>
              <a:t>last_name</a:t>
            </a:r>
            <a:r>
              <a:rPr lang="en-US" sz="1600" dirty="0">
                <a:ea typeface="+mn-lt"/>
                <a:cs typeface="+mn-lt"/>
              </a:rPr>
              <a:t>: String,
  gender: String,
  age: Number,
  email: String
});
</a:t>
            </a:r>
            <a:r>
              <a:rPr lang="en-US" sz="1600" dirty="0" err="1">
                <a:ea typeface="+mn-lt"/>
                <a:cs typeface="+mn-lt"/>
              </a:rPr>
              <a:t>module.exports</a:t>
            </a:r>
            <a:r>
              <a:rPr lang="en-US" sz="1600" dirty="0">
                <a:ea typeface="+mn-lt"/>
                <a:cs typeface="+mn-lt"/>
              </a:rPr>
              <a:t> = { Customer };</a:t>
            </a:r>
            <a:br>
              <a:rPr lang="en-US" sz="1600" dirty="0">
                <a:ea typeface="+mn-lt"/>
                <a:cs typeface="+mn-lt"/>
              </a:rPr>
            </a:br>
            <a:endParaRPr lang="en-US" sz="1600" dirty="0">
              <a:ea typeface="+mn-lt"/>
              <a:cs typeface="+mn-lt"/>
            </a:endParaRPr>
          </a:p>
          <a:p>
            <a:br>
              <a:rPr lang="en-US" dirty="0"/>
            </a:br>
            <a:endParaRPr lang="en-US" dirty="0"/>
          </a:p>
          <a:p>
            <a:br>
              <a:rPr lang="en-US" dirty="0"/>
            </a:br>
            <a:endParaRPr lang="en-US"/>
          </a:p>
          <a:p>
            <a:endParaRPr lang="en-US" sz="1600" b="1" dirty="0"/>
          </a:p>
          <a:p>
            <a:endParaRPr lang="en-US" sz="1600" dirty="0">
              <a:ea typeface="+mn-lt"/>
              <a:cs typeface="+mn-lt"/>
            </a:endParaRPr>
          </a:p>
          <a:p>
            <a:br>
              <a:rPr lang="en-US" sz="1600" dirty="0">
                <a:ea typeface="+mn-lt"/>
                <a:cs typeface="+mn-lt"/>
              </a:rPr>
            </a:br>
            <a:endParaRPr lang="en-US" sz="1600" dirty="0">
              <a:ea typeface="+mn-lt"/>
              <a:cs typeface="+mn-lt"/>
            </a:endParaRPr>
          </a:p>
          <a:p>
            <a:endParaRPr lang="en-US" sz="1600" b="1" dirty="0"/>
          </a:p>
          <a:p>
            <a:br>
              <a:rPr lang="en-US" sz="1600" dirty="0">
                <a:ea typeface="+mn-lt"/>
                <a:cs typeface="+mn-lt"/>
              </a:rPr>
            </a:br>
            <a:endParaRPr lang="en-US" sz="1600" dirty="0">
              <a:ea typeface="+mn-lt"/>
              <a:cs typeface="+mn-lt"/>
            </a:endParaRPr>
          </a:p>
          <a:p>
            <a:endParaRPr lang="en-US" sz="1600" b="1" dirty="0"/>
          </a:p>
          <a:p>
            <a:endParaRPr lang="en-US" sz="1600" dirty="0">
              <a:ea typeface="+mn-lt"/>
              <a:cs typeface="+mn-lt"/>
            </a:endParaRPr>
          </a:p>
          <a:p>
            <a:endParaRPr lang="en-US" sz="1600" dirty="0">
              <a:ea typeface="+mn-lt"/>
              <a:cs typeface="+mn-lt"/>
            </a:endParaRPr>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Tree>
    <p:extLst>
      <p:ext uri="{BB962C8B-B14F-4D97-AF65-F5344CB8AC3E}">
        <p14:creationId xmlns:p14="http://schemas.microsoft.com/office/powerpoint/2010/main" val="10353664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a:solidFill>
            <a:schemeClr val="accent3">
              <a:lumMod val="50000"/>
            </a:schemeClr>
          </a:solidFill>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t">
            <a:normAutofit fontScale="90000"/>
          </a:bodyPr>
          <a:lstStyle/>
          <a:p>
            <a:br>
              <a:rPr lang="en-US" sz="1600" b="1" dirty="0"/>
            </a:br>
            <a:r>
              <a:rPr lang="en-US" sz="1600" b="1" dirty="0">
                <a:ea typeface="+mn-lt"/>
                <a:cs typeface="+mn-lt"/>
              </a:rPr>
              <a:t>What is </a:t>
            </a:r>
            <a:r>
              <a:rPr lang="en-US" sz="1600" b="1" dirty="0" err="1">
                <a:ea typeface="+mn-lt"/>
                <a:cs typeface="+mn-lt"/>
              </a:rPr>
              <a:t>RestFul</a:t>
            </a:r>
            <a:r>
              <a:rPr lang="en-US" sz="1600" b="1" dirty="0">
                <a:ea typeface="+mn-lt"/>
                <a:cs typeface="+mn-lt"/>
              </a:rPr>
              <a:t> Apis and Crud Operation</a:t>
            </a:r>
            <a:br>
              <a:rPr lang="en-US" sz="1600" b="1" dirty="0">
                <a:ea typeface="+mn-lt"/>
                <a:cs typeface="+mn-lt"/>
              </a:rPr>
            </a:br>
            <a:br>
              <a:rPr lang="en-US" sz="1600" b="1" dirty="0">
                <a:ea typeface="+mn-lt"/>
                <a:cs typeface="+mn-lt"/>
              </a:rPr>
            </a:br>
            <a:r>
              <a:rPr lang="en-US" sz="1600" dirty="0">
                <a:ea typeface="+mn-lt"/>
                <a:cs typeface="+mn-lt"/>
              </a:rPr>
              <a:t>The last piece of code is to add controller code that will expose our restful API endpoints. So create </a:t>
            </a:r>
            <a:r>
              <a:rPr lang="en-US" sz="1600" b="1" dirty="0">
                <a:ea typeface="+mn-lt"/>
                <a:cs typeface="+mn-lt"/>
              </a:rPr>
              <a:t>Controller</a:t>
            </a:r>
            <a:r>
              <a:rPr lang="en-US" sz="1600" dirty="0">
                <a:ea typeface="+mn-lt"/>
                <a:cs typeface="+mn-lt"/>
              </a:rPr>
              <a:t> folder and in it create </a:t>
            </a:r>
            <a:r>
              <a:rPr lang="en-US" sz="1600" b="1" dirty="0">
                <a:ea typeface="+mn-lt"/>
                <a:cs typeface="+mn-lt"/>
              </a:rPr>
              <a:t>CustomerController.js</a:t>
            </a:r>
            <a:r>
              <a:rPr lang="en-US" sz="1600" dirty="0">
                <a:ea typeface="+mn-lt"/>
                <a:cs typeface="+mn-lt"/>
              </a:rPr>
              <a:t> file.</a:t>
            </a:r>
          </a:p>
          <a:p>
            <a:r>
              <a:rPr lang="en-US" sz="1600" dirty="0">
                <a:ea typeface="+mn-lt"/>
                <a:cs typeface="+mn-lt"/>
              </a:rPr>
              <a:t>Now add following code for CRUD operations.</a:t>
            </a:r>
            <a:br>
              <a:rPr lang="en-US" sz="1600" dirty="0">
                <a:ea typeface="+mn-lt"/>
                <a:cs typeface="+mn-lt"/>
              </a:rPr>
            </a:br>
            <a:r>
              <a:rPr lang="en-US" sz="1600" dirty="0">
                <a:ea typeface="+mn-lt"/>
                <a:cs typeface="+mn-lt"/>
              </a:rPr>
              <a:t>Add following code to handle GET request to fetch the Customers.</a:t>
            </a:r>
            <a:br>
              <a:rPr lang="en-US" sz="1600" dirty="0">
                <a:ea typeface="+mn-lt"/>
                <a:cs typeface="+mn-lt"/>
              </a:rPr>
            </a:br>
            <a:endParaRPr lang="en-US" sz="1600"/>
          </a:p>
          <a:p>
            <a:r>
              <a:rPr lang="en-US" sz="1600" dirty="0">
                <a:ea typeface="+mn-lt"/>
                <a:cs typeface="+mn-lt"/>
              </a:rPr>
              <a:t>router.get("/", (req, resp) =&gt; {
  </a:t>
            </a:r>
            <a:r>
              <a:rPr lang="en-US" sz="1600" dirty="0" err="1">
                <a:ea typeface="+mn-lt"/>
                <a:cs typeface="+mn-lt"/>
              </a:rPr>
              <a:t>Customer.find</a:t>
            </a:r>
            <a:r>
              <a:rPr lang="en-US" sz="1600" dirty="0">
                <a:ea typeface="+mn-lt"/>
                <a:cs typeface="+mn-lt"/>
              </a:rPr>
              <a:t>((err, docs) =&gt; {
    if (err)
      console.log(
        "Error while getting customers..." + JSON
         .</a:t>
            </a:r>
            <a:r>
              <a:rPr lang="en-US" sz="1600" dirty="0" err="1">
                <a:ea typeface="+mn-lt"/>
                <a:cs typeface="+mn-lt"/>
              </a:rPr>
              <a:t>stringify</a:t>
            </a:r>
            <a:r>
              <a:rPr lang="en-US" sz="1600" dirty="0">
                <a:ea typeface="+mn-lt"/>
                <a:cs typeface="+mn-lt"/>
              </a:rPr>
              <a:t>(err, undefined, 2)
      );
    else </a:t>
            </a:r>
            <a:r>
              <a:rPr lang="en-US" sz="1600" dirty="0" err="1">
                <a:ea typeface="+mn-lt"/>
                <a:cs typeface="+mn-lt"/>
              </a:rPr>
              <a:t>resp.send</a:t>
            </a:r>
            <a:r>
              <a:rPr lang="en-US" sz="1600" dirty="0">
                <a:ea typeface="+mn-lt"/>
                <a:cs typeface="+mn-lt"/>
              </a:rPr>
              <a:t>(docs);
  });
});</a:t>
            </a:r>
            <a:endParaRPr lang="en-US" dirty="0"/>
          </a:p>
          <a:p>
            <a:endParaRPr lang="en-US" sz="1600" b="1" dirty="0">
              <a:ea typeface="+mn-lt"/>
              <a:cs typeface="+mn-lt"/>
            </a:endParaRPr>
          </a:p>
          <a:p>
            <a:br>
              <a:rPr lang="en-US" dirty="0"/>
            </a:br>
            <a:endParaRPr lang="en-US" dirty="0"/>
          </a:p>
          <a:p>
            <a:br>
              <a:rPr lang="en-US" dirty="0"/>
            </a:br>
            <a:endParaRPr lang="en-US"/>
          </a:p>
          <a:p>
            <a:endParaRPr lang="en-US" sz="1600" b="1" dirty="0"/>
          </a:p>
          <a:p>
            <a:endParaRPr lang="en-US" sz="1600" dirty="0">
              <a:ea typeface="+mn-lt"/>
              <a:cs typeface="+mn-lt"/>
            </a:endParaRPr>
          </a:p>
          <a:p>
            <a:br>
              <a:rPr lang="en-US" sz="1600" dirty="0">
                <a:ea typeface="+mn-lt"/>
                <a:cs typeface="+mn-lt"/>
              </a:rPr>
            </a:br>
            <a:endParaRPr lang="en-US" sz="1600" dirty="0">
              <a:ea typeface="+mn-lt"/>
              <a:cs typeface="+mn-lt"/>
            </a:endParaRPr>
          </a:p>
          <a:p>
            <a:endParaRPr lang="en-US" sz="1600" b="1" dirty="0"/>
          </a:p>
          <a:p>
            <a:br>
              <a:rPr lang="en-US" sz="1600" dirty="0">
                <a:ea typeface="+mn-lt"/>
                <a:cs typeface="+mn-lt"/>
              </a:rPr>
            </a:br>
            <a:endParaRPr lang="en-US" sz="1600" dirty="0">
              <a:ea typeface="+mn-lt"/>
              <a:cs typeface="+mn-lt"/>
            </a:endParaRPr>
          </a:p>
          <a:p>
            <a:endParaRPr lang="en-US" sz="1600" b="1" dirty="0"/>
          </a:p>
          <a:p>
            <a:endParaRPr lang="en-US" sz="1600" dirty="0">
              <a:ea typeface="+mn-lt"/>
              <a:cs typeface="+mn-lt"/>
            </a:endParaRPr>
          </a:p>
          <a:p>
            <a:endParaRPr lang="en-US" sz="1600" dirty="0">
              <a:ea typeface="+mn-lt"/>
              <a:cs typeface="+mn-lt"/>
            </a:endParaRPr>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Tree>
    <p:extLst>
      <p:ext uri="{BB962C8B-B14F-4D97-AF65-F5344CB8AC3E}">
        <p14:creationId xmlns:p14="http://schemas.microsoft.com/office/powerpoint/2010/main" val="22760509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a:solidFill>
            <a:schemeClr val="accent3">
              <a:lumMod val="50000"/>
            </a:schemeClr>
          </a:solidFill>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t">
            <a:normAutofit fontScale="90000"/>
          </a:bodyPr>
          <a:lstStyle/>
          <a:p>
            <a:br>
              <a:rPr lang="en-US" sz="1600" b="1" dirty="0"/>
            </a:br>
            <a:r>
              <a:rPr lang="en-US" sz="1600" b="1" dirty="0">
                <a:ea typeface="+mn-lt"/>
                <a:cs typeface="+mn-lt"/>
              </a:rPr>
              <a:t>What is </a:t>
            </a:r>
            <a:r>
              <a:rPr lang="en-US" sz="1600" b="1" dirty="0" err="1">
                <a:ea typeface="+mn-lt"/>
                <a:cs typeface="+mn-lt"/>
              </a:rPr>
              <a:t>RestFul</a:t>
            </a:r>
            <a:r>
              <a:rPr lang="en-US" sz="1600" b="1" dirty="0">
                <a:ea typeface="+mn-lt"/>
                <a:cs typeface="+mn-lt"/>
              </a:rPr>
              <a:t> Apis and Crud Operation</a:t>
            </a:r>
            <a:br>
              <a:rPr lang="en-US" sz="1600" b="1" dirty="0">
                <a:ea typeface="+mn-lt"/>
                <a:cs typeface="+mn-lt"/>
              </a:rPr>
            </a:br>
            <a:br>
              <a:rPr lang="en-US" sz="1600" b="1" dirty="0">
                <a:ea typeface="+mn-lt"/>
                <a:cs typeface="+mn-lt"/>
              </a:rPr>
            </a:br>
            <a:r>
              <a:rPr lang="en-US" sz="1600" dirty="0">
                <a:ea typeface="+mn-lt"/>
                <a:cs typeface="+mn-lt"/>
              </a:rPr>
              <a:t>To create new Customer, add following code to handle POST request from the client.</a:t>
            </a:r>
            <a:br>
              <a:rPr lang="en-US" sz="1600" dirty="0">
                <a:ea typeface="+mn-lt"/>
                <a:cs typeface="+mn-lt"/>
              </a:rPr>
            </a:br>
            <a:endParaRPr lang="en-US" sz="1600">
              <a:ea typeface="+mn-lt"/>
              <a:cs typeface="+mn-lt"/>
            </a:endParaRPr>
          </a:p>
          <a:p>
            <a:r>
              <a:rPr lang="en-US" sz="1600" dirty="0">
                <a:ea typeface="+mn-lt"/>
                <a:cs typeface="+mn-lt"/>
              </a:rPr>
              <a:t>router.post("/", (req, resp) =&gt; {
  let </a:t>
            </a:r>
            <a:r>
              <a:rPr lang="en-US" sz="1600" dirty="0" err="1">
                <a:ea typeface="+mn-lt"/>
                <a:cs typeface="+mn-lt"/>
              </a:rPr>
              <a:t>cust</a:t>
            </a:r>
            <a:r>
              <a:rPr lang="en-US" sz="1600" dirty="0">
                <a:ea typeface="+mn-lt"/>
                <a:cs typeface="+mn-lt"/>
              </a:rPr>
              <a:t> = new Customer({
    first_name: req.body.first_name,
    last_name: req.body.last_name,
    gender: req.body.gender,
    age: req.body.age,
    email: req.body.email
  });
  cust.save((err, doc) =&gt; {
    if (err)
      console.log(
        "error in saving customers..." + JSON
         .stringify(err, undefined, 2)
      );
    else resp.send(doc);
  });
});</a:t>
            </a:r>
            <a:endParaRPr lang="en-US">
              <a:ea typeface="+mn-lt"/>
              <a:cs typeface="+mn-lt"/>
            </a:endParaRPr>
          </a:p>
          <a:p>
            <a:endParaRPr lang="en-US" sz="1600" b="1" dirty="0">
              <a:ea typeface="+mn-lt"/>
              <a:cs typeface="+mn-lt"/>
            </a:endParaRPr>
          </a:p>
          <a:p>
            <a:br>
              <a:rPr lang="en-US" dirty="0"/>
            </a:br>
            <a:endParaRPr lang="en-US" dirty="0"/>
          </a:p>
          <a:p>
            <a:br>
              <a:rPr lang="en-US" dirty="0"/>
            </a:br>
            <a:endParaRPr lang="en-US"/>
          </a:p>
          <a:p>
            <a:endParaRPr lang="en-US" sz="1600" b="1" dirty="0"/>
          </a:p>
          <a:p>
            <a:endParaRPr lang="en-US" sz="1600" dirty="0">
              <a:ea typeface="+mn-lt"/>
              <a:cs typeface="+mn-lt"/>
            </a:endParaRPr>
          </a:p>
          <a:p>
            <a:br>
              <a:rPr lang="en-US" sz="1600" dirty="0">
                <a:ea typeface="+mn-lt"/>
                <a:cs typeface="+mn-lt"/>
              </a:rPr>
            </a:br>
            <a:endParaRPr lang="en-US" sz="1600" dirty="0">
              <a:ea typeface="+mn-lt"/>
              <a:cs typeface="+mn-lt"/>
            </a:endParaRPr>
          </a:p>
          <a:p>
            <a:endParaRPr lang="en-US" sz="1600" b="1" dirty="0"/>
          </a:p>
          <a:p>
            <a:br>
              <a:rPr lang="en-US" sz="1600" dirty="0">
                <a:ea typeface="+mn-lt"/>
                <a:cs typeface="+mn-lt"/>
              </a:rPr>
            </a:br>
            <a:endParaRPr lang="en-US" sz="1600" dirty="0">
              <a:ea typeface="+mn-lt"/>
              <a:cs typeface="+mn-lt"/>
            </a:endParaRPr>
          </a:p>
          <a:p>
            <a:endParaRPr lang="en-US" sz="1600" b="1" dirty="0"/>
          </a:p>
          <a:p>
            <a:endParaRPr lang="en-US" sz="1600" dirty="0">
              <a:ea typeface="+mn-lt"/>
              <a:cs typeface="+mn-lt"/>
            </a:endParaRPr>
          </a:p>
          <a:p>
            <a:endParaRPr lang="en-US" sz="1600" dirty="0">
              <a:ea typeface="+mn-lt"/>
              <a:cs typeface="+mn-lt"/>
            </a:endParaRPr>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Tree>
    <p:extLst>
      <p:ext uri="{BB962C8B-B14F-4D97-AF65-F5344CB8AC3E}">
        <p14:creationId xmlns:p14="http://schemas.microsoft.com/office/powerpoint/2010/main" val="32114161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a:solidFill>
            <a:schemeClr val="accent3">
              <a:lumMod val="50000"/>
            </a:schemeClr>
          </a:solidFill>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t">
            <a:normAutofit fontScale="90000"/>
          </a:bodyPr>
          <a:lstStyle/>
          <a:p>
            <a:br>
              <a:rPr lang="en-US" sz="1600" b="1" dirty="0"/>
            </a:br>
            <a:r>
              <a:rPr lang="en-US" sz="1600" b="1" dirty="0">
                <a:ea typeface="+mn-lt"/>
                <a:cs typeface="+mn-lt"/>
              </a:rPr>
              <a:t>What is </a:t>
            </a:r>
            <a:r>
              <a:rPr lang="en-US" sz="1600" b="1" dirty="0" err="1">
                <a:ea typeface="+mn-lt"/>
                <a:cs typeface="+mn-lt"/>
              </a:rPr>
              <a:t>RestFul</a:t>
            </a:r>
            <a:r>
              <a:rPr lang="en-US" sz="1600" b="1" dirty="0">
                <a:ea typeface="+mn-lt"/>
                <a:cs typeface="+mn-lt"/>
              </a:rPr>
              <a:t> Apis and Crud Operation</a:t>
            </a:r>
            <a:br>
              <a:rPr lang="en-US" sz="1600" b="1" dirty="0">
                <a:ea typeface="+mn-lt"/>
                <a:cs typeface="+mn-lt"/>
              </a:rPr>
            </a:br>
            <a:br>
              <a:rPr lang="en-US" sz="1600" b="1" dirty="0">
                <a:ea typeface="+mn-lt"/>
                <a:cs typeface="+mn-lt"/>
              </a:rPr>
            </a:br>
            <a:r>
              <a:rPr lang="en-US" sz="1600" dirty="0">
                <a:ea typeface="+mn-lt"/>
                <a:cs typeface="+mn-lt"/>
              </a:rPr>
              <a:t>Add following code to handle PUT request from client to update existing Customer.</a:t>
            </a:r>
            <a:br>
              <a:rPr lang="en-US" sz="1600" dirty="0">
                <a:ea typeface="+mn-lt"/>
                <a:cs typeface="+mn-lt"/>
              </a:rPr>
            </a:br>
            <a:endParaRPr lang="en-US" sz="1600" dirty="0"/>
          </a:p>
          <a:p>
            <a:r>
              <a:rPr lang="en-US" sz="1600" dirty="0">
                <a:ea typeface="+mn-lt"/>
                <a:cs typeface="+mn-lt"/>
              </a:rPr>
              <a:t>router.put("/:id", (req, resp) =&gt; {
  let </a:t>
            </a:r>
            <a:r>
              <a:rPr lang="en-US" sz="1600" dirty="0" err="1">
                <a:ea typeface="+mn-lt"/>
                <a:cs typeface="+mn-lt"/>
              </a:rPr>
              <a:t>customerId</a:t>
            </a:r>
            <a:r>
              <a:rPr lang="en-US" sz="1600" dirty="0">
                <a:ea typeface="+mn-lt"/>
                <a:cs typeface="+mn-lt"/>
              </a:rPr>
              <a:t> = req.params.id;
  if (!</a:t>
            </a:r>
            <a:r>
              <a:rPr lang="en-US" sz="1600" dirty="0" err="1">
                <a:ea typeface="+mn-lt"/>
                <a:cs typeface="+mn-lt"/>
              </a:rPr>
              <a:t>ObjectId.isValid</a:t>
            </a:r>
            <a:r>
              <a:rPr lang="en-US" sz="1600" dirty="0">
                <a:ea typeface="+mn-lt"/>
                <a:cs typeface="+mn-lt"/>
              </a:rPr>
              <a:t>(</a:t>
            </a:r>
            <a:r>
              <a:rPr lang="en-US" sz="1600" dirty="0" err="1">
                <a:ea typeface="+mn-lt"/>
                <a:cs typeface="+mn-lt"/>
              </a:rPr>
              <a:t>customerId</a:t>
            </a:r>
            <a:r>
              <a:rPr lang="en-US" sz="1600" dirty="0">
                <a:ea typeface="+mn-lt"/>
                <a:cs typeface="+mn-lt"/>
              </a:rPr>
              <a:t>))
    return </a:t>
            </a:r>
            <a:r>
              <a:rPr lang="en-US" sz="1600" dirty="0" err="1">
                <a:ea typeface="+mn-lt"/>
                <a:cs typeface="+mn-lt"/>
              </a:rPr>
              <a:t>resp.status</a:t>
            </a:r>
            <a:r>
              <a:rPr lang="en-US" sz="1600" dirty="0">
                <a:ea typeface="+mn-lt"/>
                <a:cs typeface="+mn-lt"/>
              </a:rPr>
              <a:t>(400)
               .send(`Customer not found for id :${</a:t>
            </a:r>
            <a:r>
              <a:rPr lang="en-US" sz="1600" dirty="0" err="1">
                <a:ea typeface="+mn-lt"/>
                <a:cs typeface="+mn-lt"/>
              </a:rPr>
              <a:t>customerId</a:t>
            </a:r>
            <a:r>
              <a:rPr lang="en-US" sz="1600" dirty="0">
                <a:ea typeface="+mn-lt"/>
                <a:cs typeface="+mn-lt"/>
              </a:rPr>
              <a:t>}`)</a:t>
            </a:r>
            <a:endParaRPr lang="en-US" dirty="0"/>
          </a:p>
          <a:p>
            <a:endParaRPr lang="en-US" sz="1600" b="1" dirty="0">
              <a:ea typeface="+mn-lt"/>
              <a:cs typeface="+mn-lt"/>
            </a:endParaRPr>
          </a:p>
          <a:p>
            <a:endParaRPr lang="en-US" sz="1600" b="1" dirty="0">
              <a:ea typeface="+mn-lt"/>
              <a:cs typeface="+mn-lt"/>
            </a:endParaRPr>
          </a:p>
          <a:p>
            <a:br>
              <a:rPr lang="en-US" dirty="0"/>
            </a:br>
            <a:endParaRPr lang="en-US" dirty="0"/>
          </a:p>
          <a:p>
            <a:br>
              <a:rPr lang="en-US" dirty="0"/>
            </a:br>
            <a:endParaRPr lang="en-US"/>
          </a:p>
          <a:p>
            <a:endParaRPr lang="en-US" sz="1600" b="1" dirty="0"/>
          </a:p>
          <a:p>
            <a:endParaRPr lang="en-US" sz="1600" dirty="0">
              <a:ea typeface="+mn-lt"/>
              <a:cs typeface="+mn-lt"/>
            </a:endParaRPr>
          </a:p>
          <a:p>
            <a:br>
              <a:rPr lang="en-US" sz="1600" dirty="0">
                <a:ea typeface="+mn-lt"/>
                <a:cs typeface="+mn-lt"/>
              </a:rPr>
            </a:br>
            <a:endParaRPr lang="en-US" sz="1600" dirty="0">
              <a:ea typeface="+mn-lt"/>
              <a:cs typeface="+mn-lt"/>
            </a:endParaRPr>
          </a:p>
          <a:p>
            <a:endParaRPr lang="en-US" sz="1600" b="1" dirty="0"/>
          </a:p>
          <a:p>
            <a:br>
              <a:rPr lang="en-US" sz="1600" dirty="0">
                <a:ea typeface="+mn-lt"/>
                <a:cs typeface="+mn-lt"/>
              </a:rPr>
            </a:br>
            <a:endParaRPr lang="en-US" sz="1600" dirty="0">
              <a:ea typeface="+mn-lt"/>
              <a:cs typeface="+mn-lt"/>
            </a:endParaRPr>
          </a:p>
          <a:p>
            <a:endParaRPr lang="en-US" sz="1600" b="1" dirty="0"/>
          </a:p>
          <a:p>
            <a:endParaRPr lang="en-US" sz="1600" dirty="0">
              <a:ea typeface="+mn-lt"/>
              <a:cs typeface="+mn-lt"/>
            </a:endParaRPr>
          </a:p>
          <a:p>
            <a:endParaRPr lang="en-US" sz="1600" dirty="0">
              <a:ea typeface="+mn-lt"/>
              <a:cs typeface="+mn-lt"/>
            </a:endParaRPr>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Tree>
    <p:extLst>
      <p:ext uri="{BB962C8B-B14F-4D97-AF65-F5344CB8AC3E}">
        <p14:creationId xmlns:p14="http://schemas.microsoft.com/office/powerpoint/2010/main" val="26067094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a:solidFill>
            <a:schemeClr val="accent3">
              <a:lumMod val="50000"/>
            </a:schemeClr>
          </a:solidFill>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t">
            <a:normAutofit fontScale="90000"/>
          </a:bodyPr>
          <a:lstStyle/>
          <a:p>
            <a:br>
              <a:rPr lang="en-US" sz="1600" b="1" dirty="0"/>
            </a:br>
            <a:r>
              <a:rPr lang="en-US" sz="1600" b="1" dirty="0">
                <a:ea typeface="+mn-lt"/>
                <a:cs typeface="+mn-lt"/>
              </a:rPr>
              <a:t>What is </a:t>
            </a:r>
            <a:r>
              <a:rPr lang="en-US" sz="1600" b="1" dirty="0" err="1">
                <a:ea typeface="+mn-lt"/>
                <a:cs typeface="+mn-lt"/>
              </a:rPr>
              <a:t>RestFul</a:t>
            </a:r>
            <a:r>
              <a:rPr lang="en-US" sz="1600" b="1" dirty="0">
                <a:ea typeface="+mn-lt"/>
                <a:cs typeface="+mn-lt"/>
              </a:rPr>
              <a:t> Apis and Crud Operation</a:t>
            </a:r>
            <a:br>
              <a:rPr lang="en-US" sz="1600" b="1" dirty="0">
                <a:ea typeface="+mn-lt"/>
                <a:cs typeface="+mn-lt"/>
              </a:rPr>
            </a:br>
            <a:br>
              <a:rPr lang="en-US" sz="1600" b="1" dirty="0">
                <a:ea typeface="+mn-lt"/>
                <a:cs typeface="+mn-lt"/>
              </a:rPr>
            </a:br>
            <a:r>
              <a:rPr lang="en-US" sz="1600" dirty="0">
                <a:ea typeface="+mn-lt"/>
                <a:cs typeface="+mn-lt"/>
              </a:rPr>
              <a:t>And to handle DELETE request to delete the Customer, Add following code.</a:t>
            </a:r>
            <a:br>
              <a:rPr lang="en-US" sz="1600" dirty="0">
                <a:ea typeface="+mn-lt"/>
                <a:cs typeface="+mn-lt"/>
              </a:rPr>
            </a:br>
            <a:endParaRPr lang="en-US" sz="1600"/>
          </a:p>
          <a:p>
            <a:r>
              <a:rPr lang="en-US" sz="1600" dirty="0">
                <a:ea typeface="+mn-lt"/>
                <a:cs typeface="+mn-lt"/>
              </a:rPr>
              <a:t>router.delete("/:id", (req, resp) =&gt; {
  let </a:t>
            </a:r>
            <a:r>
              <a:rPr lang="en-US" sz="1600" dirty="0" err="1">
                <a:ea typeface="+mn-lt"/>
                <a:cs typeface="+mn-lt"/>
              </a:rPr>
              <a:t>customerId</a:t>
            </a:r>
            <a:r>
              <a:rPr lang="en-US" sz="1600" dirty="0">
                <a:ea typeface="+mn-lt"/>
                <a:cs typeface="+mn-lt"/>
              </a:rPr>
              <a:t> = req.params.id;
  if (!</a:t>
            </a:r>
            <a:r>
              <a:rPr lang="en-US" sz="1600" dirty="0" err="1">
                <a:ea typeface="+mn-lt"/>
                <a:cs typeface="+mn-lt"/>
              </a:rPr>
              <a:t>ObjectId.isValid</a:t>
            </a:r>
            <a:r>
              <a:rPr lang="en-US" sz="1600" dirty="0">
                <a:ea typeface="+mn-lt"/>
                <a:cs typeface="+mn-lt"/>
              </a:rPr>
              <a:t>(</a:t>
            </a:r>
            <a:r>
              <a:rPr lang="en-US" sz="1600" dirty="0" err="1">
                <a:ea typeface="+mn-lt"/>
                <a:cs typeface="+mn-lt"/>
              </a:rPr>
              <a:t>customerId</a:t>
            </a:r>
            <a:r>
              <a:rPr lang="en-US" sz="1600" dirty="0">
                <a:ea typeface="+mn-lt"/>
                <a:cs typeface="+mn-lt"/>
              </a:rPr>
              <a:t>))
    return </a:t>
            </a:r>
            <a:r>
              <a:rPr lang="en-US" sz="1600" dirty="0" err="1">
                <a:ea typeface="+mn-lt"/>
                <a:cs typeface="+mn-lt"/>
              </a:rPr>
              <a:t>resp.status</a:t>
            </a:r>
            <a:r>
              <a:rPr lang="en-US" sz="1600" dirty="0">
                <a:ea typeface="+mn-lt"/>
                <a:cs typeface="+mn-lt"/>
              </a:rPr>
              <a:t>(400)
               .send(`Customer not found for id :${</a:t>
            </a:r>
            <a:r>
              <a:rPr lang="en-US" sz="1600" dirty="0" err="1">
                <a:ea typeface="+mn-lt"/>
                <a:cs typeface="+mn-lt"/>
              </a:rPr>
              <a:t>customerId</a:t>
            </a:r>
            <a:r>
              <a:rPr lang="en-US" sz="1600" dirty="0">
                <a:ea typeface="+mn-lt"/>
                <a:cs typeface="+mn-lt"/>
              </a:rPr>
              <a:t>}`);
  </a:t>
            </a:r>
            <a:r>
              <a:rPr lang="en-US" sz="1600" dirty="0" err="1">
                <a:ea typeface="+mn-lt"/>
                <a:cs typeface="+mn-lt"/>
              </a:rPr>
              <a:t>Customer.deleteOne</a:t>
            </a:r>
            <a:r>
              <a:rPr lang="en-US" sz="1600" dirty="0">
                <a:ea typeface="+mn-lt"/>
                <a:cs typeface="+mn-lt"/>
              </a:rPr>
              <a:t>({ _id: </a:t>
            </a:r>
            <a:r>
              <a:rPr lang="en-US" sz="1600" dirty="0" err="1">
                <a:ea typeface="+mn-lt"/>
                <a:cs typeface="+mn-lt"/>
              </a:rPr>
              <a:t>customerId</a:t>
            </a:r>
            <a:r>
              <a:rPr lang="en-US" sz="1600" dirty="0">
                <a:ea typeface="+mn-lt"/>
                <a:cs typeface="+mn-lt"/>
              </a:rPr>
              <a:t> }, (err, docs) =&gt; {
    if (err)
      console.log(
        "Error while deleting customers..." + JSON
         .</a:t>
            </a:r>
            <a:r>
              <a:rPr lang="en-US" sz="1600" dirty="0" err="1">
                <a:ea typeface="+mn-lt"/>
                <a:cs typeface="+mn-lt"/>
              </a:rPr>
              <a:t>stringify</a:t>
            </a:r>
            <a:r>
              <a:rPr lang="en-US" sz="1600" dirty="0">
                <a:ea typeface="+mn-lt"/>
                <a:cs typeface="+mn-lt"/>
              </a:rPr>
              <a:t>(err, undefined, 2)
      );
    else </a:t>
            </a:r>
            <a:r>
              <a:rPr lang="en-US" sz="1600" dirty="0" err="1">
                <a:ea typeface="+mn-lt"/>
                <a:cs typeface="+mn-lt"/>
              </a:rPr>
              <a:t>resp.send</a:t>
            </a:r>
            <a:r>
              <a:rPr lang="en-US" sz="1600" dirty="0">
                <a:ea typeface="+mn-lt"/>
                <a:cs typeface="+mn-lt"/>
              </a:rPr>
              <a:t>(docs);
  });
});</a:t>
            </a:r>
            <a:endParaRPr lang="en-US" dirty="0"/>
          </a:p>
          <a:p>
            <a:endParaRPr lang="en-US" sz="1600" b="1" dirty="0">
              <a:ea typeface="+mn-lt"/>
              <a:cs typeface="+mn-lt"/>
            </a:endParaRPr>
          </a:p>
          <a:p>
            <a:r>
              <a:rPr lang="en-US" sz="2000" dirty="0"/>
              <a:t>That is it!!!</a:t>
            </a:r>
            <a:br>
              <a:rPr lang="en-US" dirty="0"/>
            </a:br>
            <a:endParaRPr lang="en-US"/>
          </a:p>
          <a:p>
            <a:endParaRPr lang="en-US" sz="1600" b="1" dirty="0"/>
          </a:p>
          <a:p>
            <a:endParaRPr lang="en-US" sz="1600" dirty="0">
              <a:ea typeface="+mn-lt"/>
              <a:cs typeface="+mn-lt"/>
            </a:endParaRPr>
          </a:p>
          <a:p>
            <a:br>
              <a:rPr lang="en-US" sz="1600" dirty="0">
                <a:ea typeface="+mn-lt"/>
                <a:cs typeface="+mn-lt"/>
              </a:rPr>
            </a:br>
            <a:endParaRPr lang="en-US" sz="1600" dirty="0">
              <a:ea typeface="+mn-lt"/>
              <a:cs typeface="+mn-lt"/>
            </a:endParaRPr>
          </a:p>
          <a:p>
            <a:endParaRPr lang="en-US" sz="1600" b="1" dirty="0"/>
          </a:p>
          <a:p>
            <a:br>
              <a:rPr lang="en-US" sz="1600" dirty="0">
                <a:ea typeface="+mn-lt"/>
                <a:cs typeface="+mn-lt"/>
              </a:rPr>
            </a:br>
            <a:endParaRPr lang="en-US" sz="1600" dirty="0">
              <a:ea typeface="+mn-lt"/>
              <a:cs typeface="+mn-lt"/>
            </a:endParaRPr>
          </a:p>
          <a:p>
            <a:endParaRPr lang="en-US" sz="1600" b="1" dirty="0"/>
          </a:p>
          <a:p>
            <a:endParaRPr lang="en-US" sz="1600" dirty="0">
              <a:ea typeface="+mn-lt"/>
              <a:cs typeface="+mn-lt"/>
            </a:endParaRPr>
          </a:p>
          <a:p>
            <a:endParaRPr lang="en-US" sz="1600" dirty="0">
              <a:ea typeface="+mn-lt"/>
              <a:cs typeface="+mn-lt"/>
            </a:endParaRPr>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Tree>
    <p:extLst>
      <p:ext uri="{BB962C8B-B14F-4D97-AF65-F5344CB8AC3E}">
        <p14:creationId xmlns:p14="http://schemas.microsoft.com/office/powerpoint/2010/main" val="464690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a:solidFill>
            <a:schemeClr val="accent3">
              <a:lumMod val="50000"/>
            </a:schemeClr>
          </a:solidFill>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t">
            <a:normAutofit fontScale="90000"/>
          </a:bodyPr>
          <a:lstStyle/>
          <a:p>
            <a:br>
              <a:rPr lang="en-US" sz="1600" b="1" dirty="0"/>
            </a:br>
            <a:r>
              <a:rPr lang="en-US" sz="1600" b="1" dirty="0">
                <a:ea typeface="+mn-lt"/>
                <a:cs typeface="+mn-lt"/>
              </a:rPr>
              <a:t>Token Authentication in Node with Express</a:t>
            </a:r>
            <a:br>
              <a:rPr lang="en-US" sz="1600" b="1" dirty="0">
                <a:ea typeface="+mn-lt"/>
                <a:cs typeface="+mn-lt"/>
              </a:rPr>
            </a:br>
            <a:br>
              <a:rPr lang="en-US" sz="1600" b="1" dirty="0">
                <a:ea typeface="+mn-lt"/>
                <a:cs typeface="+mn-lt"/>
              </a:rPr>
            </a:br>
            <a:r>
              <a:rPr lang="en-US" sz="1600" dirty="0">
                <a:ea typeface="+mn-lt"/>
                <a:cs typeface="+mn-lt"/>
              </a:rPr>
              <a:t>Token authentication is the hottest way to authenticate users to your web applications nowadays. There’s a lot of interest in token authentication because it </a:t>
            </a:r>
            <a:r>
              <a:rPr lang="en-US" sz="1600" i="1" dirty="0">
                <a:ea typeface="+mn-lt"/>
                <a:cs typeface="+mn-lt"/>
              </a:rPr>
              <a:t>can</a:t>
            </a:r>
            <a:r>
              <a:rPr lang="en-US" sz="1600" dirty="0">
                <a:ea typeface="+mn-lt"/>
                <a:cs typeface="+mn-lt"/>
              </a:rPr>
              <a:t> be faster than traditional session-based authentication in some scenarios, and also allows you some additional flexibility. In this post, I’m going to teach you all about token authentication: what it is, how it works, why you should use it, and how you can use it in your Node applications. Let’s get to it!</a:t>
            </a:r>
            <a:br>
              <a:rPr lang="en-US" sz="1600" dirty="0"/>
            </a:br>
            <a:r>
              <a:rPr lang="en-US" sz="1600" dirty="0"/>
              <a:t> </a:t>
            </a:r>
            <a:br>
              <a:rPr lang="en-US" sz="1600" dirty="0"/>
            </a:br>
            <a:r>
              <a:rPr lang="en-US" sz="1600" b="1" dirty="0"/>
              <a:t>What Is Token Authentication?</a:t>
            </a:r>
          </a:p>
          <a:p>
            <a:r>
              <a:rPr lang="en-US" sz="1600" dirty="0">
                <a:ea typeface="+mn-lt"/>
                <a:cs typeface="+mn-lt"/>
              </a:rPr>
              <a:t>Token authentication is a way to authenticate users into an application using a temporary token (typically a JSON Web Token) instead of actual credentials.</a:t>
            </a:r>
            <a:endParaRPr lang="en-US" dirty="0"/>
          </a:p>
          <a:p>
            <a:r>
              <a:rPr lang="en-US" sz="1600" dirty="0">
                <a:ea typeface="+mn-lt"/>
                <a:cs typeface="+mn-lt"/>
              </a:rPr>
              <a:t>The way this works in the context of web authentication is like so:</a:t>
            </a:r>
            <a:endParaRPr lang="en-US" dirty="0"/>
          </a:p>
          <a:p>
            <a:pPr marL="285750" indent="-285750">
              <a:buFont typeface="Arial"/>
              <a:buChar char="•"/>
            </a:pPr>
            <a:r>
              <a:rPr lang="en-US" sz="1600" dirty="0">
                <a:ea typeface="+mn-lt"/>
                <a:cs typeface="+mn-lt"/>
              </a:rPr>
              <a:t>A user wants to log into a website</a:t>
            </a:r>
            <a:endParaRPr lang="en-US" dirty="0"/>
          </a:p>
          <a:p>
            <a:pPr marL="285750" indent="-285750">
              <a:buFont typeface="Arial"/>
              <a:buChar char="•"/>
            </a:pPr>
            <a:r>
              <a:rPr lang="en-US" sz="1600" dirty="0">
                <a:ea typeface="+mn-lt"/>
                <a:cs typeface="+mn-lt"/>
              </a:rPr>
              <a:t>A user supplies their email address and password to the website (their credentials)</a:t>
            </a:r>
            <a:endParaRPr lang="en-US" dirty="0"/>
          </a:p>
          <a:p>
            <a:pPr marL="285750" indent="-285750">
              <a:buFont typeface="Arial"/>
              <a:buChar char="•"/>
            </a:pPr>
            <a:r>
              <a:rPr lang="en-US" sz="1600" dirty="0">
                <a:ea typeface="+mn-lt"/>
                <a:cs typeface="+mn-lt"/>
              </a:rPr>
              <a:t>The website generates a token for the user</a:t>
            </a:r>
            <a:endParaRPr lang="en-US" dirty="0"/>
          </a:p>
          <a:p>
            <a:pPr marL="285750" indent="-285750">
              <a:buFont typeface="Arial"/>
              <a:buChar char="•"/>
            </a:pPr>
            <a:r>
              <a:rPr lang="en-US" sz="1600" dirty="0">
                <a:ea typeface="+mn-lt"/>
                <a:cs typeface="+mn-lt"/>
              </a:rPr>
              <a:t>The user’s browser stores the token</a:t>
            </a:r>
            <a:endParaRPr lang="en-US" dirty="0"/>
          </a:p>
          <a:p>
            <a:pPr marL="285750" indent="-285750">
              <a:buFont typeface="Arial"/>
              <a:buChar char="•"/>
            </a:pPr>
            <a:r>
              <a:rPr lang="en-US" sz="1600" dirty="0">
                <a:ea typeface="+mn-lt"/>
                <a:cs typeface="+mn-lt"/>
              </a:rPr>
              <a:t>When the user makes subsequent requests to the website, their token will be sent along with their request</a:t>
            </a:r>
            <a:endParaRPr lang="en-US" dirty="0"/>
          </a:p>
          <a:p>
            <a:pPr marL="285750" indent="-285750">
              <a:buFont typeface="Arial"/>
              <a:buChar char="•"/>
            </a:pPr>
            <a:r>
              <a:rPr lang="en-US" sz="1600" dirty="0">
                <a:ea typeface="+mn-lt"/>
                <a:cs typeface="+mn-lt"/>
              </a:rPr>
              <a:t>The website will validate the token and use it to figure out who the user is</a:t>
            </a:r>
            <a:endParaRPr lang="en-US" dirty="0"/>
          </a:p>
          <a:p>
            <a:r>
              <a:rPr lang="en-US" sz="1600" dirty="0">
                <a:ea typeface="+mn-lt"/>
                <a:cs typeface="+mn-lt"/>
              </a:rPr>
              <a:t>The benefit of this approach is that tokens contain embedded information about the user, so the website can receive the token and discover who the user is and what permissions they have without </a:t>
            </a:r>
            <a:r>
              <a:rPr lang="en-US" sz="1600" i="1" dirty="0">
                <a:ea typeface="+mn-lt"/>
                <a:cs typeface="+mn-lt"/>
              </a:rPr>
              <a:t>necessarily</a:t>
            </a:r>
            <a:r>
              <a:rPr lang="en-US" sz="1600" dirty="0">
                <a:ea typeface="+mn-lt"/>
                <a:cs typeface="+mn-lt"/>
              </a:rPr>
              <a:t> needing to talk to a central database. This means you may not need to maintain a session store.</a:t>
            </a:r>
            <a:endParaRPr lang="en-US" dirty="0"/>
          </a:p>
          <a:p>
            <a:r>
              <a:rPr lang="en-US" sz="1600" dirty="0">
                <a:ea typeface="+mn-lt"/>
                <a:cs typeface="+mn-lt"/>
              </a:rPr>
              <a:t>Here’s a visualization of what the flow typically looks like:</a:t>
            </a:r>
            <a:endParaRPr lang="en-US" dirty="0"/>
          </a:p>
          <a:p>
            <a:br>
              <a:rPr lang="en-US" sz="1600" dirty="0"/>
            </a:br>
            <a:br>
              <a:rPr lang="en-US" dirty="0"/>
            </a:br>
            <a:endParaRPr lang="en-US"/>
          </a:p>
          <a:p>
            <a:endParaRPr lang="en-US" sz="1600" b="1" dirty="0"/>
          </a:p>
          <a:p>
            <a:endParaRPr lang="en-US" sz="1600" dirty="0">
              <a:ea typeface="+mn-lt"/>
              <a:cs typeface="+mn-lt"/>
            </a:endParaRPr>
          </a:p>
          <a:p>
            <a:br>
              <a:rPr lang="en-US" sz="1600" dirty="0">
                <a:ea typeface="+mn-lt"/>
                <a:cs typeface="+mn-lt"/>
              </a:rPr>
            </a:br>
            <a:endParaRPr lang="en-US" sz="1600" dirty="0">
              <a:ea typeface="+mn-lt"/>
              <a:cs typeface="+mn-lt"/>
            </a:endParaRPr>
          </a:p>
          <a:p>
            <a:endParaRPr lang="en-US" sz="1600" b="1" dirty="0"/>
          </a:p>
          <a:p>
            <a:br>
              <a:rPr lang="en-US" sz="1600" dirty="0">
                <a:ea typeface="+mn-lt"/>
                <a:cs typeface="+mn-lt"/>
              </a:rPr>
            </a:br>
            <a:endParaRPr lang="en-US" sz="1600" dirty="0">
              <a:ea typeface="+mn-lt"/>
              <a:cs typeface="+mn-lt"/>
            </a:endParaRPr>
          </a:p>
          <a:p>
            <a:endParaRPr lang="en-US" sz="1600" b="1" dirty="0"/>
          </a:p>
          <a:p>
            <a:endParaRPr lang="en-US" sz="1600" dirty="0">
              <a:ea typeface="+mn-lt"/>
              <a:cs typeface="+mn-lt"/>
            </a:endParaRPr>
          </a:p>
          <a:p>
            <a:endParaRPr lang="en-US" sz="1600" dirty="0">
              <a:ea typeface="+mn-lt"/>
              <a:cs typeface="+mn-lt"/>
            </a:endParaRPr>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Tree>
    <p:extLst>
      <p:ext uri="{BB962C8B-B14F-4D97-AF65-F5344CB8AC3E}">
        <p14:creationId xmlns:p14="http://schemas.microsoft.com/office/powerpoint/2010/main" val="17255154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a:solidFill>
            <a:schemeClr val="accent3">
              <a:lumMod val="50000"/>
            </a:schemeClr>
          </a:solidFill>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t">
            <a:normAutofit fontScale="90000"/>
          </a:bodyPr>
          <a:lstStyle/>
          <a:p>
            <a:br>
              <a:rPr lang="en-US" sz="1600" b="1" dirty="0"/>
            </a:br>
            <a:r>
              <a:rPr lang="en-US" sz="1600" b="1" dirty="0">
                <a:ea typeface="+mn-lt"/>
                <a:cs typeface="+mn-lt"/>
              </a:rPr>
              <a:t>Token Authentication in Node with Express</a:t>
            </a:r>
            <a:br>
              <a:rPr lang="en-US" sz="1600" b="1" dirty="0">
                <a:ea typeface="+mn-lt"/>
                <a:cs typeface="+mn-lt"/>
              </a:rPr>
            </a:br>
            <a:br>
              <a:rPr lang="en-US" sz="1600" b="1" dirty="0">
                <a:ea typeface="+mn-lt"/>
                <a:cs typeface="+mn-lt"/>
              </a:rPr>
            </a:br>
            <a:endParaRPr lang="en-US" sz="1600" b="1"/>
          </a:p>
          <a:p>
            <a:br>
              <a:rPr lang="en-US" sz="1600" dirty="0"/>
            </a:br>
            <a:br>
              <a:rPr lang="en-US" dirty="0"/>
            </a:br>
            <a:endParaRPr lang="en-US"/>
          </a:p>
          <a:p>
            <a:endParaRPr lang="en-US" sz="1600" b="1" dirty="0"/>
          </a:p>
          <a:p>
            <a:endParaRPr lang="en-US" sz="1600" dirty="0">
              <a:ea typeface="+mn-lt"/>
              <a:cs typeface="+mn-lt"/>
            </a:endParaRPr>
          </a:p>
          <a:p>
            <a:br>
              <a:rPr lang="en-US" sz="1600" dirty="0">
                <a:ea typeface="+mn-lt"/>
                <a:cs typeface="+mn-lt"/>
              </a:rPr>
            </a:br>
            <a:endParaRPr lang="en-US" sz="1600" dirty="0">
              <a:ea typeface="+mn-lt"/>
              <a:cs typeface="+mn-lt"/>
            </a:endParaRPr>
          </a:p>
          <a:p>
            <a:endParaRPr lang="en-US" sz="1600" b="1" dirty="0"/>
          </a:p>
          <a:p>
            <a:br>
              <a:rPr lang="en-US" sz="1600" dirty="0">
                <a:ea typeface="+mn-lt"/>
                <a:cs typeface="+mn-lt"/>
              </a:rPr>
            </a:br>
            <a:endParaRPr lang="en-US" sz="1600" dirty="0">
              <a:ea typeface="+mn-lt"/>
              <a:cs typeface="+mn-lt"/>
            </a:endParaRPr>
          </a:p>
          <a:p>
            <a:endParaRPr lang="en-US" sz="1600" b="1" dirty="0"/>
          </a:p>
          <a:p>
            <a:endParaRPr lang="en-US" sz="1600" dirty="0">
              <a:ea typeface="+mn-lt"/>
              <a:cs typeface="+mn-lt"/>
            </a:endParaRPr>
          </a:p>
          <a:p>
            <a:endParaRPr lang="en-US" sz="1600" dirty="0">
              <a:ea typeface="+mn-lt"/>
              <a:cs typeface="+mn-lt"/>
            </a:endParaRPr>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pic>
        <p:nvPicPr>
          <p:cNvPr id="2" name="Picture 2" descr="Diagram&#10;&#10;Description automatically generated">
            <a:extLst>
              <a:ext uri="{FF2B5EF4-FFF2-40B4-BE49-F238E27FC236}">
                <a16:creationId xmlns:a16="http://schemas.microsoft.com/office/drawing/2014/main" id="{85740676-1A22-4961-89B0-67D135A46189}"/>
              </a:ext>
            </a:extLst>
          </p:cNvPr>
          <p:cNvPicPr>
            <a:picLocks noChangeAspect="1"/>
          </p:cNvPicPr>
          <p:nvPr/>
        </p:nvPicPr>
        <p:blipFill>
          <a:blip r:embed="rId4"/>
          <a:stretch>
            <a:fillRect/>
          </a:stretch>
        </p:blipFill>
        <p:spPr>
          <a:xfrm>
            <a:off x="2874828" y="1291604"/>
            <a:ext cx="6544235" cy="4889859"/>
          </a:xfrm>
          <a:prstGeom prst="rect">
            <a:avLst/>
          </a:prstGeom>
        </p:spPr>
      </p:pic>
    </p:spTree>
    <p:extLst>
      <p:ext uri="{BB962C8B-B14F-4D97-AF65-F5344CB8AC3E}">
        <p14:creationId xmlns:p14="http://schemas.microsoft.com/office/powerpoint/2010/main" val="7661663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a:solidFill>
            <a:schemeClr val="accent3">
              <a:lumMod val="50000"/>
            </a:schemeClr>
          </a:solidFill>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t">
            <a:normAutofit fontScale="90000"/>
          </a:bodyPr>
          <a:lstStyle/>
          <a:p>
            <a:br>
              <a:rPr lang="en-US" sz="1600" b="1" dirty="0"/>
            </a:br>
            <a:r>
              <a:rPr lang="en-US" sz="1600" b="1" dirty="0">
                <a:ea typeface="+mn-lt"/>
                <a:cs typeface="+mn-lt"/>
              </a:rPr>
              <a:t>Token Authentication in Node with Express</a:t>
            </a:r>
            <a:br>
              <a:rPr lang="en-US" sz="1600" b="1" dirty="0">
                <a:ea typeface="+mn-lt"/>
                <a:cs typeface="+mn-lt"/>
              </a:rPr>
            </a:br>
            <a:br>
              <a:rPr lang="en-US" sz="1600" b="1" dirty="0">
                <a:ea typeface="+mn-lt"/>
                <a:cs typeface="+mn-lt"/>
              </a:rPr>
            </a:br>
            <a:endParaRPr lang="en-US" sz="1600" b="1"/>
          </a:p>
          <a:p>
            <a:r>
              <a:rPr lang="en-US" sz="1600" b="1" dirty="0"/>
              <a:t>What are JSON Web Tokens?</a:t>
            </a:r>
          </a:p>
          <a:p>
            <a:r>
              <a:rPr lang="en-US" sz="1600" dirty="0">
                <a:ea typeface="+mn-lt"/>
                <a:cs typeface="+mn-lt"/>
              </a:rPr>
              <a:t>Before we talk about JSON Web Tokens, let’s clarify some terms:</a:t>
            </a:r>
            <a:endParaRPr lang="en-US" dirty="0"/>
          </a:p>
          <a:p>
            <a:r>
              <a:rPr lang="en-US" sz="1600" b="1" dirty="0">
                <a:ea typeface="+mn-lt"/>
                <a:cs typeface="+mn-lt"/>
              </a:rPr>
              <a:t>Authentication</a:t>
            </a:r>
            <a:r>
              <a:rPr lang="en-US" sz="1600" dirty="0">
                <a:ea typeface="+mn-lt"/>
                <a:cs typeface="+mn-lt"/>
              </a:rPr>
              <a:t> is the process of verifying a user’s identity.</a:t>
            </a:r>
            <a:endParaRPr lang="en-US" dirty="0"/>
          </a:p>
          <a:p>
            <a:r>
              <a:rPr lang="en-US" sz="1600" dirty="0">
                <a:ea typeface="+mn-lt"/>
                <a:cs typeface="+mn-lt"/>
              </a:rPr>
              <a:t>A </a:t>
            </a:r>
            <a:r>
              <a:rPr lang="en-US" sz="1600" b="1" dirty="0">
                <a:ea typeface="+mn-lt"/>
                <a:cs typeface="+mn-lt"/>
              </a:rPr>
              <a:t>token</a:t>
            </a:r>
            <a:r>
              <a:rPr lang="en-US" sz="1600" dirty="0">
                <a:ea typeface="+mn-lt"/>
                <a:cs typeface="+mn-lt"/>
              </a:rPr>
              <a:t> is an object that can be used to authenticate a user to a server. Tokens contain embedded user data that is used to identify and authenticate the user.</a:t>
            </a:r>
            <a:endParaRPr lang="en-US" dirty="0"/>
          </a:p>
          <a:p>
            <a:r>
              <a:rPr lang="en-US" sz="1600" i="1" dirty="0">
                <a:ea typeface="+mn-lt"/>
                <a:cs typeface="+mn-lt"/>
              </a:rPr>
              <a:t>JSON Web Tokens (JWTs)</a:t>
            </a:r>
            <a:r>
              <a:rPr lang="en-US" sz="1600" dirty="0">
                <a:ea typeface="+mn-lt"/>
                <a:cs typeface="+mn-lt"/>
              </a:rPr>
              <a:t> are an open standard  that define a secure way to transmit information between parties using a JSON object. JWTs are always cryptographically signed (sometimes encrypted) and can be signed using a secret key (symmetrical) or a public/private key pair (asymmetrical).</a:t>
            </a:r>
            <a:endParaRPr lang="en-US" dirty="0"/>
          </a:p>
          <a:p>
            <a:r>
              <a:rPr lang="en-US" sz="1600" dirty="0">
                <a:ea typeface="+mn-lt"/>
                <a:cs typeface="+mn-lt"/>
              </a:rPr>
              <a:t>JWTs are the most popular type of tokens and are often what people mean when they refer to </a:t>
            </a:r>
            <a:r>
              <a:rPr lang="en-US" sz="1600" i="1" dirty="0">
                <a:ea typeface="+mn-lt"/>
                <a:cs typeface="+mn-lt"/>
              </a:rPr>
              <a:t>“token authentication”</a:t>
            </a:r>
            <a:r>
              <a:rPr lang="en-US" sz="1600" dirty="0">
                <a:ea typeface="+mn-lt"/>
                <a:cs typeface="+mn-lt"/>
              </a:rPr>
              <a:t> in general.</a:t>
            </a:r>
            <a:br>
              <a:rPr lang="en-US" sz="1600" dirty="0">
                <a:ea typeface="+mn-lt"/>
                <a:cs typeface="+mn-lt"/>
              </a:rPr>
            </a:br>
            <a:endParaRPr lang="en-US" sz="1600" dirty="0">
              <a:ea typeface="+mn-lt"/>
              <a:cs typeface="+mn-lt"/>
            </a:endParaRPr>
          </a:p>
          <a:p>
            <a:r>
              <a:rPr lang="en-US" sz="1600" dirty="0">
                <a:ea typeface="+mn-lt"/>
                <a:cs typeface="+mn-lt"/>
              </a:rPr>
              <a:t>Here’s what a typical JWT might look like in </a:t>
            </a:r>
            <a:r>
              <a:rPr lang="en-US" sz="1600" dirty="0" err="1">
                <a:ea typeface="+mn-lt"/>
                <a:cs typeface="+mn-lt"/>
              </a:rPr>
              <a:t>it’s</a:t>
            </a:r>
            <a:r>
              <a:rPr lang="en-US" sz="1600" dirty="0">
                <a:ea typeface="+mn-lt"/>
                <a:cs typeface="+mn-lt"/>
              </a:rPr>
              <a:t> compacted, URL-safe form:</a:t>
            </a:r>
            <a:br>
              <a:rPr lang="en-US" sz="1600" dirty="0">
                <a:ea typeface="+mn-lt"/>
                <a:cs typeface="+mn-lt"/>
              </a:rPr>
            </a:br>
            <a:endParaRPr lang="en-US" sz="1600" dirty="0">
              <a:highlight>
                <a:srgbClr val="00FFFF"/>
              </a:highlight>
              <a:ea typeface="+mn-lt"/>
              <a:cs typeface="+mn-lt"/>
            </a:endParaRPr>
          </a:p>
          <a:p>
            <a:r>
              <a:rPr lang="en-US" sz="1600" dirty="0">
                <a:highlight>
                  <a:srgbClr val="0000FF"/>
                </a:highlight>
                <a:ea typeface="+mn-lt"/>
                <a:cs typeface="+mn-lt"/>
              </a:rPr>
              <a:t>eyJraWQiOiJ1dURLVTMxZWRvTi0wd0xMUnl1TW1vbmtBdi1OaFEwejZhWmxjdTN5NU8wIiwiYWxnIjoiUlMyNTYifQ.eyJ2ZXIiOjEsImp0aSI6IkFULnVfT094R3pXd1RjRFlseGZwcDVYXzNxdVIwdlJuc25YbXdMZld0TDFjdG8iLCJpc3MiOiJodHRwczovL2Rldi04MTk2MzMub2t0YXByZXZpZXcuY29tL29hdXRoMi9kZWZhdWx0IiwiYXVkIjoiYXBpOi8vZGVmYXVsdCIsImlhdCI6MTU0NjcyNjIyOCwiZXhwIjoxNTQ2NzI5ODI4LCJjaWQiOiIwb2Fpb3g4Ym1zQktWWGt1MzBoNyIsInNjcCI6WyJjdXN0b21TY29wZSJdLCJzdWIiOiIwb2Fpb3g4Ym1zQktWWGt1MzBoNyJ9.fhZRWThFxhiS6Pgrup6hM08oSqDPd1JrZSDIH_blD5S20c2hQQ3D3RZyhNKMnYclyus_mo-H-mS-Ak3YzM8S0JwZ8m3Vid4smW953peBMnmBNotAE--yE0toc2dIUG3BWQR34hah253bKmp17Yh6bWGwH60oQxnuM_NVUpa-NJMBc6-Mu5ra0lKfr60ne9-jKVFcavd9ZnVTLiug_sXFlhxgaQm4V_hhcvcLSwCXTiIcQsJkI0rP7WuVvjYVyK_sPeW3A44_T5qhyDR_E_mk1rHORlkMYGPg34mcwob5iA7alNZOnzN_7ApcbylDbK5KS1umBqqevtghEyjOEWQQmQ</a:t>
            </a:r>
            <a:r>
              <a:rPr lang="en-US" sz="1600" dirty="0">
                <a:highlight>
                  <a:srgbClr val="00FFFF"/>
                </a:highlight>
                <a:ea typeface="+mn-lt"/>
                <a:cs typeface="+mn-lt"/>
              </a:rPr>
              <a:t>
</a:t>
            </a:r>
            <a:endParaRPr lang="en-US" sz="1600" dirty="0">
              <a:highlight>
                <a:srgbClr val="00FFFF"/>
              </a:highlight>
            </a:endParaRPr>
          </a:p>
          <a:p>
            <a:r>
              <a:rPr lang="en-US" sz="1600" dirty="0">
                <a:ea typeface="+mn-lt"/>
                <a:cs typeface="+mn-lt"/>
              </a:rPr>
              <a:t>While this may look complicated and unreadable at first glance, it isn’t actually all that tricky! JWTs consist of three parts, separated by dots (.): </a:t>
            </a:r>
            <a:r>
              <a:rPr lang="en-US" sz="1600" dirty="0" err="1">
                <a:ea typeface="+mn-lt"/>
                <a:cs typeface="+mn-lt"/>
              </a:rPr>
              <a:t>xxxxxx.yyyyyy.zzzzzz</a:t>
            </a:r>
            <a:r>
              <a:rPr lang="en-US" sz="1600" dirty="0">
                <a:ea typeface="+mn-lt"/>
                <a:cs typeface="+mn-lt"/>
              </a:rPr>
              <a:t>. These sections represent the JWT header, payload, and signature, respectively.</a:t>
            </a:r>
            <a:endParaRPr lang="en-US" dirty="0"/>
          </a:p>
          <a:p>
            <a:br>
              <a:rPr lang="en-US" sz="1600" dirty="0"/>
            </a:br>
            <a:br>
              <a:rPr lang="en-US" dirty="0"/>
            </a:br>
            <a:endParaRPr lang="en-US"/>
          </a:p>
          <a:p>
            <a:endParaRPr lang="en-US" sz="1600" b="1" dirty="0"/>
          </a:p>
          <a:p>
            <a:endParaRPr lang="en-US" sz="1600" dirty="0">
              <a:ea typeface="+mn-lt"/>
              <a:cs typeface="+mn-lt"/>
            </a:endParaRPr>
          </a:p>
          <a:p>
            <a:br>
              <a:rPr lang="en-US" sz="1600" dirty="0">
                <a:ea typeface="+mn-lt"/>
                <a:cs typeface="+mn-lt"/>
              </a:rPr>
            </a:br>
            <a:endParaRPr lang="en-US" sz="1600" dirty="0">
              <a:ea typeface="+mn-lt"/>
              <a:cs typeface="+mn-lt"/>
            </a:endParaRPr>
          </a:p>
          <a:p>
            <a:endParaRPr lang="en-US" sz="1600" b="1" dirty="0"/>
          </a:p>
          <a:p>
            <a:br>
              <a:rPr lang="en-US" sz="1600" dirty="0">
                <a:ea typeface="+mn-lt"/>
                <a:cs typeface="+mn-lt"/>
              </a:rPr>
            </a:br>
            <a:endParaRPr lang="en-US" sz="1600" dirty="0">
              <a:ea typeface="+mn-lt"/>
              <a:cs typeface="+mn-lt"/>
            </a:endParaRPr>
          </a:p>
          <a:p>
            <a:endParaRPr lang="en-US" sz="1600" b="1" dirty="0"/>
          </a:p>
          <a:p>
            <a:endParaRPr lang="en-US" sz="1600" dirty="0">
              <a:ea typeface="+mn-lt"/>
              <a:cs typeface="+mn-lt"/>
            </a:endParaRPr>
          </a:p>
          <a:p>
            <a:endParaRPr lang="en-US" sz="1600" dirty="0">
              <a:ea typeface="+mn-lt"/>
              <a:cs typeface="+mn-lt"/>
            </a:endParaRPr>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Tree>
    <p:extLst>
      <p:ext uri="{BB962C8B-B14F-4D97-AF65-F5344CB8AC3E}">
        <p14:creationId xmlns:p14="http://schemas.microsoft.com/office/powerpoint/2010/main" val="31324114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a:solidFill>
            <a:schemeClr val="accent3">
              <a:lumMod val="50000"/>
            </a:schemeClr>
          </a:solidFill>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t">
            <a:normAutofit fontScale="90000"/>
          </a:bodyPr>
          <a:lstStyle/>
          <a:p>
            <a:br>
              <a:rPr lang="en-US" sz="1600" b="1" dirty="0"/>
            </a:br>
            <a:r>
              <a:rPr lang="en-US" sz="1600" b="1" dirty="0">
                <a:ea typeface="+mn-lt"/>
                <a:cs typeface="+mn-lt"/>
              </a:rPr>
              <a:t>Token Authentication in Node with Express</a:t>
            </a:r>
            <a:br>
              <a:rPr lang="en-US" sz="1600" b="1" dirty="0">
                <a:ea typeface="+mn-lt"/>
                <a:cs typeface="+mn-lt"/>
              </a:rPr>
            </a:br>
            <a:endParaRPr lang="en-US" sz="1600" b="1" dirty="0">
              <a:ea typeface="+mn-lt"/>
              <a:cs typeface="+mn-lt"/>
            </a:endParaRPr>
          </a:p>
          <a:p>
            <a:r>
              <a:rPr lang="en-US" sz="1600" dirty="0">
                <a:ea typeface="+mn-lt"/>
                <a:cs typeface="+mn-lt"/>
              </a:rPr>
              <a:t>Let’s analyze one section at a time.</a:t>
            </a:r>
            <a:br>
              <a:rPr lang="en-US" sz="1600" dirty="0"/>
            </a:br>
            <a:endParaRPr lang="en-US" sz="1600" dirty="0"/>
          </a:p>
          <a:p>
            <a:r>
              <a:rPr lang="en-US" sz="1600" b="1" dirty="0"/>
              <a:t>The JSON Web Token Header</a:t>
            </a:r>
          </a:p>
          <a:p>
            <a:r>
              <a:rPr lang="en-US" sz="1600" dirty="0">
                <a:ea typeface="+mn-lt"/>
                <a:cs typeface="+mn-lt"/>
              </a:rPr>
              <a:t>The JWT header is a Base64URL-encoded JSON object. It contains information describing the type of the token and the signing algorithm being used, such as HMAC, SHA256, or RSA.</a:t>
            </a:r>
            <a:endParaRPr lang="en-US" dirty="0">
              <a:ea typeface="+mn-lt"/>
              <a:cs typeface="+mn-lt"/>
            </a:endParaRPr>
          </a:p>
          <a:p>
            <a:r>
              <a:rPr lang="en-US" sz="1600" dirty="0">
                <a:ea typeface="+mn-lt"/>
                <a:cs typeface="+mn-lt"/>
              </a:rPr>
              <a:t>For example:</a:t>
            </a:r>
            <a:br>
              <a:rPr lang="en-US" sz="1600" dirty="0">
                <a:ea typeface="+mn-lt"/>
                <a:cs typeface="+mn-lt"/>
              </a:rPr>
            </a:br>
            <a:endParaRPr lang="en-US" sz="1600" dirty="0">
              <a:ea typeface="+mn-lt"/>
              <a:cs typeface="+mn-lt"/>
            </a:endParaRPr>
          </a:p>
          <a:p>
            <a:r>
              <a:rPr lang="en-US" sz="1600" dirty="0">
                <a:ea typeface="+mn-lt"/>
                <a:cs typeface="+mn-lt"/>
              </a:rPr>
              <a:t>{
  "</a:t>
            </a:r>
            <a:r>
              <a:rPr lang="en-US" sz="1600" dirty="0" err="1">
                <a:ea typeface="+mn-lt"/>
                <a:cs typeface="+mn-lt"/>
              </a:rPr>
              <a:t>typ</a:t>
            </a:r>
            <a:r>
              <a:rPr lang="en-US" sz="1600" dirty="0">
                <a:ea typeface="+mn-lt"/>
                <a:cs typeface="+mn-lt"/>
              </a:rPr>
              <a:t>": "JWT",
  "</a:t>
            </a:r>
            <a:r>
              <a:rPr lang="en-US" sz="1600" dirty="0" err="1">
                <a:ea typeface="+mn-lt"/>
                <a:cs typeface="+mn-lt"/>
              </a:rPr>
              <a:t>alg</a:t>
            </a:r>
            <a:r>
              <a:rPr lang="en-US" sz="1600" dirty="0">
                <a:ea typeface="+mn-lt"/>
                <a:cs typeface="+mn-lt"/>
              </a:rPr>
              <a:t>": "HS256"
}
</a:t>
            </a:r>
            <a:endParaRPr lang="en-US" sz="1600" dirty="0"/>
          </a:p>
          <a:p>
            <a:r>
              <a:rPr lang="en-US" sz="1600" dirty="0">
                <a:ea typeface="+mn-lt"/>
                <a:cs typeface="+mn-lt"/>
              </a:rPr>
              <a:t>The JWT spec is flexible and allows for different types of algorithms to be used, which is why this header field will always be present.</a:t>
            </a:r>
            <a:br>
              <a:rPr lang="en-US" sz="1600" dirty="0">
                <a:ea typeface="+mn-lt"/>
                <a:cs typeface="+mn-lt"/>
              </a:rPr>
            </a:br>
            <a:endParaRPr lang="en-US" sz="1600">
              <a:ea typeface="+mn-lt"/>
              <a:cs typeface="+mn-lt"/>
            </a:endParaRPr>
          </a:p>
          <a:p>
            <a:r>
              <a:rPr lang="en-US" sz="1600" b="1" dirty="0"/>
              <a:t>The JSON Web Token Payload</a:t>
            </a:r>
          </a:p>
          <a:p>
            <a:r>
              <a:rPr lang="en-US" sz="1600" dirty="0">
                <a:ea typeface="+mn-lt"/>
                <a:cs typeface="+mn-lt"/>
              </a:rPr>
              <a:t>The JWT payload contains something called </a:t>
            </a:r>
            <a:r>
              <a:rPr lang="en-US" sz="1600" i="1" dirty="0">
                <a:ea typeface="+mn-lt"/>
                <a:cs typeface="+mn-lt"/>
              </a:rPr>
              <a:t>claims</a:t>
            </a:r>
            <a:r>
              <a:rPr lang="en-US" sz="1600" dirty="0">
                <a:ea typeface="+mn-lt"/>
                <a:cs typeface="+mn-lt"/>
              </a:rPr>
              <a:t>, which are statements about the entity (typically the user) and additional data. There are three different types of claims: </a:t>
            </a:r>
            <a:r>
              <a:rPr lang="en-US" sz="1600" i="1" dirty="0">
                <a:ea typeface="+mn-lt"/>
                <a:cs typeface="+mn-lt"/>
              </a:rPr>
              <a:t>registered</a:t>
            </a:r>
            <a:r>
              <a:rPr lang="en-US" sz="1600" dirty="0">
                <a:ea typeface="+mn-lt"/>
                <a:cs typeface="+mn-lt"/>
              </a:rPr>
              <a:t>, </a:t>
            </a:r>
            <a:r>
              <a:rPr lang="en-US" sz="1600" i="1" dirty="0">
                <a:ea typeface="+mn-lt"/>
                <a:cs typeface="+mn-lt"/>
              </a:rPr>
              <a:t>public</a:t>
            </a:r>
            <a:r>
              <a:rPr lang="en-US" sz="1600" dirty="0">
                <a:ea typeface="+mn-lt"/>
                <a:cs typeface="+mn-lt"/>
              </a:rPr>
              <a:t>, and </a:t>
            </a:r>
            <a:r>
              <a:rPr lang="en-US" sz="1600" i="1" dirty="0">
                <a:ea typeface="+mn-lt"/>
                <a:cs typeface="+mn-lt"/>
              </a:rPr>
              <a:t>private</a:t>
            </a:r>
            <a:r>
              <a:rPr lang="en-US" sz="1600" dirty="0">
                <a:ea typeface="+mn-lt"/>
                <a:cs typeface="+mn-lt"/>
              </a:rPr>
              <a:t> claims. Claims are the most “interesting” part of a JSON Web Token, as they contain data about the user in question.</a:t>
            </a:r>
            <a:endParaRPr lang="en-US" dirty="0">
              <a:ea typeface="+mn-lt"/>
              <a:cs typeface="+mn-lt"/>
            </a:endParaRPr>
          </a:p>
          <a:p>
            <a:r>
              <a:rPr lang="en-US" sz="1600" dirty="0">
                <a:ea typeface="+mn-lt"/>
                <a:cs typeface="+mn-lt"/>
              </a:rPr>
              <a:t>A set of predefined claims (</a:t>
            </a:r>
            <a:r>
              <a:rPr lang="en-US" sz="1600" u="sng" dirty="0">
                <a:ea typeface="+mn-lt"/>
                <a:cs typeface="+mn-lt"/>
              </a:rPr>
              <a:t>RFC 7519</a:t>
            </a:r>
            <a:r>
              <a:rPr lang="en-US" sz="1600" dirty="0">
                <a:ea typeface="+mn-lt"/>
                <a:cs typeface="+mn-lt"/>
              </a:rPr>
              <a:t>) are optional but recommended. Some examples are </a:t>
            </a:r>
            <a:r>
              <a:rPr lang="en-US" sz="1600" b="1" dirty="0" err="1">
                <a:ea typeface="+mn-lt"/>
                <a:cs typeface="+mn-lt"/>
              </a:rPr>
              <a:t>iss</a:t>
            </a:r>
            <a:r>
              <a:rPr lang="en-US" sz="1600" dirty="0">
                <a:ea typeface="+mn-lt"/>
                <a:cs typeface="+mn-lt"/>
              </a:rPr>
              <a:t> (issuer), </a:t>
            </a:r>
            <a:r>
              <a:rPr lang="en-US" sz="1600" b="1" dirty="0">
                <a:ea typeface="+mn-lt"/>
                <a:cs typeface="+mn-lt"/>
              </a:rPr>
              <a:t>exp</a:t>
            </a:r>
            <a:r>
              <a:rPr lang="en-US" sz="1600" dirty="0">
                <a:ea typeface="+mn-lt"/>
                <a:cs typeface="+mn-lt"/>
              </a:rPr>
              <a:t> (expiration time), and </a:t>
            </a:r>
            <a:r>
              <a:rPr lang="en-US" sz="1600" b="1" dirty="0">
                <a:ea typeface="+mn-lt"/>
                <a:cs typeface="+mn-lt"/>
              </a:rPr>
              <a:t>sub</a:t>
            </a:r>
            <a:r>
              <a:rPr lang="en-US" sz="1600" dirty="0">
                <a:ea typeface="+mn-lt"/>
                <a:cs typeface="+mn-lt"/>
              </a:rPr>
              <a:t> (subject).</a:t>
            </a:r>
            <a:endParaRPr lang="en-US" dirty="0"/>
          </a:p>
          <a:p>
            <a:r>
              <a:rPr lang="en-US" sz="1600" dirty="0">
                <a:ea typeface="+mn-lt"/>
                <a:cs typeface="+mn-lt"/>
              </a:rPr>
              <a:t>Custom claims (claims you define when creating a token) are used to share information between parties that have access to the token. They are neither </a:t>
            </a:r>
            <a:r>
              <a:rPr lang="en-US" sz="1600" i="1" dirty="0">
                <a:ea typeface="+mn-lt"/>
                <a:cs typeface="+mn-lt"/>
              </a:rPr>
              <a:t>registered</a:t>
            </a:r>
            <a:r>
              <a:rPr lang="en-US" sz="1600" dirty="0">
                <a:ea typeface="+mn-lt"/>
                <a:cs typeface="+mn-lt"/>
              </a:rPr>
              <a:t> or </a:t>
            </a:r>
            <a:r>
              <a:rPr lang="en-US" sz="1600" i="1" dirty="0">
                <a:ea typeface="+mn-lt"/>
                <a:cs typeface="+mn-lt"/>
              </a:rPr>
              <a:t>public</a:t>
            </a:r>
            <a:r>
              <a:rPr lang="en-US" sz="1600" dirty="0">
                <a:ea typeface="+mn-lt"/>
                <a:cs typeface="+mn-lt"/>
              </a:rPr>
              <a:t> and can be whatever you want them to be.</a:t>
            </a:r>
            <a:endParaRPr lang="en-US" dirty="0">
              <a:ea typeface="+mn-lt"/>
              <a:cs typeface="+mn-lt"/>
            </a:endParaRPr>
          </a:p>
          <a:p>
            <a:r>
              <a:rPr lang="en-US" sz="1600" dirty="0">
                <a:ea typeface="+mn-lt"/>
                <a:cs typeface="+mn-lt"/>
              </a:rPr>
              <a:t>In our example token above, the payload looks like the following when deserialized:</a:t>
            </a:r>
            <a:endParaRPr lang="en-US" dirty="0"/>
          </a:p>
          <a:p>
            <a:endParaRPr lang="en-US" sz="1600" b="1" dirty="0"/>
          </a:p>
          <a:p>
            <a:br>
              <a:rPr lang="en-US" sz="1600" dirty="0"/>
            </a:br>
            <a:br>
              <a:rPr lang="en-US" dirty="0"/>
            </a:br>
            <a:endParaRPr lang="en-US"/>
          </a:p>
          <a:p>
            <a:endParaRPr lang="en-US" sz="1600" b="1" dirty="0"/>
          </a:p>
          <a:p>
            <a:endParaRPr lang="en-US" sz="1600" dirty="0">
              <a:ea typeface="+mn-lt"/>
              <a:cs typeface="+mn-lt"/>
            </a:endParaRPr>
          </a:p>
          <a:p>
            <a:br>
              <a:rPr lang="en-US" sz="1600" dirty="0">
                <a:ea typeface="+mn-lt"/>
                <a:cs typeface="+mn-lt"/>
              </a:rPr>
            </a:br>
            <a:endParaRPr lang="en-US" sz="1600" dirty="0">
              <a:ea typeface="+mn-lt"/>
              <a:cs typeface="+mn-lt"/>
            </a:endParaRPr>
          </a:p>
          <a:p>
            <a:endParaRPr lang="en-US" sz="1600" b="1" dirty="0"/>
          </a:p>
          <a:p>
            <a:br>
              <a:rPr lang="en-US" sz="1600" dirty="0">
                <a:ea typeface="+mn-lt"/>
                <a:cs typeface="+mn-lt"/>
              </a:rPr>
            </a:br>
            <a:endParaRPr lang="en-US" sz="1600" dirty="0">
              <a:ea typeface="+mn-lt"/>
              <a:cs typeface="+mn-lt"/>
            </a:endParaRPr>
          </a:p>
          <a:p>
            <a:endParaRPr lang="en-US" sz="1600" b="1" dirty="0"/>
          </a:p>
          <a:p>
            <a:endParaRPr lang="en-US" sz="1600" dirty="0">
              <a:ea typeface="+mn-lt"/>
              <a:cs typeface="+mn-lt"/>
            </a:endParaRPr>
          </a:p>
          <a:p>
            <a:endParaRPr lang="en-US" sz="1600" dirty="0">
              <a:ea typeface="+mn-lt"/>
              <a:cs typeface="+mn-lt"/>
            </a:endParaRPr>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Tree>
    <p:extLst>
      <p:ext uri="{BB962C8B-B14F-4D97-AF65-F5344CB8AC3E}">
        <p14:creationId xmlns:p14="http://schemas.microsoft.com/office/powerpoint/2010/main" val="17335836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a:solidFill>
            <a:schemeClr val="accent3">
              <a:lumMod val="50000"/>
            </a:schemeClr>
          </a:solidFill>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t">
            <a:normAutofit fontScale="90000"/>
          </a:bodyPr>
          <a:lstStyle/>
          <a:p>
            <a:br>
              <a:rPr lang="en-US" sz="1600" b="1" dirty="0"/>
            </a:br>
            <a:r>
              <a:rPr lang="en-US" sz="1600" b="1" dirty="0">
                <a:ea typeface="+mn-lt"/>
                <a:cs typeface="+mn-lt"/>
              </a:rPr>
              <a:t>Token Authentication in Node with Express</a:t>
            </a:r>
            <a:br>
              <a:rPr lang="en-US" sz="1600" b="1" dirty="0">
                <a:ea typeface="+mn-lt"/>
                <a:cs typeface="+mn-lt"/>
              </a:rPr>
            </a:br>
            <a:endParaRPr lang="en-US" sz="1600" b="1" dirty="0">
              <a:ea typeface="+mn-lt"/>
              <a:cs typeface="+mn-lt"/>
            </a:endParaRPr>
          </a:p>
          <a:p>
            <a:r>
              <a:rPr lang="en-US" sz="1600" dirty="0">
                <a:ea typeface="+mn-lt"/>
                <a:cs typeface="+mn-lt"/>
              </a:rPr>
              <a:t>{
 "</a:t>
            </a:r>
            <a:r>
              <a:rPr lang="en-US" sz="1600" dirty="0" err="1">
                <a:ea typeface="+mn-lt"/>
                <a:cs typeface="+mn-lt"/>
              </a:rPr>
              <a:t>ver</a:t>
            </a:r>
            <a:r>
              <a:rPr lang="en-US" sz="1600" dirty="0">
                <a:ea typeface="+mn-lt"/>
                <a:cs typeface="+mn-lt"/>
              </a:rPr>
              <a:t>": 1,
 "</a:t>
            </a:r>
            <a:r>
              <a:rPr lang="en-US" sz="1600" dirty="0" err="1">
                <a:ea typeface="+mn-lt"/>
                <a:cs typeface="+mn-lt"/>
              </a:rPr>
              <a:t>jti</a:t>
            </a:r>
            <a:r>
              <a:rPr lang="en-US" sz="1600" dirty="0">
                <a:ea typeface="+mn-lt"/>
                <a:cs typeface="+mn-lt"/>
              </a:rPr>
              <a:t>": "AT.u_OOxGzWwTcDYlxfpp5X_3quR0vRnsnXmwLfWtL1cto",
 "</a:t>
            </a:r>
            <a:r>
              <a:rPr lang="en-US" sz="1600" dirty="0" err="1">
                <a:ea typeface="+mn-lt"/>
                <a:cs typeface="+mn-lt"/>
              </a:rPr>
              <a:t>iss</a:t>
            </a:r>
            <a:r>
              <a:rPr lang="en-US" sz="1600" dirty="0">
                <a:ea typeface="+mn-lt"/>
                <a:cs typeface="+mn-lt"/>
              </a:rPr>
              <a:t>": "https://dev-819633.oktapreview.com/oauth2/default",
 "</a:t>
            </a:r>
            <a:r>
              <a:rPr lang="en-US" sz="1600" dirty="0" err="1">
                <a:ea typeface="+mn-lt"/>
                <a:cs typeface="+mn-lt"/>
              </a:rPr>
              <a:t>aud</a:t>
            </a:r>
            <a:r>
              <a:rPr lang="en-US" sz="1600" dirty="0">
                <a:ea typeface="+mn-lt"/>
                <a:cs typeface="+mn-lt"/>
              </a:rPr>
              <a:t>": "</a:t>
            </a:r>
            <a:r>
              <a:rPr lang="en-US" sz="1600" dirty="0" err="1">
                <a:ea typeface="+mn-lt"/>
                <a:cs typeface="+mn-lt"/>
              </a:rPr>
              <a:t>api</a:t>
            </a:r>
            <a:r>
              <a:rPr lang="en-US" sz="1600" dirty="0">
                <a:ea typeface="+mn-lt"/>
                <a:cs typeface="+mn-lt"/>
              </a:rPr>
              <a:t>://default",
 "</a:t>
            </a:r>
            <a:r>
              <a:rPr lang="en-US" sz="1600" dirty="0" err="1">
                <a:ea typeface="+mn-lt"/>
                <a:cs typeface="+mn-lt"/>
              </a:rPr>
              <a:t>iat</a:t>
            </a:r>
            <a:r>
              <a:rPr lang="en-US" sz="1600" dirty="0">
                <a:ea typeface="+mn-lt"/>
                <a:cs typeface="+mn-lt"/>
              </a:rPr>
              <a:t>": 1546726228,
 "exp": 1546729974,
 "</a:t>
            </a:r>
            <a:r>
              <a:rPr lang="en-US" sz="1600" dirty="0" err="1">
                <a:ea typeface="+mn-lt"/>
                <a:cs typeface="+mn-lt"/>
              </a:rPr>
              <a:t>cid</a:t>
            </a:r>
            <a:r>
              <a:rPr lang="en-US" sz="1600" dirty="0">
                <a:ea typeface="+mn-lt"/>
                <a:cs typeface="+mn-lt"/>
              </a:rPr>
              <a:t>": "0oaiox8bmsBKVXku30h7",
 "</a:t>
            </a:r>
            <a:r>
              <a:rPr lang="en-US" sz="1600" dirty="0" err="1">
                <a:ea typeface="+mn-lt"/>
                <a:cs typeface="+mn-lt"/>
              </a:rPr>
              <a:t>scp</a:t>
            </a:r>
            <a:r>
              <a:rPr lang="en-US" sz="1600" dirty="0">
                <a:ea typeface="+mn-lt"/>
                <a:cs typeface="+mn-lt"/>
              </a:rPr>
              <a:t>": [
  "</a:t>
            </a:r>
            <a:r>
              <a:rPr lang="en-US" sz="1600" dirty="0" err="1">
                <a:ea typeface="+mn-lt"/>
                <a:cs typeface="+mn-lt"/>
              </a:rPr>
              <a:t>customScope</a:t>
            </a:r>
            <a:r>
              <a:rPr lang="en-US" sz="1600" dirty="0">
                <a:ea typeface="+mn-lt"/>
                <a:cs typeface="+mn-lt"/>
              </a:rPr>
              <a:t>"
 ],
 "sub": "0oaiox8bmsBKVXku30h7"
}
</a:t>
            </a:r>
            <a:br>
              <a:rPr lang="en-US" sz="1600" dirty="0">
                <a:ea typeface="+mn-lt"/>
                <a:cs typeface="+mn-lt"/>
              </a:rPr>
            </a:br>
            <a:r>
              <a:rPr lang="en-US" sz="1600" dirty="0">
                <a:ea typeface="+mn-lt"/>
                <a:cs typeface="+mn-lt"/>
              </a:rPr>
              <a:t>As you can see, there are various claims defined which the client and/or server may use to “learn” more about the user.</a:t>
            </a:r>
            <a:br>
              <a:rPr lang="en-US" sz="1600" dirty="0">
                <a:ea typeface="+mn-lt"/>
                <a:cs typeface="+mn-lt"/>
              </a:rPr>
            </a:br>
            <a:br>
              <a:rPr lang="en-US" sz="1600" dirty="0">
                <a:ea typeface="+mn-lt"/>
                <a:cs typeface="+mn-lt"/>
              </a:rPr>
            </a:br>
            <a:endParaRPr lang="en-US" sz="1600" dirty="0">
              <a:ea typeface="+mn-lt"/>
              <a:cs typeface="+mn-lt"/>
            </a:endParaRPr>
          </a:p>
          <a:p>
            <a:endParaRPr lang="en-US" sz="1600" b="1" dirty="0"/>
          </a:p>
          <a:p>
            <a:br>
              <a:rPr lang="en-US" sz="1600" dirty="0"/>
            </a:br>
            <a:br>
              <a:rPr lang="en-US" dirty="0"/>
            </a:br>
            <a:endParaRPr lang="en-US"/>
          </a:p>
          <a:p>
            <a:endParaRPr lang="en-US" sz="1600" b="1" dirty="0"/>
          </a:p>
          <a:p>
            <a:endParaRPr lang="en-US" sz="1600" dirty="0">
              <a:ea typeface="+mn-lt"/>
              <a:cs typeface="+mn-lt"/>
            </a:endParaRPr>
          </a:p>
          <a:p>
            <a:br>
              <a:rPr lang="en-US" sz="1600" dirty="0">
                <a:ea typeface="+mn-lt"/>
                <a:cs typeface="+mn-lt"/>
              </a:rPr>
            </a:br>
            <a:endParaRPr lang="en-US" sz="1600" dirty="0">
              <a:ea typeface="+mn-lt"/>
              <a:cs typeface="+mn-lt"/>
            </a:endParaRPr>
          </a:p>
          <a:p>
            <a:endParaRPr lang="en-US" sz="1600" b="1" dirty="0"/>
          </a:p>
          <a:p>
            <a:br>
              <a:rPr lang="en-US" sz="1600" dirty="0">
                <a:ea typeface="+mn-lt"/>
                <a:cs typeface="+mn-lt"/>
              </a:rPr>
            </a:br>
            <a:endParaRPr lang="en-US" sz="1600" dirty="0">
              <a:ea typeface="+mn-lt"/>
              <a:cs typeface="+mn-lt"/>
            </a:endParaRPr>
          </a:p>
          <a:p>
            <a:endParaRPr lang="en-US" sz="1600" b="1" dirty="0"/>
          </a:p>
          <a:p>
            <a:endParaRPr lang="en-US" sz="1600" dirty="0">
              <a:ea typeface="+mn-lt"/>
              <a:cs typeface="+mn-lt"/>
            </a:endParaRPr>
          </a:p>
          <a:p>
            <a:endParaRPr lang="en-US" sz="1600" dirty="0">
              <a:ea typeface="+mn-lt"/>
              <a:cs typeface="+mn-lt"/>
            </a:endParaRPr>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Tree>
    <p:extLst>
      <p:ext uri="{BB962C8B-B14F-4D97-AF65-F5344CB8AC3E}">
        <p14:creationId xmlns:p14="http://schemas.microsoft.com/office/powerpoint/2010/main" val="3122644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rmAutofit fontScale="90000"/>
          </a:bodyPr>
          <a:lstStyle/>
          <a:p>
            <a:pPr>
              <a:buFont typeface="Arial"/>
              <a:buChar char="•"/>
            </a:pPr>
            <a:r>
              <a:rPr lang="en-US" sz="1400" b="1">
                <a:ea typeface="+mj-lt"/>
                <a:cs typeface="+mj-lt"/>
              </a:rPr>
              <a:t>Introduction To Angular, How Angular Works</a:t>
            </a:r>
            <a:br>
              <a:rPr lang="en-US" sz="1400" b="1">
                <a:ea typeface="+mj-lt"/>
                <a:cs typeface="+mj-lt"/>
              </a:rPr>
            </a:br>
            <a:br>
              <a:rPr lang="en-US" sz="1400" b="1">
                <a:ea typeface="+mj-lt"/>
                <a:cs typeface="+mj-lt"/>
              </a:rPr>
            </a:br>
            <a:r>
              <a:rPr lang="en-US" sz="1400">
                <a:ea typeface="+mj-lt"/>
                <a:cs typeface="+mj-lt"/>
              </a:rPr>
              <a:t>A module in Angular application is a group of the components, directives, pipes, and services, which are related to the application and collectively build a common functionality. Angular provides a lot of build in modules such as http module (to make http call from application) and a big enterprise application is nothing but collection of such modules. For example, in the above image order app can be a part of bigger module. It is mandatory for every angular application to have a root module.</a:t>
            </a:r>
            <a:endParaRPr lang="en-US" sz="1400" b="1">
              <a:ea typeface="+mj-lt"/>
              <a:cs typeface="+mj-lt"/>
            </a:endParaRPr>
          </a:p>
          <a:p>
            <a:pPr marL="342900" indent="-342900">
              <a:buAutoNum type="arabicPeriod"/>
            </a:pPr>
            <a:r>
              <a:rPr lang="en-US" sz="1400">
                <a:ea typeface="+mj-lt"/>
                <a:cs typeface="+mj-lt"/>
              </a:rPr>
              <a:t>Listed are main building blocks of an Angular Application, these are tied to build an Angular Application.</a:t>
            </a:r>
            <a:endParaRPr lang="en-US"/>
          </a:p>
          <a:p>
            <a:pPr marL="342900" indent="-342900">
              <a:buAutoNum type="arabicPeriod"/>
            </a:pPr>
            <a:r>
              <a:rPr lang="en-US" sz="1400">
                <a:ea typeface="+mj-lt"/>
                <a:cs typeface="+mj-lt"/>
              </a:rPr>
              <a:t>Modules</a:t>
            </a:r>
            <a:endParaRPr lang="en-US"/>
          </a:p>
          <a:p>
            <a:pPr marL="342900" indent="-342900">
              <a:buAutoNum type="arabicPeriod"/>
            </a:pPr>
            <a:r>
              <a:rPr lang="en-US" sz="1400">
                <a:ea typeface="+mj-lt"/>
                <a:cs typeface="+mj-lt"/>
              </a:rPr>
              <a:t>Components</a:t>
            </a:r>
            <a:endParaRPr lang="en-US"/>
          </a:p>
          <a:p>
            <a:pPr marL="342900" indent="-342900">
              <a:buAutoNum type="arabicPeriod"/>
            </a:pPr>
            <a:r>
              <a:rPr lang="en-US" sz="1400">
                <a:ea typeface="+mj-lt"/>
                <a:cs typeface="+mj-lt"/>
              </a:rPr>
              <a:t>Services</a:t>
            </a:r>
            <a:endParaRPr lang="en-US"/>
          </a:p>
          <a:p>
            <a:pPr marL="342900" indent="-342900">
              <a:buAutoNum type="arabicPeriod"/>
            </a:pPr>
            <a:r>
              <a:rPr lang="en-US" sz="1400">
                <a:ea typeface="+mj-lt"/>
                <a:cs typeface="+mj-lt"/>
              </a:rPr>
              <a:t>Templates</a:t>
            </a:r>
            <a:endParaRPr lang="en-US"/>
          </a:p>
          <a:p>
            <a:pPr marL="342900" indent="-342900">
              <a:buAutoNum type="arabicPeriod"/>
            </a:pPr>
            <a:r>
              <a:rPr lang="en-US" sz="1400">
                <a:ea typeface="+mj-lt"/>
                <a:cs typeface="+mj-lt"/>
              </a:rPr>
              <a:t>Metadata</a:t>
            </a:r>
            <a:endParaRPr lang="en-US"/>
          </a:p>
          <a:p>
            <a:pPr marL="342900" indent="-342900">
              <a:buAutoNum type="arabicPeriod"/>
            </a:pPr>
            <a:r>
              <a:rPr lang="en-US" sz="1400">
                <a:ea typeface="+mj-lt"/>
                <a:cs typeface="+mj-lt"/>
              </a:rPr>
              <a:t>Data binding</a:t>
            </a:r>
            <a:endParaRPr lang="en-US"/>
          </a:p>
          <a:p>
            <a:pPr marL="342900" indent="-342900">
              <a:buAutoNum type="arabicPeriod"/>
            </a:pPr>
            <a:r>
              <a:rPr lang="en-US" sz="1400">
                <a:ea typeface="+mj-lt"/>
                <a:cs typeface="+mj-lt"/>
              </a:rPr>
              <a:t>Directives</a:t>
            </a:r>
            <a:endParaRPr lang="en-US"/>
          </a:p>
          <a:p>
            <a:pPr marL="342900" indent="-342900">
              <a:buAutoNum type="arabicPeriod"/>
            </a:pPr>
            <a:r>
              <a:rPr lang="en-US" sz="1400">
                <a:ea typeface="+mj-lt"/>
                <a:cs typeface="+mj-lt"/>
              </a:rPr>
              <a:t>Dependency Injection</a:t>
            </a:r>
            <a:endParaRPr lang="en-US"/>
          </a:p>
          <a:p>
            <a:br>
              <a:rPr lang="en-US" sz="1400">
                <a:ea typeface="+mj-lt"/>
                <a:cs typeface="+mj-lt"/>
              </a:rPr>
            </a:br>
            <a:br>
              <a:rPr lang="en-US" sz="1400">
                <a:ea typeface="+mj-lt"/>
                <a:cs typeface="+mj-lt"/>
              </a:rPr>
            </a:br>
            <a:r>
              <a:rPr lang="en-US" sz="1400" b="1">
                <a:ea typeface="+mj-lt"/>
                <a:cs typeface="+mj-lt"/>
              </a:rPr>
              <a:t>Modules: </a:t>
            </a:r>
            <a:r>
              <a:rPr lang="en-US" sz="1400">
                <a:ea typeface="+mj-lt"/>
                <a:cs typeface="+mj-lt"/>
              </a:rPr>
              <a:t>In Angular a module is the group of building blocks such as components, services, templates, directive, pipes that combined to build a functional unit a typical example of module is </a:t>
            </a:r>
            <a:r>
              <a:rPr lang="en-US" sz="1400" err="1">
                <a:ea typeface="+mj-lt"/>
                <a:cs typeface="+mj-lt"/>
              </a:rPr>
              <a:t>httpclient</a:t>
            </a:r>
            <a:r>
              <a:rPr lang="en-US" sz="1400">
                <a:ea typeface="+mj-lt"/>
                <a:cs typeface="+mj-lt"/>
              </a:rPr>
              <a:t> module of Angular, as it helps us to make network call. Many modules combine together to build an angular application.</a:t>
            </a:r>
            <a:br>
              <a:rPr lang="en-US" sz="1400">
                <a:ea typeface="+mj-lt"/>
                <a:cs typeface="+mj-lt"/>
              </a:rPr>
            </a:br>
            <a:br>
              <a:rPr lang="en-US" sz="1400">
                <a:ea typeface="+mj-lt"/>
                <a:cs typeface="+mj-lt"/>
              </a:rPr>
            </a:br>
            <a:r>
              <a:rPr lang="en-US" sz="1400" b="1">
                <a:ea typeface="+mj-lt"/>
                <a:cs typeface="+mj-lt"/>
              </a:rPr>
              <a:t>Components: </a:t>
            </a:r>
            <a:r>
              <a:rPr lang="en-US" sz="1400">
                <a:ea typeface="+mj-lt"/>
                <a:cs typeface="+mj-lt"/>
              </a:rPr>
              <a:t>Components are build blocks of UI; these are quite reusable across module and Application. A component in Angular consists of a class file, a template (HTML template) and a </a:t>
            </a:r>
            <a:r>
              <a:rPr lang="en-US" sz="1400" err="1">
                <a:ea typeface="+mj-lt"/>
                <a:cs typeface="+mj-lt"/>
              </a:rPr>
              <a:t>css</a:t>
            </a:r>
            <a:r>
              <a:rPr lang="en-US" sz="1400">
                <a:ea typeface="+mj-lt"/>
                <a:cs typeface="+mj-lt"/>
              </a:rPr>
              <a:t>/ </a:t>
            </a:r>
            <a:r>
              <a:rPr lang="en-US" sz="1400" err="1">
                <a:ea typeface="+mj-lt"/>
                <a:cs typeface="+mj-lt"/>
              </a:rPr>
              <a:t>scss</a:t>
            </a:r>
            <a:r>
              <a:rPr lang="en-US" sz="1400">
                <a:ea typeface="+mj-lt"/>
                <a:cs typeface="+mj-lt"/>
              </a:rPr>
              <a:t> or less file for styling the component.</a:t>
            </a:r>
            <a:br>
              <a:rPr lang="en-US" sz="1400">
                <a:ea typeface="+mj-lt"/>
                <a:cs typeface="+mj-lt"/>
              </a:rPr>
            </a:br>
            <a:br>
              <a:rPr lang="en-US" sz="1400">
                <a:ea typeface="+mj-lt"/>
                <a:cs typeface="+mj-lt"/>
              </a:rPr>
            </a:br>
            <a:r>
              <a:rPr lang="en-US" sz="1400" b="1">
                <a:ea typeface="+mj-lt"/>
                <a:cs typeface="+mj-lt"/>
              </a:rPr>
              <a:t>Services: </a:t>
            </a:r>
            <a:r>
              <a:rPr lang="en-US" sz="1400">
                <a:ea typeface="+mj-lt"/>
                <a:cs typeface="+mj-lt"/>
              </a:rPr>
              <a:t>Services are singleton object classes in Angular Application. Injecting services in components is a common pattern to share data across components in Angular.</a:t>
            </a:r>
            <a:br>
              <a:rPr lang="en-US" sz="1400">
                <a:ea typeface="+mj-lt"/>
                <a:cs typeface="+mj-lt"/>
              </a:rPr>
            </a:br>
            <a:br>
              <a:rPr lang="en-US" sz="1400">
                <a:ea typeface="+mj-lt"/>
                <a:cs typeface="+mj-lt"/>
              </a:rPr>
            </a:br>
            <a:r>
              <a:rPr lang="en-US" sz="1400" b="1">
                <a:ea typeface="+mj-lt"/>
                <a:cs typeface="+mj-lt"/>
              </a:rPr>
              <a:t>Templates: </a:t>
            </a:r>
            <a:r>
              <a:rPr lang="en-US" sz="1400">
                <a:ea typeface="+mj-lt"/>
                <a:cs typeface="+mj-lt"/>
              </a:rPr>
              <a:t>Template are the HTML view with the help of component class file, template generate building block of the user view.</a:t>
            </a:r>
            <a:br>
              <a:rPr lang="en-US" sz="1400">
                <a:ea typeface="+mj-lt"/>
                <a:cs typeface="+mj-lt"/>
              </a:rPr>
            </a:br>
            <a:br>
              <a:rPr lang="en-US" sz="1400">
                <a:ea typeface="+mj-lt"/>
                <a:cs typeface="+mj-lt"/>
              </a:rPr>
            </a:br>
            <a:br>
              <a:rPr lang="en-US" sz="1400">
                <a:ea typeface="+mj-lt"/>
                <a:cs typeface="+mj-lt"/>
              </a:rPr>
            </a:br>
            <a:endParaRPr lang="en-US"/>
          </a:p>
          <a:p>
            <a:pPr>
              <a:buFont typeface="Arial"/>
              <a:buChar char="•"/>
            </a:pPr>
            <a:endParaRPr lang="en-US" sz="1400" b="1">
              <a:ea typeface="+mj-lt"/>
              <a:cs typeface="+mj-lt"/>
            </a:endParaRPr>
          </a:p>
        </p:txBody>
      </p:sp>
    </p:spTree>
    <p:extLst>
      <p:ext uri="{BB962C8B-B14F-4D97-AF65-F5344CB8AC3E}">
        <p14:creationId xmlns:p14="http://schemas.microsoft.com/office/powerpoint/2010/main" val="3159888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a:solidFill>
            <a:schemeClr val="accent3">
              <a:lumMod val="50000"/>
            </a:schemeClr>
          </a:solidFill>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t">
            <a:normAutofit fontScale="90000"/>
          </a:bodyPr>
          <a:lstStyle/>
          <a:p>
            <a:br>
              <a:rPr lang="en-US" sz="1600" b="1" dirty="0"/>
            </a:br>
            <a:r>
              <a:rPr lang="en-US" sz="1600" b="1" dirty="0">
                <a:ea typeface="+mn-lt"/>
                <a:cs typeface="+mn-lt"/>
              </a:rPr>
              <a:t>Token Authentication in Node with Express</a:t>
            </a:r>
            <a:br>
              <a:rPr lang="en-US" sz="1600" b="1" dirty="0">
                <a:ea typeface="+mn-lt"/>
                <a:cs typeface="+mn-lt"/>
              </a:rPr>
            </a:br>
            <a:br>
              <a:rPr lang="en-US" sz="1600" b="1" dirty="0">
                <a:ea typeface="+mn-lt"/>
                <a:cs typeface="+mn-lt"/>
              </a:rPr>
            </a:br>
            <a:r>
              <a:rPr lang="en-US" sz="1600" b="1" dirty="0"/>
              <a:t>The JSON Web Token Signature</a:t>
            </a:r>
            <a:endParaRPr lang="en-US" sz="1600" b="1" dirty="0">
              <a:ea typeface="+mn-lt"/>
              <a:cs typeface="+mn-lt"/>
            </a:endParaRPr>
          </a:p>
          <a:p>
            <a:r>
              <a:rPr lang="en-US" sz="1600" dirty="0">
                <a:ea typeface="+mn-lt"/>
                <a:cs typeface="+mn-lt"/>
              </a:rPr>
              <a:t>The JWT signature field is created by taking the encoded header, the encoded payload, a secret key, and using the algorithm specified in the header to cryptographically sign these values.</a:t>
            </a:r>
            <a:endParaRPr lang="en-US" dirty="0">
              <a:ea typeface="+mn-lt"/>
              <a:cs typeface="+mn-lt"/>
            </a:endParaRPr>
          </a:p>
          <a:p>
            <a:r>
              <a:rPr lang="en-US" sz="1600" dirty="0">
                <a:ea typeface="+mn-lt"/>
                <a:cs typeface="+mn-lt"/>
              </a:rPr>
              <a:t>For example, if you are using the standard symmetrical HMAC SHA256 algorithm, the signature will be created by computing:</a:t>
            </a:r>
            <a:br>
              <a:rPr lang="en-US" sz="1600" dirty="0">
                <a:ea typeface="+mn-lt"/>
                <a:cs typeface="+mn-lt"/>
              </a:rPr>
            </a:br>
            <a:endParaRPr lang="en-US" sz="1600" dirty="0">
              <a:ea typeface="+mn-lt"/>
              <a:cs typeface="+mn-lt"/>
            </a:endParaRPr>
          </a:p>
          <a:p>
            <a:r>
              <a:rPr lang="en-US" sz="1600" dirty="0">
                <a:ea typeface="+mn-lt"/>
                <a:cs typeface="+mn-lt"/>
              </a:rPr>
              <a:t>HMACSHA256(
  base64UrlEncode(header) + "." +
  base64UrlEncode(payload),
  secret
)
</a:t>
            </a:r>
            <a:endParaRPr lang="en-US" dirty="0"/>
          </a:p>
          <a:p>
            <a:r>
              <a:rPr lang="en-US" sz="1600" dirty="0">
                <a:ea typeface="+mn-lt"/>
                <a:cs typeface="+mn-lt"/>
              </a:rPr>
              <a:t>This signature field is used by the issuer (usually the web server) to validate the token’s integrity and ensure it hasn’t been tampered with or edited by a third party.</a:t>
            </a:r>
            <a:endParaRPr lang="en-US" dirty="0"/>
          </a:p>
          <a:p>
            <a:endParaRPr lang="en-US" sz="1600" b="1" dirty="0">
              <a:ea typeface="+mn-lt"/>
              <a:cs typeface="+mn-lt"/>
            </a:endParaRPr>
          </a:p>
          <a:p>
            <a:br>
              <a:rPr lang="en-US" sz="1600" dirty="0"/>
            </a:br>
            <a:br>
              <a:rPr lang="en-US" dirty="0"/>
            </a:br>
            <a:endParaRPr lang="en-US"/>
          </a:p>
          <a:p>
            <a:endParaRPr lang="en-US" sz="1600" b="1" dirty="0"/>
          </a:p>
          <a:p>
            <a:endParaRPr lang="en-US" sz="1600" dirty="0">
              <a:ea typeface="+mn-lt"/>
              <a:cs typeface="+mn-lt"/>
            </a:endParaRPr>
          </a:p>
          <a:p>
            <a:br>
              <a:rPr lang="en-US" sz="1600" dirty="0">
                <a:ea typeface="+mn-lt"/>
                <a:cs typeface="+mn-lt"/>
              </a:rPr>
            </a:br>
            <a:endParaRPr lang="en-US" sz="1600" dirty="0">
              <a:ea typeface="+mn-lt"/>
              <a:cs typeface="+mn-lt"/>
            </a:endParaRPr>
          </a:p>
          <a:p>
            <a:endParaRPr lang="en-US" sz="1600" b="1" dirty="0"/>
          </a:p>
          <a:p>
            <a:br>
              <a:rPr lang="en-US" sz="1600" dirty="0">
                <a:ea typeface="+mn-lt"/>
                <a:cs typeface="+mn-lt"/>
              </a:rPr>
            </a:br>
            <a:endParaRPr lang="en-US" sz="1600" dirty="0">
              <a:ea typeface="+mn-lt"/>
              <a:cs typeface="+mn-lt"/>
            </a:endParaRPr>
          </a:p>
          <a:p>
            <a:endParaRPr lang="en-US" sz="1600" b="1" dirty="0"/>
          </a:p>
          <a:p>
            <a:endParaRPr lang="en-US" sz="1600" dirty="0">
              <a:ea typeface="+mn-lt"/>
              <a:cs typeface="+mn-lt"/>
            </a:endParaRPr>
          </a:p>
          <a:p>
            <a:endParaRPr lang="en-US" sz="1600" dirty="0">
              <a:ea typeface="+mn-lt"/>
              <a:cs typeface="+mn-lt"/>
            </a:endParaRPr>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Tree>
    <p:extLst>
      <p:ext uri="{BB962C8B-B14F-4D97-AF65-F5344CB8AC3E}">
        <p14:creationId xmlns:p14="http://schemas.microsoft.com/office/powerpoint/2010/main" val="15799420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a:solidFill>
            <a:schemeClr val="accent3">
              <a:lumMod val="50000"/>
            </a:schemeClr>
          </a:solidFill>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t">
            <a:normAutofit fontScale="90000"/>
          </a:bodyPr>
          <a:lstStyle/>
          <a:p>
            <a:br>
              <a:rPr lang="en-US" sz="1600" b="1" dirty="0"/>
            </a:br>
            <a:r>
              <a:rPr lang="en-US" sz="1600" b="1" dirty="0">
                <a:ea typeface="+mn-lt"/>
                <a:cs typeface="+mn-lt"/>
              </a:rPr>
              <a:t>Token Authentication in Node with Express</a:t>
            </a:r>
            <a:br>
              <a:rPr lang="en-US" sz="1600" b="1" dirty="0">
                <a:ea typeface="+mn-lt"/>
                <a:cs typeface="+mn-lt"/>
              </a:rPr>
            </a:br>
            <a:br>
              <a:rPr lang="en-US" sz="1600" b="1" dirty="0">
                <a:ea typeface="+mn-lt"/>
                <a:cs typeface="+mn-lt"/>
              </a:rPr>
            </a:br>
            <a:r>
              <a:rPr lang="en-US" sz="1600" b="1" dirty="0"/>
              <a:t>The JSON Web Token Signature</a:t>
            </a:r>
            <a:endParaRPr lang="en-US" sz="1600" b="1" dirty="0">
              <a:ea typeface="+mn-lt"/>
              <a:cs typeface="+mn-lt"/>
            </a:endParaRPr>
          </a:p>
          <a:p>
            <a:r>
              <a:rPr lang="en-US" sz="1600" dirty="0">
                <a:ea typeface="+mn-lt"/>
                <a:cs typeface="+mn-lt"/>
              </a:rPr>
              <a:t>The JWT signature field is created by taking the encoded header, the encoded payload, a secret key, and using the algorithm specified in the header to cryptographically sign these values.</a:t>
            </a:r>
            <a:endParaRPr lang="en-US" dirty="0">
              <a:ea typeface="+mn-lt"/>
              <a:cs typeface="+mn-lt"/>
            </a:endParaRPr>
          </a:p>
          <a:p>
            <a:r>
              <a:rPr lang="en-US" sz="1600" dirty="0">
                <a:ea typeface="+mn-lt"/>
                <a:cs typeface="+mn-lt"/>
              </a:rPr>
              <a:t>For example, if you are using the standard symmetrical HMAC SHA256 algorithm, the signature will be created by computing:</a:t>
            </a:r>
            <a:br>
              <a:rPr lang="en-US" sz="1600" dirty="0">
                <a:ea typeface="+mn-lt"/>
                <a:cs typeface="+mn-lt"/>
              </a:rPr>
            </a:br>
            <a:endParaRPr lang="en-US" sz="1600" dirty="0">
              <a:ea typeface="+mn-lt"/>
              <a:cs typeface="+mn-lt"/>
            </a:endParaRPr>
          </a:p>
          <a:p>
            <a:r>
              <a:rPr lang="en-US" sz="1600" dirty="0">
                <a:ea typeface="+mn-lt"/>
                <a:cs typeface="+mn-lt"/>
              </a:rPr>
              <a:t>HMACSHA256(
</a:t>
            </a:r>
            <a:r>
              <a:rPr lang="en-US" sz="1600">
                <a:ea typeface="+mn-lt"/>
                <a:cs typeface="+mn-lt"/>
              </a:rPr>
              <a:t>  base64UrlEncode(header) + "." +</a:t>
            </a:r>
            <a:r>
              <a:rPr lang="en-US" sz="1600" dirty="0">
                <a:ea typeface="+mn-lt"/>
                <a:cs typeface="+mn-lt"/>
              </a:rPr>
              <a:t>
</a:t>
            </a:r>
            <a:r>
              <a:rPr lang="en-US" sz="1600">
                <a:ea typeface="+mn-lt"/>
                <a:cs typeface="+mn-lt"/>
              </a:rPr>
              <a:t>  base64UrlEncode(payload),</a:t>
            </a:r>
            <a:r>
              <a:rPr lang="en-US" sz="1600" dirty="0">
                <a:ea typeface="+mn-lt"/>
                <a:cs typeface="+mn-lt"/>
              </a:rPr>
              <a:t>
</a:t>
            </a:r>
            <a:r>
              <a:rPr lang="en-US" sz="1600">
                <a:ea typeface="+mn-lt"/>
                <a:cs typeface="+mn-lt"/>
              </a:rPr>
              <a:t>  secret</a:t>
            </a:r>
            <a:r>
              <a:rPr lang="en-US" sz="1600" dirty="0">
                <a:ea typeface="+mn-lt"/>
                <a:cs typeface="+mn-lt"/>
              </a:rPr>
              <a:t>
</a:t>
            </a:r>
            <a:r>
              <a:rPr lang="en-US" sz="1600">
                <a:ea typeface="+mn-lt"/>
                <a:cs typeface="+mn-lt"/>
              </a:rPr>
              <a:t>)</a:t>
            </a:r>
            <a:r>
              <a:rPr lang="en-US" sz="1600" dirty="0">
                <a:ea typeface="+mn-lt"/>
                <a:cs typeface="+mn-lt"/>
              </a:rPr>
              <a:t>
</a:t>
            </a:r>
            <a:endParaRPr lang="en-US" dirty="0"/>
          </a:p>
          <a:p>
            <a:r>
              <a:rPr lang="en-US" sz="1600" dirty="0">
                <a:ea typeface="+mn-lt"/>
                <a:cs typeface="+mn-lt"/>
              </a:rPr>
              <a:t>This signature field is used by the issuer (usually the web server) to validate the token’s integrity and ensure it hasn’t been tampered with or edited by a third party.</a:t>
            </a:r>
            <a:endParaRPr lang="en-US" dirty="0"/>
          </a:p>
          <a:p>
            <a:endParaRPr lang="en-US" sz="1600" b="1" dirty="0">
              <a:ea typeface="+mn-lt"/>
              <a:cs typeface="+mn-lt"/>
            </a:endParaRPr>
          </a:p>
          <a:p>
            <a:br>
              <a:rPr lang="en-US" sz="1600" dirty="0"/>
            </a:br>
            <a:br>
              <a:rPr lang="en-US" dirty="0"/>
            </a:br>
            <a:endParaRPr lang="en-US"/>
          </a:p>
          <a:p>
            <a:endParaRPr lang="en-US" sz="1600" b="1" dirty="0"/>
          </a:p>
          <a:p>
            <a:endParaRPr lang="en-US" sz="1600" dirty="0">
              <a:ea typeface="+mn-lt"/>
              <a:cs typeface="+mn-lt"/>
            </a:endParaRPr>
          </a:p>
          <a:p>
            <a:br>
              <a:rPr lang="en-US" sz="1600" dirty="0">
                <a:ea typeface="+mn-lt"/>
                <a:cs typeface="+mn-lt"/>
              </a:rPr>
            </a:br>
            <a:endParaRPr lang="en-US" sz="1600" dirty="0">
              <a:ea typeface="+mn-lt"/>
              <a:cs typeface="+mn-lt"/>
            </a:endParaRPr>
          </a:p>
          <a:p>
            <a:endParaRPr lang="en-US" sz="1600" b="1" dirty="0"/>
          </a:p>
          <a:p>
            <a:br>
              <a:rPr lang="en-US" sz="1600" dirty="0">
                <a:ea typeface="+mn-lt"/>
                <a:cs typeface="+mn-lt"/>
              </a:rPr>
            </a:br>
            <a:endParaRPr lang="en-US" sz="1600" dirty="0">
              <a:ea typeface="+mn-lt"/>
              <a:cs typeface="+mn-lt"/>
            </a:endParaRPr>
          </a:p>
          <a:p>
            <a:endParaRPr lang="en-US" sz="1600" b="1" dirty="0"/>
          </a:p>
          <a:p>
            <a:endParaRPr lang="en-US" sz="1600" dirty="0">
              <a:ea typeface="+mn-lt"/>
              <a:cs typeface="+mn-lt"/>
            </a:endParaRPr>
          </a:p>
          <a:p>
            <a:endParaRPr lang="en-US" sz="1600" dirty="0">
              <a:ea typeface="+mn-lt"/>
              <a:cs typeface="+mn-lt"/>
            </a:endParaRPr>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Tree>
    <p:extLst>
      <p:ext uri="{BB962C8B-B14F-4D97-AF65-F5344CB8AC3E}">
        <p14:creationId xmlns:p14="http://schemas.microsoft.com/office/powerpoint/2010/main" val="38552912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a:solidFill>
            <a:schemeClr val="accent3">
              <a:lumMod val="50000"/>
            </a:schemeClr>
          </a:solidFill>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t">
            <a:normAutofit fontScale="90000"/>
          </a:bodyPr>
          <a:lstStyle/>
          <a:p>
            <a:br>
              <a:rPr lang="en-US" sz="1600" b="1" dirty="0"/>
            </a:br>
            <a:r>
              <a:rPr lang="en-US" sz="1600" b="1" dirty="0">
                <a:ea typeface="+mn-lt"/>
                <a:cs typeface="+mn-lt"/>
              </a:rPr>
              <a:t>Media upload in Nodejs</a:t>
            </a:r>
            <a:br>
              <a:rPr lang="en-US" sz="1600" b="1" dirty="0">
                <a:ea typeface="+mn-lt"/>
                <a:cs typeface="+mn-lt"/>
              </a:rPr>
            </a:br>
            <a:br>
              <a:rPr lang="en-US" sz="1600" b="1" dirty="0">
                <a:ea typeface="+mn-lt"/>
                <a:cs typeface="+mn-lt"/>
              </a:rPr>
            </a:br>
            <a:r>
              <a:rPr lang="en-US" sz="1600" b="1" dirty="0"/>
              <a:t>Introduction</a:t>
            </a:r>
            <a:br>
              <a:rPr lang="en-US" sz="1600" b="1" dirty="0"/>
            </a:br>
            <a:endParaRPr lang="en-US" sz="1600" b="1" dirty="0">
              <a:ea typeface="+mn-lt"/>
              <a:cs typeface="+mn-lt"/>
            </a:endParaRPr>
          </a:p>
          <a:p>
            <a:r>
              <a:rPr lang="en-US" sz="1600" dirty="0">
                <a:ea typeface="+mn-lt"/>
                <a:cs typeface="+mn-lt"/>
              </a:rPr>
              <a:t>When building APIs, the need to upload files is expected, which can be images, text documents, scripts, pdfs, among others. In the development of this functionality, some problems can be found, such as the number of files, valid file types, sizes of these files, and several others. And to save us from these problems we have the Multer library. Multer is a node.js middleware for handling multipart/form-data that is used to send files in forms.</a:t>
            </a:r>
            <a:br>
              <a:rPr lang="en-US" sz="1600" dirty="0">
                <a:ea typeface="+mn-lt"/>
                <a:cs typeface="+mn-lt"/>
              </a:rPr>
            </a:br>
            <a:br>
              <a:rPr lang="en-US" sz="1600" dirty="0">
                <a:ea typeface="+mn-lt"/>
                <a:cs typeface="+mn-lt"/>
              </a:rPr>
            </a:br>
            <a:br>
              <a:rPr lang="en-US" sz="1600" b="1" dirty="0">
                <a:ea typeface="+mn-lt"/>
                <a:cs typeface="+mn-lt"/>
              </a:rPr>
            </a:br>
            <a:endParaRPr lang="en-US" sz="1600" b="1"/>
          </a:p>
          <a:p>
            <a:endParaRPr lang="en-US" sz="1600" b="1" dirty="0">
              <a:ea typeface="+mn-lt"/>
              <a:cs typeface="+mn-lt"/>
            </a:endParaRPr>
          </a:p>
          <a:p>
            <a:br>
              <a:rPr lang="en-US" sz="1600" dirty="0"/>
            </a:br>
            <a:br>
              <a:rPr lang="en-US" dirty="0"/>
            </a:br>
            <a:endParaRPr lang="en-US"/>
          </a:p>
          <a:p>
            <a:endParaRPr lang="en-US" sz="1600" b="1" dirty="0"/>
          </a:p>
          <a:p>
            <a:endParaRPr lang="en-US" sz="1600" dirty="0">
              <a:ea typeface="+mn-lt"/>
              <a:cs typeface="+mn-lt"/>
            </a:endParaRPr>
          </a:p>
          <a:p>
            <a:br>
              <a:rPr lang="en-US" sz="1600" dirty="0">
                <a:ea typeface="+mn-lt"/>
                <a:cs typeface="+mn-lt"/>
              </a:rPr>
            </a:br>
            <a:endParaRPr lang="en-US" sz="1600" dirty="0">
              <a:ea typeface="+mn-lt"/>
              <a:cs typeface="+mn-lt"/>
            </a:endParaRPr>
          </a:p>
          <a:p>
            <a:endParaRPr lang="en-US" sz="1600" b="1" dirty="0"/>
          </a:p>
          <a:p>
            <a:br>
              <a:rPr lang="en-US" sz="1600" dirty="0">
                <a:ea typeface="+mn-lt"/>
                <a:cs typeface="+mn-lt"/>
              </a:rPr>
            </a:br>
            <a:endParaRPr lang="en-US" sz="1600" dirty="0">
              <a:ea typeface="+mn-lt"/>
              <a:cs typeface="+mn-lt"/>
            </a:endParaRPr>
          </a:p>
          <a:p>
            <a:endParaRPr lang="en-US" sz="1600" b="1" dirty="0"/>
          </a:p>
          <a:p>
            <a:endParaRPr lang="en-US" sz="1600" dirty="0">
              <a:ea typeface="+mn-lt"/>
              <a:cs typeface="+mn-lt"/>
            </a:endParaRPr>
          </a:p>
          <a:p>
            <a:endParaRPr lang="en-US" sz="1600" dirty="0">
              <a:ea typeface="+mn-lt"/>
              <a:cs typeface="+mn-lt"/>
            </a:endParaRPr>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Tree>
    <p:extLst>
      <p:ext uri="{BB962C8B-B14F-4D97-AF65-F5344CB8AC3E}">
        <p14:creationId xmlns:p14="http://schemas.microsoft.com/office/powerpoint/2010/main" val="33791880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a:solidFill>
            <a:schemeClr val="accent3">
              <a:lumMod val="50000"/>
            </a:schemeClr>
          </a:solidFill>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t">
            <a:normAutofit fontScale="90000"/>
          </a:bodyPr>
          <a:lstStyle/>
          <a:p>
            <a:br>
              <a:rPr lang="en-US" sz="1600" b="1" dirty="0"/>
            </a:br>
            <a:r>
              <a:rPr lang="en-US" sz="1600" b="1" dirty="0">
                <a:ea typeface="+mn-lt"/>
                <a:cs typeface="+mn-lt"/>
              </a:rPr>
              <a:t>Media upload in Nodejs</a:t>
            </a:r>
            <a:br>
              <a:rPr lang="en-US" sz="1600" b="1" dirty="0">
                <a:ea typeface="+mn-lt"/>
                <a:cs typeface="+mn-lt"/>
              </a:rPr>
            </a:br>
            <a:br>
              <a:rPr lang="en-US" sz="1600" b="1" dirty="0">
                <a:ea typeface="+mn-lt"/>
                <a:cs typeface="+mn-lt"/>
              </a:rPr>
            </a:br>
            <a:br>
              <a:rPr lang="en-US" sz="1600" dirty="0">
                <a:ea typeface="+mn-lt"/>
                <a:cs typeface="+mn-lt"/>
              </a:rPr>
            </a:br>
            <a:r>
              <a:rPr lang="en-US" sz="1800" dirty="0"/>
              <a:t>First steps</a:t>
            </a:r>
            <a:br>
              <a:rPr lang="en-US" sz="1800" dirty="0"/>
            </a:br>
            <a:endParaRPr lang="en-US" sz="1800">
              <a:ea typeface="+mn-lt"/>
              <a:cs typeface="+mn-lt"/>
            </a:endParaRPr>
          </a:p>
          <a:p>
            <a:r>
              <a:rPr lang="en-US" sz="1600" dirty="0">
                <a:ea typeface="+mn-lt"/>
                <a:cs typeface="+mn-lt"/>
              </a:rPr>
              <a:t>The first step is to create a NodeJS project on your computer.</a:t>
            </a:r>
            <a:endParaRPr lang="en-US"/>
          </a:p>
          <a:p>
            <a:r>
              <a:rPr lang="en-US" sz="1600" b="1" dirty="0"/>
              <a:t>Adding Express</a:t>
            </a:r>
            <a:endParaRPr lang="en-US" sz="1600"/>
          </a:p>
          <a:p>
            <a:r>
              <a:rPr lang="en-US" sz="1600" dirty="0"/>
              <a:t>In your terminal, type the following command:</a:t>
            </a:r>
          </a:p>
          <a:p>
            <a:r>
              <a:rPr lang="en-US" sz="1600" dirty="0"/>
              <a:t>yarn add express</a:t>
            </a:r>
          </a:p>
          <a:p>
            <a:r>
              <a:rPr lang="en-US" sz="1600" dirty="0"/>
              <a:t>* </a:t>
            </a:r>
            <a:r>
              <a:rPr lang="en-US" sz="1600" i="1" dirty="0"/>
              <a:t>You can also use NPM for installation</a:t>
            </a:r>
            <a:endParaRPr lang="en-US" sz="1600" dirty="0"/>
          </a:p>
          <a:p>
            <a:r>
              <a:rPr lang="en-US" sz="1600" dirty="0"/>
              <a:t>Create a file named app.js inside the </a:t>
            </a:r>
            <a:r>
              <a:rPr lang="en-US" sz="1600" dirty="0" err="1"/>
              <a:t>src</a:t>
            </a:r>
            <a:r>
              <a:rPr lang="en-US" sz="1600" dirty="0"/>
              <a:t>/ folder. The next step is to start our Express server in our app.js</a:t>
            </a:r>
          </a:p>
          <a:p>
            <a:r>
              <a:rPr lang="en-US" sz="1600" dirty="0"/>
              <a:t>const express = require("express")
const app = express()
</a:t>
            </a:r>
            <a:r>
              <a:rPr lang="en-US" sz="1600" dirty="0" err="1"/>
              <a:t>app.listen</a:t>
            </a:r>
            <a:r>
              <a:rPr lang="en-US" sz="1600" dirty="0"/>
              <a:t>(3000 || </a:t>
            </a:r>
            <a:r>
              <a:rPr lang="en-US" sz="1600" dirty="0" err="1"/>
              <a:t>process.env.PORT</a:t>
            </a:r>
            <a:r>
              <a:rPr lang="en-US" sz="1600" dirty="0"/>
              <a:t>, () =&gt; {
  console.log("Server on...")
})</a:t>
            </a:r>
            <a:br>
              <a:rPr lang="en-US" sz="1600" dirty="0">
                <a:ea typeface="+mn-lt"/>
                <a:cs typeface="+mn-lt"/>
              </a:rPr>
            </a:br>
            <a:br>
              <a:rPr lang="en-US" sz="1600" b="1" dirty="0">
                <a:ea typeface="+mn-lt"/>
                <a:cs typeface="+mn-lt"/>
              </a:rPr>
            </a:br>
            <a:endParaRPr lang="en-US" sz="1600" b="1"/>
          </a:p>
          <a:p>
            <a:endParaRPr lang="en-US" sz="1600" b="1" dirty="0">
              <a:ea typeface="+mn-lt"/>
              <a:cs typeface="+mn-lt"/>
            </a:endParaRPr>
          </a:p>
          <a:p>
            <a:br>
              <a:rPr lang="en-US" sz="1600" dirty="0"/>
            </a:br>
            <a:br>
              <a:rPr lang="en-US" dirty="0"/>
            </a:br>
            <a:endParaRPr lang="en-US"/>
          </a:p>
          <a:p>
            <a:endParaRPr lang="en-US" sz="1600" b="1" dirty="0"/>
          </a:p>
          <a:p>
            <a:endParaRPr lang="en-US" sz="1600" dirty="0">
              <a:ea typeface="+mn-lt"/>
              <a:cs typeface="+mn-lt"/>
            </a:endParaRPr>
          </a:p>
          <a:p>
            <a:br>
              <a:rPr lang="en-US" sz="1600" dirty="0">
                <a:ea typeface="+mn-lt"/>
                <a:cs typeface="+mn-lt"/>
              </a:rPr>
            </a:br>
            <a:endParaRPr lang="en-US" sz="1600" dirty="0">
              <a:ea typeface="+mn-lt"/>
              <a:cs typeface="+mn-lt"/>
            </a:endParaRPr>
          </a:p>
          <a:p>
            <a:endParaRPr lang="en-US" sz="1600" b="1" dirty="0"/>
          </a:p>
          <a:p>
            <a:br>
              <a:rPr lang="en-US" sz="1600" dirty="0">
                <a:ea typeface="+mn-lt"/>
                <a:cs typeface="+mn-lt"/>
              </a:rPr>
            </a:br>
            <a:endParaRPr lang="en-US" sz="1600" dirty="0">
              <a:ea typeface="+mn-lt"/>
              <a:cs typeface="+mn-lt"/>
            </a:endParaRPr>
          </a:p>
          <a:p>
            <a:endParaRPr lang="en-US" sz="1600" b="1" dirty="0"/>
          </a:p>
          <a:p>
            <a:endParaRPr lang="en-US" sz="1600" dirty="0">
              <a:ea typeface="+mn-lt"/>
              <a:cs typeface="+mn-lt"/>
            </a:endParaRPr>
          </a:p>
          <a:p>
            <a:endParaRPr lang="en-US" sz="1600" dirty="0">
              <a:ea typeface="+mn-lt"/>
              <a:cs typeface="+mn-lt"/>
            </a:endParaRPr>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Tree>
    <p:extLst>
      <p:ext uri="{BB962C8B-B14F-4D97-AF65-F5344CB8AC3E}">
        <p14:creationId xmlns:p14="http://schemas.microsoft.com/office/powerpoint/2010/main" val="31935181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a:solidFill>
            <a:schemeClr val="accent3">
              <a:lumMod val="50000"/>
            </a:schemeClr>
          </a:solidFill>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t">
            <a:normAutofit fontScale="90000"/>
          </a:bodyPr>
          <a:lstStyle/>
          <a:p>
            <a:br>
              <a:rPr lang="en-US" sz="1600" b="1" dirty="0"/>
            </a:br>
            <a:r>
              <a:rPr lang="en-US" sz="1600" b="1" dirty="0">
                <a:ea typeface="+mn-lt"/>
                <a:cs typeface="+mn-lt"/>
              </a:rPr>
              <a:t>Media upload in Nodejs</a:t>
            </a:r>
            <a:br>
              <a:rPr lang="en-US" sz="1600" b="1" dirty="0">
                <a:ea typeface="+mn-lt"/>
                <a:cs typeface="+mn-lt"/>
              </a:rPr>
            </a:br>
            <a:br>
              <a:rPr lang="en-US" sz="1600" b="1" dirty="0">
                <a:ea typeface="+mn-lt"/>
                <a:cs typeface="+mn-lt"/>
              </a:rPr>
            </a:br>
            <a:br>
              <a:rPr lang="en-US" sz="1600" dirty="0">
                <a:ea typeface="+mn-lt"/>
                <a:cs typeface="+mn-lt"/>
              </a:rPr>
            </a:br>
            <a:r>
              <a:rPr lang="en-US" sz="1600" b="1" dirty="0"/>
              <a:t>Adding Multer</a:t>
            </a:r>
            <a:br>
              <a:rPr lang="en-US" sz="1600" b="1" dirty="0"/>
            </a:br>
            <a:endParaRPr lang="en-US" sz="1600" dirty="0">
              <a:ea typeface="+mn-lt"/>
              <a:cs typeface="+mn-lt"/>
            </a:endParaRPr>
          </a:p>
          <a:p>
            <a:r>
              <a:rPr lang="en-US" sz="1600" dirty="0">
                <a:ea typeface="+mn-lt"/>
                <a:cs typeface="+mn-lt"/>
              </a:rPr>
              <a:t>With the project created, configured and with Express installed, we will add the </a:t>
            </a:r>
            <a:r>
              <a:rPr lang="en-US" sz="1600" dirty="0" err="1">
                <a:ea typeface="+mn-lt"/>
                <a:cs typeface="+mn-lt"/>
              </a:rPr>
              <a:t>multer</a:t>
            </a:r>
            <a:r>
              <a:rPr lang="en-US" sz="1600" dirty="0">
                <a:ea typeface="+mn-lt"/>
                <a:cs typeface="+mn-lt"/>
              </a:rPr>
              <a:t> to our project.</a:t>
            </a:r>
            <a:endParaRPr lang="en-US" dirty="0"/>
          </a:p>
          <a:p>
            <a:r>
              <a:rPr lang="en-US" sz="1600" dirty="0">
                <a:ea typeface="+mn-lt"/>
                <a:cs typeface="+mn-lt"/>
              </a:rPr>
              <a:t>yarn add </a:t>
            </a:r>
            <a:r>
              <a:rPr lang="en-US" sz="1600" dirty="0" err="1">
                <a:ea typeface="+mn-lt"/>
                <a:cs typeface="+mn-lt"/>
              </a:rPr>
              <a:t>multer</a:t>
            </a:r>
            <a:endParaRPr lang="en-US" dirty="0" err="1"/>
          </a:p>
          <a:p>
            <a:r>
              <a:rPr lang="en-US" sz="1600" dirty="0">
                <a:ea typeface="+mn-lt"/>
                <a:cs typeface="+mn-lt"/>
              </a:rPr>
              <a:t>The next step is to import the </a:t>
            </a:r>
            <a:r>
              <a:rPr lang="en-US" sz="1600" dirty="0" err="1">
                <a:ea typeface="+mn-lt"/>
                <a:cs typeface="+mn-lt"/>
              </a:rPr>
              <a:t>multer</a:t>
            </a:r>
            <a:r>
              <a:rPr lang="en-US" sz="1600" dirty="0">
                <a:ea typeface="+mn-lt"/>
                <a:cs typeface="+mn-lt"/>
              </a:rPr>
              <a:t> into our app.js file.</a:t>
            </a:r>
            <a:endParaRPr lang="en-US" dirty="0"/>
          </a:p>
          <a:p>
            <a:r>
              <a:rPr lang="en-US" sz="1600" dirty="0">
                <a:ea typeface="+mn-lt"/>
                <a:cs typeface="+mn-lt"/>
              </a:rPr>
              <a:t>const </a:t>
            </a:r>
            <a:r>
              <a:rPr lang="en-US" sz="1600" dirty="0" err="1">
                <a:ea typeface="+mn-lt"/>
                <a:cs typeface="+mn-lt"/>
              </a:rPr>
              <a:t>multer</a:t>
            </a:r>
            <a:r>
              <a:rPr lang="en-US" sz="1600" dirty="0">
                <a:ea typeface="+mn-lt"/>
                <a:cs typeface="+mn-lt"/>
              </a:rPr>
              <a:t> = require("</a:t>
            </a:r>
            <a:r>
              <a:rPr lang="en-US" sz="1600" dirty="0" err="1">
                <a:ea typeface="+mn-lt"/>
                <a:cs typeface="+mn-lt"/>
              </a:rPr>
              <a:t>multer</a:t>
            </a:r>
            <a:r>
              <a:rPr lang="en-US" sz="1600" dirty="0">
                <a:ea typeface="+mn-lt"/>
                <a:cs typeface="+mn-lt"/>
              </a:rPr>
              <a:t>")</a:t>
            </a:r>
            <a:endParaRPr lang="en-US" dirty="0">
              <a:ea typeface="+mn-lt"/>
              <a:cs typeface="+mn-lt"/>
            </a:endParaRPr>
          </a:p>
          <a:p>
            <a:r>
              <a:rPr lang="en-US" sz="1600" dirty="0">
                <a:ea typeface="+mn-lt"/>
                <a:cs typeface="+mn-lt"/>
              </a:rPr>
              <a:t>We are almost there. Now create a folder called uploads where we will store the uploaded files.</a:t>
            </a:r>
            <a:endParaRPr lang="en-US" dirty="0">
              <a:ea typeface="+mn-lt"/>
              <a:cs typeface="+mn-lt"/>
            </a:endParaRPr>
          </a:p>
          <a:p>
            <a:br>
              <a:rPr lang="en-US" sz="1600" b="1" dirty="0">
                <a:ea typeface="+mn-lt"/>
                <a:cs typeface="+mn-lt"/>
              </a:rPr>
            </a:br>
            <a:r>
              <a:rPr lang="en-US" sz="1600" b="1" dirty="0"/>
              <a:t>Configuring and validating the upload</a:t>
            </a:r>
            <a:endParaRPr lang="en-US" sz="1600" b="1"/>
          </a:p>
          <a:p>
            <a:r>
              <a:rPr lang="en-US" sz="1600" dirty="0">
                <a:ea typeface="+mn-lt"/>
                <a:cs typeface="+mn-lt"/>
              </a:rPr>
              <a:t>Now we are at a very important stage which is the configuration of </a:t>
            </a:r>
            <a:r>
              <a:rPr lang="en-US" sz="1600" dirty="0" err="1">
                <a:ea typeface="+mn-lt"/>
                <a:cs typeface="+mn-lt"/>
              </a:rPr>
              <a:t>diskStorage</a:t>
            </a:r>
            <a:r>
              <a:rPr lang="en-US" sz="1600" dirty="0">
                <a:ea typeface="+mn-lt"/>
                <a:cs typeface="+mn-lt"/>
              </a:rPr>
              <a:t>. </a:t>
            </a:r>
            <a:r>
              <a:rPr lang="en-US" sz="1600" dirty="0" err="1">
                <a:ea typeface="+mn-lt"/>
                <a:cs typeface="+mn-lt"/>
              </a:rPr>
              <a:t>DiskStorage</a:t>
            </a:r>
            <a:r>
              <a:rPr lang="en-US" sz="1600" dirty="0">
                <a:ea typeface="+mn-lt"/>
                <a:cs typeface="+mn-lt"/>
              </a:rPr>
              <a:t> is a method made available by </a:t>
            </a:r>
            <a:r>
              <a:rPr lang="en-US" sz="1600" dirty="0" err="1">
                <a:ea typeface="+mn-lt"/>
                <a:cs typeface="+mn-lt"/>
              </a:rPr>
              <a:t>multer</a:t>
            </a:r>
            <a:r>
              <a:rPr lang="en-US" sz="1600" dirty="0">
                <a:ea typeface="+mn-lt"/>
                <a:cs typeface="+mn-lt"/>
              </a:rPr>
              <a:t> where we configure the destination of the file, the name of the file and we can also add validations regarding the type of the file. These settings are according to the needs of your project. Below I will leave an elementary example of the configuration.</a:t>
            </a:r>
            <a:br>
              <a:rPr lang="en-US" sz="1600" dirty="0">
                <a:ea typeface="+mn-lt"/>
                <a:cs typeface="+mn-lt"/>
              </a:rPr>
            </a:br>
            <a:endParaRPr lang="en-US" sz="1600" dirty="0">
              <a:ea typeface="+mn-lt"/>
              <a:cs typeface="+mn-lt"/>
            </a:endParaRPr>
          </a:p>
          <a:p>
            <a:r>
              <a:rPr lang="en-US" sz="1600" dirty="0">
                <a:ea typeface="+mn-lt"/>
                <a:cs typeface="+mn-lt"/>
              </a:rPr>
              <a:t>const storage = </a:t>
            </a:r>
            <a:r>
              <a:rPr lang="en-US" sz="1600" dirty="0" err="1">
                <a:ea typeface="+mn-lt"/>
                <a:cs typeface="+mn-lt"/>
              </a:rPr>
              <a:t>multer.diskStorage</a:t>
            </a:r>
            <a:r>
              <a:rPr lang="en-US" sz="1600" dirty="0">
                <a:ea typeface="+mn-lt"/>
                <a:cs typeface="+mn-lt"/>
              </a:rPr>
              <a:t>({
  destination: (req, file, </a:t>
            </a:r>
            <a:r>
              <a:rPr lang="en-US" sz="1600" dirty="0" err="1">
                <a:ea typeface="+mn-lt"/>
                <a:cs typeface="+mn-lt"/>
              </a:rPr>
              <a:t>cb</a:t>
            </a:r>
            <a:r>
              <a:rPr lang="en-US" sz="1600" dirty="0">
                <a:ea typeface="+mn-lt"/>
                <a:cs typeface="+mn-lt"/>
              </a:rPr>
              <a:t>) =&gt; {
    </a:t>
            </a:r>
            <a:r>
              <a:rPr lang="en-US" sz="1600" dirty="0" err="1">
                <a:ea typeface="+mn-lt"/>
                <a:cs typeface="+mn-lt"/>
              </a:rPr>
              <a:t>cb</a:t>
            </a:r>
            <a:r>
              <a:rPr lang="en-US" sz="1600" dirty="0">
                <a:ea typeface="+mn-lt"/>
                <a:cs typeface="+mn-lt"/>
              </a:rPr>
              <a:t>(null, "uploads/")
  },
  filename: (req, file, </a:t>
            </a:r>
            <a:r>
              <a:rPr lang="en-US" sz="1600" dirty="0" err="1">
                <a:ea typeface="+mn-lt"/>
                <a:cs typeface="+mn-lt"/>
              </a:rPr>
              <a:t>cb</a:t>
            </a:r>
            <a:r>
              <a:rPr lang="en-US" sz="1600" dirty="0">
                <a:ea typeface="+mn-lt"/>
                <a:cs typeface="+mn-lt"/>
              </a:rPr>
              <a:t>) =&gt; {
    </a:t>
            </a:r>
            <a:r>
              <a:rPr lang="en-US" sz="1600" dirty="0" err="1">
                <a:ea typeface="+mn-lt"/>
                <a:cs typeface="+mn-lt"/>
              </a:rPr>
              <a:t>cb</a:t>
            </a:r>
            <a:r>
              <a:rPr lang="en-US" sz="1600" dirty="0">
                <a:ea typeface="+mn-lt"/>
                <a:cs typeface="+mn-lt"/>
              </a:rPr>
              <a:t>(null, </a:t>
            </a:r>
            <a:r>
              <a:rPr lang="en-US" sz="1600" dirty="0" err="1">
                <a:ea typeface="+mn-lt"/>
                <a:cs typeface="+mn-lt"/>
              </a:rPr>
              <a:t>Date.now</a:t>
            </a:r>
            <a:r>
              <a:rPr lang="en-US" sz="1600" dirty="0">
                <a:ea typeface="+mn-lt"/>
                <a:cs typeface="+mn-lt"/>
              </a:rPr>
              <a:t>() + "-" + </a:t>
            </a:r>
            <a:r>
              <a:rPr lang="en-US" sz="1600" dirty="0" err="1">
                <a:ea typeface="+mn-lt"/>
                <a:cs typeface="+mn-lt"/>
              </a:rPr>
              <a:t>file.originalname</a:t>
            </a:r>
            <a:r>
              <a:rPr lang="en-US" sz="1600" dirty="0">
                <a:ea typeface="+mn-lt"/>
                <a:cs typeface="+mn-lt"/>
              </a:rPr>
              <a:t>)
  },
})</a:t>
            </a:r>
            <a:endParaRPr lang="en-US" dirty="0"/>
          </a:p>
          <a:p>
            <a:r>
              <a:rPr lang="en-US" sz="1600" dirty="0">
                <a:ea typeface="+mn-lt"/>
                <a:cs typeface="+mn-lt"/>
              </a:rPr>
              <a:t>In the configuration above, we mentioned the destination for the uploaded files and also change the name of the file .</a:t>
            </a:r>
            <a:endParaRPr lang="en-US" dirty="0"/>
          </a:p>
          <a:p>
            <a:endParaRPr lang="en-US" sz="1600" b="1" dirty="0">
              <a:ea typeface="+mn-lt"/>
              <a:cs typeface="+mn-lt"/>
            </a:endParaRPr>
          </a:p>
          <a:p>
            <a:endParaRPr lang="en-US" sz="1600" b="1" dirty="0">
              <a:ea typeface="+mn-lt"/>
              <a:cs typeface="+mn-lt"/>
            </a:endParaRPr>
          </a:p>
          <a:p>
            <a:br>
              <a:rPr lang="en-US" sz="1600" dirty="0"/>
            </a:br>
            <a:br>
              <a:rPr lang="en-US" dirty="0"/>
            </a:br>
            <a:endParaRPr lang="en-US"/>
          </a:p>
          <a:p>
            <a:endParaRPr lang="en-US" sz="1600" b="1" dirty="0"/>
          </a:p>
          <a:p>
            <a:endParaRPr lang="en-US" sz="1600" dirty="0">
              <a:ea typeface="+mn-lt"/>
              <a:cs typeface="+mn-lt"/>
            </a:endParaRPr>
          </a:p>
          <a:p>
            <a:br>
              <a:rPr lang="en-US" sz="1600" dirty="0">
                <a:ea typeface="+mn-lt"/>
                <a:cs typeface="+mn-lt"/>
              </a:rPr>
            </a:br>
            <a:endParaRPr lang="en-US" sz="1600" dirty="0">
              <a:ea typeface="+mn-lt"/>
              <a:cs typeface="+mn-lt"/>
            </a:endParaRPr>
          </a:p>
          <a:p>
            <a:endParaRPr lang="en-US" sz="1600" b="1" dirty="0"/>
          </a:p>
          <a:p>
            <a:br>
              <a:rPr lang="en-US" sz="1600" dirty="0">
                <a:ea typeface="+mn-lt"/>
                <a:cs typeface="+mn-lt"/>
              </a:rPr>
            </a:br>
            <a:endParaRPr lang="en-US" sz="1600" dirty="0">
              <a:ea typeface="+mn-lt"/>
              <a:cs typeface="+mn-lt"/>
            </a:endParaRPr>
          </a:p>
          <a:p>
            <a:endParaRPr lang="en-US" sz="1600" b="1" dirty="0"/>
          </a:p>
          <a:p>
            <a:endParaRPr lang="en-US" sz="1600" dirty="0">
              <a:ea typeface="+mn-lt"/>
              <a:cs typeface="+mn-lt"/>
            </a:endParaRPr>
          </a:p>
          <a:p>
            <a:endParaRPr lang="en-US" sz="1600" dirty="0">
              <a:ea typeface="+mn-lt"/>
              <a:cs typeface="+mn-lt"/>
            </a:endParaRPr>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Tree>
    <p:extLst>
      <p:ext uri="{BB962C8B-B14F-4D97-AF65-F5344CB8AC3E}">
        <p14:creationId xmlns:p14="http://schemas.microsoft.com/office/powerpoint/2010/main" val="31222528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a:solidFill>
            <a:schemeClr val="accent3">
              <a:lumMod val="50000"/>
            </a:schemeClr>
          </a:solidFill>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t">
            <a:normAutofit fontScale="90000"/>
          </a:bodyPr>
          <a:lstStyle/>
          <a:p>
            <a:br>
              <a:rPr lang="en-US" sz="1600" b="1" dirty="0"/>
            </a:br>
            <a:r>
              <a:rPr lang="en-US" sz="1600" b="1" dirty="0">
                <a:ea typeface="+mn-lt"/>
                <a:cs typeface="+mn-lt"/>
              </a:rPr>
              <a:t>Media upload in Nodejs</a:t>
            </a:r>
            <a:br>
              <a:rPr lang="en-US" sz="1600" b="1" dirty="0">
                <a:ea typeface="+mn-lt"/>
                <a:cs typeface="+mn-lt"/>
              </a:rPr>
            </a:br>
            <a:br>
              <a:rPr lang="en-US" sz="1600" b="1" dirty="0">
                <a:ea typeface="+mn-lt"/>
                <a:cs typeface="+mn-lt"/>
              </a:rPr>
            </a:br>
            <a:br>
              <a:rPr lang="en-US" sz="1600" dirty="0">
                <a:ea typeface="+mn-lt"/>
                <a:cs typeface="+mn-lt"/>
              </a:rPr>
            </a:br>
            <a:r>
              <a:rPr lang="en-US" sz="1600" b="1" dirty="0"/>
              <a:t>Providing an upload route</a:t>
            </a:r>
            <a:br>
              <a:rPr lang="en-US" sz="1600" b="1" dirty="0"/>
            </a:br>
            <a:endParaRPr lang="en-US" sz="1600" dirty="0"/>
          </a:p>
          <a:p>
            <a:r>
              <a:rPr lang="en-US" sz="1600" dirty="0">
                <a:ea typeface="+mn-lt"/>
                <a:cs typeface="+mn-lt"/>
              </a:rPr>
              <a:t>const uploadStorage = multer({ storage: storage })
// Single file
</a:t>
            </a:r>
            <a:r>
              <a:rPr lang="en-US" sz="1600" dirty="0" err="1">
                <a:ea typeface="+mn-lt"/>
                <a:cs typeface="+mn-lt"/>
              </a:rPr>
              <a:t>app.post</a:t>
            </a:r>
            <a:r>
              <a:rPr lang="en-US" sz="1600" dirty="0">
                <a:ea typeface="+mn-lt"/>
                <a:cs typeface="+mn-lt"/>
              </a:rPr>
              <a:t>("/upload/single", </a:t>
            </a:r>
            <a:r>
              <a:rPr lang="en-US" sz="1600" dirty="0" err="1">
                <a:ea typeface="+mn-lt"/>
                <a:cs typeface="+mn-lt"/>
              </a:rPr>
              <a:t>uploadStorage.single</a:t>
            </a:r>
            <a:r>
              <a:rPr lang="en-US" sz="1600" dirty="0">
                <a:ea typeface="+mn-lt"/>
                <a:cs typeface="+mn-lt"/>
              </a:rPr>
              <a:t>("file"), (req, res) =&gt; {
  console.log(</a:t>
            </a:r>
            <a:r>
              <a:rPr lang="en-US" sz="1600" dirty="0" err="1">
                <a:ea typeface="+mn-lt"/>
                <a:cs typeface="+mn-lt"/>
              </a:rPr>
              <a:t>req.file</a:t>
            </a:r>
            <a:r>
              <a:rPr lang="en-US" sz="1600" dirty="0">
                <a:ea typeface="+mn-lt"/>
                <a:cs typeface="+mn-lt"/>
              </a:rPr>
              <a:t>)
  return </a:t>
            </a:r>
            <a:r>
              <a:rPr lang="en-US" sz="1600" dirty="0" err="1">
                <a:ea typeface="+mn-lt"/>
                <a:cs typeface="+mn-lt"/>
              </a:rPr>
              <a:t>res.send</a:t>
            </a:r>
            <a:r>
              <a:rPr lang="en-US" sz="1600" dirty="0">
                <a:ea typeface="+mn-lt"/>
                <a:cs typeface="+mn-lt"/>
              </a:rPr>
              <a:t>("Single file")
})
//Multiple files
</a:t>
            </a:r>
            <a:r>
              <a:rPr lang="en-US" sz="1600" dirty="0" err="1">
                <a:ea typeface="+mn-lt"/>
                <a:cs typeface="+mn-lt"/>
              </a:rPr>
              <a:t>app.post</a:t>
            </a:r>
            <a:r>
              <a:rPr lang="en-US" sz="1600" dirty="0">
                <a:ea typeface="+mn-lt"/>
                <a:cs typeface="+mn-lt"/>
              </a:rPr>
              <a:t>("/upload/multiple", </a:t>
            </a:r>
            <a:r>
              <a:rPr lang="en-US" sz="1600" dirty="0" err="1">
                <a:ea typeface="+mn-lt"/>
                <a:cs typeface="+mn-lt"/>
              </a:rPr>
              <a:t>uploadStorage.array</a:t>
            </a:r>
            <a:r>
              <a:rPr lang="en-US" sz="1600" dirty="0">
                <a:ea typeface="+mn-lt"/>
                <a:cs typeface="+mn-lt"/>
              </a:rPr>
              <a:t>("file", 10), (req, res) =&gt; {
  console.log(</a:t>
            </a:r>
            <a:r>
              <a:rPr lang="en-US" sz="1600" dirty="0" err="1">
                <a:ea typeface="+mn-lt"/>
                <a:cs typeface="+mn-lt"/>
              </a:rPr>
              <a:t>req.files</a:t>
            </a:r>
            <a:r>
              <a:rPr lang="en-US" sz="1600" dirty="0">
                <a:ea typeface="+mn-lt"/>
                <a:cs typeface="+mn-lt"/>
              </a:rPr>
              <a:t>)
  return </a:t>
            </a:r>
            <a:r>
              <a:rPr lang="en-US" sz="1600" dirty="0" err="1">
                <a:ea typeface="+mn-lt"/>
                <a:cs typeface="+mn-lt"/>
              </a:rPr>
              <a:t>res.send</a:t>
            </a:r>
            <a:r>
              <a:rPr lang="en-US" sz="1600" dirty="0">
                <a:ea typeface="+mn-lt"/>
                <a:cs typeface="+mn-lt"/>
              </a:rPr>
              <a:t>("Multiple files")
})</a:t>
            </a:r>
            <a:br>
              <a:rPr lang="en-US" sz="1600" dirty="0">
                <a:ea typeface="+mn-lt"/>
                <a:cs typeface="+mn-lt"/>
              </a:rPr>
            </a:br>
            <a:endParaRPr lang="en-US" sz="1600">
              <a:ea typeface="+mn-lt"/>
              <a:cs typeface="+mn-lt"/>
            </a:endParaRPr>
          </a:p>
          <a:p>
            <a:r>
              <a:rPr lang="en-US" sz="1600" dirty="0">
                <a:ea typeface="+mn-lt"/>
                <a:cs typeface="+mn-lt"/>
              </a:rPr>
              <a:t>In the code snippet above, we created 2 POST routes for sending files. The first /upload/single route receives only a single file, note that the </a:t>
            </a:r>
            <a:r>
              <a:rPr lang="en-US" sz="1600" dirty="0" err="1">
                <a:ea typeface="+mn-lt"/>
                <a:cs typeface="+mn-lt"/>
              </a:rPr>
              <a:t>uploadStorage</a:t>
            </a:r>
            <a:r>
              <a:rPr lang="en-US" sz="1600" dirty="0">
                <a:ea typeface="+mn-lt"/>
                <a:cs typeface="+mn-lt"/>
              </a:rPr>
              <a:t> variable receives our </a:t>
            </a:r>
            <a:r>
              <a:rPr lang="en-US" sz="1600" dirty="0" err="1">
                <a:ea typeface="+mn-lt"/>
                <a:cs typeface="+mn-lt"/>
              </a:rPr>
              <a:t>diskStorage</a:t>
            </a:r>
            <a:r>
              <a:rPr lang="en-US" sz="1600" dirty="0">
                <a:ea typeface="+mn-lt"/>
                <a:cs typeface="+mn-lt"/>
              </a:rPr>
              <a:t> settings. As a middleware in the route, it calls the single method for uploading a single file. The /upload/multiple route receives several files, but with a maximum limit of 10 files, note that the </a:t>
            </a:r>
            <a:r>
              <a:rPr lang="en-US" sz="1600" dirty="0" err="1">
                <a:ea typeface="+mn-lt"/>
                <a:cs typeface="+mn-lt"/>
              </a:rPr>
              <a:t>uploadStorage</a:t>
            </a:r>
            <a:r>
              <a:rPr lang="en-US" sz="1600" dirty="0">
                <a:ea typeface="+mn-lt"/>
                <a:cs typeface="+mn-lt"/>
              </a:rPr>
              <a:t> variable now calls the </a:t>
            </a:r>
            <a:r>
              <a:rPr lang="en-US" sz="1600" dirty="0" err="1">
                <a:ea typeface="+mn-lt"/>
                <a:cs typeface="+mn-lt"/>
              </a:rPr>
              <a:t>ʻarray</a:t>
            </a:r>
            <a:r>
              <a:rPr lang="en-US" sz="1600" dirty="0">
                <a:ea typeface="+mn-lt"/>
                <a:cs typeface="+mn-lt"/>
              </a:rPr>
              <a:t>` method for uploading multiple files.</a:t>
            </a:r>
            <a:endParaRPr lang="en-US" dirty="0"/>
          </a:p>
          <a:p>
            <a:endParaRPr lang="en-US" sz="1600" dirty="0">
              <a:ea typeface="+mn-lt"/>
              <a:cs typeface="+mn-lt"/>
            </a:endParaRPr>
          </a:p>
          <a:p>
            <a:endParaRPr lang="en-US" sz="1600" b="1" dirty="0">
              <a:ea typeface="+mn-lt"/>
              <a:cs typeface="+mn-lt"/>
            </a:endParaRPr>
          </a:p>
          <a:p>
            <a:endParaRPr lang="en-US" sz="1600" b="1" dirty="0">
              <a:ea typeface="+mn-lt"/>
              <a:cs typeface="+mn-lt"/>
            </a:endParaRPr>
          </a:p>
          <a:p>
            <a:br>
              <a:rPr lang="en-US" sz="1600" dirty="0"/>
            </a:br>
            <a:br>
              <a:rPr lang="en-US" dirty="0"/>
            </a:br>
            <a:endParaRPr lang="en-US"/>
          </a:p>
          <a:p>
            <a:endParaRPr lang="en-US" sz="1600" b="1" dirty="0"/>
          </a:p>
          <a:p>
            <a:endParaRPr lang="en-US" sz="1600" dirty="0">
              <a:ea typeface="+mn-lt"/>
              <a:cs typeface="+mn-lt"/>
            </a:endParaRPr>
          </a:p>
          <a:p>
            <a:br>
              <a:rPr lang="en-US" sz="1600" dirty="0">
                <a:ea typeface="+mn-lt"/>
                <a:cs typeface="+mn-lt"/>
              </a:rPr>
            </a:br>
            <a:endParaRPr lang="en-US" sz="1600" dirty="0">
              <a:ea typeface="+mn-lt"/>
              <a:cs typeface="+mn-lt"/>
            </a:endParaRPr>
          </a:p>
          <a:p>
            <a:endParaRPr lang="en-US" sz="1600" b="1" dirty="0"/>
          </a:p>
          <a:p>
            <a:br>
              <a:rPr lang="en-US" sz="1600" dirty="0">
                <a:ea typeface="+mn-lt"/>
                <a:cs typeface="+mn-lt"/>
              </a:rPr>
            </a:br>
            <a:endParaRPr lang="en-US" sz="1600" dirty="0">
              <a:ea typeface="+mn-lt"/>
              <a:cs typeface="+mn-lt"/>
            </a:endParaRPr>
          </a:p>
          <a:p>
            <a:endParaRPr lang="en-US" sz="1600" b="1" dirty="0"/>
          </a:p>
          <a:p>
            <a:endParaRPr lang="en-US" sz="1600" dirty="0">
              <a:ea typeface="+mn-lt"/>
              <a:cs typeface="+mn-lt"/>
            </a:endParaRPr>
          </a:p>
          <a:p>
            <a:endParaRPr lang="en-US" sz="1600" dirty="0">
              <a:ea typeface="+mn-lt"/>
              <a:cs typeface="+mn-lt"/>
            </a:endParaRPr>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Tree>
    <p:extLst>
      <p:ext uri="{BB962C8B-B14F-4D97-AF65-F5344CB8AC3E}">
        <p14:creationId xmlns:p14="http://schemas.microsoft.com/office/powerpoint/2010/main" val="10368790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44567"/>
          </a:xfrm>
          <a:solidFill>
            <a:schemeClr val="accent3">
              <a:lumMod val="50000"/>
            </a:schemeClr>
          </a:solidFill>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t">
            <a:normAutofit fontScale="90000"/>
          </a:bodyPr>
          <a:lstStyle/>
          <a:p>
            <a:br>
              <a:rPr lang="en-US" sz="1600" b="1" dirty="0"/>
            </a:br>
            <a:r>
              <a:rPr lang="en-US" sz="1600" b="1" dirty="0">
                <a:ea typeface="+mn-lt"/>
                <a:cs typeface="+mn-lt"/>
              </a:rPr>
              <a:t>Media upload in Nodejs</a:t>
            </a:r>
            <a:br>
              <a:rPr lang="en-US" sz="1600" b="1" dirty="0">
                <a:ea typeface="+mn-lt"/>
                <a:cs typeface="+mn-lt"/>
              </a:rPr>
            </a:br>
            <a:br>
              <a:rPr lang="en-US" sz="1600" b="1" dirty="0">
                <a:ea typeface="+mn-lt"/>
                <a:cs typeface="+mn-lt"/>
              </a:rPr>
            </a:br>
            <a:r>
              <a:rPr lang="en-US" sz="1600" b="1" dirty="0">
                <a:ea typeface="+mn-lt"/>
                <a:cs typeface="+mn-lt"/>
              </a:rPr>
              <a:t>Full Code.</a:t>
            </a:r>
            <a:br>
              <a:rPr lang="en-US" sz="1600" b="1" dirty="0">
                <a:ea typeface="+mn-lt"/>
                <a:cs typeface="+mn-lt"/>
              </a:rPr>
            </a:br>
            <a:r>
              <a:rPr lang="en-US" sz="1300" dirty="0">
                <a:ea typeface="+mn-lt"/>
                <a:cs typeface="+mn-lt"/>
              </a:rPr>
              <a:t>const express = require("express")
const </a:t>
            </a:r>
            <a:r>
              <a:rPr lang="en-US" sz="1300" dirty="0" err="1">
                <a:ea typeface="+mn-lt"/>
                <a:cs typeface="+mn-lt"/>
              </a:rPr>
              <a:t>multer</a:t>
            </a:r>
            <a:r>
              <a:rPr lang="en-US" sz="1300" dirty="0">
                <a:ea typeface="+mn-lt"/>
                <a:cs typeface="+mn-lt"/>
              </a:rPr>
              <a:t> = require("</a:t>
            </a:r>
            <a:r>
              <a:rPr lang="en-US" sz="1300" dirty="0" err="1">
                <a:ea typeface="+mn-lt"/>
                <a:cs typeface="+mn-lt"/>
              </a:rPr>
              <a:t>multer</a:t>
            </a:r>
            <a:r>
              <a:rPr lang="en-US" sz="1300" dirty="0">
                <a:ea typeface="+mn-lt"/>
                <a:cs typeface="+mn-lt"/>
              </a:rPr>
              <a:t>")
</a:t>
            </a:r>
            <a:r>
              <a:rPr lang="en-US" sz="1200" dirty="0">
                <a:ea typeface="+mn-lt"/>
                <a:cs typeface="+mn-lt"/>
              </a:rPr>
              <a:t>const app = express()
const storage = </a:t>
            </a:r>
            <a:r>
              <a:rPr lang="en-US" sz="1200" dirty="0" err="1">
                <a:ea typeface="+mn-lt"/>
                <a:cs typeface="+mn-lt"/>
              </a:rPr>
              <a:t>multer.diskStorage</a:t>
            </a:r>
            <a:r>
              <a:rPr lang="en-US" sz="1200" dirty="0">
                <a:ea typeface="+mn-lt"/>
                <a:cs typeface="+mn-lt"/>
              </a:rPr>
              <a:t>({
  destination: (req, file, </a:t>
            </a:r>
            <a:r>
              <a:rPr lang="en-US" sz="1200" dirty="0" err="1">
                <a:ea typeface="+mn-lt"/>
                <a:cs typeface="+mn-lt"/>
              </a:rPr>
              <a:t>cb</a:t>
            </a:r>
            <a:r>
              <a:rPr lang="en-US" sz="1200" dirty="0">
                <a:ea typeface="+mn-lt"/>
                <a:cs typeface="+mn-lt"/>
              </a:rPr>
              <a:t>) =&gt; {
    </a:t>
            </a:r>
            <a:r>
              <a:rPr lang="en-US" sz="1200" dirty="0" err="1">
                <a:ea typeface="+mn-lt"/>
                <a:cs typeface="+mn-lt"/>
              </a:rPr>
              <a:t>cb</a:t>
            </a:r>
            <a:r>
              <a:rPr lang="en-US" sz="1200" dirty="0">
                <a:ea typeface="+mn-lt"/>
                <a:cs typeface="+mn-lt"/>
              </a:rPr>
              <a:t>(null, "uploads/")
  },
  filename: (req, file, </a:t>
            </a:r>
            <a:r>
              <a:rPr lang="en-US" sz="1200" dirty="0" err="1">
                <a:ea typeface="+mn-lt"/>
                <a:cs typeface="+mn-lt"/>
              </a:rPr>
              <a:t>cb</a:t>
            </a:r>
            <a:r>
              <a:rPr lang="en-US" sz="1200" dirty="0">
                <a:ea typeface="+mn-lt"/>
                <a:cs typeface="+mn-lt"/>
              </a:rPr>
              <a:t>) =&gt; {
    </a:t>
            </a:r>
            <a:r>
              <a:rPr lang="en-US" sz="1200" dirty="0" err="1">
                <a:ea typeface="+mn-lt"/>
                <a:cs typeface="+mn-lt"/>
              </a:rPr>
              <a:t>cb</a:t>
            </a:r>
            <a:r>
              <a:rPr lang="en-US" sz="1200" dirty="0">
                <a:ea typeface="+mn-lt"/>
                <a:cs typeface="+mn-lt"/>
              </a:rPr>
              <a:t>(null, </a:t>
            </a:r>
            <a:r>
              <a:rPr lang="en-US" sz="1200" dirty="0" err="1">
                <a:ea typeface="+mn-lt"/>
                <a:cs typeface="+mn-lt"/>
              </a:rPr>
              <a:t>Date.now</a:t>
            </a:r>
            <a:r>
              <a:rPr lang="en-US" sz="1200" dirty="0">
                <a:ea typeface="+mn-lt"/>
                <a:cs typeface="+mn-lt"/>
              </a:rPr>
              <a:t>() + "-" + </a:t>
            </a:r>
            <a:r>
              <a:rPr lang="en-US" sz="1200" dirty="0" err="1">
                <a:ea typeface="+mn-lt"/>
                <a:cs typeface="+mn-lt"/>
              </a:rPr>
              <a:t>file.originalname</a:t>
            </a:r>
            <a:r>
              <a:rPr lang="en-US" sz="1200" dirty="0">
                <a:ea typeface="+mn-lt"/>
                <a:cs typeface="+mn-lt"/>
              </a:rPr>
              <a:t>)
  },
})</a:t>
            </a:r>
            <a:r>
              <a:rPr lang="en-US" sz="1300" dirty="0">
                <a:ea typeface="+mn-lt"/>
                <a:cs typeface="+mn-lt"/>
              </a:rPr>
              <a:t>
</a:t>
            </a:r>
            <a:r>
              <a:rPr lang="en-US" sz="1200" dirty="0">
                <a:ea typeface="+mn-lt"/>
                <a:cs typeface="+mn-lt"/>
              </a:rPr>
              <a:t>const </a:t>
            </a:r>
            <a:r>
              <a:rPr lang="en-US" sz="1200" dirty="0" err="1">
                <a:ea typeface="+mn-lt"/>
                <a:cs typeface="+mn-lt"/>
              </a:rPr>
              <a:t>uploadStorage</a:t>
            </a:r>
            <a:r>
              <a:rPr lang="en-US" sz="1200" dirty="0">
                <a:ea typeface="+mn-lt"/>
                <a:cs typeface="+mn-lt"/>
              </a:rPr>
              <a:t> = </a:t>
            </a:r>
            <a:r>
              <a:rPr lang="en-US" sz="1200" dirty="0" err="1">
                <a:ea typeface="+mn-lt"/>
                <a:cs typeface="+mn-lt"/>
              </a:rPr>
              <a:t>multer</a:t>
            </a:r>
            <a:r>
              <a:rPr lang="en-US" sz="1200" dirty="0">
                <a:ea typeface="+mn-lt"/>
                <a:cs typeface="+mn-lt"/>
              </a:rPr>
              <a:t>({ storage: storage })
// Single file
</a:t>
            </a:r>
            <a:r>
              <a:rPr lang="en-US" sz="1200" dirty="0" err="1">
                <a:ea typeface="+mn-lt"/>
                <a:cs typeface="+mn-lt"/>
              </a:rPr>
              <a:t>app.post</a:t>
            </a:r>
            <a:r>
              <a:rPr lang="en-US" sz="1200" dirty="0">
                <a:ea typeface="+mn-lt"/>
                <a:cs typeface="+mn-lt"/>
              </a:rPr>
              <a:t>("/upload/single", </a:t>
            </a:r>
            <a:r>
              <a:rPr lang="en-US" sz="1200" dirty="0" err="1">
                <a:ea typeface="+mn-lt"/>
                <a:cs typeface="+mn-lt"/>
              </a:rPr>
              <a:t>uploadStorage.single</a:t>
            </a:r>
            <a:r>
              <a:rPr lang="en-US" sz="1200" dirty="0">
                <a:ea typeface="+mn-lt"/>
                <a:cs typeface="+mn-lt"/>
              </a:rPr>
              <a:t>("file"), (req, res) =&gt; {
  console.log(</a:t>
            </a:r>
            <a:r>
              <a:rPr lang="en-US" sz="1200" dirty="0" err="1">
                <a:ea typeface="+mn-lt"/>
                <a:cs typeface="+mn-lt"/>
              </a:rPr>
              <a:t>req.file</a:t>
            </a:r>
            <a:r>
              <a:rPr lang="en-US" sz="1200" dirty="0">
                <a:ea typeface="+mn-lt"/>
                <a:cs typeface="+mn-lt"/>
              </a:rPr>
              <a:t>)
  return </a:t>
            </a:r>
            <a:r>
              <a:rPr lang="en-US" sz="1200" dirty="0" err="1">
                <a:ea typeface="+mn-lt"/>
                <a:cs typeface="+mn-lt"/>
              </a:rPr>
              <a:t>res.send</a:t>
            </a:r>
            <a:r>
              <a:rPr lang="en-US" sz="1200" dirty="0">
                <a:ea typeface="+mn-lt"/>
                <a:cs typeface="+mn-lt"/>
              </a:rPr>
              <a:t>("Single file")
})</a:t>
            </a:r>
            <a:r>
              <a:rPr lang="en-US" sz="1300" dirty="0">
                <a:ea typeface="+mn-lt"/>
                <a:cs typeface="+mn-lt"/>
              </a:rPr>
              <a:t>
</a:t>
            </a:r>
            <a:r>
              <a:rPr lang="en-US" sz="1200" dirty="0">
                <a:ea typeface="+mn-lt"/>
                <a:cs typeface="+mn-lt"/>
              </a:rPr>
              <a:t>//Multiple files
</a:t>
            </a:r>
            <a:r>
              <a:rPr lang="en-US" sz="1200" dirty="0" err="1">
                <a:ea typeface="+mn-lt"/>
                <a:cs typeface="+mn-lt"/>
              </a:rPr>
              <a:t>app.post</a:t>
            </a:r>
            <a:r>
              <a:rPr lang="en-US" sz="1200" dirty="0">
                <a:ea typeface="+mn-lt"/>
                <a:cs typeface="+mn-lt"/>
              </a:rPr>
              <a:t>("/upload/multiple", </a:t>
            </a:r>
            <a:r>
              <a:rPr lang="en-US" sz="1200" dirty="0" err="1">
                <a:ea typeface="+mn-lt"/>
                <a:cs typeface="+mn-lt"/>
              </a:rPr>
              <a:t>uploadStorage.array</a:t>
            </a:r>
            <a:r>
              <a:rPr lang="en-US" sz="1200" dirty="0">
                <a:ea typeface="+mn-lt"/>
                <a:cs typeface="+mn-lt"/>
              </a:rPr>
              <a:t>("file", 10), (req, res) =&gt; {
  console.log(</a:t>
            </a:r>
            <a:r>
              <a:rPr lang="en-US" sz="1200" dirty="0" err="1">
                <a:ea typeface="+mn-lt"/>
                <a:cs typeface="+mn-lt"/>
              </a:rPr>
              <a:t>req.files</a:t>
            </a:r>
            <a:r>
              <a:rPr lang="en-US" sz="1200" dirty="0">
                <a:ea typeface="+mn-lt"/>
                <a:cs typeface="+mn-lt"/>
              </a:rPr>
              <a:t>)
  return </a:t>
            </a:r>
            <a:r>
              <a:rPr lang="en-US" sz="1200" dirty="0" err="1">
                <a:ea typeface="+mn-lt"/>
                <a:cs typeface="+mn-lt"/>
              </a:rPr>
              <a:t>res.send</a:t>
            </a:r>
            <a:r>
              <a:rPr lang="en-US" sz="1200" dirty="0">
                <a:ea typeface="+mn-lt"/>
                <a:cs typeface="+mn-lt"/>
              </a:rPr>
              <a:t>("Multiple files")
})
</a:t>
            </a:r>
            <a:r>
              <a:rPr lang="en-US" sz="1200" dirty="0" err="1">
                <a:ea typeface="+mn-lt"/>
                <a:cs typeface="+mn-lt"/>
              </a:rPr>
              <a:t>app.listen</a:t>
            </a:r>
            <a:r>
              <a:rPr lang="en-US" sz="1200" dirty="0">
                <a:ea typeface="+mn-lt"/>
                <a:cs typeface="+mn-lt"/>
              </a:rPr>
              <a:t>(3000 || </a:t>
            </a:r>
            <a:r>
              <a:rPr lang="en-US" sz="1200" dirty="0" err="1">
                <a:ea typeface="+mn-lt"/>
                <a:cs typeface="+mn-lt"/>
              </a:rPr>
              <a:t>process.env.PORT</a:t>
            </a:r>
            <a:r>
              <a:rPr lang="en-US" sz="1200" dirty="0">
                <a:ea typeface="+mn-lt"/>
                <a:cs typeface="+mn-lt"/>
              </a:rPr>
              <a:t>, () =&gt; {
  console.log("Server on...")
})</a:t>
            </a:r>
            <a:endParaRPr lang="en-US" sz="1200" b="1" dirty="0">
              <a:ea typeface="+mn-lt"/>
              <a:cs typeface="+mn-lt"/>
            </a:endParaRPr>
          </a:p>
          <a:p>
            <a:endParaRPr lang="en-US" sz="1200" b="1" dirty="0">
              <a:ea typeface="+mn-lt"/>
              <a:cs typeface="+mn-lt"/>
            </a:endParaRPr>
          </a:p>
          <a:p>
            <a:endParaRPr lang="en-US" sz="1300" b="1" dirty="0">
              <a:ea typeface="+mn-lt"/>
              <a:cs typeface="+mn-lt"/>
            </a:endParaRPr>
          </a:p>
          <a:p>
            <a:br>
              <a:rPr lang="en-US" sz="1600" dirty="0"/>
            </a:br>
            <a:br>
              <a:rPr lang="en-US" dirty="0"/>
            </a:br>
            <a:endParaRPr lang="en-US"/>
          </a:p>
          <a:p>
            <a:endParaRPr lang="en-US" sz="1600" b="1" dirty="0"/>
          </a:p>
          <a:p>
            <a:endParaRPr lang="en-US" sz="1600" dirty="0">
              <a:ea typeface="+mn-lt"/>
              <a:cs typeface="+mn-lt"/>
            </a:endParaRPr>
          </a:p>
          <a:p>
            <a:br>
              <a:rPr lang="en-US" sz="1600" dirty="0">
                <a:ea typeface="+mn-lt"/>
                <a:cs typeface="+mn-lt"/>
              </a:rPr>
            </a:br>
            <a:endParaRPr lang="en-US" sz="1600" dirty="0">
              <a:ea typeface="+mn-lt"/>
              <a:cs typeface="+mn-lt"/>
            </a:endParaRPr>
          </a:p>
          <a:p>
            <a:endParaRPr lang="en-US" sz="1600" b="1" dirty="0"/>
          </a:p>
          <a:p>
            <a:br>
              <a:rPr lang="en-US" sz="1600" dirty="0">
                <a:ea typeface="+mn-lt"/>
                <a:cs typeface="+mn-lt"/>
              </a:rPr>
            </a:br>
            <a:endParaRPr lang="en-US" sz="1600" dirty="0">
              <a:ea typeface="+mn-lt"/>
              <a:cs typeface="+mn-lt"/>
            </a:endParaRPr>
          </a:p>
          <a:p>
            <a:endParaRPr lang="en-US" sz="1600" b="1" dirty="0"/>
          </a:p>
          <a:p>
            <a:endParaRPr lang="en-US" sz="1600" dirty="0">
              <a:ea typeface="+mn-lt"/>
              <a:cs typeface="+mn-lt"/>
            </a:endParaRPr>
          </a:p>
          <a:p>
            <a:endParaRPr lang="en-US" sz="1600" dirty="0">
              <a:ea typeface="+mn-lt"/>
              <a:cs typeface="+mn-lt"/>
            </a:endParaRPr>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Tree>
    <p:extLst>
      <p:ext uri="{BB962C8B-B14F-4D97-AF65-F5344CB8AC3E}">
        <p14:creationId xmlns:p14="http://schemas.microsoft.com/office/powerpoint/2010/main" val="25968450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44567"/>
          </a:xfrm>
          <a:solidFill>
            <a:schemeClr val="accent3">
              <a:lumMod val="50000"/>
            </a:schemeClr>
          </a:solidFill>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t">
            <a:normAutofit fontScale="90000"/>
          </a:bodyPr>
          <a:lstStyle/>
          <a:p>
            <a:br>
              <a:rPr lang="en-US" sz="1600" b="1" dirty="0"/>
            </a:br>
            <a:r>
              <a:rPr lang="en-US" sz="1600" b="1" dirty="0">
                <a:ea typeface="+mn-lt"/>
                <a:cs typeface="+mn-lt"/>
              </a:rPr>
              <a:t>Media upload in Nodejs</a:t>
            </a:r>
            <a:br>
              <a:rPr lang="en-US" sz="1600" b="1" dirty="0">
                <a:ea typeface="+mn-lt"/>
                <a:cs typeface="+mn-lt"/>
              </a:rPr>
            </a:br>
            <a:br>
              <a:rPr lang="en-US" sz="1600" b="1" dirty="0">
                <a:ea typeface="+mn-lt"/>
                <a:cs typeface="+mn-lt"/>
              </a:rPr>
            </a:br>
            <a:r>
              <a:rPr lang="en-US" sz="1600" b="1" dirty="0">
                <a:ea typeface="+mn-lt"/>
                <a:cs typeface="+mn-lt"/>
              </a:rPr>
              <a:t>Full Code.</a:t>
            </a:r>
            <a:br>
              <a:rPr lang="en-US" sz="1600" b="1" dirty="0">
                <a:ea typeface="+mn-lt"/>
                <a:cs typeface="+mn-lt"/>
              </a:rPr>
            </a:br>
            <a:r>
              <a:rPr lang="en-US" sz="1300" dirty="0">
                <a:ea typeface="+mn-lt"/>
                <a:cs typeface="+mn-lt"/>
              </a:rPr>
              <a:t>const express = require("express")
const </a:t>
            </a:r>
            <a:r>
              <a:rPr lang="en-US" sz="1300" dirty="0" err="1">
                <a:ea typeface="+mn-lt"/>
                <a:cs typeface="+mn-lt"/>
              </a:rPr>
              <a:t>multer</a:t>
            </a:r>
            <a:r>
              <a:rPr lang="en-US" sz="1300" dirty="0">
                <a:ea typeface="+mn-lt"/>
                <a:cs typeface="+mn-lt"/>
              </a:rPr>
              <a:t> = require("</a:t>
            </a:r>
            <a:r>
              <a:rPr lang="en-US" sz="1300" dirty="0" err="1">
                <a:ea typeface="+mn-lt"/>
                <a:cs typeface="+mn-lt"/>
              </a:rPr>
              <a:t>multer</a:t>
            </a:r>
            <a:r>
              <a:rPr lang="en-US" sz="1300" dirty="0">
                <a:ea typeface="+mn-lt"/>
                <a:cs typeface="+mn-lt"/>
              </a:rPr>
              <a:t>")
</a:t>
            </a:r>
            <a:r>
              <a:rPr lang="en-US" sz="1200" dirty="0">
                <a:ea typeface="+mn-lt"/>
                <a:cs typeface="+mn-lt"/>
              </a:rPr>
              <a:t>const app = express()
const storage = </a:t>
            </a:r>
            <a:r>
              <a:rPr lang="en-US" sz="1200" dirty="0" err="1">
                <a:ea typeface="+mn-lt"/>
                <a:cs typeface="+mn-lt"/>
              </a:rPr>
              <a:t>multer.diskStorage</a:t>
            </a:r>
            <a:r>
              <a:rPr lang="en-US" sz="1200" dirty="0">
                <a:ea typeface="+mn-lt"/>
                <a:cs typeface="+mn-lt"/>
              </a:rPr>
              <a:t>({
  destination: (req, file, </a:t>
            </a:r>
            <a:r>
              <a:rPr lang="en-US" sz="1200" dirty="0" err="1">
                <a:ea typeface="+mn-lt"/>
                <a:cs typeface="+mn-lt"/>
              </a:rPr>
              <a:t>cb</a:t>
            </a:r>
            <a:r>
              <a:rPr lang="en-US" sz="1200" dirty="0">
                <a:ea typeface="+mn-lt"/>
                <a:cs typeface="+mn-lt"/>
              </a:rPr>
              <a:t>) =&gt; {
    </a:t>
            </a:r>
            <a:r>
              <a:rPr lang="en-US" sz="1200" dirty="0" err="1">
                <a:ea typeface="+mn-lt"/>
                <a:cs typeface="+mn-lt"/>
              </a:rPr>
              <a:t>cb</a:t>
            </a:r>
            <a:r>
              <a:rPr lang="en-US" sz="1200" dirty="0">
                <a:ea typeface="+mn-lt"/>
                <a:cs typeface="+mn-lt"/>
              </a:rPr>
              <a:t>(null, "uploads/")
  },
  filename: (req, file, </a:t>
            </a:r>
            <a:r>
              <a:rPr lang="en-US" sz="1200" dirty="0" err="1">
                <a:ea typeface="+mn-lt"/>
                <a:cs typeface="+mn-lt"/>
              </a:rPr>
              <a:t>cb</a:t>
            </a:r>
            <a:r>
              <a:rPr lang="en-US" sz="1200" dirty="0">
                <a:ea typeface="+mn-lt"/>
                <a:cs typeface="+mn-lt"/>
              </a:rPr>
              <a:t>) =&gt; {
    </a:t>
            </a:r>
            <a:r>
              <a:rPr lang="en-US" sz="1200" dirty="0" err="1">
                <a:ea typeface="+mn-lt"/>
                <a:cs typeface="+mn-lt"/>
              </a:rPr>
              <a:t>cb</a:t>
            </a:r>
            <a:r>
              <a:rPr lang="en-US" sz="1200" dirty="0">
                <a:ea typeface="+mn-lt"/>
                <a:cs typeface="+mn-lt"/>
              </a:rPr>
              <a:t>(null, </a:t>
            </a:r>
            <a:r>
              <a:rPr lang="en-US" sz="1200" dirty="0" err="1">
                <a:ea typeface="+mn-lt"/>
                <a:cs typeface="+mn-lt"/>
              </a:rPr>
              <a:t>Date.now</a:t>
            </a:r>
            <a:r>
              <a:rPr lang="en-US" sz="1200" dirty="0">
                <a:ea typeface="+mn-lt"/>
                <a:cs typeface="+mn-lt"/>
              </a:rPr>
              <a:t>() + "-" + </a:t>
            </a:r>
            <a:r>
              <a:rPr lang="en-US" sz="1200" dirty="0" err="1">
                <a:ea typeface="+mn-lt"/>
                <a:cs typeface="+mn-lt"/>
              </a:rPr>
              <a:t>file.originalname</a:t>
            </a:r>
            <a:r>
              <a:rPr lang="en-US" sz="1200" dirty="0">
                <a:ea typeface="+mn-lt"/>
                <a:cs typeface="+mn-lt"/>
              </a:rPr>
              <a:t>)
  },
})</a:t>
            </a:r>
            <a:r>
              <a:rPr lang="en-US" sz="1300" dirty="0">
                <a:ea typeface="+mn-lt"/>
                <a:cs typeface="+mn-lt"/>
              </a:rPr>
              <a:t>
</a:t>
            </a:r>
            <a:r>
              <a:rPr lang="en-US" sz="1200" dirty="0">
                <a:ea typeface="+mn-lt"/>
                <a:cs typeface="+mn-lt"/>
              </a:rPr>
              <a:t>const </a:t>
            </a:r>
            <a:r>
              <a:rPr lang="en-US" sz="1200" dirty="0" err="1">
                <a:ea typeface="+mn-lt"/>
                <a:cs typeface="+mn-lt"/>
              </a:rPr>
              <a:t>uploadStorage</a:t>
            </a:r>
            <a:r>
              <a:rPr lang="en-US" sz="1200" dirty="0">
                <a:ea typeface="+mn-lt"/>
                <a:cs typeface="+mn-lt"/>
              </a:rPr>
              <a:t> = </a:t>
            </a:r>
            <a:r>
              <a:rPr lang="en-US" sz="1200" dirty="0" err="1">
                <a:ea typeface="+mn-lt"/>
                <a:cs typeface="+mn-lt"/>
              </a:rPr>
              <a:t>multer</a:t>
            </a:r>
            <a:r>
              <a:rPr lang="en-US" sz="1200" dirty="0">
                <a:ea typeface="+mn-lt"/>
                <a:cs typeface="+mn-lt"/>
              </a:rPr>
              <a:t>({ storage: storage })
// Single file
</a:t>
            </a:r>
            <a:r>
              <a:rPr lang="en-US" sz="1200" dirty="0" err="1">
                <a:ea typeface="+mn-lt"/>
                <a:cs typeface="+mn-lt"/>
              </a:rPr>
              <a:t>app.post</a:t>
            </a:r>
            <a:r>
              <a:rPr lang="en-US" sz="1200" dirty="0">
                <a:ea typeface="+mn-lt"/>
                <a:cs typeface="+mn-lt"/>
              </a:rPr>
              <a:t>("/upload/single", </a:t>
            </a:r>
            <a:r>
              <a:rPr lang="en-US" sz="1200" dirty="0" err="1">
                <a:ea typeface="+mn-lt"/>
                <a:cs typeface="+mn-lt"/>
              </a:rPr>
              <a:t>uploadStorage.single</a:t>
            </a:r>
            <a:r>
              <a:rPr lang="en-US" sz="1200" dirty="0">
                <a:ea typeface="+mn-lt"/>
                <a:cs typeface="+mn-lt"/>
              </a:rPr>
              <a:t>("file"), (req, res) =&gt; {
  console.log(</a:t>
            </a:r>
            <a:r>
              <a:rPr lang="en-US" sz="1200" dirty="0" err="1">
                <a:ea typeface="+mn-lt"/>
                <a:cs typeface="+mn-lt"/>
              </a:rPr>
              <a:t>req.file</a:t>
            </a:r>
            <a:r>
              <a:rPr lang="en-US" sz="1200" dirty="0">
                <a:ea typeface="+mn-lt"/>
                <a:cs typeface="+mn-lt"/>
              </a:rPr>
              <a:t>)
  return </a:t>
            </a:r>
            <a:r>
              <a:rPr lang="en-US" sz="1200" dirty="0" err="1">
                <a:ea typeface="+mn-lt"/>
                <a:cs typeface="+mn-lt"/>
              </a:rPr>
              <a:t>res.send</a:t>
            </a:r>
            <a:r>
              <a:rPr lang="en-US" sz="1200" dirty="0">
                <a:ea typeface="+mn-lt"/>
                <a:cs typeface="+mn-lt"/>
              </a:rPr>
              <a:t>("Single file")
})</a:t>
            </a:r>
            <a:r>
              <a:rPr lang="en-US" sz="1300" dirty="0">
                <a:ea typeface="+mn-lt"/>
                <a:cs typeface="+mn-lt"/>
              </a:rPr>
              <a:t>
</a:t>
            </a:r>
            <a:r>
              <a:rPr lang="en-US" sz="1200" dirty="0">
                <a:ea typeface="+mn-lt"/>
                <a:cs typeface="+mn-lt"/>
              </a:rPr>
              <a:t>//Multiple files
</a:t>
            </a:r>
            <a:r>
              <a:rPr lang="en-US" sz="1200" dirty="0" err="1">
                <a:ea typeface="+mn-lt"/>
                <a:cs typeface="+mn-lt"/>
              </a:rPr>
              <a:t>app.post</a:t>
            </a:r>
            <a:r>
              <a:rPr lang="en-US" sz="1200" dirty="0">
                <a:ea typeface="+mn-lt"/>
                <a:cs typeface="+mn-lt"/>
              </a:rPr>
              <a:t>("/upload/multiple", </a:t>
            </a:r>
            <a:r>
              <a:rPr lang="en-US" sz="1200" dirty="0" err="1">
                <a:ea typeface="+mn-lt"/>
                <a:cs typeface="+mn-lt"/>
              </a:rPr>
              <a:t>uploadStorage.array</a:t>
            </a:r>
            <a:r>
              <a:rPr lang="en-US" sz="1200" dirty="0">
                <a:ea typeface="+mn-lt"/>
                <a:cs typeface="+mn-lt"/>
              </a:rPr>
              <a:t>("file", 10), (req, res) =&gt; {
  console.log(</a:t>
            </a:r>
            <a:r>
              <a:rPr lang="en-US" sz="1200" dirty="0" err="1">
                <a:ea typeface="+mn-lt"/>
                <a:cs typeface="+mn-lt"/>
              </a:rPr>
              <a:t>req.files</a:t>
            </a:r>
            <a:r>
              <a:rPr lang="en-US" sz="1200" dirty="0">
                <a:ea typeface="+mn-lt"/>
                <a:cs typeface="+mn-lt"/>
              </a:rPr>
              <a:t>)
  return </a:t>
            </a:r>
            <a:r>
              <a:rPr lang="en-US" sz="1200" dirty="0" err="1">
                <a:ea typeface="+mn-lt"/>
                <a:cs typeface="+mn-lt"/>
              </a:rPr>
              <a:t>res.send</a:t>
            </a:r>
            <a:r>
              <a:rPr lang="en-US" sz="1200" dirty="0">
                <a:ea typeface="+mn-lt"/>
                <a:cs typeface="+mn-lt"/>
              </a:rPr>
              <a:t>("Multiple files")
})
</a:t>
            </a:r>
            <a:r>
              <a:rPr lang="en-US" sz="1200" dirty="0" err="1">
                <a:ea typeface="+mn-lt"/>
                <a:cs typeface="+mn-lt"/>
              </a:rPr>
              <a:t>app.listen</a:t>
            </a:r>
            <a:r>
              <a:rPr lang="en-US" sz="1200" dirty="0">
                <a:ea typeface="+mn-lt"/>
                <a:cs typeface="+mn-lt"/>
              </a:rPr>
              <a:t>(3000 || </a:t>
            </a:r>
            <a:r>
              <a:rPr lang="en-US" sz="1200" dirty="0" err="1">
                <a:ea typeface="+mn-lt"/>
                <a:cs typeface="+mn-lt"/>
              </a:rPr>
              <a:t>process.env.PORT</a:t>
            </a:r>
            <a:r>
              <a:rPr lang="en-US" sz="1200" dirty="0">
                <a:ea typeface="+mn-lt"/>
                <a:cs typeface="+mn-lt"/>
              </a:rPr>
              <a:t>, () =&gt; {
  console.log("Server on...")
})</a:t>
            </a:r>
            <a:endParaRPr lang="en-US" sz="1200" b="1" dirty="0">
              <a:ea typeface="+mn-lt"/>
              <a:cs typeface="+mn-lt"/>
            </a:endParaRPr>
          </a:p>
          <a:p>
            <a:endParaRPr lang="en-US" sz="1200" b="1" dirty="0">
              <a:ea typeface="+mn-lt"/>
              <a:cs typeface="+mn-lt"/>
            </a:endParaRPr>
          </a:p>
          <a:p>
            <a:endParaRPr lang="en-US" sz="1300" b="1" dirty="0">
              <a:ea typeface="+mn-lt"/>
              <a:cs typeface="+mn-lt"/>
            </a:endParaRPr>
          </a:p>
          <a:p>
            <a:br>
              <a:rPr lang="en-US" sz="1600" dirty="0"/>
            </a:br>
            <a:br>
              <a:rPr lang="en-US" dirty="0"/>
            </a:br>
            <a:endParaRPr lang="en-US"/>
          </a:p>
          <a:p>
            <a:endParaRPr lang="en-US" sz="1600" b="1" dirty="0"/>
          </a:p>
          <a:p>
            <a:endParaRPr lang="en-US" sz="1600" dirty="0">
              <a:ea typeface="+mn-lt"/>
              <a:cs typeface="+mn-lt"/>
            </a:endParaRPr>
          </a:p>
          <a:p>
            <a:br>
              <a:rPr lang="en-US" sz="1600" dirty="0">
                <a:ea typeface="+mn-lt"/>
                <a:cs typeface="+mn-lt"/>
              </a:rPr>
            </a:br>
            <a:endParaRPr lang="en-US" sz="1600" dirty="0">
              <a:ea typeface="+mn-lt"/>
              <a:cs typeface="+mn-lt"/>
            </a:endParaRPr>
          </a:p>
          <a:p>
            <a:endParaRPr lang="en-US" sz="1600" b="1" dirty="0"/>
          </a:p>
          <a:p>
            <a:br>
              <a:rPr lang="en-US" sz="1600" dirty="0">
                <a:ea typeface="+mn-lt"/>
                <a:cs typeface="+mn-lt"/>
              </a:rPr>
            </a:br>
            <a:endParaRPr lang="en-US" sz="1600" dirty="0">
              <a:ea typeface="+mn-lt"/>
              <a:cs typeface="+mn-lt"/>
            </a:endParaRPr>
          </a:p>
          <a:p>
            <a:endParaRPr lang="en-US" sz="1600" b="1" dirty="0"/>
          </a:p>
          <a:p>
            <a:endParaRPr lang="en-US" sz="1600" dirty="0">
              <a:ea typeface="+mn-lt"/>
              <a:cs typeface="+mn-lt"/>
            </a:endParaRPr>
          </a:p>
          <a:p>
            <a:endParaRPr lang="en-US" sz="1600" dirty="0">
              <a:ea typeface="+mn-lt"/>
              <a:cs typeface="+mn-lt"/>
            </a:endParaRPr>
          </a:p>
          <a:p>
            <a:br>
              <a:rPr lang="en-US" dirty="0"/>
            </a:br>
            <a:br>
              <a:rPr lang="en-US" dirty="0"/>
            </a:br>
            <a:endParaRPr lang="en-US"/>
          </a:p>
          <a:p>
            <a:br>
              <a:rPr lang="en-US" sz="1400" dirty="0"/>
            </a:br>
            <a:br>
              <a:rPr lang="en-US" sz="1400" dirty="0"/>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dirty="0"/>
            </a:br>
            <a:br>
              <a:rPr lang="en-US" sz="1400" dirty="0">
                <a:ea typeface="+mj-lt"/>
                <a:cs typeface="+mj-lt"/>
              </a:rPr>
            </a:br>
            <a:br>
              <a:rPr lang="en-US" sz="1400" dirty="0">
                <a:ea typeface="+mj-lt"/>
                <a:cs typeface="+mj-lt"/>
              </a:rPr>
            </a:br>
            <a:br>
              <a:rPr lang="en-US" sz="1400" dirty="0">
                <a:ea typeface="+mj-lt"/>
                <a:cs typeface="+mj-lt"/>
              </a:rPr>
            </a:br>
            <a:br>
              <a:rPr lang="en-US" sz="1400" b="1" dirty="0"/>
            </a:br>
            <a:br>
              <a:rPr lang="en-US" sz="1400" dirty="0"/>
            </a:br>
            <a:br>
              <a:rPr lang="en-US" sz="1400" dirty="0"/>
            </a:br>
            <a:br>
              <a:rPr lang="en-US" sz="1400" dirty="0">
                <a:ea typeface="+mj-lt"/>
                <a:cs typeface="+mj-lt"/>
              </a:rPr>
            </a:br>
            <a:r>
              <a:rPr lang="en-US" sz="1400" dirty="0">
                <a:ea typeface="+mj-lt"/>
                <a:cs typeface="+mj-lt"/>
              </a:rPr>
              <a:t>      </a:t>
            </a:r>
            <a:br>
              <a:rPr lang="en-US" dirty="0"/>
            </a:br>
            <a:endParaRPr lang="en-US" sz="1400"/>
          </a:p>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endParaRPr lang="en-US" sz="1400"/>
          </a:p>
          <a:p>
            <a:pPr>
              <a:buFont typeface="Arial"/>
              <a:buChar char="•"/>
            </a:pPr>
            <a:endParaRPr lang="en-US" sz="1400" b="1">
              <a:ea typeface="+mj-lt"/>
              <a:cs typeface="+mj-lt"/>
            </a:endParaRPr>
          </a:p>
        </p:txBody>
      </p:sp>
    </p:spTree>
    <p:extLst>
      <p:ext uri="{BB962C8B-B14F-4D97-AF65-F5344CB8AC3E}">
        <p14:creationId xmlns:p14="http://schemas.microsoft.com/office/powerpoint/2010/main" val="5981820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1801" y="754336"/>
            <a:ext cx="10593993" cy="1287816"/>
          </a:xfrm>
        </p:spPr>
        <p:txBody>
          <a:bodyPr>
            <a:normAutofit/>
          </a:bodyPr>
          <a:lstStyle/>
          <a:p>
            <a:r>
              <a:rPr lang="en-US" sz="4400" dirty="0"/>
              <a:t>End</a:t>
            </a:r>
            <a:endParaRPr lang="en-US" dirty="0"/>
          </a:p>
        </p:txBody>
      </p:sp>
      <p:sp>
        <p:nvSpPr>
          <p:cNvPr id="3" name="Subtitle 2"/>
          <p:cNvSpPr>
            <a:spLocks noGrp="1"/>
          </p:cNvSpPr>
          <p:nvPr>
            <p:ph type="subTitle" idx="1"/>
          </p:nvPr>
        </p:nvSpPr>
        <p:spPr>
          <a:xfrm>
            <a:off x="761801" y="2964520"/>
            <a:ext cx="4570610" cy="3034888"/>
          </a:xfrm>
        </p:spPr>
        <p:txBody>
          <a:bodyPr anchor="t">
            <a:normAutofit/>
          </a:bodyPr>
          <a:lstStyle/>
          <a:p>
            <a:r>
              <a:rPr lang="en-US"/>
              <a:t>Muhammad Abdul Rehman</a:t>
            </a:r>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4211" y="3610541"/>
            <a:ext cx="5573943" cy="2229577"/>
          </a:xfrm>
          <a:prstGeom prst="rect">
            <a:avLst/>
          </a:prstGeom>
          <a:effectLst/>
        </p:spPr>
      </p:pic>
    </p:spTree>
    <p:extLst>
      <p:ext uri="{BB962C8B-B14F-4D97-AF65-F5344CB8AC3E}">
        <p14:creationId xmlns:p14="http://schemas.microsoft.com/office/powerpoint/2010/main" val="633055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rmAutofit fontScale="90000"/>
          </a:bodyPr>
          <a:lstStyle/>
          <a:p>
            <a:pPr>
              <a:buFont typeface="Arial"/>
              <a:buChar char="•"/>
            </a:pPr>
            <a:r>
              <a:rPr lang="en-US" sz="1400" b="1">
                <a:ea typeface="+mj-lt"/>
                <a:cs typeface="+mj-lt"/>
              </a:rPr>
              <a:t>Introduction To Angular, How Angular Works</a:t>
            </a:r>
            <a:br>
              <a:rPr lang="en-US" sz="1400" b="1">
                <a:ea typeface="+mj-lt"/>
                <a:cs typeface="+mj-lt"/>
              </a:rPr>
            </a:br>
            <a:br>
              <a:rPr lang="en-US" sz="1400" b="1">
                <a:ea typeface="+mj-lt"/>
                <a:cs typeface="+mj-lt"/>
              </a:rPr>
            </a:br>
            <a:r>
              <a:rPr lang="en-US" sz="1400" b="1">
                <a:ea typeface="+mj-lt"/>
                <a:cs typeface="+mj-lt"/>
              </a:rPr>
              <a:t>Metadata: </a:t>
            </a:r>
            <a:r>
              <a:rPr lang="en-US" sz="1400">
                <a:ea typeface="+mj-lt"/>
                <a:cs typeface="+mj-lt"/>
              </a:rPr>
              <a:t>In Angular metadata is used decorate a class to give it a basic configuration. For example, all the components are decorated with @Component decorator and pipes with @pipe decorator, this is example of metadata in Angular.</a:t>
            </a:r>
            <a:br>
              <a:rPr lang="en-US" sz="1400">
                <a:ea typeface="+mj-lt"/>
                <a:cs typeface="+mj-lt"/>
              </a:rPr>
            </a:br>
            <a:endParaRPr lang="en-US" sz="1400" b="1">
              <a:ea typeface="+mj-lt"/>
              <a:cs typeface="+mj-lt"/>
            </a:endParaRPr>
          </a:p>
          <a:p>
            <a:pPr>
              <a:buFont typeface="Arial"/>
              <a:buChar char="•"/>
            </a:pPr>
            <a:r>
              <a:rPr lang="en-US" sz="1400" b="1">
                <a:ea typeface="+mj-lt"/>
                <a:cs typeface="+mj-lt"/>
              </a:rPr>
              <a:t>Data binding: </a:t>
            </a:r>
            <a:r>
              <a:rPr lang="en-US" sz="1400">
                <a:ea typeface="+mj-lt"/>
                <a:cs typeface="+mj-lt"/>
              </a:rPr>
              <a:t>For data binding Angular supports property, event and attribute binding from component typescript to template view, with </a:t>
            </a:r>
            <a:r>
              <a:rPr lang="en-US" sz="1400" err="1">
                <a:ea typeface="+mj-lt"/>
                <a:cs typeface="+mj-lt"/>
              </a:rPr>
              <a:t>ngModel</a:t>
            </a:r>
            <a:r>
              <a:rPr lang="en-US" sz="1400">
                <a:ea typeface="+mj-lt"/>
                <a:cs typeface="+mj-lt"/>
              </a:rPr>
              <a:t> directive Angular also provides two-way data binding.</a:t>
            </a:r>
            <a:br>
              <a:rPr lang="en-US" sz="1400">
                <a:ea typeface="+mj-lt"/>
                <a:cs typeface="+mj-lt"/>
              </a:rPr>
            </a:br>
            <a:endParaRPr lang="en-US" sz="1400"/>
          </a:p>
          <a:p>
            <a:pPr>
              <a:buFont typeface="Arial"/>
              <a:buChar char="•"/>
            </a:pPr>
            <a:r>
              <a:rPr lang="en-US" sz="1400" b="1">
                <a:ea typeface="+mj-lt"/>
                <a:cs typeface="+mj-lt"/>
              </a:rPr>
              <a:t>Directives: </a:t>
            </a:r>
            <a:r>
              <a:rPr lang="en-US" sz="1400">
                <a:ea typeface="+mj-lt"/>
                <a:cs typeface="+mj-lt"/>
              </a:rPr>
              <a:t>In Angular directives are way to instruct DOM. Directives attach specific behavior to the DOM and help us to transform UI per business logic or user interactions.</a:t>
            </a:r>
            <a:endParaRPr lang="en-US">
              <a:ea typeface="+mj-lt"/>
              <a:cs typeface="+mj-lt"/>
            </a:endParaRPr>
          </a:p>
          <a:p>
            <a:pPr>
              <a:buFont typeface="Arial"/>
              <a:buChar char="•"/>
            </a:pPr>
            <a:r>
              <a:rPr lang="en-US" sz="1400">
                <a:ea typeface="+mj-lt"/>
                <a:cs typeface="+mj-lt"/>
              </a:rPr>
              <a:t>Component Directives</a:t>
            </a:r>
            <a:endParaRPr lang="en-US"/>
          </a:p>
          <a:p>
            <a:pPr>
              <a:buFont typeface="Arial"/>
              <a:buChar char="•"/>
            </a:pPr>
            <a:r>
              <a:rPr lang="en-US" sz="1400">
                <a:ea typeface="+mj-lt"/>
                <a:cs typeface="+mj-lt"/>
              </a:rPr>
              <a:t>Structural Directives</a:t>
            </a:r>
            <a:endParaRPr lang="en-US"/>
          </a:p>
          <a:p>
            <a:pPr>
              <a:buFont typeface="Arial"/>
              <a:buChar char="•"/>
            </a:pPr>
            <a:r>
              <a:rPr lang="en-US" sz="1400">
                <a:ea typeface="+mj-lt"/>
                <a:cs typeface="+mj-lt"/>
              </a:rPr>
              <a:t>Attribute Directives</a:t>
            </a:r>
            <a:br>
              <a:rPr lang="en-US" sz="1400">
                <a:ea typeface="+mj-lt"/>
                <a:cs typeface="+mj-lt"/>
              </a:rPr>
            </a:br>
            <a:endParaRPr lang="en-US" sz="1400"/>
          </a:p>
          <a:p>
            <a:pPr>
              <a:buFont typeface="Arial"/>
              <a:buChar char="•"/>
            </a:pPr>
            <a:r>
              <a:rPr lang="en-US" sz="1400" b="1">
                <a:ea typeface="+mj-lt"/>
                <a:cs typeface="+mj-lt"/>
              </a:rPr>
              <a:t>Dependency Injection: </a:t>
            </a:r>
            <a:r>
              <a:rPr lang="en-US" sz="1400">
                <a:ea typeface="+mj-lt"/>
                <a:cs typeface="+mj-lt"/>
              </a:rPr>
              <a:t>Dependency injection in the way how an Angular class receives its dependencies, Dependency injection allows a class receive dependencies from another class. Most of the time in Angular, dependency injection is done by injecting a service class into a component or module class. The above diagram displays the basic working and composition of the Angular Application. Angular component are basic building blocks of UI and these component are attached with template via property and event binding, Directive in Angular can manipulate the </a:t>
            </a:r>
            <a:r>
              <a:rPr lang="en-US" sz="1400" err="1">
                <a:ea typeface="+mj-lt"/>
                <a:cs typeface="+mj-lt"/>
              </a:rPr>
              <a:t>viewas</a:t>
            </a:r>
            <a:r>
              <a:rPr lang="en-US" sz="1400">
                <a:ea typeface="+mj-lt"/>
                <a:cs typeface="+mj-lt"/>
              </a:rPr>
              <a:t> per user interaction or data model and logic, *</a:t>
            </a:r>
            <a:r>
              <a:rPr lang="en-US" sz="1400" err="1">
                <a:ea typeface="+mj-lt"/>
                <a:cs typeface="+mj-lt"/>
              </a:rPr>
              <a:t>ngIf</a:t>
            </a:r>
            <a:r>
              <a:rPr lang="en-US" sz="1400">
                <a:ea typeface="+mj-lt"/>
                <a:cs typeface="+mj-lt"/>
              </a:rPr>
              <a:t>, *</a:t>
            </a:r>
            <a:r>
              <a:rPr lang="en-US" sz="1400" err="1">
                <a:ea typeface="+mj-lt"/>
                <a:cs typeface="+mj-lt"/>
              </a:rPr>
              <a:t>ngFor</a:t>
            </a:r>
            <a:r>
              <a:rPr lang="en-US" sz="1400">
                <a:ea typeface="+mj-lt"/>
                <a:cs typeface="+mj-lt"/>
              </a:rPr>
              <a:t> are example of most common directive provided by Angular, we can also build our own directives. In Angular directives may or may not have template or view. Dependency injection is also one of the core feature of Angular framework. Dependency injection is</a:t>
            </a:r>
            <a:endParaRPr lang="en-US">
              <a:ea typeface="+mj-lt"/>
              <a:cs typeface="+mj-lt"/>
            </a:endParaRPr>
          </a:p>
          <a:p>
            <a:pPr>
              <a:buFont typeface="Arial"/>
              <a:buChar char="•"/>
            </a:pPr>
            <a:r>
              <a:rPr lang="en-US" sz="1400">
                <a:ea typeface="+mj-lt"/>
                <a:cs typeface="+mj-lt"/>
              </a:rPr>
              <a:t>nothing but an approach to provide dependencies to a part of code, primarily components in </a:t>
            </a:r>
            <a:r>
              <a:rPr lang="en-US" sz="1400" err="1">
                <a:ea typeface="+mj-lt"/>
                <a:cs typeface="+mj-lt"/>
              </a:rPr>
              <a:t>Angualar’s</a:t>
            </a:r>
            <a:r>
              <a:rPr lang="en-US" sz="1400">
                <a:ea typeface="+mj-lt"/>
                <a:cs typeface="+mj-lt"/>
              </a:rPr>
              <a:t> case. As a common pattern in Angular services are singleton and can be injected in the components to give components the access of methods and properties of the service, so this common instance of service can be injected in multiple components to share data across application.</a:t>
            </a:r>
            <a:endParaRPr lang="en-US">
              <a:ea typeface="+mj-lt"/>
              <a:cs typeface="+mj-lt"/>
            </a:endParaRPr>
          </a:p>
          <a:p>
            <a:pPr>
              <a:buFont typeface="Arial"/>
              <a:buChar char="•"/>
            </a:pPr>
            <a:r>
              <a:rPr lang="en-US" sz="1400">
                <a:ea typeface="+mj-lt"/>
                <a:cs typeface="+mj-lt"/>
              </a:rPr>
              <a:t>At end this collection of services, components, pipes and directives bundles to build a functional unit of the application, we call this functional unit as module in Angular and many such modules are tied together to build a full-fledged angular application.</a:t>
            </a:r>
            <a:endParaRPr lang="en-US">
              <a:ea typeface="+mj-lt"/>
              <a:cs typeface="+mj-lt"/>
            </a:endParaRPr>
          </a:p>
          <a:p>
            <a:br>
              <a:rPr lang="en-US" sz="1400">
                <a:ea typeface="+mj-lt"/>
                <a:cs typeface="+mj-lt"/>
              </a:rPr>
            </a:br>
            <a:br>
              <a:rPr lang="en-US" sz="1400">
                <a:ea typeface="+mj-lt"/>
                <a:cs typeface="+mj-lt"/>
              </a:rPr>
            </a:br>
            <a:br>
              <a:rPr lang="en-US" sz="1400">
                <a:ea typeface="+mj-lt"/>
                <a:cs typeface="+mj-lt"/>
              </a:rPr>
            </a:br>
            <a:endParaRPr lang="en-US"/>
          </a:p>
          <a:p>
            <a:pPr>
              <a:buFont typeface="Arial"/>
              <a:buChar char="•"/>
            </a:pPr>
            <a:endParaRPr lang="en-US" sz="1400" b="1">
              <a:ea typeface="+mj-lt"/>
              <a:cs typeface="+mj-lt"/>
            </a:endParaRPr>
          </a:p>
        </p:txBody>
      </p:sp>
    </p:spTree>
    <p:extLst>
      <p:ext uri="{BB962C8B-B14F-4D97-AF65-F5344CB8AC3E}">
        <p14:creationId xmlns:p14="http://schemas.microsoft.com/office/powerpoint/2010/main" val="1370166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0" name="Rectangle 6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 company name&#10;&#10;Description automatically generated">
            <a:extLst>
              <a:ext uri="{FF2B5EF4-FFF2-40B4-BE49-F238E27FC236}">
                <a16:creationId xmlns:a16="http://schemas.microsoft.com/office/drawing/2014/main" id="{0A8D199B-8D35-4512-992F-07655EF8D2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8418" y="28264"/>
            <a:ext cx="1290978" cy="512889"/>
          </a:xfrm>
          <a:prstGeom prst="rect">
            <a:avLst/>
          </a:prstGeom>
          <a:effectLst/>
        </p:spPr>
      </p:pic>
      <p:sp>
        <p:nvSpPr>
          <p:cNvPr id="6" name="Title 5">
            <a:extLst>
              <a:ext uri="{FF2B5EF4-FFF2-40B4-BE49-F238E27FC236}">
                <a16:creationId xmlns:a16="http://schemas.microsoft.com/office/drawing/2014/main" id="{3F02954E-70BF-483D-8318-DF080512502C}"/>
              </a:ext>
            </a:extLst>
          </p:cNvPr>
          <p:cNvSpPr>
            <a:spLocks noGrp="1"/>
          </p:cNvSpPr>
          <p:nvPr>
            <p:ph type="ctrTitle"/>
          </p:nvPr>
        </p:nvSpPr>
        <p:spPr>
          <a:xfrm>
            <a:off x="210009" y="606814"/>
            <a:ext cx="11773192" cy="5953531"/>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rmAutofit/>
          </a:bodyPr>
          <a:lstStyle/>
          <a:p>
            <a:r>
              <a:rPr lang="en-US" sz="1400" b="1">
                <a:ea typeface="+mj-lt"/>
                <a:cs typeface="+mj-lt"/>
              </a:rPr>
              <a:t>How an Angular Application Bootstraps?</a:t>
            </a:r>
            <a:endParaRPr lang="en-US" sz="1400">
              <a:ea typeface="+mj-lt"/>
              <a:cs typeface="+mj-lt"/>
            </a:endParaRPr>
          </a:p>
          <a:p>
            <a:br>
              <a:rPr lang="en-US" sz="1400">
                <a:ea typeface="+mj-lt"/>
                <a:cs typeface="+mj-lt"/>
              </a:rPr>
            </a:br>
            <a:r>
              <a:rPr lang="en-US" sz="1400">
                <a:ea typeface="+mj-lt"/>
                <a:cs typeface="+mj-lt"/>
              </a:rPr>
              <a:t>Bootstrap process is how an Angular Application loads initially. At a very top level, we can divide Angular project file structure in three categories:</a:t>
            </a:r>
            <a:endParaRPr lang="en-US">
              <a:ea typeface="+mj-lt"/>
              <a:cs typeface="+mj-lt"/>
            </a:endParaRPr>
          </a:p>
          <a:p>
            <a:pPr marL="285750" indent="-285750">
              <a:buFont typeface="Arial"/>
              <a:buChar char="•"/>
            </a:pPr>
            <a:r>
              <a:rPr lang="en-US" sz="1400">
                <a:ea typeface="+mj-lt"/>
                <a:cs typeface="+mj-lt"/>
              </a:rPr>
              <a:t>Application files</a:t>
            </a:r>
            <a:endParaRPr lang="en-US"/>
          </a:p>
          <a:p>
            <a:pPr marL="285750" indent="-285750">
              <a:buFont typeface="Arial"/>
              <a:buChar char="•"/>
            </a:pPr>
            <a:r>
              <a:rPr lang="en-US" sz="1400">
                <a:ea typeface="+mj-lt"/>
                <a:cs typeface="+mj-lt"/>
              </a:rPr>
              <a:t>Bootstrap files</a:t>
            </a:r>
            <a:endParaRPr lang="en-US"/>
          </a:p>
          <a:p>
            <a:pPr marL="285750" indent="-285750">
              <a:buFont typeface="Arial"/>
              <a:buChar char="•"/>
            </a:pPr>
            <a:r>
              <a:rPr lang="en-US" sz="1400">
                <a:ea typeface="+mj-lt"/>
                <a:cs typeface="+mj-lt"/>
              </a:rPr>
              <a:t>Configuration files</a:t>
            </a:r>
            <a:endParaRPr lang="en-US"/>
          </a:p>
          <a:p>
            <a:br>
              <a:rPr lang="en-US" sz="1400">
                <a:ea typeface="+mj-lt"/>
                <a:cs typeface="+mj-lt"/>
              </a:rPr>
            </a:br>
            <a:br>
              <a:rPr lang="en-US" sz="1400">
                <a:ea typeface="+mj-lt"/>
                <a:cs typeface="+mj-lt"/>
              </a:rPr>
            </a:br>
            <a:br>
              <a:rPr lang="en-US" sz="1400">
                <a:ea typeface="+mj-lt"/>
                <a:cs typeface="+mj-lt"/>
              </a:rPr>
            </a:br>
            <a:br>
              <a:rPr lang="en-US" sz="1400">
                <a:ea typeface="+mj-lt"/>
                <a:cs typeface="+mj-lt"/>
              </a:rPr>
            </a:br>
            <a:endParaRPr lang="en-US"/>
          </a:p>
          <a:p>
            <a:pPr>
              <a:buFont typeface="Arial"/>
              <a:buChar char="•"/>
            </a:pPr>
            <a:endParaRPr lang="en-US" sz="1400" b="1">
              <a:ea typeface="+mj-lt"/>
              <a:cs typeface="+mj-lt"/>
            </a:endParaRPr>
          </a:p>
        </p:txBody>
      </p:sp>
      <p:pic>
        <p:nvPicPr>
          <p:cNvPr id="2" name="Picture 2" descr="A picture containing text&#10;&#10;Description automatically generated">
            <a:extLst>
              <a:ext uri="{FF2B5EF4-FFF2-40B4-BE49-F238E27FC236}">
                <a16:creationId xmlns:a16="http://schemas.microsoft.com/office/drawing/2014/main" id="{2324E598-834B-4ACA-8943-D64CF0B37E58}"/>
              </a:ext>
            </a:extLst>
          </p:cNvPr>
          <p:cNvPicPr>
            <a:picLocks noChangeAspect="1"/>
          </p:cNvPicPr>
          <p:nvPr/>
        </p:nvPicPr>
        <p:blipFill>
          <a:blip r:embed="rId4"/>
          <a:stretch>
            <a:fillRect/>
          </a:stretch>
        </p:blipFill>
        <p:spPr>
          <a:xfrm>
            <a:off x="2968906" y="2483168"/>
            <a:ext cx="5733326" cy="3965461"/>
          </a:xfrm>
          <a:prstGeom prst="rect">
            <a:avLst/>
          </a:prstGeom>
        </p:spPr>
      </p:pic>
    </p:spTree>
    <p:extLst>
      <p:ext uri="{BB962C8B-B14F-4D97-AF65-F5344CB8AC3E}">
        <p14:creationId xmlns:p14="http://schemas.microsoft.com/office/powerpoint/2010/main" val="3020246016"/>
      </p:ext>
    </p:extLst>
  </p:cSld>
  <p:clrMapOvr>
    <a:masterClrMapping/>
  </p:clrMapOvr>
</p:sld>
</file>

<file path=ppt/theme/theme1.xml><?xml version="1.0" encoding="utf-8"?>
<a:theme xmlns:a="http://schemas.openxmlformats.org/drawingml/2006/main" name="BevelVTI">
  <a:themeElements>
    <a:clrScheme name="Custom 148">
      <a:dk1>
        <a:srgbClr val="262626"/>
      </a:dk1>
      <a:lt1>
        <a:sysClr val="window" lastClr="FFFFFF"/>
      </a:lt1>
      <a:dk2>
        <a:srgbClr val="2F333D"/>
      </a:dk2>
      <a:lt2>
        <a:srgbClr val="ECF0F0"/>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78</Slides>
  <Notes>0</Notes>
  <HiddenSlides>0</HiddenSlide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BevelVTI</vt:lpstr>
      <vt:lpstr>Mean Stack Training Handouts</vt:lpstr>
      <vt:lpstr>Table of Contents   Introduction to Mean Stack Introduction To Angular, How Angular Works How an Angular Application Bootstraps? Angular Reactive Forms Directives Data Binding Service in Angular  Top Interview Questions for Angular Developer. Setting up NodeJs Enviorment What is Express What is MongoDb and Mongoose What is RestFul Apis and Crud Operation Sign In Sign Up System with Jwt Auth ( Token Authentication in Node with Express ) Media Upload in Mean Stack End                                </vt:lpstr>
      <vt:lpstr>Note: These Handouts are covering the basics of Mean Stack and for further detail information watch the video lectures.                                </vt:lpstr>
      <vt:lpstr>What is Mean Stack?  The MEAN stack — also known as MEAN.js — is the collection of open source, JavaScript-based technologies that has changed the way developers build web and mobile applications. MEAN is an acronym, which stands for: MongoDB Express AngularJS Node.js  This single language programming differentiates MEAN over the then-popular LAMP stack. Short for Linux, Apache, MySQL and PHP, LAMP required developers to know various languages like C, C++, Perl, Python, PHP and SQL. When it comes to the MEAN stack, JavaScript is king, the most commonly used language among developers according to the 2018 StackOverflow Developer Survey, with JSON as its common dialect. </vt:lpstr>
      <vt:lpstr>Introduction To Angular, How Angular Works   How Angular Components Works: Angular components are building blocks of Angular application. An angular component represents a custom HTML element that represents a specific section on a page. Angular components always associated with a template. To make Typescript class as a component, you need to decorate with ‘@component’ metadata decorator. Below is high-level responsibilities segregation in a component                 @Component decorator options selector: Defines the name of the HTML element that represents this component in a page Template — Holds HTML of the component TemplateUrl: Holds the HTML template path Providers: Any additional services that a component want to access in addition to the global services Encapsulation: Controls how the styling is applied to this component  </vt:lpstr>
      <vt:lpstr>Introduction To Angular, How Angular Works   How Angular Works(also referred to as Angular 2+(plus)) is framework for building client side web applications using HTML, CSS and TypeScript. Angular is written in TypeScript and is developed by Google. Angular provides developers robust tools for development of client side web Applications. Angular completely follows component based architecture and single page application (SPA). Angular follows semantic versioning based on MAJOR.MINOR.PATCH scheme.  Component-based Architecture of Angular  Angular follows component based architecture, in component-based architecture, a large application is broken (decoupled) into functional and logical components. These components are reusable hence can be used in any other part of the application. These components are independent hence can be tested independently, this architecture makes Angular code highly testable.                The above diagram depicts the component based architecture an Angular Application typically follows, here Order-App is a parent component, and is having three child components namely menu-list, meal of the day and order-summary. As it is very clear from diagram that this app in nothing but the tree of components, this is the case with every angular application, all angular Applications are tree of components                 </vt:lpstr>
      <vt:lpstr>Introduction To Angular, How Angular Works  A module in Angular application is a group of the components, directives, pipes, and services, which are related to the application and collectively build a common functionality. Angular provides a lot of build in modules such as http module (to make http call from application) and a big enterprise application is nothing but collection of such modules. For example, in the above image order app can be a part of bigger module. It is mandatory for every angular application to have a root module. Listed are main building blocks of an Angular Application, these are tied to build an Angular Application. Modules Components Services Templates Metadata Data binding Directives Dependency Injection   Modules: In Angular a module is the group of building blocks such as components, services, templates, directive, pipes that combined to build a functional unit a typical example of module is httpclient module of Angular, as it helps us to make network call. Many modules combine together to build an angular application.  Components: Components are build blocks of UI; these are quite reusable across module and Application. A component in Angular consists of a class file, a template (HTML template) and a css/ scss or less file for styling the component.  Services: Services are singleton object classes in Angular Application. Injecting services in components is a common pattern to share data across components in Angular.  Templates: Template are the HTML view with the help of component class file, template generate building block of the user view.    </vt:lpstr>
      <vt:lpstr>Introduction To Angular, How Angular Works  Metadata: In Angular metadata is used decorate a class to give it a basic configuration. For example, all the components are decorated with @Component decorator and pipes with @pipe decorator, this is example of metadata in Angular.  Data binding: For data binding Angular supports property, event and attribute binding from component typescript to template view, with ngModel directive Angular also provides two-way data binding.  Directives: In Angular directives are way to instruct DOM. Directives attach specific behavior to the DOM and help us to transform UI per business logic or user interactions. Component Directives Structural Directives Attribute Directives  Dependency Injection: Dependency injection in the way how an Angular class receives its dependencies, Dependency injection allows a class receive dependencies from another class. Most of the time in Angular, dependency injection is done by injecting a service class into a component or module class. The above diagram displays the basic working and composition of the Angular Application. Angular component are basic building blocks of UI and these component are attached with template via property and event binding, Directive in Angular can manipulate the viewas per user interaction or data model and logic, *ngIf, *ngFor are example of most common directive provided by Angular, we can also build our own directives. In Angular directives may or may not have template or view. Dependency injection is also one of the core feature of Angular framework. Dependency injection is nothing but an approach to provide dependencies to a part of code, primarily components in Angualar’s case. As a common pattern in Angular services are singleton and can be injected in the components to give components the access of methods and properties of the service, so this common instance of service can be injected in multiple components to share data across application. At end this collection of services, components, pipes and directives bundles to build a functional unit of the application, we call this functional unit as module in Angular and many such modules are tied together to build a full-fledged angular application.     </vt:lpstr>
      <vt:lpstr>How an Angular Application Bootstraps?  Bootstrap process is how an Angular Application loads initially. At a very top level, we can divide Angular project file structure in three categories: Application files Bootstrap files Configuration files      </vt:lpstr>
      <vt:lpstr>How an Angular Application Bootstraps?  Bootstrapping of Angular application starts from main.ts file, in main.ts file we have configuration for the main module to be loaded initially. As below screen at line number 11 shows in main.ts we pass bootstrap module, from this main.ts, code flows to Appmodule.        </vt:lpstr>
      <vt:lpstr>How an Angular Application Bootstraps?  In App module, at @NgModule decorator array, we have a bootstrap Array, here the bootstrap component is provided or added, so at this point Angular loads AppComponent as root component on UI.        </vt:lpstr>
      <vt:lpstr>Angular Reactive Forms:   Reactive forms are forms where we write logic, validations, controls in the components class part of the code unlike the template driven forms where control is done in the template. The reactive form is flexible and can be use to handle any complex form scenarios. We write more component code and less html code which make unit testing easier.  How To Enable Reactive Forms? To use reactive form, we need to explicitly import {FormsModule, ReactiveFormsModule}in our application module from @angular/forms.              </vt:lpstr>
      <vt:lpstr>Angular Reactive Forms:   FormControlName and FromGroup:  1 Through FormControlName you can get the value of input form field in component.html 2 The FormGroup is a group of FormControl instances, keeps track of the value and validation status for the said group, and also offers public APIs. Below is a basic example of theFormGroup.                </vt:lpstr>
      <vt:lpstr>Angular Reactive Forms:    Notice the &lt;form [formGroup]="myGroup"&gt;, the formGroup must be equal to the name used to initialise the FormGroup within the component which is myGroup. The formControlName must also be equal to the name used to initialise the FormControl in the component class. Below is the code structure in app.component.ts.        Simplify with FormBuilder:  Instead of using FormGroup and FormControl directly, we can use a magical API that does it all for us. So there will be no need to import FormGroup and FormControl, all we just need import is the FormBuilder                </vt:lpstr>
      <vt:lpstr>Angular Reactive Forms:   Now To get the data when the user submit the form, we are going to apply the (ngSubmit)="handleSubmit()" to the &lt;form&gt;which will link to a method in our component to handle the submitted data                  We can access the form data within our component like below: </vt:lpstr>
      <vt:lpstr>Angular Reactive Forms:   Validations with Reactive Forms: First we need to require Validator from Angular/Froms and we need to require this library in our component.ts. In the code below I have explained every line with comments so you guys can understand it.                    </vt:lpstr>
      <vt:lpstr>Angular Reactive Forms:   Validations with Reactive Forms: As we have implemented our form validation logic in our component.ts now lets show errors for the validation on component.html                     Yellow code is the error handling for our validation.                        </vt:lpstr>
      <vt:lpstr>Angular Reactive Forms:   Disable Submit Button: we can disable the submit button when the form is not valid by hooking to the form group valid status like below, note that myGroup is the form control.                                 </vt:lpstr>
      <vt:lpstr>Angular Reactive Forms:   So What are Directives? These are attributes added to our DOM elements, that make them dynamic. They supercharge ⚡ our DOM by adding extra functionality. In angular there are two types of directives. Structural and Attribute directives. Structural directives, change the DOM layout, by adding or removing content. Some examples include *ngIf and *ngFor. On the other hand attribute directives, change the behavior of an element. Some examples include *ngClass and *ngStyle. In this post, we will be looking at the most commonly used directives.  Structural Directives: *ngIf: This directive conditionally shows content based on an expression's value. Syntax: *ngIf="expression"                                     </vt:lpstr>
      <vt:lpstr>Angular Reactive Forms:  *ngFor: This directive repeats a given DOM element for each element found in an array. Syntax: *ngFor="let item of items"              Here our array is the fruits array, and we reference each item in the array as fruit. Then we display it in our component using interpolation                                     </vt:lpstr>
      <vt:lpstr>Angular Reactive Forms:  Attribute Directives: [ngStyle]: This directive allows us to add styles dynamically to our tags. Syntax: In its simplest form, it is just property binding We bind the background color of this div to be red. Syntax: *ngFor="let item of items"      Plain syntax: [ngStyle]="{style: expression}" In this case, we bind it directly to a property in our logic. So our div will be red.                                                   </vt:lpstr>
      <vt:lpstr>Angular Reactive Forms:  Attribute Directives: [ngClass]: This directive allows us to set classes dynamically to our elements. Syntax: [ngClass]="{cssClass: expression}""                     Directives are powerful, when it comes to handling logic, there is a lot more to directives. We can even create our own custom directives.                                   </vt:lpstr>
      <vt:lpstr>Data Binding in Angular  Data Binding is used bind the View (Html content) with Controller’s (Component’s) field. That is whenever we display dynamic data on a view (HTML) from Component, data binding is used. Angular provides various types of data binding 1.Property 2.Attribute 3.Class 4.Style  1.Property Binding Here we bind a property of a DOM element to a field which is a property we define in our component typescript code. Example:       2.Attribute Binding Here we bind attribute of an element with the field of a component. Example:       3.Class Binding Class binding is used when we want to add additional classes to an element based on some condition. Example :                                                 </vt:lpstr>
      <vt:lpstr>Data Binding in Angular   4.Style Binding Here we bind a component field to our inline HTML styles. Example :           In angular terminology, Data binding responsible for coordinating the communication between the component’s class and its templates and often involves the passing the data There are 4 types of data binding Property Binding Interpolation Event Binding Two-way binding                                    </vt:lpstr>
      <vt:lpstr>Data Binding in Angular   Property Binding:  Property Binding is a data binding technique that will help you to bind the properties of an HTML element with your component’s properties or methods. Property binding is a one-way binding.   Interpolation Interpolation is a one-way data-binding technique that allows you to bind the component’s class properties to UI elements. it uses double curly braces ( {{ your expression or property }} ) to display the data from component to view. {{greeting}}  Event Binding In any typical application, a user interacts with the application. As part of user interaction, the user needs to click the buttons or entering the details in text boxes, etc. All these actions come under events. In technical terms, we call them button events, keystrokes, change events, etc. If you want to send the information from view to component’s class you need to use the event binding. This is also a one-way binding and exactly does the opposite of property binding. To capture an event from the view, you need to wrap the event inside the parenthesis   &lt;button class="btn btn-outline-dark btn-lg btn-block" name="submit" type="submit"  (click)="AddPrice()"&gt;                                     </vt:lpstr>
      <vt:lpstr>Data Binding in Angular   Two-way binding The two-way binding combines the property binding and event binding                                     </vt:lpstr>
      <vt:lpstr>Service in Angular   Why &amp; What is Service in Angular  What is the need of service in Angular ?  The separation of concerns is the main reason why Angular services came into existence. An Angular service is a stateless object and provides some very useful functions. These functions can be invoked from any component of Angular, like Controllers, Directives, etc. This helps in dividing the web application into small, different logical units which can be reused.  What is Service in Angular ?  Angular Services: Angular services are singleton objects that get instantiated only once during the lifetime of an application. They contain methods that maintain data throughout the life of an application, i.e. data does not get refreshed and is available all the time. The main objective of a service is to organize and share business logic, models, or data and functions with different components of an Angular application. How to Create &amp; Consume Service?                                      </vt:lpstr>
      <vt:lpstr>Service in Angular   Create the HeroService Using the Angular CLI, create a service called hero.  ng generate service hero  The command generates a skeleton HeroService class in src/app/hero.service.ts as follows:  import { Injectable } from '@angular/core'; @Injectable({   providedIn: 'root', }) export class HeroService {   constructor() { } // Your all functions  }                                      </vt:lpstr>
      <vt:lpstr>Top Interview Questions for Angular Developer.   Question: What is Angular? Answer: Angular is a TypeScript-based open-source web application framework, developed and maintained by Google. It offers an easy and powerful way of building front end web-based applications. Angular integrates a range of features like declarative templates, dependency injection, end-to-end tooling, etc. that facilitates web application development.  Question: Why was Angular introduced as a client-side framework?  Answer: Traditionally, VanillaJS and jQuery were used by developers to develop dynamic websites. As the websites became more complex with added features and functionality, it was hard for the developers to maintain the code. Moreover, there was no provision of data handling facilities across the views by jQuery. So, Angular was built to address these issues, thus, making it easier for the developers by dividing code into smaller bits of information that are known as Components in Angular.   Question: Please explain the various features of Angular?  Accessibility Applications Angular CLI Animation Support Cross-Platform App Development Code Generation Templates Testing                                    </vt:lpstr>
      <vt:lpstr>Top Interview Questions for Angular Developer.   Question: State some advantages of Angular over other frameworks. Answer:  Out of box Features: Several built-in features like routing, state management, rxjs library, and HTTP services are straight out of the box services provided by Angular. So, one does not need to look for the above-stated features separately.  Declarative UI: Angular uses HTML to render the UI of an application as it is a declarative language and is much easier to use than JavaScript.   Question: What is the difference between Angular and AngularJS?                                     </vt:lpstr>
      <vt:lpstr>Top Interview Questions for Angular Developer.  What are Lifecycle hooks in Angular? Explain some life cycles hooks?   Answer:  Angular components enter its lifecycle from the time it is created to the time it is destroyed. Angular hooks provide ways to tap into these phases and trigger changes at specific phases in a lifecycle.   Constructor(): when compoenent created this fucntion is called. It declare the component. ngOnChanges( ): This method is called whenever one or more input properties of the component changes. The hook receives a SimpleChanges object containing the previous and current values of the property. ngOnInit( ): This hook gets called once, after the ngOnChanges hook. It initializes the component and sets the input properties of the component. ngDoCheck( ): It gets called after ngOnChanges and ngOnInit and is used to detect and act on changes that cannot be detected by Angular. We can implement our change detection algorithm in this hook.  ngAfterContentInit( ): It gets called after the first ngDoCheck hook. This hook responds after the content gets projected inside the component. ngAfterContentChecked( ): It gets called after ngAfterContentInit and every subsequent ngDoCheck. It responds after the projected content is checked. ngAfterViewInit( ): It responds after a component's view, or a child component's view is initialized. ngAfterViewChecked( ): It gets called after ngAfterViewInit, and it responds after the component's view, or the child component's view is checked. ngOnDestroy( ): It gets called just before Angular destroys the component. This hook can be used to clean up the code and detach event handlers.                                    </vt:lpstr>
      <vt:lpstr>Top Interview Questions for Angular Developer.  Question: Could we make an angular application to render on the server-side? Answer: Yes, we can, with Angular Universal, a technology provided by Angular capable of rendering applications on the server-side.  The benefits of  using Angular Universal are:  Better User Experience: Allows users to see the view of the application instantly.  Better SEO: Universal ensures that the content is available on every search engine leading to better SEO. Loads Faster: Render pages are available to the browsers sooner, so the server-side application loads faster.   Question: Explain Dependency Injection? Answer:  Dependency injection is an application design pattern that is implemented by Angular and forms the core concepts of Angular.  Let us understand in a detailed manner. Dependencies in Angular are services which have a functionality. Various components and directives in an application can need these functionalities of the service. Angular provides a smooth mechanism by which these dependencies are injected into components and directives.   Question: Describe the MVVM architecture.  Answer: MVVM architecture removes tight coupling between each component. The MVVM architecture comprises of three parts:  Model  View  ViewModel  The architecture allows the children to have reference through observables and not directly to their parents.   Model: It represents the data and the business logic of an application, or we may say it contains the structure of an entity. It consists of the business logic - local and remote data source, model classes, repository. View: View is a visual layer of the application, and so consists of the UI Code(in Angular- HTML template of a component.). It sends the user action to the ViewModel but does not get the response back directly. It has to subscribe to the observables which ViewModel exposes to it to get the response.  ViewModel: It is an abstract layer of the application and acts as a bridge between the View and Model(business logic). It does not have any clue which View has to use it as it does not have a direct reference to the View. View and ViewModel are connected with data-binding so, any change in the View the ViewModel takes note and changes the data inside the Model. It interacts with the Model and exposes the observable that can be observed by the View.                                   </vt:lpstr>
      <vt:lpstr>Top Interview Questions for Angular Developer.   Question: What is the AOT (Ahead-Of-Time) Compilation? What are its advantages? Answer:  An angular application consists of components and templates which a browser cannot understand. Therefore, every Angular application needs to be compiled before running inside the browser. The Angular compiler takes in the JS code, compiles it, and then produces some JS code. It is known as AOT compilation and happens only once per occasion per user.  There are two kinds of compilation that Angular provides: JIT(Just-in-Time) compilation: the application compiles inside the browser during runtime AOT(Ahead-of-Time) compilation: the application compiles during the build time.  Advantages of AOT compilation: Fast Rendering: The browser loads the executable code and renders it immediately as the application is compiled before running inside the browser.  Fewer Ajax Requests: The compiler sends the external HTML and CSS files along with the application, eliminating AJAX requests for those source files.  Minimizing Errors: Easy to detect and handle errors during the building phase.        Better Security: Before an application runs inside the browser, the AOT compiler adds HTML and templates into the JS files, so there are no extra HTML files to            be read, thus providing better security for the application.   Question: Could you explain services in Angular? Answer: Singleton objects in Angular that get instantiated only once during the lifetime of an application are called services. An Angular service contains methods that maintain the data throughout the life of an application. The primary intent of an Angular service is to organize as well as share business logic, models, or data and functions with various components of an Angular application. The functions offered by an Angular service can be invoked from any Angular component, such as a controller or directive.                                      </vt:lpstr>
      <vt:lpstr>Top Interview Questions for Angular Developer.  Question: Discuss the advantages and disadvantages of using Angular? Answer:  Following are the various advantages of using Angular: Ability to add a custom directive Exceptional community support Facilitates client and server communication Features strong features, such as Animation and Event Handlers Follows the MVC pattern architecture Offers support for static template and Angular template Support for two-way data-binding Supports dependency injection, RESTful services, and validations Disadvantages of using Angular are enumerated as follows: Complex SPAs can be inconvenient and laggy to use due to their size Dynamic applications do not always perform well Learning Angular requires a decent effort and time  Question: Enumerate some salient features of Angular 7. Answer: Unlike the previous versions of Angular, the 7th major release comes with splitting in @angular/core. This is done in order to reduce the size of the same. Typically, not each and every module is required by an Angular developer. Therefore, in Angular 7 each split of the @angular/core will have no more than 418 modules. Also, Angular 7 brings drag-and-drop and virtual scrolling into play. The latter enables loading as well as unloading elements from the DOM. For virtual scrolling, the latest version of Angular comes with the package. Furthermore, Angular 7 comes with a new and enhanced version of the ng-compiler.  Question: What is string interpolation in Angular? Answer: Also referred to as moustache syntax, string interpolation in Angular refers to a special type of syntax that makes use of template expressions in order to display the component data. These template expressions are enclosed within double curly braces i.e. {{ }}. The JavaScript expressions that are to be executed by Angular are added within the curly braces and the corresponding output is embedded into the HTML code. Typically, these expressions are updated and registered like watches as a part of the digest cycle.                                   </vt:lpstr>
      <vt:lpstr>Node Js  Setting up NodeJs Environment  Installing Node In order to use Express you will first have to install Nodejs and the Node Package Manager (NPM) on your operating system. The following sections explain the easiest way to install the Long Term Supported (LTS) version of Nodejs on Ubuntu Linux 20.04, macOS, and Windows 10.    macOS and Windows Installing Node and NPM on Windows and macOS is straightforward because you can just use the provided installer: Download the required installer: Go to https://nodejs.org/en/ Select the button to download the LTS build that is "Recommended for most users". Install Node by double-clicking on the downloaded file and following the installation prompts.  Ubuntu 20.04 The easiest way to install the most recent LTS version of Node 12.x is to use the package manager to get it from the Ubuntu binary distributions repository. This can be done by running the following two commands on your terminal: curl -sL https://deb.nodesource.com/setup_12.x | sudo -E bash -
sudo apt-get install -y nodejs  Testing your Nodejs and NPM installation  The easiest way to test that node is installed is to run the "version" command in your terminal/command prompt and check that a version string is returned: &gt; node –v  V12.18.4   The Nodejs package manager NPM should also have been installed, and can be tested in the same way:  &gt; npm -v  6.14.6                                     </vt:lpstr>
      <vt:lpstr>Using NPM  NPM is the most important tool for working with Node applications. NPM is used to fetch any packages (JavaScript libraries) that an application needs for development, testing, and/or production, and may also be used to run tests and tools used in the development process. Note: From Node's perspective, Express is just another package that you need to install using NPM and then require in your own code. You can manually use NPM to separately fetch each needed package. Typically we instead manage dependencies using a plain-text definition file named package.json. This file lists all the dependencies for a specific JavaScript "package", including the package's name, version, description, initial file to execute, production dependencies, development dependencies, versions of Node it can work with, etc. The package.json file should contain everything NPM needs to fetch and run your application (if you were writing a reusable library you could use this definition to upload your package to the npm repository and make it available for other users).  Adding dependencies The following steps show how you can use NPM to download a package, save it into the project dependencies, and then require it in a Node application. Note: Here we show the instructions to fetch and install the Express package. Later on we'll show how this package, and others, are already specified for us using the Express Application Generator. This section is provided because it is useful to understand how NPM works and what is being created by the application generator. First create a directory for your new application and navigate into it:  mkdir myapp
 cd myapp
                                      </vt:lpstr>
      <vt:lpstr>Using NPM  Use the npm init command to create a package.json file for your application. This command prompts you for a number of things, including the name and version of your application and the name of the initial entry point file (by default this is index.js). For now, just accept the defaults: npm init Copy to Clipboard  If you display the package.json file (cat package.json), you will see the defaults that you accepted, ending with the license. {   "name": "myapp",   "version": "1.0.0",   "description": "",   "main": "index.js",   "scripts": {     "test": "echo \"Error: no test specified\" &amp;&amp; exit 1"   },   "author": "",   "license": "ISC" } Now install Express in the myapp directory and save it in the dependencies list of your package.json file npm install express Copy to Clipboard The dependencies section of your package.json will now appear at the end of the package.json file and will include Express. {   "name": "myapp",   "version": "1.0.0",   "description": "",   "main": "index.js",   "scripts": {     "test": "echo \"Error: no test specified\" &amp;&amp; exit 1"   },   "author": "",   "license": "ISC",   "dependencies": {     "express": "^4.17.1"   } } 
                                      </vt:lpstr>
      <vt:lpstr>Using NPM  To use the Express library you call the require() function in your index.js file to include it in your application. Create this file now, in the root of the "myapp" application directory, and give it the following contents: const express = require('express') const app = express(); const port = 3000;  app.get('/', (req, res) =&gt; {   res.send('Hello World!') });  app.listen(port, () =&gt; {   console.log(`Example app listening on port ${port}!`) }); Copy to Clipboard This code shows a minimal "HelloWorld" Express web application. This imports the "express" module using require() and uses it to create a server (app) that listens for HTTP requests on port 3000 and prints a message to the console explaining what browser URL you can use to test the server. The app.get() function only responds to HTTP GET requests with the specified URL path ('/'), in this case by calling a function to send our Hello World! message. Note: The backticks in the `Example app listening on port ${port}!` let us interpolate the value of $port into the string. You can start the server by calling node with the script in your command prompt: &gt;node index.js Example app listening on port 3000 Copy to Clipboard Navigate to the URL (http://127.0.0.1:3000/). If everything is working, the browser should display the string "Hello World!".   This how you setup your NodeJs Enviroment.  
                                      </vt:lpstr>
      <vt:lpstr> What is Express  One of the most common usages for Node.js is for writing web applications, and many of these applications are using Express.js.  Node.js is a great choice for building web applications and services, so why do we need a server framework like Express? Express reduces complexity and makes developing and maintaining applications much easier than doing it with the Node.js built-in tools.  Introduction to Express.js Creating a basic Hello World http server with built-in utilities in Node.js is fairly simple. The code below listens to requests on port 8000 and returns Hello World.  Creating a basic Hello World http server with built-in utilities in Node.js is fairly simple. The code below listens to requests on port 8000 and returns Hello World.  const http = require('http');
const port = 8000;
const server = http.createServer((req, res) =&gt; {
  res.writeHead(200, { 'Content-Type': 'text/plain' });
  res.write('Hello World');
  res.end('\n');
});
server.listen(port, () =&gt; {
  console.log(`Server listening on port 8000`);
});                                        </vt:lpstr>
      <vt:lpstr> What is Express  For simple servers like this, you don't need Express. In a real world scenario, I have never seen something simple as this example. The Hello World example in Express looks like this. Maybe you can already see some simplification on this example?  const express = require('express'); const app = express(); const port = 8000;  app.get('/', (req, res) =&gt; {   res.send('Hello World'); });  app.listen(port, () =&gt; {   console.log(`Server listening on port ${port}`); });  Under the hood Express uses the same built-in utilities as provided from Node.js, but Express provides a set of handlers, settings, and other tools to increase the developer experience and increase the speed of creating web servers.                                  </vt:lpstr>
      <vt:lpstr> What is Express  Core concepts of Express Most web servers listen for requests that come to the server, receive http requests at an endpoint, run some code in response to the type of HTTP verb was used and respond to the request in some way. Express.js has tools to achieve all of these steps in just a few lines of code. Express is a project of the OpenJS Foundation and describes itself as Fast, unopinionated, minimalist web framework for Node.js. The three big concepts in Express.js are: Routing Middleware Request/Response Routing in Express  Routing refers to how an application’s endpoints (URIs) respond to client requests.This is typically done with the combination of the URL pattern, and the HTTP method (verb) associated. For example: If a GET request for the url /home, send back the HTML for the homepage. Or if a POST request with some payload is sent to /product, create a new product based on the data in the payload. A Route definition takes the following structure: app.METHOD(PATH, HANDLER) app is an instance of express. METHOD is an HTTP request method, in lowercase. PATH is a path on the server. HANDLER is the function executed when the route is matched. Routing is considered the basic building block of any API or web application, and the Express Framework provides flexible, unopinionated ways to write code to handle requests.                                   </vt:lpstr>
      <vt:lpstr> What is Express   Let's look at an example of routes that are defined for the GET method to the root of the app.  const express = require('express');
const app = express();
// GET method route
app.get('/', (req, res) =&gt; {
  res.send('GET request to the homepage');
});
 In the above example, app is an instance of the express server, app.get is the HTTP request method and / is the URL path. The function passed in, is the handler that will run when a GET request is made to /. The req and res parameters stand for Requests and Response.                                   </vt:lpstr>
      <vt:lpstr> What is Express   Request and Response They are often shortened to req and res and stand for the request which was received by the server, and the response which will eventually be send back. These are based on built-in objects in Node.js, the ClientRequest and ServerResponse. There will be a dedicated Express routing blog post in the future. A single HTTP transaction can be roughly described by the Request and Response cycle. A client sends a request to the server. The server receives the request, reads the data (request headers, URL path, HTTP method, query parameters, cookies, data or payload, etc.). The server sends a response back to the client. It includes status code, headers, content-encoding, any data being returned. Once the response has been sent back, the HTTP transaction is completed. Augmenting the req and res objects is a big part of how Express enhances functionality, while still maintaining control over how requests and responses are handled.                                    </vt:lpstr>
      <vt:lpstr> What is Express   Middleware Middleware is code that executes during the request/response cycle. It is typically used to add functionality or augment the behaviour of the server. Middleware functions have access to the request object req, the response object res, and the next function in the application’s request-response cycle. Middleware functions can perform the following tasks: Execute any code. Make changes to the request, and the response objects. End the request-response cycle. Call the next middleware in the stack. Let's look at an example for a middleware. We want to print a simple log message, when a request has ben received. The Hello-World example from before.  const express = require('express');
const app = express();
app.get('/', (req, res) =&gt; {
  res.send('Hello World!');
});
app.listen(3000);                                     </vt:lpstr>
      <vt:lpstr> What is Express   We create a middleware function myLogger, which will print LOG when a request to the app passes through it.  const myLogger = function(req, res, next) {
  console.log('LOG');
  next();
};  To load the middleware we have to call app.use() specifying the middleware function.  const express = require('express');
const app = express();
const myLogger = function(req, res, next) {
  console.log('LOGGED');
  next();
};
app.use(myLogger);
app.get('/', (req, res) =&gt; {
  res.send('Hello World!');
});
app.listen(3000);  Middlewares are a flexible and powerful pattern to add logic and customize the Request/Response cycle. It enables to add more functionality to an Express server. There will also be dedicated blog post about middlewares in Express.                                     </vt:lpstr>
      <vt:lpstr> What is Express   Students What really makes Express powerful is the community of developers working with it in production. Express is one of the most popular server frameworks used with Node.js. The Node.js ecosystem emphasizes using modules as building blocks for applications, and the Express community is taking full advantage of this with countless existing middlewares to add functionality. Express is a solid choice, when building a web application with Node.js. Though, please consider that, Express is unopinionated and best practices should be followed.  TL;DR ( too long; didn't read ). Express is a minimal and extensible framework. It provides a set of utilities for building servers and web applications. The Express Framework provides flexible, unopinionated ways to write code to handle requests. Middlewares are a flexible and powerful pattern to add logic and customize the Request/Response cycle. Express is one of the most popular server frameworks for Node.js developers. It is battle-tested in production environments, and a solid choice for web servers.                                     </vt:lpstr>
      <vt:lpstr> What is MongoDb and Mongoose   So what is the MongoDB Database.  A database, meaning a structured way to store and access data. More specifically, it is a NoSQL database. NoSQL is a very generic term used to describe any data store that doesn't use legacy approach of related tables of data. This means that you're storing your data in an organized way, but not in rows and columns An example of NoSQL databases can be anything from a library card catalog, to a more sophisticated data store like MongoDB. Since the range of what NoSQL means is so wide, we must narrow our definition further. MongoDB is a NoSQL document database. This means that data in MongoDB is stored as documents. I will cover what a document is in the next post. These documents are in turn stored in what MongoDB call collections of documents. That's why MongoDB is categorized as a NoSQL document database. In conclusion, the MongoDB database is a NoSQL document database.                                      </vt:lpstr>
      <vt:lpstr> What is MongoDb and Mongoose   How to connect to MongoDB Atlas using Node.js?   Step 1: Register/Login and create your plan Create your account at Atlas and register yourself to their service. It's free of cost. If you already have an account, go ahead. If you logging in for the first time, you will need to choose a plan for your account. There are 3 types to choose from, for testing and learning purpose, "FREE PLAN" will suit your needs perfectly. After doing all basic registration and setup, it's time to create a Cluster.  Step 2: Create your Cluster After Registration/Login and choosing your plan, let's get our Cluster setup done. If you have no created clusters, you will see the below page on your dashboard.                                      </vt:lpstr>
      <vt:lpstr> What is MongoDb and Mongoose   Upon clicking "Build a cluster", you will be given with the following options:  Here, on this page, you need to select Cloud Provider, and your Region. Upon selecting those, you can leave all other settings to their default and can go ahead. If you want to change the name of your Cluster, you have to do it in this step only. Name cannot be changed once the cluster is created. Completing all the above steps is what you need to create a Cluster. Now, MongoDB will configure and create your cluster and this process will take about 5-10 minutes (pretty long tbh). Come back to the same page once all is finished. We will now look at how to create and configure database collections and integrate it with our express server                                       </vt:lpstr>
      <vt:lpstr> What is MongoDb and Mongoose  Step 3: Add User and whitelist IP address Till this step, we have successfully created our Cluster. Now, its time to add Database User and IP address of your current machine. Add database user Go to Database access under SECURITY and click on "Add New Database User". Fill out the username and password, leaving all settings to default and make sure you remember your credentials. We will need it later on to create a connection string (URI) of our DB.                                         </vt:lpstr>
      <vt:lpstr> What is MongoDb and Mongoose  Step 3: Add User and whitelist IP address Whitelist your IP address Now, the next step is to Whitelist your IP address so it can recognize your machine for regular access. To whitelist your IP address, go to SECURITY &gt; Network Access and click on "Add IP Address". Upon clicking that, you will be given with the following page. Click on Allow access from anywhere which sets it to global access. Don't worry, its not any danger.            Now, we've all set up done to use it to our Node.js server. It's time for some code.                              </vt:lpstr>
      <vt:lpstr> What is MongoDb and Mongoose  Step 4: Connect to your database. In this step, we will connect our server to the database. To do this, go to the main page of your cluster and click on "Connect" which will give you a modal like this:                                          </vt:lpstr>
      <vt:lpstr> What is MongoDb and Mongoose  Step 4: Connect to your database.  Select "Connect your application". On clicking, you have to select "Node.js" in the next page and save the connection string provided by Atlas somewhere for further use.                                          </vt:lpstr>
      <vt:lpstr> What is MongoDb and Mongoose  Step 4: Connect to your database.  Now, its time to create our database connection using mongoose. Install mongoose in your project by npm install mongoose. Copy-paste the following code to db.js.  //db.js
const mongoose = require('mongoose')
const url = `mongodb+srv://sample_user:&lt;password&gt;@my-sample-cluster-b3ugy.mongodb.net/&lt;dbname&gt;?retryWrites=true&amp;w=majority`;
const connectionParams={
    useNewUrlParser: true,
    useCreateIndex: true,
    useUnifiedTopology: true 
}
mongoose.connect(url,connectionParams)
    .then( () =&gt; {
        console.log('Connected to database ')
    })
    .catch( (err) =&gt; {
        console.error(`Error connecting to the database. \n${err}`);
    })                                          </vt:lpstr>
      <vt:lpstr> What is MongoDb and Mongoose  Step 4: Connect to your database.  Replace "password" with your user password and also the "dbname" with the name you'd like to have for your database. Run the following code by typing node db.js and you will see Connected to the database in your console. You can take this to the next step by configuring your DB model by creating a "Collection" with various fields and connecting it with the express server. I leave it up to you to use according to your need. This was the basic setup needed to get Atlas up and running.  Hooray, this way we have successfully connected to Atlas using Node.js. If you have any doubts, feel free contact me and I will try to resolve it on a personal basis.                                           </vt:lpstr>
      <vt:lpstr> What is MongoDb and Mongoose  Step 4: Connect to your database.  Replace "password" with your user password and also the "dbname" with the name you'd like to have for your database. Run the following code by typing node db.js and you will see Connected to the database in your console. You can take this to the next step by configuring your DB model by creating a "Collection" with various fields and connecting it with the express server. I leave it up to you to use according to your need. This was the basic setup needed to get Atlas up and running.  Hooray, this way we have successfully connected to Atlas using Node.js. If you have any doubts, feel free contact me and I will try to resolve it on a personal basis.                                           </vt:lpstr>
      <vt:lpstr> What is RestFul Apis and Crud Operation  Install Express, Mongoose and body-parser  Express is a minimal and flexible Node.js web application framework which is developed on top of Http module of Node.js that provides a robust set of features and myriad of HTTP utility methods and middleware to create a robust web API.  Mongoose is a MondoDB object data modelling package that provides a straight-forward, schema-based solution to model data in the Node.js application. It includes built-in type casting, validation, query building, business logic hooks and more, out of the box.  body-paser is Node.js middleware for parsing incoming request bodies in a middleware before request handlers and is available under the req.body property.  So install all these packages by running following command in the command window. $ npm i express mongoose body-parser –save                                             </vt:lpstr>
      <vt:lpstr> What is RestFul Apis and Crud Operation  Write Code… Now open the code editor to start writing code. Run following command to start VS Code editor in the project folder.  vscode . Create db.js file and add following code to create and export connection with MongoDB using mongoose.  const mongoose = require("mongoose");
mongoose.connect(
  "mongodb://localhost:27017/customerDb",
  { useNewUrlParser: true, useUnifiedTopology: true },
  err =&gt; {
    if (!err) console.log("Successfully connect to MondoDB...");
    else
      console.log(
        "Connection to MongoDb failed :" + JSON
         .stringify(err, undefined, 2)
      );
  }
);
module.exports = mongoose;                                                 </vt:lpstr>
      <vt:lpstr> What is RestFul Apis and Crud Operation  Create index.js file and add following code to create Express server to host our restful API. It will also import mongodb connection from db.js.  const bodyParser = require("body-parser");
const { mongoose } = require("./db");
const customer = require("./Controller/CustomerController");
const express = require("express");
const app = express();
//added middleware code
app.use(bodyParser.json());
app.use("/customers", customer);
const port = process.env.port || 3000;
app.listen(port, () =&gt; {
  console.log(`server listening at port :${port}`);
});                                              </vt:lpstr>
      <vt:lpstr> What is RestFul Apis and Crud Operation  Now we need to create object data model to store Customer data in the MongoDB database. So create Models folder and create Customer.js file in it. Add following code to hold Customer model schema and export it as well.  const mongoose = require("mongoose");
var Customer = mongoose.model("Customer", {
  first_name: String,
  last_name: String,
  gender: String,
  age: Number,
  email: String
});
module.exports = { Customer };                                                 </vt:lpstr>
      <vt:lpstr> What is RestFul Apis and Crud Operation  The last piece of code is to add controller code that will expose our restful API endpoints. So create Controller folder and in it create CustomerController.js file. Now add following code for CRUD operations. Add following code to handle GET request to fetch the Customers.  router.get("/", (req, resp) =&gt; {
  Customer.find((err, docs) =&gt; {
    if (err)
      console.log(
        "Error while getting customers..." + JSON
         .stringify(err, undefined, 2)
      );
    else resp.send(docs);
  });
});                                                 </vt:lpstr>
      <vt:lpstr> What is RestFul Apis and Crud Operation  To create new Customer, add following code to handle POST request from the client.  router.post("/", (req, resp) =&gt; {
  let cust = new Customer({
    first_name: req.body.first_name,
    last_name: req.body.last_name,
    gender: req.body.gender,
    age: req.body.age,
    email: req.body.email
  });
  cust.save((err, doc) =&gt; {
    if (err)
      console.log(
        "error in saving customers..." + JSON
         .stringify(err, undefined, 2)
      );
    else resp.send(doc);
  });
});                                                 </vt:lpstr>
      <vt:lpstr> What is RestFul Apis and Crud Operation  Add following code to handle PUT request from client to update existing Customer.  router.put("/:id", (req, resp) =&gt; {
  let customerId = req.params.id;
  if (!ObjectId.isValid(customerId))
    return resp.status(400)
               .send(`Customer not found for id :${customerId}`)                                                  </vt:lpstr>
      <vt:lpstr> What is RestFul Apis and Crud Operation  And to handle DELETE request to delete the Customer, Add following code.  router.delete("/:id", (req, resp) =&gt; {
  let customerId = req.params.id;
  if (!ObjectId.isValid(customerId))
    return resp.status(400)
               .send(`Customer not found for id :${customerId}`);
  Customer.deleteOne({ _id: customerId }, (err, docs) =&gt; {
    if (err)
      console.log(
        "Error while deleting customers..." + JSON
         .stringify(err, undefined, 2)
      );
    else resp.send(docs);
  });
});  That is it!!!                                             </vt:lpstr>
      <vt:lpstr> Token Authentication in Node with Express  Token authentication is the hottest way to authenticate users to your web applications nowadays. There’s a lot of interest in token authentication because it can be faster than traditional session-based authentication in some scenarios, and also allows you some additional flexibility. In this post, I’m going to teach you all about token authentication: what it is, how it works, why you should use it, and how you can use it in your Node applications. Let’s get to it!   What Is Token Authentication? Token authentication is a way to authenticate users into an application using a temporary token (typically a JSON Web Token) instead of actual credentials. The way this works in the context of web authentication is like so: A user wants to log into a website A user supplies their email address and password to the website (their credentials) The website generates a token for the user The user’s browser stores the token When the user makes subsequent requests to the website, their token will be sent along with their request The website will validate the token and use it to figure out who the user is The benefit of this approach is that tokens contain embedded information about the user, so the website can receive the token and discover who the user is and what permissions they have without necessarily needing to talk to a central database. This means you may not need to maintain a session store. Here’s a visualization of what the flow typically looks like:                                               </vt:lpstr>
      <vt:lpstr> Token Authentication in Node with Express                                                 </vt:lpstr>
      <vt:lpstr> Token Authentication in Node with Express   What are JSON Web Tokens? Before we talk about JSON Web Tokens, let’s clarify some terms: Authentication is the process of verifying a user’s identity. A token is an object that can be used to authenticate a user to a server. Tokens contain embedded user data that is used to identify and authenticate the user. JSON Web Tokens (JWTs) are an open standard  that define a secure way to transmit information between parties using a JSON object. JWTs are always cryptographically signed (sometimes encrypted) and can be signed using a secret key (symmetrical) or a public/private key pair (asymmetrical). JWTs are the most popular type of tokens and are often what people mean when they refer to “token authentication” in general.  Here’s what a typical JWT might look like in it’s compacted, URL-safe form:  eyJraWQiOiJ1dURLVTMxZWRvTi0wd0xMUnl1TW1vbmtBdi1OaFEwejZhWmxjdTN5NU8wIiwiYWxnIjoiUlMyNTYifQ.eyJ2ZXIiOjEsImp0aSI6IkFULnVfT094R3pXd1RjRFlseGZwcDVYXzNxdVIwdlJuc25YbXdMZld0TDFjdG8iLCJpc3MiOiJodHRwczovL2Rldi04MTk2MzMub2t0YXByZXZpZXcuY29tL29hdXRoMi9kZWZhdWx0IiwiYXVkIjoiYXBpOi8vZGVmYXVsdCIsImlhdCI6MTU0NjcyNjIyOCwiZXhwIjoxNTQ2NzI5ODI4LCJjaWQiOiIwb2Fpb3g4Ym1zQktWWGt1MzBoNyIsInNjcCI6WyJjdXN0b21TY29wZSJdLCJzdWIiOiIwb2Fpb3g4Ym1zQktWWGt1MzBoNyJ9.fhZRWThFxhiS6Pgrup6hM08oSqDPd1JrZSDIH_blD5S20c2hQQ3D3RZyhNKMnYclyus_mo-H-mS-Ak3YzM8S0JwZ8m3Vid4smW953peBMnmBNotAE--yE0toc2dIUG3BWQR34hah253bKmp17Yh6bWGwH60oQxnuM_NVUpa-NJMBc6-Mu5ra0lKfr60ne9-jKVFcavd9ZnVTLiug_sXFlhxgaQm4V_hhcvcLSwCXTiIcQsJkI0rP7WuVvjYVyK_sPeW3A44_T5qhyDR_E_mk1rHORlkMYGPg34mcwob5iA7alNZOnzN_7ApcbylDbK5KS1umBqqevtghEyjOEWQQmQ
 While this may look complicated and unreadable at first glance, it isn’t actually all that tricky! JWTs consist of three parts, separated by dots (.): xxxxxx.yyyyyy.zzzzzz. These sections represent the JWT header, payload, and signature, respectively.                                               </vt:lpstr>
      <vt:lpstr> Token Authentication in Node with Express  Let’s analyze one section at a time.  The JSON Web Token Header The JWT header is a Base64URL-encoded JSON object. It contains information describing the type of the token and the signing algorithm being used, such as HMAC, SHA256, or RSA. For example:  {
  "typ": "JWT",
  "alg": "HS256"
}
 The JWT spec is flexible and allows for different types of algorithms to be used, which is why this header field will always be present.  The JSON Web Token Payload The JWT payload contains something called claims, which are statements about the entity (typically the user) and additional data. There are three different types of claims: registered, public, and private claims. Claims are the most “interesting” part of a JSON Web Token, as they contain data about the user in question. A set of predefined claims (RFC 7519) are optional but recommended. Some examples are iss (issuer), exp (expiration time), and sub (subject). Custom claims (claims you define when creating a token) are used to share information between parties that have access to the token. They are neither registered or public and can be whatever you want them to be. In our example token above, the payload looks like the following when deserialized:                                                </vt:lpstr>
      <vt:lpstr> Token Authentication in Node with Express  {
 "ver": 1,
 "jti": "AT.u_OOxGzWwTcDYlxfpp5X_3quR0vRnsnXmwLfWtL1cto",
 "iss": "https://dev-819633.oktapreview.com/oauth2/default",
 "aud": "api://default",
 "iat": 1546726228,
 "exp": 1546729974,
 "cid": "0oaiox8bmsBKVXku30h7",
 "scp": [
  "customScope"
 ],
 "sub": "0oaiox8bmsBKVXku30h7"
}
 As you can see, there are various claims defined which the client and/or server may use to “learn” more about the user.                                                  </vt:lpstr>
      <vt:lpstr> Token Authentication in Node with Express  The JSON Web Token Signature The JWT signature field is created by taking the encoded header, the encoded payload, a secret key, and using the algorithm specified in the header to cryptographically sign these values. For example, if you are using the standard symmetrical HMAC SHA256 algorithm, the signature will be created by computing:  HMACSHA256(
  base64UrlEncode(header) + "." +
  base64UrlEncode(payload),
  secret
)
 This signature field is used by the issuer (usually the web server) to validate the token’s integrity and ensure it hasn’t been tampered with or edited by a third party.                                                </vt:lpstr>
      <vt:lpstr> Token Authentication in Node with Express  The JSON Web Token Signature The JWT signature field is created by taking the encoded header, the encoded payload, a secret key, and using the algorithm specified in the header to cryptographically sign these values. For example, if you are using the standard symmetrical HMAC SHA256 algorithm, the signature will be created by computing:  HMACSHA256(
  base64UrlEncode(header) + "." +
  base64UrlEncode(payload),
  secret
)
 This signature field is used by the issuer (usually the web server) to validate the token’s integrity and ensure it hasn’t been tampered with or edited by a third party.                                                </vt:lpstr>
      <vt:lpstr> Media upload in Nodejs  Introduction  When building APIs, the need to upload files is expected, which can be images, text documents, scripts, pdfs, among others. In the development of this functionality, some problems can be found, such as the number of files, valid file types, sizes of these files, and several others. And to save us from these problems we have the Multer library. Multer is a node.js middleware for handling multipart/form-data that is used to send files in forms.                                                   </vt:lpstr>
      <vt:lpstr> Media upload in Nodejs   First steps  The first step is to create a NodeJS project on your computer. Adding Express In your terminal, type the following command: yarn add express * You can also use NPM for installation Create a file named app.js inside the src/ folder. The next step is to start our Express server in our app.js const express = require("express")
const app = express()
app.listen(3000 || process.env.PORT, () =&gt; {
  console.log("Server on...")
})                                                  </vt:lpstr>
      <vt:lpstr> Media upload in Nodejs   Adding Multer  With the project created, configured and with Express installed, we will add the multer to our project. yarn add multer The next step is to import the multer into our app.js file. const multer = require("multer") We are almost there. Now create a folder called uploads where we will store the uploaded files.  Configuring and validating the upload Now we are at a very important stage which is the configuration of diskStorage. DiskStorage is a method made available by multer where we configure the destination of the file, the name of the file and we can also add validations regarding the type of the file. These settings are according to the needs of your project. Below I will leave an elementary example of the configuration.  const storage = multer.diskStorage({
  destination: (req, file, cb) =&gt; {
    cb(null, "uploads/")
  },
  filename: (req, file, cb) =&gt; {
    cb(null, Date.now() + "-" + file.originalname)
  },
}) In the configuration above, we mentioned the destination for the uploaded files and also change the name of the file .                                                 </vt:lpstr>
      <vt:lpstr> Media upload in Nodejs   Providing an upload route  const uploadStorage = multer({ storage: storage })
// Single file
app.post("/upload/single", uploadStorage.single("file"), (req, res) =&gt; {
  console.log(req.file)
  return res.send("Single file")
})
//Multiple files
app.post("/upload/multiple", uploadStorage.array("file", 10), (req, res) =&gt; {
  console.log(req.files)
  return res.send("Multiple files")
})  In the code snippet above, we created 2 POST routes for sending files. The first /upload/single route receives only a single file, note that the uploadStorage variable receives our diskStorage settings. As a middleware in the route, it calls the single method for uploading a single file. The /upload/multiple route receives several files, but with a maximum limit of 10 files, note that the uploadStorage variable now calls the ʻarray` method for uploading multiple files.                                                  </vt:lpstr>
      <vt:lpstr> Media upload in Nodejs  Full Code. const express = require("express")
const multer = require("multer")
const app = express()
const storage = multer.diskStorage({
  destination: (req, file, cb) =&gt; {
    cb(null, "uploads/")
  },
  filename: (req, file, cb) =&gt; {
    cb(null, Date.now() + "-" + file.originalname)
  },
})
const uploadStorage = multer({ storage: storage })
// Single file
app.post("/upload/single", uploadStorage.single("file"), (req, res) =&gt; {
  console.log(req.file)
  return res.send("Single file")
})
//Multiple files
app.post("/upload/multiple", uploadStorage.array("file", 10), (req, res) =&gt; {
  console.log(req.files)
  return res.send("Multiple files")
})
app.listen(3000 || process.env.PORT, () =&gt; {
  console.log("Server on...")
})                                                 </vt:lpstr>
      <vt:lpstr> Media upload in Nodejs  Full Code. const express = require("express")
const multer = require("multer")
const app = express()
const storage = multer.diskStorage({
  destination: (req, file, cb) =&gt; {
    cb(null, "uploads/")
  },
  filename: (req, file, cb) =&gt; {
    cb(null, Date.now() + "-" + file.originalname)
  },
})
const uploadStorage = multer({ storage: storage })
// Single file
app.post("/upload/single", uploadStorage.single("file"), (req, res) =&gt; {
  console.log(req.file)
  return res.send("Single file")
})
//Multiple files
app.post("/upload/multiple", uploadStorage.array("file", 10), (req, res) =&gt; {
  console.log(req.files)
  return res.send("Multiple files")
})
app.listen(3000 || process.env.PORT, () =&gt; {
  console.log("Server on...")
})                                                 </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866</cp:revision>
  <dcterms:created xsi:type="dcterms:W3CDTF">2021-12-09T20:11:44Z</dcterms:created>
  <dcterms:modified xsi:type="dcterms:W3CDTF">2022-05-21T13:10:33Z</dcterms:modified>
</cp:coreProperties>
</file>