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414C6-A402-41D5-B8A0-93BD1748314B}" v="453" dt="2022-02-08T00:18:06.247"/>
    <p1510:client id="{6E867970-FFA7-4521-A2FC-F81E4952A0B0}" v="253" dt="2021-12-14T02:12:30.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2/7/2022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970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779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5602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110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2239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2/7/2022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08679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4081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211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9796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7596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2/7/2022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3224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2/7/2022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9568897"/>
      </p:ext>
    </p:extLst>
  </p:cSld>
  <p:clrMap bg1="lt1" tx1="dk1" bg2="lt2" tx2="dk2" accent1="accent1" accent2="accent2" accent3="accent3" accent4="accent4" accent5="accent5" accent6="accent6" hlink="hlink" folHlink="folHlink"/>
  <p:sldLayoutIdLst>
    <p:sldLayoutId id="2147483677" r:id="rId1"/>
    <p:sldLayoutId id="2147483669" r:id="rId2"/>
    <p:sldLayoutId id="2147483670" r:id="rId3"/>
    <p:sldLayoutId id="2147483671" r:id="rId4"/>
    <p:sldLayoutId id="2147483672" r:id="rId5"/>
    <p:sldLayoutId id="2147483676" r:id="rId6"/>
    <p:sldLayoutId id="2147483662" r:id="rId7"/>
    <p:sldLayoutId id="2147483675" r:id="rId8"/>
    <p:sldLayoutId id="2147483664" r:id="rId9"/>
    <p:sldLayoutId id="2147483665" r:id="rId10"/>
    <p:sldLayoutId id="214748367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7980" y="1030406"/>
            <a:ext cx="5068121" cy="3506879"/>
          </a:xfrm>
        </p:spPr>
        <p:txBody>
          <a:bodyPr anchor="ctr">
            <a:normAutofit/>
          </a:bodyPr>
          <a:lstStyle/>
          <a:p>
            <a:pPr algn="l"/>
            <a:r>
              <a:rPr lang="en-US" dirty="0"/>
              <a:t>What is Angular?</a:t>
            </a:r>
          </a:p>
        </p:txBody>
      </p:sp>
      <p:sp>
        <p:nvSpPr>
          <p:cNvPr id="3" name="Subtitle 2"/>
          <p:cNvSpPr>
            <a:spLocks noGrp="1"/>
          </p:cNvSpPr>
          <p:nvPr>
            <p:ph type="subTitle" idx="1"/>
          </p:nvPr>
        </p:nvSpPr>
        <p:spPr>
          <a:xfrm>
            <a:off x="6047980" y="4691564"/>
            <a:ext cx="5068121" cy="1136029"/>
          </a:xfrm>
        </p:spPr>
        <p:txBody>
          <a:bodyPr vert="horz" lIns="91440" tIns="45720" rIns="91440" bIns="45720" rtlCol="0">
            <a:normAutofit/>
          </a:bodyPr>
          <a:lstStyle/>
          <a:p>
            <a:pPr algn="l"/>
            <a:r>
              <a:rPr lang="en-US" dirty="0"/>
              <a:t>What you going to learn in this course</a:t>
            </a:r>
            <a:endParaRPr lang="en-US"/>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l="7105" r="14089"/>
          <a:stretch/>
        </p:blipFill>
        <p:spPr>
          <a:xfrm>
            <a:off x="20" y="10"/>
            <a:ext cx="5404493" cy="6857990"/>
          </a:xfrm>
          <a:prstGeom prst="rect">
            <a:avLst/>
          </a:prstGeom>
        </p:spPr>
      </p:pic>
    </p:spTree>
    <p:extLst>
      <p:ext uri="{BB962C8B-B14F-4D97-AF65-F5344CB8AC3E}">
        <p14:creationId xmlns:p14="http://schemas.microsoft.com/office/powerpoint/2010/main" val="38561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lnSpc>
                <a:spcPct val="95000"/>
              </a:lnSpc>
            </a:pPr>
            <a:r>
              <a:rPr lang="en-US" sz="1400" b="1" dirty="0"/>
              <a:t>What is Angular?</a:t>
            </a:r>
            <a:endParaRPr lang="en-US" sz="1400" dirty="0"/>
          </a:p>
          <a:p>
            <a:pPr algn="l"/>
            <a:r>
              <a:rPr lang="en-US" sz="1400" dirty="0">
                <a:ea typeface="+mn-lt"/>
                <a:cs typeface="+mn-lt"/>
              </a:rPr>
              <a:t>This topic can help you understand Angular: what Angular is, what advantages it provides, and what you might expect as you start to build your applications.</a:t>
            </a:r>
            <a:endParaRPr lang="en-US" dirty="0">
              <a:ea typeface="+mn-lt"/>
              <a:cs typeface="+mn-lt"/>
            </a:endParaRPr>
          </a:p>
          <a:p>
            <a:pPr algn="l"/>
            <a:r>
              <a:rPr lang="en-US" sz="1400" dirty="0">
                <a:ea typeface="+mn-lt"/>
                <a:cs typeface="+mn-lt"/>
              </a:rPr>
              <a:t>Angular is a development platform, built on TypeScript. As a platform, Angular includes:</a:t>
            </a:r>
            <a:endParaRPr lang="en-US" dirty="0"/>
          </a:p>
          <a:p>
            <a:pPr marL="285750" indent="-285750" algn="l">
              <a:buFont typeface="Arial"/>
              <a:buChar char="•"/>
            </a:pPr>
            <a:r>
              <a:rPr lang="en-US" sz="1400" dirty="0">
                <a:ea typeface="+mn-lt"/>
                <a:cs typeface="+mn-lt"/>
              </a:rPr>
              <a:t>A component-based framework for building scalable web applications</a:t>
            </a:r>
            <a:endParaRPr lang="en-US" dirty="0">
              <a:ea typeface="+mn-lt"/>
              <a:cs typeface="+mn-lt"/>
            </a:endParaRPr>
          </a:p>
          <a:p>
            <a:pPr marL="285750" indent="-285750" algn="l">
              <a:buFont typeface="Arial"/>
              <a:buChar char="•"/>
            </a:pPr>
            <a:r>
              <a:rPr lang="en-US" sz="1400" dirty="0">
                <a:ea typeface="+mn-lt"/>
                <a:cs typeface="+mn-lt"/>
              </a:rPr>
              <a:t>A collection of well-integrated libraries that cover a wide variety of features, including routing, forms management, client-server communication, and more</a:t>
            </a:r>
            <a:endParaRPr lang="en-US" dirty="0"/>
          </a:p>
          <a:p>
            <a:pPr marL="285750" indent="-285750" algn="l">
              <a:buFont typeface="Arial"/>
              <a:buChar char="•"/>
            </a:pPr>
            <a:r>
              <a:rPr lang="en-US" sz="1400" dirty="0">
                <a:ea typeface="+mn-lt"/>
                <a:cs typeface="+mn-lt"/>
              </a:rPr>
              <a:t>A suite of developer tools to help you develop, build, test, and update your code</a:t>
            </a:r>
            <a:endParaRPr lang="en-US" dirty="0"/>
          </a:p>
          <a:p>
            <a:pPr algn="l"/>
            <a:r>
              <a:rPr lang="en-US" sz="1400" dirty="0">
                <a:ea typeface="+mn-lt"/>
                <a:cs typeface="+mn-lt"/>
              </a:rPr>
              <a:t>With Angular, you're taking advantage of a platform that can scale from single-developer projects to enterprise-level applications. Angular is designed to make updating as straightforward as possible, so take advantage of the latest developments with a minimum of effort. Best of all, the Angular ecosystem consists of a diverse group of over 1.7 million developers, library authors, and content creators.</a:t>
            </a:r>
            <a:endParaRPr lang="en-US" dirty="0"/>
          </a:p>
          <a:p>
            <a:pPr algn="l">
              <a:lnSpc>
                <a:spcPct val="95000"/>
              </a:lnSpc>
            </a:pPr>
            <a:endParaRPr lang="en-US" sz="1400" dirty="0"/>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40485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lnSpc>
                <a:spcPct val="95000"/>
              </a:lnSpc>
            </a:pPr>
            <a:r>
              <a:rPr lang="en-US" sz="1400" dirty="0">
                <a:ea typeface="+mn-lt"/>
                <a:cs typeface="+mn-lt"/>
              </a:rPr>
              <a:t>In this tutorial, you will learn:</a:t>
            </a:r>
            <a:endParaRPr lang="en-US" dirty="0"/>
          </a:p>
          <a:p>
            <a:pPr algn="l">
              <a:lnSpc>
                <a:spcPct val="95000"/>
              </a:lnSpc>
            </a:pPr>
            <a:br>
              <a:rPr lang="en-US" sz="1400" dirty="0">
                <a:ea typeface="+mn-lt"/>
                <a:cs typeface="+mn-lt"/>
              </a:rPr>
            </a:br>
            <a:r>
              <a:rPr lang="en-US" sz="1400" dirty="0">
                <a:ea typeface="+mn-lt"/>
                <a:cs typeface="+mn-lt"/>
              </a:rPr>
              <a:t>Introduction to Angular Lec 1</a:t>
            </a:r>
            <a:br>
              <a:rPr lang="en-US" sz="1400" dirty="0">
                <a:ea typeface="+mn-lt"/>
                <a:cs typeface="+mn-lt"/>
              </a:rPr>
            </a:br>
            <a:r>
              <a:rPr lang="en-US" sz="1400" dirty="0">
                <a:ea typeface="+mn-lt"/>
                <a:cs typeface="+mn-lt"/>
              </a:rPr>
              <a:t>Diving into TypeScript Lec2</a:t>
            </a:r>
            <a:br>
              <a:rPr lang="en-US" sz="1400" dirty="0">
                <a:ea typeface="+mn-lt"/>
                <a:cs typeface="+mn-lt"/>
              </a:rPr>
            </a:br>
            <a:r>
              <a:rPr lang="en-US" sz="1400" dirty="0">
                <a:ea typeface="+mn-lt"/>
                <a:cs typeface="+mn-lt"/>
              </a:rPr>
              <a:t>Advanced TypeScript Lec3</a:t>
            </a:r>
            <a:br>
              <a:rPr lang="en-US" sz="1400" dirty="0">
                <a:ea typeface="+mn-lt"/>
                <a:cs typeface="+mn-lt"/>
              </a:rPr>
            </a:br>
            <a:r>
              <a:rPr lang="en-US" sz="1400" dirty="0">
                <a:ea typeface="+mn-lt"/>
                <a:cs typeface="+mn-lt"/>
              </a:rPr>
              <a:t>The Wonderful Land of Web Components Lec4</a:t>
            </a:r>
            <a:br>
              <a:rPr lang="en-US" sz="1400" dirty="0">
                <a:ea typeface="+mn-lt"/>
                <a:cs typeface="+mn-lt"/>
              </a:rPr>
            </a:br>
            <a:r>
              <a:rPr lang="en-US" sz="1400" dirty="0">
                <a:ea typeface="+mn-lt"/>
                <a:cs typeface="+mn-lt"/>
              </a:rPr>
              <a:t>Some More Detail on Angular Lec5</a:t>
            </a:r>
          </a:p>
          <a:p>
            <a:pPr algn="l">
              <a:lnSpc>
                <a:spcPct val="95000"/>
              </a:lnSpc>
            </a:pPr>
            <a:br>
              <a:rPr lang="en-US" sz="1400" dirty="0">
                <a:ea typeface="+mn-lt"/>
                <a:cs typeface="+mn-lt"/>
              </a:rPr>
            </a:br>
            <a:r>
              <a:rPr lang="en-US" sz="1400" dirty="0">
                <a:ea typeface="+mn-lt"/>
                <a:cs typeface="+mn-lt"/>
              </a:rPr>
              <a:t>From Zero To Something and Templating Syntax Lec6</a:t>
            </a:r>
            <a:endParaRPr lang="en-US" dirty="0">
              <a:ea typeface="+mn-lt"/>
              <a:cs typeface="+mn-lt"/>
            </a:endParaRPr>
          </a:p>
          <a:p>
            <a:pPr algn="l">
              <a:lnSpc>
                <a:spcPct val="95000"/>
              </a:lnSpc>
            </a:pPr>
            <a:br>
              <a:rPr lang="en-US" sz="1400" dirty="0">
                <a:ea typeface="+mn-lt"/>
                <a:cs typeface="+mn-lt"/>
              </a:rPr>
            </a:br>
            <a:r>
              <a:rPr lang="en-US" sz="1400" dirty="0">
                <a:ea typeface="+mn-lt"/>
                <a:cs typeface="+mn-lt"/>
              </a:rPr>
              <a:t>Dependency Injection Service Pipes Lec7 </a:t>
            </a:r>
            <a:endParaRPr lang="en-US" dirty="0"/>
          </a:p>
          <a:p>
            <a:pPr algn="l">
              <a:lnSpc>
                <a:spcPct val="95000"/>
              </a:lnSpc>
            </a:pPr>
            <a:br>
              <a:rPr lang="en-US" sz="1400" dirty="0">
                <a:ea typeface="+mn-lt"/>
                <a:cs typeface="+mn-lt"/>
              </a:rPr>
            </a:br>
            <a:r>
              <a:rPr lang="en-US" sz="1400" dirty="0">
                <a:ea typeface="+mn-lt"/>
                <a:cs typeface="+mn-lt"/>
              </a:rPr>
              <a:t>Reactive Programming, Build </a:t>
            </a:r>
            <a:r>
              <a:rPr lang="en-US" sz="1400" dirty="0" err="1">
                <a:ea typeface="+mn-lt"/>
                <a:cs typeface="+mn-lt"/>
              </a:rPr>
              <a:t>Components,Styling</a:t>
            </a:r>
            <a:r>
              <a:rPr lang="en-US" sz="1400" dirty="0">
                <a:ea typeface="+mn-lt"/>
                <a:cs typeface="+mn-lt"/>
              </a:rPr>
              <a:t> Components Lec8</a:t>
            </a:r>
            <a:endParaRPr lang="en-US" dirty="0">
              <a:ea typeface="+mn-lt"/>
              <a:cs typeface="+mn-lt"/>
            </a:endParaRPr>
          </a:p>
          <a:p>
            <a:pPr algn="l">
              <a:lnSpc>
                <a:spcPct val="95000"/>
              </a:lnSpc>
            </a:pPr>
            <a:br>
              <a:rPr lang="en-US" sz="1400" dirty="0">
                <a:ea typeface="+mn-lt"/>
                <a:cs typeface="+mn-lt"/>
              </a:rPr>
            </a:br>
            <a:r>
              <a:rPr lang="en-US" sz="1400" dirty="0">
                <a:ea typeface="+mn-lt"/>
                <a:cs typeface="+mn-lt"/>
              </a:rPr>
              <a:t>Testing App, Send and </a:t>
            </a:r>
            <a:r>
              <a:rPr lang="en-US" sz="1400" dirty="0" err="1">
                <a:ea typeface="+mn-lt"/>
                <a:cs typeface="+mn-lt"/>
              </a:rPr>
              <a:t>Retrive</a:t>
            </a:r>
            <a:r>
              <a:rPr lang="en-US" sz="1400" dirty="0">
                <a:ea typeface="+mn-lt"/>
                <a:cs typeface="+mn-lt"/>
              </a:rPr>
              <a:t> Data, Router Lec9</a:t>
            </a:r>
            <a:br>
              <a:rPr lang="en-US" sz="1400" dirty="0">
                <a:ea typeface="+mn-lt"/>
                <a:cs typeface="+mn-lt"/>
              </a:rPr>
            </a:br>
            <a:r>
              <a:rPr lang="en-US" sz="1400" dirty="0">
                <a:ea typeface="+mn-lt"/>
                <a:cs typeface="+mn-lt"/>
              </a:rPr>
              <a:t>Forms, </a:t>
            </a:r>
            <a:r>
              <a:rPr lang="en-US" sz="1400" dirty="0" err="1">
                <a:ea typeface="+mn-lt"/>
                <a:cs typeface="+mn-lt"/>
              </a:rPr>
              <a:t>ZOnes</a:t>
            </a:r>
            <a:r>
              <a:rPr lang="en-US" sz="1400" dirty="0">
                <a:ea typeface="+mn-lt"/>
                <a:cs typeface="+mn-lt"/>
              </a:rPr>
              <a:t> and the Angular Magic Lec10</a:t>
            </a:r>
            <a:br>
              <a:rPr lang="en-US" sz="1400" dirty="0">
                <a:ea typeface="+mn-lt"/>
                <a:cs typeface="+mn-lt"/>
              </a:rPr>
            </a:br>
            <a:r>
              <a:rPr lang="en-US" sz="1400" dirty="0">
                <a:ea typeface="+mn-lt"/>
                <a:cs typeface="+mn-lt"/>
              </a:rPr>
              <a:t>Angular Compilation Jit vs </a:t>
            </a:r>
            <a:r>
              <a:rPr lang="en-US" sz="1400" dirty="0" err="1">
                <a:ea typeface="+mn-lt"/>
                <a:cs typeface="+mn-lt"/>
              </a:rPr>
              <a:t>Aot</a:t>
            </a:r>
            <a:r>
              <a:rPr lang="en-US" sz="1400" dirty="0">
                <a:ea typeface="+mn-lt"/>
                <a:cs typeface="+mn-lt"/>
              </a:rPr>
              <a:t> Lec 11</a:t>
            </a:r>
            <a:endParaRPr lang="en-US" dirty="0">
              <a:ea typeface="+mn-lt"/>
              <a:cs typeface="+mn-lt"/>
            </a:endParaRPr>
          </a:p>
          <a:p>
            <a:pPr algn="l">
              <a:lnSpc>
                <a:spcPct val="95000"/>
              </a:lnSpc>
            </a:pPr>
            <a:br>
              <a:rPr lang="en-US" sz="1400" dirty="0">
                <a:ea typeface="+mn-lt"/>
                <a:cs typeface="+mn-lt"/>
              </a:rPr>
            </a:br>
            <a:r>
              <a:rPr lang="en-US" sz="1400" dirty="0">
                <a:ea typeface="+mn-lt"/>
                <a:cs typeface="+mn-lt"/>
              </a:rPr>
              <a:t>Advance Observable, Components, Directive Lec 12 </a:t>
            </a:r>
            <a:endParaRPr lang="en-US" dirty="0">
              <a:ea typeface="+mn-lt"/>
              <a:cs typeface="+mn-lt"/>
            </a:endParaRPr>
          </a:p>
          <a:p>
            <a:pPr algn="l">
              <a:lnSpc>
                <a:spcPct val="95000"/>
              </a:lnSpc>
            </a:pPr>
            <a:br>
              <a:rPr lang="en-US" sz="1400" dirty="0">
                <a:ea typeface="+mn-lt"/>
                <a:cs typeface="+mn-lt"/>
              </a:rPr>
            </a:br>
            <a:r>
              <a:rPr lang="en-US" sz="1400" dirty="0">
                <a:ea typeface="+mn-lt"/>
                <a:cs typeface="+mn-lt"/>
              </a:rPr>
              <a:t>Internationalization and Performance Lec 13</a:t>
            </a:r>
          </a:p>
          <a:p>
            <a:pPr algn="l">
              <a:lnSpc>
                <a:spcPct val="95000"/>
              </a:lnSpc>
            </a:pPr>
            <a:endParaRPr lang="en-US" sz="1400" dirty="0">
              <a:ea typeface="+mn-lt"/>
              <a:cs typeface="+mn-lt"/>
            </a:endParaRPr>
          </a:p>
          <a:p>
            <a:pPr algn="l">
              <a:lnSpc>
                <a:spcPct val="95000"/>
              </a:lnSpc>
            </a:pPr>
            <a:r>
              <a:rPr lang="en-US" sz="1400" dirty="0">
                <a:ea typeface="+mn-lt"/>
                <a:cs typeface="+mn-lt"/>
              </a:rPr>
              <a:t>Going to Production Lec 14</a:t>
            </a:r>
          </a:p>
          <a:p>
            <a:pPr algn="l">
              <a:lnSpc>
                <a:spcPct val="95000"/>
              </a:lnSpc>
            </a:pPr>
            <a:endParaRPr lang="en-US" sz="1400" dirty="0">
              <a:ea typeface="+mn-lt"/>
              <a:cs typeface="+mn-lt"/>
            </a:endParaRPr>
          </a:p>
          <a:p>
            <a:pPr algn="l">
              <a:lnSpc>
                <a:spcPct val="95000"/>
              </a:lnSpc>
            </a:pPr>
            <a:r>
              <a:rPr lang="en-US" sz="1400" dirty="0">
                <a:ea typeface="+mn-lt"/>
                <a:cs typeface="+mn-lt"/>
              </a:rPr>
              <a:t>This is the End Lec 15</a:t>
            </a:r>
            <a:br>
              <a:rPr lang="en-US" sz="1400" dirty="0">
                <a:ea typeface="+mn-lt"/>
                <a:cs typeface="+mn-lt"/>
              </a:rPr>
            </a:br>
            <a:endParaRPr lang="en-US" sz="140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343683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4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4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4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lnSpc>
                <a:spcPct val="95000"/>
              </a:lnSpc>
            </a:pPr>
            <a:r>
              <a:rPr lang="en-US" sz="1400" dirty="0">
                <a:ea typeface="+mn-lt"/>
                <a:cs typeface="+mn-lt"/>
              </a:rPr>
              <a:t>About Instructor:</a:t>
            </a:r>
          </a:p>
          <a:p>
            <a:pPr algn="l"/>
            <a:r>
              <a:rPr lang="en-US" sz="1400" dirty="0">
                <a:ea typeface="+mn-lt"/>
                <a:cs typeface="+mn-lt"/>
              </a:rPr>
              <a:t>Hi, My name is Muhammad Abdul Rehman and since 2016, I am delivering perfect solutions to clients on e-commerce solutions, web applications, custom software products, portfolio web applications, and CRM. I'm interested in the technology stacks of Node.js, Angular 2+, and MongoDB, as well as powerful restful APIs structure with secure, optimized, and feature-rich client applications.</a:t>
            </a:r>
          </a:p>
          <a:p>
            <a:pPr algn="l"/>
            <a:endParaRPr lang="en-US" sz="1400" dirty="0">
              <a:ea typeface="+mn-lt"/>
              <a:cs typeface="+mn-lt"/>
            </a:endParaRPr>
          </a:p>
          <a:p>
            <a:pPr algn="l"/>
            <a:r>
              <a:rPr lang="en-US" sz="1400" dirty="0">
                <a:ea typeface="+mn-lt"/>
                <a:cs typeface="+mn-lt"/>
              </a:rPr>
              <a:t>Because of my entrepreneur attitude, I believe in creating the best product for people, and most great technological goods require thorough research, usability ideas, and design, as well as the structure and logical programming. I'm also good at wireframing and data modeling ideas, as well as assessing flow for usability.  </a:t>
            </a:r>
          </a:p>
          <a:p>
            <a:pPr algn="l"/>
            <a:br>
              <a:rPr lang="en-US" sz="1400" dirty="0">
                <a:ea typeface="+mn-lt"/>
                <a:cs typeface="+mn-lt"/>
              </a:rPr>
            </a:br>
            <a:endParaRPr lang="en-US" sz="1400" dirty="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200289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r>
              <a:rPr lang="en-US" sz="1400" dirty="0">
                <a:ea typeface="+mn-lt"/>
                <a:cs typeface="+mn-lt"/>
              </a:rPr>
              <a:t>Synopsis of my work:</a:t>
            </a:r>
          </a:p>
          <a:p>
            <a:pPr algn="l"/>
            <a:br>
              <a:rPr lang="en-US" sz="1400" dirty="0">
                <a:ea typeface="+mn-lt"/>
                <a:cs typeface="+mn-lt"/>
              </a:rPr>
            </a:br>
            <a:endParaRPr lang="en-US" sz="1400" dirty="0">
              <a:ea typeface="+mn-lt"/>
              <a:cs typeface="+mn-lt"/>
            </a:endParaRPr>
          </a:p>
          <a:p>
            <a:pPr algn="l"/>
            <a:r>
              <a:rPr lang="en-US" sz="1400" dirty="0">
                <a:ea typeface="+mn-lt"/>
                <a:cs typeface="+mn-lt"/>
              </a:rPr>
              <a:t>Industrial Solution Experience: </a:t>
            </a:r>
          </a:p>
          <a:p>
            <a:pPr algn="l"/>
            <a:r>
              <a:rPr lang="en-US" sz="1400" dirty="0">
                <a:ea typeface="+mn-lt"/>
                <a:cs typeface="+mn-lt"/>
              </a:rPr>
              <a:t>- E-Commerce Web App </a:t>
            </a:r>
          </a:p>
          <a:p>
            <a:pPr algn="l"/>
            <a:r>
              <a:rPr lang="en-US" sz="1400" dirty="0">
                <a:ea typeface="+mn-lt"/>
                <a:cs typeface="+mn-lt"/>
              </a:rPr>
              <a:t>- E-Learning Web app </a:t>
            </a:r>
          </a:p>
          <a:p>
            <a:pPr algn="l"/>
            <a:r>
              <a:rPr lang="en-US" sz="1400" dirty="0">
                <a:ea typeface="+mn-lt"/>
                <a:cs typeface="+mn-lt"/>
              </a:rPr>
              <a:t>- Online Earning Web App</a:t>
            </a:r>
          </a:p>
          <a:p>
            <a:pPr algn="l"/>
            <a:r>
              <a:rPr lang="en-US" sz="1400" dirty="0">
                <a:ea typeface="+mn-lt"/>
                <a:cs typeface="+mn-lt"/>
              </a:rPr>
              <a:t>- Voting Web App in Angular</a:t>
            </a:r>
          </a:p>
          <a:p>
            <a:pPr algn="l"/>
            <a:r>
              <a:rPr lang="en-US" sz="1400" dirty="0">
                <a:ea typeface="+mn-lt"/>
                <a:cs typeface="+mn-lt"/>
              </a:rPr>
              <a:t>- Portfolio Web Applications </a:t>
            </a:r>
          </a:p>
          <a:p>
            <a:pPr algn="l"/>
            <a:r>
              <a:rPr lang="en-US" sz="1400" dirty="0">
                <a:ea typeface="+mn-lt"/>
                <a:cs typeface="+mn-lt"/>
              </a:rPr>
              <a:t>- Custom Web Applications</a:t>
            </a:r>
          </a:p>
          <a:p>
            <a:pPr algn="l"/>
            <a:r>
              <a:rPr lang="en-US" sz="1400" dirty="0">
                <a:ea typeface="+mn-lt"/>
                <a:cs typeface="+mn-lt"/>
              </a:rPr>
              <a:t>- 25+ Projects</a:t>
            </a:r>
          </a:p>
          <a:p>
            <a:pPr algn="l"/>
            <a:endParaRPr lang="en-US" sz="1400" dirty="0">
              <a:ea typeface="+mn-lt"/>
              <a:cs typeface="+mn-lt"/>
            </a:endParaRPr>
          </a:p>
          <a:p>
            <a:pPr algn="l"/>
            <a:r>
              <a:rPr lang="en-US" sz="1400" dirty="0">
                <a:ea typeface="+mn-lt"/>
                <a:cs typeface="+mn-lt"/>
              </a:rPr>
              <a:t>My back-end skills:</a:t>
            </a:r>
          </a:p>
          <a:p>
            <a:pPr algn="l"/>
            <a:r>
              <a:rPr lang="en-US" sz="1400" dirty="0">
                <a:ea typeface="+mn-lt"/>
                <a:cs typeface="+mn-lt"/>
              </a:rPr>
              <a:t>- MEAN Stack</a:t>
            </a:r>
          </a:p>
          <a:p>
            <a:pPr algn="l"/>
            <a:r>
              <a:rPr lang="en-US" sz="1400" dirty="0">
                <a:ea typeface="+mn-lt"/>
                <a:cs typeface="+mn-lt"/>
              </a:rPr>
              <a:t>- </a:t>
            </a:r>
            <a:r>
              <a:rPr lang="en-US" sz="1400" dirty="0" err="1">
                <a:ea typeface="+mn-lt"/>
                <a:cs typeface="+mn-lt"/>
              </a:rPr>
              <a:t>Node.Js</a:t>
            </a:r>
            <a:r>
              <a:rPr lang="en-US" sz="1400" dirty="0">
                <a:ea typeface="+mn-lt"/>
                <a:cs typeface="+mn-lt"/>
              </a:rPr>
              <a:t> / Express Js </a:t>
            </a:r>
          </a:p>
          <a:p>
            <a:pPr algn="l"/>
            <a:r>
              <a:rPr lang="en-US" sz="1400" dirty="0">
                <a:ea typeface="+mn-lt"/>
                <a:cs typeface="+mn-lt"/>
              </a:rPr>
              <a:t>- PHP</a:t>
            </a:r>
          </a:p>
          <a:p>
            <a:pPr algn="l"/>
            <a:r>
              <a:rPr lang="en-US" sz="1400" dirty="0">
                <a:ea typeface="+mn-lt"/>
                <a:cs typeface="+mn-lt"/>
              </a:rPr>
              <a:t>- MongoDB </a:t>
            </a:r>
          </a:p>
          <a:p>
            <a:pPr algn="l"/>
            <a:r>
              <a:rPr lang="en-US" sz="1400" dirty="0">
                <a:ea typeface="+mn-lt"/>
                <a:cs typeface="+mn-lt"/>
              </a:rPr>
              <a:t>- Socket.io - RESTFUL API in </a:t>
            </a:r>
            <a:r>
              <a:rPr lang="en-US" sz="1400" dirty="0" err="1">
                <a:ea typeface="+mn-lt"/>
                <a:cs typeface="+mn-lt"/>
              </a:rPr>
              <a:t>NodeJs</a:t>
            </a:r>
            <a:r>
              <a:rPr lang="en-US" sz="1400" dirty="0">
                <a:ea typeface="+mn-lt"/>
                <a:cs typeface="+mn-lt"/>
              </a:rPr>
              <a:t> using </a:t>
            </a:r>
            <a:r>
              <a:rPr lang="en-US" sz="1400" dirty="0" err="1">
                <a:ea typeface="+mn-lt"/>
                <a:cs typeface="+mn-lt"/>
              </a:rPr>
              <a:t>ExpressJs</a:t>
            </a:r>
            <a:r>
              <a:rPr lang="en-US" sz="1400" dirty="0">
                <a:ea typeface="+mn-lt"/>
                <a:cs typeface="+mn-lt"/>
              </a:rPr>
              <a:t> framework</a:t>
            </a:r>
          </a:p>
          <a:p>
            <a:pPr algn="l"/>
            <a:br>
              <a:rPr lang="en-US" sz="1400" dirty="0">
                <a:ea typeface="+mn-lt"/>
                <a:cs typeface="+mn-lt"/>
              </a:rPr>
            </a:br>
            <a:endParaRPr lang="en-US" sz="1400" dirty="0">
              <a:ea typeface="+mn-lt"/>
              <a:cs typeface="+mn-lt"/>
            </a:endParaRPr>
          </a:p>
          <a:p>
            <a:pPr algn="l"/>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10826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4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4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4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2000"/>
                                  </p:stCondLst>
                                  <p:iterate type="lt">
                                    <p:tmPct val="10000"/>
                                  </p:iterate>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4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2000"/>
                                  </p:stCondLst>
                                  <p:iterate type="lt">
                                    <p:tmPct val="10000"/>
                                  </p:iterate>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4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2000"/>
                                  </p:stCondLst>
                                  <p:iterate type="lt">
                                    <p:tmPct val="10000"/>
                                  </p:iterate>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4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2000"/>
                                  </p:stCondLst>
                                  <p:iterate type="lt">
                                    <p:tmPct val="10000"/>
                                  </p:iterate>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4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2000"/>
                                  </p:stCondLst>
                                  <p:iterate type="lt">
                                    <p:tmPct val="10000"/>
                                  </p:iterate>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4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2000"/>
                                  </p:stCondLst>
                                  <p:iterate type="lt">
                                    <p:tmPct val="10000"/>
                                  </p:iterate>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fade">
                                      <p:cBhvr>
                                        <p:cTn id="82" dur="4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2000"/>
                                  </p:stCondLst>
                                  <p:iterate type="lt">
                                    <p:tmPct val="10000"/>
                                  </p:iterate>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fade">
                                      <p:cBhvr>
                                        <p:cTn id="87" dur="4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2000"/>
                                  </p:stCondLst>
                                  <p:iterate type="lt">
                                    <p:tmPct val="10000"/>
                                  </p:iterate>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fade">
                                      <p:cBhvr>
                                        <p:cTn id="92" dur="4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2000"/>
                                  </p:stCondLst>
                                  <p:iterate type="lt">
                                    <p:tmPct val="10000"/>
                                  </p:iterate>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fade">
                                      <p:cBhvr>
                                        <p:cTn id="97" dur="4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endParaRPr lang="en-US" sz="1400" dirty="0">
              <a:ea typeface="+mn-lt"/>
              <a:cs typeface="+mn-lt"/>
            </a:endParaRPr>
          </a:p>
          <a:p>
            <a:pPr algn="l"/>
            <a:r>
              <a:rPr lang="en-US" sz="1400" dirty="0">
                <a:ea typeface="+mn-lt"/>
                <a:cs typeface="+mn-lt"/>
              </a:rPr>
              <a:t>  My frontend skills: </a:t>
            </a:r>
          </a:p>
          <a:p>
            <a:pPr algn="l"/>
            <a:r>
              <a:rPr lang="en-US" sz="1400" dirty="0">
                <a:ea typeface="+mn-lt"/>
                <a:cs typeface="+mn-lt"/>
              </a:rPr>
              <a:t>- HTML5 &amp; CSS3 </a:t>
            </a:r>
          </a:p>
          <a:p>
            <a:pPr algn="l"/>
            <a:r>
              <a:rPr lang="en-US" sz="1400" dirty="0">
                <a:ea typeface="+mn-lt"/>
                <a:cs typeface="+mn-lt"/>
              </a:rPr>
              <a:t>- twitter bootstrap </a:t>
            </a:r>
          </a:p>
          <a:p>
            <a:pPr algn="l"/>
            <a:r>
              <a:rPr lang="en-US" sz="1400" dirty="0">
                <a:ea typeface="+mn-lt"/>
                <a:cs typeface="+mn-lt"/>
              </a:rPr>
              <a:t>- Angular2+ </a:t>
            </a:r>
          </a:p>
          <a:p>
            <a:pPr algn="l"/>
            <a:r>
              <a:rPr lang="en-US" sz="1400" dirty="0">
                <a:ea typeface="+mn-lt"/>
                <a:cs typeface="+mn-lt"/>
              </a:rPr>
              <a:t>- ES6 </a:t>
            </a:r>
          </a:p>
          <a:p>
            <a:pPr algn="l"/>
            <a:endParaRPr lang="en-US" sz="1400" dirty="0">
              <a:ea typeface="+mn-lt"/>
              <a:cs typeface="+mn-lt"/>
            </a:endParaRPr>
          </a:p>
          <a:p>
            <a:pPr algn="l"/>
            <a:r>
              <a:rPr lang="en-US" sz="1400" dirty="0">
                <a:ea typeface="+mn-lt"/>
                <a:cs typeface="+mn-lt"/>
              </a:rPr>
              <a:t>UX/UI Design: </a:t>
            </a:r>
          </a:p>
          <a:p>
            <a:pPr algn="l"/>
            <a:r>
              <a:rPr lang="en-US" sz="1400" dirty="0">
                <a:ea typeface="+mn-lt"/>
                <a:cs typeface="+mn-lt"/>
              </a:rPr>
              <a:t>-Html5, Css3, Bootstrap4 ,</a:t>
            </a:r>
            <a:r>
              <a:rPr lang="en-US" sz="1400" dirty="0" err="1">
                <a:ea typeface="+mn-lt"/>
                <a:cs typeface="+mn-lt"/>
              </a:rPr>
              <a:t>Ux</a:t>
            </a:r>
            <a:r>
              <a:rPr lang="en-US" sz="1400" dirty="0">
                <a:ea typeface="+mn-lt"/>
                <a:cs typeface="+mn-lt"/>
              </a:rPr>
              <a:t>/UI (Figma)</a:t>
            </a:r>
          </a:p>
          <a:p>
            <a:pPr algn="l"/>
            <a:r>
              <a:rPr lang="en-US" sz="1400" dirty="0">
                <a:ea typeface="+mn-lt"/>
                <a:cs typeface="+mn-lt"/>
              </a:rPr>
              <a:t>-Logo Creation and Graphic Designing</a:t>
            </a:r>
          </a:p>
          <a:p>
            <a:pPr algn="l"/>
            <a:r>
              <a:rPr lang="en-US" sz="1400" dirty="0">
                <a:ea typeface="+mn-lt"/>
                <a:cs typeface="+mn-lt"/>
              </a:rPr>
              <a:t>-Wireframing for Web applications</a:t>
            </a:r>
          </a:p>
          <a:p>
            <a:pPr algn="l"/>
            <a:br>
              <a:rPr lang="en-US" sz="1400" dirty="0">
                <a:ea typeface="+mn-lt"/>
                <a:cs typeface="+mn-lt"/>
              </a:rPr>
            </a:br>
            <a:endParaRPr lang="en-US" sz="1400" dirty="0">
              <a:ea typeface="+mn-lt"/>
              <a:cs typeface="+mn-lt"/>
            </a:endParaRPr>
          </a:p>
          <a:p>
            <a:pPr algn="l"/>
            <a:r>
              <a:rPr lang="en-US" sz="1400" dirty="0">
                <a:ea typeface="+mn-lt"/>
                <a:cs typeface="+mn-lt"/>
              </a:rPr>
              <a:t>Third party services and libraries </a:t>
            </a:r>
          </a:p>
          <a:p>
            <a:pPr algn="l"/>
            <a:r>
              <a:rPr lang="en-US" sz="1400" dirty="0">
                <a:ea typeface="+mn-lt"/>
                <a:cs typeface="+mn-lt"/>
              </a:rPr>
              <a:t>- Payment Gateway: PayPal, Stripe</a:t>
            </a:r>
          </a:p>
          <a:p>
            <a:pPr algn="l"/>
            <a:r>
              <a:rPr lang="en-US" sz="1400" dirty="0">
                <a:ea typeface="+mn-lt"/>
                <a:cs typeface="+mn-lt"/>
              </a:rPr>
              <a:t>- Google Map API / Google Place API </a:t>
            </a:r>
          </a:p>
          <a:p>
            <a:pPr algn="l"/>
            <a:r>
              <a:rPr lang="en-US" sz="1400" dirty="0">
                <a:ea typeface="+mn-lt"/>
                <a:cs typeface="+mn-lt"/>
              </a:rPr>
              <a:t>- Chart libraries: </a:t>
            </a:r>
            <a:r>
              <a:rPr lang="en-US" sz="1400" dirty="0" err="1">
                <a:ea typeface="+mn-lt"/>
                <a:cs typeface="+mn-lt"/>
              </a:rPr>
              <a:t>ChartJs</a:t>
            </a:r>
            <a:r>
              <a:rPr lang="en-US" sz="1400" dirty="0">
                <a:ea typeface="+mn-lt"/>
                <a:cs typeface="+mn-lt"/>
              </a:rPr>
              <a:t> and </a:t>
            </a:r>
            <a:r>
              <a:rPr lang="en-US" sz="1400" dirty="0" err="1">
                <a:ea typeface="+mn-lt"/>
                <a:cs typeface="+mn-lt"/>
              </a:rPr>
              <a:t>AmCharts</a:t>
            </a:r>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366546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4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4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4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4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4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4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2000"/>
                                  </p:stCondLst>
                                  <p:iterate type="lt">
                                    <p:tmPct val="10000"/>
                                  </p:iterate>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4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2000"/>
                                  </p:stCondLst>
                                  <p:iterate type="lt">
                                    <p:tmPct val="10000"/>
                                  </p:iterate>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4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2000"/>
                                  </p:stCondLst>
                                  <p:iterate type="lt">
                                    <p:tmPct val="10000"/>
                                  </p:iterate>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4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2000"/>
                                  </p:stCondLst>
                                  <p:iterate type="lt">
                                    <p:tmPct val="10000"/>
                                  </p:iterate>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4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2000"/>
                                  </p:stCondLst>
                                  <p:iterate type="lt">
                                    <p:tmPct val="10000"/>
                                  </p:iterate>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fade">
                                      <p:cBhvr>
                                        <p:cTn id="77" dur="4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2000"/>
                                  </p:stCondLst>
                                  <p:iterate type="lt">
                                    <p:tmPct val="10000"/>
                                  </p:iterate>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fade">
                                      <p:cBhvr>
                                        <p:cTn id="82" dur="4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2000"/>
                                  </p:stCondLst>
                                  <p:iterate type="lt">
                                    <p:tmPct val="10000"/>
                                  </p:iterate>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fade">
                                      <p:cBhvr>
                                        <p:cTn id="87" dur="4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endParaRPr lang="en-US" sz="1400" dirty="0">
              <a:ea typeface="+mn-lt"/>
              <a:cs typeface="+mn-lt"/>
            </a:endParaRPr>
          </a:p>
          <a:p>
            <a:pPr algn="l"/>
            <a:r>
              <a:rPr lang="en-US" sz="1400" dirty="0">
                <a:ea typeface="+mn-lt"/>
                <a:cs typeface="+mn-lt"/>
              </a:rPr>
              <a:t> Version control system:</a:t>
            </a:r>
          </a:p>
          <a:p>
            <a:pPr algn="l"/>
            <a:r>
              <a:rPr lang="en-US" sz="1400" dirty="0">
                <a:ea typeface="+mn-lt"/>
                <a:cs typeface="+mn-lt"/>
              </a:rPr>
              <a:t> - git</a:t>
            </a:r>
          </a:p>
          <a:p>
            <a:pPr algn="l"/>
            <a:r>
              <a:rPr lang="en-US" sz="1400" dirty="0">
                <a:ea typeface="+mn-lt"/>
                <a:cs typeface="+mn-lt"/>
              </a:rPr>
              <a:t> - GitHub </a:t>
            </a:r>
          </a:p>
          <a:p>
            <a:pPr algn="l"/>
            <a:endParaRPr lang="en-US" sz="1400" dirty="0">
              <a:ea typeface="+mn-lt"/>
              <a:cs typeface="+mn-lt"/>
            </a:endParaRPr>
          </a:p>
          <a:p>
            <a:pPr algn="l"/>
            <a:r>
              <a:rPr lang="en-US" sz="1400" dirty="0">
                <a:ea typeface="+mn-lt"/>
                <a:cs typeface="+mn-lt"/>
              </a:rPr>
              <a:t>Project tracking systems: </a:t>
            </a:r>
          </a:p>
          <a:p>
            <a:pPr algn="l"/>
            <a:r>
              <a:rPr lang="en-US" sz="1400" dirty="0">
                <a:ea typeface="+mn-lt"/>
                <a:cs typeface="+mn-lt"/>
              </a:rPr>
              <a:t>- Slack </a:t>
            </a:r>
          </a:p>
          <a:p>
            <a:pPr algn="l"/>
            <a:r>
              <a:rPr lang="en-US" sz="1400" dirty="0">
                <a:ea typeface="+mn-lt"/>
                <a:cs typeface="+mn-lt"/>
              </a:rPr>
              <a:t>- Discord</a:t>
            </a:r>
          </a:p>
          <a:p>
            <a:pPr algn="l"/>
            <a:r>
              <a:rPr lang="en-US" sz="1400" dirty="0">
                <a:ea typeface="+mn-lt"/>
                <a:cs typeface="+mn-lt"/>
              </a:rPr>
              <a:t>- Trello  </a:t>
            </a:r>
          </a:p>
          <a:p>
            <a:pPr algn="l"/>
            <a:br>
              <a:rPr lang="en-US" sz="1400" dirty="0">
                <a:ea typeface="+mn-lt"/>
                <a:cs typeface="+mn-lt"/>
              </a:rPr>
            </a:br>
            <a:endParaRPr lang="en-US" sz="1400" dirty="0">
              <a:ea typeface="+mn-lt"/>
              <a:cs typeface="+mn-lt"/>
            </a:endParaRPr>
          </a:p>
          <a:p>
            <a:pPr algn="l"/>
            <a:r>
              <a:rPr lang="en-US" sz="1400" dirty="0">
                <a:ea typeface="+mn-lt"/>
                <a:cs typeface="+mn-lt"/>
              </a:rPr>
              <a:t>DevOps:</a:t>
            </a:r>
          </a:p>
          <a:p>
            <a:pPr algn="l"/>
            <a:r>
              <a:rPr lang="en-US" sz="1400" dirty="0">
                <a:ea typeface="+mn-lt"/>
                <a:cs typeface="+mn-lt"/>
              </a:rPr>
              <a:t> - Clouds: </a:t>
            </a:r>
            <a:r>
              <a:rPr lang="en-US" sz="1400" dirty="0" err="1">
                <a:ea typeface="+mn-lt"/>
                <a:cs typeface="+mn-lt"/>
              </a:rPr>
              <a:t>Vercel</a:t>
            </a:r>
            <a:r>
              <a:rPr lang="en-US" sz="1400" dirty="0">
                <a:ea typeface="+mn-lt"/>
                <a:cs typeface="+mn-lt"/>
              </a:rPr>
              <a:t>, Digital Ocean, Heroku</a:t>
            </a:r>
          </a:p>
          <a:p>
            <a:pPr algn="l"/>
            <a:r>
              <a:rPr lang="en-US" sz="1400" dirty="0">
                <a:ea typeface="+mn-lt"/>
                <a:cs typeface="+mn-lt"/>
              </a:rPr>
              <a:t> - </a:t>
            </a:r>
            <a:r>
              <a:rPr lang="en-US" sz="1400" dirty="0" err="1">
                <a:ea typeface="+mn-lt"/>
                <a:cs typeface="+mn-lt"/>
              </a:rPr>
              <a:t>CloudFlare</a:t>
            </a:r>
            <a:endParaRPr lang="en-US" sz="1400">
              <a:ea typeface="+mn-lt"/>
              <a:cs typeface="+mn-lt"/>
            </a:endParaRPr>
          </a:p>
          <a:p>
            <a:pPr algn="l"/>
            <a:r>
              <a:rPr lang="en-US" sz="1400" dirty="0">
                <a:ea typeface="+mn-lt"/>
                <a:cs typeface="+mn-lt"/>
              </a:rPr>
              <a:t> -  </a:t>
            </a:r>
            <a:r>
              <a:rPr lang="en-US" sz="1400" dirty="0" err="1">
                <a:ea typeface="+mn-lt"/>
                <a:cs typeface="+mn-lt"/>
              </a:rPr>
              <a:t>GitBash</a:t>
            </a:r>
            <a:endParaRPr lang="en-US" sz="1400">
              <a:ea typeface="+mn-lt"/>
              <a:cs typeface="+mn-lt"/>
            </a:endParaRPr>
          </a:p>
          <a:p>
            <a:pPr algn="l"/>
            <a:r>
              <a:rPr lang="en-US" sz="1400" dirty="0">
                <a:ea typeface="+mn-lt"/>
                <a:cs typeface="+mn-lt"/>
              </a:rPr>
              <a:t> - Server Configuration Via SSH</a:t>
            </a:r>
          </a:p>
          <a:p>
            <a:pPr algn="l"/>
            <a:br>
              <a:rPr lang="en-US" sz="1400" dirty="0">
                <a:ea typeface="+mn-lt"/>
                <a:cs typeface="+mn-lt"/>
              </a:rPr>
            </a:br>
            <a:endParaRPr lang="en-US" sz="1400" dirty="0">
              <a:ea typeface="+mn-lt"/>
              <a:cs typeface="+mn-lt"/>
            </a:endParaRPr>
          </a:p>
          <a:p>
            <a:pPr algn="l"/>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8999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4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4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4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4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4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4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4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4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2000"/>
                                  </p:stCondLst>
                                  <p:iterate type="lt">
                                    <p:tmPct val="10000"/>
                                  </p:iterate>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4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2000"/>
                                  </p:stCondLst>
                                  <p:iterate type="lt">
                                    <p:tmPct val="10000"/>
                                  </p:iterate>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4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2000"/>
                                  </p:stCondLst>
                                  <p:iterate type="lt">
                                    <p:tmPct val="10000"/>
                                  </p:iterate>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4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2000"/>
                                  </p:stCondLst>
                                  <p:iterate type="lt">
                                    <p:tmPct val="10000"/>
                                  </p:iterate>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4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2000"/>
                                  </p:stCondLst>
                                  <p:iterate type="lt">
                                    <p:tmPct val="10000"/>
                                  </p:iterate>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4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2000"/>
                                  </p:stCondLst>
                                  <p:iterate type="lt">
                                    <p:tmPct val="10000"/>
                                  </p:iterate>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4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2000"/>
                                  </p:stCondLst>
                                  <p:iterate type="lt">
                                    <p:tmPct val="10000"/>
                                  </p:iterate>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4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30306" y="487117"/>
            <a:ext cx="4102609" cy="1422631"/>
          </a:xfrm>
        </p:spPr>
        <p:txBody>
          <a:bodyPr vert="horz" lIns="91440" tIns="45720" rIns="91440" bIns="45720" rtlCol="0" anchor="t">
            <a:noAutofit/>
          </a:bodyPr>
          <a:lstStyle/>
          <a:p>
            <a:pPr algn="l"/>
            <a:endParaRPr lang="en-US" sz="1400" dirty="0">
              <a:ea typeface="+mn-lt"/>
              <a:cs typeface="+mn-lt"/>
            </a:endParaRPr>
          </a:p>
          <a:p>
            <a:pPr algn="l"/>
            <a:endParaRPr lang="en-US" sz="1400" dirty="0">
              <a:ea typeface="+mn-lt"/>
              <a:cs typeface="+mn-lt"/>
            </a:endParaRPr>
          </a:p>
          <a:p>
            <a:pPr algn="l"/>
            <a:r>
              <a:rPr lang="en-US" sz="1400" dirty="0">
                <a:ea typeface="+mn-lt"/>
                <a:cs typeface="+mn-lt"/>
              </a:rPr>
              <a:t>Other Skills: - Mongo Shell </a:t>
            </a:r>
          </a:p>
          <a:p>
            <a:pPr algn="l"/>
            <a:r>
              <a:rPr lang="en-US" sz="1400" dirty="0">
                <a:ea typeface="+mn-lt"/>
                <a:cs typeface="+mn-lt"/>
              </a:rPr>
              <a:t>-</a:t>
            </a:r>
            <a:r>
              <a:rPr lang="en-US" sz="1400" dirty="0" err="1">
                <a:ea typeface="+mn-lt"/>
                <a:cs typeface="+mn-lt"/>
              </a:rPr>
              <a:t>VsCode</a:t>
            </a:r>
            <a:r>
              <a:rPr lang="en-US" sz="1400" dirty="0">
                <a:ea typeface="+mn-lt"/>
                <a:cs typeface="+mn-lt"/>
              </a:rPr>
              <a:t> </a:t>
            </a:r>
          </a:p>
          <a:p>
            <a:pPr algn="l"/>
            <a:r>
              <a:rPr lang="en-US" sz="1400" dirty="0">
                <a:ea typeface="+mn-lt"/>
                <a:cs typeface="+mn-lt"/>
              </a:rPr>
              <a:t>- Google Sheets</a:t>
            </a:r>
          </a:p>
          <a:p>
            <a:pPr algn="l"/>
            <a:r>
              <a:rPr lang="en-US" sz="1400" dirty="0">
                <a:ea typeface="+mn-lt"/>
                <a:cs typeface="+mn-lt"/>
              </a:rPr>
              <a:t>- </a:t>
            </a:r>
            <a:r>
              <a:rPr lang="en-US" sz="1400" dirty="0" err="1">
                <a:ea typeface="+mn-lt"/>
                <a:cs typeface="+mn-lt"/>
              </a:rPr>
              <a:t>Creately</a:t>
            </a:r>
            <a:r>
              <a:rPr lang="en-US" sz="1400" dirty="0">
                <a:ea typeface="+mn-lt"/>
                <a:cs typeface="+mn-lt"/>
              </a:rPr>
              <a:t> (For Making DFD) </a:t>
            </a:r>
          </a:p>
          <a:p>
            <a:pPr algn="l"/>
            <a:r>
              <a:rPr lang="en-US" sz="1400" dirty="0">
                <a:ea typeface="+mn-lt"/>
                <a:cs typeface="+mn-lt"/>
              </a:rPr>
              <a:t>- Writing Business Proposals </a:t>
            </a:r>
          </a:p>
          <a:p>
            <a:pPr algn="l"/>
            <a:r>
              <a:rPr lang="en-US" sz="1400" dirty="0">
                <a:ea typeface="+mn-lt"/>
                <a:cs typeface="+mn-lt"/>
              </a:rPr>
              <a:t>- Building Multiple Environment for Projects</a:t>
            </a:r>
          </a:p>
          <a:p>
            <a:pPr algn="l"/>
            <a:r>
              <a:rPr lang="en-US" sz="1400" dirty="0">
                <a:ea typeface="+mn-lt"/>
                <a:cs typeface="+mn-lt"/>
              </a:rPr>
              <a:t>- Postman For API Testing</a:t>
            </a:r>
          </a:p>
          <a:p>
            <a:pPr algn="l"/>
            <a:endParaRPr lang="en-US" sz="1400" dirty="0">
              <a:ea typeface="+mn-lt"/>
              <a:cs typeface="+mn-lt"/>
            </a:endParaRPr>
          </a:p>
          <a:p>
            <a:pPr algn="l">
              <a:lnSpc>
                <a:spcPct val="95000"/>
              </a:lnSpc>
            </a:pPr>
            <a:endParaRPr lang="en-US" sz="1400" dirty="0">
              <a:ea typeface="+mn-lt"/>
              <a:cs typeface="+mn-lt"/>
            </a:endParaRPr>
          </a:p>
          <a:p>
            <a:pPr algn="l"/>
            <a:br>
              <a:rPr lang="en-US" sz="1400" dirty="0">
                <a:ea typeface="+mn-lt"/>
                <a:cs typeface="+mn-lt"/>
              </a:rPr>
            </a:br>
            <a:endParaRPr lang="en-US" sz="1400" dirty="0">
              <a:ea typeface="+mn-lt"/>
              <a:cs typeface="+mn-lt"/>
            </a:endParaRPr>
          </a:p>
          <a:p>
            <a:pPr algn="l"/>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br>
              <a:rPr lang="en-US" sz="1400" dirty="0">
                <a:ea typeface="+mn-lt"/>
                <a:cs typeface="+mn-lt"/>
              </a:rPr>
            </a:br>
            <a:endParaRPr lang="en-US" sz="1400" dirty="0">
              <a:ea typeface="+mn-lt"/>
              <a:cs typeface="+mn-lt"/>
            </a:endParaRPr>
          </a:p>
          <a:p>
            <a:pPr algn="l">
              <a:lnSpc>
                <a:spcPct val="95000"/>
              </a:lnSpc>
            </a:pPr>
            <a:endParaRPr lang="en-US" sz="600"/>
          </a:p>
        </p:txBody>
      </p:sp>
      <p:pic>
        <p:nvPicPr>
          <p:cNvPr id="4" name="Picture 4" descr="Free illustration: Background Image, Red, Triangle - Free ...">
            <a:extLst>
              <a:ext uri="{FF2B5EF4-FFF2-40B4-BE49-F238E27FC236}">
                <a16:creationId xmlns:a16="http://schemas.microsoft.com/office/drawing/2014/main" id="{71C34C9B-4DA7-4A35-8B24-60D25F4E1DFA}"/>
              </a:ext>
            </a:extLst>
          </p:cNvPr>
          <p:cNvPicPr>
            <a:picLocks noChangeAspect="1"/>
          </p:cNvPicPr>
          <p:nvPr/>
        </p:nvPicPr>
        <p:blipFill rotWithShape="1">
          <a:blip r:embed="rId2"/>
          <a:srcRect r="222"/>
          <a:stretch/>
        </p:blipFill>
        <p:spPr>
          <a:xfrm>
            <a:off x="5349241" y="10"/>
            <a:ext cx="6842759" cy="6857990"/>
          </a:xfrm>
          <a:prstGeom prst="rect">
            <a:avLst/>
          </a:prstGeom>
        </p:spPr>
      </p:pic>
    </p:spTree>
    <p:extLst>
      <p:ext uri="{BB962C8B-B14F-4D97-AF65-F5344CB8AC3E}">
        <p14:creationId xmlns:p14="http://schemas.microsoft.com/office/powerpoint/2010/main" val="133410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4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4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4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4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4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4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4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000"/>
                                  </p:stCondLst>
                                  <p:iterate type="lt">
                                    <p:tmPct val="10000"/>
                                  </p:iterate>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4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000"/>
                                  </p:stCondLst>
                                  <p:iterate type="lt">
                                    <p:tmPct val="10000"/>
                                  </p:iterate>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4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000"/>
                                  </p:stCondLst>
                                  <p:iterate type="lt">
                                    <p:tmPct val="10000"/>
                                  </p:iterate>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4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2000"/>
                                  </p:stCondLst>
                                  <p:iterate type="lt">
                                    <p:tmPct val="10000"/>
                                  </p:iterate>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4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PrismaticVTI</vt:lpstr>
      <vt:lpstr>What is Angular?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2021-12-14T01:55:35Z</dcterms:created>
  <dcterms:modified xsi:type="dcterms:W3CDTF">2022-02-08T00:18:49Z</dcterms:modified>
</cp:coreProperties>
</file>