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828" r:id="rId3"/>
    <p:sldId id="960" r:id="rId5"/>
    <p:sldId id="953" r:id="rId6"/>
    <p:sldId id="954" r:id="rId7"/>
    <p:sldId id="956" r:id="rId8"/>
    <p:sldId id="957" r:id="rId9"/>
    <p:sldId id="958" r:id="rId10"/>
    <p:sldId id="959" r:id="rId11"/>
    <p:sldId id="961" r:id="rId12"/>
    <p:sldId id="962" r:id="rId13"/>
    <p:sldId id="963" r:id="rId14"/>
    <p:sldId id="964" r:id="rId15"/>
    <p:sldId id="965" r:id="rId16"/>
    <p:sldId id="966" r:id="rId17"/>
    <p:sldId id="967" r:id="rId18"/>
  </p:sldIdLst>
  <p:sldSz cx="12196445"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尚佳"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7DCF1"/>
    <a:srgbClr val="0DC2D5"/>
    <a:srgbClr val="006BBC"/>
    <a:srgbClr val="00AAA2"/>
    <a:srgbClr val="EFEFEF"/>
    <a:srgbClr val="FFFFFF"/>
    <a:srgbClr val="F0F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324" autoAdjust="0"/>
    <p:restoredTop sz="94270" autoAdjust="0"/>
  </p:normalViewPr>
  <p:slideViewPr>
    <p:cSldViewPr snapToObjects="1">
      <p:cViewPr varScale="1">
        <p:scale>
          <a:sx n="89" d="100"/>
          <a:sy n="89" d="100"/>
        </p:scale>
        <p:origin x="-222" y="-108"/>
      </p:cViewPr>
      <p:guideLst>
        <p:guide orient="horz" pos="2143"/>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2"/>
            <a:ext cx="2743201"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908052"/>
            <a:ext cx="8081963"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5" y="2886610"/>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451" y="1447780"/>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7"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47"/>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8" y="2574150"/>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942" y="3206629"/>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2404" y="3446015"/>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9"/>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2"/>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437" y="2795895"/>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627"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9341"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9009" y="2909286"/>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4990" y="3446014"/>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70389" y="134946"/>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25625" y="908051"/>
            <a:ext cx="10601349" cy="635000"/>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825625" y="1600201"/>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Freeform 5"/>
          <p:cNvSpPr/>
          <p:nvPr userDrawn="1"/>
        </p:nvSpPr>
        <p:spPr bwMode="auto">
          <a:xfrm>
            <a:off x="63836" y="73173"/>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9" name="Freeform 6"/>
          <p:cNvSpPr/>
          <p:nvPr userDrawn="1"/>
        </p:nvSpPr>
        <p:spPr bwMode="auto">
          <a:xfrm>
            <a:off x="1196835" y="73173"/>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0" name="Freeform 7"/>
          <p:cNvSpPr/>
          <p:nvPr userDrawn="1"/>
        </p:nvSpPr>
        <p:spPr bwMode="auto">
          <a:xfrm>
            <a:off x="11320057" y="73173"/>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5" name="TextBox 14"/>
          <p:cNvSpPr txBox="1"/>
          <p:nvPr userDrawn="1"/>
        </p:nvSpPr>
        <p:spPr>
          <a:xfrm>
            <a:off x="11537052" y="116633"/>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chemeClr val="accent2"/>
                </a:solidFill>
                <a:latin typeface="+mn-ea"/>
                <a:ea typeface="+mn-ea"/>
              </a:rPr>
            </a:fld>
            <a:endParaRPr lang="zh-CN" altLang="en-US" sz="1700" dirty="0">
              <a:solidFill>
                <a:schemeClr val="accent2"/>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4" y="2906713"/>
            <a:ext cx="10366375" cy="1500187"/>
          </a:xfrm>
        </p:spPr>
        <p:txBody>
          <a:bodyPr anchor="b"/>
          <a:lstStyle>
            <a:lvl1pPr marL="0" indent="0">
              <a:buNone/>
              <a:defRPr sz="2000">
                <a:solidFill>
                  <a:srgbClr val="F8F8F8"/>
                </a:solidFill>
              </a:defRPr>
            </a:lvl1pPr>
            <a:lvl2pPr marL="457200" indent="0">
              <a:buNone/>
              <a:defRPr sz="1700"/>
            </a:lvl2pPr>
            <a:lvl3pPr marL="914400" indent="0">
              <a:buNone/>
              <a:defRPr sz="1600"/>
            </a:lvl3pPr>
            <a:lvl4pPr marL="1371600" indent="0">
              <a:buNone/>
              <a:defRPr sz="1300"/>
            </a:lvl4pPr>
            <a:lvl5pPr marL="1828800" indent="0">
              <a:buNone/>
              <a:defRPr sz="1300"/>
            </a:lvl5pPr>
            <a:lvl6pPr marL="2286000" indent="0">
              <a:buNone/>
              <a:defRPr sz="1300"/>
            </a:lvl6pPr>
            <a:lvl7pPr marL="2743200" indent="0">
              <a:buNone/>
              <a:defRPr sz="1300"/>
            </a:lvl7pPr>
            <a:lvl8pPr marL="3200400" indent="0">
              <a:buNone/>
              <a:defRPr sz="1300"/>
            </a:lvl8pPr>
            <a:lvl9pPr marL="3657600" indent="0">
              <a:buNone/>
              <a:defRPr sz="13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99" y="1600201"/>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1"/>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5" name="图片 13" descr="泰迪logo无底色.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940" y="6309320"/>
            <a:ext cx="918092" cy="2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7"/>
            <a:ext cx="10977563"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9563"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013" y="1535113"/>
            <a:ext cx="5391151"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013"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3201" cy="1162051"/>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8850" y="273052"/>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3201" cy="46910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9"/>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6.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609601" y="1600201"/>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advTm="9437"/>
    </mc:Choice>
    <mc:Fallback>
      <p:transition advTm="9437"/>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7600" algn="l" defTabSz="9144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dirty="0" smtClean="0">
                <a:solidFill>
                  <a:schemeClr val="accent2"/>
                </a:solidFill>
                <a:latin typeface="微软雅黑" panose="020B0503020204020204" pitchFamily="34" charset="-122"/>
                <a:ea typeface="微软雅黑" panose="020B0503020204020204" pitchFamily="34" charset="-122"/>
              </a:rPr>
              <a:t>第</a:t>
            </a:r>
            <a:r>
              <a:rPr lang="en-US" altLang="zh-CN" sz="2800" dirty="0" smtClean="0">
                <a:solidFill>
                  <a:schemeClr val="accent2"/>
                </a:solidFill>
                <a:latin typeface="微软雅黑" panose="020B0503020204020204" pitchFamily="34" charset="-122"/>
                <a:ea typeface="微软雅黑" panose="020B0503020204020204" pitchFamily="34" charset="-122"/>
              </a:rPr>
              <a:t>6</a:t>
            </a:r>
            <a:r>
              <a:rPr lang="zh-CN" altLang="en-US" sz="2800" dirty="0" smtClean="0">
                <a:solidFill>
                  <a:schemeClr val="accent2"/>
                </a:solidFill>
                <a:latin typeface="微软雅黑" panose="020B0503020204020204" pitchFamily="34" charset="-122"/>
                <a:ea typeface="微软雅黑" panose="020B0503020204020204" pitchFamily="34" charset="-122"/>
              </a:rPr>
              <a:t>章</a:t>
            </a:r>
            <a:r>
              <a:rPr lang="en-US" altLang="zh-CN" sz="2800" dirty="0" smtClean="0">
                <a:solidFill>
                  <a:schemeClr val="accent2"/>
                </a:solidFill>
                <a:latin typeface="微软雅黑" panose="020B0503020204020204" pitchFamily="34" charset="-122"/>
                <a:ea typeface="微软雅黑" panose="020B0503020204020204" pitchFamily="34" charset="-122"/>
              </a:rPr>
              <a:t> </a:t>
            </a:r>
            <a:r>
              <a:rPr lang="zh-CN" altLang="en-US" sz="2800" dirty="0" smtClean="0">
                <a:solidFill>
                  <a:schemeClr val="accent2"/>
                </a:solidFill>
                <a:latin typeface="微软雅黑" panose="020B0503020204020204" pitchFamily="34" charset="-122"/>
                <a:ea typeface="微软雅黑" panose="020B0503020204020204" pitchFamily="34" charset="-122"/>
              </a:rPr>
              <a:t>关联规则基础知识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smtClean="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72393" y="1111352"/>
            <a:ext cx="9890484" cy="551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en-US" altLang="zh-CN" sz="2000" dirty="0" smtClean="0"/>
              <a:t> </a:t>
            </a:r>
            <a:r>
              <a:rPr lang="zh-CN" altLang="zh-CN" sz="2000" dirty="0" smtClean="0"/>
              <a:t>提到</a:t>
            </a:r>
            <a:r>
              <a:rPr lang="zh-CN" altLang="zh-CN" sz="2000" dirty="0"/>
              <a:t>关联规则不得不先看一个有趣的故事： “啤酒与尿布”的故事。它发生在美国沃尔玛连锁店超市。沃尔玛拥有世界上最大的数据仓库系统，为了能够准确地了解顾客的购买习惯，沃尔玛对顾客购物行为进行了购物篮分析，想知道顾客经常一起购买的商品都有哪些。沃尔玛数据仓库里集中了详细的原始交易数据。在这些原始交易数据的基础上，沃尔玛利用数据挖掘方法对这些数据进行分析和挖掘。一个意外的发现是：与尿布一起购买最多的商品竟是啤酒</a:t>
            </a:r>
            <a:r>
              <a:rPr lang="en-US" altLang="zh-CN" sz="2000" dirty="0"/>
              <a:t>!</a:t>
            </a:r>
            <a:r>
              <a:rPr lang="zh-CN" altLang="zh-CN" sz="2000" dirty="0"/>
              <a:t>经过大量实际调查分析，揭示了一个隐藏的规律：在美国，一些年轻的父亲下班后经常要到超市去买婴儿尿布，而他们中有</a:t>
            </a:r>
            <a:r>
              <a:rPr lang="en-US" altLang="zh-CN" sz="2000" dirty="0"/>
              <a:t>30%~40%</a:t>
            </a:r>
            <a:r>
              <a:rPr lang="zh-CN" altLang="zh-CN" sz="2000" dirty="0"/>
              <a:t>的人同时也为自己买一些啤酒。产生这一现象的原因是：美国太太们常叮嘱她们的丈夫下班后为小孩买尿布，而丈夫们在买尿布后又随手带回了他们喜欢的啤酒。</a:t>
            </a:r>
            <a:endParaRPr lang="zh-CN" altLang="zh-CN" sz="2000" dirty="0"/>
          </a:p>
          <a:p>
            <a:r>
              <a:rPr lang="en-US" altLang="zh-CN" sz="2000" dirty="0" smtClean="0"/>
              <a:t> </a:t>
            </a:r>
            <a:r>
              <a:rPr lang="zh-CN" altLang="zh-CN" sz="2000" dirty="0" smtClean="0"/>
              <a:t>我们</a:t>
            </a:r>
            <a:r>
              <a:rPr lang="zh-CN" altLang="zh-CN" sz="2000" dirty="0"/>
              <a:t>先不讨论这个故事的真实性，但是这种“啤酒与尿布”的关联关系在现实中却广泛存在，比如人们的穿衣搭配、产品交叉销售、各种营销推荐方案等，归结起来它们就是一种关联规则问题。本章主要介绍关联规则的基本概念、关联规则的挖掘方法和</a:t>
            </a:r>
            <a:r>
              <a:rPr lang="en-US" altLang="zh-CN" sz="2000" dirty="0"/>
              <a:t>Python</a:t>
            </a:r>
            <a:r>
              <a:rPr lang="zh-CN" altLang="zh-CN" sz="2000" dirty="0"/>
              <a:t>实现。</a:t>
            </a:r>
            <a:endParaRPr lang="zh-CN" altLang="zh-CN" sz="2000" dirty="0"/>
          </a:p>
          <a:p>
            <a:endParaRPr lang="zh-CN" altLang="zh-CN" sz="20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6.2.2 </a:t>
            </a:r>
            <a:r>
              <a:rPr lang="zh-CN" altLang="en-US" sz="2800" dirty="0" smtClean="0">
                <a:solidFill>
                  <a:schemeClr val="accent2"/>
                </a:solidFill>
                <a:latin typeface="微软雅黑" panose="020B0503020204020204" pitchFamily="34" charset="-122"/>
                <a:ea typeface="微软雅黑" panose="020B0503020204020204" pitchFamily="34" charset="-122"/>
              </a:rPr>
              <a:t>多对一</a:t>
            </a:r>
            <a:r>
              <a:rPr lang="zh-CN" altLang="en-US" sz="2800" dirty="0">
                <a:solidFill>
                  <a:schemeClr val="accent2"/>
                </a:solidFill>
                <a:latin typeface="微软雅黑" panose="020B0503020204020204" pitchFamily="34" charset="-122"/>
                <a:ea typeface="微软雅黑" panose="020B0503020204020204" pitchFamily="34" charset="-122"/>
              </a:rPr>
              <a:t>关联规则挖掘及</a:t>
            </a:r>
            <a:r>
              <a:rPr lang="en-US" altLang="zh-CN" sz="2800" dirty="0">
                <a:solidFill>
                  <a:schemeClr val="accent2"/>
                </a:solidFill>
                <a:latin typeface="微软雅黑" panose="020B0503020204020204" pitchFamily="34" charset="-122"/>
                <a:ea typeface="微软雅黑" panose="020B0503020204020204" pitchFamily="34" charset="-122"/>
              </a:rPr>
              <a:t>Python</a:t>
            </a:r>
            <a:r>
              <a:rPr lang="zh-CN" altLang="en-US" sz="2800" dirty="0">
                <a:solidFill>
                  <a:schemeClr val="accent2"/>
                </a:solidFill>
                <a:latin typeface="微软雅黑" panose="020B0503020204020204" pitchFamily="34" charset="-122"/>
                <a:ea typeface="微软雅黑" panose="020B0503020204020204" pitchFamily="34" charset="-122"/>
              </a:rPr>
              <a:t>实现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466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zh-CN" altLang="zh-CN" sz="1600" dirty="0" smtClean="0"/>
              <a:t>（</a:t>
            </a:r>
            <a:r>
              <a:rPr lang="en-US" altLang="zh-CN" sz="1600" dirty="0"/>
              <a:t>1</a:t>
            </a:r>
            <a:r>
              <a:rPr lang="zh-CN" altLang="zh-CN" sz="1600" dirty="0"/>
              <a:t>）连接步。目的是找到</a:t>
            </a:r>
            <a:r>
              <a:rPr lang="en-US" altLang="zh-CN" sz="1600" dirty="0"/>
              <a:t>K</a:t>
            </a:r>
            <a:r>
              <a:rPr lang="zh-CN" altLang="zh-CN" sz="1600" dirty="0"/>
              <a:t>项集。对给定的最小支持度阈值，分别对</a:t>
            </a:r>
            <a:r>
              <a:rPr lang="en-US" altLang="zh-CN" sz="1600" dirty="0"/>
              <a:t>1</a:t>
            </a:r>
            <a:r>
              <a:rPr lang="zh-CN" altLang="zh-CN" sz="1600" dirty="0"/>
              <a:t>项候选集</a:t>
            </a:r>
            <a:r>
              <a:rPr lang="en-US" altLang="zh-CN" sz="1600" dirty="0"/>
              <a:t>C1</a:t>
            </a:r>
            <a:r>
              <a:rPr lang="zh-CN" altLang="zh-CN" sz="1600" dirty="0"/>
              <a:t>，剔除小于该阈值的项集得到</a:t>
            </a:r>
            <a:r>
              <a:rPr lang="en-US" altLang="zh-CN" sz="1600" dirty="0"/>
              <a:t>1</a:t>
            </a:r>
            <a:r>
              <a:rPr lang="zh-CN" altLang="zh-CN" sz="1600" dirty="0"/>
              <a:t>项频繁集</a:t>
            </a:r>
            <a:r>
              <a:rPr lang="en-US" altLang="zh-CN" sz="1600" dirty="0"/>
              <a:t>L1</a:t>
            </a:r>
            <a:r>
              <a:rPr lang="zh-CN" altLang="zh-CN" sz="1600" dirty="0"/>
              <a:t>；下一步由</a:t>
            </a:r>
            <a:r>
              <a:rPr lang="en-US" altLang="zh-CN" sz="1600" dirty="0"/>
              <a:t>L1</a:t>
            </a:r>
            <a:r>
              <a:rPr lang="zh-CN" altLang="zh-CN" sz="1600" dirty="0"/>
              <a:t>自身连接产生</a:t>
            </a:r>
            <a:r>
              <a:rPr lang="en-US" altLang="zh-CN" sz="1600" dirty="0"/>
              <a:t>2</a:t>
            </a:r>
            <a:r>
              <a:rPr lang="zh-CN" altLang="zh-CN" sz="1600" dirty="0"/>
              <a:t>项候选集</a:t>
            </a:r>
            <a:r>
              <a:rPr lang="en-US" altLang="zh-CN" sz="1600" dirty="0"/>
              <a:t>C2</a:t>
            </a:r>
            <a:r>
              <a:rPr lang="zh-CN" altLang="zh-CN" sz="1600" dirty="0"/>
              <a:t>，保留</a:t>
            </a:r>
            <a:r>
              <a:rPr lang="en-US" altLang="zh-CN" sz="1600" dirty="0"/>
              <a:t>C2</a:t>
            </a:r>
            <a:r>
              <a:rPr lang="zh-CN" altLang="zh-CN" sz="1600" dirty="0"/>
              <a:t>中满足约束条件的项集得到</a:t>
            </a:r>
            <a:r>
              <a:rPr lang="en-US" altLang="zh-CN" sz="1600" dirty="0"/>
              <a:t>2</a:t>
            </a:r>
            <a:r>
              <a:rPr lang="zh-CN" altLang="zh-CN" sz="1600" dirty="0"/>
              <a:t>项频繁集，记为</a:t>
            </a:r>
            <a:r>
              <a:rPr lang="en-US" altLang="zh-CN" sz="1600" dirty="0"/>
              <a:t>L2</a:t>
            </a:r>
            <a:r>
              <a:rPr lang="zh-CN" altLang="zh-CN" sz="1600" dirty="0"/>
              <a:t>；再由下一步由</a:t>
            </a:r>
            <a:r>
              <a:rPr lang="en-US" altLang="zh-CN" sz="1600" dirty="0"/>
              <a:t>L2</a:t>
            </a:r>
            <a:r>
              <a:rPr lang="zh-CN" altLang="zh-CN" sz="1600" dirty="0"/>
              <a:t>与</a:t>
            </a:r>
            <a:r>
              <a:rPr lang="en-US" altLang="zh-CN" sz="1600" dirty="0"/>
              <a:t>L2</a:t>
            </a:r>
            <a:r>
              <a:rPr lang="zh-CN" altLang="zh-CN" sz="1600" dirty="0"/>
              <a:t>连接产生</a:t>
            </a:r>
            <a:r>
              <a:rPr lang="en-US" altLang="zh-CN" sz="1600" dirty="0"/>
              <a:t>3</a:t>
            </a:r>
            <a:r>
              <a:rPr lang="zh-CN" altLang="zh-CN" sz="1600" dirty="0"/>
              <a:t>项候选集</a:t>
            </a:r>
            <a:r>
              <a:rPr lang="en-US" altLang="zh-CN" sz="1600" dirty="0"/>
              <a:t>C3</a:t>
            </a:r>
            <a:r>
              <a:rPr lang="zh-CN" altLang="zh-CN" sz="1600" dirty="0"/>
              <a:t>，保留</a:t>
            </a:r>
            <a:r>
              <a:rPr lang="en-US" altLang="zh-CN" sz="1600" dirty="0"/>
              <a:t>C2</a:t>
            </a:r>
            <a:r>
              <a:rPr lang="zh-CN" altLang="zh-CN" sz="1600" dirty="0"/>
              <a:t>中满足约束条件的项集得到</a:t>
            </a:r>
            <a:r>
              <a:rPr lang="en-US" altLang="zh-CN" sz="1600" dirty="0"/>
              <a:t>3</a:t>
            </a:r>
            <a:r>
              <a:rPr lang="zh-CN" altLang="zh-CN" sz="1600" dirty="0"/>
              <a:t>项频繁集，基于</a:t>
            </a:r>
            <a:r>
              <a:rPr lang="en-US" altLang="zh-CN" sz="1600" dirty="0"/>
              <a:t>L3</a:t>
            </a:r>
            <a:r>
              <a:rPr lang="zh-CN" altLang="zh-CN" sz="1600" dirty="0"/>
              <a:t>……这样循环下去，得到最大频繁项集</a:t>
            </a:r>
            <a:r>
              <a:rPr lang="en-US" altLang="zh-CN" sz="1600" dirty="0"/>
              <a:t> </a:t>
            </a:r>
            <a:r>
              <a:rPr lang="zh-CN" altLang="zh-CN" sz="1600" dirty="0"/>
              <a:t>。（这里运用到关联规则中的置信度和支持度的计算公式）</a:t>
            </a:r>
            <a:r>
              <a:rPr lang="zh-CN" altLang="zh-CN" sz="1600" dirty="0" smtClean="0"/>
              <a:t>。</a:t>
            </a:r>
            <a:endParaRPr lang="en-US" altLang="zh-CN" sz="1600" dirty="0" smtClean="0"/>
          </a:p>
          <a:p>
            <a:pPr>
              <a:buNone/>
            </a:pPr>
            <a:r>
              <a:rPr lang="zh-CN" altLang="zh-CN" sz="1600" dirty="0"/>
              <a:t>（</a:t>
            </a:r>
            <a:r>
              <a:rPr lang="en-US" altLang="zh-CN" sz="1600" dirty="0"/>
              <a:t>2</a:t>
            </a:r>
            <a:r>
              <a:rPr lang="zh-CN" altLang="zh-CN" sz="1600" dirty="0"/>
              <a:t>）剪枝步。紧接着连接步，在产生候选项</a:t>
            </a:r>
            <a:r>
              <a:rPr lang="en-US" altLang="zh-CN" sz="1600" dirty="0"/>
              <a:t> </a:t>
            </a:r>
            <a:r>
              <a:rPr lang="zh-CN" altLang="zh-CN" sz="1600" dirty="0"/>
              <a:t>的过程中起到减小搜索空间的目的。由于</a:t>
            </a:r>
            <a:r>
              <a:rPr lang="en-US" altLang="zh-CN" sz="1600" dirty="0"/>
              <a:t> </a:t>
            </a:r>
            <a:r>
              <a:rPr lang="zh-CN" altLang="zh-CN" sz="1600" dirty="0"/>
              <a:t>是</a:t>
            </a:r>
            <a:r>
              <a:rPr lang="en-US" altLang="zh-CN" sz="1600" dirty="0"/>
              <a:t>  </a:t>
            </a:r>
            <a:r>
              <a:rPr lang="zh-CN" altLang="zh-CN" sz="1600" dirty="0"/>
              <a:t>与</a:t>
            </a:r>
            <a:r>
              <a:rPr lang="en-US" altLang="zh-CN" sz="1600" dirty="0"/>
              <a:t> </a:t>
            </a:r>
            <a:r>
              <a:rPr lang="zh-CN" altLang="zh-CN" sz="1600" dirty="0"/>
              <a:t>连接产生的，根据</a:t>
            </a:r>
            <a:r>
              <a:rPr lang="en-US" altLang="zh-CN" sz="1600" dirty="0" err="1"/>
              <a:t>Apriori</a:t>
            </a:r>
            <a:r>
              <a:rPr lang="zh-CN" altLang="zh-CN" sz="1600" dirty="0"/>
              <a:t>的性质频繁集的所有频繁项集的所有非空子集也必须是频繁项集，所有不满足该性质的项集不会存在于</a:t>
            </a:r>
            <a:r>
              <a:rPr lang="en-US" altLang="zh-CN" sz="1600" dirty="0"/>
              <a:t> </a:t>
            </a:r>
            <a:r>
              <a:rPr lang="zh-CN" altLang="zh-CN" sz="1600" dirty="0"/>
              <a:t>中，该过程就是剪枝。</a:t>
            </a:r>
            <a:endParaRPr lang="zh-CN" altLang="zh-CN" sz="1600" dirty="0"/>
          </a:p>
          <a:p>
            <a:pPr>
              <a:buNone/>
            </a:pPr>
            <a:r>
              <a:rPr lang="en-US" altLang="zh-CN" sz="1600" dirty="0"/>
              <a:t>Step3</a:t>
            </a:r>
            <a:r>
              <a:rPr lang="zh-CN" altLang="zh-CN" sz="1600" dirty="0"/>
              <a:t>：由频繁项集产生强关联规则，经过程</a:t>
            </a:r>
            <a:r>
              <a:rPr lang="en-US" altLang="zh-CN" sz="1600" dirty="0"/>
              <a:t>Step2</a:t>
            </a:r>
            <a:r>
              <a:rPr lang="zh-CN" altLang="zh-CN" sz="1600" dirty="0"/>
              <a:t>可知未超过预定的最小支持度阈值的项集已经被剔除，如果剩下这些规则又满足了预定的最小置信度阈值，那么就挖掘出了强关联规则</a:t>
            </a:r>
            <a:r>
              <a:rPr lang="zh-CN" altLang="zh-CN" sz="1600" dirty="0" smtClean="0"/>
              <a:t>。</a:t>
            </a:r>
            <a:endParaRPr lang="en-US" altLang="zh-CN" sz="1600" dirty="0" smtClean="0"/>
          </a:p>
          <a:p>
            <a:pPr>
              <a:buNone/>
            </a:pPr>
            <a:r>
              <a:rPr lang="zh-CN" altLang="zh-CN" sz="1800" dirty="0"/>
              <a:t>综合以上所述，根据支持度和置信度两个指标，我们可以准确并稳定地衡量某条关联规则，也正因此我们需要根据实际情况设定相应的最小支持度和最小置信度，就可以筛选出符合我们要求的关联规则。</a:t>
            </a:r>
            <a:endParaRPr lang="zh-CN" altLang="zh-CN" sz="1800" dirty="0"/>
          </a:p>
          <a:p>
            <a:pPr>
              <a:buNone/>
            </a:pPr>
            <a:endParaRPr lang="zh-CN" altLang="zh-CN" sz="18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6.2.2 </a:t>
            </a:r>
            <a:r>
              <a:rPr lang="zh-CN" altLang="en-US" sz="2800" dirty="0" smtClean="0">
                <a:solidFill>
                  <a:schemeClr val="accent2"/>
                </a:solidFill>
                <a:latin typeface="微软雅黑" panose="020B0503020204020204" pitchFamily="34" charset="-122"/>
                <a:ea typeface="微软雅黑" panose="020B0503020204020204" pitchFamily="34" charset="-122"/>
              </a:rPr>
              <a:t>多对一</a:t>
            </a:r>
            <a:r>
              <a:rPr lang="zh-CN" altLang="en-US" sz="2800" dirty="0">
                <a:solidFill>
                  <a:schemeClr val="accent2"/>
                </a:solidFill>
                <a:latin typeface="微软雅黑" panose="020B0503020204020204" pitchFamily="34" charset="-122"/>
                <a:ea typeface="微软雅黑" panose="020B0503020204020204" pitchFamily="34" charset="-122"/>
              </a:rPr>
              <a:t>关联规则挖掘及</a:t>
            </a:r>
            <a:r>
              <a:rPr lang="en-US" altLang="zh-CN" sz="2800" dirty="0">
                <a:solidFill>
                  <a:schemeClr val="accent2"/>
                </a:solidFill>
                <a:latin typeface="微软雅黑" panose="020B0503020204020204" pitchFamily="34" charset="-122"/>
                <a:ea typeface="微软雅黑" panose="020B0503020204020204" pitchFamily="34" charset="-122"/>
              </a:rPr>
              <a:t>Python</a:t>
            </a:r>
            <a:r>
              <a:rPr lang="zh-CN" altLang="en-US" sz="2800" dirty="0">
                <a:solidFill>
                  <a:schemeClr val="accent2"/>
                </a:solidFill>
                <a:latin typeface="微软雅黑" panose="020B0503020204020204" pitchFamily="34" charset="-122"/>
                <a:ea typeface="微软雅黑" panose="020B0503020204020204" pitchFamily="34" charset="-122"/>
              </a:rPr>
              <a:t>实现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346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zh-CN" altLang="zh-CN" sz="1800" dirty="0" smtClean="0"/>
              <a:t>下面</a:t>
            </a:r>
            <a:r>
              <a:rPr lang="zh-CN" altLang="zh-CN" sz="1800" dirty="0"/>
              <a:t>由表</a:t>
            </a:r>
            <a:r>
              <a:rPr lang="en-US" altLang="zh-CN" sz="1800" dirty="0"/>
              <a:t>6-1</a:t>
            </a:r>
            <a:r>
              <a:rPr lang="zh-CN" altLang="zh-CN" sz="1800" dirty="0"/>
              <a:t>说明</a:t>
            </a:r>
            <a:r>
              <a:rPr lang="en-US" altLang="zh-CN" sz="1800" dirty="0" err="1"/>
              <a:t>Apriori</a:t>
            </a:r>
            <a:r>
              <a:rPr lang="zh-CN" altLang="zh-CN" sz="1800" dirty="0"/>
              <a:t>算法的执行流程，执行步骤如下：</a:t>
            </a:r>
            <a:endParaRPr lang="zh-CN" altLang="zh-CN" sz="1800" dirty="0"/>
          </a:p>
          <a:p>
            <a:pPr>
              <a:buNone/>
            </a:pPr>
            <a:r>
              <a:rPr lang="en-US" altLang="zh-CN" sz="1600" dirty="0"/>
              <a:t>Step1</a:t>
            </a:r>
            <a:r>
              <a:rPr lang="zh-CN" altLang="zh-CN" sz="1600" dirty="0"/>
              <a:t>：扫描数据集，对每个候选计数，并设置最小支持度为</a:t>
            </a:r>
            <a:r>
              <a:rPr lang="en-US" altLang="zh-CN" sz="1600" dirty="0"/>
              <a:t>3</a:t>
            </a:r>
            <a:r>
              <a:rPr lang="zh-CN" altLang="zh-CN" sz="1600" dirty="0" smtClean="0"/>
              <a:t>，</a:t>
            </a:r>
            <a:endParaRPr lang="en-US" altLang="zh-CN" sz="1600" dirty="0" smtClean="0"/>
          </a:p>
          <a:p>
            <a:pPr>
              <a:buNone/>
            </a:pPr>
            <a:r>
              <a:rPr lang="zh-CN" altLang="zh-CN" sz="1600" dirty="0" smtClean="0"/>
              <a:t>得到</a:t>
            </a:r>
            <a:r>
              <a:rPr lang="zh-CN" altLang="zh-CN" sz="1600" dirty="0"/>
              <a:t>候选</a:t>
            </a:r>
            <a:r>
              <a:rPr lang="en-US" altLang="zh-CN" sz="1600" dirty="0"/>
              <a:t>1</a:t>
            </a:r>
            <a:r>
              <a:rPr lang="zh-CN" altLang="zh-CN" sz="1600" dirty="0"/>
              <a:t>项集</a:t>
            </a:r>
            <a:r>
              <a:rPr lang="en-US" altLang="zh-CN" sz="1600" dirty="0"/>
              <a:t>C1</a:t>
            </a:r>
            <a:r>
              <a:rPr lang="zh-CN" altLang="zh-CN" sz="1600" dirty="0"/>
              <a:t>和频繁</a:t>
            </a:r>
            <a:r>
              <a:rPr lang="en-US" altLang="zh-CN" sz="1600" dirty="0"/>
              <a:t>1</a:t>
            </a:r>
            <a:r>
              <a:rPr lang="zh-CN" altLang="zh-CN" sz="1600" dirty="0"/>
              <a:t>项集</a:t>
            </a:r>
            <a:r>
              <a:rPr lang="en-US" altLang="zh-CN" sz="1600" dirty="0"/>
              <a:t>L1</a:t>
            </a:r>
            <a:r>
              <a:rPr lang="zh-CN" altLang="zh-CN" sz="1600" dirty="0"/>
              <a:t>；</a:t>
            </a:r>
            <a:endParaRPr lang="zh-CN" altLang="zh-CN" sz="1600" dirty="0"/>
          </a:p>
          <a:p>
            <a:pPr>
              <a:buNone/>
            </a:pPr>
            <a:r>
              <a:rPr lang="en-US" altLang="zh-CN" sz="1600" dirty="0"/>
              <a:t>Step2</a:t>
            </a:r>
            <a:r>
              <a:rPr lang="zh-CN" altLang="zh-CN" sz="1600" dirty="0"/>
              <a:t>：由</a:t>
            </a:r>
            <a:r>
              <a:rPr lang="en-US" altLang="zh-CN" sz="1600" dirty="0"/>
              <a:t>L1</a:t>
            </a:r>
            <a:r>
              <a:rPr lang="zh-CN" altLang="zh-CN" sz="1600" dirty="0"/>
              <a:t>与</a:t>
            </a:r>
            <a:r>
              <a:rPr lang="en-US" altLang="zh-CN" sz="1600" dirty="0"/>
              <a:t>L1</a:t>
            </a:r>
            <a:r>
              <a:rPr lang="zh-CN" altLang="zh-CN" sz="1600" dirty="0"/>
              <a:t>连接，得到候选</a:t>
            </a:r>
            <a:r>
              <a:rPr lang="en-US" altLang="zh-CN" sz="1600" dirty="0"/>
              <a:t>2</a:t>
            </a:r>
            <a:r>
              <a:rPr lang="zh-CN" altLang="zh-CN" sz="1600" dirty="0"/>
              <a:t>项集</a:t>
            </a:r>
            <a:r>
              <a:rPr lang="en-US" altLang="zh-CN" sz="1600" dirty="0"/>
              <a:t>C2</a:t>
            </a:r>
            <a:r>
              <a:rPr lang="zh-CN" altLang="zh-CN" sz="1600" dirty="0"/>
              <a:t>和频繁</a:t>
            </a:r>
            <a:r>
              <a:rPr lang="en-US" altLang="zh-CN" sz="1600" dirty="0"/>
              <a:t>2</a:t>
            </a:r>
            <a:r>
              <a:rPr lang="zh-CN" altLang="zh-CN" sz="1600" dirty="0"/>
              <a:t>项集</a:t>
            </a:r>
            <a:r>
              <a:rPr lang="en-US" altLang="zh-CN" sz="1600" dirty="0"/>
              <a:t>L2</a:t>
            </a:r>
            <a:endParaRPr lang="zh-CN" altLang="zh-CN" sz="1600" dirty="0"/>
          </a:p>
          <a:p>
            <a:pPr>
              <a:buNone/>
            </a:pPr>
            <a:r>
              <a:rPr lang="en-US" altLang="zh-CN" sz="1600" dirty="0"/>
              <a:t>Step3</a:t>
            </a:r>
            <a:r>
              <a:rPr lang="zh-CN" altLang="zh-CN" sz="1600" dirty="0"/>
              <a:t>：由</a:t>
            </a:r>
            <a:r>
              <a:rPr lang="en-US" altLang="zh-CN" sz="1600" dirty="0"/>
              <a:t>L2</a:t>
            </a:r>
            <a:r>
              <a:rPr lang="zh-CN" altLang="zh-CN" sz="1600" dirty="0"/>
              <a:t>与</a:t>
            </a:r>
            <a:r>
              <a:rPr lang="en-US" altLang="zh-CN" sz="1600" dirty="0"/>
              <a:t>L2</a:t>
            </a:r>
            <a:r>
              <a:rPr lang="zh-CN" altLang="zh-CN" sz="1600" dirty="0"/>
              <a:t>连接，得到候选</a:t>
            </a:r>
            <a:r>
              <a:rPr lang="en-US" altLang="zh-CN" sz="1600" dirty="0"/>
              <a:t>3</a:t>
            </a:r>
            <a:r>
              <a:rPr lang="zh-CN" altLang="zh-CN" sz="1600" dirty="0"/>
              <a:t>项集</a:t>
            </a:r>
            <a:r>
              <a:rPr lang="en-US" altLang="zh-CN" sz="1600" dirty="0"/>
              <a:t>C3</a:t>
            </a:r>
            <a:r>
              <a:rPr lang="zh-CN" altLang="zh-CN" sz="1600" dirty="0"/>
              <a:t>和频繁</a:t>
            </a:r>
            <a:r>
              <a:rPr lang="en-US" altLang="zh-CN" sz="1600" dirty="0"/>
              <a:t>3</a:t>
            </a:r>
            <a:r>
              <a:rPr lang="zh-CN" altLang="zh-CN" sz="1600" dirty="0"/>
              <a:t>项集</a:t>
            </a:r>
            <a:r>
              <a:rPr lang="en-US" altLang="zh-CN" sz="1600" dirty="0"/>
              <a:t>L3</a:t>
            </a:r>
            <a:r>
              <a:rPr lang="zh-CN" altLang="zh-CN" sz="1600" dirty="0" smtClean="0"/>
              <a:t>，</a:t>
            </a:r>
            <a:endParaRPr lang="en-US" altLang="zh-CN" sz="1600" dirty="0" smtClean="0"/>
          </a:p>
          <a:p>
            <a:pPr>
              <a:buNone/>
            </a:pPr>
            <a:r>
              <a:rPr lang="zh-CN" altLang="zh-CN" sz="1600" dirty="0" smtClean="0"/>
              <a:t>这里</a:t>
            </a:r>
            <a:r>
              <a:rPr lang="en-US" altLang="zh-CN" sz="1600" dirty="0"/>
              <a:t>L3</a:t>
            </a:r>
            <a:r>
              <a:rPr lang="zh-CN" altLang="zh-CN" sz="1600" dirty="0"/>
              <a:t>为空集，算法终止。</a:t>
            </a:r>
            <a:endParaRPr lang="zh-CN" altLang="zh-CN" sz="1600" dirty="0"/>
          </a:p>
          <a:p>
            <a:pPr>
              <a:buNone/>
            </a:pPr>
            <a:r>
              <a:rPr lang="zh-CN" altLang="zh-CN" sz="1800" dirty="0"/>
              <a:t>其中候选项集和频繁项集的产生过程如图</a:t>
            </a:r>
            <a:r>
              <a:rPr lang="en-US" altLang="zh-CN" sz="1800" dirty="0"/>
              <a:t>6-2</a:t>
            </a:r>
            <a:r>
              <a:rPr lang="zh-CN" altLang="zh-CN" sz="1800" dirty="0"/>
              <a:t>所示。</a:t>
            </a:r>
            <a:endParaRPr lang="zh-CN" altLang="zh-CN" sz="1800" dirty="0"/>
          </a:p>
          <a:p>
            <a:endParaRPr lang="zh-CN" altLang="zh-CN" sz="1800" dirty="0"/>
          </a:p>
        </p:txBody>
      </p:sp>
      <p:pic>
        <p:nvPicPr>
          <p:cNvPr id="7" name="图片 6"/>
          <p:cNvPicPr/>
          <p:nvPr/>
        </p:nvPicPr>
        <p:blipFill>
          <a:blip r:embed="rId1" cstate="print">
            <a:extLst>
              <a:ext uri="{28A0092B-C50C-407E-A947-70E740481C1C}">
                <a14:useLocalDpi xmlns:a14="http://schemas.microsoft.com/office/drawing/2010/main" val="0"/>
              </a:ext>
            </a:extLst>
          </a:blip>
          <a:stretch>
            <a:fillRect/>
          </a:stretch>
        </p:blipFill>
        <p:spPr>
          <a:xfrm>
            <a:off x="6613847" y="2011440"/>
            <a:ext cx="1428750" cy="2289810"/>
          </a:xfrm>
          <a:prstGeom prst="rect">
            <a:avLst/>
          </a:prstGeom>
        </p:spPr>
      </p:pic>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8042597" y="2218450"/>
            <a:ext cx="1426210" cy="2082800"/>
          </a:xfrm>
          <a:prstGeom prst="rect">
            <a:avLst/>
          </a:prstGeom>
        </p:spPr>
      </p:pic>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9553544" y="1059053"/>
            <a:ext cx="1640840" cy="5168265"/>
          </a:xfrm>
          <a:prstGeom prst="rect">
            <a:avLst/>
          </a:prstGeom>
        </p:spPr>
      </p:pic>
      <p:pic>
        <p:nvPicPr>
          <p:cNvPr id="10" name="图片 9"/>
          <p:cNvPicPr/>
          <p:nvPr/>
        </p:nvPicPr>
        <p:blipFill>
          <a:blip r:embed="rId4" cstate="print">
            <a:extLst>
              <a:ext uri="{28A0092B-C50C-407E-A947-70E740481C1C}">
                <a14:useLocalDpi xmlns:a14="http://schemas.microsoft.com/office/drawing/2010/main" val="0"/>
              </a:ext>
            </a:extLst>
          </a:blip>
          <a:stretch>
            <a:fillRect/>
          </a:stretch>
        </p:blipFill>
        <p:spPr>
          <a:xfrm>
            <a:off x="5812124" y="4333748"/>
            <a:ext cx="1653540" cy="1893570"/>
          </a:xfrm>
          <a:prstGeom prst="rect">
            <a:avLst/>
          </a:prstGeom>
        </p:spPr>
      </p:pic>
      <p:pic>
        <p:nvPicPr>
          <p:cNvPr id="11" name="图片 10"/>
          <p:cNvPicPr/>
          <p:nvPr/>
        </p:nvPicPr>
        <p:blipFill>
          <a:blip r:embed="rId5" cstate="print">
            <a:extLst>
              <a:ext uri="{28A0092B-C50C-407E-A947-70E740481C1C}">
                <a14:useLocalDpi xmlns:a14="http://schemas.microsoft.com/office/drawing/2010/main" val="0"/>
              </a:ext>
            </a:extLst>
          </a:blip>
          <a:stretch>
            <a:fillRect/>
          </a:stretch>
        </p:blipFill>
        <p:spPr>
          <a:xfrm>
            <a:off x="7465664" y="4359148"/>
            <a:ext cx="2087880" cy="1868170"/>
          </a:xfrm>
          <a:prstGeom prst="rect">
            <a:avLst/>
          </a:prstGeom>
        </p:spPr>
      </p:pic>
      <p:sp>
        <p:nvSpPr>
          <p:cNvPr id="2" name="TextBox 1"/>
          <p:cNvSpPr txBox="1"/>
          <p:nvPr/>
        </p:nvSpPr>
        <p:spPr>
          <a:xfrm>
            <a:off x="8258621" y="6227318"/>
            <a:ext cx="720080" cy="261610"/>
          </a:xfrm>
          <a:prstGeom prst="rect">
            <a:avLst/>
          </a:prstGeom>
          <a:noFill/>
        </p:spPr>
        <p:txBody>
          <a:bodyPr wrap="square" rtlCol="0">
            <a:spAutoFit/>
          </a:bodyPr>
          <a:lstStyle/>
          <a:p>
            <a:r>
              <a:rPr lang="zh-CN" altLang="en-US" sz="1100" dirty="0" smtClean="0"/>
              <a:t>图</a:t>
            </a:r>
            <a:r>
              <a:rPr lang="en-US" altLang="zh-CN" sz="1100" dirty="0" smtClean="0"/>
              <a:t>6-2</a:t>
            </a:r>
            <a:endParaRPr lang="zh-CN" altLang="en-US" sz="11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6.2.2 </a:t>
            </a:r>
            <a:r>
              <a:rPr lang="zh-CN" altLang="en-US" sz="2800" dirty="0" smtClean="0">
                <a:solidFill>
                  <a:schemeClr val="accent2"/>
                </a:solidFill>
                <a:latin typeface="微软雅黑" panose="020B0503020204020204" pitchFamily="34" charset="-122"/>
                <a:ea typeface="微软雅黑" panose="020B0503020204020204" pitchFamily="34" charset="-122"/>
              </a:rPr>
              <a:t>多对一</a:t>
            </a:r>
            <a:r>
              <a:rPr lang="zh-CN" altLang="en-US" sz="2800" dirty="0">
                <a:solidFill>
                  <a:schemeClr val="accent2"/>
                </a:solidFill>
                <a:latin typeface="微软雅黑" panose="020B0503020204020204" pitchFamily="34" charset="-122"/>
                <a:ea typeface="微软雅黑" panose="020B0503020204020204" pitchFamily="34" charset="-122"/>
              </a:rPr>
              <a:t>关联规则挖掘及</a:t>
            </a:r>
            <a:r>
              <a:rPr lang="en-US" altLang="zh-CN" sz="2800" dirty="0">
                <a:solidFill>
                  <a:schemeClr val="accent2"/>
                </a:solidFill>
                <a:latin typeface="微软雅黑" panose="020B0503020204020204" pitchFamily="34" charset="-122"/>
                <a:ea typeface="微软雅黑" panose="020B0503020204020204" pitchFamily="34" charset="-122"/>
              </a:rPr>
              <a:t>Python</a:t>
            </a:r>
            <a:r>
              <a:rPr lang="zh-CN" altLang="en-US" sz="2800" dirty="0">
                <a:solidFill>
                  <a:schemeClr val="accent2"/>
                </a:solidFill>
                <a:latin typeface="微软雅黑" panose="020B0503020204020204" pitchFamily="34" charset="-122"/>
                <a:ea typeface="微软雅黑" panose="020B0503020204020204" pitchFamily="34" charset="-122"/>
              </a:rPr>
              <a:t>实现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582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en-US" altLang="zh-CN" sz="1800" b="1" dirty="0"/>
              <a:t>2</a:t>
            </a:r>
            <a:r>
              <a:rPr lang="en-US" altLang="zh-CN" sz="1800" b="1" dirty="0" smtClean="0"/>
              <a:t>.</a:t>
            </a:r>
            <a:r>
              <a:rPr lang="zh-CN" altLang="zh-CN" sz="1800" b="1" dirty="0"/>
              <a:t>基于频繁项集产生关联</a:t>
            </a:r>
            <a:r>
              <a:rPr lang="zh-CN" altLang="zh-CN" sz="1800" b="1" dirty="0" smtClean="0"/>
              <a:t>规则</a:t>
            </a:r>
            <a:endParaRPr lang="en-US" altLang="zh-CN" sz="1800" b="1" dirty="0" smtClean="0"/>
          </a:p>
          <a:p>
            <a:pPr>
              <a:buNone/>
            </a:pPr>
            <a:r>
              <a:rPr lang="zh-CN" altLang="zh-CN" sz="1800" dirty="0"/>
              <a:t>由关联规则置信度的计算公式</a:t>
            </a:r>
            <a:r>
              <a:rPr lang="zh-CN" altLang="zh-CN" sz="1800" dirty="0" smtClean="0"/>
              <a:t>：</a:t>
            </a:r>
            <a:endParaRPr lang="en-US" altLang="zh-CN" sz="1800" dirty="0" smtClean="0"/>
          </a:p>
          <a:p>
            <a:pPr>
              <a:buNone/>
            </a:pPr>
            <a:endParaRPr lang="en-US" altLang="zh-CN" sz="1800" dirty="0" smtClean="0"/>
          </a:p>
          <a:p>
            <a:pPr>
              <a:buNone/>
            </a:pPr>
            <a:endParaRPr lang="en-US" altLang="zh-CN" sz="1800" dirty="0" smtClean="0"/>
          </a:p>
          <a:p>
            <a:pPr>
              <a:buNone/>
            </a:pPr>
            <a:r>
              <a:rPr lang="zh-CN" altLang="zh-CN" sz="1800" dirty="0" smtClean="0"/>
              <a:t>可以</a:t>
            </a:r>
            <a:r>
              <a:rPr lang="zh-CN" altLang="zh-CN" sz="1800" dirty="0"/>
              <a:t>利用其支持度计数来计算关联规则的置信度，比如由图的</a:t>
            </a:r>
            <a:r>
              <a:rPr lang="en-US" altLang="zh-CN" sz="1800" dirty="0"/>
              <a:t>1</a:t>
            </a:r>
            <a:r>
              <a:rPr lang="zh-CN" altLang="zh-CN" sz="1800" dirty="0"/>
              <a:t>频繁项集</a:t>
            </a:r>
            <a:r>
              <a:rPr lang="en-US" altLang="zh-CN" sz="1800" dirty="0"/>
              <a:t>L1</a:t>
            </a:r>
            <a:r>
              <a:rPr lang="zh-CN" altLang="zh-CN" sz="1800" dirty="0"/>
              <a:t>和</a:t>
            </a:r>
            <a:r>
              <a:rPr lang="en-US" altLang="zh-CN" sz="1800" dirty="0"/>
              <a:t>2</a:t>
            </a:r>
            <a:r>
              <a:rPr lang="zh-CN" altLang="zh-CN" sz="1800" dirty="0"/>
              <a:t>频繁项集</a:t>
            </a:r>
            <a:r>
              <a:rPr lang="en-US" altLang="zh-CN" sz="1800" dirty="0"/>
              <a:t>L2</a:t>
            </a:r>
            <a:r>
              <a:rPr lang="zh-CN" altLang="zh-CN" sz="1800" dirty="0"/>
              <a:t>可以获得以下关联规则的置信度：</a:t>
            </a:r>
            <a:endParaRPr lang="zh-CN" altLang="zh-CN" sz="1800" dirty="0"/>
          </a:p>
          <a:p>
            <a:pPr>
              <a:buNone/>
            </a:pPr>
            <a:r>
              <a:rPr lang="zh-CN" altLang="zh-CN" sz="1800" dirty="0"/>
              <a:t>排骨</a:t>
            </a:r>
            <a:r>
              <a:rPr lang="en-US" altLang="zh-CN" sz="1800" dirty="0"/>
              <a:t>—&gt;</a:t>
            </a:r>
            <a:r>
              <a:rPr lang="zh-CN" altLang="zh-CN" sz="1800" dirty="0"/>
              <a:t>茄子</a:t>
            </a:r>
            <a:r>
              <a:rPr lang="en-US" altLang="zh-CN" sz="1800" dirty="0"/>
              <a:t>        confidence=2/5</a:t>
            </a:r>
            <a:endParaRPr lang="zh-CN" altLang="zh-CN" sz="1800" dirty="0"/>
          </a:p>
          <a:p>
            <a:pPr>
              <a:buNone/>
            </a:pPr>
            <a:r>
              <a:rPr lang="zh-CN" altLang="zh-CN" sz="1800" dirty="0"/>
              <a:t>排骨</a:t>
            </a:r>
            <a:r>
              <a:rPr lang="en-US" altLang="zh-CN" sz="1800" dirty="0"/>
              <a:t>—&gt;</a:t>
            </a:r>
            <a:r>
              <a:rPr lang="zh-CN" altLang="zh-CN" sz="1800" dirty="0"/>
              <a:t>西红柿</a:t>
            </a:r>
            <a:r>
              <a:rPr lang="en-US" altLang="zh-CN" sz="1800" dirty="0"/>
              <a:t>      confidence=4/5</a:t>
            </a:r>
            <a:endParaRPr lang="zh-CN" altLang="zh-CN" sz="1800" dirty="0"/>
          </a:p>
          <a:p>
            <a:pPr>
              <a:buNone/>
            </a:pPr>
            <a:r>
              <a:rPr lang="zh-CN" altLang="zh-CN" sz="1800" dirty="0"/>
              <a:t>排骨</a:t>
            </a:r>
            <a:r>
              <a:rPr lang="en-US" altLang="zh-CN" sz="1800" dirty="0"/>
              <a:t>—&gt;</a:t>
            </a:r>
            <a:r>
              <a:rPr lang="zh-CN" altLang="zh-CN" sz="1800" dirty="0"/>
              <a:t>鸡蛋</a:t>
            </a:r>
            <a:r>
              <a:rPr lang="en-US" altLang="zh-CN" sz="1800" dirty="0"/>
              <a:t>        confidence=2/5</a:t>
            </a:r>
            <a:endParaRPr lang="zh-CN" altLang="zh-CN" sz="1800" dirty="0"/>
          </a:p>
          <a:p>
            <a:pPr>
              <a:buNone/>
            </a:pPr>
            <a:r>
              <a:rPr lang="zh-CN" altLang="zh-CN" sz="1800" dirty="0"/>
              <a:t>茄子</a:t>
            </a:r>
            <a:r>
              <a:rPr lang="en-US" altLang="zh-CN" sz="1800" dirty="0"/>
              <a:t>—&gt;</a:t>
            </a:r>
            <a:r>
              <a:rPr lang="zh-CN" altLang="zh-CN" sz="1800" dirty="0"/>
              <a:t>西红柿</a:t>
            </a:r>
            <a:r>
              <a:rPr lang="en-US" altLang="zh-CN" sz="1800" dirty="0"/>
              <a:t>      confidence=2/5</a:t>
            </a:r>
            <a:endParaRPr lang="zh-CN" altLang="zh-CN" sz="1800" dirty="0"/>
          </a:p>
          <a:p>
            <a:pPr>
              <a:buNone/>
            </a:pPr>
            <a:r>
              <a:rPr lang="zh-CN" altLang="zh-CN" sz="1800" dirty="0"/>
              <a:t>茄子</a:t>
            </a:r>
            <a:r>
              <a:rPr lang="en-US" altLang="zh-CN" sz="1800" dirty="0"/>
              <a:t>—&gt;</a:t>
            </a:r>
            <a:r>
              <a:rPr lang="zh-CN" altLang="zh-CN" sz="1800" dirty="0"/>
              <a:t>鸡蛋</a:t>
            </a:r>
            <a:r>
              <a:rPr lang="en-US" altLang="zh-CN" sz="1800" dirty="0"/>
              <a:t>        confidence=2/5</a:t>
            </a:r>
            <a:endParaRPr lang="zh-CN" altLang="zh-CN" sz="1800" dirty="0"/>
          </a:p>
          <a:p>
            <a:pPr>
              <a:buNone/>
            </a:pPr>
            <a:r>
              <a:rPr lang="zh-CN" altLang="zh-CN" sz="1800" dirty="0"/>
              <a:t>袜子</a:t>
            </a:r>
            <a:r>
              <a:rPr lang="en-US" altLang="zh-CN" sz="1800" dirty="0"/>
              <a:t>—&gt;</a:t>
            </a:r>
            <a:r>
              <a:rPr lang="zh-CN" altLang="zh-CN" sz="1800" dirty="0"/>
              <a:t>鸡蛋</a:t>
            </a:r>
            <a:r>
              <a:rPr lang="en-US" altLang="zh-CN" sz="1800" dirty="0"/>
              <a:t>        confidence=2/3</a:t>
            </a:r>
            <a:endParaRPr lang="zh-CN" altLang="zh-CN" sz="1800" dirty="0"/>
          </a:p>
          <a:p>
            <a:pPr>
              <a:buNone/>
            </a:pPr>
            <a:endParaRPr lang="zh-CN" altLang="zh-CN" sz="1800"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0229" y="1844824"/>
            <a:ext cx="6018020" cy="52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6.2.2 </a:t>
            </a:r>
            <a:r>
              <a:rPr lang="zh-CN" altLang="en-US" sz="2800" dirty="0" smtClean="0">
                <a:solidFill>
                  <a:schemeClr val="accent2"/>
                </a:solidFill>
                <a:latin typeface="微软雅黑" panose="020B0503020204020204" pitchFamily="34" charset="-122"/>
                <a:ea typeface="微软雅黑" panose="020B0503020204020204" pitchFamily="34" charset="-122"/>
              </a:rPr>
              <a:t>多对一</a:t>
            </a:r>
            <a:r>
              <a:rPr lang="zh-CN" altLang="en-US" sz="2800" dirty="0">
                <a:solidFill>
                  <a:schemeClr val="accent2"/>
                </a:solidFill>
                <a:latin typeface="微软雅黑" panose="020B0503020204020204" pitchFamily="34" charset="-122"/>
                <a:ea typeface="微软雅黑" panose="020B0503020204020204" pitchFamily="34" charset="-122"/>
              </a:rPr>
              <a:t>关联规则挖掘及</a:t>
            </a:r>
            <a:r>
              <a:rPr lang="en-US" altLang="zh-CN" sz="2800" dirty="0">
                <a:solidFill>
                  <a:schemeClr val="accent2"/>
                </a:solidFill>
                <a:latin typeface="微软雅黑" panose="020B0503020204020204" pitchFamily="34" charset="-122"/>
                <a:ea typeface="微软雅黑" panose="020B0503020204020204" pitchFamily="34" charset="-122"/>
              </a:rPr>
              <a:t>Python</a:t>
            </a:r>
            <a:r>
              <a:rPr lang="zh-CN" altLang="en-US" sz="2800" dirty="0">
                <a:solidFill>
                  <a:schemeClr val="accent2"/>
                </a:solidFill>
                <a:latin typeface="微软雅黑" panose="020B0503020204020204" pitchFamily="34" charset="-122"/>
                <a:ea typeface="微软雅黑" panose="020B0503020204020204" pitchFamily="34" charset="-122"/>
              </a:rPr>
              <a:t>实现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75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en-US" altLang="zh-CN" sz="1800" b="1" dirty="0" smtClean="0"/>
              <a:t>3.</a:t>
            </a:r>
            <a:r>
              <a:rPr lang="en-US" altLang="zh-CN" sz="1800" b="1" dirty="0"/>
              <a:t> Python</a:t>
            </a:r>
            <a:r>
              <a:rPr lang="zh-CN" altLang="zh-CN" sz="1800" b="1" dirty="0"/>
              <a:t>实现</a:t>
            </a:r>
            <a:r>
              <a:rPr lang="en-US" altLang="zh-CN" sz="1800" b="1" dirty="0" err="1"/>
              <a:t>Apriori</a:t>
            </a:r>
            <a:r>
              <a:rPr lang="zh-CN" altLang="zh-CN" sz="1800" b="1" dirty="0"/>
              <a:t>关联规则挖掘</a:t>
            </a:r>
            <a:r>
              <a:rPr lang="zh-CN" altLang="zh-CN" sz="1800" b="1" dirty="0" smtClean="0"/>
              <a:t>算法</a:t>
            </a:r>
            <a:endParaRPr lang="en-US" altLang="zh-CN" sz="1800" b="1" dirty="0" smtClean="0"/>
          </a:p>
          <a:p>
            <a:pPr>
              <a:buNone/>
            </a:pPr>
            <a:r>
              <a:rPr lang="zh-CN" altLang="zh-CN" sz="1100" dirty="0">
                <a:latin typeface="+mn-lt"/>
              </a:rPr>
              <a:t>这里主要介绍由广州泰迪智能科技有限公司基于</a:t>
            </a:r>
            <a:r>
              <a:rPr lang="en-US" altLang="zh-CN" sz="1100" dirty="0">
                <a:latin typeface="+mn-lt"/>
              </a:rPr>
              <a:t>Python</a:t>
            </a:r>
            <a:r>
              <a:rPr lang="zh-CN" altLang="zh-CN" sz="1100" dirty="0">
                <a:latin typeface="+mn-lt"/>
              </a:rPr>
              <a:t>开发的</a:t>
            </a:r>
            <a:r>
              <a:rPr lang="en-US" altLang="zh-CN" sz="1100" dirty="0" err="1">
                <a:latin typeface="+mn-lt"/>
              </a:rPr>
              <a:t>Apriori</a:t>
            </a:r>
            <a:r>
              <a:rPr lang="zh-CN" altLang="zh-CN" sz="1100" dirty="0">
                <a:latin typeface="+mn-lt"/>
              </a:rPr>
              <a:t>算法函数应用案例，该函数程序如下（文件为：</a:t>
            </a:r>
            <a:r>
              <a:rPr lang="en-US" altLang="zh-CN" sz="1100" dirty="0">
                <a:latin typeface="+mn-lt"/>
              </a:rPr>
              <a:t>apriori.py</a:t>
            </a:r>
            <a:r>
              <a:rPr lang="zh-CN" altLang="zh-CN" sz="1100" dirty="0">
                <a:latin typeface="+mn-lt"/>
              </a:rPr>
              <a:t>）：</a:t>
            </a:r>
            <a:endParaRPr lang="zh-CN" altLang="zh-CN" sz="1100" dirty="0">
              <a:latin typeface="+mn-lt"/>
            </a:endParaRPr>
          </a:p>
        </p:txBody>
      </p:sp>
      <p:sp>
        <p:nvSpPr>
          <p:cNvPr id="2" name="TextBox 1"/>
          <p:cNvSpPr txBox="1"/>
          <p:nvPr/>
        </p:nvSpPr>
        <p:spPr>
          <a:xfrm>
            <a:off x="481757" y="1574799"/>
            <a:ext cx="4442197" cy="5416868"/>
          </a:xfrm>
          <a:prstGeom prst="rect">
            <a:avLst/>
          </a:prstGeom>
          <a:noFill/>
        </p:spPr>
        <p:txBody>
          <a:bodyPr wrap="square" rtlCol="0">
            <a:spAutoFit/>
          </a:bodyPr>
          <a:lstStyle/>
          <a:p>
            <a:r>
              <a:rPr lang="en-US" altLang="zh-CN" sz="1200" dirty="0"/>
              <a:t>from __future__ import </a:t>
            </a:r>
            <a:r>
              <a:rPr lang="en-US" altLang="zh-CN" sz="1200" dirty="0" err="1"/>
              <a:t>print_function</a:t>
            </a:r>
            <a:endParaRPr lang="zh-CN" altLang="zh-CN" sz="1200" dirty="0"/>
          </a:p>
          <a:p>
            <a:r>
              <a:rPr lang="en-US" altLang="zh-CN" sz="1200" dirty="0"/>
              <a:t>import pandas as </a:t>
            </a:r>
            <a:r>
              <a:rPr lang="en-US" altLang="zh-CN" sz="1200" dirty="0" err="1"/>
              <a:t>pd</a:t>
            </a:r>
            <a:endParaRPr lang="zh-CN" altLang="zh-CN" sz="1200" dirty="0"/>
          </a:p>
          <a:p>
            <a:r>
              <a:rPr lang="en-US" altLang="zh-CN" sz="1200" dirty="0"/>
              <a:t>#</a:t>
            </a:r>
            <a:r>
              <a:rPr lang="zh-CN" altLang="zh-CN" sz="1200" dirty="0"/>
              <a:t>自定义连接函数，用于实现</a:t>
            </a:r>
            <a:r>
              <a:rPr lang="en-US" altLang="zh-CN" sz="1200" dirty="0"/>
              <a:t>L_{k-1}</a:t>
            </a:r>
            <a:r>
              <a:rPr lang="zh-CN" altLang="zh-CN" sz="1200" dirty="0"/>
              <a:t>到</a:t>
            </a:r>
            <a:r>
              <a:rPr lang="en-US" altLang="zh-CN" sz="1200" dirty="0" err="1"/>
              <a:t>C_k</a:t>
            </a:r>
            <a:r>
              <a:rPr lang="zh-CN" altLang="zh-CN" sz="1200" dirty="0"/>
              <a:t>的连接</a:t>
            </a:r>
            <a:endParaRPr lang="zh-CN" altLang="zh-CN" sz="1200" dirty="0"/>
          </a:p>
          <a:p>
            <a:r>
              <a:rPr lang="en-US" altLang="zh-CN" sz="1200" dirty="0" err="1"/>
              <a:t>def</a:t>
            </a:r>
            <a:r>
              <a:rPr lang="en-US" altLang="zh-CN" sz="1200" dirty="0"/>
              <a:t> </a:t>
            </a:r>
            <a:r>
              <a:rPr lang="en-US" altLang="zh-CN" sz="1200" dirty="0" err="1"/>
              <a:t>connect_string</a:t>
            </a:r>
            <a:r>
              <a:rPr lang="en-US" altLang="zh-CN" sz="1200" dirty="0"/>
              <a:t>(x, </a:t>
            </a:r>
            <a:r>
              <a:rPr lang="en-US" altLang="zh-CN" sz="1200" dirty="0" err="1"/>
              <a:t>ms</a:t>
            </a:r>
            <a:r>
              <a:rPr lang="en-US" altLang="zh-CN" sz="1200" dirty="0"/>
              <a:t>):</a:t>
            </a:r>
            <a:endParaRPr lang="zh-CN" altLang="zh-CN" sz="1200" dirty="0"/>
          </a:p>
          <a:p>
            <a:r>
              <a:rPr lang="en-US" altLang="zh-CN" sz="1200" dirty="0" smtClean="0"/>
              <a:t>   </a:t>
            </a:r>
            <a:r>
              <a:rPr lang="en-US" altLang="zh-CN" sz="1200" dirty="0"/>
              <a:t>x = list(map(lambda i:sorted(i.split(ms)), x))</a:t>
            </a:r>
            <a:endParaRPr lang="zh-CN" altLang="zh-CN" sz="1200" dirty="0"/>
          </a:p>
          <a:p>
            <a:r>
              <a:rPr lang="en-US" altLang="zh-CN" sz="1200" dirty="0"/>
              <a:t> </a:t>
            </a:r>
            <a:r>
              <a:rPr lang="en-US" altLang="zh-CN" sz="1200" dirty="0" smtClean="0"/>
              <a:t>  </a:t>
            </a:r>
            <a:r>
              <a:rPr lang="en-US" altLang="zh-CN" sz="1200" dirty="0"/>
              <a:t>l = </a:t>
            </a:r>
            <a:r>
              <a:rPr lang="en-US" altLang="zh-CN" sz="1200" dirty="0" err="1"/>
              <a:t>len</a:t>
            </a:r>
            <a:r>
              <a:rPr lang="en-US" altLang="zh-CN" sz="1200" dirty="0"/>
              <a:t>(x[0])</a:t>
            </a:r>
            <a:endParaRPr lang="zh-CN" altLang="zh-CN" sz="1200" dirty="0"/>
          </a:p>
          <a:p>
            <a:r>
              <a:rPr lang="en-US" altLang="zh-CN" sz="1200" dirty="0"/>
              <a:t>  </a:t>
            </a:r>
            <a:r>
              <a:rPr lang="en-US" altLang="zh-CN" sz="1200" dirty="0" smtClean="0"/>
              <a:t> r </a:t>
            </a:r>
            <a:r>
              <a:rPr lang="en-US" altLang="zh-CN" sz="1200" dirty="0"/>
              <a:t>= []</a:t>
            </a:r>
            <a:endParaRPr lang="zh-CN" altLang="zh-CN" sz="1200" dirty="0"/>
          </a:p>
          <a:p>
            <a:r>
              <a:rPr lang="en-US" altLang="zh-CN" sz="1200" dirty="0"/>
              <a:t>  </a:t>
            </a:r>
            <a:r>
              <a:rPr lang="en-US" altLang="zh-CN" sz="1200" dirty="0" smtClean="0"/>
              <a:t>  for </a:t>
            </a:r>
            <a:r>
              <a:rPr lang="en-US" altLang="zh-CN" sz="1200" dirty="0"/>
              <a:t>i in range(</a:t>
            </a:r>
            <a:r>
              <a:rPr lang="en-US" altLang="zh-CN" sz="1200" dirty="0" err="1"/>
              <a:t>len</a:t>
            </a:r>
            <a:r>
              <a:rPr lang="en-US" altLang="zh-CN" sz="1200" dirty="0"/>
              <a:t>(x)):</a:t>
            </a:r>
            <a:endParaRPr lang="zh-CN" altLang="zh-CN" sz="1200" dirty="0"/>
          </a:p>
          <a:p>
            <a:r>
              <a:rPr lang="en-US" altLang="zh-CN" sz="1200" dirty="0"/>
              <a:t>   </a:t>
            </a:r>
            <a:r>
              <a:rPr lang="en-US" altLang="zh-CN" sz="1200" dirty="0" smtClean="0"/>
              <a:t>    for </a:t>
            </a:r>
            <a:r>
              <a:rPr lang="en-US" altLang="zh-CN" sz="1200" dirty="0"/>
              <a:t>j in range(</a:t>
            </a:r>
            <a:r>
              <a:rPr lang="en-US" altLang="zh-CN" sz="1200" dirty="0" err="1"/>
              <a:t>i,len</a:t>
            </a:r>
            <a:r>
              <a:rPr lang="en-US" altLang="zh-CN" sz="1200" dirty="0"/>
              <a:t>(x)):</a:t>
            </a:r>
            <a:endParaRPr lang="zh-CN" altLang="zh-CN" sz="1200" dirty="0"/>
          </a:p>
          <a:p>
            <a:r>
              <a:rPr lang="en-US" altLang="zh-CN" sz="1200" dirty="0"/>
              <a:t>   </a:t>
            </a:r>
            <a:r>
              <a:rPr lang="en-US" altLang="zh-CN" sz="1200" dirty="0" smtClean="0"/>
              <a:t>      if </a:t>
            </a:r>
            <a:r>
              <a:rPr lang="en-US" altLang="zh-CN" sz="1200" dirty="0"/>
              <a:t>x[i][:l-1] == x[j][:l-1] and x[i][l-1] != x[j][l-1]:</a:t>
            </a:r>
            <a:endParaRPr lang="zh-CN" altLang="zh-CN" sz="1200" dirty="0"/>
          </a:p>
          <a:p>
            <a:r>
              <a:rPr lang="en-US" altLang="zh-CN" sz="1200" dirty="0"/>
              <a:t>    </a:t>
            </a:r>
            <a:r>
              <a:rPr lang="en-US" altLang="zh-CN" sz="1200" dirty="0" smtClean="0"/>
              <a:t>       </a:t>
            </a:r>
            <a:r>
              <a:rPr lang="en-US" altLang="zh-CN" sz="1200" dirty="0" err="1"/>
              <a:t>r.append</a:t>
            </a:r>
            <a:r>
              <a:rPr lang="en-US" altLang="zh-CN" sz="1200" dirty="0"/>
              <a:t>(x[i][:l-1]+sorted([x[j][l-1],x[i][l-1]]))</a:t>
            </a:r>
            <a:endParaRPr lang="zh-CN" altLang="zh-CN" sz="1200" dirty="0"/>
          </a:p>
          <a:p>
            <a:r>
              <a:rPr lang="en-US" altLang="zh-CN" sz="1200" dirty="0"/>
              <a:t>  </a:t>
            </a:r>
            <a:r>
              <a:rPr lang="en-US" altLang="zh-CN" sz="1200" dirty="0" smtClean="0"/>
              <a:t>  return r</a:t>
            </a:r>
            <a:endParaRPr lang="en-US" altLang="zh-CN" sz="1200" dirty="0" smtClean="0"/>
          </a:p>
          <a:p>
            <a:r>
              <a:rPr lang="en-US" altLang="zh-CN" sz="1200" dirty="0"/>
              <a:t>#</a:t>
            </a:r>
            <a:r>
              <a:rPr lang="zh-CN" altLang="zh-CN" sz="1200" dirty="0"/>
              <a:t>寻找关联规则的函数</a:t>
            </a:r>
            <a:endParaRPr lang="zh-CN" altLang="zh-CN" sz="1200" dirty="0"/>
          </a:p>
          <a:p>
            <a:r>
              <a:rPr lang="en-US" altLang="zh-CN" sz="1200" dirty="0" err="1" smtClean="0"/>
              <a:t>def</a:t>
            </a:r>
            <a:r>
              <a:rPr lang="en-US" altLang="zh-CN" sz="1200" dirty="0" smtClean="0"/>
              <a:t> </a:t>
            </a:r>
            <a:r>
              <a:rPr lang="en-US" altLang="zh-CN" sz="1200" dirty="0" err="1"/>
              <a:t>find_rule</a:t>
            </a:r>
            <a:r>
              <a:rPr lang="en-US" altLang="zh-CN" sz="1200" dirty="0"/>
              <a:t>(d, support, confidence, </a:t>
            </a:r>
            <a:r>
              <a:rPr lang="en-US" altLang="zh-CN" sz="1200" dirty="0" err="1"/>
              <a:t>ms</a:t>
            </a:r>
            <a:r>
              <a:rPr lang="en-US" altLang="zh-CN" sz="1200" dirty="0"/>
              <a:t> = u'--'):</a:t>
            </a:r>
            <a:endParaRPr lang="zh-CN" altLang="zh-CN" sz="1200" dirty="0"/>
          </a:p>
          <a:p>
            <a:r>
              <a:rPr lang="en-US" altLang="zh-CN" sz="1200" dirty="0"/>
              <a:t>  </a:t>
            </a:r>
            <a:r>
              <a:rPr lang="en-US" altLang="zh-CN" sz="1200" dirty="0" smtClean="0"/>
              <a:t>  result </a:t>
            </a:r>
            <a:r>
              <a:rPr lang="en-US" altLang="zh-CN" sz="1200" dirty="0"/>
              <a:t>= </a:t>
            </a:r>
            <a:r>
              <a:rPr lang="en-US" altLang="zh-CN" sz="1200" dirty="0" err="1"/>
              <a:t>pd.DataFrame</a:t>
            </a:r>
            <a:r>
              <a:rPr lang="en-US" altLang="zh-CN" sz="1200" dirty="0"/>
              <a:t>(index=['support', 'confidence']) #</a:t>
            </a:r>
            <a:r>
              <a:rPr lang="zh-CN" altLang="zh-CN" sz="1200" dirty="0"/>
              <a:t>定义输出结果</a:t>
            </a:r>
            <a:endParaRPr lang="zh-CN" altLang="zh-CN" sz="1200" dirty="0"/>
          </a:p>
          <a:p>
            <a:r>
              <a:rPr lang="en-US" altLang="zh-CN" sz="1200" dirty="0"/>
              <a:t>  </a:t>
            </a:r>
            <a:r>
              <a:rPr lang="en-US" altLang="zh-CN" sz="1200" dirty="0" smtClean="0"/>
              <a:t>  </a:t>
            </a:r>
            <a:r>
              <a:rPr lang="en-US" altLang="zh-CN" sz="1200" dirty="0" err="1" smtClean="0"/>
              <a:t>support_series</a:t>
            </a:r>
            <a:r>
              <a:rPr lang="en-US" altLang="zh-CN" sz="1200" dirty="0" smtClean="0"/>
              <a:t> </a:t>
            </a:r>
            <a:r>
              <a:rPr lang="en-US" altLang="zh-CN" sz="1200" dirty="0"/>
              <a:t>= 1.0*</a:t>
            </a:r>
            <a:r>
              <a:rPr lang="en-US" altLang="zh-CN" sz="1200" dirty="0" err="1"/>
              <a:t>d.sum</a:t>
            </a:r>
            <a:r>
              <a:rPr lang="en-US" altLang="zh-CN" sz="1200" dirty="0"/>
              <a:t>()/</a:t>
            </a:r>
            <a:r>
              <a:rPr lang="en-US" altLang="zh-CN" sz="1200" dirty="0" err="1"/>
              <a:t>len</a:t>
            </a:r>
            <a:r>
              <a:rPr lang="en-US" altLang="zh-CN" sz="1200" dirty="0"/>
              <a:t>(d) #</a:t>
            </a:r>
            <a:r>
              <a:rPr lang="zh-CN" altLang="zh-CN" sz="1200" dirty="0"/>
              <a:t>支持度序列</a:t>
            </a:r>
            <a:endParaRPr lang="zh-CN" altLang="zh-CN" sz="1200" dirty="0"/>
          </a:p>
          <a:p>
            <a:r>
              <a:rPr lang="en-US" altLang="zh-CN" sz="1200" dirty="0"/>
              <a:t>  </a:t>
            </a:r>
            <a:r>
              <a:rPr lang="en-US" altLang="zh-CN" sz="1200" dirty="0" smtClean="0"/>
              <a:t>  column </a:t>
            </a:r>
            <a:r>
              <a:rPr lang="en-US" altLang="zh-CN" sz="1200" dirty="0"/>
              <a:t>= list(</a:t>
            </a:r>
            <a:r>
              <a:rPr lang="en-US" altLang="zh-CN" sz="1200" dirty="0" err="1"/>
              <a:t>support_series</a:t>
            </a:r>
            <a:r>
              <a:rPr lang="en-US" altLang="zh-CN" sz="1200" dirty="0"/>
              <a:t>[</a:t>
            </a:r>
            <a:r>
              <a:rPr lang="en-US" altLang="zh-CN" sz="1200" dirty="0" err="1"/>
              <a:t>support_series</a:t>
            </a:r>
            <a:r>
              <a:rPr lang="en-US" altLang="zh-CN" sz="1200" dirty="0"/>
              <a:t> &gt; support].index) </a:t>
            </a:r>
            <a:r>
              <a:rPr lang="en-US" altLang="zh-CN" sz="1200" dirty="0" smtClean="0"/>
              <a:t>    #</a:t>
            </a:r>
            <a:r>
              <a:rPr lang="zh-CN" altLang="zh-CN" sz="1200" dirty="0"/>
              <a:t>初步根据支持度筛选</a:t>
            </a:r>
            <a:endParaRPr lang="zh-CN" altLang="zh-CN" sz="1200" dirty="0"/>
          </a:p>
          <a:p>
            <a:r>
              <a:rPr lang="en-US" altLang="zh-CN" sz="1200" dirty="0" smtClean="0"/>
              <a:t>    </a:t>
            </a:r>
            <a:r>
              <a:rPr lang="en-US" altLang="zh-CN" sz="1200" dirty="0"/>
              <a:t>k = </a:t>
            </a:r>
            <a:r>
              <a:rPr lang="en-US" altLang="zh-CN" sz="1200" dirty="0" smtClean="0"/>
              <a:t>0</a:t>
            </a:r>
            <a:endParaRPr lang="en-US" altLang="zh-CN" sz="1200" dirty="0" smtClean="0"/>
          </a:p>
          <a:p>
            <a:r>
              <a:rPr lang="en-US" altLang="zh-CN" sz="1200" dirty="0" smtClean="0"/>
              <a:t>    while </a:t>
            </a:r>
            <a:r>
              <a:rPr lang="en-US" altLang="zh-CN" sz="1200" dirty="0" err="1"/>
              <a:t>len</a:t>
            </a:r>
            <a:r>
              <a:rPr lang="en-US" altLang="zh-CN" sz="1200" dirty="0"/>
              <a:t>(column) &gt; 1:</a:t>
            </a:r>
            <a:endParaRPr lang="zh-CN" altLang="zh-CN" sz="1200" dirty="0"/>
          </a:p>
          <a:p>
            <a:r>
              <a:rPr lang="en-US" altLang="zh-CN" sz="1200" dirty="0"/>
              <a:t>    </a:t>
            </a:r>
            <a:r>
              <a:rPr lang="en-US" altLang="zh-CN" sz="1200" dirty="0" smtClean="0"/>
              <a:t>   k </a:t>
            </a:r>
            <a:r>
              <a:rPr lang="en-US" altLang="zh-CN" sz="1200" dirty="0"/>
              <a:t>= k+1</a:t>
            </a:r>
            <a:endParaRPr lang="zh-CN" altLang="zh-CN" sz="1200" dirty="0"/>
          </a:p>
          <a:p>
            <a:r>
              <a:rPr lang="en-US" altLang="zh-CN" sz="1200" dirty="0"/>
              <a:t>    </a:t>
            </a:r>
            <a:r>
              <a:rPr lang="en-US" altLang="zh-CN" sz="1200" dirty="0" smtClean="0"/>
              <a:t>   print(u</a:t>
            </a:r>
            <a:r>
              <a:rPr lang="en-US" altLang="zh-CN" sz="1200" dirty="0"/>
              <a:t>'\n</a:t>
            </a:r>
            <a:r>
              <a:rPr lang="zh-CN" altLang="zh-CN" sz="1200" dirty="0"/>
              <a:t>正在进行第</a:t>
            </a:r>
            <a:r>
              <a:rPr lang="en-US" altLang="zh-CN" sz="1200" dirty="0"/>
              <a:t>%s</a:t>
            </a:r>
            <a:r>
              <a:rPr lang="zh-CN" altLang="zh-CN" sz="1200" dirty="0"/>
              <a:t>次搜索</a:t>
            </a:r>
            <a:r>
              <a:rPr lang="en-US" altLang="zh-CN" sz="1200" dirty="0"/>
              <a:t>...' %k)</a:t>
            </a:r>
            <a:endParaRPr lang="zh-CN" altLang="zh-CN" sz="1200" dirty="0"/>
          </a:p>
          <a:p>
            <a:r>
              <a:rPr lang="en-US" altLang="zh-CN" sz="1200" dirty="0"/>
              <a:t>    </a:t>
            </a:r>
            <a:r>
              <a:rPr lang="en-US" altLang="zh-CN" sz="1200" dirty="0" smtClean="0"/>
              <a:t>   column </a:t>
            </a:r>
            <a:r>
              <a:rPr lang="en-US" altLang="zh-CN" sz="1200" dirty="0"/>
              <a:t>= </a:t>
            </a:r>
            <a:r>
              <a:rPr lang="en-US" altLang="zh-CN" sz="1200" dirty="0" err="1"/>
              <a:t>connect_string</a:t>
            </a:r>
            <a:r>
              <a:rPr lang="en-US" altLang="zh-CN" sz="1200" dirty="0"/>
              <a:t>(column, </a:t>
            </a:r>
            <a:r>
              <a:rPr lang="en-US" altLang="zh-CN" sz="1200" dirty="0" err="1"/>
              <a:t>ms</a:t>
            </a:r>
            <a:r>
              <a:rPr lang="en-US" altLang="zh-CN" sz="1200" dirty="0"/>
              <a:t>)</a:t>
            </a:r>
            <a:endParaRPr lang="zh-CN" altLang="zh-CN" sz="1200" dirty="0"/>
          </a:p>
          <a:p>
            <a:r>
              <a:rPr lang="en-US" altLang="zh-CN" sz="1200" dirty="0"/>
              <a:t>    </a:t>
            </a:r>
            <a:r>
              <a:rPr lang="en-US" altLang="zh-CN" sz="1200" dirty="0" smtClean="0"/>
              <a:t>   print(u</a:t>
            </a:r>
            <a:r>
              <a:rPr lang="en-US" altLang="zh-CN" sz="1200" dirty="0"/>
              <a:t>'</a:t>
            </a:r>
            <a:r>
              <a:rPr lang="zh-CN" altLang="zh-CN" sz="1200" dirty="0"/>
              <a:t>数目：</a:t>
            </a:r>
            <a:r>
              <a:rPr lang="en-US" altLang="zh-CN" sz="1200" dirty="0"/>
              <a:t>%s...' %</a:t>
            </a:r>
            <a:r>
              <a:rPr lang="en-US" altLang="zh-CN" sz="1200" dirty="0" err="1"/>
              <a:t>len</a:t>
            </a:r>
            <a:r>
              <a:rPr lang="en-US" altLang="zh-CN" sz="1200" dirty="0"/>
              <a:t>(column))</a:t>
            </a:r>
            <a:endParaRPr lang="zh-CN" altLang="zh-CN" sz="1200" dirty="0"/>
          </a:p>
          <a:p>
            <a:r>
              <a:rPr lang="en-US" altLang="zh-CN" sz="1200" dirty="0"/>
              <a:t>    </a:t>
            </a:r>
            <a:r>
              <a:rPr lang="en-US" altLang="zh-CN" sz="1200" dirty="0" smtClean="0"/>
              <a:t>   </a:t>
            </a:r>
            <a:r>
              <a:rPr lang="en-US" altLang="zh-CN" sz="1200" dirty="0" err="1" smtClean="0"/>
              <a:t>sf</a:t>
            </a:r>
            <a:r>
              <a:rPr lang="en-US" altLang="zh-CN" sz="1200" dirty="0" smtClean="0"/>
              <a:t> </a:t>
            </a:r>
            <a:r>
              <a:rPr lang="en-US" altLang="zh-CN" sz="1200" dirty="0"/>
              <a:t>= lambda i: d[i].prod(axis=1, </a:t>
            </a:r>
            <a:r>
              <a:rPr lang="en-US" altLang="zh-CN" sz="1200" dirty="0" err="1"/>
              <a:t>numeric_only</a:t>
            </a:r>
            <a:r>
              <a:rPr lang="en-US" altLang="zh-CN" sz="1200" dirty="0"/>
              <a:t> = True) #</a:t>
            </a:r>
            <a:r>
              <a:rPr lang="zh-CN" altLang="zh-CN" sz="1200" dirty="0"/>
              <a:t>新一批支持度的计算函数</a:t>
            </a:r>
            <a:endParaRPr lang="zh-CN" altLang="zh-CN" sz="1200" dirty="0"/>
          </a:p>
          <a:p>
            <a:endParaRPr lang="zh-CN" altLang="zh-CN" sz="1100" dirty="0"/>
          </a:p>
          <a:p>
            <a:endParaRPr lang="zh-CN" altLang="zh-CN" sz="1100" dirty="0"/>
          </a:p>
        </p:txBody>
      </p:sp>
      <p:sp>
        <p:nvSpPr>
          <p:cNvPr id="3" name="TextBox 2"/>
          <p:cNvSpPr txBox="1"/>
          <p:nvPr/>
        </p:nvSpPr>
        <p:spPr>
          <a:xfrm>
            <a:off x="5522317" y="1592816"/>
            <a:ext cx="4824536" cy="5001369"/>
          </a:xfrm>
          <a:prstGeom prst="rect">
            <a:avLst/>
          </a:prstGeom>
          <a:noFill/>
        </p:spPr>
        <p:txBody>
          <a:bodyPr wrap="square" rtlCol="0">
            <a:spAutoFit/>
          </a:bodyPr>
          <a:lstStyle/>
          <a:p>
            <a:r>
              <a:rPr lang="en-US" altLang="zh-CN" sz="1100" dirty="0"/>
              <a:t>#</a:t>
            </a:r>
            <a:r>
              <a:rPr lang="zh-CN" altLang="zh-CN" sz="1100" dirty="0"/>
              <a:t>创建连接数据</a:t>
            </a:r>
            <a:endParaRPr lang="en-US" altLang="zh-CN" sz="1100" dirty="0" smtClean="0"/>
          </a:p>
          <a:p>
            <a:r>
              <a:rPr lang="en-US" altLang="zh-CN" sz="1100" dirty="0" smtClean="0"/>
              <a:t>    d_2 </a:t>
            </a:r>
            <a:r>
              <a:rPr lang="en-US" altLang="zh-CN" sz="1100" dirty="0"/>
              <a:t>= </a:t>
            </a:r>
            <a:r>
              <a:rPr lang="en-US" altLang="zh-CN" sz="1100" dirty="0" err="1"/>
              <a:t>pd.DataFrame</a:t>
            </a:r>
            <a:r>
              <a:rPr lang="en-US" altLang="zh-CN" sz="1100" dirty="0"/>
              <a:t>(list(map(</a:t>
            </a:r>
            <a:r>
              <a:rPr lang="en-US" altLang="zh-CN" sz="1100" dirty="0" err="1"/>
              <a:t>sf,column</a:t>
            </a:r>
            <a:r>
              <a:rPr lang="en-US" altLang="zh-CN" sz="1100" dirty="0"/>
              <a:t>)), index = [</a:t>
            </a:r>
            <a:r>
              <a:rPr lang="en-US" altLang="zh-CN" sz="1100" dirty="0" err="1"/>
              <a:t>ms.join</a:t>
            </a:r>
            <a:r>
              <a:rPr lang="en-US" altLang="zh-CN" sz="1100" dirty="0"/>
              <a:t>(i) for i in column]).T</a:t>
            </a:r>
            <a:endParaRPr lang="zh-CN" altLang="zh-CN" sz="1100" dirty="0"/>
          </a:p>
          <a:p>
            <a:r>
              <a:rPr lang="en-US" altLang="zh-CN" sz="1100" dirty="0"/>
              <a:t>    support_series_2 = 1.0*d_2[[</a:t>
            </a:r>
            <a:r>
              <a:rPr lang="en-US" altLang="zh-CN" sz="1100" dirty="0" err="1"/>
              <a:t>ms.join</a:t>
            </a:r>
            <a:r>
              <a:rPr lang="en-US" altLang="zh-CN" sz="1100" dirty="0"/>
              <a:t>(i) for i in column]].sum()/</a:t>
            </a:r>
            <a:r>
              <a:rPr lang="en-US" altLang="zh-CN" sz="1100" dirty="0" err="1"/>
              <a:t>len</a:t>
            </a:r>
            <a:r>
              <a:rPr lang="en-US" altLang="zh-CN" sz="1100" dirty="0"/>
              <a:t>(d) #</a:t>
            </a:r>
            <a:r>
              <a:rPr lang="zh-CN" altLang="zh-CN" sz="1100" dirty="0"/>
              <a:t>计算连接后的支持度</a:t>
            </a:r>
            <a:endParaRPr lang="zh-CN" altLang="zh-CN" sz="1100" dirty="0"/>
          </a:p>
          <a:p>
            <a:r>
              <a:rPr lang="en-US" altLang="zh-CN" sz="1100" dirty="0"/>
              <a:t>    column = list(support_series_2[support_series_2 &gt; support].index) #</a:t>
            </a:r>
            <a:r>
              <a:rPr lang="zh-CN" altLang="zh-CN" sz="1100" dirty="0"/>
              <a:t>新一轮支持度筛选</a:t>
            </a:r>
            <a:endParaRPr lang="zh-CN" altLang="zh-CN" sz="1100" dirty="0"/>
          </a:p>
          <a:p>
            <a:r>
              <a:rPr lang="en-US" altLang="zh-CN" sz="1100" dirty="0"/>
              <a:t>    </a:t>
            </a:r>
            <a:r>
              <a:rPr lang="en-US" altLang="zh-CN" sz="1100" dirty="0" err="1"/>
              <a:t>support_series</a:t>
            </a:r>
            <a:r>
              <a:rPr lang="en-US" altLang="zh-CN" sz="1100" dirty="0"/>
              <a:t> = </a:t>
            </a:r>
            <a:r>
              <a:rPr lang="en-US" altLang="zh-CN" sz="1100" dirty="0" err="1"/>
              <a:t>support_series.append</a:t>
            </a:r>
            <a:r>
              <a:rPr lang="en-US" altLang="zh-CN" sz="1100" dirty="0"/>
              <a:t>(support_series_2)</a:t>
            </a:r>
            <a:endParaRPr lang="zh-CN" altLang="zh-CN" sz="1100" dirty="0"/>
          </a:p>
          <a:p>
            <a:r>
              <a:rPr lang="en-US" altLang="zh-CN" sz="1100" dirty="0"/>
              <a:t>    column2 = []</a:t>
            </a:r>
            <a:endParaRPr lang="zh-CN" altLang="zh-CN" sz="1100" dirty="0"/>
          </a:p>
          <a:p>
            <a:r>
              <a:rPr lang="en-US" altLang="zh-CN" sz="1100" dirty="0"/>
              <a:t>    for i in column: #</a:t>
            </a:r>
            <a:r>
              <a:rPr lang="zh-CN" altLang="zh-CN" sz="1100" dirty="0"/>
              <a:t>遍历可能的推理，如</a:t>
            </a:r>
            <a:r>
              <a:rPr lang="en-US" altLang="zh-CN" sz="1100" dirty="0"/>
              <a:t>{A,B,C}</a:t>
            </a:r>
            <a:r>
              <a:rPr lang="zh-CN" altLang="zh-CN" sz="1100" dirty="0"/>
              <a:t>究竟是</a:t>
            </a:r>
            <a:r>
              <a:rPr lang="en-US" altLang="zh-CN" sz="1100" dirty="0"/>
              <a:t>A+B--&gt;C</a:t>
            </a:r>
            <a:r>
              <a:rPr lang="zh-CN" altLang="zh-CN" sz="1100" dirty="0"/>
              <a:t>还是</a:t>
            </a:r>
            <a:r>
              <a:rPr lang="en-US" altLang="zh-CN" sz="1100" dirty="0"/>
              <a:t>B+C--&gt;A</a:t>
            </a:r>
            <a:r>
              <a:rPr lang="zh-CN" altLang="zh-CN" sz="1100" dirty="0"/>
              <a:t>还是</a:t>
            </a:r>
            <a:r>
              <a:rPr lang="en-US" altLang="zh-CN" sz="1100" dirty="0"/>
              <a:t>C+A--&gt;B</a:t>
            </a:r>
            <a:r>
              <a:rPr lang="zh-CN" altLang="zh-CN" sz="1100" dirty="0"/>
              <a:t>？</a:t>
            </a:r>
            <a:endParaRPr lang="zh-CN" altLang="zh-CN" sz="1100" dirty="0"/>
          </a:p>
          <a:p>
            <a:r>
              <a:rPr lang="en-US" altLang="zh-CN" sz="1100" dirty="0"/>
              <a:t>    </a:t>
            </a:r>
            <a:r>
              <a:rPr lang="en-US" altLang="zh-CN" sz="1100" dirty="0" smtClean="0"/>
              <a:t>   </a:t>
            </a:r>
            <a:r>
              <a:rPr lang="en-US" altLang="zh-CN" sz="1100" dirty="0"/>
              <a:t>i = </a:t>
            </a:r>
            <a:r>
              <a:rPr lang="en-US" altLang="zh-CN" sz="1100" dirty="0" err="1"/>
              <a:t>i.split</a:t>
            </a:r>
            <a:r>
              <a:rPr lang="en-US" altLang="zh-CN" sz="1100" dirty="0"/>
              <a:t>(</a:t>
            </a:r>
            <a:r>
              <a:rPr lang="en-US" altLang="zh-CN" sz="1100" dirty="0" err="1"/>
              <a:t>ms</a:t>
            </a:r>
            <a:r>
              <a:rPr lang="en-US" altLang="zh-CN" sz="1100" dirty="0"/>
              <a:t>)</a:t>
            </a:r>
            <a:endParaRPr lang="zh-CN" altLang="zh-CN" sz="1100" dirty="0"/>
          </a:p>
          <a:p>
            <a:r>
              <a:rPr lang="en-US" altLang="zh-CN" sz="1100" dirty="0"/>
              <a:t>     </a:t>
            </a:r>
            <a:r>
              <a:rPr lang="en-US" altLang="zh-CN" sz="1100" dirty="0" smtClean="0"/>
              <a:t>  </a:t>
            </a:r>
            <a:r>
              <a:rPr lang="en-US" altLang="zh-CN" sz="1100" dirty="0"/>
              <a:t>for j in range(</a:t>
            </a:r>
            <a:r>
              <a:rPr lang="en-US" altLang="zh-CN" sz="1100" dirty="0" err="1"/>
              <a:t>len</a:t>
            </a:r>
            <a:r>
              <a:rPr lang="en-US" altLang="zh-CN" sz="1100" dirty="0"/>
              <a:t>(i)):</a:t>
            </a:r>
            <a:endParaRPr lang="zh-CN" altLang="zh-CN" sz="1100" dirty="0"/>
          </a:p>
          <a:p>
            <a:r>
              <a:rPr lang="en-US" altLang="zh-CN" sz="1100" dirty="0"/>
              <a:t>      </a:t>
            </a:r>
            <a:r>
              <a:rPr lang="en-US" altLang="zh-CN" sz="1100" dirty="0" smtClean="0"/>
              <a:t>   </a:t>
            </a:r>
            <a:r>
              <a:rPr lang="en-US" altLang="zh-CN" sz="1100" dirty="0"/>
              <a:t>column2.append(i[:j]+i[j+1:]+i[j:j+1])</a:t>
            </a:r>
            <a:endParaRPr lang="zh-CN" altLang="zh-CN" sz="1100" dirty="0"/>
          </a:p>
          <a:p>
            <a:r>
              <a:rPr lang="en-US" altLang="zh-CN" sz="1100" dirty="0"/>
              <a:t>    </a:t>
            </a:r>
            <a:r>
              <a:rPr lang="en-US" altLang="zh-CN" sz="1100" dirty="0" smtClean="0"/>
              <a:t>  </a:t>
            </a:r>
            <a:r>
              <a:rPr lang="en-US" altLang="zh-CN" sz="1100" dirty="0" err="1" smtClean="0"/>
              <a:t>cofidence_series</a:t>
            </a:r>
            <a:r>
              <a:rPr lang="en-US" altLang="zh-CN" sz="1100" dirty="0" smtClean="0"/>
              <a:t> </a:t>
            </a:r>
            <a:r>
              <a:rPr lang="en-US" altLang="zh-CN" sz="1100" dirty="0"/>
              <a:t>= </a:t>
            </a:r>
            <a:r>
              <a:rPr lang="en-US" altLang="zh-CN" sz="1100" dirty="0" err="1"/>
              <a:t>pd.Series</a:t>
            </a:r>
            <a:r>
              <a:rPr lang="en-US" altLang="zh-CN" sz="1100" dirty="0"/>
              <a:t>(index=[</a:t>
            </a:r>
            <a:r>
              <a:rPr lang="en-US" altLang="zh-CN" sz="1100" dirty="0" err="1"/>
              <a:t>ms.join</a:t>
            </a:r>
            <a:r>
              <a:rPr lang="en-US" altLang="zh-CN" sz="1100" dirty="0"/>
              <a:t>(i) for i in column2]) #</a:t>
            </a:r>
            <a:r>
              <a:rPr lang="zh-CN" altLang="zh-CN" sz="1100" dirty="0"/>
              <a:t>定义置信度序列</a:t>
            </a:r>
            <a:endParaRPr lang="zh-CN" altLang="zh-CN" sz="1100" dirty="0"/>
          </a:p>
          <a:p>
            <a:r>
              <a:rPr lang="en-US" altLang="zh-CN" sz="1100" dirty="0"/>
              <a:t>    </a:t>
            </a:r>
            <a:r>
              <a:rPr lang="en-US" altLang="zh-CN" sz="1100" dirty="0" smtClean="0"/>
              <a:t>  for </a:t>
            </a:r>
            <a:r>
              <a:rPr lang="en-US" altLang="zh-CN" sz="1100" dirty="0"/>
              <a:t>i in column2: #</a:t>
            </a:r>
            <a:r>
              <a:rPr lang="zh-CN" altLang="zh-CN" sz="1100" dirty="0"/>
              <a:t>计算置信度序列</a:t>
            </a:r>
            <a:endParaRPr lang="zh-CN" altLang="zh-CN" sz="1100" dirty="0"/>
          </a:p>
          <a:p>
            <a:r>
              <a:rPr lang="en-US" altLang="zh-CN" sz="1100" dirty="0"/>
              <a:t>      </a:t>
            </a:r>
            <a:r>
              <a:rPr lang="en-US" altLang="zh-CN" sz="1100" dirty="0" smtClean="0"/>
              <a:t>   </a:t>
            </a:r>
            <a:r>
              <a:rPr lang="en-US" altLang="zh-CN" sz="1100" dirty="0" err="1" smtClean="0"/>
              <a:t>cofidence_series</a:t>
            </a:r>
            <a:r>
              <a:rPr lang="en-US" altLang="zh-CN" sz="1100" dirty="0" smtClean="0"/>
              <a:t>[</a:t>
            </a:r>
            <a:r>
              <a:rPr lang="en-US" altLang="zh-CN" sz="1100" dirty="0" err="1" smtClean="0"/>
              <a:t>ms.join</a:t>
            </a:r>
            <a:r>
              <a:rPr lang="en-US" altLang="zh-CN" sz="1100" dirty="0" smtClean="0"/>
              <a:t>(i</a:t>
            </a:r>
            <a:r>
              <a:rPr lang="en-US" altLang="zh-CN" sz="1100" dirty="0"/>
              <a:t>)]= </a:t>
            </a:r>
            <a:r>
              <a:rPr lang="en-US" altLang="zh-CN" sz="1100" dirty="0" err="1"/>
              <a:t>support_series</a:t>
            </a:r>
            <a:r>
              <a:rPr lang="en-US" altLang="zh-CN" sz="1100" dirty="0"/>
              <a:t>[</a:t>
            </a:r>
            <a:r>
              <a:rPr lang="en-US" altLang="zh-CN" sz="1100" dirty="0" err="1"/>
              <a:t>ms.join</a:t>
            </a:r>
            <a:r>
              <a:rPr lang="en-US" altLang="zh-CN" sz="1100" dirty="0"/>
              <a:t>(sorted(i))]/</a:t>
            </a:r>
            <a:r>
              <a:rPr lang="en-US" altLang="zh-CN" sz="1100" dirty="0" err="1"/>
              <a:t>support_series</a:t>
            </a:r>
            <a:r>
              <a:rPr lang="en-US" altLang="zh-CN" sz="1100" dirty="0"/>
              <a:t>[</a:t>
            </a:r>
            <a:r>
              <a:rPr lang="en-US" altLang="zh-CN" sz="1100" dirty="0" err="1"/>
              <a:t>ms.join</a:t>
            </a:r>
            <a:r>
              <a:rPr lang="en-US" altLang="zh-CN" sz="1100" dirty="0"/>
              <a:t>(i[:</a:t>
            </a:r>
            <a:r>
              <a:rPr lang="en-US" altLang="zh-CN" sz="1100" dirty="0" err="1"/>
              <a:t>len</a:t>
            </a:r>
            <a:r>
              <a:rPr lang="en-US" altLang="zh-CN" sz="1100" dirty="0"/>
              <a:t>(i)-1])]</a:t>
            </a:r>
            <a:endParaRPr lang="zh-CN" altLang="zh-CN" sz="1100" dirty="0"/>
          </a:p>
          <a:p>
            <a:r>
              <a:rPr lang="en-US" altLang="zh-CN" sz="1100" dirty="0"/>
              <a:t>    </a:t>
            </a:r>
            <a:r>
              <a:rPr lang="en-US" altLang="zh-CN" sz="1100" dirty="0" smtClean="0"/>
              <a:t>  for </a:t>
            </a:r>
            <a:r>
              <a:rPr lang="en-US" altLang="zh-CN" sz="1100" dirty="0"/>
              <a:t>i in </a:t>
            </a:r>
            <a:r>
              <a:rPr lang="en-US" altLang="zh-CN" sz="1100" dirty="0" err="1"/>
              <a:t>cofidence_series</a:t>
            </a:r>
            <a:r>
              <a:rPr lang="en-US" altLang="zh-CN" sz="1100" dirty="0"/>
              <a:t>[</a:t>
            </a:r>
            <a:r>
              <a:rPr lang="en-US" altLang="zh-CN" sz="1100" dirty="0" err="1"/>
              <a:t>cofidence_series</a:t>
            </a:r>
            <a:r>
              <a:rPr lang="en-US" altLang="zh-CN" sz="1100" dirty="0"/>
              <a:t> &gt; confidence].index: #</a:t>
            </a:r>
            <a:r>
              <a:rPr lang="zh-CN" altLang="zh-CN" sz="1100" dirty="0"/>
              <a:t>置信度筛选</a:t>
            </a:r>
            <a:endParaRPr lang="zh-CN" altLang="zh-CN" sz="1100" dirty="0"/>
          </a:p>
          <a:p>
            <a:r>
              <a:rPr lang="en-US" altLang="zh-CN" sz="1100" dirty="0"/>
              <a:t>      </a:t>
            </a:r>
            <a:r>
              <a:rPr lang="en-US" altLang="zh-CN" sz="1100" dirty="0" smtClean="0"/>
              <a:t>   result[i</a:t>
            </a:r>
            <a:r>
              <a:rPr lang="en-US" altLang="zh-CN" sz="1100" dirty="0"/>
              <a:t>] = 0.0</a:t>
            </a:r>
            <a:endParaRPr lang="zh-CN" altLang="zh-CN" sz="1100" dirty="0"/>
          </a:p>
          <a:p>
            <a:r>
              <a:rPr lang="en-US" altLang="zh-CN" sz="1100" dirty="0"/>
              <a:t>      </a:t>
            </a:r>
            <a:r>
              <a:rPr lang="en-US" altLang="zh-CN" sz="1100" dirty="0" smtClean="0"/>
              <a:t>   result[i</a:t>
            </a:r>
            <a:r>
              <a:rPr lang="en-US" altLang="zh-CN" sz="1100" dirty="0"/>
              <a:t>]['confidence'] = </a:t>
            </a:r>
            <a:r>
              <a:rPr lang="en-US" altLang="zh-CN" sz="1100" dirty="0" err="1"/>
              <a:t>cofidence_series</a:t>
            </a:r>
            <a:r>
              <a:rPr lang="en-US" altLang="zh-CN" sz="1100" dirty="0"/>
              <a:t>[i]</a:t>
            </a:r>
            <a:endParaRPr lang="zh-CN" altLang="zh-CN" sz="1100" dirty="0"/>
          </a:p>
          <a:p>
            <a:r>
              <a:rPr lang="en-US" altLang="zh-CN" sz="1100" dirty="0"/>
              <a:t>      </a:t>
            </a:r>
            <a:r>
              <a:rPr lang="en-US" altLang="zh-CN" sz="1100" dirty="0" smtClean="0"/>
              <a:t>   result[i</a:t>
            </a:r>
            <a:r>
              <a:rPr lang="en-US" altLang="zh-CN" sz="1100" dirty="0"/>
              <a:t>]['support'] = </a:t>
            </a:r>
            <a:r>
              <a:rPr lang="en-US" altLang="zh-CN" sz="1100" dirty="0" err="1"/>
              <a:t>support_series</a:t>
            </a:r>
            <a:r>
              <a:rPr lang="en-US" altLang="zh-CN" sz="1100" dirty="0"/>
              <a:t>[</a:t>
            </a:r>
            <a:r>
              <a:rPr lang="en-US" altLang="zh-CN" sz="1100" dirty="0" err="1"/>
              <a:t>ms.join</a:t>
            </a:r>
            <a:r>
              <a:rPr lang="en-US" altLang="zh-CN" sz="1100" dirty="0"/>
              <a:t>(sorted(</a:t>
            </a:r>
            <a:r>
              <a:rPr lang="en-US" altLang="zh-CN" sz="1100" dirty="0" err="1"/>
              <a:t>i.split</a:t>
            </a:r>
            <a:r>
              <a:rPr lang="en-US" altLang="zh-CN" sz="1100" dirty="0"/>
              <a:t>(</a:t>
            </a:r>
            <a:r>
              <a:rPr lang="en-US" altLang="zh-CN" sz="1100" dirty="0" err="1"/>
              <a:t>ms</a:t>
            </a:r>
            <a:r>
              <a:rPr lang="en-US" altLang="zh-CN" sz="1100" dirty="0"/>
              <a:t>)))]</a:t>
            </a:r>
            <a:endParaRPr lang="zh-CN" altLang="zh-CN" sz="1100" dirty="0"/>
          </a:p>
          <a:p>
            <a:r>
              <a:rPr lang="en-US" altLang="zh-CN" sz="1100" dirty="0"/>
              <a:t>  </a:t>
            </a:r>
            <a:r>
              <a:rPr lang="en-US" altLang="zh-CN" sz="1100" dirty="0" smtClean="0"/>
              <a:t>result </a:t>
            </a:r>
            <a:r>
              <a:rPr lang="en-US" altLang="zh-CN" sz="1100" dirty="0"/>
              <a:t>= </a:t>
            </a:r>
            <a:r>
              <a:rPr lang="en-US" altLang="zh-CN" sz="1100" dirty="0" err="1"/>
              <a:t>result.T.sort_values</a:t>
            </a:r>
            <a:r>
              <a:rPr lang="en-US" altLang="zh-CN" sz="1100" dirty="0"/>
              <a:t>(['</a:t>
            </a:r>
            <a:r>
              <a:rPr lang="en-US" altLang="zh-CN" sz="1100" dirty="0" err="1"/>
              <a:t>confidence','support</a:t>
            </a:r>
            <a:r>
              <a:rPr lang="en-US" altLang="zh-CN" sz="1100" dirty="0"/>
              <a:t>'], ascending = False) #</a:t>
            </a:r>
            <a:r>
              <a:rPr lang="zh-CN" altLang="zh-CN" sz="1100" dirty="0"/>
              <a:t>结果整理，输出</a:t>
            </a:r>
            <a:endParaRPr lang="zh-CN" altLang="zh-CN" sz="1100" dirty="0"/>
          </a:p>
          <a:p>
            <a:r>
              <a:rPr lang="en-US" altLang="zh-CN" sz="1100" dirty="0"/>
              <a:t> </a:t>
            </a:r>
            <a:r>
              <a:rPr lang="en-US" altLang="zh-CN" sz="1100" dirty="0" smtClean="0"/>
              <a:t>print(u</a:t>
            </a:r>
            <a:r>
              <a:rPr lang="en-US" altLang="zh-CN" sz="1100" dirty="0"/>
              <a:t>'\n</a:t>
            </a:r>
            <a:r>
              <a:rPr lang="zh-CN" altLang="zh-CN" sz="1100" dirty="0"/>
              <a:t>结果为：</a:t>
            </a:r>
            <a:r>
              <a:rPr lang="en-US" altLang="zh-CN" sz="1100" dirty="0"/>
              <a:t>')</a:t>
            </a:r>
            <a:endParaRPr lang="zh-CN" altLang="zh-CN" sz="1100" dirty="0"/>
          </a:p>
          <a:p>
            <a:r>
              <a:rPr lang="en-US" altLang="zh-CN" sz="1100" dirty="0" smtClean="0"/>
              <a:t> </a:t>
            </a:r>
            <a:r>
              <a:rPr lang="en-US" altLang="zh-CN" sz="1100" dirty="0"/>
              <a:t>print(result</a:t>
            </a:r>
            <a:r>
              <a:rPr lang="en-US" altLang="zh-CN" sz="1100" dirty="0" smtClean="0"/>
              <a:t>) </a:t>
            </a:r>
            <a:endParaRPr lang="en-US" altLang="zh-CN" sz="1100" dirty="0" smtClean="0"/>
          </a:p>
          <a:p>
            <a:r>
              <a:rPr lang="en-US" altLang="zh-CN" sz="1100" dirty="0" smtClean="0"/>
              <a:t> </a:t>
            </a:r>
            <a:r>
              <a:rPr lang="en-US" altLang="zh-CN" sz="1100" dirty="0"/>
              <a:t>return result</a:t>
            </a:r>
            <a:endParaRPr lang="zh-CN" altLang="zh-CN" sz="11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6.2.2 </a:t>
            </a:r>
            <a:r>
              <a:rPr lang="zh-CN" altLang="en-US" sz="2800" dirty="0" smtClean="0">
                <a:solidFill>
                  <a:schemeClr val="accent2"/>
                </a:solidFill>
                <a:latin typeface="微软雅黑" panose="020B0503020204020204" pitchFamily="34" charset="-122"/>
                <a:ea typeface="微软雅黑" panose="020B0503020204020204" pitchFamily="34" charset="-122"/>
              </a:rPr>
              <a:t>多对一</a:t>
            </a:r>
            <a:r>
              <a:rPr lang="zh-CN" altLang="en-US" sz="2800" dirty="0">
                <a:solidFill>
                  <a:schemeClr val="accent2"/>
                </a:solidFill>
                <a:latin typeface="微软雅黑" panose="020B0503020204020204" pitchFamily="34" charset="-122"/>
                <a:ea typeface="微软雅黑" panose="020B0503020204020204" pitchFamily="34" charset="-122"/>
              </a:rPr>
              <a:t>关联规则挖掘及</a:t>
            </a:r>
            <a:r>
              <a:rPr lang="en-US" altLang="zh-CN" sz="2800" dirty="0">
                <a:solidFill>
                  <a:schemeClr val="accent2"/>
                </a:solidFill>
                <a:latin typeface="微软雅黑" panose="020B0503020204020204" pitchFamily="34" charset="-122"/>
                <a:ea typeface="微软雅黑" panose="020B0503020204020204" pitchFamily="34" charset="-122"/>
              </a:rPr>
              <a:t>Python</a:t>
            </a:r>
            <a:r>
              <a:rPr lang="zh-CN" altLang="en-US" sz="2800" dirty="0">
                <a:solidFill>
                  <a:schemeClr val="accent2"/>
                </a:solidFill>
                <a:latin typeface="微软雅黑" panose="020B0503020204020204" pitchFamily="34" charset="-122"/>
                <a:ea typeface="微软雅黑" panose="020B0503020204020204" pitchFamily="34" charset="-122"/>
              </a:rPr>
              <a:t>实现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6762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en-US" altLang="zh-CN" sz="1800" b="1" dirty="0" smtClean="0"/>
              <a:t>4.</a:t>
            </a:r>
            <a:r>
              <a:rPr lang="zh-CN" altLang="zh-CN" sz="1800" b="1" dirty="0"/>
              <a:t> </a:t>
            </a:r>
            <a:r>
              <a:rPr lang="en-US" altLang="zh-CN" sz="1800" b="1" dirty="0" err="1"/>
              <a:t>Apriori</a:t>
            </a:r>
            <a:r>
              <a:rPr lang="zh-CN" altLang="zh-CN" sz="1800" b="1" dirty="0"/>
              <a:t>关联规则挖掘算法应用</a:t>
            </a:r>
            <a:r>
              <a:rPr lang="zh-CN" altLang="zh-CN" sz="1800" b="1" dirty="0" smtClean="0"/>
              <a:t>举例</a:t>
            </a:r>
            <a:endParaRPr lang="en-US" altLang="zh-CN" sz="1800" b="1" dirty="0" smtClean="0"/>
          </a:p>
          <a:p>
            <a:pPr>
              <a:buNone/>
            </a:pPr>
            <a:r>
              <a:rPr lang="zh-CN" altLang="zh-CN" sz="1800" dirty="0"/>
              <a:t>以</a:t>
            </a:r>
            <a:r>
              <a:rPr lang="en-US" altLang="zh-CN" sz="1800" dirty="0"/>
              <a:t>6.1</a:t>
            </a:r>
            <a:r>
              <a:rPr lang="zh-CN" altLang="zh-CN" sz="1800" dirty="0"/>
              <a:t>中的超市购买记录数据为例，利用关联规则挖掘算法挖掘其关联规则。将其数据整理到一个</a:t>
            </a:r>
            <a:r>
              <a:rPr lang="en-US" altLang="zh-CN" sz="1800" dirty="0"/>
              <a:t>Excel</a:t>
            </a:r>
            <a:r>
              <a:rPr lang="zh-CN" altLang="zh-CN" sz="1800" dirty="0"/>
              <a:t>表格中（文件命名为</a:t>
            </a:r>
            <a:r>
              <a:rPr lang="en-US" altLang="zh-CN" sz="1800" dirty="0"/>
              <a:t>tr.xlsx</a:t>
            </a:r>
            <a:r>
              <a:rPr lang="zh-CN" altLang="zh-CN" sz="1800" dirty="0"/>
              <a:t>），其形式如下</a:t>
            </a:r>
            <a:r>
              <a:rPr lang="zh-CN" altLang="zh-CN" sz="1800" dirty="0" smtClean="0"/>
              <a:t>：</a:t>
            </a:r>
            <a:endParaRPr lang="en-US" altLang="zh-CN" sz="1800" dirty="0" smtClean="0"/>
          </a:p>
          <a:p>
            <a:pPr>
              <a:buNone/>
            </a:pPr>
            <a:endParaRPr lang="en-US" altLang="zh-CN" sz="1800" dirty="0"/>
          </a:p>
          <a:p>
            <a:pPr>
              <a:buNone/>
            </a:pPr>
            <a:endParaRPr lang="en-US" altLang="zh-CN" sz="1800" dirty="0" smtClean="0"/>
          </a:p>
          <a:p>
            <a:pPr>
              <a:buNone/>
            </a:pPr>
            <a:endParaRPr lang="en-US" altLang="zh-CN" sz="1800" dirty="0"/>
          </a:p>
          <a:p>
            <a:pPr>
              <a:buNone/>
            </a:pPr>
            <a:endParaRPr lang="en-US" altLang="zh-CN" sz="1800" dirty="0" smtClean="0"/>
          </a:p>
          <a:p>
            <a:pPr>
              <a:buNone/>
            </a:pPr>
            <a:r>
              <a:rPr lang="zh-CN" altLang="zh-CN" sz="1800" dirty="0"/>
              <a:t>首先我们利用</a:t>
            </a:r>
            <a:r>
              <a:rPr lang="en-US" altLang="zh-CN" sz="1800" dirty="0"/>
              <a:t>6.2.1</a:t>
            </a:r>
            <a:r>
              <a:rPr lang="zh-CN" altLang="zh-CN" sz="1800" dirty="0"/>
              <a:t>中的</a:t>
            </a:r>
            <a:r>
              <a:rPr lang="en-US" altLang="zh-CN" sz="1800" dirty="0"/>
              <a:t>Python</a:t>
            </a:r>
            <a:r>
              <a:rPr lang="zh-CN" altLang="zh-CN" sz="1800" dirty="0"/>
              <a:t>程序代码，将以上事务数据转换为布尔值数据表，记为</a:t>
            </a:r>
            <a:r>
              <a:rPr lang="en-US" altLang="zh-CN" sz="1800" dirty="0"/>
              <a:t>Data</a:t>
            </a:r>
            <a:r>
              <a:rPr lang="zh-CN" altLang="zh-CN" sz="1800" dirty="0"/>
              <a:t>，然后调用</a:t>
            </a:r>
            <a:r>
              <a:rPr lang="en-US" altLang="zh-CN" sz="1800" dirty="0" err="1"/>
              <a:t>apriori</a:t>
            </a:r>
            <a:r>
              <a:rPr lang="zh-CN" altLang="zh-CN" sz="1800" dirty="0"/>
              <a:t>函数即可挖掘其关联规则，示例代码如下</a:t>
            </a:r>
            <a:r>
              <a:rPr lang="zh-CN" altLang="zh-CN" sz="1800" dirty="0" smtClean="0"/>
              <a:t>：</a:t>
            </a:r>
            <a:endParaRPr lang="en-US" altLang="zh-CN" sz="1800" dirty="0" smtClean="0"/>
          </a:p>
          <a:p>
            <a:pPr>
              <a:buNone/>
            </a:pPr>
            <a:r>
              <a:rPr lang="en-US" altLang="zh-CN" sz="1100" dirty="0"/>
              <a:t>import </a:t>
            </a:r>
            <a:r>
              <a:rPr lang="en-US" altLang="zh-CN" sz="1100" dirty="0" err="1"/>
              <a:t>apriori</a:t>
            </a:r>
            <a:r>
              <a:rPr lang="en-US" altLang="zh-CN" sz="1100" dirty="0"/>
              <a:t>                 #</a:t>
            </a:r>
            <a:r>
              <a:rPr lang="zh-CN" altLang="zh-CN" sz="1100" dirty="0"/>
              <a:t>导入自行编写的</a:t>
            </a:r>
            <a:r>
              <a:rPr lang="en-US" altLang="zh-CN" sz="1100" dirty="0" err="1"/>
              <a:t>apriori</a:t>
            </a:r>
            <a:r>
              <a:rPr lang="zh-CN" altLang="zh-CN" sz="1100" dirty="0"/>
              <a:t>函数</a:t>
            </a:r>
            <a:endParaRPr lang="zh-CN" altLang="zh-CN" sz="1100" dirty="0"/>
          </a:p>
          <a:p>
            <a:pPr>
              <a:buNone/>
            </a:pPr>
            <a:r>
              <a:rPr lang="en-US" altLang="zh-CN" sz="1100" dirty="0" err="1"/>
              <a:t>outputfile</a:t>
            </a:r>
            <a:r>
              <a:rPr lang="en-US" altLang="zh-CN" sz="1100" dirty="0"/>
              <a:t> = 'apriori_rules.xls'     #</a:t>
            </a:r>
            <a:r>
              <a:rPr lang="zh-CN" altLang="zh-CN" sz="1100" dirty="0"/>
              <a:t>结果文件</a:t>
            </a:r>
            <a:endParaRPr lang="zh-CN" altLang="zh-CN" sz="1100" dirty="0"/>
          </a:p>
          <a:p>
            <a:pPr>
              <a:buNone/>
            </a:pPr>
            <a:r>
              <a:rPr lang="en-US" altLang="zh-CN" sz="1100" dirty="0"/>
              <a:t>support = 0.2                  #</a:t>
            </a:r>
            <a:r>
              <a:rPr lang="zh-CN" altLang="zh-CN" sz="1100" dirty="0"/>
              <a:t>最小支持度</a:t>
            </a:r>
            <a:endParaRPr lang="zh-CN" altLang="zh-CN" sz="1100" dirty="0"/>
          </a:p>
          <a:p>
            <a:pPr>
              <a:buNone/>
            </a:pPr>
            <a:r>
              <a:rPr lang="en-US" altLang="zh-CN" sz="1100" dirty="0"/>
              <a:t>confidence = 0.4               #</a:t>
            </a:r>
            <a:r>
              <a:rPr lang="zh-CN" altLang="zh-CN" sz="1100" dirty="0"/>
              <a:t>最小置信度</a:t>
            </a:r>
            <a:endParaRPr lang="zh-CN" altLang="zh-CN" sz="1100" dirty="0"/>
          </a:p>
          <a:p>
            <a:pPr>
              <a:buNone/>
            </a:pPr>
            <a:r>
              <a:rPr lang="en-US" altLang="zh-CN" sz="1100" dirty="0" err="1"/>
              <a:t>ms</a:t>
            </a:r>
            <a:r>
              <a:rPr lang="en-US" altLang="zh-CN" sz="1100" dirty="0"/>
              <a:t> = '---'                      #</a:t>
            </a:r>
            <a:r>
              <a:rPr lang="zh-CN" altLang="zh-CN" sz="1100" dirty="0"/>
              <a:t>连接符，默认</a:t>
            </a:r>
            <a:r>
              <a:rPr lang="en-US" altLang="zh-CN" sz="1100" dirty="0"/>
              <a:t>'--'</a:t>
            </a:r>
            <a:r>
              <a:rPr lang="zh-CN" altLang="zh-CN" sz="1100" dirty="0"/>
              <a:t>，</a:t>
            </a:r>
            <a:endParaRPr lang="zh-CN" altLang="zh-CN" sz="1100" dirty="0"/>
          </a:p>
          <a:p>
            <a:pPr>
              <a:buNone/>
            </a:pPr>
            <a:r>
              <a:rPr lang="en-US" altLang="zh-CN" sz="1100" dirty="0" err="1"/>
              <a:t>apriori.find_rule</a:t>
            </a:r>
            <a:r>
              <a:rPr lang="en-US" altLang="zh-CN" sz="1100" dirty="0"/>
              <a:t>(Data, support, confidence, </a:t>
            </a:r>
            <a:r>
              <a:rPr lang="en-US" altLang="zh-CN" sz="1100" dirty="0" err="1"/>
              <a:t>ms</a:t>
            </a:r>
            <a:r>
              <a:rPr lang="en-US" altLang="zh-CN" sz="1100" dirty="0"/>
              <a:t>).</a:t>
            </a:r>
            <a:r>
              <a:rPr lang="en-US" altLang="zh-CN" sz="1100" dirty="0" err="1"/>
              <a:t>to_excel</a:t>
            </a:r>
            <a:r>
              <a:rPr lang="en-US" altLang="zh-CN" sz="1100" dirty="0"/>
              <a:t>(</a:t>
            </a:r>
            <a:r>
              <a:rPr lang="en-US" altLang="zh-CN" sz="1100" dirty="0" err="1"/>
              <a:t>outputfile</a:t>
            </a:r>
            <a:r>
              <a:rPr lang="en-US" altLang="zh-CN" sz="1100" dirty="0"/>
              <a:t>)     #</a:t>
            </a:r>
            <a:r>
              <a:rPr lang="zh-CN" altLang="zh-CN" sz="1100" dirty="0"/>
              <a:t>保存结果到</a:t>
            </a:r>
            <a:r>
              <a:rPr lang="en-US" altLang="zh-CN" sz="1100" dirty="0"/>
              <a:t>Excel</a:t>
            </a:r>
            <a:endParaRPr lang="zh-CN" altLang="zh-CN" sz="1100" dirty="0"/>
          </a:p>
          <a:p>
            <a:pPr>
              <a:buNone/>
            </a:pPr>
            <a:endParaRPr lang="zh-CN" altLang="zh-CN" sz="1800" dirty="0"/>
          </a:p>
          <a:p>
            <a:pPr>
              <a:buNone/>
            </a:pPr>
            <a:endParaRPr lang="en-US" altLang="zh-CN" sz="1800" dirty="0" smtClean="0"/>
          </a:p>
        </p:txBody>
      </p:sp>
      <p:graphicFrame>
        <p:nvGraphicFramePr>
          <p:cNvPr id="2" name="表格 1"/>
          <p:cNvGraphicFramePr>
            <a:graphicFrameLocks noGrp="1"/>
          </p:cNvGraphicFramePr>
          <p:nvPr/>
        </p:nvGraphicFramePr>
        <p:xfrm>
          <a:off x="5522317" y="2132856"/>
          <a:ext cx="3672410" cy="1728189"/>
        </p:xfrm>
        <a:graphic>
          <a:graphicData uri="http://schemas.openxmlformats.org/drawingml/2006/table">
            <a:tbl>
              <a:tblPr firstRow="1" firstCol="1" bandRow="1"/>
              <a:tblGrid>
                <a:gridCol w="734482"/>
                <a:gridCol w="734482"/>
                <a:gridCol w="734482"/>
                <a:gridCol w="734482"/>
                <a:gridCol w="734482"/>
              </a:tblGrid>
              <a:tr h="192021">
                <a:tc>
                  <a:txBody>
                    <a:bodyPr/>
                    <a:lstStyle/>
                    <a:p>
                      <a:pPr algn="l">
                        <a:spcAft>
                          <a:spcPts val="0"/>
                        </a:spcAft>
                      </a:pPr>
                      <a:r>
                        <a:rPr lang="en-US" sz="110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I1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dirty="0">
                          <a:solidFill>
                            <a:srgbClr val="000000"/>
                          </a:solidFill>
                          <a:effectLst/>
                          <a:latin typeface="Calibri" panose="020F0502020204030204"/>
                          <a:ea typeface="宋体" panose="02010600030101010101" pitchFamily="2" charset="-122"/>
                          <a:cs typeface="宋体" panose="02010600030101010101" pitchFamily="2" charset="-122"/>
                        </a:rPr>
                        <a:t>西红柿</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排骨</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鸡蛋</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西红柿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a:ea typeface="宋体" panose="02010600030101010101" pitchFamily="2" charset="-122"/>
                          <a:cs typeface="宋体" panose="02010600030101010101" pitchFamily="2" charset="-122"/>
                        </a:rPr>
                        <a:t>茄子</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鸡蛋</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袜子</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西红柿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排骨</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茄子</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西红柿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排骨</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袜子</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酸奶</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鸡蛋</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茄子</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酸奶</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排骨</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鸡蛋</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茄子</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土豆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鸡蛋</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袜子</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algn="l">
                        <a:spcAft>
                          <a:spcPts val="0"/>
                        </a:spcAft>
                      </a:pPr>
                      <a:r>
                        <a:rPr lang="en-US" sz="11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西红柿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a:ea typeface="宋体" panose="02010600030101010101" pitchFamily="2" charset="-122"/>
                          <a:cs typeface="宋体" panose="02010600030101010101" pitchFamily="2" charset="-122"/>
                        </a:rPr>
                        <a:t>排骨</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a:ea typeface="宋体" panose="02010600030101010101" pitchFamily="2" charset="-122"/>
                          <a:cs typeface="宋体" panose="02010600030101010101" pitchFamily="2" charset="-122"/>
                        </a:rPr>
                        <a:t>鞋子</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a:ea typeface="宋体" panose="02010600030101010101" pitchFamily="2" charset="-122"/>
                          <a:cs typeface="宋体" panose="02010600030101010101" pitchFamily="2" charset="-122"/>
                        </a:rPr>
                        <a:t>土豆</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6386413" y="1760805"/>
            <a:ext cx="1728192"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表</a:t>
            </a:r>
            <a:r>
              <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6-3  </a:t>
            </a:r>
            <a:r>
              <a:rPr kumimoji="0" lang="zh-CN" altLang="en-US"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超市购买记录数据</a:t>
            </a:r>
            <a:endParaRPr kumimoji="0" lang="zh-CN" altLang="en-US" sz="1100" b="0" i="0" u="none" strike="noStrike" cap="none" normalizeH="0" baseline="0" dirty="0" smtClean="0">
              <a:ln>
                <a:noFill/>
              </a:ln>
              <a:solidFill>
                <a:schemeClr val="tx1"/>
              </a:solidFill>
              <a:effectLst/>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6.2.2 </a:t>
            </a:r>
            <a:r>
              <a:rPr lang="zh-CN" altLang="en-US" sz="2800" dirty="0" smtClean="0">
                <a:solidFill>
                  <a:schemeClr val="accent2"/>
                </a:solidFill>
                <a:latin typeface="微软雅黑" panose="020B0503020204020204" pitchFamily="34" charset="-122"/>
                <a:ea typeface="微软雅黑" panose="020B0503020204020204" pitchFamily="34" charset="-122"/>
              </a:rPr>
              <a:t>多对一</a:t>
            </a:r>
            <a:r>
              <a:rPr lang="zh-CN" altLang="en-US" sz="2800" dirty="0">
                <a:solidFill>
                  <a:schemeClr val="accent2"/>
                </a:solidFill>
                <a:latin typeface="微软雅黑" panose="020B0503020204020204" pitchFamily="34" charset="-122"/>
                <a:ea typeface="微软雅黑" panose="020B0503020204020204" pitchFamily="34" charset="-122"/>
              </a:rPr>
              <a:t>关联规则挖掘及</a:t>
            </a:r>
            <a:r>
              <a:rPr lang="en-US" altLang="zh-CN" sz="2800" dirty="0">
                <a:solidFill>
                  <a:schemeClr val="accent2"/>
                </a:solidFill>
                <a:latin typeface="微软雅黑" panose="020B0503020204020204" pitchFamily="34" charset="-122"/>
                <a:ea typeface="微软雅黑" panose="020B0503020204020204" pitchFamily="34" charset="-122"/>
              </a:rPr>
              <a:t>Python</a:t>
            </a:r>
            <a:r>
              <a:rPr lang="zh-CN" altLang="en-US" sz="2800" dirty="0">
                <a:solidFill>
                  <a:schemeClr val="accent2"/>
                </a:solidFill>
                <a:latin typeface="微软雅黑" panose="020B0503020204020204" pitchFamily="34" charset="-122"/>
                <a:ea typeface="微软雅黑" panose="020B0503020204020204" pitchFamily="34" charset="-122"/>
              </a:rPr>
              <a:t>实现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6208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zh-CN" altLang="zh-CN" sz="1800" dirty="0"/>
              <a:t>执行结果为</a:t>
            </a:r>
            <a:r>
              <a:rPr lang="zh-CN" altLang="zh-CN" sz="1800" dirty="0" smtClean="0"/>
              <a:t>：</a:t>
            </a:r>
            <a:endParaRPr lang="en-US" altLang="zh-CN" sz="1800" dirty="0" smtClean="0"/>
          </a:p>
          <a:p>
            <a:pPr>
              <a:buNone/>
            </a:pPr>
            <a:r>
              <a:rPr lang="zh-CN" altLang="zh-CN" sz="1200" dirty="0"/>
              <a:t>正在进行第</a:t>
            </a:r>
            <a:r>
              <a:rPr lang="en-US" altLang="zh-CN" sz="1200" dirty="0"/>
              <a:t>1</a:t>
            </a:r>
            <a:r>
              <a:rPr lang="zh-CN" altLang="zh-CN" sz="1200" dirty="0"/>
              <a:t>次搜索</a:t>
            </a:r>
            <a:r>
              <a:rPr lang="en-US" altLang="zh-CN" sz="1200" dirty="0"/>
              <a:t>...</a:t>
            </a:r>
            <a:endParaRPr lang="zh-CN" altLang="zh-CN" sz="1200" dirty="0"/>
          </a:p>
          <a:p>
            <a:pPr>
              <a:buNone/>
            </a:pPr>
            <a:r>
              <a:rPr lang="zh-CN" altLang="zh-CN" sz="1200" dirty="0"/>
              <a:t>数目：</a:t>
            </a:r>
            <a:r>
              <a:rPr lang="en-US" altLang="zh-CN" sz="1200" dirty="0"/>
              <a:t>21...</a:t>
            </a:r>
            <a:endParaRPr lang="zh-CN" altLang="zh-CN" sz="1200" dirty="0"/>
          </a:p>
          <a:p>
            <a:pPr>
              <a:buNone/>
            </a:pPr>
            <a:r>
              <a:rPr lang="zh-CN" altLang="zh-CN" sz="1200" dirty="0"/>
              <a:t>正在进行第</a:t>
            </a:r>
            <a:r>
              <a:rPr lang="en-US" altLang="zh-CN" sz="1200" dirty="0"/>
              <a:t>2</a:t>
            </a:r>
            <a:r>
              <a:rPr lang="zh-CN" altLang="zh-CN" sz="1200" dirty="0"/>
              <a:t>次搜索</a:t>
            </a:r>
            <a:r>
              <a:rPr lang="en-US" altLang="zh-CN" sz="1200" dirty="0"/>
              <a:t>...</a:t>
            </a:r>
            <a:endParaRPr lang="zh-CN" altLang="zh-CN" sz="1200" dirty="0"/>
          </a:p>
          <a:p>
            <a:pPr>
              <a:buNone/>
            </a:pPr>
            <a:r>
              <a:rPr lang="zh-CN" altLang="zh-CN" sz="1200" dirty="0"/>
              <a:t>数目：</a:t>
            </a:r>
            <a:r>
              <a:rPr lang="en-US" altLang="zh-CN" sz="1200" dirty="0"/>
              <a:t>4...</a:t>
            </a:r>
            <a:endParaRPr lang="zh-CN" altLang="zh-CN" sz="1200" dirty="0"/>
          </a:p>
          <a:p>
            <a:pPr>
              <a:buNone/>
            </a:pPr>
            <a:r>
              <a:rPr lang="zh-CN" altLang="zh-CN" sz="1200" dirty="0"/>
              <a:t>结果为：</a:t>
            </a:r>
            <a:endParaRPr lang="zh-CN" altLang="zh-CN" sz="1200" dirty="0"/>
          </a:p>
          <a:p>
            <a:pPr>
              <a:buNone/>
            </a:pPr>
            <a:r>
              <a:rPr lang="en-US" altLang="zh-CN" sz="1200" dirty="0"/>
              <a:t>           support  confidence</a:t>
            </a:r>
            <a:endParaRPr lang="zh-CN" altLang="zh-CN" sz="1200" dirty="0"/>
          </a:p>
          <a:p>
            <a:pPr>
              <a:buNone/>
            </a:pPr>
            <a:r>
              <a:rPr lang="zh-CN" altLang="zh-CN" sz="1200" dirty="0"/>
              <a:t>西红柿</a:t>
            </a:r>
            <a:r>
              <a:rPr lang="en-US" altLang="zh-CN" sz="1200" dirty="0"/>
              <a:t>---</a:t>
            </a:r>
            <a:r>
              <a:rPr lang="zh-CN" altLang="zh-CN" sz="1200" dirty="0"/>
              <a:t>排骨</a:t>
            </a:r>
            <a:r>
              <a:rPr lang="en-US" altLang="zh-CN" sz="1200" dirty="0"/>
              <a:t>  0.444444    0.800000</a:t>
            </a:r>
            <a:endParaRPr lang="zh-CN" altLang="zh-CN" sz="1200" dirty="0"/>
          </a:p>
          <a:p>
            <a:pPr>
              <a:buNone/>
            </a:pPr>
            <a:r>
              <a:rPr lang="zh-CN" altLang="zh-CN" sz="1200" dirty="0"/>
              <a:t>排骨</a:t>
            </a:r>
            <a:r>
              <a:rPr lang="en-US" altLang="zh-CN" sz="1200" dirty="0"/>
              <a:t>---</a:t>
            </a:r>
            <a:r>
              <a:rPr lang="zh-CN" altLang="zh-CN" sz="1200" dirty="0"/>
              <a:t>西红柿</a:t>
            </a:r>
            <a:r>
              <a:rPr lang="en-US" altLang="zh-CN" sz="1200" dirty="0"/>
              <a:t>  0.444444    0.800000</a:t>
            </a:r>
            <a:endParaRPr lang="zh-CN" altLang="zh-CN" sz="1200" dirty="0"/>
          </a:p>
          <a:p>
            <a:pPr>
              <a:buNone/>
            </a:pPr>
            <a:r>
              <a:rPr lang="zh-CN" altLang="zh-CN" sz="1200" dirty="0"/>
              <a:t>袜子</a:t>
            </a:r>
            <a:r>
              <a:rPr lang="en-US" altLang="zh-CN" sz="1200" dirty="0"/>
              <a:t>---</a:t>
            </a:r>
            <a:r>
              <a:rPr lang="zh-CN" altLang="zh-CN" sz="1200" dirty="0"/>
              <a:t>鸡蛋</a:t>
            </a:r>
            <a:r>
              <a:rPr lang="en-US" altLang="zh-CN" sz="1200" dirty="0"/>
              <a:t>   0.222222    0.666667</a:t>
            </a:r>
            <a:endParaRPr lang="zh-CN" altLang="zh-CN" sz="1200" dirty="0"/>
          </a:p>
          <a:p>
            <a:pPr>
              <a:buNone/>
            </a:pPr>
            <a:r>
              <a:rPr lang="zh-CN" altLang="zh-CN" sz="1200" dirty="0"/>
              <a:t>茄子</a:t>
            </a:r>
            <a:r>
              <a:rPr lang="en-US" altLang="zh-CN" sz="1200" dirty="0"/>
              <a:t>---</a:t>
            </a:r>
            <a:r>
              <a:rPr lang="zh-CN" altLang="zh-CN" sz="1200" dirty="0"/>
              <a:t>排骨</a:t>
            </a:r>
            <a:r>
              <a:rPr lang="en-US" altLang="zh-CN" sz="1200" dirty="0"/>
              <a:t>   0.222222    0.500000</a:t>
            </a:r>
            <a:endParaRPr lang="zh-CN" altLang="zh-CN" sz="1200" dirty="0"/>
          </a:p>
          <a:p>
            <a:pPr>
              <a:buNone/>
            </a:pPr>
            <a:r>
              <a:rPr lang="zh-CN" altLang="zh-CN" sz="1200" dirty="0"/>
              <a:t>茄子</a:t>
            </a:r>
            <a:r>
              <a:rPr lang="en-US" altLang="zh-CN" sz="1200" dirty="0"/>
              <a:t>---</a:t>
            </a:r>
            <a:r>
              <a:rPr lang="zh-CN" altLang="zh-CN" sz="1200" dirty="0"/>
              <a:t>西红柿</a:t>
            </a:r>
            <a:r>
              <a:rPr lang="en-US" altLang="zh-CN" sz="1200" dirty="0"/>
              <a:t>  0.222222    0.500000</a:t>
            </a:r>
            <a:endParaRPr lang="zh-CN" altLang="zh-CN" sz="1200" dirty="0"/>
          </a:p>
          <a:p>
            <a:pPr>
              <a:buNone/>
            </a:pPr>
            <a:r>
              <a:rPr lang="zh-CN" altLang="zh-CN" sz="1200" dirty="0"/>
              <a:t>茄子</a:t>
            </a:r>
            <a:r>
              <a:rPr lang="en-US" altLang="zh-CN" sz="1200" dirty="0"/>
              <a:t>---</a:t>
            </a:r>
            <a:r>
              <a:rPr lang="zh-CN" altLang="zh-CN" sz="1200" dirty="0"/>
              <a:t>鸡蛋</a:t>
            </a:r>
            <a:r>
              <a:rPr lang="en-US" altLang="zh-CN" sz="1200" dirty="0"/>
              <a:t>   0.222222    0.500000</a:t>
            </a:r>
            <a:endParaRPr lang="zh-CN" altLang="zh-CN" sz="1200" dirty="0"/>
          </a:p>
          <a:p>
            <a:pPr>
              <a:buNone/>
            </a:pPr>
            <a:r>
              <a:rPr lang="zh-CN" altLang="zh-CN" sz="1800" dirty="0"/>
              <a:t>在输出结果中，“西红柿</a:t>
            </a:r>
            <a:r>
              <a:rPr lang="en-US" altLang="zh-CN" sz="1800" dirty="0"/>
              <a:t>---</a:t>
            </a:r>
            <a:r>
              <a:rPr lang="zh-CN" altLang="zh-CN" sz="1800" dirty="0"/>
              <a:t>排骨”代表规则“西红柿</a:t>
            </a:r>
            <a:r>
              <a:rPr lang="en-US" altLang="zh-CN" sz="1800" dirty="0"/>
              <a:t>—&gt;</a:t>
            </a:r>
            <a:r>
              <a:rPr lang="zh-CN" altLang="zh-CN" sz="1800" dirty="0"/>
              <a:t>排骨”的支持度为</a:t>
            </a:r>
            <a:r>
              <a:rPr lang="en-US" altLang="zh-CN" sz="1800" dirty="0"/>
              <a:t>0.444</a:t>
            </a:r>
            <a:r>
              <a:rPr lang="zh-CN" altLang="zh-CN" sz="1800" dirty="0"/>
              <a:t>，置信度为</a:t>
            </a:r>
            <a:r>
              <a:rPr lang="en-US" altLang="zh-CN" sz="1800" dirty="0"/>
              <a:t>0.8</a:t>
            </a:r>
            <a:r>
              <a:rPr lang="zh-CN" altLang="zh-CN" sz="1800" dirty="0"/>
              <a:t>。表示同时购买西红柿和排骨的顾客比例为</a:t>
            </a:r>
            <a:r>
              <a:rPr lang="en-US" altLang="zh-CN" sz="1800" dirty="0"/>
              <a:t>0.444</a:t>
            </a:r>
            <a:r>
              <a:rPr lang="zh-CN" altLang="zh-CN" sz="1800" dirty="0"/>
              <a:t>，而购买西红柿的顾客当中也购买了排骨的比例是</a:t>
            </a:r>
            <a:r>
              <a:rPr lang="en-US" altLang="zh-CN" sz="1800" dirty="0"/>
              <a:t>0.8</a:t>
            </a:r>
            <a:r>
              <a:rPr lang="zh-CN" altLang="zh-CN" sz="1800" dirty="0"/>
              <a:t>，与前文一致。</a:t>
            </a:r>
            <a:endParaRPr lang="zh-CN" altLang="zh-CN" sz="1800" dirty="0"/>
          </a:p>
          <a:p>
            <a:pPr>
              <a:buNone/>
            </a:pPr>
            <a:endParaRPr lang="en-US" altLang="zh-CN" sz="1800" dirty="0" smtClean="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6.1 </a:t>
            </a:r>
            <a:r>
              <a:rPr lang="zh-CN" altLang="en-US" sz="2800" dirty="0" smtClean="0">
                <a:solidFill>
                  <a:schemeClr val="accent2"/>
                </a:solidFill>
                <a:latin typeface="微软雅黑" panose="020B0503020204020204" pitchFamily="34" charset="-122"/>
                <a:ea typeface="微软雅黑" panose="020B0503020204020204" pitchFamily="34" charset="-122"/>
              </a:rPr>
              <a:t>关联</a:t>
            </a:r>
            <a:r>
              <a:rPr lang="zh-CN" altLang="en-US" sz="2800" dirty="0">
                <a:solidFill>
                  <a:schemeClr val="accent2"/>
                </a:solidFill>
                <a:latin typeface="微软雅黑" panose="020B0503020204020204" pitchFamily="34" charset="-122"/>
                <a:ea typeface="微软雅黑" panose="020B0503020204020204" pitchFamily="34" charset="-122"/>
              </a:rPr>
              <a:t>规则概念</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smtClean="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72393" y="1111352"/>
            <a:ext cx="9890484" cy="501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en-US" altLang="zh-CN" dirty="0" smtClean="0"/>
              <a:t> </a:t>
            </a:r>
            <a:r>
              <a:rPr lang="zh-CN" altLang="zh-CN" sz="2000" dirty="0" smtClean="0"/>
              <a:t>假设</a:t>
            </a:r>
            <a:r>
              <a:rPr lang="zh-CN" altLang="zh-CN" sz="2000" dirty="0"/>
              <a:t>有以下数据集，每行代表一个顾客在超市的购买记录：</a:t>
            </a:r>
            <a:endParaRPr lang="zh-CN" altLang="zh-CN" sz="2000" dirty="0"/>
          </a:p>
          <a:p>
            <a:pPr>
              <a:buNone/>
            </a:pPr>
            <a:r>
              <a:rPr lang="en-US" altLang="zh-CN" sz="2000" dirty="0"/>
              <a:t>I1: </a:t>
            </a:r>
            <a:r>
              <a:rPr lang="zh-CN" altLang="zh-CN" sz="2000" dirty="0"/>
              <a:t>西红柿、排骨、鸡蛋</a:t>
            </a:r>
            <a:endParaRPr lang="zh-CN" altLang="zh-CN" sz="2000" dirty="0"/>
          </a:p>
          <a:p>
            <a:pPr>
              <a:buNone/>
            </a:pPr>
            <a:r>
              <a:rPr lang="en-US" altLang="zh-CN" sz="2000" dirty="0"/>
              <a:t>I2: </a:t>
            </a:r>
            <a:r>
              <a:rPr lang="zh-CN" altLang="zh-CN" sz="2000" dirty="0"/>
              <a:t>西红柿、茄子</a:t>
            </a:r>
            <a:endParaRPr lang="zh-CN" altLang="zh-CN" sz="2000" dirty="0"/>
          </a:p>
          <a:p>
            <a:pPr>
              <a:buNone/>
            </a:pPr>
            <a:r>
              <a:rPr lang="en-US" altLang="zh-CN" sz="2000" dirty="0"/>
              <a:t>I3: </a:t>
            </a:r>
            <a:r>
              <a:rPr lang="zh-CN" altLang="zh-CN" sz="2000" dirty="0"/>
              <a:t>鸡蛋、袜子</a:t>
            </a:r>
            <a:endParaRPr lang="zh-CN" altLang="zh-CN" sz="2000" dirty="0"/>
          </a:p>
          <a:p>
            <a:pPr>
              <a:buNone/>
            </a:pPr>
            <a:r>
              <a:rPr lang="en-US" altLang="zh-CN" sz="2000" dirty="0"/>
              <a:t>I4: </a:t>
            </a:r>
            <a:r>
              <a:rPr lang="zh-CN" altLang="zh-CN" sz="2000" dirty="0"/>
              <a:t>西红柿、排骨、茄子</a:t>
            </a:r>
            <a:endParaRPr lang="zh-CN" altLang="zh-CN" sz="2000" dirty="0"/>
          </a:p>
          <a:p>
            <a:pPr>
              <a:buNone/>
            </a:pPr>
            <a:r>
              <a:rPr lang="en-US" altLang="zh-CN" sz="2000" dirty="0"/>
              <a:t>I5: </a:t>
            </a:r>
            <a:r>
              <a:rPr lang="zh-CN" altLang="zh-CN" sz="2000" dirty="0"/>
              <a:t>西红柿、排骨、袜子、酸奶</a:t>
            </a:r>
            <a:endParaRPr lang="zh-CN" altLang="zh-CN" sz="2000" dirty="0"/>
          </a:p>
          <a:p>
            <a:pPr>
              <a:buNone/>
            </a:pPr>
            <a:r>
              <a:rPr lang="en-US" altLang="zh-CN" sz="2000" dirty="0"/>
              <a:t>I6: </a:t>
            </a:r>
            <a:r>
              <a:rPr lang="zh-CN" altLang="zh-CN" sz="2000" dirty="0"/>
              <a:t>鸡蛋、茄子、酸奶</a:t>
            </a:r>
            <a:endParaRPr lang="zh-CN" altLang="zh-CN" sz="2000" dirty="0"/>
          </a:p>
          <a:p>
            <a:pPr>
              <a:buNone/>
            </a:pPr>
            <a:r>
              <a:rPr lang="en-US" altLang="zh-CN" sz="2000" dirty="0"/>
              <a:t>I7: </a:t>
            </a:r>
            <a:r>
              <a:rPr lang="zh-CN" altLang="zh-CN" sz="2000" dirty="0"/>
              <a:t>排骨、鸡蛋、茄子</a:t>
            </a:r>
            <a:endParaRPr lang="zh-CN" altLang="zh-CN" sz="2000" dirty="0"/>
          </a:p>
          <a:p>
            <a:pPr>
              <a:buNone/>
            </a:pPr>
            <a:r>
              <a:rPr lang="en-US" altLang="zh-CN" sz="2000" dirty="0"/>
              <a:t>I8: </a:t>
            </a:r>
            <a:r>
              <a:rPr lang="zh-CN" altLang="zh-CN" sz="2000" dirty="0"/>
              <a:t>土豆、鸡蛋、袜子</a:t>
            </a:r>
            <a:endParaRPr lang="zh-CN" altLang="zh-CN" sz="2000" dirty="0"/>
          </a:p>
          <a:p>
            <a:pPr>
              <a:buNone/>
            </a:pPr>
            <a:r>
              <a:rPr lang="en-US" altLang="zh-CN" sz="2000" dirty="0"/>
              <a:t>I9: </a:t>
            </a:r>
            <a:r>
              <a:rPr lang="zh-CN" altLang="zh-CN" sz="2000" dirty="0"/>
              <a:t>西红柿、排骨、鞋子、</a:t>
            </a:r>
            <a:r>
              <a:rPr lang="zh-CN" altLang="zh-CN" sz="2000" dirty="0" smtClean="0"/>
              <a:t>土豆</a:t>
            </a:r>
            <a:endParaRPr lang="zh-CN" altLang="zh-CN" sz="20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6.1 </a:t>
            </a:r>
            <a:r>
              <a:rPr lang="zh-CN" altLang="en-US" sz="2800" dirty="0" smtClean="0">
                <a:solidFill>
                  <a:schemeClr val="accent2"/>
                </a:solidFill>
                <a:latin typeface="微软雅黑" panose="020B0503020204020204" pitchFamily="34" charset="-122"/>
                <a:ea typeface="微软雅黑" panose="020B0503020204020204" pitchFamily="34" charset="-122"/>
              </a:rPr>
              <a:t>关联</a:t>
            </a:r>
            <a:r>
              <a:rPr lang="zh-CN" altLang="en-US" sz="2800" dirty="0">
                <a:solidFill>
                  <a:schemeClr val="accent2"/>
                </a:solidFill>
                <a:latin typeface="微软雅黑" panose="020B0503020204020204" pitchFamily="34" charset="-122"/>
                <a:ea typeface="微软雅黑" panose="020B0503020204020204" pitchFamily="34" charset="-122"/>
              </a:rPr>
              <a:t>规则概念</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smtClean="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72393" y="1124744"/>
            <a:ext cx="9890484" cy="387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en-US" altLang="zh-CN" dirty="0" smtClean="0"/>
              <a:t> </a:t>
            </a:r>
            <a:r>
              <a:rPr lang="zh-CN" altLang="zh-CN" sz="2000" dirty="0" smtClean="0"/>
              <a:t>假如</a:t>
            </a:r>
            <a:r>
              <a:rPr lang="zh-CN" altLang="zh-CN" sz="2000" dirty="0"/>
              <a:t>有一条规则：西红柿—</a:t>
            </a:r>
            <a:r>
              <a:rPr lang="en-US" altLang="zh-CN" sz="2000" dirty="0"/>
              <a:t>&gt;</a:t>
            </a:r>
            <a:r>
              <a:rPr lang="zh-CN" altLang="zh-CN" sz="2000" dirty="0"/>
              <a:t>排骨，则同时购买西红柿和排骨的顾客比例为</a:t>
            </a:r>
            <a:r>
              <a:rPr lang="en-US" altLang="zh-CN" sz="2000" dirty="0"/>
              <a:t>4/9</a:t>
            </a:r>
            <a:r>
              <a:rPr lang="zh-CN" altLang="zh-CN" sz="2000" dirty="0"/>
              <a:t>，而购买西红柿的顾客当中也购买了排骨的比例是</a:t>
            </a:r>
            <a:r>
              <a:rPr lang="en-US" altLang="zh-CN" sz="2000" dirty="0"/>
              <a:t>4/5</a:t>
            </a:r>
            <a:r>
              <a:rPr lang="zh-CN" altLang="zh-CN" sz="2000" dirty="0"/>
              <a:t>。这两个比例参数在关联规则中是非常有意义的度量，分别称作支持度（</a:t>
            </a:r>
            <a:r>
              <a:rPr lang="en-US" altLang="zh-CN" sz="2000" dirty="0"/>
              <a:t>support</a:t>
            </a:r>
            <a:r>
              <a:rPr lang="zh-CN" altLang="zh-CN" sz="2000" dirty="0"/>
              <a:t>）和置信度（</a:t>
            </a:r>
            <a:r>
              <a:rPr lang="en-US" altLang="zh-CN" sz="2000" dirty="0"/>
              <a:t>confidence</a:t>
            </a:r>
            <a:r>
              <a:rPr lang="zh-CN" altLang="zh-CN" sz="2000" dirty="0"/>
              <a:t>）。支持度反应了规则的覆盖范围，置信度反应了规则的可信程度</a:t>
            </a:r>
            <a:r>
              <a:rPr lang="en-US" altLang="zh-CN" sz="2000" dirty="0" smtClean="0"/>
              <a:t>.</a:t>
            </a:r>
            <a:endParaRPr lang="zh-CN" altLang="zh-CN" sz="2000" dirty="0"/>
          </a:p>
          <a:p>
            <a:r>
              <a:rPr lang="en-US" altLang="zh-CN" sz="2000" dirty="0"/>
              <a:t> </a:t>
            </a:r>
            <a:r>
              <a:rPr lang="zh-CN" altLang="zh-CN" sz="2000" dirty="0"/>
              <a:t>在关联规则挖掘中，如上例所有商品集合</a:t>
            </a:r>
            <a:r>
              <a:rPr lang="en-US" altLang="zh-CN" sz="2000" dirty="0"/>
              <a:t>I={</a:t>
            </a:r>
            <a:r>
              <a:rPr lang="zh-CN" altLang="zh-CN" sz="2000" dirty="0"/>
              <a:t>西红柿，排骨，鸡蛋，茄子，袜子，酸奶、土豆、鞋子</a:t>
            </a:r>
            <a:r>
              <a:rPr lang="en-US" altLang="zh-CN" sz="2000" dirty="0"/>
              <a:t>}</a:t>
            </a:r>
            <a:r>
              <a:rPr lang="zh-CN" altLang="zh-CN" sz="2000" dirty="0"/>
              <a:t>称作项集，每一个顾客购买的商品集合</a:t>
            </a:r>
            <a:r>
              <a:rPr lang="en-US" altLang="zh-CN" sz="2000" dirty="0"/>
              <a:t>Ii</a:t>
            </a:r>
            <a:r>
              <a:rPr lang="zh-CN" altLang="zh-CN" sz="2000" dirty="0"/>
              <a:t>称为一个事务，所有事务</a:t>
            </a:r>
            <a:r>
              <a:rPr lang="en-US" altLang="zh-CN" sz="2000" dirty="0"/>
              <a:t>T={I1,I2,....I9}</a:t>
            </a:r>
            <a:r>
              <a:rPr lang="zh-CN" altLang="zh-CN" sz="2000" dirty="0"/>
              <a:t>称作事务集合，且满足</a:t>
            </a:r>
            <a:r>
              <a:rPr lang="en-US" altLang="zh-CN" sz="2000" dirty="0"/>
              <a:t>Ii</a:t>
            </a:r>
            <a:r>
              <a:rPr lang="zh-CN" altLang="zh-CN" sz="2000" dirty="0"/>
              <a:t>是</a:t>
            </a:r>
            <a:r>
              <a:rPr lang="en-US" altLang="zh-CN" sz="2000" dirty="0"/>
              <a:t>T</a:t>
            </a:r>
            <a:r>
              <a:rPr lang="zh-CN" altLang="zh-CN" sz="2000" dirty="0"/>
              <a:t>的真子集</a:t>
            </a:r>
            <a:r>
              <a:rPr lang="zh-CN" altLang="zh-CN" sz="2000" dirty="0" smtClean="0"/>
              <a:t>。</a:t>
            </a:r>
            <a:endParaRPr lang="en-US" altLang="zh-CN" sz="2000" dirty="0" smtClean="0"/>
          </a:p>
          <a:p>
            <a:endParaRPr lang="en-US" altLang="zh-CN" sz="2000" dirty="0" smtClean="0"/>
          </a:p>
          <a:p>
            <a:endParaRPr lang="zh-CN" altLang="zh-CN" sz="20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6.1 </a:t>
            </a:r>
            <a:r>
              <a:rPr lang="zh-CN" altLang="en-US" sz="2800" dirty="0" smtClean="0">
                <a:solidFill>
                  <a:schemeClr val="accent2"/>
                </a:solidFill>
                <a:latin typeface="微软雅黑" panose="020B0503020204020204" pitchFamily="34" charset="-122"/>
                <a:ea typeface="微软雅黑" panose="020B0503020204020204" pitchFamily="34" charset="-122"/>
              </a:rPr>
              <a:t>关联</a:t>
            </a:r>
            <a:r>
              <a:rPr lang="zh-CN" altLang="en-US" sz="2800" dirty="0">
                <a:solidFill>
                  <a:schemeClr val="accent2"/>
                </a:solidFill>
                <a:latin typeface="微软雅黑" panose="020B0503020204020204" pitchFamily="34" charset="-122"/>
                <a:ea typeface="微软雅黑" panose="020B0503020204020204" pitchFamily="34" charset="-122"/>
              </a:rPr>
              <a:t>规则概念</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smtClean="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72393" y="1111352"/>
            <a:ext cx="9890484" cy="5715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en-US" altLang="zh-CN" sz="2000" dirty="0" smtClean="0"/>
              <a:t> </a:t>
            </a:r>
            <a:r>
              <a:rPr lang="zh-CN" altLang="zh-CN" sz="2000" dirty="0" smtClean="0"/>
              <a:t>关联</a:t>
            </a:r>
            <a:r>
              <a:rPr lang="zh-CN" altLang="zh-CN" sz="2000" dirty="0"/>
              <a:t>规则的形式如下：</a:t>
            </a:r>
            <a:endParaRPr lang="zh-CN" altLang="zh-CN" sz="2000" dirty="0"/>
          </a:p>
          <a:p>
            <a:pPr>
              <a:buNone/>
            </a:pPr>
            <a:r>
              <a:rPr lang="en-US" altLang="zh-CN" sz="2000" dirty="0" smtClean="0"/>
              <a:t>A</a:t>
            </a:r>
            <a:r>
              <a:rPr lang="zh-CN" altLang="en-US" sz="2000" dirty="0"/>
              <a:t>、</a:t>
            </a:r>
            <a:r>
              <a:rPr lang="en-US" altLang="zh-CN" sz="2000" dirty="0" smtClean="0"/>
              <a:t>B</a:t>
            </a:r>
            <a:r>
              <a:rPr lang="zh-CN" altLang="zh-CN" sz="2000" dirty="0"/>
              <a:t>满足：</a:t>
            </a:r>
            <a:r>
              <a:rPr lang="en-US" altLang="zh-CN" sz="2000" dirty="0"/>
              <a:t>A</a:t>
            </a:r>
            <a:r>
              <a:rPr lang="zh-CN" altLang="zh-CN" sz="2000" dirty="0"/>
              <a:t>、</a:t>
            </a:r>
            <a:r>
              <a:rPr lang="en-US" altLang="zh-CN" sz="2000" dirty="0"/>
              <a:t>B</a:t>
            </a:r>
            <a:r>
              <a:rPr lang="zh-CN" altLang="zh-CN" sz="2000" dirty="0"/>
              <a:t>是</a:t>
            </a:r>
            <a:r>
              <a:rPr lang="en-US" altLang="zh-CN" sz="2000" dirty="0"/>
              <a:t>T</a:t>
            </a:r>
            <a:r>
              <a:rPr lang="zh-CN" altLang="zh-CN" sz="2000" dirty="0"/>
              <a:t>的真子集，并且</a:t>
            </a:r>
            <a:r>
              <a:rPr lang="en-US" altLang="zh-CN" sz="2000" dirty="0"/>
              <a:t>A</a:t>
            </a:r>
            <a:r>
              <a:rPr lang="zh-CN" altLang="zh-CN" sz="2000" dirty="0"/>
              <a:t>和</a:t>
            </a:r>
            <a:r>
              <a:rPr lang="en-US" altLang="zh-CN" sz="2000" dirty="0"/>
              <a:t>B</a:t>
            </a:r>
            <a:r>
              <a:rPr lang="zh-CN" altLang="zh-CN" sz="2000" dirty="0"/>
              <a:t>的交集为空集。其中</a:t>
            </a:r>
            <a:r>
              <a:rPr lang="en-US" altLang="zh-CN" sz="2000" dirty="0"/>
              <a:t>A</a:t>
            </a:r>
            <a:r>
              <a:rPr lang="zh-CN" altLang="zh-CN" sz="2000" dirty="0"/>
              <a:t>称为前件，</a:t>
            </a:r>
            <a:r>
              <a:rPr lang="en-US" altLang="zh-CN" sz="2000" dirty="0"/>
              <a:t>B</a:t>
            </a:r>
            <a:r>
              <a:rPr lang="zh-CN" altLang="zh-CN" sz="2000" dirty="0"/>
              <a:t>称为后件。</a:t>
            </a:r>
            <a:endParaRPr lang="zh-CN" altLang="zh-CN" sz="2000" dirty="0"/>
          </a:p>
          <a:p>
            <a:pPr>
              <a:buNone/>
            </a:pPr>
            <a:r>
              <a:rPr lang="zh-CN" altLang="zh-CN" sz="2000" dirty="0"/>
              <a:t>关联规则有事也表示形如“如果…那么…”，前者是规则成立的条件，后者是条件下发生的结果。支持度和置信度有以下计算公式</a:t>
            </a:r>
            <a:r>
              <a:rPr lang="zh-CN" altLang="zh-CN" sz="2000" dirty="0" smtClean="0"/>
              <a:t>：</a:t>
            </a:r>
            <a:endParaRPr lang="en-US" altLang="zh-CN" sz="2000" dirty="0" smtClean="0"/>
          </a:p>
          <a:p>
            <a:pPr>
              <a:buNone/>
            </a:pPr>
            <a:endParaRPr lang="en-US" altLang="zh-CN" sz="2000" dirty="0"/>
          </a:p>
          <a:p>
            <a:pPr>
              <a:buNone/>
            </a:pPr>
            <a:endParaRPr lang="en-US" altLang="zh-CN" sz="2000" dirty="0" smtClean="0"/>
          </a:p>
          <a:p>
            <a:pPr>
              <a:buNone/>
            </a:pPr>
            <a:endParaRPr lang="en-US" altLang="zh-CN" sz="2000" dirty="0"/>
          </a:p>
          <a:p>
            <a:pPr>
              <a:buNone/>
            </a:pPr>
            <a:endParaRPr lang="en-US" altLang="zh-CN" sz="2000" dirty="0" smtClean="0"/>
          </a:p>
          <a:p>
            <a:pPr>
              <a:buNone/>
            </a:pPr>
            <a:r>
              <a:rPr lang="zh-CN" altLang="zh-CN" sz="2000" dirty="0" smtClean="0"/>
              <a:t>支持</a:t>
            </a:r>
            <a:r>
              <a:rPr lang="zh-CN" altLang="zh-CN" sz="2000" dirty="0"/>
              <a:t>度表示为项集</a:t>
            </a:r>
            <a:r>
              <a:rPr lang="en-US" altLang="zh-CN" sz="2000" dirty="0"/>
              <a:t>A</a:t>
            </a:r>
            <a:r>
              <a:rPr lang="zh-CN" altLang="zh-CN" sz="2000" dirty="0"/>
              <a:t>、</a:t>
            </a:r>
            <a:r>
              <a:rPr lang="en-US" altLang="zh-CN" sz="2000" dirty="0"/>
              <a:t>B</a:t>
            </a:r>
            <a:r>
              <a:rPr lang="zh-CN" altLang="zh-CN" sz="2000" dirty="0"/>
              <a:t>同时发生的概率，而置信度则表示为项集</a:t>
            </a:r>
            <a:r>
              <a:rPr lang="en-US" altLang="zh-CN" sz="2000" dirty="0"/>
              <a:t>A</a:t>
            </a:r>
            <a:r>
              <a:rPr lang="zh-CN" altLang="zh-CN" sz="2000" dirty="0" smtClean="0"/>
              <a:t>发生</a:t>
            </a:r>
            <a:r>
              <a:rPr lang="en-US" altLang="zh-CN" sz="2000" dirty="0" smtClean="0"/>
              <a:t> </a:t>
            </a:r>
            <a:r>
              <a:rPr lang="zh-CN" altLang="zh-CN" sz="2000" dirty="0" smtClean="0"/>
              <a:t>的</a:t>
            </a:r>
            <a:r>
              <a:rPr lang="zh-CN" altLang="zh-CN" sz="2000" dirty="0"/>
              <a:t>条件下项集</a:t>
            </a:r>
            <a:r>
              <a:rPr lang="en-US" altLang="zh-CN" sz="2000" dirty="0"/>
              <a:t>B</a:t>
            </a:r>
            <a:r>
              <a:rPr lang="zh-CN" altLang="zh-CN" sz="2000" dirty="0"/>
              <a:t>发生的概率。</a:t>
            </a:r>
            <a:endParaRPr lang="zh-CN" altLang="zh-CN" sz="2000" dirty="0"/>
          </a:p>
          <a:p>
            <a:pPr>
              <a:buNone/>
            </a:pPr>
            <a:endParaRPr lang="en-US" altLang="zh-CN" dirty="0" smtClean="0"/>
          </a:p>
          <a:p>
            <a:pPr>
              <a:buNone/>
            </a:pPr>
            <a:endParaRPr lang="en-US" altLang="zh-CN" sz="1800" kern="100" dirty="0" smtClean="0">
              <a:solidFill>
                <a:srgbClr val="000000"/>
              </a:solidFill>
              <a:latin typeface="Times New Roman" panose="02020603050405020304"/>
              <a:ea typeface="宋体" panose="02010600030101010101" pitchFamily="2" charset="-122"/>
              <a:cs typeface="Times New Roman" panose="02020603050405020304"/>
            </a:endParaRPr>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8121" y="3058904"/>
            <a:ext cx="6912768" cy="693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901" y="3933056"/>
            <a:ext cx="6912768" cy="61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954101"/>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6.2 </a:t>
            </a:r>
            <a:r>
              <a:rPr lang="zh-CN" altLang="en-US" sz="2800" dirty="0" smtClean="0">
                <a:solidFill>
                  <a:schemeClr val="accent2"/>
                </a:solidFill>
                <a:latin typeface="微软雅黑" panose="020B0503020204020204" pitchFamily="34" charset="-122"/>
                <a:ea typeface="微软雅黑" panose="020B0503020204020204" pitchFamily="34" charset="-122"/>
              </a:rPr>
              <a:t>布尔关联规则挖掘</a:t>
            </a:r>
            <a:endParaRPr lang="zh-CN" altLang="en-US" sz="2800" dirty="0">
              <a:solidFill>
                <a:schemeClr val="accent2"/>
              </a:solidFill>
              <a:latin typeface="微软雅黑" panose="020B0503020204020204" pitchFamily="34" charset="-122"/>
              <a:ea typeface="微软雅黑" panose="020B0503020204020204" pitchFamily="34" charset="-122"/>
            </a:endParaRPr>
          </a:p>
          <a:p>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293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en-US" altLang="zh-CN" sz="2000" dirty="0" smtClean="0"/>
              <a:t> </a:t>
            </a:r>
            <a:r>
              <a:rPr lang="zh-CN" altLang="en-US" sz="2000" dirty="0"/>
              <a:t>布尔</a:t>
            </a:r>
            <a:r>
              <a:rPr lang="zh-CN" altLang="en-US" sz="2000" dirty="0" smtClean="0"/>
              <a:t>关联规则挖掘是指将事物数据集转化为布尔（</a:t>
            </a:r>
            <a:r>
              <a:rPr lang="en-US" altLang="zh-CN" sz="2000" dirty="0" smtClean="0"/>
              <a:t>0</a:t>
            </a:r>
            <a:r>
              <a:rPr lang="zh-CN" altLang="en-US" sz="2000" dirty="0" smtClean="0"/>
              <a:t>、</a:t>
            </a:r>
            <a:r>
              <a:rPr lang="en-US" altLang="zh-CN" sz="2000" dirty="0" smtClean="0"/>
              <a:t>1</a:t>
            </a:r>
            <a:r>
              <a:rPr lang="zh-CN" altLang="en-US" sz="2000" dirty="0" smtClean="0"/>
              <a:t>）值数据集，并在布尔数据集基础上挖掘关联规则的一种方法。在布尔数据集上挖掘</a:t>
            </a:r>
            <a:r>
              <a:rPr lang="zh-CN" altLang="en-US" sz="2000" dirty="0"/>
              <a:t>关联</a:t>
            </a:r>
            <a:r>
              <a:rPr lang="zh-CN" altLang="en-US" sz="2000" dirty="0" smtClean="0"/>
              <a:t>规则的取值要么是</a:t>
            </a:r>
            <a:r>
              <a:rPr lang="en-US" altLang="zh-CN" sz="2000" dirty="0" smtClean="0"/>
              <a:t>0</a:t>
            </a:r>
            <a:r>
              <a:rPr lang="zh-CN" altLang="en-US" sz="2000" dirty="0" smtClean="0"/>
              <a:t>，要么是</a:t>
            </a:r>
            <a:r>
              <a:rPr lang="en-US" altLang="zh-CN" sz="2000" dirty="0" smtClean="0"/>
              <a:t>1</a:t>
            </a:r>
            <a:r>
              <a:rPr lang="zh-CN" altLang="en-US" sz="2000" dirty="0" smtClean="0"/>
              <a:t>，计算</a:t>
            </a:r>
            <a:r>
              <a:rPr lang="zh-CN" altLang="en-US" sz="2000" dirty="0"/>
              <a:t>关联</a:t>
            </a:r>
            <a:r>
              <a:rPr lang="zh-CN" altLang="en-US" sz="2000" dirty="0" smtClean="0"/>
              <a:t>规则的支持度和置信度仅通过求和运算即可完成。</a:t>
            </a:r>
            <a:endParaRPr lang="en-US" altLang="zh-CN" sz="2000" dirty="0" smtClean="0"/>
          </a:p>
          <a:p>
            <a:r>
              <a:rPr lang="zh-CN" altLang="en-US" sz="2000" dirty="0" smtClean="0"/>
              <a:t>将本章中的引例转化为布尔值数据集，每一行仍然代表一个事务，即购买记录；列为项，即购买的商品名称。取值</a:t>
            </a:r>
            <a:r>
              <a:rPr lang="en-US" altLang="zh-CN" sz="2000" dirty="0" smtClean="0"/>
              <a:t>0</a:t>
            </a:r>
            <a:r>
              <a:rPr lang="zh-CN" altLang="en-US" sz="2000" dirty="0" smtClean="0"/>
              <a:t>表示该事务在对应的项中没有出现，即没有购买该商品，否则为</a:t>
            </a:r>
            <a:r>
              <a:rPr lang="en-US" altLang="zh-CN" sz="2000" dirty="0" smtClean="0"/>
              <a:t>1</a:t>
            </a:r>
            <a:r>
              <a:rPr lang="zh-CN" altLang="en-US" sz="2000" dirty="0"/>
              <a:t>。</a:t>
            </a:r>
            <a:r>
              <a:rPr lang="zh-CN" altLang="en-US" sz="2000" dirty="0" smtClean="0"/>
              <a:t>如下表</a:t>
            </a:r>
            <a:r>
              <a:rPr lang="en-US" altLang="zh-CN" sz="2000" dirty="0" smtClean="0"/>
              <a:t>6-1</a:t>
            </a:r>
            <a:r>
              <a:rPr lang="zh-CN" altLang="en-US" sz="2000" dirty="0" smtClean="0"/>
              <a:t>所示。</a:t>
            </a:r>
            <a:endParaRPr lang="en-US" altLang="zh-CN" sz="2000" dirty="0" smtClean="0"/>
          </a:p>
          <a:p>
            <a:endParaRPr lang="zh-CN" altLang="zh-CN" sz="2000" dirty="0"/>
          </a:p>
        </p:txBody>
      </p:sp>
      <p:graphicFrame>
        <p:nvGraphicFramePr>
          <p:cNvPr id="3" name="表格 2"/>
          <p:cNvGraphicFramePr>
            <a:graphicFrameLocks noGrp="1"/>
          </p:cNvGraphicFramePr>
          <p:nvPr/>
        </p:nvGraphicFramePr>
        <p:xfrm>
          <a:off x="2930027" y="3793388"/>
          <a:ext cx="5165478" cy="2443920"/>
        </p:xfrm>
        <a:graphic>
          <a:graphicData uri="http://schemas.openxmlformats.org/drawingml/2006/table">
            <a:tbl>
              <a:tblPr firstRow="1" firstCol="1" bandRow="1"/>
              <a:tblGrid>
                <a:gridCol w="555884"/>
                <a:gridCol w="586767"/>
                <a:gridCol w="540442"/>
                <a:gridCol w="525002"/>
                <a:gridCol w="525002"/>
                <a:gridCol w="706434"/>
                <a:gridCol w="555884"/>
                <a:gridCol w="555884"/>
                <a:gridCol w="614179"/>
              </a:tblGrid>
              <a:tr h="244392">
                <a:tc>
                  <a:txBody>
                    <a:bodyPr/>
                    <a:lstStyle/>
                    <a:p>
                      <a:pPr algn="l">
                        <a:spcAft>
                          <a:spcPts val="0"/>
                        </a:spcAft>
                      </a:pPr>
                      <a:r>
                        <a:rPr lang="en-US" sz="105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ID</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土豆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排骨</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茄子</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袜子</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西红柿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酸奶</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鞋子</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effectLst/>
                          <a:latin typeface="Calibri" panose="020F0502020204030204"/>
                          <a:ea typeface="宋体" panose="02010600030101010101" pitchFamily="2" charset="-122"/>
                          <a:cs typeface="宋体" panose="02010600030101010101" pitchFamily="2" charset="-122"/>
                        </a:rPr>
                        <a:t>鸡蛋</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392">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05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r>
              <a:tr h="244392">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r>
              <a:tr h="244392">
                <a:tc>
                  <a:txBody>
                    <a:bodyPr/>
                    <a:lstStyle/>
                    <a:p>
                      <a:pPr algn="l">
                        <a:spcAft>
                          <a:spcPts val="0"/>
                        </a:spcAft>
                      </a:pPr>
                      <a:r>
                        <a:rPr lang="en-US" sz="105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I3</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r>
              <a:tr h="244392">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r>
              <a:tr h="244392">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r>
              <a:tr h="244392">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r>
              <a:tr h="244392">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r>
              <a:tr h="244392">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r>
              <a:tr h="244392">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4659889" y="3493850"/>
            <a:ext cx="1728192" cy="553998"/>
          </a:xfrm>
          <a:prstGeom prst="rect">
            <a:avLst/>
          </a:prstGeom>
          <a:noFill/>
        </p:spPr>
        <p:txBody>
          <a:bodyPr wrap="square" rtlCol="0">
            <a:spAutoFit/>
          </a:bodyPr>
          <a:lstStyle/>
          <a:p>
            <a:r>
              <a:rPr lang="zh-CN" altLang="zh-CN" sz="1100" dirty="0"/>
              <a:t>表</a:t>
            </a:r>
            <a:r>
              <a:rPr lang="en-US" altLang="zh-CN" sz="1100" dirty="0"/>
              <a:t>6-1 </a:t>
            </a:r>
            <a:r>
              <a:rPr lang="zh-CN" altLang="zh-CN" sz="1100" dirty="0"/>
              <a:t>布尔数据集示例</a:t>
            </a:r>
            <a:endParaRPr lang="zh-CN" altLang="zh-CN" sz="1100"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7344816" cy="954101"/>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6.2.1 </a:t>
            </a:r>
            <a:r>
              <a:rPr lang="zh-CN" altLang="en-US" sz="2800" dirty="0" smtClean="0">
                <a:solidFill>
                  <a:schemeClr val="accent2"/>
                </a:solidFill>
                <a:latin typeface="微软雅黑" panose="020B0503020204020204" pitchFamily="34" charset="-122"/>
                <a:ea typeface="微软雅黑" panose="020B0503020204020204" pitchFamily="34" charset="-122"/>
              </a:rPr>
              <a:t>一对一关联规则挖掘及</a:t>
            </a:r>
            <a:r>
              <a:rPr lang="en-US" altLang="zh-CN" sz="2800" dirty="0" smtClean="0">
                <a:solidFill>
                  <a:schemeClr val="accent2"/>
                </a:solidFill>
                <a:latin typeface="微软雅黑" panose="020B0503020204020204" pitchFamily="34" charset="-122"/>
                <a:ea typeface="微软雅黑" panose="020B0503020204020204" pitchFamily="34" charset="-122"/>
              </a:rPr>
              <a:t>Python</a:t>
            </a:r>
            <a:r>
              <a:rPr lang="zh-CN" altLang="en-US" sz="2800" dirty="0" smtClean="0">
                <a:solidFill>
                  <a:schemeClr val="accent2"/>
                </a:solidFill>
                <a:latin typeface="微软雅黑" panose="020B0503020204020204" pitchFamily="34" charset="-122"/>
                <a:ea typeface="微软雅黑" panose="020B0503020204020204" pitchFamily="34" charset="-122"/>
              </a:rPr>
              <a:t>实现</a:t>
            </a:r>
            <a:endParaRPr lang="zh-CN" altLang="en-US" sz="2800" dirty="0">
              <a:solidFill>
                <a:schemeClr val="accent2"/>
              </a:solidFill>
              <a:latin typeface="微软雅黑" panose="020B0503020204020204" pitchFamily="34" charset="-122"/>
              <a:ea typeface="微软雅黑" panose="020B0503020204020204" pitchFamily="34" charset="-122"/>
            </a:endParaRPr>
          </a:p>
          <a:p>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40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en-US" altLang="zh-CN" sz="2000" dirty="0" smtClean="0"/>
              <a:t> </a:t>
            </a:r>
            <a:r>
              <a:rPr lang="zh-CN" altLang="en-US" sz="2000" dirty="0"/>
              <a:t>一对一</a:t>
            </a:r>
            <a:r>
              <a:rPr lang="zh-CN" altLang="en-US" sz="2000" dirty="0" smtClean="0"/>
              <a:t>关联规则是指规则的前件和后件都只有一项，这种</a:t>
            </a:r>
            <a:r>
              <a:rPr lang="zh-CN" altLang="en-US" sz="2000" dirty="0"/>
              <a:t>关联</a:t>
            </a:r>
            <a:r>
              <a:rPr lang="zh-CN" altLang="en-US" sz="2000" dirty="0" smtClean="0"/>
              <a:t>规则的挖掘</a:t>
            </a:r>
            <a:r>
              <a:rPr lang="zh-CN" altLang="zh-CN" sz="2000" dirty="0"/>
              <a:t>相对简单，直接利用关联规则支持度和置信度的计算公式计算即可。下面我们介绍</a:t>
            </a:r>
            <a:r>
              <a:rPr lang="en-US" altLang="zh-CN" sz="2000" dirty="0"/>
              <a:t>Python</a:t>
            </a:r>
            <a:r>
              <a:rPr lang="zh-CN" altLang="zh-CN" sz="2000" dirty="0"/>
              <a:t>的实现方法。具体计算流程及思路如下：</a:t>
            </a:r>
            <a:endParaRPr lang="zh-CN" altLang="zh-CN" sz="2000" dirty="0"/>
          </a:p>
          <a:p>
            <a:pPr>
              <a:buNone/>
            </a:pPr>
            <a:r>
              <a:rPr lang="en-US" altLang="zh-CN" sz="1800" b="1" dirty="0" smtClean="0"/>
              <a:t>1</a:t>
            </a:r>
            <a:r>
              <a:rPr lang="en-US" altLang="zh-CN" sz="1800" b="1" dirty="0"/>
              <a:t>.</a:t>
            </a:r>
            <a:r>
              <a:rPr lang="zh-CN" altLang="zh-CN" sz="1800" b="1" dirty="0" smtClean="0"/>
              <a:t>事务</a:t>
            </a:r>
            <a:r>
              <a:rPr lang="zh-CN" altLang="zh-CN" sz="1800" b="1" dirty="0"/>
              <a:t>数据集转化为布尔（</a:t>
            </a:r>
            <a:r>
              <a:rPr lang="en-US" altLang="zh-CN" sz="1800" b="1" dirty="0"/>
              <a:t>0</a:t>
            </a:r>
            <a:r>
              <a:rPr lang="zh-CN" altLang="zh-CN" sz="1800" b="1" dirty="0"/>
              <a:t>、</a:t>
            </a:r>
            <a:r>
              <a:rPr lang="en-US" altLang="zh-CN" sz="1800" b="1" dirty="0"/>
              <a:t>1</a:t>
            </a:r>
            <a:r>
              <a:rPr lang="zh-CN" altLang="zh-CN" sz="1800" b="1" dirty="0"/>
              <a:t>）值数据表，算法如下：</a:t>
            </a:r>
            <a:endParaRPr lang="zh-CN" altLang="zh-CN" sz="1800" b="1" dirty="0"/>
          </a:p>
          <a:p>
            <a:pPr>
              <a:buNone/>
            </a:pPr>
            <a:r>
              <a:rPr lang="zh-CN" altLang="zh-CN" sz="1800" dirty="0"/>
              <a:t>首先，定义一个空的字典</a:t>
            </a:r>
            <a:r>
              <a:rPr lang="en-US" altLang="zh-CN" sz="1800" dirty="0"/>
              <a:t>D</a:t>
            </a:r>
            <a:r>
              <a:rPr lang="zh-CN" altLang="zh-CN" sz="1800" dirty="0"/>
              <a:t>和包含所有商品的列表</a:t>
            </a:r>
            <a:r>
              <a:rPr lang="en-US" altLang="zh-CN" sz="1800" dirty="0" err="1"/>
              <a:t>tiem</a:t>
            </a:r>
            <a:r>
              <a:rPr lang="en-US" altLang="zh-CN" sz="1800" dirty="0"/>
              <a:t>=['</a:t>
            </a:r>
            <a:r>
              <a:rPr lang="zh-CN" altLang="zh-CN" sz="1800" dirty="0"/>
              <a:t>西红柿</a:t>
            </a:r>
            <a:r>
              <a:rPr lang="en-US" altLang="zh-CN" sz="1800" dirty="0"/>
              <a:t>','</a:t>
            </a:r>
            <a:r>
              <a:rPr lang="zh-CN" altLang="zh-CN" sz="1800" dirty="0"/>
              <a:t>排骨</a:t>
            </a:r>
            <a:r>
              <a:rPr lang="en-US" altLang="zh-CN" sz="1800" dirty="0"/>
              <a:t>','</a:t>
            </a:r>
            <a:r>
              <a:rPr lang="zh-CN" altLang="zh-CN" sz="1800" dirty="0"/>
              <a:t>鸡蛋</a:t>
            </a:r>
            <a:r>
              <a:rPr lang="en-US" altLang="zh-CN" sz="1800" dirty="0"/>
              <a:t>','</a:t>
            </a:r>
            <a:r>
              <a:rPr lang="zh-CN" altLang="zh-CN" sz="1800" dirty="0"/>
              <a:t>茄子</a:t>
            </a:r>
            <a:r>
              <a:rPr lang="en-US" altLang="zh-CN" sz="1800" dirty="0"/>
              <a:t>','</a:t>
            </a:r>
            <a:r>
              <a:rPr lang="zh-CN" altLang="zh-CN" sz="1800" dirty="0"/>
              <a:t>袜子</a:t>
            </a:r>
            <a:r>
              <a:rPr lang="en-US" altLang="zh-CN" sz="1800" dirty="0"/>
              <a:t>','</a:t>
            </a:r>
            <a:r>
              <a:rPr lang="zh-CN" altLang="zh-CN" sz="1800" dirty="0"/>
              <a:t>酸奶</a:t>
            </a:r>
            <a:r>
              <a:rPr lang="en-US" altLang="zh-CN" sz="1800" dirty="0"/>
              <a:t>','</a:t>
            </a:r>
            <a:r>
              <a:rPr lang="zh-CN" altLang="zh-CN" sz="1800" dirty="0"/>
              <a:t>土豆</a:t>
            </a:r>
            <a:r>
              <a:rPr lang="en-US" altLang="zh-CN" sz="1800" dirty="0"/>
              <a:t>','</a:t>
            </a:r>
            <a:r>
              <a:rPr lang="zh-CN" altLang="zh-CN" sz="1800" dirty="0"/>
              <a:t>鞋子</a:t>
            </a:r>
            <a:r>
              <a:rPr lang="en-US" altLang="zh-CN" sz="1800" dirty="0"/>
              <a:t>']</a:t>
            </a:r>
            <a:r>
              <a:rPr lang="zh-CN" altLang="zh-CN" sz="1800" dirty="0"/>
              <a:t>。</a:t>
            </a:r>
            <a:endParaRPr lang="zh-CN" altLang="zh-CN" sz="1800" dirty="0"/>
          </a:p>
          <a:p>
            <a:pPr>
              <a:buNone/>
            </a:pPr>
            <a:r>
              <a:rPr lang="zh-CN" altLang="zh-CN" sz="1800" dirty="0"/>
              <a:t>其次，定义一个长度与数据集长度（事务个数）相同的一维全</a:t>
            </a:r>
            <a:r>
              <a:rPr lang="en-US" altLang="zh-CN" sz="1800" dirty="0"/>
              <a:t>0</a:t>
            </a:r>
            <a:r>
              <a:rPr lang="zh-CN" altLang="zh-CN" sz="1800" dirty="0"/>
              <a:t>数组</a:t>
            </a:r>
            <a:r>
              <a:rPr lang="en-US" altLang="zh-CN" sz="1800" dirty="0"/>
              <a:t>z</a:t>
            </a:r>
            <a:r>
              <a:rPr lang="zh-CN" altLang="zh-CN" sz="1800" dirty="0"/>
              <a:t>，循环操作商品列表</a:t>
            </a:r>
            <a:r>
              <a:rPr lang="en-US" altLang="zh-CN" sz="1800" dirty="0" err="1"/>
              <a:t>tiem</a:t>
            </a:r>
            <a:r>
              <a:rPr lang="zh-CN" altLang="zh-CN" sz="1800" dirty="0"/>
              <a:t>，对每一个商品，搜索其所在事务序号（行号），并将事务序号对应的</a:t>
            </a:r>
            <a:r>
              <a:rPr lang="en-US" altLang="zh-CN" sz="1800" dirty="0"/>
              <a:t>z</a:t>
            </a:r>
            <a:r>
              <a:rPr lang="zh-CN" altLang="zh-CN" sz="1800" dirty="0"/>
              <a:t>位置修改为</a:t>
            </a:r>
            <a:r>
              <a:rPr lang="en-US" altLang="zh-CN" sz="1800" dirty="0"/>
              <a:t>1</a:t>
            </a:r>
            <a:r>
              <a:rPr lang="zh-CN" altLang="zh-CN" sz="1800" dirty="0"/>
              <a:t>，同时以商品作为键，</a:t>
            </a:r>
            <a:r>
              <a:rPr lang="en-US" altLang="zh-CN" sz="1800" dirty="0"/>
              <a:t>z</a:t>
            </a:r>
            <a:r>
              <a:rPr lang="zh-CN" altLang="zh-CN" sz="1800" dirty="0"/>
              <a:t>作为值，添加到字典</a:t>
            </a:r>
            <a:r>
              <a:rPr lang="en-US" altLang="zh-CN" sz="1800" dirty="0"/>
              <a:t>D</a:t>
            </a:r>
            <a:r>
              <a:rPr lang="zh-CN" altLang="zh-CN" sz="1800" dirty="0"/>
              <a:t>中。</a:t>
            </a:r>
            <a:endParaRPr lang="zh-CN" altLang="zh-CN" sz="1800" dirty="0"/>
          </a:p>
          <a:p>
            <a:pPr>
              <a:buNone/>
            </a:pPr>
            <a:r>
              <a:rPr lang="zh-CN" altLang="zh-CN" sz="1800" dirty="0"/>
              <a:t>最后，将</a:t>
            </a:r>
            <a:r>
              <a:rPr lang="en-US" altLang="zh-CN" sz="1800" dirty="0"/>
              <a:t>D</a:t>
            </a:r>
            <a:r>
              <a:rPr lang="zh-CN" altLang="zh-CN" sz="1800" dirty="0"/>
              <a:t>转化为数据框</a:t>
            </a:r>
            <a:r>
              <a:rPr lang="zh-CN" altLang="zh-CN" sz="1800" dirty="0" smtClean="0"/>
              <a:t>。</a:t>
            </a:r>
            <a:endParaRPr lang="zh-CN" altLang="zh-CN" sz="18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7344816" cy="954101"/>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6.2.1 </a:t>
            </a:r>
            <a:r>
              <a:rPr lang="zh-CN" altLang="en-US" sz="2800" dirty="0" smtClean="0">
                <a:solidFill>
                  <a:schemeClr val="accent2"/>
                </a:solidFill>
                <a:latin typeface="微软雅黑" panose="020B0503020204020204" pitchFamily="34" charset="-122"/>
                <a:ea typeface="微软雅黑" panose="020B0503020204020204" pitchFamily="34" charset="-122"/>
              </a:rPr>
              <a:t>一对一关联规则挖掘及</a:t>
            </a:r>
            <a:r>
              <a:rPr lang="en-US" altLang="zh-CN" sz="2800" dirty="0" smtClean="0">
                <a:solidFill>
                  <a:schemeClr val="accent2"/>
                </a:solidFill>
                <a:latin typeface="微软雅黑" panose="020B0503020204020204" pitchFamily="34" charset="-122"/>
                <a:ea typeface="微软雅黑" panose="020B0503020204020204" pitchFamily="34" charset="-122"/>
              </a:rPr>
              <a:t>Python</a:t>
            </a:r>
            <a:r>
              <a:rPr lang="zh-CN" altLang="en-US" sz="2800" dirty="0" smtClean="0">
                <a:solidFill>
                  <a:schemeClr val="accent2"/>
                </a:solidFill>
                <a:latin typeface="微软雅黑" panose="020B0503020204020204" pitchFamily="34" charset="-122"/>
                <a:ea typeface="微软雅黑" panose="020B0503020204020204" pitchFamily="34" charset="-122"/>
              </a:rPr>
              <a:t>实现</a:t>
            </a:r>
            <a:endParaRPr lang="zh-CN" altLang="en-US" sz="2800" dirty="0">
              <a:solidFill>
                <a:schemeClr val="accent2"/>
              </a:solidFill>
              <a:latin typeface="微软雅黑" panose="020B0503020204020204" pitchFamily="34" charset="-122"/>
              <a:ea typeface="微软雅黑" panose="020B0503020204020204" pitchFamily="34" charset="-122"/>
            </a:endParaRPr>
          </a:p>
          <a:p>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65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en-US" altLang="zh-CN" dirty="0" smtClean="0"/>
              <a:t> </a:t>
            </a:r>
            <a:r>
              <a:rPr lang="zh-CN" altLang="en-US" sz="1800" dirty="0" smtClean="0"/>
              <a:t>示例代码及结果如下：</a:t>
            </a:r>
            <a:endParaRPr lang="en-US" altLang="zh-CN" sz="1800" dirty="0" smtClean="0"/>
          </a:p>
          <a:p>
            <a:pPr>
              <a:buNone/>
            </a:pPr>
            <a:r>
              <a:rPr lang="en-US" altLang="zh-CN" sz="1100" b="1" dirty="0" err="1"/>
              <a:t>tiem</a:t>
            </a:r>
            <a:r>
              <a:rPr lang="en-US" altLang="zh-CN" sz="1100" b="1" dirty="0"/>
              <a:t>=['</a:t>
            </a:r>
            <a:r>
              <a:rPr lang="zh-CN" altLang="zh-CN" sz="1100" b="1" dirty="0"/>
              <a:t>西红柿</a:t>
            </a:r>
            <a:r>
              <a:rPr lang="en-US" altLang="zh-CN" sz="1100" b="1" dirty="0"/>
              <a:t>','</a:t>
            </a:r>
            <a:r>
              <a:rPr lang="zh-CN" altLang="zh-CN" sz="1100" b="1" dirty="0"/>
              <a:t>排骨</a:t>
            </a:r>
            <a:r>
              <a:rPr lang="en-US" altLang="zh-CN" sz="1100" b="1" dirty="0"/>
              <a:t>','</a:t>
            </a:r>
            <a:r>
              <a:rPr lang="zh-CN" altLang="zh-CN" sz="1100" b="1" dirty="0"/>
              <a:t>鸡蛋</a:t>
            </a:r>
            <a:r>
              <a:rPr lang="en-US" altLang="zh-CN" sz="1100" b="1" dirty="0"/>
              <a:t>','</a:t>
            </a:r>
            <a:r>
              <a:rPr lang="zh-CN" altLang="zh-CN" sz="1100" b="1" dirty="0"/>
              <a:t>茄子</a:t>
            </a:r>
            <a:r>
              <a:rPr lang="en-US" altLang="zh-CN" sz="1100" b="1" dirty="0"/>
              <a:t>','</a:t>
            </a:r>
            <a:r>
              <a:rPr lang="zh-CN" altLang="zh-CN" sz="1100" b="1" dirty="0"/>
              <a:t>袜子</a:t>
            </a:r>
            <a:r>
              <a:rPr lang="en-US" altLang="zh-CN" sz="1100" b="1" dirty="0"/>
              <a:t>','</a:t>
            </a:r>
            <a:r>
              <a:rPr lang="zh-CN" altLang="zh-CN" sz="1100" b="1" dirty="0"/>
              <a:t>酸奶</a:t>
            </a:r>
            <a:r>
              <a:rPr lang="en-US" altLang="zh-CN" sz="1100" b="1" dirty="0"/>
              <a:t>','</a:t>
            </a:r>
            <a:r>
              <a:rPr lang="zh-CN" altLang="zh-CN" sz="1100" b="1" dirty="0"/>
              <a:t>土豆</a:t>
            </a:r>
            <a:r>
              <a:rPr lang="en-US" altLang="zh-CN" sz="1100" b="1" dirty="0"/>
              <a:t>','</a:t>
            </a:r>
            <a:r>
              <a:rPr lang="zh-CN" altLang="zh-CN" sz="1100" b="1" dirty="0"/>
              <a:t>鞋子</a:t>
            </a:r>
            <a:r>
              <a:rPr lang="en-US" altLang="zh-CN" sz="1100" b="1" dirty="0"/>
              <a:t>']</a:t>
            </a:r>
            <a:endParaRPr lang="zh-CN" altLang="zh-CN" sz="1100" b="1" dirty="0"/>
          </a:p>
          <a:p>
            <a:pPr>
              <a:buNone/>
            </a:pPr>
            <a:r>
              <a:rPr lang="en-US" altLang="zh-CN" sz="1100" b="1" dirty="0"/>
              <a:t>import pandas as </a:t>
            </a:r>
            <a:r>
              <a:rPr lang="en-US" altLang="zh-CN" sz="1100" b="1" dirty="0" err="1"/>
              <a:t>pd</a:t>
            </a:r>
            <a:endParaRPr lang="zh-CN" altLang="zh-CN" sz="1100" b="1" dirty="0"/>
          </a:p>
          <a:p>
            <a:pPr>
              <a:buNone/>
            </a:pPr>
            <a:r>
              <a:rPr lang="en-US" altLang="zh-CN" sz="1100" b="1" dirty="0"/>
              <a:t>import </a:t>
            </a:r>
            <a:r>
              <a:rPr lang="en-US" altLang="zh-CN" sz="1100" b="1" dirty="0" err="1"/>
              <a:t>numpy</a:t>
            </a:r>
            <a:r>
              <a:rPr lang="en-US" altLang="zh-CN" sz="1100" b="1" dirty="0"/>
              <a:t> as </a:t>
            </a:r>
            <a:r>
              <a:rPr lang="en-US" altLang="zh-CN" sz="1100" b="1" dirty="0" err="1"/>
              <a:t>np</a:t>
            </a:r>
            <a:endParaRPr lang="zh-CN" altLang="zh-CN" sz="1100" b="1" dirty="0"/>
          </a:p>
          <a:p>
            <a:pPr>
              <a:buNone/>
            </a:pPr>
            <a:r>
              <a:rPr lang="en-US" altLang="zh-CN" sz="1100" b="1" dirty="0"/>
              <a:t>data = </a:t>
            </a:r>
            <a:r>
              <a:rPr lang="en-US" altLang="zh-CN" sz="1100" b="1" dirty="0" err="1"/>
              <a:t>pd.read_excel</a:t>
            </a:r>
            <a:r>
              <a:rPr lang="en-US" altLang="zh-CN" sz="1100" b="1" dirty="0"/>
              <a:t>('tr.</a:t>
            </a:r>
            <a:r>
              <a:rPr lang="en-US" altLang="zh-CN" sz="1100" b="1" dirty="0" err="1"/>
              <a:t>xlsx</a:t>
            </a:r>
            <a:r>
              <a:rPr lang="en-US" altLang="zh-CN" sz="1100" b="1" dirty="0"/>
              <a:t>',header = None)</a:t>
            </a:r>
            <a:endParaRPr lang="zh-CN" altLang="zh-CN" sz="1100" b="1" dirty="0"/>
          </a:p>
          <a:p>
            <a:pPr>
              <a:buNone/>
            </a:pPr>
            <a:r>
              <a:rPr lang="en-US" altLang="zh-CN" sz="1100" b="1" dirty="0"/>
              <a:t>data=</a:t>
            </a:r>
            <a:r>
              <a:rPr lang="en-US" altLang="zh-CN" sz="1100" b="1" dirty="0" err="1"/>
              <a:t>data.iloc</a:t>
            </a:r>
            <a:r>
              <a:rPr lang="en-US" altLang="zh-CN" sz="1100" b="1" dirty="0"/>
              <a:t>[:,1:]</a:t>
            </a:r>
            <a:endParaRPr lang="zh-CN" altLang="zh-CN" sz="1100" b="1" dirty="0"/>
          </a:p>
          <a:p>
            <a:pPr>
              <a:buNone/>
            </a:pPr>
            <a:r>
              <a:rPr lang="en-US" altLang="zh-CN" sz="1100" b="1" dirty="0"/>
              <a:t>D=</a:t>
            </a:r>
            <a:r>
              <a:rPr lang="en-US" altLang="zh-CN" sz="1100" b="1" dirty="0" err="1"/>
              <a:t>dict</a:t>
            </a:r>
            <a:r>
              <a:rPr lang="en-US" altLang="zh-CN" sz="1100" b="1" dirty="0" smtClean="0"/>
              <a:t>()</a:t>
            </a:r>
            <a:endParaRPr lang="en-US" altLang="zh-CN" sz="1100" b="1" dirty="0" smtClean="0"/>
          </a:p>
          <a:p>
            <a:pPr>
              <a:buNone/>
            </a:pPr>
            <a:r>
              <a:rPr lang="en-US" altLang="zh-CN" sz="1100" b="1" dirty="0"/>
              <a:t>for t in range(</a:t>
            </a:r>
            <a:r>
              <a:rPr lang="en-US" altLang="zh-CN" sz="1100" b="1" dirty="0" err="1"/>
              <a:t>len</a:t>
            </a:r>
            <a:r>
              <a:rPr lang="en-US" altLang="zh-CN" sz="1100" b="1" dirty="0"/>
              <a:t>(</a:t>
            </a:r>
            <a:r>
              <a:rPr lang="en-US" altLang="zh-CN" sz="1100" b="1" dirty="0" err="1"/>
              <a:t>tiem</a:t>
            </a:r>
            <a:r>
              <a:rPr lang="en-US" altLang="zh-CN" sz="1100" b="1" dirty="0"/>
              <a:t>)):</a:t>
            </a:r>
            <a:endParaRPr lang="zh-CN" altLang="zh-CN" sz="1100" b="1" dirty="0"/>
          </a:p>
          <a:p>
            <a:pPr>
              <a:buNone/>
            </a:pPr>
            <a:r>
              <a:rPr lang="en-US" altLang="zh-CN" sz="1100" b="1" dirty="0"/>
              <a:t>    z=</a:t>
            </a:r>
            <a:r>
              <a:rPr lang="en-US" altLang="zh-CN" sz="1100" b="1" dirty="0" err="1"/>
              <a:t>np.zeros</a:t>
            </a:r>
            <a:r>
              <a:rPr lang="en-US" altLang="zh-CN" sz="1100" b="1" dirty="0"/>
              <a:t>((</a:t>
            </a:r>
            <a:r>
              <a:rPr lang="en-US" altLang="zh-CN" sz="1100" b="1" dirty="0" err="1"/>
              <a:t>len</a:t>
            </a:r>
            <a:r>
              <a:rPr lang="en-US" altLang="zh-CN" sz="1100" b="1" dirty="0"/>
              <a:t>(data)))</a:t>
            </a:r>
            <a:endParaRPr lang="zh-CN" altLang="zh-CN" sz="1100" b="1" dirty="0"/>
          </a:p>
          <a:p>
            <a:pPr>
              <a:buNone/>
            </a:pPr>
            <a:r>
              <a:rPr lang="en-US" altLang="zh-CN" sz="1100" b="1" dirty="0"/>
              <a:t>    li=list()</a:t>
            </a:r>
            <a:endParaRPr lang="zh-CN" altLang="zh-CN" sz="1100" b="1" dirty="0"/>
          </a:p>
          <a:p>
            <a:pPr>
              <a:buNone/>
            </a:pPr>
            <a:r>
              <a:rPr lang="en-US" altLang="zh-CN" sz="1100" b="1" dirty="0"/>
              <a:t>    for k in range(</a:t>
            </a:r>
            <a:r>
              <a:rPr lang="en-US" altLang="zh-CN" sz="1100" b="1" dirty="0" err="1"/>
              <a:t>len</a:t>
            </a:r>
            <a:r>
              <a:rPr lang="en-US" altLang="zh-CN" sz="1100" b="1" dirty="0"/>
              <a:t>(</a:t>
            </a:r>
            <a:r>
              <a:rPr lang="en-US" altLang="zh-CN" sz="1100" b="1" dirty="0" err="1"/>
              <a:t>data.iloc</a:t>
            </a:r>
            <a:r>
              <a:rPr lang="en-US" altLang="zh-CN" sz="1100" b="1" dirty="0"/>
              <a:t>[0,:])):</a:t>
            </a:r>
            <a:endParaRPr lang="zh-CN" altLang="zh-CN" sz="1100" b="1" dirty="0"/>
          </a:p>
          <a:p>
            <a:pPr>
              <a:buNone/>
            </a:pPr>
            <a:r>
              <a:rPr lang="en-US" altLang="zh-CN" sz="1100" b="1" dirty="0"/>
              <a:t>        s=</a:t>
            </a:r>
            <a:r>
              <a:rPr lang="en-US" altLang="zh-CN" sz="1100" b="1" dirty="0" err="1"/>
              <a:t>data.iloc</a:t>
            </a:r>
            <a:r>
              <a:rPr lang="en-US" altLang="zh-CN" sz="1100" b="1" dirty="0"/>
              <a:t>[:,k]==</a:t>
            </a:r>
            <a:r>
              <a:rPr lang="en-US" altLang="zh-CN" sz="1100" b="1" dirty="0" err="1"/>
              <a:t>tiem</a:t>
            </a:r>
            <a:r>
              <a:rPr lang="en-US" altLang="zh-CN" sz="1100" b="1" dirty="0"/>
              <a:t>[t]</a:t>
            </a:r>
            <a:endParaRPr lang="zh-CN" altLang="zh-CN" sz="1100" b="1" dirty="0"/>
          </a:p>
          <a:p>
            <a:pPr>
              <a:buNone/>
            </a:pPr>
            <a:r>
              <a:rPr lang="en-US" altLang="zh-CN" sz="1100" b="1" dirty="0"/>
              <a:t>        </a:t>
            </a:r>
            <a:r>
              <a:rPr lang="en-US" altLang="zh-CN" sz="1100" b="1" dirty="0" err="1"/>
              <a:t>li.extend</a:t>
            </a:r>
            <a:r>
              <a:rPr lang="en-US" altLang="zh-CN" sz="1100" b="1" dirty="0"/>
              <a:t>(list(s[</a:t>
            </a:r>
            <a:r>
              <a:rPr lang="en-US" altLang="zh-CN" sz="1100" b="1" dirty="0" err="1"/>
              <a:t>s.values</a:t>
            </a:r>
            <a:r>
              <a:rPr lang="en-US" altLang="zh-CN" sz="1100" b="1" dirty="0"/>
              <a:t>==True].index))</a:t>
            </a:r>
            <a:endParaRPr lang="zh-CN" altLang="zh-CN" sz="1100" b="1" dirty="0"/>
          </a:p>
          <a:p>
            <a:pPr>
              <a:buNone/>
            </a:pPr>
            <a:r>
              <a:rPr lang="en-US" altLang="zh-CN" sz="1100" b="1" dirty="0"/>
              <a:t>    z[li]=1</a:t>
            </a:r>
            <a:endParaRPr lang="zh-CN" altLang="zh-CN" sz="1100" b="1" dirty="0"/>
          </a:p>
          <a:p>
            <a:pPr>
              <a:buNone/>
            </a:pPr>
            <a:r>
              <a:rPr lang="en-US" altLang="zh-CN" sz="1100" b="1" dirty="0"/>
              <a:t>    </a:t>
            </a:r>
            <a:r>
              <a:rPr lang="en-US" altLang="zh-CN" sz="1100" b="1" dirty="0" err="1"/>
              <a:t>D.setdefault</a:t>
            </a:r>
            <a:r>
              <a:rPr lang="en-US" altLang="zh-CN" sz="1100" b="1" dirty="0"/>
              <a:t>(</a:t>
            </a:r>
            <a:r>
              <a:rPr lang="en-US" altLang="zh-CN" sz="1100" b="1" dirty="0" err="1"/>
              <a:t>tiem</a:t>
            </a:r>
            <a:r>
              <a:rPr lang="en-US" altLang="zh-CN" sz="1100" b="1" dirty="0"/>
              <a:t>[t],z)</a:t>
            </a:r>
            <a:endParaRPr lang="zh-CN" altLang="zh-CN" sz="1100" b="1" dirty="0"/>
          </a:p>
          <a:p>
            <a:pPr>
              <a:buNone/>
            </a:pPr>
            <a:r>
              <a:rPr lang="en-US" altLang="zh-CN" sz="1100" b="1" dirty="0"/>
              <a:t>Data=</a:t>
            </a:r>
            <a:r>
              <a:rPr lang="en-US" altLang="zh-CN" sz="1100" b="1" dirty="0" err="1"/>
              <a:t>pd.DataFrame</a:t>
            </a:r>
            <a:r>
              <a:rPr lang="en-US" altLang="zh-CN" sz="1100" b="1" dirty="0"/>
              <a:t>(D)  #</a:t>
            </a:r>
            <a:r>
              <a:rPr lang="zh-CN" altLang="zh-CN" sz="1100" b="1" dirty="0"/>
              <a:t>布尔值</a:t>
            </a:r>
            <a:r>
              <a:rPr lang="zh-CN" altLang="zh-CN" sz="1100" b="1" dirty="0" smtClean="0"/>
              <a:t>数据表</a:t>
            </a:r>
            <a:endParaRPr lang="en-US" altLang="zh-CN" sz="1100" b="1" dirty="0" smtClean="0"/>
          </a:p>
          <a:p>
            <a:pPr>
              <a:buNone/>
            </a:pPr>
            <a:r>
              <a:rPr lang="zh-CN" altLang="en-US" sz="1800" dirty="0"/>
              <a:t>执行</a:t>
            </a:r>
            <a:r>
              <a:rPr lang="zh-CN" altLang="en-US" sz="1800" dirty="0" smtClean="0"/>
              <a:t>结果如图</a:t>
            </a:r>
            <a:r>
              <a:rPr lang="en-US" altLang="zh-CN" sz="1800" dirty="0" smtClean="0"/>
              <a:t>6-1</a:t>
            </a:r>
            <a:r>
              <a:rPr lang="zh-CN" altLang="en-US" sz="1800" dirty="0"/>
              <a:t>所示</a:t>
            </a:r>
            <a:endParaRPr lang="zh-CN" altLang="zh-CN" sz="1800" dirty="0"/>
          </a:p>
          <a:p>
            <a:endParaRPr lang="zh-CN" altLang="zh-CN"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8261" y="1916832"/>
            <a:ext cx="6082542"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826573" y="5877272"/>
            <a:ext cx="648072" cy="261610"/>
          </a:xfrm>
          <a:prstGeom prst="rect">
            <a:avLst/>
          </a:prstGeom>
          <a:noFill/>
        </p:spPr>
        <p:txBody>
          <a:bodyPr wrap="square" rtlCol="0">
            <a:spAutoFit/>
          </a:bodyPr>
          <a:lstStyle/>
          <a:p>
            <a:r>
              <a:rPr lang="zh-CN" altLang="en-US" sz="1100" dirty="0" smtClean="0"/>
              <a:t>图</a:t>
            </a:r>
            <a:r>
              <a:rPr lang="en-US" altLang="zh-CN" sz="1100" dirty="0" smtClean="0"/>
              <a:t>6-1</a:t>
            </a:r>
            <a:endParaRPr lang="zh-CN" altLang="en-US" sz="11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1011143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6.2.1 </a:t>
            </a:r>
            <a:r>
              <a:rPr lang="zh-CN" altLang="en-US" sz="2800" dirty="0">
                <a:solidFill>
                  <a:schemeClr val="accent2"/>
                </a:solidFill>
                <a:latin typeface="微软雅黑" panose="020B0503020204020204" pitchFamily="34" charset="-122"/>
                <a:ea typeface="微软雅黑" panose="020B0503020204020204" pitchFamily="34" charset="-122"/>
              </a:rPr>
              <a:t>一对一关联规则挖掘及</a:t>
            </a:r>
            <a:r>
              <a:rPr lang="en-US" altLang="zh-CN" sz="2800" dirty="0">
                <a:solidFill>
                  <a:schemeClr val="accent2"/>
                </a:solidFill>
                <a:latin typeface="微软雅黑" panose="020B0503020204020204" pitchFamily="34" charset="-122"/>
                <a:ea typeface="微软雅黑" panose="020B0503020204020204" pitchFamily="34" charset="-122"/>
              </a:rPr>
              <a:t>Python</a:t>
            </a:r>
            <a:r>
              <a:rPr lang="zh-CN" altLang="en-US" sz="2800" dirty="0">
                <a:solidFill>
                  <a:schemeClr val="accent2"/>
                </a:solidFill>
                <a:latin typeface="微软雅黑" panose="020B0503020204020204" pitchFamily="34" charset="-122"/>
                <a:ea typeface="微软雅黑" panose="020B0503020204020204" pitchFamily="34" charset="-122"/>
              </a:rPr>
              <a:t>实现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6</a:t>
            </a:r>
            <a:endParaRPr lang="zh-CN" altLang="en-US" dirty="0">
              <a:solidFill>
                <a:schemeClr val="accent2"/>
              </a:solidFill>
            </a:endParaRPr>
          </a:p>
        </p:txBody>
      </p:sp>
      <p:sp>
        <p:nvSpPr>
          <p:cNvPr id="18" name="文本框 7"/>
          <p:cNvSpPr txBox="1">
            <a:spLocks noChangeArrowheads="1"/>
          </p:cNvSpPr>
          <p:nvPr/>
        </p:nvSpPr>
        <p:spPr bwMode="auto">
          <a:xfrm>
            <a:off x="672393" y="620688"/>
            <a:ext cx="866634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en-US" altLang="zh-CN" sz="1800" b="1" dirty="0">
                <a:latin typeface="+mn-ea"/>
                <a:ea typeface="+mn-ea"/>
              </a:rPr>
              <a:t>2</a:t>
            </a:r>
            <a:r>
              <a:rPr lang="zh-CN" altLang="zh-CN" sz="1800" b="1" dirty="0">
                <a:latin typeface="+mn-ea"/>
                <a:ea typeface="+mn-ea"/>
              </a:rPr>
              <a:t>．利用关联规则的置信度定义和支持度定义，挖掘两两项之间的关联规则，并将结果导出到</a:t>
            </a:r>
            <a:r>
              <a:rPr lang="en-US" altLang="zh-CN" sz="1800" b="1" dirty="0">
                <a:latin typeface="+mn-ea"/>
                <a:ea typeface="+mn-ea"/>
              </a:rPr>
              <a:t>Excel</a:t>
            </a:r>
            <a:r>
              <a:rPr lang="zh-CN" altLang="zh-CN" sz="1800" b="1" dirty="0">
                <a:latin typeface="+mn-ea"/>
                <a:ea typeface="+mn-ea"/>
              </a:rPr>
              <a:t>文件中，</a:t>
            </a:r>
            <a:r>
              <a:rPr lang="en-US" altLang="zh-CN" sz="1800" b="1" dirty="0">
                <a:latin typeface="+mn-ea"/>
                <a:ea typeface="+mn-ea"/>
              </a:rPr>
              <a:t>Python</a:t>
            </a:r>
            <a:r>
              <a:rPr lang="zh-CN" altLang="zh-CN" sz="1800" b="1" dirty="0">
                <a:latin typeface="+mn-ea"/>
                <a:ea typeface="+mn-ea"/>
              </a:rPr>
              <a:t>计算程序示例</a:t>
            </a:r>
            <a:r>
              <a:rPr lang="zh-CN" altLang="zh-CN" sz="1800" b="1" dirty="0" smtClean="0">
                <a:latin typeface="+mn-ea"/>
                <a:ea typeface="+mn-ea"/>
              </a:rPr>
              <a:t>代码</a:t>
            </a:r>
            <a:r>
              <a:rPr lang="zh-CN" altLang="en-US" sz="1800" b="1" dirty="0" smtClean="0">
                <a:latin typeface="+mn-ea"/>
                <a:ea typeface="+mn-ea"/>
              </a:rPr>
              <a:t>及结果（表</a:t>
            </a:r>
            <a:r>
              <a:rPr lang="en-US" altLang="zh-CN" sz="1800" b="1" dirty="0" smtClean="0">
                <a:latin typeface="+mn-ea"/>
                <a:ea typeface="+mn-ea"/>
              </a:rPr>
              <a:t>6-2</a:t>
            </a:r>
            <a:r>
              <a:rPr lang="zh-CN" altLang="en-US" sz="1800" b="1" dirty="0" smtClean="0">
                <a:latin typeface="+mn-ea"/>
                <a:ea typeface="+mn-ea"/>
              </a:rPr>
              <a:t>）</a:t>
            </a:r>
            <a:r>
              <a:rPr lang="zh-CN" altLang="zh-CN" sz="1800" b="1" dirty="0" smtClean="0">
                <a:latin typeface="+mn-ea"/>
                <a:ea typeface="+mn-ea"/>
              </a:rPr>
              <a:t>如下</a:t>
            </a:r>
            <a:r>
              <a:rPr lang="zh-CN" altLang="zh-CN" sz="1800" b="1" dirty="0">
                <a:latin typeface="+mn-ea"/>
                <a:ea typeface="+mn-ea"/>
              </a:rPr>
              <a:t>：</a:t>
            </a:r>
            <a:endParaRPr lang="zh-CN" altLang="zh-CN" sz="1800" b="1" dirty="0">
              <a:latin typeface="+mn-ea"/>
              <a:ea typeface="+mn-ea"/>
            </a:endParaRPr>
          </a:p>
          <a:p>
            <a:pPr>
              <a:lnSpc>
                <a:spcPct val="100000"/>
              </a:lnSpc>
              <a:spcBef>
                <a:spcPct val="0"/>
              </a:spcBef>
              <a:buNone/>
            </a:pPr>
            <a:endParaRPr kumimoji="0" lang="zh-CN" altLang="en-US" dirty="0">
              <a:solidFill>
                <a:schemeClr val="tx1"/>
              </a:solidFill>
              <a:latin typeface="仿宋" panose="02010609060101010101" pitchFamily="49" charset="-122"/>
              <a:ea typeface="仿宋" panose="02010609060101010101" pitchFamily="49" charset="-122"/>
            </a:endParaRPr>
          </a:p>
        </p:txBody>
      </p:sp>
      <p:sp>
        <p:nvSpPr>
          <p:cNvPr id="20" name="文本框 7"/>
          <p:cNvSpPr txBox="1">
            <a:spLocks noChangeArrowheads="1"/>
          </p:cNvSpPr>
          <p:nvPr/>
        </p:nvSpPr>
        <p:spPr bwMode="auto">
          <a:xfrm>
            <a:off x="481757" y="1466062"/>
            <a:ext cx="4057836"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en-US" altLang="zh-CN" sz="1100" b="1" dirty="0">
                <a:latin typeface="+mn-lt"/>
              </a:rPr>
              <a:t>#</a:t>
            </a:r>
            <a:r>
              <a:rPr lang="zh-CN" altLang="zh-CN" sz="1100" b="1" dirty="0">
                <a:latin typeface="+mn-lt"/>
              </a:rPr>
              <a:t>获取字段名称，并转化为</a:t>
            </a:r>
            <a:r>
              <a:rPr lang="zh-CN" altLang="zh-CN" sz="1100" b="1" dirty="0" smtClean="0">
                <a:latin typeface="+mn-lt"/>
              </a:rPr>
              <a:t>列表</a:t>
            </a:r>
            <a:endParaRPr lang="zh-CN" altLang="zh-CN" sz="1100" b="1" dirty="0" smtClean="0">
              <a:latin typeface="+mn-lt"/>
            </a:endParaRPr>
          </a:p>
          <a:p>
            <a:pPr>
              <a:buNone/>
            </a:pPr>
            <a:r>
              <a:rPr lang="en-US" altLang="zh-CN" sz="1100" b="1" dirty="0" smtClean="0">
                <a:latin typeface="+mn-lt"/>
              </a:rPr>
              <a:t>c=list(</a:t>
            </a:r>
            <a:r>
              <a:rPr lang="en-US" altLang="zh-CN" sz="1100" b="1" dirty="0" err="1" smtClean="0">
                <a:latin typeface="+mn-lt"/>
              </a:rPr>
              <a:t>Data.columns</a:t>
            </a:r>
            <a:r>
              <a:rPr lang="en-US" altLang="zh-CN" sz="1100" b="1" dirty="0">
                <a:latin typeface="+mn-lt"/>
              </a:rPr>
              <a:t>) </a:t>
            </a:r>
            <a:endParaRPr lang="en-US" altLang="zh-CN" sz="1100" b="1" dirty="0">
              <a:latin typeface="+mn-lt"/>
            </a:endParaRPr>
          </a:p>
          <a:p>
            <a:pPr>
              <a:buNone/>
            </a:pPr>
            <a:r>
              <a:rPr lang="en-US" altLang="zh-CN" sz="1100" b="1" dirty="0" smtClean="0">
                <a:latin typeface="+mn-lt"/>
              </a:rPr>
              <a:t>c0=0.5 </a:t>
            </a:r>
            <a:r>
              <a:rPr lang="en-US" altLang="zh-CN" sz="1100" b="1" dirty="0">
                <a:latin typeface="+mn-lt"/>
              </a:rPr>
              <a:t>#</a:t>
            </a:r>
            <a:r>
              <a:rPr lang="zh-CN" altLang="zh-CN" sz="1100" b="1" dirty="0">
                <a:latin typeface="+mn-lt"/>
              </a:rPr>
              <a:t>最小置信度</a:t>
            </a:r>
            <a:endParaRPr lang="zh-CN" altLang="zh-CN" sz="1100" b="1" dirty="0">
              <a:latin typeface="+mn-lt"/>
            </a:endParaRPr>
          </a:p>
          <a:p>
            <a:pPr>
              <a:buNone/>
            </a:pPr>
            <a:r>
              <a:rPr lang="en-US" altLang="zh-CN" sz="1100" b="1" dirty="0">
                <a:latin typeface="+mn-lt"/>
              </a:rPr>
              <a:t>s0=0.2 #</a:t>
            </a:r>
            <a:r>
              <a:rPr lang="zh-CN" altLang="zh-CN" sz="1100" b="1" dirty="0">
                <a:latin typeface="+mn-lt"/>
              </a:rPr>
              <a:t>最小支持度</a:t>
            </a:r>
            <a:endParaRPr lang="zh-CN" altLang="zh-CN" sz="1100" b="1" dirty="0">
              <a:latin typeface="+mn-lt"/>
            </a:endParaRPr>
          </a:p>
          <a:p>
            <a:pPr>
              <a:buNone/>
            </a:pPr>
            <a:r>
              <a:rPr lang="en-US" altLang="zh-CN" sz="1100" b="1" dirty="0">
                <a:latin typeface="+mn-lt"/>
              </a:rPr>
              <a:t>list1=[] #</a:t>
            </a:r>
            <a:r>
              <a:rPr lang="zh-CN" altLang="zh-CN" sz="1100" b="1" dirty="0">
                <a:latin typeface="+mn-lt"/>
              </a:rPr>
              <a:t>预定义定义列表</a:t>
            </a:r>
            <a:r>
              <a:rPr lang="en-US" altLang="zh-CN" sz="1100" b="1" dirty="0">
                <a:latin typeface="+mn-lt"/>
              </a:rPr>
              <a:t>list1</a:t>
            </a:r>
            <a:r>
              <a:rPr lang="zh-CN" altLang="zh-CN" sz="1100" b="1" dirty="0">
                <a:latin typeface="+mn-lt"/>
              </a:rPr>
              <a:t>，用于存放规则</a:t>
            </a:r>
            <a:endParaRPr lang="zh-CN" altLang="zh-CN" sz="1100" b="1" dirty="0">
              <a:latin typeface="+mn-lt"/>
            </a:endParaRPr>
          </a:p>
          <a:p>
            <a:pPr>
              <a:buNone/>
            </a:pPr>
            <a:r>
              <a:rPr lang="en-US" altLang="zh-CN" sz="1100" b="1" dirty="0">
                <a:latin typeface="+mn-lt"/>
              </a:rPr>
              <a:t>list2=[] #</a:t>
            </a:r>
            <a:r>
              <a:rPr lang="zh-CN" altLang="zh-CN" sz="1100" b="1" dirty="0">
                <a:latin typeface="+mn-lt"/>
              </a:rPr>
              <a:t>预定义定义列表</a:t>
            </a:r>
            <a:r>
              <a:rPr lang="en-US" altLang="zh-CN" sz="1100" b="1" dirty="0">
                <a:latin typeface="+mn-lt"/>
              </a:rPr>
              <a:t>list2</a:t>
            </a:r>
            <a:r>
              <a:rPr lang="zh-CN" altLang="zh-CN" sz="1100" b="1" dirty="0">
                <a:latin typeface="+mn-lt"/>
              </a:rPr>
              <a:t>，用于存放规则的支持度</a:t>
            </a:r>
            <a:endParaRPr lang="zh-CN" altLang="zh-CN" sz="1100" b="1" dirty="0">
              <a:latin typeface="+mn-lt"/>
            </a:endParaRPr>
          </a:p>
          <a:p>
            <a:pPr>
              <a:buNone/>
            </a:pPr>
            <a:r>
              <a:rPr lang="en-US" altLang="zh-CN" sz="1100" b="1" dirty="0">
                <a:latin typeface="+mn-lt"/>
              </a:rPr>
              <a:t>list3=[] #</a:t>
            </a:r>
            <a:r>
              <a:rPr lang="zh-CN" altLang="zh-CN" sz="1100" b="1" dirty="0">
                <a:latin typeface="+mn-lt"/>
              </a:rPr>
              <a:t>预定义定义列表</a:t>
            </a:r>
            <a:r>
              <a:rPr lang="en-US" altLang="zh-CN" sz="1100" b="1" dirty="0">
                <a:latin typeface="+mn-lt"/>
              </a:rPr>
              <a:t>list3</a:t>
            </a:r>
            <a:r>
              <a:rPr lang="zh-CN" altLang="zh-CN" sz="1100" b="1" dirty="0">
                <a:latin typeface="+mn-lt"/>
              </a:rPr>
              <a:t>，用于存放规则的置信度</a:t>
            </a:r>
            <a:endParaRPr lang="zh-CN" altLang="zh-CN" sz="1100" b="1" dirty="0">
              <a:latin typeface="+mn-lt"/>
            </a:endParaRPr>
          </a:p>
          <a:p>
            <a:pPr>
              <a:buNone/>
            </a:pPr>
            <a:r>
              <a:rPr lang="en-US" altLang="zh-CN" sz="1100" b="1" dirty="0">
                <a:latin typeface="+mn-lt"/>
              </a:rPr>
              <a:t>for k in range(</a:t>
            </a:r>
            <a:r>
              <a:rPr lang="en-US" altLang="zh-CN" sz="1100" b="1" dirty="0" err="1">
                <a:latin typeface="+mn-lt"/>
              </a:rPr>
              <a:t>len</a:t>
            </a:r>
            <a:r>
              <a:rPr lang="en-US" altLang="zh-CN" sz="1100" b="1" dirty="0">
                <a:latin typeface="+mn-lt"/>
              </a:rPr>
              <a:t>(c)):</a:t>
            </a:r>
            <a:endParaRPr lang="zh-CN" altLang="zh-CN" sz="1100" b="1" dirty="0">
              <a:latin typeface="+mn-lt"/>
            </a:endParaRPr>
          </a:p>
          <a:p>
            <a:pPr>
              <a:buNone/>
            </a:pPr>
            <a:r>
              <a:rPr lang="en-US" altLang="zh-CN" sz="1100" b="1" dirty="0">
                <a:latin typeface="+mn-lt"/>
              </a:rPr>
              <a:t>    for q in range(</a:t>
            </a:r>
            <a:r>
              <a:rPr lang="en-US" altLang="zh-CN" sz="1100" b="1" dirty="0" err="1">
                <a:latin typeface="+mn-lt"/>
              </a:rPr>
              <a:t>len</a:t>
            </a:r>
            <a:r>
              <a:rPr lang="en-US" altLang="zh-CN" sz="1100" b="1" dirty="0">
                <a:latin typeface="+mn-lt"/>
              </a:rPr>
              <a:t>(c</a:t>
            </a:r>
            <a:r>
              <a:rPr lang="en-US" altLang="zh-CN" sz="1100" b="1" dirty="0" smtClean="0">
                <a:latin typeface="+mn-lt"/>
              </a:rPr>
              <a:t>)):</a:t>
            </a:r>
            <a:endParaRPr lang="en-US" altLang="zh-CN" sz="1100" b="1" dirty="0">
              <a:latin typeface="+mn-lt"/>
            </a:endParaRPr>
          </a:p>
          <a:p>
            <a:pPr>
              <a:buNone/>
            </a:pPr>
            <a:r>
              <a:rPr lang="en-US" altLang="zh-CN" sz="1100" b="1" dirty="0" smtClean="0">
                <a:latin typeface="+mn-lt"/>
              </a:rPr>
              <a:t>        </a:t>
            </a:r>
            <a:r>
              <a:rPr lang="en-US" altLang="zh-CN" sz="1100" b="1" dirty="0">
                <a:latin typeface="+mn-lt"/>
              </a:rPr>
              <a:t>#</a:t>
            </a:r>
            <a:r>
              <a:rPr lang="zh-CN" altLang="zh-CN" sz="1100" b="1" dirty="0">
                <a:latin typeface="+mn-lt"/>
              </a:rPr>
              <a:t>对第</a:t>
            </a:r>
            <a:r>
              <a:rPr lang="en-US" altLang="zh-CN" sz="1100" b="1" dirty="0">
                <a:latin typeface="+mn-lt"/>
              </a:rPr>
              <a:t>c[k]</a:t>
            </a:r>
            <a:r>
              <a:rPr lang="zh-CN" altLang="zh-CN" sz="1100" b="1" dirty="0">
                <a:latin typeface="+mn-lt"/>
              </a:rPr>
              <a:t>个项与第</a:t>
            </a:r>
            <a:r>
              <a:rPr lang="en-US" altLang="zh-CN" sz="1100" b="1" dirty="0">
                <a:latin typeface="+mn-lt"/>
              </a:rPr>
              <a:t>c[q]</a:t>
            </a:r>
            <a:r>
              <a:rPr lang="zh-CN" altLang="zh-CN" sz="1100" b="1" dirty="0">
                <a:latin typeface="+mn-lt"/>
              </a:rPr>
              <a:t>个项挖掘关联规则</a:t>
            </a:r>
            <a:endParaRPr lang="zh-CN" altLang="zh-CN" sz="1100" b="1" dirty="0">
              <a:latin typeface="+mn-lt"/>
            </a:endParaRPr>
          </a:p>
          <a:p>
            <a:pPr>
              <a:buNone/>
            </a:pPr>
            <a:r>
              <a:rPr lang="en-US" altLang="zh-CN" sz="1100" b="1" dirty="0">
                <a:latin typeface="+mn-lt"/>
              </a:rPr>
              <a:t>        #</a:t>
            </a:r>
            <a:r>
              <a:rPr lang="zh-CN" altLang="zh-CN" sz="1100" b="1" dirty="0">
                <a:latin typeface="+mn-lt"/>
              </a:rPr>
              <a:t>规则的前件为</a:t>
            </a:r>
            <a:r>
              <a:rPr lang="en-US" altLang="zh-CN" sz="1100" b="1" dirty="0">
                <a:latin typeface="+mn-lt"/>
              </a:rPr>
              <a:t>c[k]</a:t>
            </a:r>
            <a:endParaRPr lang="zh-CN" altLang="zh-CN" sz="1100" b="1" dirty="0">
              <a:latin typeface="+mn-lt"/>
            </a:endParaRPr>
          </a:p>
          <a:p>
            <a:pPr>
              <a:buNone/>
            </a:pPr>
            <a:r>
              <a:rPr lang="en-US" altLang="zh-CN" sz="1100" b="1" dirty="0">
                <a:latin typeface="+mn-lt"/>
              </a:rPr>
              <a:t>        #</a:t>
            </a:r>
            <a:r>
              <a:rPr lang="zh-CN" altLang="zh-CN" sz="1100" b="1" dirty="0">
                <a:latin typeface="+mn-lt"/>
              </a:rPr>
              <a:t>规则的后件为</a:t>
            </a:r>
            <a:r>
              <a:rPr lang="en-US" altLang="zh-CN" sz="1100" b="1" dirty="0">
                <a:latin typeface="+mn-lt"/>
              </a:rPr>
              <a:t>c[q]</a:t>
            </a:r>
            <a:endParaRPr lang="zh-CN" altLang="zh-CN" sz="1100" b="1" dirty="0">
              <a:latin typeface="+mn-lt"/>
            </a:endParaRPr>
          </a:p>
          <a:p>
            <a:pPr>
              <a:buNone/>
            </a:pPr>
            <a:r>
              <a:rPr lang="en-US" altLang="zh-CN" sz="1100" b="1" dirty="0">
                <a:latin typeface="+mn-lt"/>
              </a:rPr>
              <a:t>        #</a:t>
            </a:r>
            <a:r>
              <a:rPr lang="zh-CN" altLang="zh-CN" sz="1100" b="1" dirty="0">
                <a:latin typeface="+mn-lt"/>
              </a:rPr>
              <a:t>要求前件和后件不</a:t>
            </a:r>
            <a:r>
              <a:rPr lang="zh-CN" altLang="zh-CN" sz="1100" b="1" dirty="0" smtClean="0">
                <a:latin typeface="+mn-lt"/>
              </a:rPr>
              <a:t>相等</a:t>
            </a:r>
            <a:endParaRPr lang="en-US" altLang="zh-CN" sz="1100" b="1" dirty="0" smtClean="0">
              <a:latin typeface="+mn-lt"/>
            </a:endParaRPr>
          </a:p>
          <a:p>
            <a:pPr>
              <a:buNone/>
            </a:pPr>
            <a:r>
              <a:rPr lang="en-US" altLang="zh-CN" sz="1100" b="1" dirty="0" smtClean="0">
                <a:latin typeface="+mn-lt"/>
              </a:rPr>
              <a:t>         if </a:t>
            </a:r>
            <a:r>
              <a:rPr lang="en-US" altLang="zh-CN" sz="1100" b="1" dirty="0">
                <a:latin typeface="+mn-lt"/>
              </a:rPr>
              <a:t>c[k]!=c[q]:</a:t>
            </a:r>
            <a:endParaRPr lang="zh-CN" altLang="zh-CN" sz="1100" b="1" dirty="0">
              <a:latin typeface="+mn-lt"/>
            </a:endParaRPr>
          </a:p>
          <a:p>
            <a:pPr>
              <a:buNone/>
            </a:pPr>
            <a:r>
              <a:rPr lang="en-US" altLang="zh-CN" sz="1100" b="1" dirty="0">
                <a:latin typeface="+mn-lt"/>
              </a:rPr>
              <a:t>         </a:t>
            </a:r>
            <a:r>
              <a:rPr lang="en-US" altLang="zh-CN" sz="1100" b="1" dirty="0" smtClean="0">
                <a:latin typeface="+mn-lt"/>
              </a:rPr>
              <a:t>    </a:t>
            </a:r>
            <a:r>
              <a:rPr lang="en-US" altLang="zh-CN" sz="1100" b="1" dirty="0">
                <a:latin typeface="+mn-lt"/>
              </a:rPr>
              <a:t>c1=Data[c[k]]</a:t>
            </a:r>
            <a:endParaRPr lang="zh-CN" altLang="zh-CN" sz="1100" b="1" dirty="0">
              <a:latin typeface="+mn-lt"/>
            </a:endParaRPr>
          </a:p>
          <a:p>
            <a:pPr>
              <a:buNone/>
            </a:pPr>
            <a:r>
              <a:rPr lang="en-US" altLang="zh-CN" sz="1100" b="1" dirty="0">
                <a:latin typeface="+mn-lt"/>
              </a:rPr>
              <a:t>         </a:t>
            </a:r>
            <a:r>
              <a:rPr lang="en-US" altLang="zh-CN" sz="1100" b="1" dirty="0" smtClean="0">
                <a:latin typeface="+mn-lt"/>
              </a:rPr>
              <a:t>    </a:t>
            </a:r>
            <a:r>
              <a:rPr lang="en-US" altLang="zh-CN" sz="1100" b="1" dirty="0">
                <a:latin typeface="+mn-lt"/>
              </a:rPr>
              <a:t>c2=Data[c[q]]</a:t>
            </a:r>
            <a:endParaRPr lang="zh-CN" altLang="zh-CN" sz="1100" b="1" dirty="0">
              <a:latin typeface="+mn-lt"/>
            </a:endParaRPr>
          </a:p>
          <a:p>
            <a:pPr>
              <a:buNone/>
            </a:pPr>
            <a:endParaRPr lang="zh-CN" altLang="zh-CN" sz="1100" dirty="0"/>
          </a:p>
        </p:txBody>
      </p:sp>
      <p:sp>
        <p:nvSpPr>
          <p:cNvPr id="22" name="文本框 7"/>
          <p:cNvSpPr txBox="1">
            <a:spLocks noChangeArrowheads="1"/>
          </p:cNvSpPr>
          <p:nvPr/>
        </p:nvSpPr>
        <p:spPr bwMode="auto">
          <a:xfrm>
            <a:off x="3650109" y="1518982"/>
            <a:ext cx="3685479" cy="528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en-US" altLang="zh-CN" sz="1100" b="1" dirty="0" smtClean="0"/>
              <a:t>           </a:t>
            </a:r>
            <a:r>
              <a:rPr lang="en-US" altLang="zh-CN" sz="1100" b="1" dirty="0">
                <a:latin typeface="+mn-lt"/>
              </a:rPr>
              <a:t>I1=c1.values==1</a:t>
            </a:r>
            <a:endParaRPr lang="en-US" altLang="zh-CN" sz="1100" b="1" dirty="0">
              <a:latin typeface="+mn-lt"/>
            </a:endParaRPr>
          </a:p>
          <a:p>
            <a:pPr>
              <a:buNone/>
            </a:pPr>
            <a:r>
              <a:rPr lang="en-US" altLang="zh-CN" sz="1100" b="1" dirty="0">
                <a:latin typeface="+mn-lt"/>
              </a:rPr>
              <a:t>        </a:t>
            </a:r>
            <a:r>
              <a:rPr lang="en-US" altLang="zh-CN" sz="1100" b="1" dirty="0" smtClean="0">
                <a:latin typeface="+mn-lt"/>
              </a:rPr>
              <a:t>   </a:t>
            </a:r>
            <a:r>
              <a:rPr lang="en-US" altLang="zh-CN" sz="1100" b="1" dirty="0">
                <a:latin typeface="+mn-lt"/>
              </a:rPr>
              <a:t>I2=c2.values==</a:t>
            </a:r>
            <a:r>
              <a:rPr lang="en-US" altLang="zh-CN" sz="1100" b="1" dirty="0" smtClean="0">
                <a:latin typeface="+mn-lt"/>
              </a:rPr>
              <a:t>1</a:t>
            </a:r>
            <a:endParaRPr lang="en-US" altLang="zh-CN" sz="1100" b="1" dirty="0" smtClean="0">
              <a:latin typeface="+mn-lt"/>
            </a:endParaRPr>
          </a:p>
          <a:p>
            <a:pPr>
              <a:buNone/>
            </a:pPr>
            <a:r>
              <a:rPr lang="en-US" altLang="zh-CN" sz="1100" b="1" dirty="0">
                <a:latin typeface="+mn-lt"/>
              </a:rPr>
              <a:t> </a:t>
            </a:r>
            <a:r>
              <a:rPr lang="en-US" altLang="zh-CN" sz="1100" b="1" dirty="0" smtClean="0">
                <a:latin typeface="+mn-lt"/>
              </a:rPr>
              <a:t>          t12=</a:t>
            </a:r>
            <a:r>
              <a:rPr lang="en-US" altLang="zh-CN" sz="1100" b="1" dirty="0" err="1" smtClean="0">
                <a:latin typeface="+mn-lt"/>
              </a:rPr>
              <a:t>np.zeros</a:t>
            </a:r>
            <a:r>
              <a:rPr lang="en-US" altLang="zh-CN" sz="1100" b="1" dirty="0">
                <a:latin typeface="+mn-lt"/>
              </a:rPr>
              <a:t>((</a:t>
            </a:r>
            <a:r>
              <a:rPr lang="en-US" altLang="zh-CN" sz="1100" b="1" dirty="0" err="1">
                <a:latin typeface="+mn-lt"/>
              </a:rPr>
              <a:t>len</a:t>
            </a:r>
            <a:r>
              <a:rPr lang="en-US" altLang="zh-CN" sz="1100" b="1" dirty="0">
                <a:latin typeface="+mn-lt"/>
              </a:rPr>
              <a:t>(c1)))</a:t>
            </a:r>
            <a:endParaRPr lang="zh-CN" altLang="zh-CN" sz="1100" b="1" dirty="0">
              <a:latin typeface="+mn-lt"/>
            </a:endParaRPr>
          </a:p>
          <a:p>
            <a:pPr>
              <a:buNone/>
            </a:pPr>
            <a:r>
              <a:rPr lang="en-US" altLang="zh-CN" sz="1100" b="1" dirty="0">
                <a:latin typeface="+mn-lt"/>
              </a:rPr>
              <a:t>           t1=</a:t>
            </a:r>
            <a:r>
              <a:rPr lang="en-US" altLang="zh-CN" sz="1100" b="1" dirty="0" err="1">
                <a:latin typeface="+mn-lt"/>
              </a:rPr>
              <a:t>np.zeros</a:t>
            </a:r>
            <a:r>
              <a:rPr lang="en-US" altLang="zh-CN" sz="1100" b="1" dirty="0">
                <a:latin typeface="+mn-lt"/>
              </a:rPr>
              <a:t>((</a:t>
            </a:r>
            <a:r>
              <a:rPr lang="en-US" altLang="zh-CN" sz="1100" b="1" dirty="0" err="1">
                <a:latin typeface="+mn-lt"/>
              </a:rPr>
              <a:t>len</a:t>
            </a:r>
            <a:r>
              <a:rPr lang="en-US" altLang="zh-CN" sz="1100" b="1" dirty="0">
                <a:latin typeface="+mn-lt"/>
              </a:rPr>
              <a:t>(c1)))</a:t>
            </a:r>
            <a:endParaRPr lang="zh-CN" altLang="zh-CN" sz="1100" b="1" dirty="0">
              <a:latin typeface="+mn-lt"/>
            </a:endParaRPr>
          </a:p>
          <a:p>
            <a:pPr>
              <a:buNone/>
            </a:pPr>
            <a:r>
              <a:rPr lang="en-US" altLang="zh-CN" sz="1100" b="1" dirty="0">
                <a:latin typeface="+mn-lt"/>
              </a:rPr>
              <a:t>           t12[I1&amp;I2]=1</a:t>
            </a:r>
            <a:endParaRPr lang="zh-CN" altLang="zh-CN" sz="1100" b="1" dirty="0">
              <a:latin typeface="+mn-lt"/>
            </a:endParaRPr>
          </a:p>
          <a:p>
            <a:pPr>
              <a:buNone/>
            </a:pPr>
            <a:r>
              <a:rPr lang="en-US" altLang="zh-CN" sz="1100" b="1" dirty="0">
                <a:latin typeface="+mn-lt"/>
              </a:rPr>
              <a:t>           t1[I1]=1</a:t>
            </a:r>
            <a:endParaRPr lang="zh-CN" altLang="zh-CN" sz="1100" b="1" dirty="0">
              <a:latin typeface="+mn-lt"/>
            </a:endParaRPr>
          </a:p>
          <a:p>
            <a:pPr>
              <a:buNone/>
            </a:pPr>
            <a:r>
              <a:rPr lang="en-US" altLang="zh-CN" sz="1100" b="1" dirty="0">
                <a:latin typeface="+mn-lt"/>
              </a:rPr>
              <a:t>           </a:t>
            </a:r>
            <a:r>
              <a:rPr lang="en-US" altLang="zh-CN" sz="1100" b="1" dirty="0" err="1">
                <a:latin typeface="+mn-lt"/>
              </a:rPr>
              <a:t>sp</a:t>
            </a:r>
            <a:r>
              <a:rPr lang="en-US" altLang="zh-CN" sz="1100" b="1" dirty="0">
                <a:latin typeface="+mn-lt"/>
              </a:rPr>
              <a:t>=sum(t12)/</a:t>
            </a:r>
            <a:r>
              <a:rPr lang="en-US" altLang="zh-CN" sz="1100" b="1" dirty="0" err="1">
                <a:latin typeface="+mn-lt"/>
              </a:rPr>
              <a:t>len</a:t>
            </a:r>
            <a:r>
              <a:rPr lang="en-US" altLang="zh-CN" sz="1100" b="1" dirty="0">
                <a:latin typeface="+mn-lt"/>
              </a:rPr>
              <a:t>(c1) #</a:t>
            </a:r>
            <a:r>
              <a:rPr lang="zh-CN" altLang="zh-CN" sz="1100" b="1" dirty="0">
                <a:latin typeface="+mn-lt"/>
              </a:rPr>
              <a:t>支持度</a:t>
            </a:r>
            <a:endParaRPr lang="zh-CN" altLang="zh-CN" sz="1100" b="1" dirty="0">
              <a:latin typeface="+mn-lt"/>
            </a:endParaRPr>
          </a:p>
          <a:p>
            <a:pPr>
              <a:buNone/>
            </a:pPr>
            <a:r>
              <a:rPr lang="en-US" altLang="zh-CN" sz="1100" b="1" dirty="0">
                <a:latin typeface="+mn-lt"/>
              </a:rPr>
              <a:t>           co=sum(t12)/sum(t1) #</a:t>
            </a:r>
            <a:r>
              <a:rPr lang="zh-CN" altLang="zh-CN" sz="1100" b="1" dirty="0">
                <a:latin typeface="+mn-lt"/>
              </a:rPr>
              <a:t>置信度</a:t>
            </a:r>
            <a:endParaRPr lang="zh-CN" altLang="zh-CN" sz="1100" b="1" dirty="0">
              <a:latin typeface="+mn-lt"/>
            </a:endParaRPr>
          </a:p>
          <a:p>
            <a:pPr>
              <a:buNone/>
            </a:pPr>
            <a:r>
              <a:rPr lang="en-US" altLang="zh-CN" sz="1100" b="1" dirty="0">
                <a:latin typeface="+mn-lt"/>
              </a:rPr>
              <a:t>           #</a:t>
            </a:r>
            <a:r>
              <a:rPr lang="zh-CN" altLang="zh-CN" sz="1100" b="1" dirty="0">
                <a:latin typeface="+mn-lt"/>
              </a:rPr>
              <a:t>取置信度大于等于</a:t>
            </a:r>
            <a:r>
              <a:rPr lang="en-US" altLang="zh-CN" sz="1100" b="1" dirty="0">
                <a:latin typeface="+mn-lt"/>
              </a:rPr>
              <a:t>c0</a:t>
            </a:r>
            <a:r>
              <a:rPr lang="zh-CN" altLang="zh-CN" sz="1100" b="1" dirty="0">
                <a:latin typeface="+mn-lt"/>
              </a:rPr>
              <a:t>的关联规则</a:t>
            </a:r>
            <a:endParaRPr lang="zh-CN" altLang="zh-CN" sz="1100" b="1" dirty="0">
              <a:latin typeface="+mn-lt"/>
            </a:endParaRPr>
          </a:p>
          <a:p>
            <a:pPr>
              <a:buNone/>
            </a:pPr>
            <a:r>
              <a:rPr lang="en-US" altLang="zh-CN" sz="1100" b="1" dirty="0">
                <a:latin typeface="+mn-lt"/>
              </a:rPr>
              <a:t>           if co&gt;=c0 and </a:t>
            </a:r>
            <a:r>
              <a:rPr lang="en-US" altLang="zh-CN" sz="1100" b="1" dirty="0" err="1">
                <a:latin typeface="+mn-lt"/>
              </a:rPr>
              <a:t>sp</a:t>
            </a:r>
            <a:r>
              <a:rPr lang="en-US" altLang="zh-CN" sz="1100" b="1" dirty="0">
                <a:latin typeface="+mn-lt"/>
              </a:rPr>
              <a:t>&gt;=s0:</a:t>
            </a:r>
            <a:endParaRPr lang="zh-CN" altLang="zh-CN" sz="1100" b="1" dirty="0">
              <a:latin typeface="+mn-lt"/>
            </a:endParaRPr>
          </a:p>
          <a:p>
            <a:pPr>
              <a:buNone/>
            </a:pPr>
            <a:r>
              <a:rPr lang="en-US" altLang="zh-CN" sz="1100" b="1" dirty="0">
                <a:latin typeface="+mn-lt"/>
              </a:rPr>
              <a:t>              list1.append(c[k]+'--'+c[q</a:t>
            </a:r>
            <a:r>
              <a:rPr lang="en-US" altLang="zh-CN" sz="1100" b="1" dirty="0" smtClean="0">
                <a:latin typeface="+mn-lt"/>
              </a:rPr>
              <a:t>])</a:t>
            </a:r>
            <a:endParaRPr lang="zh-CN" altLang="zh-CN" sz="1100" b="1" dirty="0" smtClean="0">
              <a:latin typeface="+mn-lt"/>
            </a:endParaRPr>
          </a:p>
          <a:p>
            <a:pPr>
              <a:buNone/>
            </a:pPr>
            <a:r>
              <a:rPr lang="en-US" altLang="zh-CN" sz="1100" b="1" dirty="0" smtClean="0">
                <a:latin typeface="+mn-lt"/>
              </a:rPr>
              <a:t>              list2.append(</a:t>
            </a:r>
            <a:r>
              <a:rPr lang="en-US" altLang="zh-CN" sz="1100" b="1" dirty="0" err="1" smtClean="0">
                <a:latin typeface="+mn-lt"/>
              </a:rPr>
              <a:t>sp</a:t>
            </a:r>
            <a:r>
              <a:rPr lang="en-US" altLang="zh-CN" sz="1100" b="1" dirty="0" smtClean="0">
                <a:latin typeface="+mn-lt"/>
              </a:rPr>
              <a:t>)</a:t>
            </a:r>
            <a:endParaRPr lang="zh-CN" altLang="zh-CN" sz="1100" b="1" dirty="0" smtClean="0">
              <a:latin typeface="+mn-lt"/>
            </a:endParaRPr>
          </a:p>
          <a:p>
            <a:pPr>
              <a:buNone/>
            </a:pPr>
            <a:r>
              <a:rPr lang="en-US" altLang="zh-CN" sz="1100" b="1" dirty="0" smtClean="0">
                <a:latin typeface="+mn-lt"/>
              </a:rPr>
              <a:t>              </a:t>
            </a:r>
            <a:r>
              <a:rPr lang="en-US" altLang="zh-CN" sz="1100" b="1" dirty="0">
                <a:latin typeface="+mn-lt"/>
              </a:rPr>
              <a:t>list3.append(co)</a:t>
            </a:r>
            <a:endParaRPr lang="zh-CN" altLang="zh-CN" sz="1100" b="1" dirty="0">
              <a:latin typeface="+mn-lt"/>
            </a:endParaRPr>
          </a:p>
          <a:p>
            <a:pPr>
              <a:buNone/>
            </a:pPr>
            <a:r>
              <a:rPr lang="en-US" altLang="zh-CN" sz="1100" b="1" dirty="0">
                <a:latin typeface="+mn-lt"/>
              </a:rPr>
              <a:t>#</a:t>
            </a:r>
            <a:r>
              <a:rPr lang="zh-CN" altLang="zh-CN" sz="1100" b="1" dirty="0">
                <a:latin typeface="+mn-lt"/>
              </a:rPr>
              <a:t>定义字典，用于存放关联规则及其置信度、支持度</a:t>
            </a:r>
            <a:r>
              <a:rPr lang="en-US" altLang="zh-CN" sz="1100" b="1" dirty="0">
                <a:latin typeface="+mn-lt"/>
              </a:rPr>
              <a:t>   </a:t>
            </a:r>
            <a:endParaRPr lang="zh-CN" altLang="zh-CN" sz="1100" b="1" dirty="0">
              <a:latin typeface="+mn-lt"/>
            </a:endParaRPr>
          </a:p>
          <a:p>
            <a:pPr>
              <a:buNone/>
            </a:pPr>
            <a:r>
              <a:rPr lang="en-US" altLang="zh-CN" sz="1100" b="1" dirty="0">
                <a:latin typeface="+mn-lt"/>
              </a:rPr>
              <a:t>R={'rule':list1,'support':list2,'confidence':list3</a:t>
            </a:r>
            <a:r>
              <a:rPr lang="en-US" altLang="zh-CN" sz="1100" b="1" dirty="0" smtClean="0">
                <a:latin typeface="+mn-lt"/>
              </a:rPr>
              <a:t>}</a:t>
            </a:r>
            <a:endParaRPr lang="en-US" altLang="zh-CN" sz="1100" b="1" dirty="0" smtClean="0">
              <a:latin typeface="+mn-lt"/>
            </a:endParaRPr>
          </a:p>
          <a:p>
            <a:pPr>
              <a:buNone/>
            </a:pPr>
            <a:endParaRPr lang="zh-CN" altLang="zh-CN" sz="1200" dirty="0">
              <a:latin typeface="+mn-lt"/>
            </a:endParaRPr>
          </a:p>
        </p:txBody>
      </p:sp>
      <p:graphicFrame>
        <p:nvGraphicFramePr>
          <p:cNvPr id="2" name="表格 1"/>
          <p:cNvGraphicFramePr>
            <a:graphicFrameLocks noGrp="1"/>
          </p:cNvGraphicFramePr>
          <p:nvPr/>
        </p:nvGraphicFramePr>
        <p:xfrm>
          <a:off x="6872090" y="3356992"/>
          <a:ext cx="4752528" cy="2362752"/>
        </p:xfrm>
        <a:graphic>
          <a:graphicData uri="http://schemas.openxmlformats.org/drawingml/2006/table">
            <a:tbl>
              <a:tblPr firstRow="1" firstCol="1" bandRow="1"/>
              <a:tblGrid>
                <a:gridCol w="846985"/>
                <a:gridCol w="1395957"/>
                <a:gridCol w="1411642"/>
                <a:gridCol w="1097944"/>
              </a:tblGrid>
              <a:tr h="337536">
                <a:tc>
                  <a:txBody>
                    <a:bodyPr/>
                    <a:lstStyle/>
                    <a:p>
                      <a:pPr algn="l">
                        <a:spcAft>
                          <a:spcPts val="0"/>
                        </a:spcAft>
                      </a:pPr>
                      <a:r>
                        <a:rPr lang="en-US" sz="105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ID</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rule</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Support</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confidence</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536">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1050" kern="100" dirty="0">
                          <a:solidFill>
                            <a:srgbClr val="000000"/>
                          </a:solidFill>
                          <a:effectLst/>
                          <a:latin typeface="Calibri" panose="020F0502020204030204"/>
                          <a:ea typeface="宋体" panose="02010600030101010101" pitchFamily="2" charset="-122"/>
                          <a:cs typeface="Times New Roman" panose="02020603050405020304"/>
                        </a:rPr>
                        <a:t>排骨</a:t>
                      </a:r>
                      <a:r>
                        <a:rPr lang="en-US" sz="1050" kern="100" dirty="0">
                          <a:solidFill>
                            <a:srgbClr val="000000"/>
                          </a:solidFill>
                          <a:effectLst/>
                          <a:latin typeface="Calibri" panose="020F0502020204030204"/>
                          <a:ea typeface="宋体" panose="02010600030101010101" pitchFamily="2" charset="-122"/>
                          <a:cs typeface="Times New Roman" panose="02020603050405020304"/>
                        </a:rPr>
                        <a:t>--</a:t>
                      </a:r>
                      <a:r>
                        <a:rPr lang="zh-CN" sz="1050" kern="100" dirty="0">
                          <a:solidFill>
                            <a:srgbClr val="000000"/>
                          </a:solidFill>
                          <a:effectLst/>
                          <a:latin typeface="Calibri" panose="020F0502020204030204"/>
                          <a:ea typeface="宋体" panose="02010600030101010101" pitchFamily="2" charset="-122"/>
                          <a:cs typeface="Times New Roman" panose="02020603050405020304"/>
                        </a:rPr>
                        <a:t>西红柿</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050" kern="100">
                          <a:solidFill>
                            <a:srgbClr val="000000"/>
                          </a:solidFill>
                          <a:effectLst/>
                          <a:latin typeface="宋体" panose="02010600030101010101" pitchFamily="2" charset="-122"/>
                          <a:ea typeface="宋体" panose="02010600030101010101" pitchFamily="2" charset="-122"/>
                          <a:cs typeface="Times New Roman" panose="02020603050405020304"/>
                        </a:rPr>
                        <a:t>0.444444444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050" kern="100">
                          <a:solidFill>
                            <a:srgbClr val="000000"/>
                          </a:solidFill>
                          <a:effectLst/>
                          <a:latin typeface="宋体" panose="02010600030101010101" pitchFamily="2" charset="-122"/>
                          <a:ea typeface="宋体" panose="02010600030101010101" pitchFamily="2" charset="-122"/>
                          <a:cs typeface="Times New Roman" panose="02020603050405020304"/>
                        </a:rPr>
                        <a:t>0.8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r>
              <a:tr h="337536">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l">
                        <a:spcAft>
                          <a:spcPts val="0"/>
                        </a:spcAft>
                      </a:pPr>
                      <a:r>
                        <a:rPr lang="zh-CN" sz="1050" kern="100" dirty="0">
                          <a:solidFill>
                            <a:srgbClr val="000000"/>
                          </a:solidFill>
                          <a:effectLst/>
                          <a:latin typeface="Calibri" panose="020F0502020204030204"/>
                          <a:ea typeface="宋体" panose="02010600030101010101" pitchFamily="2" charset="-122"/>
                          <a:cs typeface="Times New Roman" panose="02020603050405020304"/>
                        </a:rPr>
                        <a:t>茄子</a:t>
                      </a:r>
                      <a:r>
                        <a:rPr lang="en-US" sz="1050" kern="100" dirty="0">
                          <a:solidFill>
                            <a:srgbClr val="000000"/>
                          </a:solidFill>
                          <a:effectLst/>
                          <a:latin typeface="Calibri" panose="020F0502020204030204"/>
                          <a:ea typeface="宋体" panose="02010600030101010101" pitchFamily="2" charset="-122"/>
                          <a:cs typeface="Times New Roman" panose="02020603050405020304"/>
                        </a:rPr>
                        <a:t>--</a:t>
                      </a:r>
                      <a:r>
                        <a:rPr lang="zh-CN" sz="1050" kern="100" dirty="0">
                          <a:solidFill>
                            <a:srgbClr val="000000"/>
                          </a:solidFill>
                          <a:effectLst/>
                          <a:latin typeface="Calibri" panose="020F0502020204030204"/>
                          <a:ea typeface="宋体" panose="02010600030101010101" pitchFamily="2" charset="-122"/>
                          <a:cs typeface="Times New Roman" panose="02020603050405020304"/>
                        </a:rPr>
                        <a:t>排骨</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100">
                          <a:solidFill>
                            <a:srgbClr val="000000"/>
                          </a:solidFill>
                          <a:effectLst/>
                          <a:latin typeface="宋体" panose="02010600030101010101" pitchFamily="2" charset="-122"/>
                          <a:ea typeface="宋体" panose="02010600030101010101" pitchFamily="2" charset="-122"/>
                          <a:cs typeface="Times New Roman" panose="02020603050405020304"/>
                        </a:rPr>
                        <a:t>0.222222222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100">
                          <a:solidFill>
                            <a:srgbClr val="000000"/>
                          </a:solidFill>
                          <a:effectLst/>
                          <a:latin typeface="宋体" panose="02010600030101010101" pitchFamily="2" charset="-122"/>
                          <a:ea typeface="宋体" panose="02010600030101010101" pitchFamily="2" charset="-122"/>
                          <a:cs typeface="Times New Roman" panose="02020603050405020304"/>
                        </a:rPr>
                        <a:t>0.5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r>
              <a:tr h="337536">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l">
                        <a:spcAft>
                          <a:spcPts val="0"/>
                        </a:spcAft>
                      </a:pPr>
                      <a:r>
                        <a:rPr lang="zh-CN" sz="1050" kern="100">
                          <a:solidFill>
                            <a:srgbClr val="000000"/>
                          </a:solidFill>
                          <a:effectLst/>
                          <a:latin typeface="Calibri" panose="020F0502020204030204"/>
                          <a:ea typeface="宋体" panose="02010600030101010101" pitchFamily="2" charset="-122"/>
                          <a:cs typeface="Times New Roman" panose="02020603050405020304"/>
                        </a:rPr>
                        <a:t>茄子</a:t>
                      </a:r>
                      <a:r>
                        <a:rPr lang="en-US" sz="1050" kern="100">
                          <a:solidFill>
                            <a:srgbClr val="000000"/>
                          </a:solidFill>
                          <a:effectLst/>
                          <a:latin typeface="Calibri" panose="020F0502020204030204"/>
                          <a:ea typeface="宋体" panose="02010600030101010101" pitchFamily="2" charset="-122"/>
                          <a:cs typeface="Times New Roman" panose="02020603050405020304"/>
                        </a:rPr>
                        <a:t>--</a:t>
                      </a:r>
                      <a:r>
                        <a:rPr lang="zh-CN" sz="1050" kern="100">
                          <a:solidFill>
                            <a:srgbClr val="000000"/>
                          </a:solidFill>
                          <a:effectLst/>
                          <a:latin typeface="Calibri" panose="020F0502020204030204"/>
                          <a:ea typeface="宋体" panose="02010600030101010101" pitchFamily="2" charset="-122"/>
                          <a:cs typeface="Times New Roman" panose="02020603050405020304"/>
                        </a:rPr>
                        <a:t>西红柿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100">
                          <a:solidFill>
                            <a:srgbClr val="000000"/>
                          </a:solidFill>
                          <a:effectLst/>
                          <a:latin typeface="宋体" panose="02010600030101010101" pitchFamily="2" charset="-122"/>
                          <a:ea typeface="宋体" panose="02010600030101010101" pitchFamily="2" charset="-122"/>
                          <a:cs typeface="Times New Roman" panose="02020603050405020304"/>
                        </a:rPr>
                        <a:t>0.222222222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100">
                          <a:solidFill>
                            <a:srgbClr val="000000"/>
                          </a:solidFill>
                          <a:effectLst/>
                          <a:latin typeface="宋体" panose="02010600030101010101" pitchFamily="2" charset="-122"/>
                          <a:ea typeface="宋体" panose="02010600030101010101" pitchFamily="2" charset="-122"/>
                          <a:cs typeface="Times New Roman" panose="02020603050405020304"/>
                        </a:rPr>
                        <a:t>0.5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r>
              <a:tr h="337536">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l">
                        <a:spcAft>
                          <a:spcPts val="0"/>
                        </a:spcAft>
                      </a:pPr>
                      <a:r>
                        <a:rPr lang="zh-CN" sz="1050" kern="100" dirty="0">
                          <a:solidFill>
                            <a:srgbClr val="000000"/>
                          </a:solidFill>
                          <a:effectLst/>
                          <a:latin typeface="Calibri" panose="020F0502020204030204"/>
                          <a:ea typeface="宋体" panose="02010600030101010101" pitchFamily="2" charset="-122"/>
                          <a:cs typeface="Times New Roman" panose="02020603050405020304"/>
                        </a:rPr>
                        <a:t>茄子</a:t>
                      </a:r>
                      <a:r>
                        <a:rPr lang="en-US" sz="1050" kern="100" dirty="0">
                          <a:solidFill>
                            <a:srgbClr val="000000"/>
                          </a:solidFill>
                          <a:effectLst/>
                          <a:latin typeface="Calibri" panose="020F0502020204030204"/>
                          <a:ea typeface="宋体" panose="02010600030101010101" pitchFamily="2" charset="-122"/>
                          <a:cs typeface="Times New Roman" panose="02020603050405020304"/>
                        </a:rPr>
                        <a:t>--</a:t>
                      </a:r>
                      <a:r>
                        <a:rPr lang="zh-CN" sz="1050" kern="100" dirty="0">
                          <a:solidFill>
                            <a:srgbClr val="000000"/>
                          </a:solidFill>
                          <a:effectLst/>
                          <a:latin typeface="Calibri" panose="020F0502020204030204"/>
                          <a:ea typeface="宋体" panose="02010600030101010101" pitchFamily="2" charset="-122"/>
                          <a:cs typeface="Times New Roman" panose="02020603050405020304"/>
                        </a:rPr>
                        <a:t>鸡蛋</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100" dirty="0">
                          <a:solidFill>
                            <a:srgbClr val="000000"/>
                          </a:solidFill>
                          <a:effectLst/>
                          <a:latin typeface="宋体" panose="02010600030101010101" pitchFamily="2" charset="-122"/>
                          <a:ea typeface="宋体" panose="02010600030101010101" pitchFamily="2" charset="-122"/>
                          <a:cs typeface="Times New Roman" panose="02020603050405020304"/>
                        </a:rPr>
                        <a:t>0.222222222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100">
                          <a:solidFill>
                            <a:srgbClr val="000000"/>
                          </a:solidFill>
                          <a:effectLst/>
                          <a:latin typeface="宋体" panose="02010600030101010101" pitchFamily="2" charset="-122"/>
                          <a:ea typeface="宋体" panose="02010600030101010101" pitchFamily="2" charset="-122"/>
                          <a:cs typeface="Times New Roman" panose="02020603050405020304"/>
                        </a:rPr>
                        <a:t>0.5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r>
              <a:tr h="337536">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l">
                        <a:spcAft>
                          <a:spcPts val="0"/>
                        </a:spcAft>
                      </a:pPr>
                      <a:r>
                        <a:rPr lang="zh-CN" sz="1050" kern="100">
                          <a:solidFill>
                            <a:srgbClr val="000000"/>
                          </a:solidFill>
                          <a:effectLst/>
                          <a:latin typeface="Calibri" panose="020F0502020204030204"/>
                          <a:ea typeface="宋体" panose="02010600030101010101" pitchFamily="2" charset="-122"/>
                          <a:cs typeface="Times New Roman" panose="02020603050405020304"/>
                        </a:rPr>
                        <a:t>袜子</a:t>
                      </a:r>
                      <a:r>
                        <a:rPr lang="en-US" sz="1050" kern="100">
                          <a:solidFill>
                            <a:srgbClr val="000000"/>
                          </a:solidFill>
                          <a:effectLst/>
                          <a:latin typeface="Calibri" panose="020F0502020204030204"/>
                          <a:ea typeface="宋体" panose="02010600030101010101" pitchFamily="2" charset="-122"/>
                          <a:cs typeface="Times New Roman" panose="02020603050405020304"/>
                        </a:rPr>
                        <a:t>--</a:t>
                      </a:r>
                      <a:r>
                        <a:rPr lang="zh-CN" sz="1050" kern="100">
                          <a:solidFill>
                            <a:srgbClr val="000000"/>
                          </a:solidFill>
                          <a:effectLst/>
                          <a:latin typeface="Calibri" panose="020F0502020204030204"/>
                          <a:ea typeface="宋体" panose="02010600030101010101" pitchFamily="2" charset="-122"/>
                          <a:cs typeface="Times New Roman" panose="02020603050405020304"/>
                        </a:rPr>
                        <a:t>鸡蛋</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100">
                          <a:solidFill>
                            <a:srgbClr val="000000"/>
                          </a:solidFill>
                          <a:effectLst/>
                          <a:latin typeface="宋体" panose="02010600030101010101" pitchFamily="2" charset="-122"/>
                          <a:ea typeface="宋体" panose="02010600030101010101" pitchFamily="2" charset="-122"/>
                          <a:cs typeface="Times New Roman" panose="02020603050405020304"/>
                        </a:rPr>
                        <a:t>0.222222222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c>
                  <a:txBody>
                    <a:bodyPr/>
                    <a:lstStyle/>
                    <a:p>
                      <a:pPr algn="l">
                        <a:spcAft>
                          <a:spcPts val="0"/>
                        </a:spcAft>
                      </a:pPr>
                      <a:r>
                        <a:rPr lang="en-US" sz="1050" kern="100">
                          <a:solidFill>
                            <a:srgbClr val="000000"/>
                          </a:solidFill>
                          <a:effectLst/>
                          <a:latin typeface="宋体" panose="02010600030101010101" pitchFamily="2" charset="-122"/>
                          <a:ea typeface="宋体" panose="02010600030101010101" pitchFamily="2" charset="-122"/>
                          <a:cs typeface="Times New Roman" panose="02020603050405020304"/>
                        </a:rPr>
                        <a:t>0.666666667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a:noFill/>
                    </a:lnB>
                  </a:tcPr>
                </a:tc>
              </a:tr>
              <a:tr h="337536">
                <a:tc>
                  <a:txBody>
                    <a:bodyPr/>
                    <a:lstStyle/>
                    <a:p>
                      <a:pPr algn="l">
                        <a:spcAft>
                          <a:spcPts val="0"/>
                        </a:spcAft>
                      </a:pPr>
                      <a:r>
                        <a:rPr lang="en-US" sz="105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100" dirty="0">
                          <a:solidFill>
                            <a:srgbClr val="000000"/>
                          </a:solidFill>
                          <a:effectLst/>
                          <a:latin typeface="Calibri" panose="020F0502020204030204"/>
                          <a:ea typeface="宋体" panose="02010600030101010101" pitchFamily="2" charset="-122"/>
                          <a:cs typeface="Times New Roman" panose="02020603050405020304"/>
                        </a:rPr>
                        <a:t>西红柿</a:t>
                      </a:r>
                      <a:r>
                        <a:rPr lang="en-US" sz="1050" kern="100" dirty="0">
                          <a:solidFill>
                            <a:srgbClr val="000000"/>
                          </a:solidFill>
                          <a:effectLst/>
                          <a:latin typeface="Calibri" panose="020F0502020204030204"/>
                          <a:ea typeface="宋体" panose="02010600030101010101" pitchFamily="2" charset="-122"/>
                          <a:cs typeface="Times New Roman" panose="02020603050405020304"/>
                        </a:rPr>
                        <a:t>--</a:t>
                      </a:r>
                      <a:r>
                        <a:rPr lang="zh-CN" sz="1050" kern="100" dirty="0">
                          <a:solidFill>
                            <a:srgbClr val="000000"/>
                          </a:solidFill>
                          <a:effectLst/>
                          <a:latin typeface="Calibri" panose="020F0502020204030204"/>
                          <a:ea typeface="宋体" panose="02010600030101010101" pitchFamily="2" charset="-122"/>
                          <a:cs typeface="Times New Roman" panose="02020603050405020304"/>
                        </a:rPr>
                        <a:t>排骨</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a:solidFill>
                            <a:srgbClr val="000000"/>
                          </a:solidFill>
                          <a:effectLst/>
                          <a:latin typeface="宋体" panose="02010600030101010101" pitchFamily="2" charset="-122"/>
                          <a:ea typeface="宋体" panose="02010600030101010101" pitchFamily="2" charset="-122"/>
                          <a:cs typeface="Times New Roman" panose="02020603050405020304"/>
                        </a:rPr>
                        <a:t>0.444444444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solidFill>
                            <a:srgbClr val="000000"/>
                          </a:solidFill>
                          <a:effectLst/>
                          <a:latin typeface="宋体" panose="02010600030101010101" pitchFamily="2" charset="-122"/>
                          <a:ea typeface="宋体" panose="02010600030101010101" pitchFamily="2" charset="-122"/>
                          <a:cs typeface="Times New Roman" panose="02020603050405020304"/>
                        </a:rPr>
                        <a:t>0.8</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6872090" y="1527976"/>
            <a:ext cx="4536504" cy="1277273"/>
          </a:xfrm>
          <a:prstGeom prst="rect">
            <a:avLst/>
          </a:prstGeom>
          <a:noFill/>
        </p:spPr>
        <p:txBody>
          <a:bodyPr wrap="square" rtlCol="0">
            <a:spAutoFit/>
          </a:bodyPr>
          <a:lstStyle/>
          <a:p>
            <a:r>
              <a:rPr lang="en-US" altLang="zh-CN" sz="1100" b="1" dirty="0" smtClean="0">
                <a:latin typeface="+mn-lt"/>
              </a:rPr>
              <a:t>#</a:t>
            </a:r>
            <a:r>
              <a:rPr lang="zh-CN" altLang="en-US" sz="1100" b="1" dirty="0">
                <a:latin typeface="+mn-lt"/>
              </a:rPr>
              <a:t>将字典转化为数据</a:t>
            </a:r>
            <a:r>
              <a:rPr lang="zh-CN" altLang="en-US" sz="1100" b="1" dirty="0" smtClean="0">
                <a:latin typeface="+mn-lt"/>
              </a:rPr>
              <a:t>框</a:t>
            </a:r>
            <a:endParaRPr lang="en-US" altLang="zh-CN" sz="1100" b="1" dirty="0" smtClean="0">
              <a:latin typeface="+mn-lt"/>
            </a:endParaRPr>
          </a:p>
          <a:p>
            <a:endParaRPr lang="zh-CN" altLang="en-US" sz="1100" b="1" dirty="0">
              <a:latin typeface="+mn-lt"/>
            </a:endParaRPr>
          </a:p>
          <a:p>
            <a:r>
              <a:rPr lang="en-US" altLang="zh-CN" sz="1100" b="1" dirty="0">
                <a:latin typeface="+mn-lt"/>
              </a:rPr>
              <a:t>R=</a:t>
            </a:r>
            <a:r>
              <a:rPr lang="en-US" altLang="zh-CN" sz="1100" b="1" dirty="0" err="1">
                <a:latin typeface="+mn-lt"/>
              </a:rPr>
              <a:t>pd.DataFrame</a:t>
            </a:r>
            <a:r>
              <a:rPr lang="en-US" altLang="zh-CN" sz="1100" b="1" dirty="0">
                <a:latin typeface="+mn-lt"/>
              </a:rPr>
              <a:t>(R)</a:t>
            </a:r>
            <a:endParaRPr lang="en-US" altLang="zh-CN" sz="1100" b="1" dirty="0">
              <a:latin typeface="+mn-lt"/>
            </a:endParaRPr>
          </a:p>
          <a:p>
            <a:endParaRPr lang="en-US" altLang="zh-CN" sz="1100" b="1" dirty="0" smtClean="0">
              <a:latin typeface="+mn-lt"/>
            </a:endParaRPr>
          </a:p>
          <a:p>
            <a:r>
              <a:rPr lang="en-US" altLang="zh-CN" sz="1100" b="1" dirty="0" smtClean="0">
                <a:latin typeface="+mn-lt"/>
              </a:rPr>
              <a:t>#</a:t>
            </a:r>
            <a:r>
              <a:rPr lang="zh-CN" altLang="en-US" sz="1100" b="1" dirty="0">
                <a:latin typeface="+mn-lt"/>
              </a:rPr>
              <a:t>将结果导出到</a:t>
            </a:r>
            <a:r>
              <a:rPr lang="en-US" altLang="zh-CN" sz="1100" b="1" dirty="0">
                <a:latin typeface="+mn-lt"/>
              </a:rPr>
              <a:t>Excel</a:t>
            </a:r>
            <a:endParaRPr lang="en-US" altLang="zh-CN" sz="1100" b="1" dirty="0">
              <a:latin typeface="+mn-lt"/>
            </a:endParaRPr>
          </a:p>
          <a:p>
            <a:endParaRPr lang="en-US" altLang="zh-CN" sz="1100" b="1" dirty="0" smtClean="0">
              <a:latin typeface="+mn-lt"/>
            </a:endParaRPr>
          </a:p>
          <a:p>
            <a:r>
              <a:rPr lang="en-US" altLang="zh-CN" sz="1100" b="1" dirty="0" err="1" smtClean="0">
                <a:latin typeface="+mn-lt"/>
              </a:rPr>
              <a:t>R.to_excel</a:t>
            </a:r>
            <a:r>
              <a:rPr lang="en-US" altLang="zh-CN" sz="1100" b="1" dirty="0">
                <a:latin typeface="+mn-lt"/>
              </a:rPr>
              <a:t>('rule1.xlsx')</a:t>
            </a:r>
            <a:endParaRPr lang="en-US" altLang="zh-CN" sz="1100" b="1" dirty="0">
              <a:latin typeface="+mn-lt"/>
            </a:endParaRPr>
          </a:p>
        </p:txBody>
      </p:sp>
      <p:sp>
        <p:nvSpPr>
          <p:cNvPr id="5" name="TextBox 4"/>
          <p:cNvSpPr txBox="1"/>
          <p:nvPr/>
        </p:nvSpPr>
        <p:spPr>
          <a:xfrm>
            <a:off x="7933836" y="3023276"/>
            <a:ext cx="2664296" cy="261610"/>
          </a:xfrm>
          <a:prstGeom prst="rect">
            <a:avLst/>
          </a:prstGeom>
          <a:noFill/>
        </p:spPr>
        <p:txBody>
          <a:bodyPr wrap="square" rtlCol="0">
            <a:spAutoFit/>
          </a:bodyPr>
          <a:lstStyle/>
          <a:p>
            <a:r>
              <a:rPr lang="zh-CN" altLang="zh-CN" sz="1100" dirty="0"/>
              <a:t>表</a:t>
            </a:r>
            <a:r>
              <a:rPr lang="en-US" altLang="zh-CN" sz="1100" dirty="0"/>
              <a:t>6-2  </a:t>
            </a:r>
            <a:r>
              <a:rPr lang="zh-CN" altLang="zh-CN" sz="1100" dirty="0"/>
              <a:t>一对一关联规则挖掘示例结果</a:t>
            </a:r>
            <a:endParaRPr lang="zh-CN" altLang="en-US" sz="11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6.2.2 </a:t>
            </a:r>
            <a:r>
              <a:rPr lang="zh-CN" altLang="en-US" sz="2800" dirty="0" smtClean="0">
                <a:solidFill>
                  <a:schemeClr val="accent2"/>
                </a:solidFill>
                <a:latin typeface="微软雅黑" panose="020B0503020204020204" pitchFamily="34" charset="-122"/>
                <a:ea typeface="微软雅黑" panose="020B0503020204020204" pitchFamily="34" charset="-122"/>
              </a:rPr>
              <a:t>多对一</a:t>
            </a:r>
            <a:r>
              <a:rPr lang="zh-CN" altLang="en-US" sz="2800" dirty="0">
                <a:solidFill>
                  <a:schemeClr val="accent2"/>
                </a:solidFill>
                <a:latin typeface="微软雅黑" panose="020B0503020204020204" pitchFamily="34" charset="-122"/>
                <a:ea typeface="微软雅黑" panose="020B0503020204020204" pitchFamily="34" charset="-122"/>
              </a:rPr>
              <a:t>关联规则挖掘及</a:t>
            </a:r>
            <a:r>
              <a:rPr lang="en-US" altLang="zh-CN" sz="2800" dirty="0">
                <a:solidFill>
                  <a:schemeClr val="accent2"/>
                </a:solidFill>
                <a:latin typeface="微软雅黑" panose="020B0503020204020204" pitchFamily="34" charset="-122"/>
                <a:ea typeface="微软雅黑" panose="020B0503020204020204" pitchFamily="34" charset="-122"/>
              </a:rPr>
              <a:t>Python</a:t>
            </a:r>
            <a:r>
              <a:rPr lang="zh-CN" altLang="en-US" sz="2800" dirty="0">
                <a:solidFill>
                  <a:schemeClr val="accent2"/>
                </a:solidFill>
                <a:latin typeface="微软雅黑" panose="020B0503020204020204" pitchFamily="34" charset="-122"/>
                <a:ea typeface="微软雅黑" panose="020B0503020204020204" pitchFamily="34" charset="-122"/>
              </a:rPr>
              <a:t>实现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smtClean="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523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zh-CN" altLang="zh-CN" sz="2000" dirty="0"/>
              <a:t>多对一关联规则是指前件有多个项，而后件只有一个项的关联规则。多对一关联规则在应用中具有非常积极的意义，但是挖掘起来比较困难，特别是大规模的问题，寻找到感兴趣的关联规则可能需要耗费极大的计算精力。作为关联规则挖掘中的经典算法——</a:t>
            </a:r>
            <a:r>
              <a:rPr lang="en-US" altLang="zh-CN" sz="2000" dirty="0" err="1"/>
              <a:t>Apriori</a:t>
            </a:r>
            <a:r>
              <a:rPr lang="zh-CN" altLang="zh-CN" sz="2000" dirty="0"/>
              <a:t>算法，针对中小规模的关联规则挖掘问题具有较好的适用性。下面介绍</a:t>
            </a:r>
            <a:r>
              <a:rPr lang="en-US" altLang="zh-CN" sz="2000" dirty="0" err="1"/>
              <a:t>Apriori</a:t>
            </a:r>
            <a:r>
              <a:rPr lang="zh-CN" altLang="zh-CN" sz="2000" dirty="0"/>
              <a:t>算法的基本原理及</a:t>
            </a:r>
            <a:r>
              <a:rPr lang="en-US" altLang="zh-CN" sz="2000" dirty="0"/>
              <a:t>Python</a:t>
            </a:r>
            <a:r>
              <a:rPr lang="zh-CN" altLang="zh-CN" sz="2000" dirty="0"/>
              <a:t>实现方法</a:t>
            </a:r>
            <a:r>
              <a:rPr lang="zh-CN" altLang="zh-CN" sz="2000" dirty="0" smtClean="0"/>
              <a:t>。</a:t>
            </a:r>
            <a:endParaRPr lang="en-US" altLang="zh-CN" sz="2000" dirty="0" smtClean="0"/>
          </a:p>
          <a:p>
            <a:pPr>
              <a:buNone/>
            </a:pPr>
            <a:r>
              <a:rPr lang="en-US" altLang="zh-CN" sz="1800" b="1" dirty="0"/>
              <a:t>1. </a:t>
            </a:r>
            <a:r>
              <a:rPr lang="en-US" altLang="zh-CN" sz="1800" b="1" dirty="0" err="1"/>
              <a:t>Apriori</a:t>
            </a:r>
            <a:r>
              <a:rPr lang="zh-CN" altLang="zh-CN" sz="1800" b="1" dirty="0"/>
              <a:t>算法：挖掘频繁项集</a:t>
            </a:r>
            <a:endParaRPr lang="zh-CN" altLang="zh-CN" sz="1800" dirty="0"/>
          </a:p>
          <a:p>
            <a:pPr>
              <a:buNone/>
            </a:pPr>
            <a:r>
              <a:rPr lang="en-US" altLang="zh-CN" sz="1800" dirty="0" err="1"/>
              <a:t>Apriori</a:t>
            </a:r>
            <a:r>
              <a:rPr lang="zh-CN" altLang="zh-CN" sz="1800" dirty="0"/>
              <a:t>算法由</a:t>
            </a:r>
            <a:r>
              <a:rPr lang="en-US" altLang="zh-CN" sz="1800" dirty="0" err="1"/>
              <a:t>R.Agrawal</a:t>
            </a:r>
            <a:r>
              <a:rPr lang="zh-CN" altLang="zh-CN" sz="1800" dirty="0"/>
              <a:t>和</a:t>
            </a:r>
            <a:r>
              <a:rPr lang="en-US" altLang="zh-CN" sz="1800" dirty="0" err="1"/>
              <a:t>R.Srikant</a:t>
            </a:r>
            <a:r>
              <a:rPr lang="zh-CN" altLang="zh-CN" sz="1800" dirty="0"/>
              <a:t>于</a:t>
            </a:r>
            <a:r>
              <a:rPr lang="en-US" altLang="zh-CN" sz="1800" dirty="0"/>
              <a:t>1994</a:t>
            </a:r>
            <a:r>
              <a:rPr lang="zh-CN" altLang="zh-CN" sz="1800" dirty="0"/>
              <a:t>年提出，该算法的主要思想是找出存在于事务数据集中的最大频繁项集，在利用得到的最大频繁项集与预先设定的最小置信度阈值生成强关联规则。算法具体过程如下</a:t>
            </a:r>
            <a:r>
              <a:rPr lang="zh-CN" altLang="zh-CN" sz="1800" dirty="0" smtClean="0"/>
              <a:t>：</a:t>
            </a:r>
            <a:endParaRPr lang="en-US" altLang="zh-CN" sz="1800" dirty="0" smtClean="0"/>
          </a:p>
          <a:p>
            <a:pPr>
              <a:buNone/>
            </a:pPr>
            <a:r>
              <a:rPr lang="en-US" altLang="zh-CN" sz="1600" dirty="0" smtClean="0"/>
              <a:t>Step1</a:t>
            </a:r>
            <a:r>
              <a:rPr lang="zh-CN" altLang="zh-CN" sz="1600" dirty="0"/>
              <a:t>：设置预定的最小支持度阈值及最小置信度阈值；</a:t>
            </a:r>
            <a:endParaRPr lang="zh-CN" altLang="zh-CN" sz="1600" dirty="0"/>
          </a:p>
          <a:p>
            <a:pPr>
              <a:buNone/>
            </a:pPr>
            <a:r>
              <a:rPr lang="en-US" altLang="zh-CN" sz="1600" dirty="0"/>
              <a:t>Step2</a:t>
            </a:r>
            <a:r>
              <a:rPr lang="zh-CN" altLang="zh-CN" sz="1600" dirty="0"/>
              <a:t>：在研究数据中找出所有频繁项集（支持度必须大于等于给定的最小支持度阈值），在这个过程中连接步和剪枝步互相融合，最终得到最大频繁项集</a:t>
            </a:r>
            <a:r>
              <a:rPr lang="en-US" altLang="zh-CN" sz="1600" dirty="0"/>
              <a:t> </a:t>
            </a:r>
            <a:r>
              <a:rPr lang="zh-CN" altLang="zh-CN" sz="1600" dirty="0"/>
              <a:t>；</a:t>
            </a:r>
            <a:endParaRPr lang="zh-CN" altLang="zh-CN" sz="1600" dirty="0"/>
          </a:p>
          <a:p>
            <a:pPr>
              <a:buNone/>
            </a:pPr>
            <a:r>
              <a:rPr lang="zh-CN" altLang="zh-CN" sz="1600" dirty="0"/>
              <a:t>在这个过程中连接步和剪枝步互相融合，最终得到最大频繁项集</a:t>
            </a:r>
            <a:r>
              <a:rPr lang="en-US" altLang="zh-CN" sz="1600" dirty="0"/>
              <a:t> </a:t>
            </a:r>
            <a:r>
              <a:rPr lang="en-US" altLang="zh-CN" sz="1600" dirty="0" smtClean="0"/>
              <a:t>    </a:t>
            </a:r>
            <a:endParaRPr lang="zh-CN" altLang="zh-CN" sz="1600" dirty="0"/>
          </a:p>
        </p:txBody>
      </p:sp>
      <p:pic>
        <p:nvPicPr>
          <p:cNvPr id="7169"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30429" y="5503515"/>
            <a:ext cx="306579" cy="38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7967</Words>
  <Application>WPS 演示</Application>
  <PresentationFormat>自定义</PresentationFormat>
  <Paragraphs>626</Paragraphs>
  <Slides>15</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微软雅黑</vt:lpstr>
      <vt:lpstr>仿宋_GB2312</vt:lpstr>
      <vt:lpstr>Calibri</vt:lpstr>
      <vt:lpstr>Calibri</vt:lpstr>
      <vt:lpstr>方正卡通简体</vt:lpstr>
      <vt:lpstr>Times New Roman</vt:lpstr>
      <vt:lpstr>仿宋</vt:lpstr>
      <vt:lpstr>Times New Roman</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商业融资计划书</dc:title>
  <dc:creator>第一PPT</dc:creator>
  <cp:keywords>www.1ppt.com</cp:keywords>
  <cp:lastModifiedBy>Administrator</cp:lastModifiedBy>
  <cp:revision>1595</cp:revision>
  <dcterms:created xsi:type="dcterms:W3CDTF">2013-01-25T01:44:00Z</dcterms:created>
  <dcterms:modified xsi:type="dcterms:W3CDTF">2020-01-12T12:55:40Z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