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780" r:id="rId3"/>
    <p:sldId id="826" r:id="rId5"/>
    <p:sldId id="828" r:id="rId6"/>
    <p:sldId id="914" r:id="rId7"/>
    <p:sldId id="933" r:id="rId8"/>
    <p:sldId id="855" r:id="rId9"/>
    <p:sldId id="928" r:id="rId10"/>
    <p:sldId id="922" r:id="rId11"/>
    <p:sldId id="924" r:id="rId12"/>
    <p:sldId id="934" r:id="rId13"/>
    <p:sldId id="935" r:id="rId14"/>
    <p:sldId id="927" r:id="rId15"/>
    <p:sldId id="937" r:id="rId16"/>
    <p:sldId id="938" r:id="rId17"/>
    <p:sldId id="939" r:id="rId18"/>
    <p:sldId id="940" r:id="rId19"/>
    <p:sldId id="941" r:id="rId20"/>
    <p:sldId id="942" r:id="rId21"/>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尚佳"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7DCF1"/>
    <a:srgbClr val="0DC2D5"/>
    <a:srgbClr val="006BBC"/>
    <a:srgbClr val="00AAA2"/>
    <a:srgbClr val="EFEFEF"/>
    <a:srgbClr val="FFFFFF"/>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44" autoAdjust="0"/>
    <p:restoredTop sz="94270" autoAdjust="0"/>
  </p:normalViewPr>
  <p:slideViewPr>
    <p:cSldViewPr snapToObjects="1">
      <p:cViewPr varScale="1">
        <p:scale>
          <a:sx n="89" d="100"/>
          <a:sy n="89" d="100"/>
        </p:scale>
        <p:origin x="-222" y="-108"/>
      </p:cViewPr>
      <p:guideLst>
        <p:guide orient="horz" pos="2143"/>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711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参考：</a:t>
            </a:r>
            <a:r>
              <a:rPr lang="en-US" altLang="zh-CN" dirty="0"/>
              <a:t>https://www.knime.com/</a:t>
            </a:r>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0"/>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advTm="9437"/>
    </mc:Choice>
    <mc:Fallback>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8.jpeg"/><Relationship Id="rId1" Type="http://schemas.openxmlformats.org/officeDocument/2006/relationships/image" Target="../media/image17.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3.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3.xml"/><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srcRect/>
          <a:stretch>
            <a:fillRect/>
          </a:stretch>
        </p:blipFill>
        <p:spPr>
          <a:xfrm>
            <a:off x="0" y="0"/>
            <a:ext cx="12196800" cy="2060848"/>
          </a:xfrm>
          <a:prstGeom prst="rect">
            <a:avLst/>
          </a:prstGeom>
        </p:spPr>
      </p:pic>
      <p:sp>
        <p:nvSpPr>
          <p:cNvPr id="49" name="Rectangle 3"/>
          <p:cNvSpPr txBox="1">
            <a:spLocks noChangeArrowheads="1"/>
          </p:cNvSpPr>
          <p:nvPr/>
        </p:nvSpPr>
        <p:spPr bwMode="auto">
          <a:xfrm>
            <a:off x="622937" y="2142368"/>
            <a:ext cx="11092068" cy="34468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4800" b="1" dirty="0">
                <a:solidFill>
                  <a:schemeClr val="tx1"/>
                </a:solidFill>
                <a:latin typeface="+mn-ea"/>
                <a:ea typeface="+mn-ea"/>
              </a:rPr>
              <a:t>6.3 </a:t>
            </a:r>
            <a:r>
              <a:rPr lang="zh-CN" altLang="zh-CN" sz="4800" b="1" dirty="0">
                <a:solidFill>
                  <a:schemeClr val="tx1"/>
                </a:solidFill>
                <a:latin typeface="+mn-ea"/>
                <a:ea typeface="+mn-ea"/>
              </a:rPr>
              <a:t>关联规则挖掘例子</a:t>
            </a:r>
            <a:r>
              <a:rPr lang="zh-CN" altLang="zh-CN" sz="4800" b="1" dirty="0" smtClean="0">
                <a:solidFill>
                  <a:schemeClr val="tx1"/>
                </a:solidFill>
                <a:latin typeface="+mn-ea"/>
                <a:ea typeface="+mn-ea"/>
              </a:rPr>
              <a:t>：</a:t>
            </a:r>
            <a:endParaRPr lang="en-US" altLang="zh-CN" sz="4800" b="1" dirty="0" smtClean="0">
              <a:solidFill>
                <a:schemeClr val="tx1"/>
              </a:solidFill>
              <a:latin typeface="+mn-ea"/>
              <a:ea typeface="+mn-ea"/>
            </a:endParaRPr>
          </a:p>
          <a:p>
            <a:pPr algn="ctr"/>
            <a:r>
              <a:rPr lang="zh-CN" altLang="zh-CN" sz="4800" b="1" dirty="0" smtClean="0">
                <a:solidFill>
                  <a:schemeClr val="tx1"/>
                </a:solidFill>
                <a:latin typeface="+mn-ea"/>
                <a:ea typeface="+mn-ea"/>
              </a:rPr>
              <a:t>国际</a:t>
            </a:r>
            <a:r>
              <a:rPr lang="zh-CN" altLang="zh-CN" sz="4800" b="1" dirty="0">
                <a:solidFill>
                  <a:schemeClr val="tx1"/>
                </a:solidFill>
                <a:latin typeface="+mn-ea"/>
                <a:ea typeface="+mn-ea"/>
              </a:rPr>
              <a:t>股票指数关联分析</a:t>
            </a:r>
            <a:endParaRPr lang="zh-CN" altLang="zh-CN" sz="4800" b="1" dirty="0">
              <a:solidFill>
                <a:schemeClr val="tx1"/>
              </a:solidFill>
              <a:latin typeface="+mn-ea"/>
              <a:ea typeface="+mn-ea"/>
            </a:endParaRPr>
          </a:p>
          <a:p>
            <a:pPr algn="ctr"/>
            <a:endParaRPr lang="zh-CN" altLang="en-US" b="1" dirty="0">
              <a:solidFill>
                <a:schemeClr val="tx1"/>
              </a:solidFill>
              <a:latin typeface="+mn-ea"/>
              <a:ea typeface="+mn-ea"/>
            </a:endParaRPr>
          </a:p>
        </p:txBody>
      </p:sp>
      <p:sp>
        <p:nvSpPr>
          <p:cNvPr id="6" name="Rectangle 5"/>
          <p:cNvSpPr>
            <a:spLocks noChangeArrowheads="1"/>
          </p:cNvSpPr>
          <p:nvPr/>
        </p:nvSpPr>
        <p:spPr bwMode="auto">
          <a:xfrm>
            <a:off x="-12541" y="2060848"/>
            <a:ext cx="7145630" cy="81520"/>
          </a:xfrm>
          <a:prstGeom prst="rect">
            <a:avLst/>
          </a:prstGeom>
          <a:solidFill>
            <a:schemeClr val="tx1"/>
          </a:solidFill>
          <a:ln>
            <a:noFill/>
          </a:ln>
        </p:spPr>
        <p:txBody>
          <a:bodyPr vert="horz" wrap="square" lIns="91434" tIns="45717" rIns="91434" bIns="45717" numCol="1" anchor="t" anchorCtr="0" compatLnSpc="1"/>
          <a:lstStyle/>
          <a:p>
            <a:endParaRPr lang="zh-CN" altLang="en-US"/>
          </a:p>
        </p:txBody>
      </p:sp>
      <p:sp>
        <p:nvSpPr>
          <p:cNvPr id="7" name="Rectangle 6"/>
          <p:cNvSpPr>
            <a:spLocks noChangeArrowheads="1"/>
          </p:cNvSpPr>
          <p:nvPr/>
        </p:nvSpPr>
        <p:spPr bwMode="auto">
          <a:xfrm>
            <a:off x="7120546" y="2060848"/>
            <a:ext cx="1266711" cy="81520"/>
          </a:xfrm>
          <a:prstGeom prst="rect">
            <a:avLst/>
          </a:prstGeom>
          <a:solidFill>
            <a:schemeClr val="accent1"/>
          </a:solidFill>
          <a:ln>
            <a:noFill/>
          </a:ln>
        </p:spPr>
        <p:txBody>
          <a:bodyPr vert="horz" wrap="square" lIns="91434" tIns="45717" rIns="91434" bIns="45717" numCol="1" anchor="t" anchorCtr="0" compatLnSpc="1"/>
          <a:lstStyle/>
          <a:p>
            <a:endParaRPr lang="zh-CN" altLang="en-US"/>
          </a:p>
        </p:txBody>
      </p:sp>
      <p:sp>
        <p:nvSpPr>
          <p:cNvPr id="8" name="Rectangle 7"/>
          <p:cNvSpPr>
            <a:spLocks noChangeArrowheads="1"/>
          </p:cNvSpPr>
          <p:nvPr/>
        </p:nvSpPr>
        <p:spPr bwMode="auto">
          <a:xfrm>
            <a:off x="8387259" y="2060848"/>
            <a:ext cx="1265143" cy="81520"/>
          </a:xfrm>
          <a:prstGeom prst="rect">
            <a:avLst/>
          </a:prstGeom>
          <a:solidFill>
            <a:schemeClr val="bg1"/>
          </a:solidFill>
          <a:ln>
            <a:noFill/>
          </a:ln>
        </p:spPr>
        <p:txBody>
          <a:bodyPr vert="horz" wrap="square" lIns="91434" tIns="45717" rIns="91434" bIns="45717" numCol="1" anchor="t" anchorCtr="0" compatLnSpc="1"/>
          <a:lstStyle/>
          <a:p>
            <a:endParaRPr lang="zh-CN" altLang="en-US"/>
          </a:p>
        </p:txBody>
      </p:sp>
      <p:sp>
        <p:nvSpPr>
          <p:cNvPr id="9" name="Rectangle 8"/>
          <p:cNvSpPr>
            <a:spLocks noChangeArrowheads="1"/>
          </p:cNvSpPr>
          <p:nvPr/>
        </p:nvSpPr>
        <p:spPr bwMode="auto">
          <a:xfrm>
            <a:off x="9652403" y="2060848"/>
            <a:ext cx="1266711" cy="81520"/>
          </a:xfrm>
          <a:prstGeom prst="rect">
            <a:avLst/>
          </a:prstGeom>
          <a:solidFill>
            <a:schemeClr val="tx2"/>
          </a:solidFill>
          <a:ln>
            <a:noFill/>
          </a:ln>
        </p:spPr>
        <p:txBody>
          <a:bodyPr vert="horz" wrap="square" lIns="91434" tIns="45717" rIns="91434" bIns="45717" numCol="1" anchor="t" anchorCtr="0" compatLnSpc="1"/>
          <a:lstStyle/>
          <a:p>
            <a:endParaRPr lang="zh-CN" altLang="en-US"/>
          </a:p>
        </p:txBody>
      </p:sp>
      <p:sp>
        <p:nvSpPr>
          <p:cNvPr id="10" name="Rectangle 9"/>
          <p:cNvSpPr>
            <a:spLocks noChangeArrowheads="1"/>
          </p:cNvSpPr>
          <p:nvPr/>
        </p:nvSpPr>
        <p:spPr bwMode="auto">
          <a:xfrm>
            <a:off x="10919115" y="2060848"/>
            <a:ext cx="1265143" cy="81520"/>
          </a:xfrm>
          <a:prstGeom prst="rect">
            <a:avLst/>
          </a:prstGeom>
          <a:solidFill>
            <a:schemeClr val="bg2"/>
          </a:solidFill>
          <a:ln>
            <a:noFill/>
          </a:ln>
        </p:spPr>
        <p:txBody>
          <a:bodyPr vert="horz" wrap="square" lIns="91434" tIns="45717" rIns="91434" bIns="45717"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4" y="44625"/>
            <a:ext cx="8531529"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6.3.2 </a:t>
            </a:r>
            <a:r>
              <a:rPr lang="zh-CN" altLang="en-US" sz="2800" dirty="0">
                <a:solidFill>
                  <a:schemeClr val="accent2"/>
                </a:solidFill>
                <a:latin typeface="微软雅黑" panose="020B0503020204020204" pitchFamily="34" charset="-122"/>
                <a:ea typeface="微软雅黑" panose="020B0503020204020204" pitchFamily="34" charset="-122"/>
              </a:rPr>
              <a:t>  数据预处理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6</a:t>
            </a:r>
            <a:endParaRPr lang="zh-CN" altLang="en-US" dirty="0">
              <a:solidFill>
                <a:schemeClr val="accent2"/>
              </a:solidFill>
            </a:endParaRPr>
          </a:p>
        </p:txBody>
      </p:sp>
      <p:sp>
        <p:nvSpPr>
          <p:cNvPr id="3" name="TextBox 2"/>
          <p:cNvSpPr txBox="1"/>
          <p:nvPr/>
        </p:nvSpPr>
        <p:spPr>
          <a:xfrm>
            <a:off x="265733" y="908720"/>
            <a:ext cx="5040560" cy="5170646"/>
          </a:xfrm>
          <a:prstGeom prst="rect">
            <a:avLst/>
          </a:prstGeom>
          <a:noFill/>
        </p:spPr>
        <p:txBody>
          <a:bodyPr wrap="square" rtlCol="0">
            <a:spAutoFit/>
          </a:bodyPr>
          <a:lstStyle/>
          <a:p>
            <a:r>
              <a:rPr lang="zh-CN" altLang="zh-CN" sz="2400" dirty="0"/>
              <a:t>具体实现代码如下</a:t>
            </a:r>
            <a:r>
              <a:rPr lang="zh-CN" altLang="zh-CN" sz="2400" dirty="0" smtClean="0"/>
              <a:t>：</a:t>
            </a:r>
            <a:endParaRPr lang="en-US" altLang="zh-CN" sz="2400" dirty="0" smtClean="0"/>
          </a:p>
          <a:p>
            <a:endParaRPr lang="zh-CN" altLang="zh-CN" dirty="0"/>
          </a:p>
          <a:p>
            <a:r>
              <a:rPr lang="en-US" altLang="zh-CN" dirty="0"/>
              <a:t>d000300=</a:t>
            </a:r>
            <a:r>
              <a:rPr lang="en-US" altLang="zh-CN" dirty="0" err="1"/>
              <a:t>data.loc</a:t>
            </a:r>
            <a:r>
              <a:rPr lang="en-US" altLang="zh-CN" dirty="0"/>
              <a:t>[data['</a:t>
            </a:r>
            <a:r>
              <a:rPr lang="en-US" altLang="zh-CN" dirty="0" err="1"/>
              <a:t>Indexcd</a:t>
            </a:r>
            <a:r>
              <a:rPr lang="en-US" altLang="zh-CN" dirty="0"/>
              <a:t>'].values=='000300',['</a:t>
            </a:r>
            <a:r>
              <a:rPr lang="en-US" altLang="zh-CN" dirty="0" err="1"/>
              <a:t>Trddt</a:t>
            </a:r>
            <a:r>
              <a:rPr lang="en-US" altLang="zh-CN" dirty="0"/>
              <a:t>','</a:t>
            </a:r>
            <a:r>
              <a:rPr lang="en-US" altLang="zh-CN" dirty="0" err="1"/>
              <a:t>Clsidx</a:t>
            </a:r>
            <a:r>
              <a:rPr lang="en-US" altLang="zh-CN" dirty="0"/>
              <a:t>']].</a:t>
            </a:r>
            <a:r>
              <a:rPr lang="en-US" altLang="zh-CN" dirty="0" err="1"/>
              <a:t>sort_values</a:t>
            </a:r>
            <a:r>
              <a:rPr lang="en-US" altLang="zh-CN" dirty="0"/>
              <a:t>('</a:t>
            </a:r>
            <a:r>
              <a:rPr lang="en-US" altLang="zh-CN" dirty="0" err="1"/>
              <a:t>Trddt</a:t>
            </a:r>
            <a:r>
              <a:rPr lang="en-US" altLang="zh-CN" dirty="0"/>
              <a:t>')</a:t>
            </a:r>
            <a:endParaRPr lang="zh-CN" altLang="zh-CN" dirty="0"/>
          </a:p>
          <a:p>
            <a:r>
              <a:rPr lang="en-US" altLang="zh-CN" dirty="0" err="1"/>
              <a:t>tdate</a:t>
            </a:r>
            <a:r>
              <a:rPr lang="en-US" altLang="zh-CN" dirty="0"/>
              <a:t>=list(d000300['</a:t>
            </a:r>
            <a:r>
              <a:rPr lang="en-US" altLang="zh-CN" dirty="0" err="1"/>
              <a:t>Trddt</a:t>
            </a:r>
            <a:r>
              <a:rPr lang="en-US" altLang="zh-CN" dirty="0"/>
              <a:t>'].values[1:])</a:t>
            </a:r>
            <a:endParaRPr lang="zh-CN" altLang="zh-CN" dirty="0"/>
          </a:p>
          <a:p>
            <a:r>
              <a:rPr lang="en-US" altLang="zh-CN" dirty="0" err="1"/>
              <a:t>Tf</a:t>
            </a:r>
            <a:r>
              <a:rPr lang="en-US" altLang="zh-CN" dirty="0"/>
              <a:t>=[]</a:t>
            </a:r>
            <a:endParaRPr lang="zh-CN" altLang="zh-CN" dirty="0"/>
          </a:p>
          <a:p>
            <a:r>
              <a:rPr lang="en-US" altLang="zh-CN" dirty="0"/>
              <a:t>for t in </a:t>
            </a:r>
            <a:r>
              <a:rPr lang="en-US" altLang="zh-CN" dirty="0" err="1"/>
              <a:t>tdate</a:t>
            </a:r>
            <a:r>
              <a:rPr lang="en-US" altLang="zh-CN" dirty="0"/>
              <a:t>:</a:t>
            </a:r>
            <a:endParaRPr lang="zh-CN" altLang="zh-CN" dirty="0"/>
          </a:p>
          <a:p>
            <a:r>
              <a:rPr lang="en-US" altLang="zh-CN" dirty="0"/>
              <a:t>    </a:t>
            </a:r>
            <a:r>
              <a:rPr lang="en-US" altLang="zh-CN" dirty="0" err="1"/>
              <a:t>tz</a:t>
            </a:r>
            <a:r>
              <a:rPr lang="en-US" altLang="zh-CN" dirty="0"/>
              <a:t>=True;</a:t>
            </a:r>
            <a:endParaRPr lang="zh-CN" altLang="zh-CN" dirty="0"/>
          </a:p>
          <a:p>
            <a:r>
              <a:rPr lang="en-US" altLang="zh-CN" dirty="0"/>
              <a:t>    for k in code:</a:t>
            </a:r>
            <a:endParaRPr lang="zh-CN" altLang="zh-CN" dirty="0"/>
          </a:p>
          <a:p>
            <a:r>
              <a:rPr lang="en-US" altLang="zh-CN" dirty="0"/>
              <a:t>        s=</a:t>
            </a:r>
            <a:r>
              <a:rPr lang="en-US" altLang="zh-CN" dirty="0" err="1"/>
              <a:t>D.get</a:t>
            </a:r>
            <a:r>
              <a:rPr lang="en-US" altLang="zh-CN" dirty="0"/>
              <a:t>(k)</a:t>
            </a:r>
            <a:endParaRPr lang="zh-CN" altLang="zh-CN" dirty="0"/>
          </a:p>
          <a:p>
            <a:r>
              <a:rPr lang="en-US" altLang="zh-CN" dirty="0"/>
              <a:t>        s=list(</a:t>
            </a:r>
            <a:r>
              <a:rPr lang="en-US" altLang="zh-CN" dirty="0" err="1"/>
              <a:t>s.index</a:t>
            </a:r>
            <a:r>
              <a:rPr lang="en-US" altLang="zh-CN" dirty="0"/>
              <a:t>)</a:t>
            </a:r>
            <a:endParaRPr lang="zh-CN" altLang="zh-CN" dirty="0"/>
          </a:p>
          <a:p>
            <a:r>
              <a:rPr lang="en-US" altLang="zh-CN" dirty="0"/>
              <a:t>        </a:t>
            </a:r>
            <a:r>
              <a:rPr lang="en-US" altLang="zh-CN" dirty="0" err="1"/>
              <a:t>sz</a:t>
            </a:r>
            <a:r>
              <a:rPr lang="en-US" altLang="zh-CN" dirty="0"/>
              <a:t>=t in s</a:t>
            </a:r>
            <a:endParaRPr lang="zh-CN" altLang="zh-CN" dirty="0"/>
          </a:p>
          <a:p>
            <a:r>
              <a:rPr lang="en-US" altLang="zh-CN" dirty="0"/>
              <a:t>        </a:t>
            </a:r>
            <a:r>
              <a:rPr lang="en-US" altLang="zh-CN" dirty="0" err="1"/>
              <a:t>tz</a:t>
            </a:r>
            <a:r>
              <a:rPr lang="en-US" altLang="zh-CN" dirty="0"/>
              <a:t>=</a:t>
            </a:r>
            <a:r>
              <a:rPr lang="en-US" altLang="zh-CN" dirty="0" err="1"/>
              <a:t>tz</a:t>
            </a:r>
            <a:r>
              <a:rPr lang="en-US" altLang="zh-CN" dirty="0"/>
              <a:t> and </a:t>
            </a:r>
            <a:r>
              <a:rPr lang="en-US" altLang="zh-CN" dirty="0" err="1"/>
              <a:t>sz</a:t>
            </a:r>
            <a:endParaRPr lang="zh-CN" altLang="zh-CN" dirty="0"/>
          </a:p>
          <a:p>
            <a:r>
              <a:rPr lang="en-US" altLang="zh-CN" dirty="0"/>
              <a:t>    if </a:t>
            </a:r>
            <a:r>
              <a:rPr lang="en-US" altLang="zh-CN" dirty="0" err="1"/>
              <a:t>tz</a:t>
            </a:r>
            <a:r>
              <a:rPr lang="en-US" altLang="zh-CN" dirty="0"/>
              <a:t>==True:</a:t>
            </a:r>
            <a:endParaRPr lang="zh-CN" altLang="zh-CN" dirty="0"/>
          </a:p>
          <a:p>
            <a:r>
              <a:rPr lang="en-US" altLang="zh-CN" dirty="0"/>
              <a:t>       </a:t>
            </a:r>
            <a:r>
              <a:rPr lang="en-US" altLang="zh-CN" dirty="0" err="1"/>
              <a:t>Tf.append</a:t>
            </a:r>
            <a:r>
              <a:rPr lang="en-US" altLang="zh-CN" dirty="0"/>
              <a:t>(t</a:t>
            </a:r>
            <a:r>
              <a:rPr lang="en-US" altLang="zh-CN" dirty="0" smtClean="0"/>
              <a:t>)</a:t>
            </a:r>
            <a:endParaRPr lang="en-US" altLang="zh-CN" dirty="0" smtClean="0"/>
          </a:p>
          <a:p>
            <a:endParaRPr lang="zh-CN" altLang="zh-CN" dirty="0"/>
          </a:p>
          <a:p>
            <a:r>
              <a:rPr lang="zh-CN" altLang="zh-CN" dirty="0"/>
              <a:t>程序执行结果如图</a:t>
            </a:r>
            <a:r>
              <a:rPr lang="en-US" altLang="zh-CN" dirty="0"/>
              <a:t>6-4</a:t>
            </a:r>
            <a:r>
              <a:rPr lang="zh-CN" altLang="zh-CN" dirty="0"/>
              <a:t>所示。</a:t>
            </a:r>
            <a:endParaRPr lang="zh-CN" altLang="zh-CN" dirty="0"/>
          </a:p>
          <a:p>
            <a:endParaRPr lang="zh-CN" altLang="en-US" dirty="0"/>
          </a:p>
        </p:txBody>
      </p:sp>
      <p:pic>
        <p:nvPicPr>
          <p:cNvPr id="15" name="图片 14"/>
          <p:cNvPicPr/>
          <p:nvPr/>
        </p:nvPicPr>
        <p:blipFill>
          <a:blip r:embed="rId1"/>
          <a:stretch>
            <a:fillRect/>
          </a:stretch>
        </p:blipFill>
        <p:spPr>
          <a:xfrm>
            <a:off x="7538541" y="1052736"/>
            <a:ext cx="3133090" cy="3256915"/>
          </a:xfrm>
          <a:prstGeom prst="rect">
            <a:avLst/>
          </a:prstGeom>
        </p:spPr>
      </p:pic>
      <p:sp>
        <p:nvSpPr>
          <p:cNvPr id="16" name="TextBox 15"/>
          <p:cNvSpPr txBox="1"/>
          <p:nvPr/>
        </p:nvSpPr>
        <p:spPr>
          <a:xfrm>
            <a:off x="8667357" y="4320678"/>
            <a:ext cx="875457" cy="307777"/>
          </a:xfrm>
          <a:prstGeom prst="rect">
            <a:avLst/>
          </a:prstGeom>
          <a:noFill/>
        </p:spPr>
        <p:txBody>
          <a:bodyPr wrap="square" rtlCol="0">
            <a:spAutoFit/>
          </a:bodyPr>
          <a:lstStyle/>
          <a:p>
            <a:r>
              <a:rPr lang="zh-CN" altLang="zh-CN" sz="1400" dirty="0">
                <a:solidFill>
                  <a:schemeClr val="accent1"/>
                </a:solidFill>
              </a:rPr>
              <a:t>图</a:t>
            </a:r>
            <a:r>
              <a:rPr lang="en-US" altLang="zh-CN" sz="1400" dirty="0">
                <a:solidFill>
                  <a:schemeClr val="accent1"/>
                </a:solidFill>
              </a:rPr>
              <a:t>6-4</a:t>
            </a:r>
            <a:endParaRPr lang="zh-CN" altLang="en-US" sz="1400" dirty="0">
              <a:solidFill>
                <a:schemeClr val="accent1"/>
              </a:solidFill>
            </a:endParaRPr>
          </a:p>
        </p:txBody>
      </p:sp>
      <p:sp>
        <p:nvSpPr>
          <p:cNvPr id="17" name="TextBox 16"/>
          <p:cNvSpPr txBox="1"/>
          <p:nvPr/>
        </p:nvSpPr>
        <p:spPr>
          <a:xfrm>
            <a:off x="7538541" y="4865061"/>
            <a:ext cx="3384376" cy="1200329"/>
          </a:xfrm>
          <a:prstGeom prst="rect">
            <a:avLst/>
          </a:prstGeom>
          <a:noFill/>
        </p:spPr>
        <p:txBody>
          <a:bodyPr wrap="square" rtlCol="0">
            <a:spAutoFit/>
          </a:bodyPr>
          <a:lstStyle/>
          <a:p>
            <a:r>
              <a:rPr lang="zh-CN" altLang="zh-CN" dirty="0"/>
              <a:t>图</a:t>
            </a:r>
            <a:r>
              <a:rPr lang="en-US" altLang="zh-CN" dirty="0"/>
              <a:t>6-4</a:t>
            </a:r>
            <a:r>
              <a:rPr lang="zh-CN" altLang="zh-CN" dirty="0"/>
              <a:t>显示了</a:t>
            </a:r>
            <a:r>
              <a:rPr lang="en-US" altLang="zh-CN" dirty="0"/>
              <a:t>12</a:t>
            </a:r>
            <a:r>
              <a:rPr lang="zh-CN" altLang="zh-CN" dirty="0"/>
              <a:t>个国际指数的共同交易日一共</a:t>
            </a:r>
            <a:r>
              <a:rPr lang="en-US" altLang="zh-CN" dirty="0"/>
              <a:t>1569</a:t>
            </a:r>
            <a:r>
              <a:rPr lang="zh-CN" altLang="zh-CN" dirty="0"/>
              <a:t>个，基于一致化的交易日期，就可以构造关联规则挖掘所需的布尔数据集了。</a:t>
            </a:r>
            <a:endParaRPr lang="zh-CN" altLang="zh-CN" dirty="0"/>
          </a:p>
        </p:txBody>
      </p:sp>
      <p:sp>
        <p:nvSpPr>
          <p:cNvPr id="5" name="虚尾箭头 4"/>
          <p:cNvSpPr/>
          <p:nvPr/>
        </p:nvSpPr>
        <p:spPr bwMode="auto">
          <a:xfrm>
            <a:off x="5738342" y="2996952"/>
            <a:ext cx="1080120" cy="685526"/>
          </a:xfrm>
          <a:prstGeom prst="striped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73616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6.3.2 </a:t>
            </a:r>
            <a:r>
              <a:rPr lang="zh-CN" altLang="en-US" sz="2800" dirty="0">
                <a:solidFill>
                  <a:schemeClr val="accent2"/>
                </a:solidFill>
                <a:latin typeface="微软雅黑" panose="020B0503020204020204" pitchFamily="34" charset="-122"/>
                <a:ea typeface="微软雅黑" panose="020B0503020204020204" pitchFamily="34" charset="-122"/>
              </a:rPr>
              <a:t>  数据预处理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6</a:t>
            </a:r>
            <a:endParaRPr lang="zh-CN" altLang="en-US" dirty="0">
              <a:solidFill>
                <a:schemeClr val="accent2"/>
              </a:solidFill>
            </a:endParaRPr>
          </a:p>
        </p:txBody>
      </p:sp>
      <p:sp>
        <p:nvSpPr>
          <p:cNvPr id="4" name="TextBox 3"/>
          <p:cNvSpPr txBox="1"/>
          <p:nvPr/>
        </p:nvSpPr>
        <p:spPr>
          <a:xfrm>
            <a:off x="1860907" y="980728"/>
            <a:ext cx="7848872" cy="1600438"/>
          </a:xfrm>
          <a:prstGeom prst="rect">
            <a:avLst/>
          </a:prstGeom>
          <a:noFill/>
        </p:spPr>
        <p:txBody>
          <a:bodyPr wrap="square" rtlCol="0">
            <a:spAutoFit/>
          </a:bodyPr>
          <a:lstStyle/>
          <a:p>
            <a:pPr indent="457200"/>
            <a:r>
              <a:rPr kumimoji="1" lang="zh-CN" altLang="zh-CN" sz="2000" dirty="0">
                <a:solidFill>
                  <a:srgbClr val="595959"/>
                </a:solidFill>
                <a:ea typeface="微软雅黑" panose="020B0503020204020204" pitchFamily="34" charset="-122"/>
              </a:rPr>
              <a:t>最后就是构造关联规则挖掘所需的布尔值数据集，其算法如下：</a:t>
            </a:r>
            <a:endParaRPr kumimoji="1" lang="zh-CN" altLang="zh-CN" sz="2000" dirty="0">
              <a:solidFill>
                <a:srgbClr val="595959"/>
              </a:solidFill>
              <a:ea typeface="微软雅黑" panose="020B0503020204020204" pitchFamily="34" charset="-122"/>
            </a:endParaRPr>
          </a:p>
          <a:p>
            <a:pPr marL="285750" indent="457200">
              <a:buFont typeface="Wingdings" panose="05000000000000000000" pitchFamily="2" charset="2"/>
              <a:buChar char="l"/>
            </a:pPr>
            <a:r>
              <a:rPr kumimoji="1" lang="zh-CN" altLang="zh-CN" sz="2000" dirty="0">
                <a:solidFill>
                  <a:srgbClr val="595959"/>
                </a:solidFill>
                <a:ea typeface="微软雅黑" panose="020B0503020204020204" pitchFamily="34" charset="-122"/>
              </a:rPr>
              <a:t>输入：一致化交易日期</a:t>
            </a:r>
            <a:r>
              <a:rPr kumimoji="1" lang="en-US" altLang="zh-CN" sz="2000" dirty="0" err="1">
                <a:solidFill>
                  <a:srgbClr val="595959"/>
                </a:solidFill>
                <a:ea typeface="微软雅黑" panose="020B0503020204020204" pitchFamily="34" charset="-122"/>
              </a:rPr>
              <a:t>Tf</a:t>
            </a:r>
            <a:r>
              <a:rPr kumimoji="1" lang="zh-CN" altLang="zh-CN" sz="2000" dirty="0">
                <a:solidFill>
                  <a:srgbClr val="595959"/>
                </a:solidFill>
                <a:ea typeface="微软雅黑" panose="020B0503020204020204" pitchFamily="34" charset="-122"/>
              </a:rPr>
              <a:t>、采用布尔值表示的各指数每日跌幅数据</a:t>
            </a:r>
            <a:r>
              <a:rPr kumimoji="1" lang="en-US" altLang="zh-CN" sz="2000" dirty="0">
                <a:solidFill>
                  <a:srgbClr val="595959"/>
                </a:solidFill>
                <a:ea typeface="微软雅黑" panose="020B0503020204020204" pitchFamily="34" charset="-122"/>
              </a:rPr>
              <a:t>D</a:t>
            </a:r>
            <a:endParaRPr kumimoji="1" lang="zh-CN" altLang="zh-CN" sz="2000" dirty="0">
              <a:solidFill>
                <a:srgbClr val="595959"/>
              </a:solidFill>
              <a:ea typeface="微软雅黑" panose="020B0503020204020204" pitchFamily="34" charset="-122"/>
            </a:endParaRPr>
          </a:p>
          <a:p>
            <a:pPr marL="285750" indent="457200">
              <a:buFont typeface="Wingdings" panose="05000000000000000000" pitchFamily="2" charset="2"/>
              <a:buChar char="l"/>
            </a:pPr>
            <a:r>
              <a:rPr kumimoji="1" lang="zh-CN" altLang="zh-CN" sz="2000" dirty="0">
                <a:solidFill>
                  <a:srgbClr val="595959"/>
                </a:solidFill>
                <a:ea typeface="微软雅黑" panose="020B0503020204020204" pitchFamily="34" charset="-122"/>
              </a:rPr>
              <a:t>输出：关联规则挖掘所需的布尔值数据集</a:t>
            </a:r>
            <a:r>
              <a:rPr kumimoji="1" lang="en-US" altLang="zh-CN" sz="2000" dirty="0">
                <a:solidFill>
                  <a:srgbClr val="595959"/>
                </a:solidFill>
                <a:ea typeface="微软雅黑" panose="020B0503020204020204" pitchFamily="34" charset="-122"/>
              </a:rPr>
              <a:t>Data</a:t>
            </a:r>
            <a:endParaRPr kumimoji="1" lang="zh-CN" altLang="zh-CN" sz="2000" dirty="0">
              <a:solidFill>
                <a:srgbClr val="595959"/>
              </a:solidFill>
              <a:ea typeface="微软雅黑" panose="020B0503020204020204" pitchFamily="34" charset="-122"/>
            </a:endParaRPr>
          </a:p>
          <a:p>
            <a:endParaRPr lang="zh-CN" altLang="en-US" dirty="0"/>
          </a:p>
        </p:txBody>
      </p:sp>
      <p:sp>
        <p:nvSpPr>
          <p:cNvPr id="10" name="矩形 10"/>
          <p:cNvSpPr>
            <a:spLocks noChangeArrowheads="1"/>
          </p:cNvSpPr>
          <p:nvPr/>
        </p:nvSpPr>
        <p:spPr bwMode="auto">
          <a:xfrm>
            <a:off x="1158997" y="3039760"/>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smtClean="0">
                <a:solidFill>
                  <a:srgbClr val="F8F8F8"/>
                </a:solidFill>
              </a:rPr>
              <a:t>Step1</a:t>
            </a:r>
            <a:r>
              <a:rPr lang="zh-CN" altLang="zh-CN" sz="2000" dirty="0" smtClean="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11" name="TextBox 10"/>
          <p:cNvSpPr txBox="1"/>
          <p:nvPr/>
        </p:nvSpPr>
        <p:spPr>
          <a:xfrm>
            <a:off x="1173429" y="3619394"/>
            <a:ext cx="1828608" cy="646331"/>
          </a:xfrm>
          <a:prstGeom prst="rect">
            <a:avLst/>
          </a:prstGeom>
          <a:noFill/>
          <a:ln>
            <a:solidFill>
              <a:schemeClr val="tx1"/>
            </a:solidFill>
          </a:ln>
        </p:spPr>
        <p:txBody>
          <a:bodyPr wrap="square" rtlCol="0">
            <a:spAutoFit/>
          </a:bodyPr>
          <a:lstStyle/>
          <a:p>
            <a:r>
              <a:rPr lang="zh-CN" altLang="zh-CN" dirty="0"/>
              <a:t>预定义一个字典</a:t>
            </a:r>
            <a:r>
              <a:rPr lang="en-US" altLang="zh-CN" dirty="0"/>
              <a:t>DA</a:t>
            </a:r>
            <a:endParaRPr lang="zh-CN" altLang="zh-CN" dirty="0"/>
          </a:p>
        </p:txBody>
      </p:sp>
      <p:sp>
        <p:nvSpPr>
          <p:cNvPr id="12" name="矩形 10"/>
          <p:cNvSpPr>
            <a:spLocks noChangeArrowheads="1"/>
          </p:cNvSpPr>
          <p:nvPr/>
        </p:nvSpPr>
        <p:spPr bwMode="auto">
          <a:xfrm>
            <a:off x="4055781" y="3039760"/>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smtClean="0">
                <a:solidFill>
                  <a:srgbClr val="F8F8F8"/>
                </a:solidFill>
              </a:rPr>
              <a:t>Step2</a:t>
            </a:r>
            <a:r>
              <a:rPr lang="zh-CN" altLang="zh-CN" sz="2000" dirty="0" smtClean="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13" name="TextBox 12"/>
          <p:cNvSpPr txBox="1"/>
          <p:nvPr/>
        </p:nvSpPr>
        <p:spPr>
          <a:xfrm>
            <a:off x="4068619" y="3619394"/>
            <a:ext cx="2893858" cy="2308324"/>
          </a:xfrm>
          <a:prstGeom prst="rect">
            <a:avLst/>
          </a:prstGeom>
          <a:noFill/>
          <a:ln>
            <a:solidFill>
              <a:schemeClr val="tx1"/>
            </a:solidFill>
          </a:ln>
        </p:spPr>
        <p:txBody>
          <a:bodyPr wrap="square" rtlCol="0">
            <a:spAutoFit/>
          </a:bodyPr>
          <a:lstStyle/>
          <a:p>
            <a:r>
              <a:rPr lang="en-US" altLang="zh-CN" dirty="0"/>
              <a:t>for k in code</a:t>
            </a:r>
            <a:endParaRPr lang="zh-CN" altLang="zh-CN" dirty="0"/>
          </a:p>
          <a:p>
            <a:r>
              <a:rPr lang="en-US" altLang="zh-CN" dirty="0"/>
              <a:t>       </a:t>
            </a:r>
            <a:r>
              <a:rPr lang="zh-CN" altLang="zh-CN" dirty="0"/>
              <a:t>从</a:t>
            </a:r>
            <a:r>
              <a:rPr lang="en-US" altLang="zh-CN" dirty="0"/>
              <a:t>D</a:t>
            </a:r>
            <a:r>
              <a:rPr lang="zh-CN" altLang="zh-CN" dirty="0"/>
              <a:t>中取出第</a:t>
            </a:r>
            <a:r>
              <a:rPr lang="en-US" altLang="zh-CN" dirty="0"/>
              <a:t>k</a:t>
            </a:r>
            <a:r>
              <a:rPr lang="zh-CN" altLang="zh-CN" dirty="0"/>
              <a:t>个指数代码对应的布尔值表示的每日跌幅数据序列</a:t>
            </a:r>
            <a:r>
              <a:rPr lang="en-US" altLang="zh-CN" dirty="0"/>
              <a:t>s,</a:t>
            </a:r>
            <a:r>
              <a:rPr lang="zh-CN" altLang="zh-CN" dirty="0"/>
              <a:t>以</a:t>
            </a:r>
            <a:r>
              <a:rPr lang="en-US" altLang="zh-CN" dirty="0" err="1"/>
              <a:t>Tf</a:t>
            </a:r>
            <a:r>
              <a:rPr lang="zh-CN" altLang="zh-CN" dirty="0"/>
              <a:t>为索引筛选出一致化交易日期对应的布尔值表示的每日跌幅数据值</a:t>
            </a:r>
            <a:r>
              <a:rPr lang="en-US" altLang="zh-CN" dirty="0"/>
              <a:t>v</a:t>
            </a:r>
            <a:r>
              <a:rPr lang="zh-CN" altLang="zh-CN" dirty="0"/>
              <a:t>，并通过函数</a:t>
            </a:r>
            <a:r>
              <a:rPr lang="en-US" altLang="zh-CN" dirty="0" err="1"/>
              <a:t>setdefault</a:t>
            </a:r>
            <a:r>
              <a:rPr lang="en-US" altLang="zh-CN" dirty="0"/>
              <a:t>(</a:t>
            </a:r>
            <a:r>
              <a:rPr lang="en-US" altLang="zh-CN" dirty="0" err="1"/>
              <a:t>k,v</a:t>
            </a:r>
            <a:r>
              <a:rPr lang="en-US" altLang="zh-CN" dirty="0"/>
              <a:t>)</a:t>
            </a:r>
            <a:r>
              <a:rPr lang="zh-CN" altLang="zh-CN" dirty="0"/>
              <a:t>赋给</a:t>
            </a:r>
            <a:r>
              <a:rPr lang="en-US" altLang="zh-CN" dirty="0"/>
              <a:t>DA</a:t>
            </a:r>
            <a:r>
              <a:rPr lang="zh-CN" altLang="zh-CN" dirty="0"/>
              <a:t>。</a:t>
            </a:r>
            <a:endParaRPr lang="zh-CN" altLang="zh-CN" dirty="0"/>
          </a:p>
        </p:txBody>
      </p:sp>
      <p:sp>
        <p:nvSpPr>
          <p:cNvPr id="14" name="矩形 10"/>
          <p:cNvSpPr>
            <a:spLocks noChangeArrowheads="1"/>
          </p:cNvSpPr>
          <p:nvPr/>
        </p:nvSpPr>
        <p:spPr bwMode="auto">
          <a:xfrm>
            <a:off x="8042597" y="3039760"/>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smtClean="0">
                <a:solidFill>
                  <a:srgbClr val="F8F8F8"/>
                </a:solidFill>
              </a:rPr>
              <a:t>Step3</a:t>
            </a:r>
            <a:r>
              <a:rPr lang="zh-CN" altLang="zh-CN" sz="2000" dirty="0" smtClean="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15" name="TextBox 14"/>
          <p:cNvSpPr txBox="1"/>
          <p:nvPr/>
        </p:nvSpPr>
        <p:spPr>
          <a:xfrm>
            <a:off x="8063206" y="3619394"/>
            <a:ext cx="2893858" cy="923330"/>
          </a:xfrm>
          <a:prstGeom prst="rect">
            <a:avLst/>
          </a:prstGeom>
          <a:noFill/>
          <a:ln>
            <a:solidFill>
              <a:schemeClr val="tx1"/>
            </a:solidFill>
          </a:ln>
        </p:spPr>
        <p:txBody>
          <a:bodyPr wrap="square" rtlCol="0">
            <a:spAutoFit/>
          </a:bodyPr>
          <a:lstStyle/>
          <a:p>
            <a:r>
              <a:rPr lang="zh-CN" altLang="zh-CN" dirty="0"/>
              <a:t>将</a:t>
            </a:r>
            <a:r>
              <a:rPr lang="en-US" altLang="zh-CN" dirty="0"/>
              <a:t>DA</a:t>
            </a:r>
            <a:r>
              <a:rPr lang="zh-CN" altLang="zh-CN" dirty="0"/>
              <a:t>转化为数据框</a:t>
            </a:r>
            <a:r>
              <a:rPr lang="en-US" altLang="zh-CN" dirty="0"/>
              <a:t>Data</a:t>
            </a:r>
            <a:r>
              <a:rPr lang="zh-CN" altLang="zh-CN" dirty="0"/>
              <a:t>，其中</a:t>
            </a:r>
            <a:r>
              <a:rPr lang="en-US" altLang="zh-CN" dirty="0"/>
              <a:t>index</a:t>
            </a:r>
            <a:r>
              <a:rPr lang="zh-CN" altLang="zh-CN" dirty="0"/>
              <a:t>为</a:t>
            </a:r>
            <a:r>
              <a:rPr lang="en-US" altLang="zh-CN" dirty="0" err="1"/>
              <a:t>Tf</a:t>
            </a:r>
            <a:r>
              <a:rPr lang="zh-CN" altLang="zh-CN" dirty="0"/>
              <a:t>，并输出</a:t>
            </a:r>
            <a:r>
              <a:rPr lang="en-US" altLang="zh-CN" dirty="0"/>
              <a:t>Data</a:t>
            </a:r>
            <a:r>
              <a:rPr lang="zh-CN" altLang="zh-CN" dirty="0"/>
              <a:t>。</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6.3.2 </a:t>
            </a:r>
            <a:r>
              <a:rPr lang="zh-CN" altLang="en-US" sz="2800" dirty="0">
                <a:solidFill>
                  <a:schemeClr val="accent2"/>
                </a:solidFill>
                <a:latin typeface="微软雅黑" panose="020B0503020204020204" pitchFamily="34" charset="-122"/>
                <a:ea typeface="微软雅黑" panose="020B0503020204020204" pitchFamily="34" charset="-122"/>
              </a:rPr>
              <a:t>  数据预处理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6</a:t>
            </a:r>
            <a:endParaRPr lang="zh-CN" altLang="en-US" dirty="0">
              <a:solidFill>
                <a:schemeClr val="accent2"/>
              </a:solidFill>
            </a:endParaRPr>
          </a:p>
        </p:txBody>
      </p:sp>
      <p:sp>
        <p:nvSpPr>
          <p:cNvPr id="4" name="TextBox 3"/>
          <p:cNvSpPr txBox="1"/>
          <p:nvPr/>
        </p:nvSpPr>
        <p:spPr>
          <a:xfrm>
            <a:off x="481965" y="1080135"/>
            <a:ext cx="3954145" cy="2953385"/>
          </a:xfrm>
          <a:prstGeom prst="rect">
            <a:avLst/>
          </a:prstGeom>
          <a:noFill/>
        </p:spPr>
        <p:txBody>
          <a:bodyPr wrap="square" rtlCol="0">
            <a:spAutoFit/>
          </a:bodyPr>
          <a:lstStyle/>
          <a:p>
            <a:r>
              <a:rPr lang="zh-CN" altLang="zh-CN" sz="2400" dirty="0"/>
              <a:t>算法程序如下</a:t>
            </a:r>
            <a:r>
              <a:rPr lang="zh-CN" altLang="zh-CN" sz="2400" dirty="0" smtClean="0"/>
              <a:t>：</a:t>
            </a:r>
            <a:endParaRPr lang="en-US" altLang="zh-CN" sz="2400" dirty="0" smtClean="0"/>
          </a:p>
          <a:p>
            <a:endParaRPr lang="zh-CN" altLang="zh-CN" dirty="0"/>
          </a:p>
          <a:p>
            <a:r>
              <a:rPr lang="en-US" altLang="zh-CN" dirty="0"/>
              <a:t>DA=</a:t>
            </a:r>
            <a:r>
              <a:rPr lang="en-US" altLang="zh-CN" dirty="0" err="1"/>
              <a:t>dict</a:t>
            </a:r>
            <a:r>
              <a:rPr lang="en-US" altLang="zh-CN" dirty="0"/>
              <a:t>()</a:t>
            </a:r>
            <a:endParaRPr lang="zh-CN" altLang="zh-CN" dirty="0"/>
          </a:p>
          <a:p>
            <a:r>
              <a:rPr lang="en-US" altLang="zh-CN" dirty="0"/>
              <a:t>for k in code:</a:t>
            </a:r>
            <a:endParaRPr lang="zh-CN" altLang="zh-CN" dirty="0"/>
          </a:p>
          <a:p>
            <a:r>
              <a:rPr lang="en-US" altLang="zh-CN" dirty="0"/>
              <a:t>  s=</a:t>
            </a:r>
            <a:r>
              <a:rPr lang="en-US" altLang="zh-CN" dirty="0" err="1"/>
              <a:t>D.get</a:t>
            </a:r>
            <a:r>
              <a:rPr lang="en-US" altLang="zh-CN" dirty="0"/>
              <a:t>(k)</a:t>
            </a:r>
            <a:endParaRPr lang="zh-CN" altLang="zh-CN" dirty="0"/>
          </a:p>
          <a:p>
            <a:r>
              <a:rPr lang="en-US" altLang="zh-CN" dirty="0" err="1"/>
              <a:t>  DA.setdefault</a:t>
            </a:r>
            <a:r>
              <a:rPr lang="en-US" altLang="zh-CN" dirty="0"/>
              <a:t>(</a:t>
            </a:r>
            <a:r>
              <a:rPr lang="en-US" altLang="zh-CN" dirty="0" err="1"/>
              <a:t>k,s</a:t>
            </a:r>
            <a:r>
              <a:rPr lang="en-US" altLang="zh-CN" dirty="0"/>
              <a:t>[</a:t>
            </a:r>
            <a:r>
              <a:rPr lang="en-US" altLang="zh-CN" dirty="0" err="1"/>
              <a:t>Tf</a:t>
            </a:r>
            <a:r>
              <a:rPr lang="en-US" altLang="zh-CN" dirty="0"/>
              <a:t>].values)</a:t>
            </a:r>
            <a:endParaRPr lang="zh-CN" altLang="zh-CN" dirty="0"/>
          </a:p>
          <a:p>
            <a:r>
              <a:rPr lang="en-US" altLang="zh-CN" dirty="0"/>
              <a:t>Data=</a:t>
            </a:r>
            <a:r>
              <a:rPr lang="en-US" altLang="zh-CN" dirty="0" err="1"/>
              <a:t>pd.DataFrame</a:t>
            </a:r>
            <a:r>
              <a:rPr lang="en-US" altLang="zh-CN" dirty="0"/>
              <a:t>(</a:t>
            </a:r>
            <a:r>
              <a:rPr lang="en-US" altLang="zh-CN" dirty="0" err="1"/>
              <a:t>DA,index</a:t>
            </a:r>
            <a:r>
              <a:rPr lang="en-US" altLang="zh-CN" dirty="0"/>
              <a:t>=</a:t>
            </a:r>
            <a:r>
              <a:rPr lang="en-US" altLang="zh-CN" dirty="0" err="1"/>
              <a:t>Tf</a:t>
            </a:r>
            <a:r>
              <a:rPr lang="en-US" altLang="zh-CN" dirty="0" smtClean="0"/>
              <a:t>)</a:t>
            </a:r>
            <a:endParaRPr lang="en-US" altLang="zh-CN" dirty="0" smtClean="0"/>
          </a:p>
          <a:p>
            <a:endParaRPr lang="zh-CN" altLang="zh-CN" dirty="0"/>
          </a:p>
          <a:p>
            <a:r>
              <a:rPr lang="zh-CN" altLang="zh-CN" dirty="0"/>
              <a:t>程序执行结果如图</a:t>
            </a:r>
            <a:r>
              <a:rPr lang="en-US" altLang="zh-CN" dirty="0"/>
              <a:t>6-5</a:t>
            </a:r>
            <a:r>
              <a:rPr lang="zh-CN" altLang="zh-CN" dirty="0"/>
              <a:t>所示。</a:t>
            </a:r>
            <a:endParaRPr lang="zh-CN" altLang="zh-CN" dirty="0"/>
          </a:p>
          <a:p>
            <a:endParaRPr lang="zh-CN" altLang="en-US" dirty="0"/>
          </a:p>
        </p:txBody>
      </p:sp>
      <p:pic>
        <p:nvPicPr>
          <p:cNvPr id="21" name="图片 20"/>
          <p:cNvPicPr/>
          <p:nvPr/>
        </p:nvPicPr>
        <p:blipFill>
          <a:blip r:embed="rId1"/>
          <a:stretch>
            <a:fillRect/>
          </a:stretch>
        </p:blipFill>
        <p:spPr>
          <a:xfrm>
            <a:off x="5596009" y="923311"/>
            <a:ext cx="5274310" cy="3545840"/>
          </a:xfrm>
          <a:prstGeom prst="rect">
            <a:avLst/>
          </a:prstGeom>
        </p:spPr>
      </p:pic>
      <p:sp>
        <p:nvSpPr>
          <p:cNvPr id="22" name="TextBox 21"/>
          <p:cNvSpPr txBox="1"/>
          <p:nvPr/>
        </p:nvSpPr>
        <p:spPr>
          <a:xfrm>
            <a:off x="7997828" y="4477271"/>
            <a:ext cx="875457" cy="307777"/>
          </a:xfrm>
          <a:prstGeom prst="rect">
            <a:avLst/>
          </a:prstGeom>
          <a:noFill/>
        </p:spPr>
        <p:txBody>
          <a:bodyPr wrap="square" rtlCol="0">
            <a:spAutoFit/>
          </a:bodyPr>
          <a:lstStyle/>
          <a:p>
            <a:r>
              <a:rPr lang="zh-CN" altLang="zh-CN" sz="1400" dirty="0">
                <a:solidFill>
                  <a:schemeClr val="accent1"/>
                </a:solidFill>
              </a:rPr>
              <a:t>图</a:t>
            </a:r>
            <a:r>
              <a:rPr lang="en-US" altLang="zh-CN" sz="1400" dirty="0" smtClean="0">
                <a:solidFill>
                  <a:schemeClr val="accent1"/>
                </a:solidFill>
              </a:rPr>
              <a:t>6-5</a:t>
            </a:r>
            <a:endParaRPr lang="zh-CN" altLang="en-US" sz="1400" dirty="0">
              <a:solidFill>
                <a:schemeClr val="accent1"/>
              </a:solidFill>
            </a:endParaRPr>
          </a:p>
        </p:txBody>
      </p:sp>
      <p:sp>
        <p:nvSpPr>
          <p:cNvPr id="13" name="TextBox 12"/>
          <p:cNvSpPr txBox="1"/>
          <p:nvPr/>
        </p:nvSpPr>
        <p:spPr>
          <a:xfrm>
            <a:off x="1869086" y="5157192"/>
            <a:ext cx="8280920" cy="1477328"/>
          </a:xfrm>
          <a:prstGeom prst="rect">
            <a:avLst/>
          </a:prstGeom>
          <a:noFill/>
        </p:spPr>
        <p:txBody>
          <a:bodyPr wrap="square" rtlCol="0">
            <a:spAutoFit/>
          </a:bodyPr>
          <a:lstStyle/>
          <a:p>
            <a:pPr indent="457200"/>
            <a:r>
              <a:rPr lang="zh-CN" altLang="zh-CN" dirty="0"/>
              <a:t>图</a:t>
            </a:r>
            <a:r>
              <a:rPr lang="en-US" altLang="zh-CN" dirty="0"/>
              <a:t>6-5</a:t>
            </a:r>
            <a:r>
              <a:rPr lang="zh-CN" altLang="zh-CN" dirty="0"/>
              <a:t>所示的结果即为关联规则挖掘所需的布尔值数据集，比如道琼斯工业指数</a:t>
            </a:r>
            <a:r>
              <a:rPr lang="en-US" altLang="zh-CN" dirty="0"/>
              <a:t>DJI</a:t>
            </a:r>
            <a:r>
              <a:rPr lang="zh-CN" altLang="zh-CN" dirty="0"/>
              <a:t>在</a:t>
            </a:r>
            <a:r>
              <a:rPr lang="en-US" altLang="zh-CN" dirty="0"/>
              <a:t>2010</a:t>
            </a:r>
            <a:r>
              <a:rPr lang="zh-CN" altLang="zh-CN" dirty="0"/>
              <a:t>年</a:t>
            </a:r>
            <a:r>
              <a:rPr lang="en-US" altLang="zh-CN" dirty="0"/>
              <a:t>01</a:t>
            </a:r>
            <a:r>
              <a:rPr lang="zh-CN" altLang="zh-CN" dirty="0"/>
              <a:t>月</a:t>
            </a:r>
            <a:r>
              <a:rPr lang="en-US" altLang="zh-CN" dirty="0"/>
              <a:t>15</a:t>
            </a:r>
            <a:r>
              <a:rPr lang="zh-CN" altLang="zh-CN" dirty="0"/>
              <a:t>日的收盘指数跌幅在</a:t>
            </a:r>
            <a:r>
              <a:rPr lang="en-US" altLang="zh-CN" dirty="0"/>
              <a:t>0.5%</a:t>
            </a:r>
            <a:r>
              <a:rPr lang="zh-CN" altLang="zh-CN" dirty="0"/>
              <a:t>以上，中国沪深</a:t>
            </a:r>
            <a:r>
              <a:rPr lang="en-US" altLang="zh-CN" dirty="0"/>
              <a:t>300</a:t>
            </a:r>
            <a:r>
              <a:rPr lang="zh-CN" altLang="zh-CN" dirty="0"/>
              <a:t>指数当日的收盘指数跌幅低于</a:t>
            </a:r>
            <a:r>
              <a:rPr lang="en-US" altLang="zh-CN" dirty="0"/>
              <a:t>0.5%</a:t>
            </a:r>
            <a:r>
              <a:rPr lang="zh-CN" altLang="zh-CN" dirty="0"/>
              <a:t>，而且</a:t>
            </a:r>
            <a:r>
              <a:rPr lang="en-US" altLang="zh-CN" dirty="0"/>
              <a:t>12</a:t>
            </a:r>
            <a:r>
              <a:rPr lang="zh-CN" altLang="zh-CN" dirty="0"/>
              <a:t>个国际指数交易日期也做了一致化处理，下面将基于该数据集挖掘关联规则。</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6.3.3 </a:t>
            </a:r>
            <a:r>
              <a:rPr lang="zh-CN" altLang="en-US" sz="2800" dirty="0" smtClean="0">
                <a:solidFill>
                  <a:schemeClr val="accent2"/>
                </a:solidFill>
                <a:latin typeface="微软雅黑" panose="020B0503020204020204" pitchFamily="34" charset="-122"/>
                <a:ea typeface="微软雅黑" panose="020B0503020204020204" pitchFamily="34" charset="-122"/>
              </a:rPr>
              <a:t>  关联规则挖掘</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a:solidFill>
                  <a:schemeClr val="accent2"/>
                </a:solidFill>
              </a:rPr>
              <a:t>6</a:t>
            </a:r>
            <a:endParaRPr lang="zh-CN" altLang="en-US" dirty="0">
              <a:solidFill>
                <a:schemeClr val="accent2"/>
              </a:solidFill>
            </a:endParaRPr>
          </a:p>
        </p:txBody>
      </p:sp>
      <p:sp>
        <p:nvSpPr>
          <p:cNvPr id="2" name="TextBox 1"/>
          <p:cNvSpPr txBox="1"/>
          <p:nvPr/>
        </p:nvSpPr>
        <p:spPr>
          <a:xfrm>
            <a:off x="913805" y="797935"/>
            <a:ext cx="5904656" cy="1384995"/>
          </a:xfrm>
          <a:prstGeom prst="rect">
            <a:avLst/>
          </a:prstGeom>
          <a:noFill/>
        </p:spPr>
        <p:txBody>
          <a:bodyPr wrap="square" rtlCol="0">
            <a:spAutoFit/>
          </a:bodyPr>
          <a:lstStyle/>
          <a:p>
            <a:r>
              <a:rPr lang="en-US" altLang="zh-CN" sz="2400" b="1" dirty="0">
                <a:solidFill>
                  <a:srgbClr val="000000"/>
                </a:solidFill>
              </a:rPr>
              <a:t>1.</a:t>
            </a:r>
            <a:r>
              <a:rPr lang="zh-CN" altLang="zh-CN" sz="2400" b="1" dirty="0">
                <a:solidFill>
                  <a:srgbClr val="000000"/>
                </a:solidFill>
              </a:rPr>
              <a:t>一对一关联规则</a:t>
            </a:r>
            <a:r>
              <a:rPr lang="zh-CN" altLang="zh-CN" sz="2400" b="1" dirty="0" smtClean="0">
                <a:solidFill>
                  <a:srgbClr val="000000"/>
                </a:solidFill>
              </a:rPr>
              <a:t>挖掘</a:t>
            </a:r>
            <a:endParaRPr lang="en-US" altLang="zh-CN" sz="2400" b="1" dirty="0" smtClean="0">
              <a:solidFill>
                <a:srgbClr val="000000"/>
              </a:solidFill>
            </a:endParaRPr>
          </a:p>
          <a:p>
            <a:r>
              <a:rPr lang="en-US" altLang="zh-CN" dirty="0" smtClean="0"/>
              <a:t>     </a:t>
            </a:r>
            <a:r>
              <a:rPr lang="zh-CN" altLang="zh-CN" dirty="0" smtClean="0"/>
              <a:t>这里</a:t>
            </a:r>
            <a:r>
              <a:rPr lang="zh-CN" altLang="zh-CN" dirty="0"/>
              <a:t>采用</a:t>
            </a:r>
            <a:r>
              <a:rPr lang="en-US" altLang="zh-CN" dirty="0"/>
              <a:t>6.2.1</a:t>
            </a:r>
            <a:r>
              <a:rPr lang="zh-CN" altLang="zh-CN" dirty="0"/>
              <a:t>中一对一关联规则挖掘算法，其中最小支持度设置大于</a:t>
            </a:r>
            <a:r>
              <a:rPr lang="en-US" altLang="zh-CN" dirty="0"/>
              <a:t>0.1</a:t>
            </a:r>
            <a:r>
              <a:rPr lang="zh-CN" altLang="zh-CN" dirty="0"/>
              <a:t>，最小置信度大于</a:t>
            </a:r>
            <a:r>
              <a:rPr lang="en-US" altLang="zh-CN" dirty="0"/>
              <a:t>0.6</a:t>
            </a:r>
            <a:r>
              <a:rPr lang="zh-CN" altLang="zh-CN" dirty="0"/>
              <a:t>，具体代码如下：</a:t>
            </a:r>
            <a:endParaRPr lang="zh-CN" altLang="zh-CN" dirty="0"/>
          </a:p>
          <a:p>
            <a:endParaRPr lang="zh-CN" altLang="zh-CN" sz="2400" dirty="0"/>
          </a:p>
        </p:txBody>
      </p:sp>
      <p:sp>
        <p:nvSpPr>
          <p:cNvPr id="3" name="TextBox 2"/>
          <p:cNvSpPr txBox="1"/>
          <p:nvPr/>
        </p:nvSpPr>
        <p:spPr>
          <a:xfrm>
            <a:off x="1070135" y="1916832"/>
            <a:ext cx="5472608" cy="4678204"/>
          </a:xfrm>
          <a:prstGeom prst="rect">
            <a:avLst/>
          </a:prstGeom>
          <a:noFill/>
        </p:spPr>
        <p:txBody>
          <a:bodyPr wrap="square" rtlCol="0">
            <a:spAutoFit/>
          </a:bodyPr>
          <a:lstStyle/>
          <a:p>
            <a:r>
              <a:rPr lang="en-US" altLang="zh-CN" sz="1600" dirty="0"/>
              <a:t>c=list(</a:t>
            </a:r>
            <a:r>
              <a:rPr lang="en-US" altLang="zh-CN" sz="1600" dirty="0" err="1"/>
              <a:t>Data.columns</a:t>
            </a:r>
            <a:r>
              <a:rPr lang="en-US" altLang="zh-CN" sz="1600" dirty="0"/>
              <a:t>) </a:t>
            </a:r>
            <a:endParaRPr lang="zh-CN" altLang="zh-CN" sz="1600" dirty="0"/>
          </a:p>
          <a:p>
            <a:r>
              <a:rPr lang="en-US" altLang="zh-CN" sz="1600" dirty="0"/>
              <a:t>c0=0.6 #</a:t>
            </a:r>
            <a:r>
              <a:rPr lang="zh-CN" altLang="zh-CN" sz="1600" dirty="0"/>
              <a:t>最小置信度</a:t>
            </a:r>
            <a:endParaRPr lang="zh-CN" altLang="zh-CN" sz="1600" dirty="0"/>
          </a:p>
          <a:p>
            <a:r>
              <a:rPr lang="en-US" altLang="zh-CN" sz="1600" dirty="0"/>
              <a:t>s0=0.1 #</a:t>
            </a:r>
            <a:r>
              <a:rPr lang="zh-CN" altLang="zh-CN" sz="1600" dirty="0"/>
              <a:t>最小支持度</a:t>
            </a:r>
            <a:endParaRPr lang="zh-CN" altLang="zh-CN" sz="1600" dirty="0"/>
          </a:p>
          <a:p>
            <a:r>
              <a:rPr lang="en-US" altLang="zh-CN" sz="1600" dirty="0"/>
              <a:t>list1=[] #</a:t>
            </a:r>
            <a:r>
              <a:rPr lang="zh-CN" altLang="zh-CN" sz="1600" dirty="0"/>
              <a:t>预定义定义列表</a:t>
            </a:r>
            <a:r>
              <a:rPr lang="en-US" altLang="zh-CN" sz="1600" dirty="0"/>
              <a:t>list1</a:t>
            </a:r>
            <a:r>
              <a:rPr lang="zh-CN" altLang="zh-CN" sz="1600" dirty="0"/>
              <a:t>，用于存放规则</a:t>
            </a:r>
            <a:endParaRPr lang="zh-CN" altLang="zh-CN" sz="1600" dirty="0"/>
          </a:p>
          <a:p>
            <a:r>
              <a:rPr lang="en-US" altLang="zh-CN" sz="1600" dirty="0"/>
              <a:t>list2=[] #</a:t>
            </a:r>
            <a:r>
              <a:rPr lang="zh-CN" altLang="zh-CN" sz="1600" dirty="0"/>
              <a:t>预定义定义列表</a:t>
            </a:r>
            <a:r>
              <a:rPr lang="en-US" altLang="zh-CN" sz="1600" dirty="0"/>
              <a:t>list2</a:t>
            </a:r>
            <a:r>
              <a:rPr lang="zh-CN" altLang="zh-CN" sz="1600" dirty="0"/>
              <a:t>，用于存放规则的支持度</a:t>
            </a:r>
            <a:endParaRPr lang="zh-CN" altLang="zh-CN" sz="1600" dirty="0"/>
          </a:p>
          <a:p>
            <a:r>
              <a:rPr lang="en-US" altLang="zh-CN" sz="1600" dirty="0"/>
              <a:t>list3=[] #</a:t>
            </a:r>
            <a:r>
              <a:rPr lang="zh-CN" altLang="zh-CN" sz="1600" dirty="0"/>
              <a:t>预定义定义列表</a:t>
            </a:r>
            <a:r>
              <a:rPr lang="en-US" altLang="zh-CN" sz="1600" dirty="0"/>
              <a:t>list3</a:t>
            </a:r>
            <a:r>
              <a:rPr lang="zh-CN" altLang="zh-CN" sz="1600" dirty="0"/>
              <a:t>，用于存放规则的置信度</a:t>
            </a:r>
            <a:endParaRPr lang="zh-CN" altLang="zh-CN" sz="1600" dirty="0"/>
          </a:p>
          <a:p>
            <a:r>
              <a:rPr lang="en-US" altLang="zh-CN" sz="1600" dirty="0"/>
              <a:t>for k in range(</a:t>
            </a:r>
            <a:r>
              <a:rPr lang="en-US" altLang="zh-CN" sz="1600" dirty="0" err="1"/>
              <a:t>len</a:t>
            </a:r>
            <a:r>
              <a:rPr lang="en-US" altLang="zh-CN" sz="1600" dirty="0"/>
              <a:t>(c)):</a:t>
            </a:r>
            <a:endParaRPr lang="zh-CN" altLang="zh-CN" sz="1600" dirty="0"/>
          </a:p>
          <a:p>
            <a:r>
              <a:rPr lang="en-US" altLang="zh-CN" sz="1600" dirty="0"/>
              <a:t>    for q in range(</a:t>
            </a:r>
            <a:r>
              <a:rPr lang="en-US" altLang="zh-CN" sz="1600" dirty="0" err="1"/>
              <a:t>len</a:t>
            </a:r>
            <a:r>
              <a:rPr lang="en-US" altLang="zh-CN" sz="1600" dirty="0"/>
              <a:t>(c)):</a:t>
            </a:r>
            <a:endParaRPr lang="zh-CN" altLang="zh-CN" sz="1600" dirty="0"/>
          </a:p>
          <a:p>
            <a:r>
              <a:rPr lang="en-US" altLang="zh-CN" sz="1600" dirty="0"/>
              <a:t>        #</a:t>
            </a:r>
            <a:r>
              <a:rPr lang="zh-CN" altLang="zh-CN" sz="1600" dirty="0"/>
              <a:t>对第</a:t>
            </a:r>
            <a:r>
              <a:rPr lang="en-US" altLang="zh-CN" sz="1600" dirty="0"/>
              <a:t>c[k]</a:t>
            </a:r>
            <a:r>
              <a:rPr lang="zh-CN" altLang="zh-CN" sz="1600" dirty="0"/>
              <a:t>个项与第</a:t>
            </a:r>
            <a:r>
              <a:rPr lang="en-US" altLang="zh-CN" sz="1600" dirty="0"/>
              <a:t>c[q]</a:t>
            </a:r>
            <a:r>
              <a:rPr lang="zh-CN" altLang="zh-CN" sz="1600" dirty="0"/>
              <a:t>个项挖掘关联规则</a:t>
            </a:r>
            <a:endParaRPr lang="zh-CN" altLang="zh-CN" sz="1600" dirty="0"/>
          </a:p>
          <a:p>
            <a:r>
              <a:rPr lang="en-US" altLang="zh-CN" sz="1600" dirty="0"/>
              <a:t>        #</a:t>
            </a:r>
            <a:r>
              <a:rPr lang="zh-CN" altLang="zh-CN" sz="1600" dirty="0"/>
              <a:t>规则的前件为</a:t>
            </a:r>
            <a:r>
              <a:rPr lang="en-US" altLang="zh-CN" sz="1600" dirty="0"/>
              <a:t>c[k]</a:t>
            </a:r>
            <a:endParaRPr lang="zh-CN" altLang="zh-CN" sz="1600" dirty="0"/>
          </a:p>
          <a:p>
            <a:r>
              <a:rPr lang="en-US" altLang="zh-CN" sz="1600" dirty="0"/>
              <a:t>        #</a:t>
            </a:r>
            <a:r>
              <a:rPr lang="zh-CN" altLang="zh-CN" sz="1600" dirty="0"/>
              <a:t>规则的后件为</a:t>
            </a:r>
            <a:r>
              <a:rPr lang="en-US" altLang="zh-CN" sz="1600" dirty="0"/>
              <a:t>c[q]</a:t>
            </a:r>
            <a:endParaRPr lang="zh-CN" altLang="zh-CN" sz="1600" dirty="0"/>
          </a:p>
          <a:p>
            <a:r>
              <a:rPr lang="en-US" altLang="zh-CN" sz="1600" dirty="0"/>
              <a:t>        #</a:t>
            </a:r>
            <a:r>
              <a:rPr lang="zh-CN" altLang="zh-CN" sz="1600" dirty="0"/>
              <a:t>要求前件和后件不相等</a:t>
            </a:r>
            <a:endParaRPr lang="zh-CN" altLang="zh-CN" sz="1600" dirty="0"/>
          </a:p>
          <a:p>
            <a:r>
              <a:rPr lang="en-US" altLang="zh-CN" sz="1600" dirty="0"/>
              <a:t>        if c[k]!=c[q]:</a:t>
            </a:r>
            <a:endParaRPr lang="zh-CN" altLang="zh-CN" sz="1600" dirty="0"/>
          </a:p>
          <a:p>
            <a:r>
              <a:rPr lang="en-US" altLang="zh-CN" sz="1600" dirty="0"/>
              <a:t>           c1=Data[c[k]]</a:t>
            </a:r>
            <a:endParaRPr lang="zh-CN" altLang="zh-CN" sz="1600" dirty="0"/>
          </a:p>
          <a:p>
            <a:r>
              <a:rPr lang="en-US" altLang="zh-CN" sz="1600" dirty="0"/>
              <a:t>           c2=Data[c[q]]</a:t>
            </a:r>
            <a:endParaRPr lang="zh-CN" altLang="zh-CN" sz="1600" dirty="0"/>
          </a:p>
          <a:p>
            <a:r>
              <a:rPr lang="en-US" altLang="zh-CN" sz="1600" dirty="0"/>
              <a:t>           </a:t>
            </a:r>
            <a:r>
              <a:rPr lang="en-US" altLang="zh-CN" sz="1600" dirty="0" smtClean="0"/>
              <a:t>I1=c1.values==1</a:t>
            </a:r>
            <a:endParaRPr lang="zh-CN" altLang="zh-CN" sz="1600" dirty="0" smtClean="0"/>
          </a:p>
          <a:p>
            <a:r>
              <a:rPr lang="en-US" altLang="zh-CN" sz="1600" dirty="0" smtClean="0"/>
              <a:t>           I2=c2.values==1</a:t>
            </a:r>
            <a:endParaRPr lang="zh-CN" altLang="zh-CN" sz="1600" dirty="0" smtClean="0"/>
          </a:p>
          <a:p>
            <a:endParaRPr lang="zh-CN" altLang="en-US" dirty="0"/>
          </a:p>
        </p:txBody>
      </p:sp>
      <p:sp>
        <p:nvSpPr>
          <p:cNvPr id="5" name="TextBox 4"/>
          <p:cNvSpPr txBox="1"/>
          <p:nvPr/>
        </p:nvSpPr>
        <p:spPr>
          <a:xfrm>
            <a:off x="7348932" y="1268760"/>
            <a:ext cx="3887590" cy="4801314"/>
          </a:xfrm>
          <a:prstGeom prst="rect">
            <a:avLst/>
          </a:prstGeom>
          <a:noFill/>
        </p:spPr>
        <p:txBody>
          <a:bodyPr wrap="square" rtlCol="0">
            <a:spAutoFit/>
          </a:bodyPr>
          <a:lstStyle/>
          <a:p>
            <a:r>
              <a:rPr lang="en-US" altLang="zh-CN" dirty="0"/>
              <a:t> </a:t>
            </a:r>
            <a:r>
              <a:rPr lang="en-US" altLang="zh-CN" dirty="0" smtClean="0"/>
              <a:t>         </a:t>
            </a:r>
            <a:r>
              <a:rPr lang="en-US" altLang="zh-CN" sz="1600" dirty="0" smtClean="0"/>
              <a:t>t12=</a:t>
            </a:r>
            <a:r>
              <a:rPr lang="en-US" altLang="zh-CN" sz="1600" dirty="0" err="1" smtClean="0"/>
              <a:t>np.zeros</a:t>
            </a:r>
            <a:r>
              <a:rPr lang="en-US" altLang="zh-CN" sz="1600" dirty="0"/>
              <a:t>((</a:t>
            </a:r>
            <a:r>
              <a:rPr lang="en-US" altLang="zh-CN" sz="1600" dirty="0" err="1"/>
              <a:t>len</a:t>
            </a:r>
            <a:r>
              <a:rPr lang="en-US" altLang="zh-CN" sz="1600" dirty="0"/>
              <a:t>(c1)))</a:t>
            </a:r>
            <a:endParaRPr lang="zh-CN" altLang="zh-CN" sz="1600" dirty="0"/>
          </a:p>
          <a:p>
            <a:r>
              <a:rPr lang="en-US" altLang="zh-CN" sz="1600" dirty="0"/>
              <a:t>           t1=</a:t>
            </a:r>
            <a:r>
              <a:rPr lang="en-US" altLang="zh-CN" sz="1600" dirty="0" err="1"/>
              <a:t>np.zeros</a:t>
            </a:r>
            <a:r>
              <a:rPr lang="en-US" altLang="zh-CN" sz="1600" dirty="0"/>
              <a:t>((</a:t>
            </a:r>
            <a:r>
              <a:rPr lang="en-US" altLang="zh-CN" sz="1600" dirty="0" err="1"/>
              <a:t>len</a:t>
            </a:r>
            <a:r>
              <a:rPr lang="en-US" altLang="zh-CN" sz="1600" dirty="0"/>
              <a:t>(c1)))</a:t>
            </a:r>
            <a:endParaRPr lang="zh-CN" altLang="zh-CN" sz="1600" dirty="0"/>
          </a:p>
          <a:p>
            <a:r>
              <a:rPr lang="en-US" altLang="zh-CN" sz="1600" dirty="0"/>
              <a:t>           t12[I1&amp;I2]=1</a:t>
            </a:r>
            <a:endParaRPr lang="zh-CN" altLang="zh-CN" sz="1600" dirty="0"/>
          </a:p>
          <a:p>
            <a:r>
              <a:rPr lang="en-US" altLang="zh-CN" sz="1600" dirty="0"/>
              <a:t>           t1[I1]=1</a:t>
            </a:r>
            <a:endParaRPr lang="zh-CN" altLang="zh-CN" sz="1600" dirty="0"/>
          </a:p>
          <a:p>
            <a:r>
              <a:rPr lang="en-US" altLang="zh-CN" sz="1600" dirty="0"/>
              <a:t>           </a:t>
            </a:r>
            <a:r>
              <a:rPr lang="en-US" altLang="zh-CN" sz="1600" dirty="0" err="1"/>
              <a:t>sp</a:t>
            </a:r>
            <a:r>
              <a:rPr lang="en-US" altLang="zh-CN" sz="1600" dirty="0"/>
              <a:t>=sum(t12)/</a:t>
            </a:r>
            <a:r>
              <a:rPr lang="en-US" altLang="zh-CN" sz="1600" dirty="0" err="1"/>
              <a:t>len</a:t>
            </a:r>
            <a:r>
              <a:rPr lang="en-US" altLang="zh-CN" sz="1600" dirty="0"/>
              <a:t>(c1) #</a:t>
            </a:r>
            <a:r>
              <a:rPr lang="zh-CN" altLang="zh-CN" sz="1600" dirty="0"/>
              <a:t>支持度</a:t>
            </a:r>
            <a:endParaRPr lang="zh-CN" altLang="zh-CN" sz="1600" dirty="0"/>
          </a:p>
          <a:p>
            <a:r>
              <a:rPr lang="en-US" altLang="zh-CN" sz="1600" dirty="0"/>
              <a:t>           co=sum(t12)/sum(t1) #</a:t>
            </a:r>
            <a:r>
              <a:rPr lang="zh-CN" altLang="zh-CN" sz="1600" dirty="0"/>
              <a:t>置信度</a:t>
            </a:r>
            <a:endParaRPr lang="zh-CN" altLang="zh-CN" sz="1600" dirty="0"/>
          </a:p>
          <a:p>
            <a:r>
              <a:rPr lang="en-US" altLang="zh-CN" sz="1600" dirty="0"/>
              <a:t>           #</a:t>
            </a:r>
            <a:r>
              <a:rPr lang="zh-CN" altLang="zh-CN" sz="1600" dirty="0"/>
              <a:t>取置信度大于等于</a:t>
            </a:r>
            <a:r>
              <a:rPr lang="en-US" altLang="zh-CN" sz="1600" dirty="0"/>
              <a:t>c0</a:t>
            </a:r>
            <a:r>
              <a:rPr lang="zh-CN" altLang="zh-CN" sz="1600" dirty="0"/>
              <a:t>的关联规则</a:t>
            </a:r>
            <a:endParaRPr lang="zh-CN" altLang="zh-CN" sz="1600" dirty="0"/>
          </a:p>
          <a:p>
            <a:r>
              <a:rPr lang="en-US" altLang="zh-CN" sz="1600" dirty="0"/>
              <a:t>           if co&gt;=c0 and </a:t>
            </a:r>
            <a:r>
              <a:rPr lang="en-US" altLang="zh-CN" sz="1600" dirty="0" err="1"/>
              <a:t>sp</a:t>
            </a:r>
            <a:r>
              <a:rPr lang="en-US" altLang="zh-CN" sz="1600" dirty="0"/>
              <a:t>&gt;=s0:</a:t>
            </a:r>
            <a:endParaRPr lang="zh-CN" altLang="zh-CN" sz="1600" dirty="0"/>
          </a:p>
          <a:p>
            <a:r>
              <a:rPr lang="en-US" altLang="zh-CN" sz="1600" dirty="0"/>
              <a:t>              list1.append(c[k]+'--'+c[q])</a:t>
            </a:r>
            <a:endParaRPr lang="zh-CN" altLang="zh-CN" sz="1600" dirty="0"/>
          </a:p>
          <a:p>
            <a:r>
              <a:rPr lang="en-US" altLang="zh-CN" sz="1600" dirty="0"/>
              <a:t>              list2.append(</a:t>
            </a:r>
            <a:r>
              <a:rPr lang="en-US" altLang="zh-CN" sz="1600" dirty="0" err="1"/>
              <a:t>sp</a:t>
            </a:r>
            <a:r>
              <a:rPr lang="en-US" altLang="zh-CN" sz="1600" dirty="0"/>
              <a:t>)</a:t>
            </a:r>
            <a:endParaRPr lang="zh-CN" altLang="zh-CN" sz="1600" dirty="0"/>
          </a:p>
          <a:p>
            <a:r>
              <a:rPr lang="en-US" altLang="zh-CN" sz="1600" dirty="0"/>
              <a:t>              list3.append(co)</a:t>
            </a:r>
            <a:endParaRPr lang="zh-CN" altLang="zh-CN" sz="1600" dirty="0"/>
          </a:p>
          <a:p>
            <a:r>
              <a:rPr lang="en-US" altLang="zh-CN" sz="1600" dirty="0"/>
              <a:t>#</a:t>
            </a:r>
            <a:r>
              <a:rPr lang="zh-CN" altLang="zh-CN" sz="1600" dirty="0"/>
              <a:t>定义字典，用于存放关联规则及其置信度、支持度</a:t>
            </a:r>
            <a:r>
              <a:rPr lang="en-US" altLang="zh-CN" sz="1600" dirty="0"/>
              <a:t>   </a:t>
            </a:r>
            <a:endParaRPr lang="zh-CN" altLang="zh-CN" sz="1600" dirty="0"/>
          </a:p>
          <a:p>
            <a:r>
              <a:rPr lang="en-US" altLang="zh-CN" sz="1600" dirty="0"/>
              <a:t>R={'rule':list1,'support':list2,'confidence':list3}</a:t>
            </a:r>
            <a:endParaRPr lang="zh-CN" altLang="zh-CN" sz="1600" dirty="0"/>
          </a:p>
          <a:p>
            <a:r>
              <a:rPr lang="en-US" altLang="zh-CN" sz="1600" dirty="0"/>
              <a:t>#</a:t>
            </a:r>
            <a:r>
              <a:rPr lang="zh-CN" altLang="zh-CN" sz="1600" dirty="0"/>
              <a:t>将字典转化为数据框</a:t>
            </a:r>
            <a:endParaRPr lang="zh-CN" altLang="zh-CN" sz="1600" dirty="0"/>
          </a:p>
          <a:p>
            <a:r>
              <a:rPr lang="en-US" altLang="zh-CN" sz="1600" dirty="0"/>
              <a:t>R=</a:t>
            </a:r>
            <a:r>
              <a:rPr lang="en-US" altLang="zh-CN" sz="1600" dirty="0" err="1"/>
              <a:t>pd.DataFrame</a:t>
            </a:r>
            <a:r>
              <a:rPr lang="en-US" altLang="zh-CN" sz="1600" dirty="0"/>
              <a:t>(R)</a:t>
            </a:r>
            <a:endParaRPr lang="zh-CN" altLang="zh-CN" sz="1600" dirty="0"/>
          </a:p>
          <a:p>
            <a:r>
              <a:rPr lang="en-US" altLang="zh-CN" sz="1600" dirty="0"/>
              <a:t>#</a:t>
            </a:r>
            <a:r>
              <a:rPr lang="zh-CN" altLang="zh-CN" sz="1600" dirty="0"/>
              <a:t>将结果导出到</a:t>
            </a:r>
            <a:r>
              <a:rPr lang="en-US" altLang="zh-CN" sz="1600" dirty="0"/>
              <a:t>Excel</a:t>
            </a:r>
            <a:endParaRPr lang="zh-CN" altLang="zh-CN" sz="1600" dirty="0"/>
          </a:p>
          <a:p>
            <a:r>
              <a:rPr lang="en-US" altLang="zh-CN" sz="1600" dirty="0" err="1"/>
              <a:t>R.to_excel</a:t>
            </a:r>
            <a:r>
              <a:rPr lang="en-US" altLang="zh-CN" sz="1600" dirty="0"/>
              <a:t>('rule1.xlsx')</a:t>
            </a:r>
            <a:endParaRPr lang="zh-CN" altLang="en-US" sz="1600" dirty="0"/>
          </a:p>
        </p:txBody>
      </p:sp>
      <p:sp>
        <p:nvSpPr>
          <p:cNvPr id="6" name="右箭头 5"/>
          <p:cNvSpPr/>
          <p:nvPr/>
        </p:nvSpPr>
        <p:spPr bwMode="auto">
          <a:xfrm>
            <a:off x="6314405" y="4149080"/>
            <a:ext cx="504056" cy="50405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6.3.3 </a:t>
            </a:r>
            <a:r>
              <a:rPr lang="zh-CN" altLang="en-US" sz="2800" dirty="0">
                <a:solidFill>
                  <a:schemeClr val="accent2"/>
                </a:solidFill>
                <a:latin typeface="微软雅黑" panose="020B0503020204020204" pitchFamily="34" charset="-122"/>
                <a:ea typeface="微软雅黑" panose="020B0503020204020204" pitchFamily="34" charset="-122"/>
              </a:rPr>
              <a:t>  关联规则挖掘</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a:solidFill>
                  <a:schemeClr val="accent2"/>
                </a:solidFill>
              </a:rPr>
              <a:t>6</a:t>
            </a:r>
            <a:endParaRPr lang="zh-CN" altLang="en-US" dirty="0">
              <a:solidFill>
                <a:schemeClr val="accent2"/>
              </a:solidFill>
            </a:endParaRPr>
          </a:p>
        </p:txBody>
      </p:sp>
      <p:sp>
        <p:nvSpPr>
          <p:cNvPr id="2" name="TextBox 1"/>
          <p:cNvSpPr txBox="1"/>
          <p:nvPr/>
        </p:nvSpPr>
        <p:spPr>
          <a:xfrm>
            <a:off x="1057821" y="868070"/>
            <a:ext cx="3240360" cy="369332"/>
          </a:xfrm>
          <a:prstGeom prst="rect">
            <a:avLst/>
          </a:prstGeom>
          <a:noFill/>
        </p:spPr>
        <p:txBody>
          <a:bodyPr wrap="square" rtlCol="0">
            <a:spAutoFit/>
          </a:bodyPr>
          <a:lstStyle/>
          <a:p>
            <a:r>
              <a:rPr lang="zh-CN" altLang="zh-CN" dirty="0"/>
              <a:t>程序执行结果如下表</a:t>
            </a:r>
            <a:r>
              <a:rPr lang="en-US" altLang="zh-CN" dirty="0"/>
              <a:t>6-6</a:t>
            </a:r>
            <a:r>
              <a:rPr lang="zh-CN" altLang="zh-CN" dirty="0"/>
              <a:t>所示</a:t>
            </a:r>
            <a:r>
              <a:rPr lang="zh-CN" altLang="zh-CN" dirty="0" smtClean="0"/>
              <a:t>。</a:t>
            </a:r>
            <a:endParaRPr lang="zh-CN" altLang="zh-CN" dirty="0"/>
          </a:p>
        </p:txBody>
      </p:sp>
      <p:graphicFrame>
        <p:nvGraphicFramePr>
          <p:cNvPr id="3" name="表格 2"/>
          <p:cNvGraphicFramePr>
            <a:graphicFrameLocks noGrp="1"/>
          </p:cNvGraphicFramePr>
          <p:nvPr/>
        </p:nvGraphicFramePr>
        <p:xfrm>
          <a:off x="2744650" y="1772816"/>
          <a:ext cx="6264696" cy="3384384"/>
        </p:xfrm>
        <a:graphic>
          <a:graphicData uri="http://schemas.openxmlformats.org/drawingml/2006/table">
            <a:tbl>
              <a:tblPr firstRow="1" firstCol="1" bandRow="1">
                <a:tableStyleId>{2D5ABB26-0587-4C30-8999-92F81FD0307C}</a:tableStyleId>
              </a:tblPr>
              <a:tblGrid>
                <a:gridCol w="1212521"/>
                <a:gridCol w="1773874"/>
                <a:gridCol w="1392155"/>
                <a:gridCol w="1886146"/>
              </a:tblGrid>
              <a:tr h="282032">
                <a:tc>
                  <a:txBody>
                    <a:bodyPr/>
                    <a:lstStyle/>
                    <a:p>
                      <a:pPr algn="ctr">
                        <a:spcAft>
                          <a:spcPts val="0"/>
                        </a:spcAft>
                      </a:pPr>
                      <a:r>
                        <a:rPr lang="en-US" sz="1050" kern="100" dirty="0">
                          <a:effectLst/>
                        </a:rPr>
                        <a:t>ID</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a:effectLst/>
                        </a:rPr>
                        <a:t>rule</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a:effectLst/>
                        </a:rPr>
                        <a:t>support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dirty="0">
                          <a:effectLst/>
                        </a:rPr>
                        <a:t>confidence</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2032">
                <a:tc>
                  <a:txBody>
                    <a:bodyPr/>
                    <a:lstStyle/>
                    <a:p>
                      <a:pPr algn="ctr">
                        <a:spcAft>
                          <a:spcPts val="0"/>
                        </a:spcAft>
                      </a:pPr>
                      <a:r>
                        <a:rPr lang="en-US" sz="1050" kern="100">
                          <a:effectLst/>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50" kern="100">
                          <a:effectLst/>
                        </a:rPr>
                        <a:t>DJI--FCHI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50" kern="100">
                          <a:effectLst/>
                        </a:rPr>
                        <a:t>0.1300191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50" kern="100">
                          <a:effectLst/>
                        </a:rPr>
                        <a:t>0.68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r>
              <a:tr h="282032">
                <a:tc>
                  <a:txBody>
                    <a:bodyPr/>
                    <a:lstStyle/>
                    <a:p>
                      <a:pPr algn="ctr">
                        <a:spcAft>
                          <a:spcPts val="0"/>
                        </a:spcAft>
                      </a:pPr>
                      <a:r>
                        <a:rPr lang="en-US" sz="1050" kern="100">
                          <a:effectLst/>
                        </a:rPr>
                        <a:t>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DJI--GDAXI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0.1210962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0.633333333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82032">
                <a:tc>
                  <a:txBody>
                    <a:bodyPr/>
                    <a:lstStyle/>
                    <a:p>
                      <a:pPr algn="ctr">
                        <a:spcAft>
                          <a:spcPts val="0"/>
                        </a:spcAft>
                      </a:pPr>
                      <a:r>
                        <a:rPr lang="en-US" sz="1050" kern="100">
                          <a:effectLst/>
                        </a:rPr>
                        <a:t>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FCHI--FTSE</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0.1918419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0.664459161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82032">
                <a:tc>
                  <a:txBody>
                    <a:bodyPr/>
                    <a:lstStyle/>
                    <a:p>
                      <a:pPr algn="ctr">
                        <a:spcAft>
                          <a:spcPts val="0"/>
                        </a:spcAft>
                      </a:pPr>
                      <a:r>
                        <a:rPr lang="en-US" sz="1050" kern="100">
                          <a:effectLst/>
                        </a:rPr>
                        <a:t>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FCHI--GDAXI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0.2249841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0.779249448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82032">
                <a:tc>
                  <a:txBody>
                    <a:bodyPr/>
                    <a:lstStyle/>
                    <a:p>
                      <a:pPr algn="ctr">
                        <a:spcAft>
                          <a:spcPts val="0"/>
                        </a:spcAft>
                      </a:pPr>
                      <a:r>
                        <a:rPr lang="en-US" sz="1050" kern="100">
                          <a:effectLst/>
                        </a:rPr>
                        <a:t>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FTSE--FCHI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0.1918419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0.775773196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82032">
                <a:tc>
                  <a:txBody>
                    <a:bodyPr/>
                    <a:lstStyle/>
                    <a:p>
                      <a:pPr algn="ctr">
                        <a:spcAft>
                          <a:spcPts val="0"/>
                        </a:spcAft>
                      </a:pPr>
                      <a:r>
                        <a:rPr lang="en-US" sz="1050" kern="100">
                          <a:effectLst/>
                        </a:rPr>
                        <a:t>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FTSE--GDAXI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0.1841938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0.744845361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82032">
                <a:tc>
                  <a:txBody>
                    <a:bodyPr/>
                    <a:lstStyle/>
                    <a:p>
                      <a:pPr algn="ctr">
                        <a:spcAft>
                          <a:spcPts val="0"/>
                        </a:spcAft>
                      </a:pPr>
                      <a:r>
                        <a:rPr lang="en-US" sz="1050" kern="100">
                          <a:effectLst/>
                        </a:rPr>
                        <a:t>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GDAXI--FCHI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0.2249841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0.836492891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82032">
                <a:tc>
                  <a:txBody>
                    <a:bodyPr/>
                    <a:lstStyle/>
                    <a:p>
                      <a:pPr algn="ctr">
                        <a:spcAft>
                          <a:spcPts val="0"/>
                        </a:spcAft>
                      </a:pPr>
                      <a:r>
                        <a:rPr lang="en-US" sz="1050" kern="100">
                          <a:effectLst/>
                        </a:rPr>
                        <a:t>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GDAXI--FTSE</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0.1841938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0.684834123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82032">
                <a:tc>
                  <a:txBody>
                    <a:bodyPr/>
                    <a:lstStyle/>
                    <a:p>
                      <a:pPr algn="ctr">
                        <a:spcAft>
                          <a:spcPts val="0"/>
                        </a:spcAft>
                      </a:pPr>
                      <a:r>
                        <a:rPr lang="en-US" sz="1050" kern="100">
                          <a:effectLst/>
                        </a:rPr>
                        <a:t>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KS11--HSI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0.1395793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0.636627907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82032">
                <a:tc>
                  <a:txBody>
                    <a:bodyPr/>
                    <a:lstStyle/>
                    <a:p>
                      <a:pPr algn="ctr">
                        <a:spcAft>
                          <a:spcPts val="0"/>
                        </a:spcAft>
                      </a:pPr>
                      <a:r>
                        <a:rPr lang="en-US" sz="1050" kern="100">
                          <a:effectLst/>
                        </a:rPr>
                        <a:t>10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KS11--N225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0.138942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0.63372093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82032">
                <a:tc>
                  <a:txBody>
                    <a:bodyPr/>
                    <a:lstStyle/>
                    <a:p>
                      <a:pPr algn="ctr">
                        <a:spcAft>
                          <a:spcPts val="0"/>
                        </a:spcAft>
                      </a:pPr>
                      <a:r>
                        <a:rPr lang="en-US" sz="1050" kern="100">
                          <a:effectLst/>
                        </a:rPr>
                        <a:t>11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a:effectLst/>
                        </a:rPr>
                        <a:t>STI--HSI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a:effectLst/>
                        </a:rPr>
                        <a:t>0.1440408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dirty="0">
                          <a:effectLst/>
                        </a:rPr>
                        <a:t>0.704049844</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4370189" y="1484784"/>
            <a:ext cx="3456384" cy="307777"/>
          </a:xfrm>
          <a:prstGeom prst="rect">
            <a:avLst/>
          </a:prstGeom>
          <a:noFill/>
        </p:spPr>
        <p:txBody>
          <a:bodyPr wrap="square" rtlCol="0">
            <a:spAutoFit/>
          </a:bodyPr>
          <a:lstStyle/>
          <a:p>
            <a:r>
              <a:rPr lang="zh-CN" altLang="zh-CN" sz="1400" dirty="0">
                <a:solidFill>
                  <a:srgbClr val="000000"/>
                </a:solidFill>
              </a:rPr>
              <a:t>表</a:t>
            </a:r>
            <a:r>
              <a:rPr lang="en-US" altLang="zh-CN" sz="1400" dirty="0">
                <a:solidFill>
                  <a:srgbClr val="000000"/>
                </a:solidFill>
              </a:rPr>
              <a:t>6-6  </a:t>
            </a:r>
            <a:r>
              <a:rPr lang="zh-CN" altLang="zh-CN" sz="1400" dirty="0">
                <a:solidFill>
                  <a:srgbClr val="000000"/>
                </a:solidFill>
              </a:rPr>
              <a:t>国际指数一对一关联规则挖掘结果</a:t>
            </a:r>
            <a:endParaRPr lang="zh-CN" altLang="en-US" sz="1400" dirty="0">
              <a:solidFill>
                <a:srgbClr val="000000"/>
              </a:solidFill>
            </a:endParaRPr>
          </a:p>
        </p:txBody>
      </p:sp>
      <p:sp>
        <p:nvSpPr>
          <p:cNvPr id="5" name="TextBox 4"/>
          <p:cNvSpPr txBox="1"/>
          <p:nvPr/>
        </p:nvSpPr>
        <p:spPr>
          <a:xfrm>
            <a:off x="1705893" y="5445224"/>
            <a:ext cx="8496944" cy="1477328"/>
          </a:xfrm>
          <a:prstGeom prst="rect">
            <a:avLst/>
          </a:prstGeom>
          <a:noFill/>
        </p:spPr>
        <p:txBody>
          <a:bodyPr wrap="square" rtlCol="0">
            <a:spAutoFit/>
          </a:bodyPr>
          <a:lstStyle/>
          <a:p>
            <a:pPr indent="457200"/>
            <a:r>
              <a:rPr lang="zh-CN" altLang="zh-CN" dirty="0"/>
              <a:t>从表</a:t>
            </a:r>
            <a:r>
              <a:rPr lang="en-US" altLang="zh-CN" dirty="0"/>
              <a:t>6-6</a:t>
            </a:r>
            <a:r>
              <a:rPr lang="zh-CN" altLang="zh-CN" dirty="0"/>
              <a:t>可以看出，支持度在</a:t>
            </a:r>
            <a:r>
              <a:rPr lang="en-US" altLang="zh-CN" dirty="0"/>
              <a:t>0.1</a:t>
            </a:r>
            <a:r>
              <a:rPr lang="zh-CN" altLang="zh-CN" dirty="0"/>
              <a:t>以上、置信度在</a:t>
            </a:r>
            <a:r>
              <a:rPr lang="en-US" altLang="zh-CN" dirty="0"/>
              <a:t>0.6</a:t>
            </a:r>
            <a:r>
              <a:rPr lang="zh-CN" altLang="zh-CN" dirty="0"/>
              <a:t>以上的有</a:t>
            </a:r>
            <a:r>
              <a:rPr lang="en-US" altLang="zh-CN" dirty="0"/>
              <a:t>11</a:t>
            </a:r>
            <a:r>
              <a:rPr lang="zh-CN" altLang="zh-CN" dirty="0"/>
              <a:t>个关联规则，其中置信度最高达</a:t>
            </a:r>
            <a:r>
              <a:rPr lang="en-US" altLang="zh-CN" dirty="0"/>
              <a:t>83.65%</a:t>
            </a:r>
            <a:r>
              <a:rPr lang="zh-CN" altLang="zh-CN" dirty="0"/>
              <a:t>，即德国</a:t>
            </a:r>
            <a:r>
              <a:rPr lang="en-US" altLang="zh-CN" dirty="0"/>
              <a:t>DAX</a:t>
            </a:r>
            <a:r>
              <a:rPr lang="zh-CN" altLang="zh-CN" dirty="0"/>
              <a:t>指数和法国</a:t>
            </a:r>
            <a:r>
              <a:rPr lang="en-US" altLang="zh-CN" dirty="0"/>
              <a:t>CAC40</a:t>
            </a:r>
            <a:r>
              <a:rPr lang="zh-CN" altLang="zh-CN" dirty="0"/>
              <a:t>指数，其意义表示如果德国</a:t>
            </a:r>
            <a:r>
              <a:rPr lang="en-US" altLang="zh-CN" dirty="0"/>
              <a:t>DAX</a:t>
            </a:r>
            <a:r>
              <a:rPr lang="zh-CN" altLang="zh-CN" dirty="0"/>
              <a:t>指数下跌幅度大于等于</a:t>
            </a:r>
            <a:r>
              <a:rPr lang="en-US" altLang="zh-CN" dirty="0"/>
              <a:t>0.5%</a:t>
            </a:r>
            <a:r>
              <a:rPr lang="zh-CN" altLang="zh-CN" dirty="0"/>
              <a:t>，那么同期法国</a:t>
            </a:r>
            <a:r>
              <a:rPr lang="en-US" altLang="zh-CN" dirty="0"/>
              <a:t>CAC40</a:t>
            </a:r>
            <a:r>
              <a:rPr lang="zh-CN" altLang="zh-CN" dirty="0"/>
              <a:t>指数下跌幅度大于等于</a:t>
            </a:r>
            <a:r>
              <a:rPr lang="en-US" altLang="zh-CN" dirty="0"/>
              <a:t>0.5%</a:t>
            </a:r>
            <a:r>
              <a:rPr lang="zh-CN" altLang="zh-CN" dirty="0"/>
              <a:t>的可能性为</a:t>
            </a:r>
            <a:r>
              <a:rPr lang="en-US" altLang="zh-CN" dirty="0"/>
              <a:t>83.65%</a:t>
            </a:r>
            <a:r>
              <a:rPr lang="zh-CN" altLang="zh-CN" dirty="0"/>
              <a:t>。</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6.3.3 </a:t>
            </a:r>
            <a:r>
              <a:rPr lang="zh-CN" altLang="en-US" sz="2800" dirty="0">
                <a:solidFill>
                  <a:schemeClr val="accent2"/>
                </a:solidFill>
                <a:latin typeface="微软雅黑" panose="020B0503020204020204" pitchFamily="34" charset="-122"/>
                <a:ea typeface="微软雅黑" panose="020B0503020204020204" pitchFamily="34" charset="-122"/>
              </a:rPr>
              <a:t>  关联规则挖掘</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a:solidFill>
                  <a:schemeClr val="accent2"/>
                </a:solidFill>
              </a:rPr>
              <a:t>6</a:t>
            </a:r>
            <a:endParaRPr lang="zh-CN" altLang="en-US" dirty="0">
              <a:solidFill>
                <a:schemeClr val="accent2"/>
              </a:solidFill>
            </a:endParaRPr>
          </a:p>
        </p:txBody>
      </p:sp>
      <p:sp>
        <p:nvSpPr>
          <p:cNvPr id="8" name="TextBox 7"/>
          <p:cNvSpPr txBox="1"/>
          <p:nvPr/>
        </p:nvSpPr>
        <p:spPr>
          <a:xfrm>
            <a:off x="913805" y="797935"/>
            <a:ext cx="4464496" cy="1292662"/>
          </a:xfrm>
          <a:prstGeom prst="rect">
            <a:avLst/>
          </a:prstGeom>
          <a:noFill/>
        </p:spPr>
        <p:txBody>
          <a:bodyPr wrap="square" rtlCol="0">
            <a:spAutoFit/>
          </a:bodyPr>
          <a:lstStyle/>
          <a:p>
            <a:r>
              <a:rPr lang="en-US" altLang="zh-CN" sz="2400" b="1" dirty="0" smtClean="0"/>
              <a:t>2</a:t>
            </a:r>
            <a:r>
              <a:rPr lang="en-US" altLang="zh-CN" sz="2400" b="1" dirty="0"/>
              <a:t>.</a:t>
            </a:r>
            <a:r>
              <a:rPr lang="zh-CN" altLang="zh-CN" sz="2400" b="1" dirty="0"/>
              <a:t>多对一关联规则挖掘</a:t>
            </a:r>
            <a:endParaRPr lang="zh-CN" altLang="zh-CN" sz="2400" dirty="0"/>
          </a:p>
          <a:p>
            <a:r>
              <a:rPr lang="en-US" altLang="zh-CN" dirty="0" smtClean="0"/>
              <a:t>    </a:t>
            </a:r>
            <a:r>
              <a:rPr lang="zh-CN" altLang="zh-CN" dirty="0" smtClean="0"/>
              <a:t>参考</a:t>
            </a:r>
            <a:r>
              <a:rPr lang="en-US" altLang="zh-CN" dirty="0"/>
              <a:t>6.2.2</a:t>
            </a:r>
            <a:r>
              <a:rPr lang="zh-CN" altLang="zh-CN" dirty="0"/>
              <a:t>中的实现方法，多对一关联规则挖掘采用广州泰迪公司开发的关联规则挖掘函数。具体代码如下：</a:t>
            </a:r>
            <a:endParaRPr lang="zh-CN" altLang="zh-CN" dirty="0"/>
          </a:p>
        </p:txBody>
      </p:sp>
      <p:sp>
        <p:nvSpPr>
          <p:cNvPr id="3" name="TextBox 2"/>
          <p:cNvSpPr txBox="1"/>
          <p:nvPr/>
        </p:nvSpPr>
        <p:spPr>
          <a:xfrm>
            <a:off x="1057821" y="2204864"/>
            <a:ext cx="3816424" cy="3693319"/>
          </a:xfrm>
          <a:prstGeom prst="rect">
            <a:avLst/>
          </a:prstGeom>
          <a:noFill/>
        </p:spPr>
        <p:txBody>
          <a:bodyPr wrap="square" rtlCol="0">
            <a:spAutoFit/>
          </a:bodyPr>
          <a:lstStyle/>
          <a:p>
            <a:r>
              <a:rPr lang="en-US" altLang="zh-CN" dirty="0"/>
              <a:t>import </a:t>
            </a:r>
            <a:r>
              <a:rPr lang="en-US" altLang="zh-CN" dirty="0" err="1"/>
              <a:t>apriori</a:t>
            </a:r>
            <a:r>
              <a:rPr lang="en-US" altLang="zh-CN" dirty="0"/>
              <a:t> as </a:t>
            </a:r>
            <a:r>
              <a:rPr lang="en-US" altLang="zh-CN" dirty="0" err="1"/>
              <a:t>ap</a:t>
            </a:r>
            <a:endParaRPr lang="zh-CN" altLang="zh-CN" dirty="0"/>
          </a:p>
          <a:p>
            <a:r>
              <a:rPr lang="en-US" altLang="zh-CN" dirty="0"/>
              <a:t>support = 0.08 #</a:t>
            </a:r>
            <a:r>
              <a:rPr lang="zh-CN" altLang="zh-CN" dirty="0"/>
              <a:t>最小支持度</a:t>
            </a:r>
            <a:endParaRPr lang="zh-CN" altLang="zh-CN" dirty="0"/>
          </a:p>
          <a:p>
            <a:r>
              <a:rPr lang="en-US" altLang="zh-CN" dirty="0"/>
              <a:t>confidence = 0.9 #</a:t>
            </a:r>
            <a:r>
              <a:rPr lang="zh-CN" altLang="zh-CN" dirty="0"/>
              <a:t>最小置信度</a:t>
            </a:r>
            <a:endParaRPr lang="zh-CN" altLang="zh-CN" dirty="0"/>
          </a:p>
          <a:p>
            <a:r>
              <a:rPr lang="en-US" altLang="zh-CN" dirty="0" err="1"/>
              <a:t>ms</a:t>
            </a:r>
            <a:r>
              <a:rPr lang="en-US" altLang="zh-CN" dirty="0"/>
              <a:t> = '--' #</a:t>
            </a:r>
            <a:r>
              <a:rPr lang="zh-CN" altLang="zh-CN" dirty="0"/>
              <a:t>连接符，</a:t>
            </a:r>
            <a:endParaRPr lang="zh-CN" altLang="zh-CN" dirty="0"/>
          </a:p>
          <a:p>
            <a:r>
              <a:rPr lang="en-US" altLang="zh-CN" dirty="0" err="1"/>
              <a:t>outputfile</a:t>
            </a:r>
            <a:r>
              <a:rPr lang="en-US" altLang="zh-CN" dirty="0"/>
              <a:t> = 'apriori_rules.xls' #</a:t>
            </a:r>
            <a:r>
              <a:rPr lang="zh-CN" altLang="zh-CN" dirty="0"/>
              <a:t>结果文件</a:t>
            </a:r>
            <a:endParaRPr lang="zh-CN" altLang="zh-CN" dirty="0"/>
          </a:p>
          <a:p>
            <a:r>
              <a:rPr lang="en-US" altLang="zh-CN" dirty="0" err="1"/>
              <a:t>ap.find_rule</a:t>
            </a:r>
            <a:r>
              <a:rPr lang="en-US" altLang="zh-CN" dirty="0"/>
              <a:t>(Data, support, confidence, </a:t>
            </a:r>
            <a:r>
              <a:rPr lang="en-US" altLang="zh-CN" dirty="0" err="1"/>
              <a:t>ms</a:t>
            </a:r>
            <a:r>
              <a:rPr lang="en-US" altLang="zh-CN" dirty="0"/>
              <a:t>).</a:t>
            </a:r>
            <a:r>
              <a:rPr lang="en-US" altLang="zh-CN" dirty="0" err="1"/>
              <a:t>to_excel</a:t>
            </a:r>
            <a:r>
              <a:rPr lang="en-US" altLang="zh-CN" dirty="0"/>
              <a:t>(</a:t>
            </a:r>
            <a:r>
              <a:rPr lang="en-US" altLang="zh-CN" dirty="0" err="1"/>
              <a:t>outputfile</a:t>
            </a:r>
            <a:r>
              <a:rPr lang="en-US" altLang="zh-CN" dirty="0"/>
              <a:t>) #</a:t>
            </a:r>
            <a:r>
              <a:rPr lang="zh-CN" altLang="zh-CN" dirty="0"/>
              <a:t>联动</a:t>
            </a:r>
            <a:endParaRPr lang="zh-CN" altLang="zh-CN" dirty="0"/>
          </a:p>
          <a:p>
            <a:endParaRPr lang="en-US" altLang="zh-CN" dirty="0" smtClean="0"/>
          </a:p>
          <a:p>
            <a:endParaRPr lang="en-US" altLang="zh-CN" dirty="0"/>
          </a:p>
          <a:p>
            <a:endParaRPr lang="en-US" altLang="zh-CN" dirty="0" smtClean="0"/>
          </a:p>
          <a:p>
            <a:r>
              <a:rPr lang="zh-CN" altLang="zh-CN" dirty="0"/>
              <a:t>执行结果表</a:t>
            </a:r>
            <a:r>
              <a:rPr lang="en-US" altLang="zh-CN" dirty="0"/>
              <a:t>6-6</a:t>
            </a:r>
            <a:r>
              <a:rPr lang="zh-CN" altLang="zh-CN" dirty="0"/>
              <a:t>所示。</a:t>
            </a:r>
            <a:endParaRPr lang="zh-CN" altLang="en-US" dirty="0"/>
          </a:p>
        </p:txBody>
      </p:sp>
      <p:graphicFrame>
        <p:nvGraphicFramePr>
          <p:cNvPr id="4" name="表格 3"/>
          <p:cNvGraphicFramePr>
            <a:graphicFrameLocks noGrp="1"/>
          </p:cNvGraphicFramePr>
          <p:nvPr/>
        </p:nvGraphicFramePr>
        <p:xfrm>
          <a:off x="6602437" y="1626458"/>
          <a:ext cx="4648200" cy="2425065"/>
        </p:xfrm>
        <a:graphic>
          <a:graphicData uri="http://schemas.openxmlformats.org/drawingml/2006/table">
            <a:tbl>
              <a:tblPr firstRow="1" firstCol="1" bandRow="1">
                <a:tableStyleId>{2D5ABB26-0587-4C30-8999-92F81FD0307C}</a:tableStyleId>
              </a:tblPr>
              <a:tblGrid>
                <a:gridCol w="609600"/>
                <a:gridCol w="1892300"/>
                <a:gridCol w="1016000"/>
                <a:gridCol w="1130300"/>
              </a:tblGrid>
              <a:tr h="161925">
                <a:tc>
                  <a:txBody>
                    <a:bodyPr/>
                    <a:lstStyle/>
                    <a:p>
                      <a:pPr algn="ctr">
                        <a:spcAft>
                          <a:spcPts val="0"/>
                        </a:spcAft>
                      </a:pPr>
                      <a:r>
                        <a:rPr lang="en-US" sz="1050" kern="100" dirty="0">
                          <a:effectLst/>
                        </a:rPr>
                        <a:t>ID</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dirty="0">
                          <a:effectLst/>
                        </a:rPr>
                        <a:t>rule</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a:effectLst/>
                        </a:rPr>
                        <a:t>support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dirty="0">
                          <a:effectLst/>
                        </a:rPr>
                        <a:t>confidence</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a:spcAft>
                          <a:spcPts val="0"/>
                        </a:spcAft>
                      </a:pPr>
                      <a:r>
                        <a:rPr lang="en-US" sz="1050" kern="100">
                          <a:effectLst/>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50" kern="100">
                          <a:effectLst/>
                        </a:rPr>
                        <a:t>DJI--FTSE--GDAXI--FCHI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50" kern="100">
                          <a:effectLst/>
                        </a:rPr>
                        <a:t>0.09751434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50" kern="100">
                          <a:effectLst/>
                        </a:rPr>
                        <a:t>0.96835443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r>
              <a:tr h="161925">
                <a:tc>
                  <a:txBody>
                    <a:bodyPr/>
                    <a:lstStyle/>
                    <a:p>
                      <a:pPr algn="ctr">
                        <a:spcAft>
                          <a:spcPts val="0"/>
                        </a:spcAft>
                      </a:pPr>
                      <a:r>
                        <a:rPr lang="en-US" sz="1050" kern="100">
                          <a:effectLst/>
                        </a:rPr>
                        <a:t>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FTSE--GDAXI--SENSEX--FCHI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0.087316762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0.958041958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DJI--FTSE--FCHI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0.104525175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0.937142857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DJI--GDAXI--FCHI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0.113448056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0.936842105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DJI--FCHI--FTSE--GDAXI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0.09751434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0.932926829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FTSE--GDAXI--N225--FCHI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0.085404716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0.930555556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FTSE--GDAXI--MCIX--FCHI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0.109623964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0.92972973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FTSE--GDAXI--HSI--FCHI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0.095602294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0.914634146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FCHI--FTSE--HSI--GDAXI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0.095602294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0.914634146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10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FTSE--GDAXI--FCHI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0.168260038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0.91349481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11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FCHI--FTSE--N225--GDAXI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0.085404716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0.911564626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a:effectLst/>
                        </a:rPr>
                        <a:t>12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GDAXI--SENSEX--FCHI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0.105162524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0.906593407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61925">
                <a:tc>
                  <a:txBody>
                    <a:bodyPr/>
                    <a:lstStyle/>
                    <a:p>
                      <a:pPr algn="ctr">
                        <a:spcAft>
                          <a:spcPts val="0"/>
                        </a:spcAft>
                      </a:pPr>
                      <a:r>
                        <a:rPr lang="en-US" sz="1050" kern="100" dirty="0">
                          <a:effectLst/>
                        </a:rPr>
                        <a:t>13</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dirty="0">
                          <a:effectLst/>
                        </a:rPr>
                        <a:t>DJI--FTSE--GDAXI</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dirty="0">
                          <a:effectLst/>
                        </a:rPr>
                        <a:t>0.100701083</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100" dirty="0">
                          <a:effectLst/>
                        </a:rPr>
                        <a:t>0.902857143</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r>
            </a:tbl>
          </a:graphicData>
        </a:graphic>
      </p:graphicFrame>
      <p:sp>
        <p:nvSpPr>
          <p:cNvPr id="11" name="TextBox 10"/>
          <p:cNvSpPr txBox="1"/>
          <p:nvPr/>
        </p:nvSpPr>
        <p:spPr>
          <a:xfrm>
            <a:off x="7352971" y="1290377"/>
            <a:ext cx="3456384" cy="307777"/>
          </a:xfrm>
          <a:prstGeom prst="rect">
            <a:avLst/>
          </a:prstGeom>
          <a:noFill/>
        </p:spPr>
        <p:txBody>
          <a:bodyPr wrap="square" rtlCol="0">
            <a:spAutoFit/>
          </a:bodyPr>
          <a:lstStyle/>
          <a:p>
            <a:r>
              <a:rPr lang="zh-CN" altLang="zh-CN" sz="1400" dirty="0">
                <a:solidFill>
                  <a:srgbClr val="000000"/>
                </a:solidFill>
              </a:rPr>
              <a:t>表</a:t>
            </a:r>
            <a:r>
              <a:rPr lang="en-US" altLang="zh-CN" sz="1400" dirty="0">
                <a:solidFill>
                  <a:srgbClr val="000000"/>
                </a:solidFill>
              </a:rPr>
              <a:t>6-6  </a:t>
            </a:r>
            <a:r>
              <a:rPr lang="zh-CN" altLang="zh-CN" sz="1400" dirty="0">
                <a:solidFill>
                  <a:srgbClr val="000000"/>
                </a:solidFill>
              </a:rPr>
              <a:t>国际指数一对一关联规则挖掘结果</a:t>
            </a:r>
            <a:endParaRPr lang="zh-CN" altLang="en-US" sz="1400" dirty="0">
              <a:solidFill>
                <a:srgbClr val="000000"/>
              </a:solidFill>
            </a:endParaRPr>
          </a:p>
        </p:txBody>
      </p:sp>
      <p:sp>
        <p:nvSpPr>
          <p:cNvPr id="5" name="TextBox 4"/>
          <p:cNvSpPr txBox="1"/>
          <p:nvPr/>
        </p:nvSpPr>
        <p:spPr>
          <a:xfrm>
            <a:off x="6429775" y="4365104"/>
            <a:ext cx="5069205" cy="2031325"/>
          </a:xfrm>
          <a:prstGeom prst="rect">
            <a:avLst/>
          </a:prstGeom>
          <a:noFill/>
        </p:spPr>
        <p:txBody>
          <a:bodyPr wrap="square" rtlCol="0">
            <a:spAutoFit/>
          </a:bodyPr>
          <a:lstStyle/>
          <a:p>
            <a:pPr indent="457200"/>
            <a:r>
              <a:rPr lang="zh-CN" altLang="zh-CN" dirty="0"/>
              <a:t>从结果可以看出，设置最小支持度在</a:t>
            </a:r>
            <a:r>
              <a:rPr lang="en-US" altLang="zh-CN" dirty="0"/>
              <a:t>0.08</a:t>
            </a:r>
            <a:r>
              <a:rPr lang="zh-CN" altLang="zh-CN" dirty="0"/>
              <a:t>以上、最小置信度在</a:t>
            </a:r>
            <a:r>
              <a:rPr lang="en-US" altLang="zh-CN" dirty="0"/>
              <a:t>0.9</a:t>
            </a:r>
            <a:r>
              <a:rPr lang="zh-CN" altLang="zh-CN" dirty="0"/>
              <a:t>以上的关联规则有</a:t>
            </a:r>
            <a:r>
              <a:rPr lang="en-US" altLang="zh-CN" dirty="0"/>
              <a:t>13</a:t>
            </a:r>
            <a:r>
              <a:rPr lang="zh-CN" altLang="zh-CN" dirty="0"/>
              <a:t>条，其中最大置信度达到</a:t>
            </a:r>
            <a:r>
              <a:rPr lang="en-US" altLang="zh-CN" dirty="0"/>
              <a:t>96.84%</a:t>
            </a:r>
            <a:r>
              <a:rPr lang="zh-CN" altLang="zh-CN" dirty="0"/>
              <a:t>。即如果道琼斯工业指数、英国富时</a:t>
            </a:r>
            <a:r>
              <a:rPr lang="en-US" altLang="zh-CN" dirty="0"/>
              <a:t>100</a:t>
            </a:r>
            <a:r>
              <a:rPr lang="zh-CN" altLang="zh-CN" dirty="0"/>
              <a:t>指数、德国</a:t>
            </a:r>
            <a:r>
              <a:rPr lang="en-US" altLang="zh-CN" dirty="0"/>
              <a:t>DAX</a:t>
            </a:r>
            <a:r>
              <a:rPr lang="zh-CN" altLang="zh-CN" dirty="0"/>
              <a:t>指数跌幅都在</a:t>
            </a:r>
            <a:r>
              <a:rPr lang="en-US" altLang="zh-CN" dirty="0"/>
              <a:t>0.5%</a:t>
            </a:r>
            <a:r>
              <a:rPr lang="zh-CN" altLang="zh-CN" dirty="0"/>
              <a:t>以上，那么法国</a:t>
            </a:r>
            <a:r>
              <a:rPr lang="en-US" altLang="zh-CN" dirty="0"/>
              <a:t>CAC40</a:t>
            </a:r>
            <a:r>
              <a:rPr lang="zh-CN" altLang="zh-CN" dirty="0"/>
              <a:t>指数跌幅也在</a:t>
            </a:r>
            <a:r>
              <a:rPr lang="en-US" altLang="zh-CN" dirty="0"/>
              <a:t>0.5%</a:t>
            </a:r>
            <a:r>
              <a:rPr lang="zh-CN" altLang="zh-CN" dirty="0"/>
              <a:t>以上的可能性达到</a:t>
            </a:r>
            <a:r>
              <a:rPr lang="en-US" altLang="zh-CN" dirty="0"/>
              <a:t>96.84%</a:t>
            </a:r>
            <a:r>
              <a:rPr lang="zh-CN" altLang="zh-CN" dirty="0"/>
              <a:t>。</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1"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6.3.4 </a:t>
            </a:r>
            <a:r>
              <a:rPr lang="zh-CN" altLang="en-US" sz="2800" dirty="0" smtClean="0">
                <a:solidFill>
                  <a:schemeClr val="accent2"/>
                </a:solidFill>
                <a:latin typeface="微软雅黑" panose="020B0503020204020204" pitchFamily="34" charset="-122"/>
                <a:ea typeface="微软雅黑" panose="020B0503020204020204" pitchFamily="34" charset="-122"/>
              </a:rPr>
              <a:t>  问题拓展</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a:solidFill>
                  <a:schemeClr val="accent2"/>
                </a:solidFill>
              </a:rPr>
              <a:t>6</a:t>
            </a:r>
            <a:endParaRPr lang="zh-CN" altLang="en-US" dirty="0">
              <a:solidFill>
                <a:schemeClr val="accent2"/>
              </a:solidFill>
            </a:endParaRPr>
          </a:p>
        </p:txBody>
      </p:sp>
      <p:sp>
        <p:nvSpPr>
          <p:cNvPr id="2" name="TextBox 1"/>
          <p:cNvSpPr txBox="1"/>
          <p:nvPr/>
        </p:nvSpPr>
        <p:spPr>
          <a:xfrm>
            <a:off x="1417861" y="836712"/>
            <a:ext cx="9433048" cy="1477328"/>
          </a:xfrm>
          <a:prstGeom prst="rect">
            <a:avLst/>
          </a:prstGeom>
          <a:noFill/>
        </p:spPr>
        <p:txBody>
          <a:bodyPr wrap="square" rtlCol="0">
            <a:spAutoFit/>
          </a:bodyPr>
          <a:lstStyle/>
          <a:p>
            <a:pPr indent="457200"/>
            <a:r>
              <a:rPr lang="zh-CN" altLang="zh-CN" dirty="0"/>
              <a:t>以上问题主要是讨论受到事件负面影响造成国际股票价格指数关联性下跌的情况，那么积极事件是否存在国际股票价格指数关联性上涨的情况呢？事实上只需在</a:t>
            </a:r>
            <a:r>
              <a:rPr lang="en-US" altLang="zh-CN" dirty="0"/>
              <a:t>6.3.2</a:t>
            </a:r>
            <a:r>
              <a:rPr lang="zh-CN" altLang="zh-CN" dirty="0"/>
              <a:t>节中计算股票价格指数跌幅的一行代码“</a:t>
            </a:r>
            <a:r>
              <a:rPr lang="en-US" altLang="zh-CN" dirty="0"/>
              <a:t>z[(p2-p1)/p1&lt;=-0.005]=1</a:t>
            </a:r>
            <a:r>
              <a:rPr lang="zh-CN" altLang="zh-CN" dirty="0"/>
              <a:t>”简单修改即可沿用前面的计算方法获得其结果，比如定义上涨幅度大于等于</a:t>
            </a:r>
            <a:r>
              <a:rPr lang="en-US" altLang="zh-CN" dirty="0"/>
              <a:t>0.5%</a:t>
            </a:r>
            <a:r>
              <a:rPr lang="zh-CN" altLang="zh-CN" dirty="0"/>
              <a:t>可以修改为“</a:t>
            </a:r>
            <a:r>
              <a:rPr lang="en-US" altLang="zh-CN" dirty="0"/>
              <a:t>z[(p2-p1)/p1&gt;=0.005]=1</a:t>
            </a:r>
            <a:r>
              <a:rPr lang="zh-CN" altLang="zh-CN" dirty="0"/>
              <a:t>”，则其一对一关联规则和多对一关联规则挖掘结果如下表</a:t>
            </a:r>
            <a:r>
              <a:rPr lang="en-US" altLang="zh-CN" dirty="0"/>
              <a:t>6-7</a:t>
            </a:r>
            <a:r>
              <a:rPr lang="zh-CN" altLang="zh-CN" dirty="0"/>
              <a:t>和表</a:t>
            </a:r>
            <a:r>
              <a:rPr lang="en-US" altLang="zh-CN" dirty="0"/>
              <a:t>6-8</a:t>
            </a:r>
            <a:r>
              <a:rPr lang="zh-CN" altLang="zh-CN" dirty="0"/>
              <a:t>所示。</a:t>
            </a:r>
            <a:endParaRPr lang="zh-CN" altLang="zh-CN" dirty="0"/>
          </a:p>
        </p:txBody>
      </p:sp>
      <p:graphicFrame>
        <p:nvGraphicFramePr>
          <p:cNvPr id="3" name="表格 2"/>
          <p:cNvGraphicFramePr>
            <a:graphicFrameLocks noGrp="1"/>
          </p:cNvGraphicFramePr>
          <p:nvPr/>
        </p:nvGraphicFramePr>
        <p:xfrm>
          <a:off x="3542826" y="2996952"/>
          <a:ext cx="4534520" cy="1714500"/>
        </p:xfrm>
        <a:graphic>
          <a:graphicData uri="http://schemas.openxmlformats.org/drawingml/2006/table">
            <a:tbl>
              <a:tblPr firstRow="1" firstCol="1" bandRow="1">
                <a:tableStyleId>{2D5ABB26-0587-4C30-8999-92F81FD0307C}</a:tableStyleId>
              </a:tblPr>
              <a:tblGrid>
                <a:gridCol w="783538"/>
                <a:gridCol w="1333682"/>
                <a:gridCol w="900236"/>
                <a:gridCol w="1517064"/>
              </a:tblGrid>
              <a:tr h="171450">
                <a:tc>
                  <a:txBody>
                    <a:bodyPr/>
                    <a:lstStyle/>
                    <a:p>
                      <a:pPr algn="ctr">
                        <a:spcAft>
                          <a:spcPts val="0"/>
                        </a:spcAft>
                      </a:pPr>
                      <a:r>
                        <a:rPr lang="en-US" sz="1100" kern="0">
                          <a:effectLst/>
                        </a:rPr>
                        <a:t>ID</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0">
                          <a:effectLst/>
                        </a:rPr>
                        <a:t>rule</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0">
                          <a:effectLst/>
                        </a:rPr>
                        <a:t>support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0" dirty="0">
                          <a:effectLst/>
                        </a:rPr>
                        <a:t>confidence</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450">
                <a:tc>
                  <a:txBody>
                    <a:bodyPr/>
                    <a:lstStyle/>
                    <a:p>
                      <a:pPr algn="ctr">
                        <a:spcAft>
                          <a:spcPts val="0"/>
                        </a:spcAft>
                      </a:pPr>
                      <a:r>
                        <a:rPr lang="en-US" sz="1100" kern="0">
                          <a:effectLst/>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100" kern="0">
                          <a:effectLst/>
                        </a:rPr>
                        <a:t>DJI--FCHI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100" kern="0">
                          <a:effectLst/>
                        </a:rPr>
                        <a:t>0.158062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100" kern="0">
                          <a:effectLst/>
                        </a:rPr>
                        <a:t>0.67027027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r>
              <a:tr h="171450">
                <a:tc>
                  <a:txBody>
                    <a:bodyPr/>
                    <a:lstStyle/>
                    <a:p>
                      <a:pPr algn="ctr">
                        <a:spcAft>
                          <a:spcPts val="0"/>
                        </a:spcAft>
                      </a:pPr>
                      <a:r>
                        <a:rPr lang="en-US" sz="1100" kern="0">
                          <a:effectLst/>
                        </a:rPr>
                        <a:t>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DJI--GDAXI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0.153601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0.651351351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71450">
                <a:tc>
                  <a:txBody>
                    <a:bodyPr/>
                    <a:lstStyle/>
                    <a:p>
                      <a:pPr algn="ctr">
                        <a:spcAft>
                          <a:spcPts val="0"/>
                        </a:spcAft>
                      </a:pPr>
                      <a:r>
                        <a:rPr lang="en-US" sz="1100" kern="0">
                          <a:effectLst/>
                        </a:rPr>
                        <a:t>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FCHI--FTSE</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0.212237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0.668674699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71450">
                <a:tc>
                  <a:txBody>
                    <a:bodyPr/>
                    <a:lstStyle/>
                    <a:p>
                      <a:pPr algn="ctr">
                        <a:spcAft>
                          <a:spcPts val="0"/>
                        </a:spcAft>
                      </a:pPr>
                      <a:r>
                        <a:rPr lang="en-US" sz="1100" kern="0">
                          <a:effectLst/>
                        </a:rPr>
                        <a:t>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FCHI--GDAXI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0.250478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0.789156627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71450">
                <a:tc>
                  <a:txBody>
                    <a:bodyPr/>
                    <a:lstStyle/>
                    <a:p>
                      <a:pPr algn="ctr">
                        <a:spcAft>
                          <a:spcPts val="0"/>
                        </a:spcAft>
                      </a:pPr>
                      <a:r>
                        <a:rPr lang="en-US" sz="1100" kern="0">
                          <a:effectLst/>
                        </a:rPr>
                        <a:t>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FTSE--FCHI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0.212237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0.812195122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71450">
                <a:tc>
                  <a:txBody>
                    <a:bodyPr/>
                    <a:lstStyle/>
                    <a:p>
                      <a:pPr algn="ctr">
                        <a:spcAft>
                          <a:spcPts val="0"/>
                        </a:spcAft>
                      </a:pPr>
                      <a:r>
                        <a:rPr lang="en-US" sz="1100" kern="0">
                          <a:effectLst/>
                        </a:rPr>
                        <a:t>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FTSE--GDAXI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0.197578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0.756097561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71450">
                <a:tc>
                  <a:txBody>
                    <a:bodyPr/>
                    <a:lstStyle/>
                    <a:p>
                      <a:pPr algn="ctr">
                        <a:spcAft>
                          <a:spcPts val="0"/>
                        </a:spcAft>
                      </a:pPr>
                      <a:r>
                        <a:rPr lang="en-US" sz="1100" kern="0">
                          <a:effectLst/>
                        </a:rPr>
                        <a:t>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GDAXI--FCHI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0.250478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0.817047817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71450">
                <a:tc>
                  <a:txBody>
                    <a:bodyPr/>
                    <a:lstStyle/>
                    <a:p>
                      <a:pPr algn="ctr">
                        <a:spcAft>
                          <a:spcPts val="0"/>
                        </a:spcAft>
                      </a:pPr>
                      <a:r>
                        <a:rPr lang="en-US" sz="1100" kern="0">
                          <a:effectLst/>
                        </a:rPr>
                        <a:t>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GDAXI--FTSE</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0.197578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100" kern="0">
                          <a:effectLst/>
                        </a:rPr>
                        <a:t>0.644490644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71450">
                <a:tc>
                  <a:txBody>
                    <a:bodyPr/>
                    <a:lstStyle/>
                    <a:p>
                      <a:pPr algn="ctr">
                        <a:spcAft>
                          <a:spcPts val="0"/>
                        </a:spcAft>
                      </a:pPr>
                      <a:r>
                        <a:rPr lang="en-US" sz="1100" kern="0">
                          <a:effectLst/>
                        </a:rPr>
                        <a:t>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0">
                          <a:effectLst/>
                        </a:rPr>
                        <a:t>STI--HSI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0">
                          <a:effectLst/>
                        </a:rPr>
                        <a:t>0.136393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0" dirty="0">
                          <a:effectLst/>
                        </a:rPr>
                        <a:t>0.640718563</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4082157" y="2724880"/>
            <a:ext cx="3744416" cy="276999"/>
          </a:xfrm>
          <a:prstGeom prst="rect">
            <a:avLst/>
          </a:prstGeom>
          <a:noFill/>
        </p:spPr>
        <p:txBody>
          <a:bodyPr wrap="square" rtlCol="0">
            <a:spAutoFit/>
          </a:bodyPr>
          <a:lstStyle/>
          <a:p>
            <a:r>
              <a:rPr lang="zh-CN" altLang="zh-CN" sz="1200" dirty="0">
                <a:solidFill>
                  <a:schemeClr val="accent1"/>
                </a:solidFill>
              </a:rPr>
              <a:t>表</a:t>
            </a:r>
            <a:r>
              <a:rPr lang="en-US" altLang="zh-CN" sz="1200" dirty="0">
                <a:solidFill>
                  <a:schemeClr val="accent1"/>
                </a:solidFill>
              </a:rPr>
              <a:t>6-7  </a:t>
            </a:r>
            <a:r>
              <a:rPr lang="zh-CN" altLang="zh-CN" sz="1200" dirty="0">
                <a:solidFill>
                  <a:schemeClr val="accent1"/>
                </a:solidFill>
              </a:rPr>
              <a:t>国际指数关联上涨一对一关联规则挖掘结果</a:t>
            </a:r>
            <a:endParaRPr lang="zh-CN" altLang="en-US" sz="1200" dirty="0">
              <a:solidFill>
                <a:schemeClr val="accent1"/>
              </a:solidFill>
            </a:endParaRPr>
          </a:p>
        </p:txBody>
      </p:sp>
      <p:sp>
        <p:nvSpPr>
          <p:cNvPr id="5" name="TextBox 4"/>
          <p:cNvSpPr txBox="1"/>
          <p:nvPr/>
        </p:nvSpPr>
        <p:spPr>
          <a:xfrm>
            <a:off x="1705893" y="5157192"/>
            <a:ext cx="9361040" cy="1477328"/>
          </a:xfrm>
          <a:prstGeom prst="rect">
            <a:avLst/>
          </a:prstGeom>
          <a:noFill/>
        </p:spPr>
        <p:txBody>
          <a:bodyPr wrap="square" rtlCol="0">
            <a:spAutoFit/>
          </a:bodyPr>
          <a:lstStyle/>
          <a:p>
            <a:pPr indent="457200"/>
            <a:r>
              <a:rPr lang="zh-CN" altLang="zh-CN" dirty="0"/>
              <a:t>从结果可以看出，满足支持度在</a:t>
            </a:r>
            <a:r>
              <a:rPr lang="en-US" altLang="zh-CN" dirty="0"/>
              <a:t>0.1</a:t>
            </a:r>
            <a:r>
              <a:rPr lang="zh-CN" altLang="zh-CN" dirty="0"/>
              <a:t>以上、置信度在</a:t>
            </a:r>
            <a:r>
              <a:rPr lang="en-US" altLang="zh-CN" dirty="0"/>
              <a:t>0.6</a:t>
            </a:r>
            <a:r>
              <a:rPr lang="zh-CN" altLang="zh-CN" dirty="0"/>
              <a:t>以上的关联规则一共有</a:t>
            </a:r>
            <a:r>
              <a:rPr lang="en-US" altLang="zh-CN" dirty="0"/>
              <a:t>9</a:t>
            </a:r>
            <a:r>
              <a:rPr lang="zh-CN" altLang="zh-CN" dirty="0"/>
              <a:t>条，其中置信度最大的达</a:t>
            </a:r>
            <a:r>
              <a:rPr lang="en-US" altLang="zh-CN" dirty="0"/>
              <a:t>81.7%</a:t>
            </a:r>
            <a:r>
              <a:rPr lang="zh-CN" altLang="zh-CN" dirty="0"/>
              <a:t>，即德国</a:t>
            </a:r>
            <a:r>
              <a:rPr lang="en-US" altLang="zh-CN" dirty="0"/>
              <a:t>DAX</a:t>
            </a:r>
            <a:r>
              <a:rPr lang="zh-CN" altLang="zh-CN" dirty="0"/>
              <a:t>指数和法国</a:t>
            </a:r>
            <a:r>
              <a:rPr lang="en-US" altLang="zh-CN" dirty="0"/>
              <a:t>CAC40</a:t>
            </a:r>
            <a:r>
              <a:rPr lang="zh-CN" altLang="zh-CN" dirty="0"/>
              <a:t>指数，其意义表示为：如果德国</a:t>
            </a:r>
            <a:r>
              <a:rPr lang="en-US" altLang="zh-CN" dirty="0"/>
              <a:t>DAX</a:t>
            </a:r>
            <a:r>
              <a:rPr lang="zh-CN" altLang="zh-CN" dirty="0"/>
              <a:t>指数上涨幅度在</a:t>
            </a:r>
            <a:r>
              <a:rPr lang="en-US" altLang="zh-CN" dirty="0"/>
              <a:t>0.5%</a:t>
            </a:r>
            <a:r>
              <a:rPr lang="zh-CN" altLang="zh-CN" dirty="0"/>
              <a:t>以上，那么同期的法国</a:t>
            </a:r>
            <a:r>
              <a:rPr lang="en-US" altLang="zh-CN" dirty="0"/>
              <a:t>CAC40</a:t>
            </a:r>
            <a:r>
              <a:rPr lang="zh-CN" altLang="zh-CN" dirty="0"/>
              <a:t>指数上涨幅度在</a:t>
            </a:r>
            <a:r>
              <a:rPr lang="en-US" altLang="zh-CN" dirty="0"/>
              <a:t>0.5%</a:t>
            </a:r>
            <a:r>
              <a:rPr lang="zh-CN" altLang="zh-CN" dirty="0"/>
              <a:t>以上的可能性达到</a:t>
            </a:r>
            <a:r>
              <a:rPr lang="en-US" altLang="zh-CN" dirty="0"/>
              <a:t>81.7%</a:t>
            </a:r>
            <a:r>
              <a:rPr lang="zh-CN" altLang="zh-CN" dirty="0"/>
              <a:t>。</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6.3.4 </a:t>
            </a:r>
            <a:r>
              <a:rPr lang="zh-CN" altLang="en-US" sz="2800" dirty="0">
                <a:solidFill>
                  <a:schemeClr val="accent2"/>
                </a:solidFill>
                <a:latin typeface="微软雅黑" panose="020B0503020204020204" pitchFamily="34" charset="-122"/>
                <a:ea typeface="微软雅黑" panose="020B0503020204020204" pitchFamily="34" charset="-122"/>
              </a:rPr>
              <a:t>  问题拓展</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a:solidFill>
                  <a:schemeClr val="accent2"/>
                </a:solidFill>
              </a:rPr>
              <a:t>6</a:t>
            </a:r>
            <a:endParaRPr lang="zh-CN" altLang="en-US" dirty="0">
              <a:solidFill>
                <a:schemeClr val="accent2"/>
              </a:solidFill>
            </a:endParaRPr>
          </a:p>
        </p:txBody>
      </p:sp>
      <p:graphicFrame>
        <p:nvGraphicFramePr>
          <p:cNvPr id="2" name="表格 1"/>
          <p:cNvGraphicFramePr>
            <a:graphicFrameLocks noGrp="1"/>
          </p:cNvGraphicFramePr>
          <p:nvPr/>
        </p:nvGraphicFramePr>
        <p:xfrm>
          <a:off x="2894025" y="1268761"/>
          <a:ext cx="6696744" cy="3417612"/>
        </p:xfrm>
        <a:graphic>
          <a:graphicData uri="http://schemas.openxmlformats.org/drawingml/2006/table">
            <a:tbl>
              <a:tblPr firstRow="1" firstCol="1" bandRow="1">
                <a:tableStyleId>{2D5ABB26-0587-4C30-8999-92F81FD0307C}</a:tableStyleId>
              </a:tblPr>
              <a:tblGrid>
                <a:gridCol w="953556"/>
                <a:gridCol w="3019594"/>
                <a:gridCol w="1361797"/>
                <a:gridCol w="1361797"/>
              </a:tblGrid>
              <a:tr h="126784">
                <a:tc>
                  <a:txBody>
                    <a:bodyPr/>
                    <a:lstStyle/>
                    <a:p>
                      <a:pPr algn="ctr">
                        <a:spcAft>
                          <a:spcPts val="0"/>
                        </a:spcAft>
                      </a:pPr>
                      <a:r>
                        <a:rPr lang="en-US" sz="1050" kern="0" dirty="0">
                          <a:effectLst/>
                        </a:rPr>
                        <a:t>ID</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0">
                          <a:effectLst/>
                        </a:rPr>
                        <a:t>rule</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0">
                          <a:effectLst/>
                        </a:rPr>
                        <a:t>support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0" dirty="0">
                          <a:effectLst/>
                        </a:rPr>
                        <a:t>confidence</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84">
                <a:tc>
                  <a:txBody>
                    <a:bodyPr/>
                    <a:lstStyle/>
                    <a:p>
                      <a:pPr algn="ctr">
                        <a:spcAft>
                          <a:spcPts val="0"/>
                        </a:spcAft>
                      </a:pPr>
                      <a:r>
                        <a:rPr lang="en-US" sz="1050" kern="0">
                          <a:effectLst/>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50" kern="0">
                          <a:effectLst/>
                        </a:rPr>
                        <a:t>FTSE--GDAXI--MCIX--FCHI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50" kern="0">
                          <a:effectLst/>
                        </a:rPr>
                        <a:t>0.123645634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50" kern="0">
                          <a:effectLst/>
                        </a:rPr>
                        <a:t>0.965174129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r>
              <a:tr h="250584">
                <a:tc>
                  <a:txBody>
                    <a:bodyPr/>
                    <a:lstStyle/>
                    <a:p>
                      <a:pPr algn="ctr">
                        <a:spcAft>
                          <a:spcPts val="0"/>
                        </a:spcAft>
                      </a:pPr>
                      <a:r>
                        <a:rPr lang="en-US" sz="1050" kern="0">
                          <a:effectLst/>
                        </a:rPr>
                        <a:t>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FTSE--GDAXI--SENSEX--FCHI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0.091140854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0.959731544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DJI--FTSE--GDAXI--FCHI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0.115360102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0.952631579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FTSE--GDAXI--FCHI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0.185468451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0.938709677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DJI--FCHI--FTSE--GDAXI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0.115360102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0.937823834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DJI--GDAXI--MCIX--FCHI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0.089866157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0.927631579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DJI--FTSE--MCIX--FCHI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0.082217973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0.921428571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FTSE--GDAXI--HSI--FCHI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0.08859146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0.920529801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FCHI--FTSE--MCIX--GDAXI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0.123645634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0.91943128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10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DJI--FCHI--MCIX--GDAXI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0.089866157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0.909677419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11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DJI--FTSE--MCIX--GDAXI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0.080943276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0.907142857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12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DJI--GDAXI--FCHI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0.138942001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0">
                          <a:effectLst/>
                        </a:rPr>
                        <a:t>0.904564315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50584">
                <a:tc>
                  <a:txBody>
                    <a:bodyPr/>
                    <a:lstStyle/>
                    <a:p>
                      <a:pPr algn="ctr">
                        <a:spcAft>
                          <a:spcPts val="0"/>
                        </a:spcAft>
                      </a:pPr>
                      <a:r>
                        <a:rPr lang="en-US" sz="1050" kern="0">
                          <a:effectLst/>
                        </a:rPr>
                        <a:t>13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0">
                          <a:effectLst/>
                        </a:rPr>
                        <a:t>GDAXI--MCIX--SENSEX--FCHI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0">
                          <a:effectLst/>
                        </a:rPr>
                        <a:t>0.080943276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50" kern="0" dirty="0">
                          <a:effectLst/>
                        </a:rPr>
                        <a:t>0.90070922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4154165" y="922300"/>
            <a:ext cx="4176464" cy="307777"/>
          </a:xfrm>
          <a:prstGeom prst="rect">
            <a:avLst/>
          </a:prstGeom>
          <a:noFill/>
        </p:spPr>
        <p:txBody>
          <a:bodyPr wrap="square" rtlCol="0">
            <a:spAutoFit/>
          </a:bodyPr>
          <a:lstStyle/>
          <a:p>
            <a:r>
              <a:rPr lang="zh-CN" altLang="zh-CN" sz="1400" dirty="0">
                <a:solidFill>
                  <a:schemeClr val="accent1"/>
                </a:solidFill>
              </a:rPr>
              <a:t>表</a:t>
            </a:r>
            <a:r>
              <a:rPr lang="en-US" altLang="zh-CN" sz="1400" dirty="0">
                <a:solidFill>
                  <a:schemeClr val="accent1"/>
                </a:solidFill>
              </a:rPr>
              <a:t>6-8  </a:t>
            </a:r>
            <a:r>
              <a:rPr lang="zh-CN" altLang="zh-CN" sz="1400" dirty="0">
                <a:solidFill>
                  <a:schemeClr val="accent1"/>
                </a:solidFill>
              </a:rPr>
              <a:t>国际指数关联上涨多对一关联规则挖掘结果</a:t>
            </a:r>
            <a:endParaRPr lang="zh-CN" altLang="en-US" sz="1400" dirty="0">
              <a:solidFill>
                <a:schemeClr val="accent1"/>
              </a:solidFill>
            </a:endParaRPr>
          </a:p>
        </p:txBody>
      </p:sp>
      <p:sp>
        <p:nvSpPr>
          <p:cNvPr id="4" name="TextBox 3"/>
          <p:cNvSpPr txBox="1"/>
          <p:nvPr/>
        </p:nvSpPr>
        <p:spPr>
          <a:xfrm>
            <a:off x="1849909" y="5013176"/>
            <a:ext cx="9001000" cy="1477328"/>
          </a:xfrm>
          <a:prstGeom prst="rect">
            <a:avLst/>
          </a:prstGeom>
          <a:noFill/>
        </p:spPr>
        <p:txBody>
          <a:bodyPr wrap="square" rtlCol="0">
            <a:spAutoFit/>
          </a:bodyPr>
          <a:lstStyle/>
          <a:p>
            <a:pPr indent="457200"/>
            <a:r>
              <a:rPr lang="zh-CN" altLang="zh-CN" dirty="0"/>
              <a:t>从结果可以看出，设置最小支持度在</a:t>
            </a:r>
            <a:r>
              <a:rPr lang="en-US" altLang="zh-CN" dirty="0"/>
              <a:t>0.08</a:t>
            </a:r>
            <a:r>
              <a:rPr lang="zh-CN" altLang="zh-CN" dirty="0"/>
              <a:t>以上、最小置信度在</a:t>
            </a:r>
            <a:r>
              <a:rPr lang="en-US" altLang="zh-CN" dirty="0"/>
              <a:t>0.9</a:t>
            </a:r>
            <a:r>
              <a:rPr lang="zh-CN" altLang="zh-CN" dirty="0"/>
              <a:t>以上的关联规则有</a:t>
            </a:r>
            <a:r>
              <a:rPr lang="en-US" altLang="zh-CN" dirty="0"/>
              <a:t>13</a:t>
            </a:r>
            <a:r>
              <a:rPr lang="zh-CN" altLang="zh-CN" dirty="0"/>
              <a:t>条，其中最大置信度达到</a:t>
            </a:r>
            <a:r>
              <a:rPr lang="en-US" altLang="zh-CN" dirty="0"/>
              <a:t>96.54%</a:t>
            </a:r>
            <a:r>
              <a:rPr lang="zh-CN" altLang="zh-CN" dirty="0"/>
              <a:t>。即如果英国富时</a:t>
            </a:r>
            <a:r>
              <a:rPr lang="en-US" altLang="zh-CN" dirty="0"/>
              <a:t>100</a:t>
            </a:r>
            <a:r>
              <a:rPr lang="zh-CN" altLang="zh-CN" dirty="0"/>
              <a:t>指数、德国</a:t>
            </a:r>
            <a:r>
              <a:rPr lang="en-US" altLang="zh-CN" dirty="0"/>
              <a:t>DAX</a:t>
            </a:r>
            <a:r>
              <a:rPr lang="zh-CN" altLang="zh-CN" dirty="0"/>
              <a:t>指数、俄罗斯</a:t>
            </a:r>
            <a:r>
              <a:rPr lang="en-US" altLang="zh-CN" dirty="0" err="1"/>
              <a:t>Micex</a:t>
            </a:r>
            <a:r>
              <a:rPr lang="zh-CN" altLang="zh-CN" dirty="0"/>
              <a:t>指数涨幅都在</a:t>
            </a:r>
            <a:r>
              <a:rPr lang="en-US" altLang="zh-CN" dirty="0"/>
              <a:t>0.5%</a:t>
            </a:r>
            <a:r>
              <a:rPr lang="zh-CN" altLang="zh-CN" dirty="0"/>
              <a:t>以上，那么法国</a:t>
            </a:r>
            <a:r>
              <a:rPr lang="en-US" altLang="zh-CN" dirty="0"/>
              <a:t>CAC40</a:t>
            </a:r>
            <a:r>
              <a:rPr lang="zh-CN" altLang="zh-CN" dirty="0"/>
              <a:t>指数涨幅也在</a:t>
            </a:r>
            <a:r>
              <a:rPr lang="en-US" altLang="zh-CN" dirty="0"/>
              <a:t>0.5%</a:t>
            </a:r>
            <a:r>
              <a:rPr lang="zh-CN" altLang="zh-CN" dirty="0"/>
              <a:t>以上的可能性达到</a:t>
            </a:r>
            <a:r>
              <a:rPr lang="en-US" altLang="zh-CN" dirty="0"/>
              <a:t>96.54%</a:t>
            </a:r>
            <a:r>
              <a:rPr lang="zh-CN" altLang="zh-CN" dirty="0"/>
              <a:t>。</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9520144"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6.3.5 </a:t>
            </a:r>
            <a:r>
              <a:rPr lang="zh-CN" altLang="zh-CN" sz="2800" dirty="0">
                <a:solidFill>
                  <a:schemeClr val="accent2"/>
                </a:solidFill>
                <a:latin typeface="微软雅黑" panose="020B0503020204020204" pitchFamily="34" charset="-122"/>
                <a:ea typeface="微软雅黑" panose="020B0503020204020204" pitchFamily="34" charset="-122"/>
              </a:rPr>
              <a:t>结果分析</a:t>
            </a:r>
            <a:endParaRPr lang="zh-CN" altLang="zh-CN"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a:solidFill>
                  <a:schemeClr val="accent2"/>
                </a:solidFill>
              </a:rPr>
              <a:t>6</a:t>
            </a:r>
            <a:endParaRPr lang="zh-CN" altLang="en-US" dirty="0">
              <a:solidFill>
                <a:schemeClr val="accent2"/>
              </a:solidFill>
            </a:endParaRPr>
          </a:p>
        </p:txBody>
      </p:sp>
      <p:sp>
        <p:nvSpPr>
          <p:cNvPr id="2" name="TextBox 1"/>
          <p:cNvSpPr txBox="1"/>
          <p:nvPr/>
        </p:nvSpPr>
        <p:spPr>
          <a:xfrm>
            <a:off x="2497981" y="1772816"/>
            <a:ext cx="7632848" cy="3693319"/>
          </a:xfrm>
          <a:prstGeom prst="rect">
            <a:avLst/>
          </a:prstGeom>
          <a:noFill/>
        </p:spPr>
        <p:txBody>
          <a:bodyPr wrap="square" rtlCol="0">
            <a:spAutoFit/>
          </a:bodyPr>
          <a:lstStyle/>
          <a:p>
            <a:pPr indent="457200"/>
            <a:r>
              <a:rPr lang="zh-CN" altLang="zh-CN" dirty="0"/>
              <a:t>无论是一对一关联规则还是多对一关联规则，均获得了较有意义的挖掘结果，即具有较高的置信度，特别是多对一关联规则，其置信度在</a:t>
            </a:r>
            <a:r>
              <a:rPr lang="en-US" altLang="zh-CN" dirty="0"/>
              <a:t>90%</a:t>
            </a:r>
            <a:r>
              <a:rPr lang="zh-CN" altLang="zh-CN" dirty="0"/>
              <a:t>以上的就有十多条。从结果可以看出美国道琼斯工业指数、德国</a:t>
            </a:r>
            <a:r>
              <a:rPr lang="en-US" altLang="zh-CN" dirty="0"/>
              <a:t>DAX</a:t>
            </a:r>
            <a:r>
              <a:rPr lang="zh-CN" altLang="zh-CN" dirty="0"/>
              <a:t>指数、英国富时</a:t>
            </a:r>
            <a:r>
              <a:rPr lang="en-US" altLang="zh-CN" dirty="0"/>
              <a:t>100</a:t>
            </a:r>
            <a:r>
              <a:rPr lang="zh-CN" altLang="zh-CN" dirty="0"/>
              <a:t>指数、法国</a:t>
            </a:r>
            <a:r>
              <a:rPr lang="en-US" altLang="zh-CN" dirty="0"/>
              <a:t>CAC40</a:t>
            </a:r>
            <a:r>
              <a:rPr lang="zh-CN" altLang="zh-CN" dirty="0"/>
              <a:t>指数、日本日经</a:t>
            </a:r>
            <a:r>
              <a:rPr lang="en-US" altLang="zh-CN" dirty="0"/>
              <a:t>225</a:t>
            </a:r>
            <a:r>
              <a:rPr lang="zh-CN" altLang="zh-CN" dirty="0"/>
              <a:t>指数、中国香港恒生指数、韩国</a:t>
            </a:r>
            <a:r>
              <a:rPr lang="en-US" altLang="zh-CN" dirty="0"/>
              <a:t>KOSPI</a:t>
            </a:r>
            <a:r>
              <a:rPr lang="zh-CN" altLang="zh-CN" dirty="0"/>
              <a:t>指数、富时新加坡海峡时报指数这些指数在负面事件相互影响上比较大。不难看出这些指数均是比较有名的指数，所在地区也是经济发达地区且经济全球化程度比较高，它们之间对负面事件的影响存在着较为一致的看法。另一方面，我们可以看出印度孟买</a:t>
            </a:r>
            <a:r>
              <a:rPr lang="en-US" altLang="zh-CN" dirty="0"/>
              <a:t>30</a:t>
            </a:r>
            <a:r>
              <a:rPr lang="zh-CN" altLang="zh-CN" dirty="0"/>
              <a:t>指数、中国台湾加权指数、中国沪深</a:t>
            </a:r>
            <a:r>
              <a:rPr lang="en-US" altLang="zh-CN" dirty="0"/>
              <a:t>300</a:t>
            </a:r>
            <a:r>
              <a:rPr lang="zh-CN" altLang="zh-CN" dirty="0"/>
              <a:t>指数、俄罗斯</a:t>
            </a:r>
            <a:r>
              <a:rPr lang="en-US" altLang="zh-CN" dirty="0" err="1"/>
              <a:t>Micex</a:t>
            </a:r>
            <a:r>
              <a:rPr lang="zh-CN" altLang="zh-CN" dirty="0"/>
              <a:t>指数这些指数之间及与前面提到的其他指数之间在负面事件中相互影响不是很显著。有意思的是在积极事件的相互影响中，亚洲国家或者地区指数似乎参与度不高，比如在国家股票指数关联上涨的关联规则挖掘结果中较少见到这些指数。</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cstate="print"/>
          <a:srcRect/>
          <a:stretch>
            <a:fillRect/>
          </a:stretch>
        </p:blipFill>
        <p:spPr>
          <a:xfrm>
            <a:off x="0" y="2454498"/>
            <a:ext cx="12196800" cy="4403503"/>
          </a:xfrm>
          <a:prstGeom prst="rect">
            <a:avLst/>
          </a:prstGeom>
        </p:spPr>
      </p:pic>
      <p:grpSp>
        <p:nvGrpSpPr>
          <p:cNvPr id="8" name="组合 7"/>
          <p:cNvGrpSpPr/>
          <p:nvPr/>
        </p:nvGrpSpPr>
        <p:grpSpPr>
          <a:xfrm>
            <a:off x="4947444" y="1328709"/>
            <a:ext cx="2301875" cy="2308227"/>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7" y="3754915"/>
            <a:ext cx="6257970" cy="830991"/>
          </a:xfrm>
          <a:prstGeom prst="rect">
            <a:avLst/>
          </a:prstGeom>
          <a:noFill/>
        </p:spPr>
        <p:txBody>
          <a:bodyPr wrap="square" lIns="91434" tIns="45717" rIns="91434" bIns="45717" rtlCol="0">
            <a:spAutoFit/>
          </a:bodyPr>
          <a:lstStyle/>
          <a:p>
            <a:pPr algn="ctr"/>
            <a:r>
              <a:rPr lang="zh-CN" altLang="en-US" sz="4800" b="1" dirty="0" smtClean="0">
                <a:solidFill>
                  <a:schemeClr val="accent2"/>
                </a:solidFill>
                <a:latin typeface="微软雅黑" panose="020B0503020204020204" pitchFamily="34" charset="-122"/>
                <a:ea typeface="微软雅黑" panose="020B0503020204020204" pitchFamily="34" charset="-122"/>
              </a:rPr>
              <a:t>分析步骤</a:t>
            </a:r>
            <a:endParaRPr lang="zh-CN" altLang="en-US" sz="4800" b="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bwMode="auto">
          <a:xfrm>
            <a:off x="1633885" y="4570915"/>
            <a:ext cx="9145016"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2"/>
          <p:cNvSpPr>
            <a:spLocks noEditPoints="1"/>
          </p:cNvSpPr>
          <p:nvPr/>
        </p:nvSpPr>
        <p:spPr bwMode="auto">
          <a:xfrm>
            <a:off x="5517801" y="1904686"/>
            <a:ext cx="1161161" cy="1156273"/>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16" name="Oval 39"/>
          <p:cNvSpPr>
            <a:spLocks noChangeAspect="1" noChangeArrowheads="1"/>
          </p:cNvSpPr>
          <p:nvPr/>
        </p:nvSpPr>
        <p:spPr bwMode="auto">
          <a:xfrm>
            <a:off x="1777901" y="4866277"/>
            <a:ext cx="216000" cy="217227"/>
          </a:xfrm>
          <a:prstGeom prst="ellipse">
            <a:avLst/>
          </a:prstGeom>
          <a:solidFill>
            <a:schemeClr val="tx1"/>
          </a:solidFill>
          <a:ln w="28575" cap="flat">
            <a:solidFill>
              <a:schemeClr val="accent2"/>
            </a:solidFill>
            <a:prstDash val="solid"/>
            <a:miter lim="800000"/>
          </a:ln>
        </p:spPr>
        <p:txBody>
          <a:bodyPr vert="horz" wrap="square" lIns="91434" tIns="45717" rIns="91434" bIns="45717" numCol="1" anchor="t" anchorCtr="0" compatLnSpc="1"/>
          <a:lstStyle/>
          <a:p>
            <a:endParaRPr lang="zh-CN" altLang="en-US" sz="2000">
              <a:solidFill>
                <a:schemeClr val="accent1"/>
              </a:solidFill>
            </a:endParaRPr>
          </a:p>
        </p:txBody>
      </p:sp>
      <p:sp>
        <p:nvSpPr>
          <p:cNvPr id="19" name="Oval 42"/>
          <p:cNvSpPr>
            <a:spLocks noChangeAspect="1" noChangeArrowheads="1"/>
          </p:cNvSpPr>
          <p:nvPr/>
        </p:nvSpPr>
        <p:spPr bwMode="auto">
          <a:xfrm>
            <a:off x="4867063" y="4866275"/>
            <a:ext cx="216000" cy="217227"/>
          </a:xfrm>
          <a:prstGeom prst="ellipse">
            <a:avLst/>
          </a:prstGeom>
          <a:solidFill>
            <a:schemeClr val="tx1"/>
          </a:solidFill>
          <a:ln w="28575" cap="flat">
            <a:solidFill>
              <a:schemeClr val="accent2"/>
            </a:solidFill>
            <a:prstDash val="solid"/>
            <a:miter lim="800000"/>
          </a:ln>
        </p:spPr>
        <p:txBody>
          <a:bodyPr vert="horz" wrap="square" lIns="91434" tIns="45717" rIns="91434" bIns="45717" numCol="1" anchor="t" anchorCtr="0" compatLnSpc="1"/>
          <a:lstStyle/>
          <a:p>
            <a:endParaRPr lang="zh-CN" altLang="en-US" sz="2000">
              <a:solidFill>
                <a:schemeClr val="accent1"/>
              </a:solidFill>
            </a:endParaRPr>
          </a:p>
        </p:txBody>
      </p:sp>
      <p:sp>
        <p:nvSpPr>
          <p:cNvPr id="20" name="TextBox 19"/>
          <p:cNvSpPr txBox="1"/>
          <p:nvPr/>
        </p:nvSpPr>
        <p:spPr>
          <a:xfrm>
            <a:off x="2194420" y="4725081"/>
            <a:ext cx="2264888" cy="499618"/>
          </a:xfrm>
          <a:prstGeom prst="rect">
            <a:avLst/>
          </a:prstGeom>
          <a:noFill/>
        </p:spPr>
        <p:txBody>
          <a:bodyPr wrap="square" lIns="91434" tIns="45717" rIns="91434" bIns="45717" rtlCol="0">
            <a:spAutoFit/>
          </a:bodyPr>
          <a:lstStyle/>
          <a:p>
            <a:pPr>
              <a:lnSpc>
                <a:spcPct val="150000"/>
              </a:lnSpc>
            </a:pPr>
            <a:r>
              <a:rPr lang="en-US" altLang="zh-CN" sz="2000" b="1" dirty="0">
                <a:solidFill>
                  <a:schemeClr val="accent2"/>
                </a:solidFill>
                <a:latin typeface="+mn-ea"/>
                <a:ea typeface="+mn-ea"/>
                <a:hlinkClick r:id="rId2" action="ppaction://hlinksldjump"/>
              </a:rPr>
              <a:t>6.3.1 </a:t>
            </a:r>
            <a:r>
              <a:rPr lang="zh-CN" altLang="zh-CN" sz="2000" b="1" dirty="0">
                <a:solidFill>
                  <a:schemeClr val="accent2"/>
                </a:solidFill>
                <a:latin typeface="+mn-ea"/>
                <a:ea typeface="+mn-ea"/>
                <a:hlinkClick r:id="rId2" action="ppaction://hlinksldjump"/>
              </a:rPr>
              <a:t>问题描述</a:t>
            </a:r>
            <a:endParaRPr lang="zh-CN" altLang="zh-CN" sz="2000" b="1" dirty="0">
              <a:solidFill>
                <a:schemeClr val="accent2"/>
              </a:solidFill>
              <a:latin typeface="+mn-ea"/>
              <a:ea typeface="+mn-ea"/>
            </a:endParaRPr>
          </a:p>
        </p:txBody>
      </p:sp>
      <p:sp>
        <p:nvSpPr>
          <p:cNvPr id="22" name="TextBox 21"/>
          <p:cNvSpPr txBox="1"/>
          <p:nvPr/>
        </p:nvSpPr>
        <p:spPr>
          <a:xfrm>
            <a:off x="5234284" y="4686798"/>
            <a:ext cx="2174419" cy="553992"/>
          </a:xfrm>
          <a:prstGeom prst="rect">
            <a:avLst/>
          </a:prstGeom>
          <a:noFill/>
        </p:spPr>
        <p:txBody>
          <a:bodyPr wrap="square" lIns="91434" tIns="45717" rIns="91434" bIns="45717" rtlCol="0">
            <a:spAutoFit/>
          </a:bodyPr>
          <a:lstStyle>
            <a:defPPr>
              <a:defRPr lang="zh-CN"/>
            </a:defPPr>
            <a:lvl1pPr>
              <a:lnSpc>
                <a:spcPct val="150000"/>
              </a:lnSpc>
              <a:defRPr>
                <a:solidFill>
                  <a:schemeClr val="accent1"/>
                </a:solidFill>
                <a:latin typeface="+mn-ea"/>
                <a:ea typeface="+mn-ea"/>
              </a:defRPr>
            </a:lvl1pPr>
          </a:lstStyle>
          <a:p>
            <a:r>
              <a:rPr lang="en-US" altLang="zh-CN" sz="2000" b="1" dirty="0">
                <a:solidFill>
                  <a:schemeClr val="accent2"/>
                </a:solidFill>
                <a:hlinkClick r:id="rId3" action="ppaction://hlinksldjump"/>
              </a:rPr>
              <a:t>6.3.2 </a:t>
            </a:r>
            <a:r>
              <a:rPr lang="zh-CN" altLang="zh-CN" sz="2000" b="1" dirty="0">
                <a:solidFill>
                  <a:schemeClr val="accent2"/>
                </a:solidFill>
                <a:hlinkClick r:id="rId3" action="ppaction://hlinksldjump"/>
              </a:rPr>
              <a:t>数据预处理</a:t>
            </a:r>
            <a:endParaRPr lang="zh-CN" altLang="zh-CN" sz="2000" dirty="0">
              <a:solidFill>
                <a:schemeClr val="accent2"/>
              </a:solidFill>
            </a:endParaRPr>
          </a:p>
        </p:txBody>
      </p:sp>
      <p:sp>
        <p:nvSpPr>
          <p:cNvPr id="15" name="Oval 39"/>
          <p:cNvSpPr>
            <a:spLocks noChangeAspect="1" noChangeArrowheads="1"/>
          </p:cNvSpPr>
          <p:nvPr/>
        </p:nvSpPr>
        <p:spPr bwMode="auto">
          <a:xfrm>
            <a:off x="8075301" y="4866274"/>
            <a:ext cx="216000" cy="217227"/>
          </a:xfrm>
          <a:prstGeom prst="ellipse">
            <a:avLst/>
          </a:prstGeom>
          <a:solidFill>
            <a:schemeClr val="tx1"/>
          </a:solidFill>
          <a:ln w="28575" cap="flat">
            <a:solidFill>
              <a:schemeClr val="accent2"/>
            </a:solidFill>
            <a:prstDash val="solid"/>
            <a:miter lim="800000"/>
          </a:ln>
        </p:spPr>
        <p:txBody>
          <a:bodyPr vert="horz" wrap="square" lIns="91434" tIns="45717" rIns="91434" bIns="45717" numCol="1" anchor="t" anchorCtr="0" compatLnSpc="1"/>
          <a:lstStyle/>
          <a:p>
            <a:endParaRPr lang="zh-CN" altLang="en-US" sz="2000">
              <a:solidFill>
                <a:schemeClr val="accent1"/>
              </a:solidFill>
            </a:endParaRPr>
          </a:p>
        </p:txBody>
      </p:sp>
      <p:sp>
        <p:nvSpPr>
          <p:cNvPr id="17" name="TextBox 16"/>
          <p:cNvSpPr txBox="1"/>
          <p:nvPr/>
        </p:nvSpPr>
        <p:spPr>
          <a:xfrm>
            <a:off x="8402637" y="4774838"/>
            <a:ext cx="2448272" cy="400103"/>
          </a:xfrm>
          <a:prstGeom prst="rect">
            <a:avLst/>
          </a:prstGeom>
          <a:noFill/>
        </p:spPr>
        <p:txBody>
          <a:bodyPr wrap="square" lIns="91434" tIns="45717" rIns="91434" bIns="45717" rtlCol="0">
            <a:spAutoFit/>
          </a:bodyPr>
          <a:lstStyle/>
          <a:p>
            <a:r>
              <a:rPr lang="en-US" altLang="zh-CN" sz="2000" b="1" dirty="0">
                <a:solidFill>
                  <a:schemeClr val="accent2"/>
                </a:solidFill>
                <a:latin typeface="+mn-ea"/>
                <a:ea typeface="+mn-ea"/>
                <a:hlinkClick r:id="rId4" action="ppaction://hlinksldjump"/>
              </a:rPr>
              <a:t>6.3.3 </a:t>
            </a:r>
            <a:r>
              <a:rPr lang="zh-CN" altLang="zh-CN" sz="2000" b="1" dirty="0">
                <a:solidFill>
                  <a:schemeClr val="accent2"/>
                </a:solidFill>
                <a:latin typeface="+mn-ea"/>
                <a:ea typeface="+mn-ea"/>
                <a:hlinkClick r:id="rId4" action="ppaction://hlinksldjump"/>
              </a:rPr>
              <a:t>关联规则挖掘</a:t>
            </a:r>
            <a:endParaRPr lang="zh-CN" altLang="zh-CN" sz="2000" b="1" dirty="0">
              <a:solidFill>
                <a:schemeClr val="accent2"/>
              </a:solidFill>
              <a:latin typeface="+mn-ea"/>
              <a:ea typeface="+mn-ea"/>
            </a:endParaRPr>
          </a:p>
        </p:txBody>
      </p:sp>
      <p:sp>
        <p:nvSpPr>
          <p:cNvPr id="18" name="Oval 39"/>
          <p:cNvSpPr>
            <a:spLocks noChangeAspect="1" noChangeArrowheads="1"/>
          </p:cNvSpPr>
          <p:nvPr/>
        </p:nvSpPr>
        <p:spPr bwMode="auto">
          <a:xfrm>
            <a:off x="2983320" y="5589240"/>
            <a:ext cx="216000" cy="217227"/>
          </a:xfrm>
          <a:prstGeom prst="ellipse">
            <a:avLst/>
          </a:prstGeom>
          <a:solidFill>
            <a:schemeClr val="tx1"/>
          </a:solidFill>
          <a:ln w="28575" cap="flat">
            <a:solidFill>
              <a:schemeClr val="accent2"/>
            </a:solidFill>
            <a:prstDash val="solid"/>
            <a:miter lim="800000"/>
          </a:ln>
        </p:spPr>
        <p:txBody>
          <a:bodyPr vert="horz" wrap="square" lIns="91434" tIns="45717" rIns="91434" bIns="45717" numCol="1" anchor="t" anchorCtr="0" compatLnSpc="1"/>
          <a:lstStyle/>
          <a:p>
            <a:endParaRPr lang="zh-CN" altLang="en-US" sz="2000">
              <a:solidFill>
                <a:schemeClr val="accent1"/>
              </a:solidFill>
            </a:endParaRPr>
          </a:p>
        </p:txBody>
      </p:sp>
      <p:sp>
        <p:nvSpPr>
          <p:cNvPr id="21" name="TextBox 20"/>
          <p:cNvSpPr txBox="1"/>
          <p:nvPr/>
        </p:nvSpPr>
        <p:spPr>
          <a:xfrm>
            <a:off x="3326864" y="5497801"/>
            <a:ext cx="2004513" cy="400103"/>
          </a:xfrm>
          <a:prstGeom prst="rect">
            <a:avLst/>
          </a:prstGeom>
          <a:noFill/>
        </p:spPr>
        <p:txBody>
          <a:bodyPr wrap="square" lIns="91434" tIns="45717" rIns="91434" bIns="45717" rtlCol="0">
            <a:spAutoFit/>
          </a:bodyPr>
          <a:lstStyle/>
          <a:p>
            <a:r>
              <a:rPr lang="en-US" altLang="zh-CN" sz="2000" b="1" dirty="0">
                <a:solidFill>
                  <a:schemeClr val="accent2"/>
                </a:solidFill>
                <a:latin typeface="+mn-ea"/>
                <a:ea typeface="+mn-ea"/>
                <a:hlinkClick r:id="rId5" action="ppaction://hlinksldjump"/>
              </a:rPr>
              <a:t>6.3.4 </a:t>
            </a:r>
            <a:r>
              <a:rPr lang="zh-CN" altLang="zh-CN" sz="2000" b="1" dirty="0">
                <a:solidFill>
                  <a:schemeClr val="accent2"/>
                </a:solidFill>
                <a:latin typeface="+mn-ea"/>
                <a:ea typeface="+mn-ea"/>
                <a:hlinkClick r:id="rId5" action="ppaction://hlinksldjump"/>
              </a:rPr>
              <a:t>问题拓展</a:t>
            </a:r>
            <a:endParaRPr lang="zh-CN" altLang="zh-CN" sz="2000" b="1" dirty="0">
              <a:solidFill>
                <a:schemeClr val="accent2"/>
              </a:solidFill>
              <a:latin typeface="+mn-ea"/>
              <a:ea typeface="+mn-ea"/>
            </a:endParaRPr>
          </a:p>
        </p:txBody>
      </p:sp>
      <p:sp>
        <p:nvSpPr>
          <p:cNvPr id="23" name="Oval 42"/>
          <p:cNvSpPr>
            <a:spLocks noChangeAspect="1" noChangeArrowheads="1"/>
          </p:cNvSpPr>
          <p:nvPr/>
        </p:nvSpPr>
        <p:spPr bwMode="auto">
          <a:xfrm>
            <a:off x="6746453" y="5589240"/>
            <a:ext cx="216000" cy="217227"/>
          </a:xfrm>
          <a:prstGeom prst="ellipse">
            <a:avLst/>
          </a:prstGeom>
          <a:solidFill>
            <a:schemeClr val="tx1"/>
          </a:solidFill>
          <a:ln w="28575" cap="flat">
            <a:solidFill>
              <a:schemeClr val="accent2"/>
            </a:solidFill>
            <a:prstDash val="solid"/>
            <a:miter lim="800000"/>
          </a:ln>
        </p:spPr>
        <p:txBody>
          <a:bodyPr vert="horz" wrap="square" lIns="91434" tIns="45717" rIns="91434" bIns="45717" numCol="1" anchor="t" anchorCtr="0" compatLnSpc="1"/>
          <a:lstStyle/>
          <a:p>
            <a:endParaRPr lang="zh-CN" altLang="en-US" sz="2000">
              <a:solidFill>
                <a:schemeClr val="accent1"/>
              </a:solidFill>
            </a:endParaRPr>
          </a:p>
        </p:txBody>
      </p:sp>
      <p:sp>
        <p:nvSpPr>
          <p:cNvPr id="24" name="TextBox 23"/>
          <p:cNvSpPr txBox="1"/>
          <p:nvPr/>
        </p:nvSpPr>
        <p:spPr>
          <a:xfrm>
            <a:off x="7125494" y="5420857"/>
            <a:ext cx="2174419" cy="499618"/>
          </a:xfrm>
          <a:prstGeom prst="rect">
            <a:avLst/>
          </a:prstGeom>
          <a:noFill/>
        </p:spPr>
        <p:txBody>
          <a:bodyPr wrap="square" lIns="91434" tIns="45717" rIns="91434" bIns="45717" rtlCol="0">
            <a:spAutoFit/>
          </a:bodyPr>
          <a:lstStyle>
            <a:defPPr>
              <a:defRPr lang="zh-CN"/>
            </a:defPPr>
            <a:lvl1pPr>
              <a:lnSpc>
                <a:spcPct val="150000"/>
              </a:lnSpc>
              <a:defRPr>
                <a:solidFill>
                  <a:schemeClr val="accent1"/>
                </a:solidFill>
                <a:latin typeface="+mn-ea"/>
                <a:ea typeface="+mn-ea"/>
              </a:defRPr>
            </a:lvl1pPr>
          </a:lstStyle>
          <a:p>
            <a:r>
              <a:rPr lang="en-US" altLang="zh-CN" sz="2000" b="1" dirty="0">
                <a:solidFill>
                  <a:schemeClr val="accent2"/>
                </a:solidFill>
                <a:hlinkClick r:id="rId6" action="ppaction://hlinksldjump"/>
              </a:rPr>
              <a:t>6.3.5 </a:t>
            </a:r>
            <a:r>
              <a:rPr lang="zh-CN" altLang="zh-CN" sz="2000" b="1" dirty="0">
                <a:solidFill>
                  <a:schemeClr val="accent2"/>
                </a:solidFill>
                <a:hlinkClick r:id="rId6" action="ppaction://hlinksldjump"/>
              </a:rPr>
              <a:t>结果分析</a:t>
            </a:r>
            <a:endParaRPr lang="zh-CN" altLang="zh-CN" sz="2000"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6.3.1   </a:t>
            </a:r>
            <a:r>
              <a:rPr lang="zh-CN" altLang="en-US" sz="2800" dirty="0" smtClean="0">
                <a:solidFill>
                  <a:schemeClr val="accent2"/>
                </a:solidFill>
                <a:latin typeface="微软雅黑" panose="020B0503020204020204" pitchFamily="34" charset="-122"/>
                <a:ea typeface="微软雅黑" panose="020B0503020204020204" pitchFamily="34" charset="-122"/>
              </a:rPr>
              <a:t>问题描述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smtClean="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2" name="TextBox 1"/>
          <p:cNvSpPr txBox="1"/>
          <p:nvPr/>
        </p:nvSpPr>
        <p:spPr>
          <a:xfrm>
            <a:off x="1330766" y="1124744"/>
            <a:ext cx="9286346" cy="1200329"/>
          </a:xfrm>
          <a:prstGeom prst="rect">
            <a:avLst/>
          </a:prstGeom>
          <a:noFill/>
        </p:spPr>
        <p:txBody>
          <a:bodyPr wrap="square" rtlCol="0">
            <a:spAutoFit/>
          </a:bodyPr>
          <a:lstStyle/>
          <a:p>
            <a:pPr indent="457200"/>
            <a:r>
              <a:rPr lang="zh-CN" altLang="zh-CN" dirty="0"/>
              <a:t>为了探讨国际上主要股票价格指数之间的涨跌关联情况，取了</a:t>
            </a:r>
            <a:r>
              <a:rPr lang="en-US" altLang="zh-CN" dirty="0"/>
              <a:t>12</a:t>
            </a:r>
            <a:r>
              <a:rPr lang="zh-CN" altLang="zh-CN" dirty="0"/>
              <a:t>个主要国家或者地区中具有代表性的股票价格指数交易数据，数据表包括国际股票价格指数基本信息表（表</a:t>
            </a:r>
            <a:r>
              <a:rPr lang="en-US" altLang="zh-CN" dirty="0"/>
              <a:t>6-4</a:t>
            </a:r>
            <a:r>
              <a:rPr lang="zh-CN" altLang="zh-CN" dirty="0"/>
              <a:t>）、国际股票价格指数日交易数据表（表</a:t>
            </a:r>
            <a:r>
              <a:rPr lang="en-US" altLang="zh-CN" dirty="0"/>
              <a:t>6-5</a:t>
            </a:r>
            <a:r>
              <a:rPr lang="zh-CN" altLang="zh-CN" dirty="0"/>
              <a:t>），数据来源于国泰安</a:t>
            </a:r>
            <a:r>
              <a:rPr lang="en-US" altLang="zh-CN" dirty="0"/>
              <a:t>CSMAR</a:t>
            </a:r>
            <a:r>
              <a:rPr lang="zh-CN" altLang="zh-CN" dirty="0"/>
              <a:t>数据库。其信息及表结构如下：</a:t>
            </a:r>
            <a:endParaRPr lang="zh-CN" altLang="zh-CN" dirty="0"/>
          </a:p>
        </p:txBody>
      </p:sp>
      <p:graphicFrame>
        <p:nvGraphicFramePr>
          <p:cNvPr id="4" name="表格 3"/>
          <p:cNvGraphicFramePr>
            <a:graphicFrameLocks noGrp="1"/>
          </p:cNvGraphicFramePr>
          <p:nvPr/>
        </p:nvGraphicFramePr>
        <p:xfrm>
          <a:off x="2332240" y="2750852"/>
          <a:ext cx="7283398" cy="3592407"/>
        </p:xfrm>
        <a:graphic>
          <a:graphicData uri="http://schemas.openxmlformats.org/drawingml/2006/table">
            <a:tbl>
              <a:tblPr firstRow="1" bandRow="1">
                <a:tableStyleId>{2D5ABB26-0587-4C30-8999-92F81FD0307C}</a:tableStyleId>
              </a:tblPr>
              <a:tblGrid>
                <a:gridCol w="3641699"/>
                <a:gridCol w="3641699"/>
              </a:tblGrid>
              <a:tr h="276339">
                <a:tc>
                  <a:txBody>
                    <a:bodyPr/>
                    <a:lstStyle/>
                    <a:p>
                      <a:pPr algn="ctr">
                        <a:spcAft>
                          <a:spcPts val="0"/>
                        </a:spcAft>
                      </a:pPr>
                      <a:r>
                        <a:rPr lang="en-US" sz="1000" kern="0" dirty="0" err="1" smtClean="0">
                          <a:effectLst/>
                        </a:rPr>
                        <a:t>Indexcd</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0">
                          <a:effectLst/>
                        </a:rPr>
                        <a:t>Idxnme</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39">
                <a:tc>
                  <a:txBody>
                    <a:bodyPr/>
                    <a:lstStyle/>
                    <a:p>
                      <a:pPr algn="ctr">
                        <a:spcAft>
                          <a:spcPts val="0"/>
                        </a:spcAft>
                      </a:pPr>
                      <a:r>
                        <a:rPr lang="en-US" sz="1000" kern="0" dirty="0">
                          <a:effectLst/>
                        </a:rPr>
                        <a:t>DJI</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zh-CN" sz="1000" kern="0" dirty="0">
                          <a:effectLst/>
                        </a:rPr>
                        <a:t>美国道琼斯工业指数</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r>
              <a:tr h="276339">
                <a:tc>
                  <a:txBody>
                    <a:bodyPr/>
                    <a:lstStyle/>
                    <a:p>
                      <a:pPr algn="ctr">
                        <a:spcAft>
                          <a:spcPts val="0"/>
                        </a:spcAft>
                      </a:pPr>
                      <a:r>
                        <a:rPr lang="en-US" sz="1000" kern="0" dirty="0">
                          <a:effectLst/>
                        </a:rPr>
                        <a:t>FCHI</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dirty="0">
                          <a:effectLst/>
                        </a:rPr>
                        <a:t>法国</a:t>
                      </a:r>
                      <a:r>
                        <a:rPr lang="en-US" sz="1000" kern="0" dirty="0">
                          <a:effectLst/>
                        </a:rPr>
                        <a:t>CAC40</a:t>
                      </a:r>
                      <a:r>
                        <a:rPr lang="zh-CN" sz="1000" kern="0" dirty="0">
                          <a:effectLst/>
                        </a:rPr>
                        <a:t>指数</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dirty="0">
                          <a:effectLst/>
                        </a:rPr>
                        <a:t>FTSE</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a:effectLst/>
                        </a:rPr>
                        <a:t>英国富时</a:t>
                      </a:r>
                      <a:r>
                        <a:rPr lang="en-US" sz="1000" kern="0">
                          <a:effectLst/>
                        </a:rPr>
                        <a:t>100</a:t>
                      </a:r>
                      <a:r>
                        <a:rPr lang="zh-CN" sz="1000" kern="0">
                          <a:effectLst/>
                        </a:rPr>
                        <a:t>指数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dirty="0">
                          <a:effectLst/>
                        </a:rPr>
                        <a:t>GDAXI</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a:effectLst/>
                        </a:rPr>
                        <a:t>德国</a:t>
                      </a:r>
                      <a:r>
                        <a:rPr lang="en-US" sz="1000" kern="0">
                          <a:effectLst/>
                        </a:rPr>
                        <a:t>DAX</a:t>
                      </a:r>
                      <a:r>
                        <a:rPr lang="zh-CN" sz="1000" kern="0">
                          <a:effectLst/>
                        </a:rPr>
                        <a:t>指数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dirty="0">
                          <a:effectLst/>
                        </a:rPr>
                        <a:t>HSI</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a:effectLst/>
                        </a:rPr>
                        <a:t>中国香港恒生指数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dirty="0">
                          <a:effectLst/>
                        </a:rPr>
                        <a:t>KS11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a:effectLst/>
                        </a:rPr>
                        <a:t>韩国</a:t>
                      </a:r>
                      <a:r>
                        <a:rPr lang="en-US" sz="1000" kern="0">
                          <a:effectLst/>
                        </a:rPr>
                        <a:t>KOSPI</a:t>
                      </a:r>
                      <a:r>
                        <a:rPr lang="zh-CN" sz="1000" kern="0">
                          <a:effectLst/>
                        </a:rPr>
                        <a:t>指数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dirty="0">
                          <a:effectLst/>
                        </a:rPr>
                        <a:t>MCIX</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a:effectLst/>
                        </a:rPr>
                        <a:t>俄罗斯</a:t>
                      </a:r>
                      <a:r>
                        <a:rPr lang="en-US" sz="1000" kern="0">
                          <a:effectLst/>
                        </a:rPr>
                        <a:t>Micex</a:t>
                      </a:r>
                      <a:r>
                        <a:rPr lang="zh-CN" sz="1000" kern="0">
                          <a:effectLst/>
                        </a:rPr>
                        <a:t>指数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dirty="0">
                          <a:effectLst/>
                        </a:rPr>
                        <a:t>N225</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a:effectLst/>
                        </a:rPr>
                        <a:t>日本日经</a:t>
                      </a:r>
                      <a:r>
                        <a:rPr lang="en-US" sz="1000" kern="0">
                          <a:effectLst/>
                        </a:rPr>
                        <a:t>225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a:effectLst/>
                        </a:rPr>
                        <a:t>SENSEX</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dirty="0">
                          <a:effectLst/>
                        </a:rPr>
                        <a:t>印度孟买</a:t>
                      </a:r>
                      <a:r>
                        <a:rPr lang="en-US" sz="1000" kern="0" dirty="0">
                          <a:effectLst/>
                        </a:rPr>
                        <a:t>30</a:t>
                      </a:r>
                      <a:r>
                        <a:rPr lang="zh-CN" sz="1000" kern="0" dirty="0">
                          <a:effectLst/>
                        </a:rPr>
                        <a:t>指数</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dirty="0">
                          <a:effectLst/>
                        </a:rPr>
                        <a:t>STI</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a:effectLst/>
                        </a:rPr>
                        <a:t>富时新加坡海峡时报指数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dirty="0">
                          <a:effectLst/>
                        </a:rPr>
                        <a:t>TWII</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kern="0">
                          <a:effectLst/>
                        </a:rPr>
                        <a:t>中国台湾加权指数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276339">
                <a:tc>
                  <a:txBody>
                    <a:bodyPr/>
                    <a:lstStyle/>
                    <a:p>
                      <a:pPr algn="ctr">
                        <a:spcAft>
                          <a:spcPts val="0"/>
                        </a:spcAft>
                      </a:pPr>
                      <a:r>
                        <a:rPr lang="en-US" sz="1000" kern="0" dirty="0">
                          <a:effectLst/>
                        </a:rPr>
                        <a:t>000300</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0" dirty="0">
                          <a:effectLst/>
                        </a:rPr>
                        <a:t>中国沪深</a:t>
                      </a:r>
                      <a:r>
                        <a:rPr lang="en-US" sz="1000" kern="0" dirty="0">
                          <a:effectLst/>
                        </a:rPr>
                        <a:t>300</a:t>
                      </a:r>
                      <a:r>
                        <a:rPr lang="zh-CN" sz="1000" kern="0" dirty="0">
                          <a:effectLst/>
                        </a:rPr>
                        <a:t>指数</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4370189" y="2420888"/>
            <a:ext cx="3240360" cy="307777"/>
          </a:xfrm>
          <a:prstGeom prst="rect">
            <a:avLst/>
          </a:prstGeom>
          <a:noFill/>
        </p:spPr>
        <p:txBody>
          <a:bodyPr wrap="square" rtlCol="0">
            <a:spAutoFit/>
          </a:bodyPr>
          <a:lstStyle/>
          <a:p>
            <a:r>
              <a:rPr lang="zh-CN" altLang="en-US" sz="1400" dirty="0">
                <a:solidFill>
                  <a:srgbClr val="000000"/>
                </a:solidFill>
              </a:rPr>
              <a:t>表</a:t>
            </a:r>
            <a:r>
              <a:rPr lang="en-US" altLang="zh-CN" sz="1400" dirty="0">
                <a:solidFill>
                  <a:srgbClr val="000000"/>
                </a:solidFill>
              </a:rPr>
              <a:t>6-4  </a:t>
            </a:r>
            <a:r>
              <a:rPr lang="zh-CN" altLang="en-US" sz="1400" dirty="0">
                <a:solidFill>
                  <a:srgbClr val="000000"/>
                </a:solidFill>
              </a:rPr>
              <a:t>国际股票价格指数基本信息表</a:t>
            </a:r>
            <a:endParaRPr lang="zh-CN" altLang="en-US" sz="1400" dirty="0">
              <a:solidFill>
                <a:srgbClr val="000000"/>
              </a:solidFill>
            </a:endParaRPr>
          </a:p>
        </p:txBody>
      </p:sp>
      <p:sp>
        <p:nvSpPr>
          <p:cNvPr id="6" name="线形标注 1 5"/>
          <p:cNvSpPr/>
          <p:nvPr/>
        </p:nvSpPr>
        <p:spPr bwMode="auto">
          <a:xfrm>
            <a:off x="10586684" y="2852936"/>
            <a:ext cx="1296144" cy="2016224"/>
          </a:xfrm>
          <a:prstGeom prst="borderCallout1">
            <a:avLst/>
          </a:prstGeom>
          <a:solidFill>
            <a:srgbClr val="F8F8F8"/>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zh-CN" altLang="en-US" dirty="0">
                <a:solidFill>
                  <a:srgbClr val="000000"/>
                </a:solidFill>
              </a:rPr>
              <a:t>其中</a:t>
            </a:r>
            <a:r>
              <a:rPr lang="en-US" altLang="zh-CN" dirty="0" err="1">
                <a:solidFill>
                  <a:srgbClr val="000000"/>
                </a:solidFill>
              </a:rPr>
              <a:t>Indexcd</a:t>
            </a:r>
            <a:r>
              <a:rPr lang="zh-CN" altLang="en-US" dirty="0">
                <a:solidFill>
                  <a:srgbClr val="000000"/>
                </a:solidFill>
              </a:rPr>
              <a:t>表示指数代码、</a:t>
            </a:r>
            <a:r>
              <a:rPr lang="en-US" altLang="zh-CN" dirty="0" err="1">
                <a:solidFill>
                  <a:srgbClr val="000000"/>
                </a:solidFill>
              </a:rPr>
              <a:t>Idxnme</a:t>
            </a:r>
            <a:r>
              <a:rPr lang="zh-CN" altLang="en-US" dirty="0">
                <a:solidFill>
                  <a:srgbClr val="000000"/>
                </a:solidFill>
              </a:rPr>
              <a:t>表示指数简称。</a:t>
            </a:r>
            <a:endParaRPr kumimoji="0" lang="zh-CN" altLang="en-US" sz="1800" b="0" i="0" u="none" strike="noStrike" cap="none" normalizeH="0" baseline="0" dirty="0" smtClean="0">
              <a:ln>
                <a:noFill/>
              </a:ln>
              <a:solidFill>
                <a:srgbClr val="000000"/>
              </a:solidFill>
              <a:effectLst/>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6.3.1   </a:t>
            </a:r>
            <a:r>
              <a:rPr lang="zh-CN" altLang="en-US" sz="2800" dirty="0">
                <a:solidFill>
                  <a:schemeClr val="accent2"/>
                </a:solidFill>
                <a:latin typeface="微软雅黑" panose="020B0503020204020204" pitchFamily="34" charset="-122"/>
                <a:ea typeface="微软雅黑" panose="020B0503020204020204" pitchFamily="34" charset="-122"/>
              </a:rPr>
              <a:t>问题描述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2" name="TextBox 1"/>
          <p:cNvSpPr txBox="1"/>
          <p:nvPr/>
        </p:nvSpPr>
        <p:spPr>
          <a:xfrm>
            <a:off x="4010149" y="783547"/>
            <a:ext cx="3384376" cy="523220"/>
          </a:xfrm>
          <a:prstGeom prst="rect">
            <a:avLst/>
          </a:prstGeom>
          <a:noFill/>
        </p:spPr>
        <p:txBody>
          <a:bodyPr wrap="square" rtlCol="0">
            <a:spAutoFit/>
          </a:bodyPr>
          <a:lstStyle/>
          <a:p>
            <a:r>
              <a:rPr lang="zh-CN" altLang="zh-CN" sz="1400" dirty="0">
                <a:solidFill>
                  <a:srgbClr val="000000"/>
                </a:solidFill>
              </a:rPr>
              <a:t>表</a:t>
            </a:r>
            <a:r>
              <a:rPr lang="en-US" altLang="zh-CN" sz="1400" dirty="0">
                <a:solidFill>
                  <a:srgbClr val="000000"/>
                </a:solidFill>
              </a:rPr>
              <a:t>6-5  </a:t>
            </a:r>
            <a:r>
              <a:rPr lang="zh-CN" altLang="zh-CN" sz="1400" dirty="0">
                <a:solidFill>
                  <a:srgbClr val="000000"/>
                </a:solidFill>
              </a:rPr>
              <a:t>国际股票价格指数日交易数据表</a:t>
            </a:r>
            <a:endParaRPr lang="zh-CN" altLang="zh-CN" sz="1400" dirty="0">
              <a:solidFill>
                <a:srgbClr val="000000"/>
              </a:solidFill>
            </a:endParaRPr>
          </a:p>
          <a:p>
            <a:endParaRPr lang="zh-CN" altLang="en-US" sz="1400" dirty="0"/>
          </a:p>
        </p:txBody>
      </p:sp>
      <p:graphicFrame>
        <p:nvGraphicFramePr>
          <p:cNvPr id="5" name="表格 4"/>
          <p:cNvGraphicFramePr>
            <a:graphicFrameLocks noGrp="1"/>
          </p:cNvGraphicFramePr>
          <p:nvPr/>
        </p:nvGraphicFramePr>
        <p:xfrm>
          <a:off x="2589357" y="1124744"/>
          <a:ext cx="6480718" cy="3595140"/>
        </p:xfrm>
        <a:graphic>
          <a:graphicData uri="http://schemas.openxmlformats.org/drawingml/2006/table">
            <a:tbl>
              <a:tblPr firstRow="1" firstCol="1" bandRow="1">
                <a:tableStyleId>{2D5ABB26-0587-4C30-8999-92F81FD0307C}</a:tableStyleId>
              </a:tblPr>
              <a:tblGrid>
                <a:gridCol w="738544"/>
                <a:gridCol w="1181669"/>
                <a:gridCol w="1107815"/>
                <a:gridCol w="1107815"/>
                <a:gridCol w="1200133"/>
                <a:gridCol w="1144742"/>
              </a:tblGrid>
              <a:tr h="466335">
                <a:tc>
                  <a:txBody>
                    <a:bodyPr/>
                    <a:lstStyle/>
                    <a:p>
                      <a:pPr algn="ctr">
                        <a:spcAft>
                          <a:spcPts val="0"/>
                        </a:spcAft>
                      </a:pPr>
                      <a:r>
                        <a:rPr lang="en-US" sz="1000" kern="0" dirty="0" err="1">
                          <a:effectLst/>
                        </a:rPr>
                        <a:t>Indexcd</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0" dirty="0" err="1">
                          <a:effectLst/>
                        </a:rPr>
                        <a:t>Trddt</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0">
                          <a:effectLst/>
                        </a:rPr>
                        <a:t>Opnidx</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0">
                          <a:effectLst/>
                        </a:rPr>
                        <a:t>Highidx</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0">
                          <a:effectLst/>
                        </a:rPr>
                        <a:t>Lowidx</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0" dirty="0" err="1">
                          <a:effectLst/>
                        </a:rPr>
                        <a:t>Clsidx</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759">
                <a:tc>
                  <a:txBody>
                    <a:bodyPr/>
                    <a:lstStyle/>
                    <a:p>
                      <a:pPr algn="ctr">
                        <a:spcAft>
                          <a:spcPts val="0"/>
                        </a:spcAft>
                      </a:pPr>
                      <a:r>
                        <a:rPr lang="en-US" sz="1000" kern="0" dirty="0">
                          <a:effectLst/>
                        </a:rPr>
                        <a:t>DJI</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00" kern="0" dirty="0">
                          <a:effectLst/>
                        </a:rPr>
                        <a:t>2010-01-04</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00" kern="0">
                          <a:effectLst/>
                        </a:rPr>
                        <a:t>10430.69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00" kern="0">
                          <a:effectLst/>
                        </a:rPr>
                        <a:t>10604.97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00" kern="0" dirty="0">
                          <a:effectLst/>
                        </a:rPr>
                        <a:t>10430.69</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00" kern="0">
                          <a:effectLst/>
                        </a:rPr>
                        <a:t>10583.96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T w="12700" cap="flat" cmpd="sng" algn="ctr">
                      <a:solidFill>
                        <a:schemeClr val="tx1"/>
                      </a:solidFill>
                      <a:prstDash val="solid"/>
                      <a:round/>
                      <a:headEnd type="none" w="med" len="med"/>
                      <a:tailEnd type="none" w="med" len="med"/>
                    </a:lnT>
                  </a:tcPr>
                </a:tc>
              </a:tr>
              <a:tr h="400759">
                <a:tc>
                  <a:txBody>
                    <a:bodyPr/>
                    <a:lstStyle/>
                    <a:p>
                      <a:pPr algn="ctr">
                        <a:spcAft>
                          <a:spcPts val="0"/>
                        </a:spcAft>
                      </a:pPr>
                      <a:r>
                        <a:rPr lang="en-US" sz="1000" kern="0">
                          <a:effectLst/>
                        </a:rPr>
                        <a:t>DJI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dirty="0">
                          <a:effectLst/>
                        </a:rPr>
                        <a:t>2010-01-05</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dirty="0">
                          <a:effectLst/>
                        </a:rPr>
                        <a:t>10584.56</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10584.56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10522.52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10572.02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400759">
                <a:tc>
                  <a:txBody>
                    <a:bodyPr/>
                    <a:lstStyle/>
                    <a:p>
                      <a:pPr algn="ctr">
                        <a:spcAft>
                          <a:spcPts val="0"/>
                        </a:spcAft>
                      </a:pPr>
                      <a:r>
                        <a:rPr lang="en-US" sz="1000" kern="0">
                          <a:effectLst/>
                        </a:rPr>
                        <a:t>DJI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2010-01-06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dirty="0">
                          <a:effectLst/>
                        </a:rPr>
                        <a:t>10564.72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dirty="0">
                          <a:effectLst/>
                        </a:rPr>
                        <a:t>10594.99</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10546.55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10573.68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400759">
                <a:tc>
                  <a:txBody>
                    <a:bodyPr/>
                    <a:lstStyle/>
                    <a:p>
                      <a:pPr algn="ctr">
                        <a:spcAft>
                          <a:spcPts val="0"/>
                        </a:spcAft>
                      </a:pPr>
                      <a:r>
                        <a:rPr lang="en-US" sz="1000" kern="0">
                          <a:effectLst/>
                        </a:rPr>
                        <a:t>DJI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2010-01-07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10571.11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dirty="0">
                          <a:effectLst/>
                        </a:rPr>
                        <a:t>10612.37</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dirty="0">
                          <a:effectLst/>
                        </a:rPr>
                        <a:t>10505.21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10606.86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400759">
                <a:tc>
                  <a:txBody>
                    <a:bodyPr/>
                    <a:lstStyle/>
                    <a:p>
                      <a:pPr algn="ctr">
                        <a:spcAft>
                          <a:spcPts val="0"/>
                        </a:spcAft>
                      </a:pPr>
                      <a:r>
                        <a:rPr lang="en-US" sz="1000" kern="0">
                          <a:effectLst/>
                        </a:rPr>
                        <a:t>DJI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2010-01-08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10606.4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10619.4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dirty="0">
                          <a:effectLst/>
                        </a:rPr>
                        <a:t>10554.33</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10618.19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400759">
                <a:tc>
                  <a:txBody>
                    <a:bodyPr/>
                    <a:lstStyle/>
                    <a:p>
                      <a:pPr algn="ctr">
                        <a:spcAft>
                          <a:spcPts val="0"/>
                        </a:spcAft>
                      </a:pPr>
                      <a:r>
                        <a:rPr lang="en-US" sz="1000" kern="0">
                          <a:effectLst/>
                        </a:rPr>
                        <a:t>DJI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2010-01-11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10620.31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10676.23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10591.59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dirty="0">
                          <a:effectLst/>
                        </a:rPr>
                        <a:t>10663.99</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400759">
                <a:tc>
                  <a:txBody>
                    <a:bodyPr/>
                    <a:lstStyle/>
                    <a:p>
                      <a:pPr algn="ctr">
                        <a:spcAft>
                          <a:spcPts val="0"/>
                        </a:spcAft>
                      </a:pPr>
                      <a:r>
                        <a:rPr lang="en-US" sz="1000" kern="0">
                          <a:effectLst/>
                        </a:rPr>
                        <a:t>DJI</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2010-01-12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10662.86</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10663.08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a:effectLst/>
                        </a:rPr>
                        <a:t>10568.84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00" kern="0" dirty="0">
                          <a:effectLst/>
                        </a:rPr>
                        <a:t>10627.26</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323492">
                <a:tc>
                  <a:txBody>
                    <a:bodyPr/>
                    <a:lstStyle/>
                    <a:p>
                      <a:pPr algn="ctr">
                        <a:spcAft>
                          <a:spcPts val="0"/>
                        </a:spcAft>
                      </a:pPr>
                      <a:r>
                        <a:rPr lang="zh-CN" sz="1000" kern="0">
                          <a:effectLst/>
                        </a:rPr>
                        <a: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0">
                          <a:effectLst/>
                        </a:rPr>
                        <a: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0">
                          <a:effectLst/>
                        </a:rPr>
                        <a: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0" dirty="0">
                          <a:effectLst/>
                        </a:rPr>
                        <a:t>……</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0">
                          <a:effectLst/>
                        </a:rPr>
                        <a: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0" dirty="0">
                          <a:effectLst/>
                        </a:rPr>
                        <a:t>……</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lnB w="12700" cap="flat" cmpd="sng" algn="ctr">
                      <a:solidFill>
                        <a:schemeClr val="tx1"/>
                      </a:solidFill>
                      <a:prstDash val="solid"/>
                      <a:round/>
                      <a:headEnd type="none" w="med" len="med"/>
                      <a:tailEnd type="none" w="med" len="med"/>
                    </a:lnB>
                  </a:tcPr>
                </a:tc>
              </a:tr>
            </a:tbl>
          </a:graphicData>
        </a:graphic>
      </p:graphicFrame>
      <p:sp>
        <p:nvSpPr>
          <p:cNvPr id="6" name="线形标注 1 5"/>
          <p:cNvSpPr/>
          <p:nvPr/>
        </p:nvSpPr>
        <p:spPr bwMode="auto">
          <a:xfrm>
            <a:off x="9914805" y="1623353"/>
            <a:ext cx="1584176" cy="2016224"/>
          </a:xfrm>
          <a:prstGeom prst="borderCallout1">
            <a:avLst/>
          </a:prstGeom>
          <a:solidFill>
            <a:srgbClr val="F8F8F8"/>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solidFill>
                  <a:srgbClr val="000000"/>
                </a:solidFill>
              </a:rPr>
              <a:t>其中字段依次代码指数代码、交易日期、开票指数、最高指数、最低指数、收盘指数。数据区间从</a:t>
            </a:r>
            <a:r>
              <a:rPr lang="en-US" altLang="zh-CN" sz="1400" dirty="0">
                <a:solidFill>
                  <a:srgbClr val="000000"/>
                </a:solidFill>
              </a:rPr>
              <a:t>2010</a:t>
            </a:r>
            <a:r>
              <a:rPr lang="zh-CN" altLang="en-US" sz="1400" dirty="0">
                <a:solidFill>
                  <a:srgbClr val="000000"/>
                </a:solidFill>
              </a:rPr>
              <a:t>年</a:t>
            </a:r>
            <a:r>
              <a:rPr lang="en-US" altLang="zh-CN" sz="1400" dirty="0">
                <a:solidFill>
                  <a:srgbClr val="000000"/>
                </a:solidFill>
              </a:rPr>
              <a:t>1</a:t>
            </a:r>
            <a:r>
              <a:rPr lang="zh-CN" altLang="en-US" sz="1400" dirty="0">
                <a:solidFill>
                  <a:srgbClr val="000000"/>
                </a:solidFill>
              </a:rPr>
              <a:t>月至</a:t>
            </a:r>
            <a:r>
              <a:rPr lang="en-US" altLang="zh-CN" sz="1400" dirty="0">
                <a:solidFill>
                  <a:srgbClr val="000000"/>
                </a:solidFill>
              </a:rPr>
              <a:t>2019</a:t>
            </a:r>
            <a:r>
              <a:rPr lang="zh-CN" altLang="en-US" sz="1400" dirty="0">
                <a:solidFill>
                  <a:srgbClr val="000000"/>
                </a:solidFill>
              </a:rPr>
              <a:t>年</a:t>
            </a:r>
            <a:r>
              <a:rPr lang="en-US" altLang="zh-CN" sz="1400" dirty="0">
                <a:solidFill>
                  <a:srgbClr val="000000"/>
                </a:solidFill>
              </a:rPr>
              <a:t>8</a:t>
            </a:r>
            <a:r>
              <a:rPr lang="zh-CN" altLang="en-US" sz="1400" dirty="0">
                <a:solidFill>
                  <a:srgbClr val="000000"/>
                </a:solidFill>
              </a:rPr>
              <a:t>月。 </a:t>
            </a:r>
            <a:endParaRPr kumimoji="0" lang="zh-CN" altLang="en-US" sz="1400" b="0" i="0" u="none" strike="noStrike" cap="none" normalizeH="0" baseline="0" dirty="0" smtClean="0">
              <a:ln>
                <a:noFill/>
              </a:ln>
              <a:solidFill>
                <a:srgbClr val="000000"/>
              </a:solidFill>
              <a:effectLst/>
            </a:endParaRPr>
          </a:p>
        </p:txBody>
      </p:sp>
      <p:sp>
        <p:nvSpPr>
          <p:cNvPr id="7" name="TextBox 6"/>
          <p:cNvSpPr txBox="1"/>
          <p:nvPr/>
        </p:nvSpPr>
        <p:spPr>
          <a:xfrm>
            <a:off x="1561877" y="4941168"/>
            <a:ext cx="8928992" cy="1508105"/>
          </a:xfrm>
          <a:prstGeom prst="rect">
            <a:avLst/>
          </a:prstGeom>
          <a:noFill/>
        </p:spPr>
        <p:txBody>
          <a:bodyPr wrap="square" rtlCol="0">
            <a:spAutoFit/>
          </a:bodyPr>
          <a:lstStyle/>
          <a:p>
            <a:r>
              <a:rPr lang="zh-CN" altLang="zh-CN" sz="2000" b="1" dirty="0"/>
              <a:t>问题：</a:t>
            </a:r>
            <a:r>
              <a:rPr lang="zh-CN" altLang="zh-CN" dirty="0"/>
              <a:t>在一国或地区由于受某事件的影响造成其主要股票价格指数下跌幅度较大时，另一国或地区的主要股票价格指数在同期是否也会有较大幅度的下跌？注意这里下跌幅度较大定义为：跌幅大于等于</a:t>
            </a:r>
            <a:r>
              <a:rPr lang="en-US" altLang="zh-CN" dirty="0"/>
              <a:t>0.5%</a:t>
            </a:r>
            <a:r>
              <a:rPr lang="zh-CN" altLang="zh-CN" dirty="0"/>
              <a:t>，同时我们也应该注意到不同国家或地区之间存在时差，从而能为国际投资者提供一定的参考意义。实际上本例为一个关联规则挖掘问题，下面将介绍具体的挖掘分析流程及</a:t>
            </a:r>
            <a:r>
              <a:rPr lang="en-US" altLang="zh-CN" dirty="0"/>
              <a:t>Python</a:t>
            </a:r>
            <a:r>
              <a:rPr lang="zh-CN" altLang="zh-CN" dirty="0"/>
              <a:t>实现方法。</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6.3.2 </a:t>
            </a:r>
            <a:r>
              <a:rPr lang="zh-CN" altLang="en-US" sz="2800" dirty="0" smtClean="0">
                <a:solidFill>
                  <a:schemeClr val="accent2"/>
                </a:solidFill>
                <a:latin typeface="微软雅黑" panose="020B0503020204020204" pitchFamily="34" charset="-122"/>
                <a:ea typeface="微软雅黑" panose="020B0503020204020204" pitchFamily="34" charset="-122"/>
              </a:rPr>
              <a:t>  数据预处理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sz="2000" dirty="0">
                <a:solidFill>
                  <a:schemeClr val="accent2"/>
                </a:solidFill>
              </a:rPr>
              <a:t>6</a:t>
            </a:r>
            <a:r>
              <a:rPr lang="en-US" altLang="zh-CN" dirty="0" smtClean="0">
                <a:solidFill>
                  <a:schemeClr val="accent2"/>
                </a:solidFill>
              </a:rPr>
              <a:t> </a:t>
            </a:r>
            <a:endParaRPr lang="zh-CN" altLang="en-US" dirty="0">
              <a:solidFill>
                <a:schemeClr val="accent2"/>
              </a:solidFill>
            </a:endParaRPr>
          </a:p>
        </p:txBody>
      </p:sp>
      <p:sp>
        <p:nvSpPr>
          <p:cNvPr id="15" name="文本框 7"/>
          <p:cNvSpPr txBox="1">
            <a:spLocks noChangeArrowheads="1"/>
          </p:cNvSpPr>
          <p:nvPr/>
        </p:nvSpPr>
        <p:spPr bwMode="auto">
          <a:xfrm>
            <a:off x="895121" y="764704"/>
            <a:ext cx="10459844" cy="282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buNone/>
            </a:pPr>
            <a:r>
              <a:rPr lang="zh-CN" altLang="zh-CN" sz="2000" dirty="0"/>
              <a:t>首先计算各指数的跌幅指标数据，其中跌幅计算公式为</a:t>
            </a:r>
            <a:r>
              <a:rPr lang="zh-CN" altLang="zh-CN" sz="2000" dirty="0" smtClean="0"/>
              <a:t>：</a:t>
            </a:r>
            <a:endParaRPr lang="en-US" altLang="zh-CN" sz="2000" dirty="0" smtClean="0"/>
          </a:p>
          <a:p>
            <a:pPr indent="457200">
              <a:buNone/>
            </a:pPr>
            <a:r>
              <a:rPr lang="en-US" altLang="zh-CN" sz="2000" dirty="0" smtClean="0"/>
              <a:t>                      </a:t>
            </a:r>
            <a:r>
              <a:rPr lang="zh-CN" altLang="zh-CN" sz="2000" dirty="0" smtClean="0"/>
              <a:t>（</a:t>
            </a:r>
            <a:r>
              <a:rPr lang="zh-CN" altLang="zh-CN" sz="2000" dirty="0"/>
              <a:t>当日收盘指数</a:t>
            </a:r>
            <a:r>
              <a:rPr lang="en-US" altLang="zh-CN" sz="2000" dirty="0"/>
              <a:t>-</a:t>
            </a:r>
            <a:r>
              <a:rPr lang="zh-CN" altLang="zh-CN" sz="2000" dirty="0"/>
              <a:t>上日收盘指数）</a:t>
            </a:r>
            <a:r>
              <a:rPr lang="en-US" altLang="zh-CN" sz="2000" dirty="0"/>
              <a:t>/</a:t>
            </a:r>
            <a:r>
              <a:rPr lang="zh-CN" altLang="zh-CN" sz="2000" dirty="0"/>
              <a:t>上日收盘指数</a:t>
            </a:r>
            <a:r>
              <a:rPr lang="zh-CN" altLang="zh-CN" sz="2000" dirty="0" smtClean="0"/>
              <a:t>。</a:t>
            </a:r>
            <a:endParaRPr lang="en-US" altLang="zh-CN" sz="2000" dirty="0" smtClean="0"/>
          </a:p>
          <a:p>
            <a:pPr indent="457200">
              <a:buNone/>
            </a:pPr>
            <a:r>
              <a:rPr lang="zh-CN" altLang="zh-CN" sz="2000" dirty="0" smtClean="0"/>
              <a:t>为了</a:t>
            </a:r>
            <a:r>
              <a:rPr lang="zh-CN" altLang="zh-CN" sz="2000" dirty="0"/>
              <a:t>便于关联规则挖掘，我们将跌幅指标数据转化为</a:t>
            </a:r>
            <a:r>
              <a:rPr lang="en-US" altLang="zh-CN" sz="2000" dirty="0"/>
              <a:t>0</a:t>
            </a:r>
            <a:r>
              <a:rPr lang="zh-CN" altLang="zh-CN" sz="2000" dirty="0"/>
              <a:t>、</a:t>
            </a:r>
            <a:r>
              <a:rPr lang="en-US" altLang="zh-CN" sz="2000" dirty="0"/>
              <a:t>1</a:t>
            </a:r>
            <a:r>
              <a:rPr lang="zh-CN" altLang="zh-CN" sz="2000" dirty="0"/>
              <a:t>布尔值，即跌幅大于等于</a:t>
            </a:r>
            <a:r>
              <a:rPr lang="en-US" altLang="zh-CN" sz="2000" dirty="0"/>
              <a:t>0.5%</a:t>
            </a:r>
            <a:r>
              <a:rPr lang="zh-CN" altLang="zh-CN" sz="2000" dirty="0"/>
              <a:t>记为</a:t>
            </a:r>
            <a:r>
              <a:rPr lang="en-US" altLang="zh-CN" sz="2000" dirty="0"/>
              <a:t>1</a:t>
            </a:r>
            <a:r>
              <a:rPr lang="zh-CN" altLang="zh-CN" sz="2000" dirty="0"/>
              <a:t>，否则为</a:t>
            </a:r>
            <a:r>
              <a:rPr lang="en-US" altLang="zh-CN" sz="2000" dirty="0"/>
              <a:t>0</a:t>
            </a:r>
            <a:r>
              <a:rPr lang="zh-CN" altLang="zh-CN" sz="2000" dirty="0"/>
              <a:t>。计算各指数的跌幅指标数据并转化为布尔值的算法如下</a:t>
            </a:r>
            <a:r>
              <a:rPr lang="zh-CN" altLang="zh-CN" sz="2000" dirty="0" smtClean="0"/>
              <a:t>：</a:t>
            </a:r>
            <a:endParaRPr lang="en-US" altLang="zh-CN" sz="2000" dirty="0" smtClean="0"/>
          </a:p>
          <a:p>
            <a:pPr marL="342900" indent="-342900">
              <a:buFont typeface="Wingdings" panose="05000000000000000000" pitchFamily="2" charset="2"/>
              <a:buChar char="l"/>
            </a:pPr>
            <a:r>
              <a:rPr lang="zh-CN" altLang="zh-CN" sz="2000" dirty="0" smtClean="0"/>
              <a:t>输入</a:t>
            </a:r>
            <a:r>
              <a:rPr lang="zh-CN" altLang="zh-CN" sz="2000" dirty="0"/>
              <a:t>：国际股票价格指数日交易数据表</a:t>
            </a:r>
            <a:endParaRPr lang="zh-CN" altLang="zh-CN" sz="2000" dirty="0"/>
          </a:p>
          <a:p>
            <a:pPr marL="342900" indent="-342900">
              <a:buFont typeface="Wingdings" panose="05000000000000000000" pitchFamily="2" charset="2"/>
              <a:buChar char="l"/>
            </a:pPr>
            <a:r>
              <a:rPr lang="zh-CN" altLang="zh-CN" sz="2000" dirty="0"/>
              <a:t>输出：采用布尔值表示的各指数每日</a:t>
            </a:r>
            <a:r>
              <a:rPr lang="zh-CN" altLang="zh-CN" sz="2000" dirty="0" smtClean="0"/>
              <a:t>跌幅</a:t>
            </a:r>
            <a:endParaRPr lang="zh-CN" altLang="zh-CN" sz="2000" dirty="0"/>
          </a:p>
        </p:txBody>
      </p:sp>
      <p:sp>
        <p:nvSpPr>
          <p:cNvPr id="7" name="矩形 10"/>
          <p:cNvSpPr>
            <a:spLocks noChangeArrowheads="1"/>
          </p:cNvSpPr>
          <p:nvPr/>
        </p:nvSpPr>
        <p:spPr bwMode="auto">
          <a:xfrm>
            <a:off x="1417861" y="3861048"/>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a:solidFill>
                  <a:srgbClr val="F8F8F8"/>
                </a:solidFill>
              </a:rPr>
              <a:t>Step1</a:t>
            </a:r>
            <a:r>
              <a:rPr lang="zh-CN" altLang="zh-CN" sz="2000" dirty="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3" name="TextBox 2"/>
          <p:cNvSpPr txBox="1"/>
          <p:nvPr/>
        </p:nvSpPr>
        <p:spPr>
          <a:xfrm>
            <a:off x="1417861" y="4437112"/>
            <a:ext cx="2592288" cy="1477328"/>
          </a:xfrm>
          <a:prstGeom prst="rect">
            <a:avLst/>
          </a:prstGeom>
          <a:noFill/>
          <a:ln>
            <a:solidFill>
              <a:schemeClr val="tx1"/>
            </a:solidFill>
          </a:ln>
        </p:spPr>
        <p:txBody>
          <a:bodyPr wrap="square" rtlCol="0">
            <a:spAutoFit/>
          </a:bodyPr>
          <a:lstStyle/>
          <a:p>
            <a:pPr indent="457200"/>
            <a:r>
              <a:rPr lang="zh-CN" altLang="zh-CN" dirty="0"/>
              <a:t>通过国际股票价格指数日交易数据表获得待计算的各指数代码</a:t>
            </a:r>
            <a:r>
              <a:rPr lang="en-US" altLang="zh-CN" dirty="0"/>
              <a:t>code</a:t>
            </a:r>
            <a:r>
              <a:rPr lang="zh-CN" altLang="zh-CN" dirty="0"/>
              <a:t>，可以通过值统计函数来实现。</a:t>
            </a:r>
            <a:endParaRPr lang="zh-CN" altLang="en-US" dirty="0"/>
          </a:p>
        </p:txBody>
      </p:sp>
      <p:sp>
        <p:nvSpPr>
          <p:cNvPr id="9" name="矩形 10"/>
          <p:cNvSpPr>
            <a:spLocks noChangeArrowheads="1"/>
          </p:cNvSpPr>
          <p:nvPr/>
        </p:nvSpPr>
        <p:spPr bwMode="auto">
          <a:xfrm>
            <a:off x="6458421" y="3861048"/>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smtClean="0">
                <a:solidFill>
                  <a:srgbClr val="F8F8F8"/>
                </a:solidFill>
              </a:rPr>
              <a:t>Step2</a:t>
            </a:r>
            <a:r>
              <a:rPr lang="zh-CN" altLang="zh-CN" sz="2000" dirty="0" smtClean="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10" name="TextBox 9"/>
          <p:cNvSpPr txBox="1"/>
          <p:nvPr/>
        </p:nvSpPr>
        <p:spPr>
          <a:xfrm>
            <a:off x="6458421" y="4421554"/>
            <a:ext cx="4009240" cy="1477328"/>
          </a:xfrm>
          <a:prstGeom prst="rect">
            <a:avLst/>
          </a:prstGeom>
          <a:noFill/>
          <a:ln>
            <a:solidFill>
              <a:schemeClr val="tx1"/>
            </a:solidFill>
          </a:ln>
        </p:spPr>
        <p:txBody>
          <a:bodyPr wrap="square" rtlCol="0">
            <a:spAutoFit/>
          </a:bodyPr>
          <a:lstStyle/>
          <a:p>
            <a:pPr indent="457200"/>
            <a:r>
              <a:rPr lang="zh-CN" altLang="zh-CN" dirty="0"/>
              <a:t>创建一个空字典</a:t>
            </a:r>
            <a:r>
              <a:rPr lang="en-US" altLang="zh-CN" dirty="0"/>
              <a:t>D</a:t>
            </a:r>
            <a:r>
              <a:rPr lang="zh-CN" altLang="zh-CN" dirty="0"/>
              <a:t>，用于存放布尔值表示的各指数每日跌幅数据，其中字典的键为指数代码，字典的值为布尔值表示的各指数每日跌幅数据序列（</a:t>
            </a:r>
            <a:r>
              <a:rPr lang="en-US" altLang="zh-CN" dirty="0"/>
              <a:t>index</a:t>
            </a:r>
            <a:r>
              <a:rPr lang="zh-CN" altLang="zh-CN" dirty="0"/>
              <a:t>为交易日期，</a:t>
            </a:r>
            <a:r>
              <a:rPr lang="en-US" altLang="zh-CN" dirty="0"/>
              <a:t>value</a:t>
            </a:r>
            <a:r>
              <a:rPr lang="zh-CN" altLang="zh-CN" dirty="0"/>
              <a:t>为布尔值）</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P spid="3"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685584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6.3.2 </a:t>
            </a:r>
            <a:r>
              <a:rPr lang="zh-CN" altLang="en-US" sz="2800" dirty="0">
                <a:solidFill>
                  <a:schemeClr val="accent2"/>
                </a:solidFill>
                <a:latin typeface="微软雅黑" panose="020B0503020204020204" pitchFamily="34" charset="-122"/>
                <a:ea typeface="微软雅黑" panose="020B0503020204020204" pitchFamily="34" charset="-122"/>
              </a:rPr>
              <a:t>  数据预处理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6</a:t>
            </a:r>
            <a:endParaRPr lang="zh-CN" altLang="en-US" dirty="0">
              <a:solidFill>
                <a:schemeClr val="accent2"/>
              </a:solidFill>
            </a:endParaRPr>
          </a:p>
        </p:txBody>
      </p:sp>
      <p:sp>
        <p:nvSpPr>
          <p:cNvPr id="12" name="矩形 10"/>
          <p:cNvSpPr>
            <a:spLocks noChangeArrowheads="1"/>
          </p:cNvSpPr>
          <p:nvPr/>
        </p:nvSpPr>
        <p:spPr bwMode="auto">
          <a:xfrm>
            <a:off x="1210208" y="1340768"/>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smtClean="0">
                <a:solidFill>
                  <a:srgbClr val="F8F8F8"/>
                </a:solidFill>
              </a:rPr>
              <a:t>Step3</a:t>
            </a:r>
            <a:r>
              <a:rPr lang="zh-CN" altLang="zh-CN" sz="2000" dirty="0" smtClean="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13" name="TextBox 12"/>
          <p:cNvSpPr txBox="1"/>
          <p:nvPr/>
        </p:nvSpPr>
        <p:spPr>
          <a:xfrm>
            <a:off x="1210208" y="1916832"/>
            <a:ext cx="2592288" cy="1200329"/>
          </a:xfrm>
          <a:prstGeom prst="rect">
            <a:avLst/>
          </a:prstGeom>
          <a:noFill/>
          <a:ln>
            <a:solidFill>
              <a:schemeClr val="tx1"/>
            </a:solidFill>
          </a:ln>
        </p:spPr>
        <p:txBody>
          <a:bodyPr wrap="square" rtlCol="0">
            <a:spAutoFit/>
          </a:bodyPr>
          <a:lstStyle/>
          <a:p>
            <a:pPr indent="457200"/>
            <a:r>
              <a:rPr lang="zh-CN" altLang="zh-CN" dirty="0"/>
              <a:t>采用循环的方式，依次计算每个指数布尔值表示的每日跌幅数据，赋给上一步创建的字典。</a:t>
            </a:r>
            <a:endParaRPr lang="zh-CN" altLang="en-US" dirty="0"/>
          </a:p>
        </p:txBody>
      </p:sp>
      <p:sp>
        <p:nvSpPr>
          <p:cNvPr id="2" name="右箭头 1"/>
          <p:cNvSpPr/>
          <p:nvPr/>
        </p:nvSpPr>
        <p:spPr bwMode="auto">
          <a:xfrm>
            <a:off x="4226173" y="2420888"/>
            <a:ext cx="720080" cy="36004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TextBox 2"/>
          <p:cNvSpPr txBox="1"/>
          <p:nvPr/>
        </p:nvSpPr>
        <p:spPr>
          <a:xfrm>
            <a:off x="5378301" y="712728"/>
            <a:ext cx="6048672" cy="3416320"/>
          </a:xfrm>
          <a:prstGeom prst="rect">
            <a:avLst/>
          </a:prstGeom>
          <a:noFill/>
        </p:spPr>
        <p:txBody>
          <a:bodyPr wrap="square" rtlCol="0">
            <a:spAutoFit/>
          </a:bodyPr>
          <a:lstStyle/>
          <a:p>
            <a:r>
              <a:rPr lang="zh-CN" altLang="zh-CN" dirty="0"/>
              <a:t>具体执行流程如下：</a:t>
            </a:r>
            <a:endParaRPr lang="zh-CN" altLang="zh-CN" dirty="0"/>
          </a:p>
          <a:p>
            <a:r>
              <a:rPr lang="en-US" altLang="zh-CN" dirty="0"/>
              <a:t>for c in code:</a:t>
            </a:r>
            <a:endParaRPr lang="zh-CN" altLang="zh-CN" dirty="0"/>
          </a:p>
          <a:p>
            <a:r>
              <a:rPr lang="en-US" altLang="zh-CN" dirty="0"/>
              <a:t>   </a:t>
            </a:r>
            <a:r>
              <a:rPr lang="en-US" altLang="zh-CN" dirty="0" smtClean="0"/>
              <a:t>  </a:t>
            </a:r>
            <a:r>
              <a:rPr lang="zh-CN" altLang="zh-CN" dirty="0" smtClean="0"/>
              <a:t>获得</a:t>
            </a:r>
            <a:r>
              <a:rPr lang="zh-CN" altLang="zh-CN" dirty="0"/>
              <a:t>第</a:t>
            </a:r>
            <a:r>
              <a:rPr lang="en-US" altLang="zh-CN" dirty="0"/>
              <a:t>c</a:t>
            </a:r>
            <a:r>
              <a:rPr lang="zh-CN" altLang="zh-CN" dirty="0"/>
              <a:t>个指数代码的交易数据并按交易日期排序</a:t>
            </a:r>
            <a:endParaRPr lang="zh-CN" altLang="zh-CN" dirty="0"/>
          </a:p>
          <a:p>
            <a:r>
              <a:rPr lang="en-US" altLang="zh-CN" dirty="0"/>
              <a:t>   </a:t>
            </a:r>
            <a:r>
              <a:rPr lang="en-US" altLang="zh-CN" dirty="0" smtClean="0"/>
              <a:t>  </a:t>
            </a:r>
            <a:r>
              <a:rPr lang="zh-CN" altLang="zh-CN" dirty="0" smtClean="0"/>
              <a:t>取出</a:t>
            </a:r>
            <a:r>
              <a:rPr lang="zh-CN" altLang="zh-CN" dirty="0"/>
              <a:t>第</a:t>
            </a:r>
            <a:r>
              <a:rPr lang="en-US" altLang="zh-CN" dirty="0"/>
              <a:t>c</a:t>
            </a:r>
            <a:r>
              <a:rPr lang="zh-CN" altLang="zh-CN" dirty="0"/>
              <a:t>个指数代码交易数据首个收盘指数至倒数第一个收盘指数，记为</a:t>
            </a:r>
            <a:r>
              <a:rPr lang="en-US" altLang="zh-CN" dirty="0"/>
              <a:t>p1</a:t>
            </a:r>
            <a:endParaRPr lang="zh-CN" altLang="zh-CN" dirty="0"/>
          </a:p>
          <a:p>
            <a:r>
              <a:rPr lang="en-US" altLang="zh-CN" dirty="0"/>
              <a:t>   </a:t>
            </a:r>
            <a:r>
              <a:rPr lang="en-US" altLang="zh-CN" dirty="0" smtClean="0"/>
              <a:t>  </a:t>
            </a:r>
            <a:r>
              <a:rPr lang="zh-CN" altLang="zh-CN" dirty="0" smtClean="0"/>
              <a:t>取出</a:t>
            </a:r>
            <a:r>
              <a:rPr lang="zh-CN" altLang="zh-CN" dirty="0"/>
              <a:t>第</a:t>
            </a:r>
            <a:r>
              <a:rPr lang="en-US" altLang="zh-CN" dirty="0"/>
              <a:t>c</a:t>
            </a:r>
            <a:r>
              <a:rPr lang="zh-CN" altLang="zh-CN" dirty="0"/>
              <a:t>个指数代码交易数据第</a:t>
            </a:r>
            <a:r>
              <a:rPr lang="en-US" altLang="zh-CN" dirty="0"/>
              <a:t>2</a:t>
            </a:r>
            <a:r>
              <a:rPr lang="zh-CN" altLang="zh-CN" dirty="0"/>
              <a:t>个收盘指数至最后一个收盘指数，记为</a:t>
            </a:r>
            <a:r>
              <a:rPr lang="en-US" altLang="zh-CN" dirty="0"/>
              <a:t>p2</a:t>
            </a:r>
            <a:endParaRPr lang="zh-CN" altLang="zh-CN" dirty="0"/>
          </a:p>
          <a:p>
            <a:r>
              <a:rPr lang="en-US" altLang="zh-CN" dirty="0"/>
              <a:t> </a:t>
            </a:r>
            <a:r>
              <a:rPr lang="en-US" altLang="zh-CN" dirty="0" smtClean="0"/>
              <a:t>    </a:t>
            </a:r>
            <a:r>
              <a:rPr lang="zh-CN" altLang="zh-CN" dirty="0"/>
              <a:t>跌幅指标计算：</a:t>
            </a:r>
            <a:r>
              <a:rPr lang="en-US" altLang="zh-CN" dirty="0"/>
              <a:t>(p2-p1)/p1,</a:t>
            </a:r>
            <a:r>
              <a:rPr lang="zh-CN" altLang="zh-CN" dirty="0"/>
              <a:t>如果跌幅大于等于</a:t>
            </a:r>
            <a:r>
              <a:rPr lang="en-US" altLang="zh-CN" dirty="0"/>
              <a:t>0.5%</a:t>
            </a:r>
            <a:r>
              <a:rPr lang="zh-CN" altLang="zh-CN" dirty="0"/>
              <a:t>记为</a:t>
            </a:r>
            <a:r>
              <a:rPr lang="en-US" altLang="zh-CN" dirty="0"/>
              <a:t>1</a:t>
            </a:r>
            <a:r>
              <a:rPr lang="zh-CN" altLang="zh-CN" dirty="0"/>
              <a:t>，否则为</a:t>
            </a:r>
            <a:r>
              <a:rPr lang="en-US" altLang="zh-CN" dirty="0"/>
              <a:t>0</a:t>
            </a:r>
            <a:r>
              <a:rPr lang="zh-CN" altLang="zh-CN" dirty="0"/>
              <a:t>，可以通过预定义一个全</a:t>
            </a:r>
            <a:r>
              <a:rPr lang="en-US" altLang="zh-CN" dirty="0"/>
              <a:t>0</a:t>
            </a:r>
            <a:r>
              <a:rPr lang="zh-CN" altLang="zh-CN" dirty="0"/>
              <a:t>的数组来实现布尔值转换，同时构造一个序列</a:t>
            </a:r>
            <a:r>
              <a:rPr lang="en-US" altLang="zh-CN" dirty="0"/>
              <a:t>S</a:t>
            </a:r>
            <a:r>
              <a:rPr lang="zh-CN" altLang="zh-CN" dirty="0"/>
              <a:t>，序列中的</a:t>
            </a:r>
            <a:r>
              <a:rPr lang="en-US" altLang="zh-CN" dirty="0"/>
              <a:t>index</a:t>
            </a:r>
            <a:r>
              <a:rPr lang="zh-CN" altLang="zh-CN" dirty="0"/>
              <a:t>为交易日期，</a:t>
            </a:r>
            <a:r>
              <a:rPr lang="en-US" altLang="zh-CN" dirty="0"/>
              <a:t>value</a:t>
            </a:r>
            <a:r>
              <a:rPr lang="zh-CN" altLang="zh-CN" dirty="0"/>
              <a:t>为布尔值。</a:t>
            </a:r>
            <a:endParaRPr lang="zh-CN" altLang="zh-CN" dirty="0"/>
          </a:p>
          <a:p>
            <a:r>
              <a:rPr lang="en-US" altLang="zh-CN" dirty="0"/>
              <a:t>   </a:t>
            </a:r>
            <a:r>
              <a:rPr lang="en-US" altLang="zh-CN" dirty="0" smtClean="0"/>
              <a:t>  </a:t>
            </a:r>
            <a:r>
              <a:rPr lang="zh-CN" altLang="zh-CN" dirty="0" smtClean="0"/>
              <a:t>通过</a:t>
            </a:r>
            <a:r>
              <a:rPr lang="zh-CN" altLang="zh-CN" dirty="0"/>
              <a:t>字典中的</a:t>
            </a:r>
            <a:r>
              <a:rPr lang="en-US" altLang="zh-CN" dirty="0" err="1"/>
              <a:t>setdefault</a:t>
            </a:r>
            <a:r>
              <a:rPr lang="en-US" altLang="zh-CN" dirty="0"/>
              <a:t>(</a:t>
            </a:r>
            <a:r>
              <a:rPr lang="zh-CN" altLang="zh-CN" dirty="0"/>
              <a:t>键</a:t>
            </a:r>
            <a:r>
              <a:rPr lang="en-US" altLang="zh-CN" dirty="0"/>
              <a:t>,</a:t>
            </a:r>
            <a:r>
              <a:rPr lang="zh-CN" altLang="zh-CN" dirty="0"/>
              <a:t>值</a:t>
            </a:r>
            <a:r>
              <a:rPr lang="en-US" altLang="zh-CN" dirty="0"/>
              <a:t>)</a:t>
            </a:r>
            <a:r>
              <a:rPr lang="zh-CN" altLang="zh-CN" dirty="0"/>
              <a:t>依次赋值给</a:t>
            </a:r>
            <a:r>
              <a:rPr lang="en-US" altLang="zh-CN" dirty="0"/>
              <a:t>D</a:t>
            </a:r>
            <a:endParaRPr lang="zh-CN" altLang="zh-CN" dirty="0"/>
          </a:p>
        </p:txBody>
      </p:sp>
      <p:sp>
        <p:nvSpPr>
          <p:cNvPr id="17" name="矩形 10"/>
          <p:cNvSpPr>
            <a:spLocks noChangeArrowheads="1"/>
          </p:cNvSpPr>
          <p:nvPr/>
        </p:nvSpPr>
        <p:spPr bwMode="auto">
          <a:xfrm>
            <a:off x="1204523" y="4581128"/>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smtClean="0">
                <a:solidFill>
                  <a:srgbClr val="F8F8F8"/>
                </a:solidFill>
              </a:rPr>
              <a:t>Step4</a:t>
            </a:r>
            <a:r>
              <a:rPr lang="zh-CN" altLang="zh-CN" sz="2000" dirty="0" smtClean="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18" name="TextBox 17"/>
          <p:cNvSpPr txBox="1"/>
          <p:nvPr/>
        </p:nvSpPr>
        <p:spPr>
          <a:xfrm>
            <a:off x="1204523" y="5157192"/>
            <a:ext cx="1653498" cy="369332"/>
          </a:xfrm>
          <a:prstGeom prst="rect">
            <a:avLst/>
          </a:prstGeom>
          <a:noFill/>
          <a:ln>
            <a:solidFill>
              <a:schemeClr val="tx1"/>
            </a:solidFill>
          </a:ln>
        </p:spPr>
        <p:txBody>
          <a:bodyPr wrap="square" rtlCol="0">
            <a:spAutoFit/>
          </a:bodyPr>
          <a:lstStyle/>
          <a:p>
            <a:pPr indent="457200"/>
            <a:r>
              <a:rPr lang="zh-CN" altLang="zh-CN" dirty="0"/>
              <a:t>输出</a:t>
            </a:r>
            <a:r>
              <a:rPr lang="en-US" altLang="zh-CN" dirty="0"/>
              <a:t>D</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 grpId="0" animBg="1"/>
      <p:bldP spid="3"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59197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6.3.2 </a:t>
            </a:r>
            <a:r>
              <a:rPr lang="zh-CN" altLang="en-US" sz="2800" dirty="0">
                <a:solidFill>
                  <a:schemeClr val="accent2"/>
                </a:solidFill>
                <a:latin typeface="微软雅黑" panose="020B0503020204020204" pitchFamily="34" charset="-122"/>
                <a:ea typeface="微软雅黑" panose="020B0503020204020204" pitchFamily="34" charset="-122"/>
              </a:rPr>
              <a:t>  数据预处理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6</a:t>
            </a:r>
            <a:endParaRPr lang="zh-CN" altLang="en-US" dirty="0">
              <a:solidFill>
                <a:schemeClr val="accent2"/>
              </a:solidFill>
            </a:endParaRPr>
          </a:p>
        </p:txBody>
      </p:sp>
      <p:sp>
        <p:nvSpPr>
          <p:cNvPr id="4" name="TextBox 3"/>
          <p:cNvSpPr txBox="1"/>
          <p:nvPr/>
        </p:nvSpPr>
        <p:spPr>
          <a:xfrm>
            <a:off x="2137941" y="817390"/>
            <a:ext cx="8640960" cy="5262979"/>
          </a:xfrm>
          <a:prstGeom prst="rect">
            <a:avLst/>
          </a:prstGeom>
          <a:noFill/>
        </p:spPr>
        <p:txBody>
          <a:bodyPr wrap="square" rtlCol="0">
            <a:spAutoFit/>
          </a:bodyPr>
          <a:lstStyle/>
          <a:p>
            <a:r>
              <a:rPr lang="zh-CN" altLang="zh-CN" sz="2400" dirty="0"/>
              <a:t>具体实现代码如下</a:t>
            </a:r>
            <a:r>
              <a:rPr lang="zh-CN" altLang="zh-CN" sz="2400" dirty="0" smtClean="0"/>
              <a:t>：</a:t>
            </a:r>
            <a:endParaRPr lang="en-US" altLang="zh-CN" sz="2400" dirty="0" smtClean="0"/>
          </a:p>
          <a:p>
            <a:endParaRPr lang="zh-CN" altLang="zh-CN" sz="2400" dirty="0"/>
          </a:p>
          <a:p>
            <a:r>
              <a:rPr lang="en-US" altLang="zh-CN" dirty="0"/>
              <a:t>import pandas as </a:t>
            </a:r>
            <a:r>
              <a:rPr lang="en-US" altLang="zh-CN" dirty="0" err="1"/>
              <a:t>pd</a:t>
            </a:r>
            <a:endParaRPr lang="zh-CN" altLang="zh-CN" dirty="0"/>
          </a:p>
          <a:p>
            <a:r>
              <a:rPr lang="en-US" altLang="zh-CN" dirty="0"/>
              <a:t>import </a:t>
            </a:r>
            <a:r>
              <a:rPr lang="en-US" altLang="zh-CN" dirty="0" err="1"/>
              <a:t>numpy</a:t>
            </a:r>
            <a:r>
              <a:rPr lang="en-US" altLang="zh-CN" dirty="0"/>
              <a:t> as </a:t>
            </a:r>
            <a:r>
              <a:rPr lang="en-US" altLang="zh-CN" dirty="0" err="1"/>
              <a:t>np</a:t>
            </a:r>
            <a:endParaRPr lang="zh-CN" altLang="zh-CN" dirty="0"/>
          </a:p>
          <a:p>
            <a:r>
              <a:rPr lang="en-US" altLang="zh-CN" dirty="0"/>
              <a:t>data=</a:t>
            </a:r>
            <a:r>
              <a:rPr lang="en-US" altLang="zh-CN" dirty="0" err="1"/>
              <a:t>pd.read_excel</a:t>
            </a:r>
            <a:r>
              <a:rPr lang="en-US" altLang="zh-CN" dirty="0"/>
              <a:t>('</a:t>
            </a:r>
            <a:r>
              <a:rPr lang="zh-CN" altLang="zh-CN" dirty="0"/>
              <a:t>国际股票价格指数日交易数据表</a:t>
            </a:r>
            <a:r>
              <a:rPr lang="en-US" altLang="zh-CN" dirty="0"/>
              <a:t>.</a:t>
            </a:r>
            <a:r>
              <a:rPr lang="en-US" altLang="zh-CN" dirty="0" err="1"/>
              <a:t>xlsx</a:t>
            </a:r>
            <a:r>
              <a:rPr lang="en-US" altLang="zh-CN" dirty="0"/>
              <a:t>')</a:t>
            </a:r>
            <a:endParaRPr lang="zh-CN" altLang="zh-CN" dirty="0"/>
          </a:p>
          <a:p>
            <a:r>
              <a:rPr lang="en-US" altLang="zh-CN" dirty="0"/>
              <a:t>code=list(</a:t>
            </a:r>
            <a:r>
              <a:rPr lang="en-US" altLang="zh-CN" dirty="0" err="1"/>
              <a:t>data.iloc</a:t>
            </a:r>
            <a:r>
              <a:rPr lang="en-US" altLang="zh-CN" dirty="0"/>
              <a:t>[:,0].</a:t>
            </a:r>
            <a:r>
              <a:rPr lang="en-US" altLang="zh-CN" dirty="0" err="1"/>
              <a:t>value_counts</a:t>
            </a:r>
            <a:r>
              <a:rPr lang="en-US" altLang="zh-CN" dirty="0"/>
              <a:t>().index)</a:t>
            </a:r>
            <a:endParaRPr lang="zh-CN" altLang="zh-CN" dirty="0"/>
          </a:p>
          <a:p>
            <a:r>
              <a:rPr lang="en-US" altLang="zh-CN" dirty="0"/>
              <a:t>D=</a:t>
            </a:r>
            <a:r>
              <a:rPr lang="en-US" altLang="zh-CN" dirty="0" err="1"/>
              <a:t>dict</a:t>
            </a:r>
            <a:r>
              <a:rPr lang="en-US" altLang="zh-CN" dirty="0"/>
              <a:t>()</a:t>
            </a:r>
            <a:endParaRPr lang="zh-CN" altLang="zh-CN" dirty="0"/>
          </a:p>
          <a:p>
            <a:r>
              <a:rPr lang="en-US" altLang="zh-CN" dirty="0"/>
              <a:t>for c in code:</a:t>
            </a:r>
            <a:endParaRPr lang="zh-CN" altLang="zh-CN" dirty="0"/>
          </a:p>
          <a:p>
            <a:r>
              <a:rPr lang="en-US" altLang="zh-CN" dirty="0"/>
              <a:t>    </a:t>
            </a:r>
            <a:r>
              <a:rPr lang="en-US" altLang="zh-CN" dirty="0" err="1"/>
              <a:t>dt</a:t>
            </a:r>
            <a:r>
              <a:rPr lang="en-US" altLang="zh-CN" dirty="0"/>
              <a:t>=</a:t>
            </a:r>
            <a:r>
              <a:rPr lang="en-US" altLang="zh-CN" dirty="0" err="1"/>
              <a:t>data.loc</a:t>
            </a:r>
            <a:r>
              <a:rPr lang="en-US" altLang="zh-CN" dirty="0"/>
              <a:t>[data['</a:t>
            </a:r>
            <a:r>
              <a:rPr lang="en-US" altLang="zh-CN" dirty="0" err="1"/>
              <a:t>Indexcd</a:t>
            </a:r>
            <a:r>
              <a:rPr lang="en-US" altLang="zh-CN" dirty="0"/>
              <a:t>'].values==c,['</a:t>
            </a:r>
            <a:r>
              <a:rPr lang="en-US" altLang="zh-CN" dirty="0" err="1"/>
              <a:t>Trddt</a:t>
            </a:r>
            <a:r>
              <a:rPr lang="en-US" altLang="zh-CN" dirty="0"/>
              <a:t>','</a:t>
            </a:r>
            <a:r>
              <a:rPr lang="en-US" altLang="zh-CN" dirty="0" err="1"/>
              <a:t>Clsidx</a:t>
            </a:r>
            <a:r>
              <a:rPr lang="en-US" altLang="zh-CN" dirty="0"/>
              <a:t>']].</a:t>
            </a:r>
            <a:r>
              <a:rPr lang="en-US" altLang="zh-CN" dirty="0" err="1"/>
              <a:t>sort_values</a:t>
            </a:r>
            <a:r>
              <a:rPr lang="en-US" altLang="zh-CN" dirty="0"/>
              <a:t>('</a:t>
            </a:r>
            <a:r>
              <a:rPr lang="en-US" altLang="zh-CN" dirty="0" err="1"/>
              <a:t>Trddt</a:t>
            </a:r>
            <a:r>
              <a:rPr lang="en-US" altLang="zh-CN" dirty="0"/>
              <a:t>')</a:t>
            </a:r>
            <a:endParaRPr lang="zh-CN" altLang="zh-CN" dirty="0"/>
          </a:p>
          <a:p>
            <a:r>
              <a:rPr lang="en-US" altLang="zh-CN" dirty="0"/>
              <a:t>    p1=</a:t>
            </a:r>
            <a:r>
              <a:rPr lang="en-US" altLang="zh-CN" dirty="0" err="1"/>
              <a:t>dt</a:t>
            </a:r>
            <a:r>
              <a:rPr lang="en-US" altLang="zh-CN" dirty="0"/>
              <a:t>['</a:t>
            </a:r>
            <a:r>
              <a:rPr lang="en-US" altLang="zh-CN" dirty="0" err="1"/>
              <a:t>Clsidx</a:t>
            </a:r>
            <a:r>
              <a:rPr lang="en-US" altLang="zh-CN" dirty="0"/>
              <a:t>'].values[:-1]</a:t>
            </a:r>
            <a:endParaRPr lang="zh-CN" altLang="zh-CN" dirty="0"/>
          </a:p>
          <a:p>
            <a:r>
              <a:rPr lang="en-US" altLang="zh-CN" dirty="0"/>
              <a:t>    p2=</a:t>
            </a:r>
            <a:r>
              <a:rPr lang="en-US" altLang="zh-CN" dirty="0" err="1"/>
              <a:t>dt</a:t>
            </a:r>
            <a:r>
              <a:rPr lang="en-US" altLang="zh-CN" dirty="0"/>
              <a:t>['</a:t>
            </a:r>
            <a:r>
              <a:rPr lang="en-US" altLang="zh-CN" dirty="0" err="1"/>
              <a:t>Clsidx</a:t>
            </a:r>
            <a:r>
              <a:rPr lang="en-US" altLang="zh-CN" dirty="0"/>
              <a:t>'].values[1:]</a:t>
            </a:r>
            <a:endParaRPr lang="zh-CN" altLang="zh-CN" dirty="0"/>
          </a:p>
          <a:p>
            <a:r>
              <a:rPr lang="en-US" altLang="zh-CN" dirty="0"/>
              <a:t>    z=</a:t>
            </a:r>
            <a:r>
              <a:rPr lang="en-US" altLang="zh-CN" dirty="0" err="1"/>
              <a:t>np.zeros</a:t>
            </a:r>
            <a:r>
              <a:rPr lang="en-US" altLang="zh-CN" dirty="0"/>
              <a:t>(</a:t>
            </a:r>
            <a:r>
              <a:rPr lang="en-US" altLang="zh-CN" dirty="0" err="1"/>
              <a:t>len</a:t>
            </a:r>
            <a:r>
              <a:rPr lang="en-US" altLang="zh-CN" dirty="0"/>
              <a:t>(p1))</a:t>
            </a:r>
            <a:endParaRPr lang="zh-CN" altLang="zh-CN" dirty="0"/>
          </a:p>
          <a:p>
            <a:r>
              <a:rPr lang="en-US" altLang="zh-CN" dirty="0"/>
              <a:t>    z[(p2-p1)/p1&lt;=-0.005]=1</a:t>
            </a:r>
            <a:endParaRPr lang="zh-CN" altLang="zh-CN" dirty="0"/>
          </a:p>
          <a:p>
            <a:r>
              <a:rPr lang="en-US" altLang="zh-CN" dirty="0"/>
              <a:t>    S=</a:t>
            </a:r>
            <a:r>
              <a:rPr lang="en-US" altLang="zh-CN" dirty="0" err="1"/>
              <a:t>pd.Series</a:t>
            </a:r>
            <a:r>
              <a:rPr lang="en-US" altLang="zh-CN" dirty="0"/>
              <a:t>(</a:t>
            </a:r>
            <a:r>
              <a:rPr lang="en-US" altLang="zh-CN" dirty="0" err="1"/>
              <a:t>z,index</a:t>
            </a:r>
            <a:r>
              <a:rPr lang="en-US" altLang="zh-CN" dirty="0"/>
              <a:t>=</a:t>
            </a:r>
            <a:r>
              <a:rPr lang="en-US" altLang="zh-CN" dirty="0" err="1"/>
              <a:t>dt</a:t>
            </a:r>
            <a:r>
              <a:rPr lang="en-US" altLang="zh-CN" dirty="0"/>
              <a:t>['</a:t>
            </a:r>
            <a:r>
              <a:rPr lang="en-US" altLang="zh-CN" dirty="0" err="1"/>
              <a:t>Trddt</a:t>
            </a:r>
            <a:r>
              <a:rPr lang="en-US" altLang="zh-CN" dirty="0"/>
              <a:t>'].values[1:])</a:t>
            </a:r>
            <a:endParaRPr lang="zh-CN" altLang="zh-CN" dirty="0"/>
          </a:p>
          <a:p>
            <a:r>
              <a:rPr lang="en-US" altLang="zh-CN" dirty="0"/>
              <a:t>    </a:t>
            </a:r>
            <a:r>
              <a:rPr lang="en-US" altLang="zh-CN" dirty="0" err="1"/>
              <a:t>D.setdefault</a:t>
            </a:r>
            <a:r>
              <a:rPr lang="en-US" altLang="zh-CN" dirty="0"/>
              <a:t>(</a:t>
            </a:r>
            <a:r>
              <a:rPr lang="en-US" altLang="zh-CN" dirty="0" err="1"/>
              <a:t>c,S</a:t>
            </a:r>
            <a:r>
              <a:rPr lang="en-US" altLang="zh-CN" dirty="0"/>
              <a:t>)</a:t>
            </a:r>
            <a:endParaRPr lang="zh-CN" altLang="zh-CN" dirty="0"/>
          </a:p>
          <a:p>
            <a:endParaRPr lang="en-US" altLang="zh-CN" dirty="0" smtClean="0"/>
          </a:p>
          <a:p>
            <a:endParaRPr lang="en-US" altLang="zh-CN" dirty="0"/>
          </a:p>
          <a:p>
            <a:r>
              <a:rPr lang="zh-CN" altLang="zh-CN" dirty="0"/>
              <a:t>执行结果如图</a:t>
            </a:r>
            <a:r>
              <a:rPr lang="en-US" altLang="zh-CN" dirty="0"/>
              <a:t>6-3</a:t>
            </a:r>
            <a:r>
              <a:rPr lang="zh-CN" altLang="zh-CN" dirty="0"/>
              <a:t>所示</a:t>
            </a:r>
            <a:r>
              <a:rPr lang="zh-CN" altLang="zh-CN" dirty="0" smtClean="0"/>
              <a:t>。</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21588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6.3.2 </a:t>
            </a:r>
            <a:r>
              <a:rPr lang="zh-CN" altLang="en-US" sz="2800" dirty="0">
                <a:solidFill>
                  <a:schemeClr val="accent2"/>
                </a:solidFill>
                <a:latin typeface="微软雅黑" panose="020B0503020204020204" pitchFamily="34" charset="-122"/>
                <a:ea typeface="微软雅黑" panose="020B0503020204020204" pitchFamily="34" charset="-122"/>
              </a:rPr>
              <a:t>  数据预处理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6</a:t>
            </a:r>
            <a:endParaRPr lang="zh-CN" altLang="en-US" dirty="0">
              <a:solidFill>
                <a:schemeClr val="accent2"/>
              </a:solidFill>
            </a:endParaRPr>
          </a:p>
        </p:txBody>
      </p:sp>
      <p:pic>
        <p:nvPicPr>
          <p:cNvPr id="5" name="图片 4"/>
          <p:cNvPicPr/>
          <p:nvPr/>
        </p:nvPicPr>
        <p:blipFill>
          <a:blip r:embed="rId1"/>
          <a:stretch>
            <a:fillRect/>
          </a:stretch>
        </p:blipFill>
        <p:spPr>
          <a:xfrm>
            <a:off x="2930029" y="836712"/>
            <a:ext cx="5274310" cy="3769995"/>
          </a:xfrm>
          <a:prstGeom prst="rect">
            <a:avLst/>
          </a:prstGeom>
        </p:spPr>
      </p:pic>
      <p:sp>
        <p:nvSpPr>
          <p:cNvPr id="2" name="TextBox 1"/>
          <p:cNvSpPr txBox="1"/>
          <p:nvPr/>
        </p:nvSpPr>
        <p:spPr>
          <a:xfrm>
            <a:off x="5027124" y="4592776"/>
            <a:ext cx="1080120" cy="369332"/>
          </a:xfrm>
          <a:prstGeom prst="rect">
            <a:avLst/>
          </a:prstGeom>
          <a:noFill/>
        </p:spPr>
        <p:txBody>
          <a:bodyPr wrap="square" rtlCol="0">
            <a:spAutoFit/>
          </a:bodyPr>
          <a:lstStyle/>
          <a:p>
            <a:r>
              <a:rPr lang="en-US" altLang="zh-CN" dirty="0"/>
              <a:t> </a:t>
            </a:r>
            <a:r>
              <a:rPr lang="zh-CN" altLang="zh-CN" sz="1600" dirty="0">
                <a:solidFill>
                  <a:schemeClr val="accent1"/>
                </a:solidFill>
              </a:rPr>
              <a:t>图</a:t>
            </a:r>
            <a:r>
              <a:rPr lang="en-US" altLang="zh-CN" sz="1600" dirty="0">
                <a:solidFill>
                  <a:schemeClr val="accent1"/>
                </a:solidFill>
              </a:rPr>
              <a:t>6-3</a:t>
            </a:r>
            <a:endParaRPr lang="zh-CN" altLang="en-US" dirty="0">
              <a:solidFill>
                <a:schemeClr val="accent1"/>
              </a:solidFill>
            </a:endParaRPr>
          </a:p>
        </p:txBody>
      </p:sp>
      <p:sp>
        <p:nvSpPr>
          <p:cNvPr id="3" name="TextBox 2"/>
          <p:cNvSpPr txBox="1"/>
          <p:nvPr/>
        </p:nvSpPr>
        <p:spPr>
          <a:xfrm>
            <a:off x="1993925" y="5157192"/>
            <a:ext cx="7632848" cy="1200329"/>
          </a:xfrm>
          <a:prstGeom prst="rect">
            <a:avLst/>
          </a:prstGeom>
          <a:noFill/>
        </p:spPr>
        <p:txBody>
          <a:bodyPr wrap="square" rtlCol="0">
            <a:spAutoFit/>
          </a:bodyPr>
          <a:lstStyle/>
          <a:p>
            <a:pPr indent="457200"/>
            <a:r>
              <a:rPr lang="zh-CN" altLang="zh-CN" dirty="0"/>
              <a:t>图</a:t>
            </a:r>
            <a:r>
              <a:rPr lang="en-US" altLang="zh-CN" dirty="0"/>
              <a:t>6-3</a:t>
            </a:r>
            <a:r>
              <a:rPr lang="zh-CN" altLang="zh-CN" dirty="0"/>
              <a:t>获得了</a:t>
            </a:r>
            <a:r>
              <a:rPr lang="en-US" altLang="zh-CN" dirty="0"/>
              <a:t>12</a:t>
            </a:r>
            <a:r>
              <a:rPr lang="zh-CN" altLang="zh-CN" dirty="0"/>
              <a:t>个指数代码布尔值表示的每日跌幅数据，数据结构为字典。键为指数代码，值为每日跌幅数据。图中第一个代表了中国沪深</a:t>
            </a:r>
            <a:r>
              <a:rPr lang="en-US" altLang="zh-CN" dirty="0"/>
              <a:t>300</a:t>
            </a:r>
            <a:r>
              <a:rPr lang="zh-CN" altLang="zh-CN" dirty="0"/>
              <a:t>指数的跌幅数据，其中</a:t>
            </a:r>
            <a:r>
              <a:rPr lang="en-US" altLang="zh-CN" dirty="0"/>
              <a:t>2010</a:t>
            </a:r>
            <a:r>
              <a:rPr lang="zh-CN" altLang="zh-CN" dirty="0"/>
              <a:t>年</a:t>
            </a:r>
            <a:r>
              <a:rPr lang="en-US" altLang="zh-CN" dirty="0"/>
              <a:t>01</a:t>
            </a:r>
            <a:r>
              <a:rPr lang="zh-CN" altLang="zh-CN" dirty="0"/>
              <a:t>月</a:t>
            </a:r>
            <a:r>
              <a:rPr lang="en-US" altLang="zh-CN" dirty="0"/>
              <a:t>05</a:t>
            </a:r>
            <a:r>
              <a:rPr lang="zh-CN" altLang="zh-CN" dirty="0"/>
              <a:t>日的值为</a:t>
            </a:r>
            <a:r>
              <a:rPr lang="en-US" altLang="zh-CN" dirty="0"/>
              <a:t>0</a:t>
            </a:r>
            <a:r>
              <a:rPr lang="zh-CN" altLang="zh-CN" dirty="0"/>
              <a:t>，表示跌幅没有超过</a:t>
            </a:r>
            <a:r>
              <a:rPr lang="en-US" altLang="zh-CN" dirty="0"/>
              <a:t>0.5%</a:t>
            </a:r>
            <a:r>
              <a:rPr lang="zh-CN" altLang="zh-CN" dirty="0"/>
              <a:t>，而</a:t>
            </a:r>
            <a:r>
              <a:rPr lang="en-US" altLang="zh-CN" dirty="0"/>
              <a:t>2010</a:t>
            </a:r>
            <a:r>
              <a:rPr lang="zh-CN" altLang="zh-CN" dirty="0"/>
              <a:t>年</a:t>
            </a:r>
            <a:r>
              <a:rPr lang="en-US" altLang="zh-CN" dirty="0"/>
              <a:t>01</a:t>
            </a:r>
            <a:r>
              <a:rPr lang="zh-CN" altLang="zh-CN" dirty="0"/>
              <a:t>月</a:t>
            </a:r>
            <a:r>
              <a:rPr lang="en-US" altLang="zh-CN" dirty="0"/>
              <a:t>06</a:t>
            </a:r>
            <a:r>
              <a:rPr lang="zh-CN" altLang="zh-CN" dirty="0"/>
              <a:t>日的值为</a:t>
            </a:r>
            <a:r>
              <a:rPr lang="en-US" altLang="zh-CN" dirty="0"/>
              <a:t>1</a:t>
            </a:r>
            <a:r>
              <a:rPr lang="zh-CN" altLang="zh-CN" dirty="0"/>
              <a:t>，表示当日跌幅超过了</a:t>
            </a:r>
            <a:r>
              <a:rPr lang="en-US" altLang="zh-CN" dirty="0"/>
              <a:t>0.5%</a:t>
            </a:r>
            <a:r>
              <a:rPr lang="zh-CN" altLang="zh-CN" dirty="0"/>
              <a:t>。</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1011143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6.3.2 </a:t>
            </a:r>
            <a:r>
              <a:rPr lang="zh-CN" altLang="en-US" sz="2800" dirty="0">
                <a:solidFill>
                  <a:schemeClr val="accent2"/>
                </a:solidFill>
                <a:latin typeface="微软雅黑" panose="020B0503020204020204" pitchFamily="34" charset="-122"/>
                <a:ea typeface="微软雅黑" panose="020B0503020204020204" pitchFamily="34" charset="-122"/>
              </a:rPr>
              <a:t>  数据预处理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6</a:t>
            </a:r>
            <a:endParaRPr lang="zh-CN" altLang="en-US" dirty="0">
              <a:solidFill>
                <a:schemeClr val="accent2"/>
              </a:solidFill>
            </a:endParaRPr>
          </a:p>
        </p:txBody>
      </p:sp>
      <p:sp>
        <p:nvSpPr>
          <p:cNvPr id="2" name="TextBox 1"/>
          <p:cNvSpPr txBox="1"/>
          <p:nvPr/>
        </p:nvSpPr>
        <p:spPr>
          <a:xfrm>
            <a:off x="1306301" y="836712"/>
            <a:ext cx="9760632" cy="2523768"/>
          </a:xfrm>
          <a:prstGeom prst="rect">
            <a:avLst/>
          </a:prstGeom>
          <a:noFill/>
        </p:spPr>
        <p:txBody>
          <a:bodyPr wrap="square" rtlCol="0">
            <a:spAutoFit/>
          </a:bodyPr>
          <a:lstStyle/>
          <a:p>
            <a:pPr indent="457200"/>
            <a:r>
              <a:rPr lang="zh-CN" altLang="zh-CN" dirty="0"/>
              <a:t> </a:t>
            </a:r>
            <a:r>
              <a:rPr kumimoji="1" lang="zh-CN" altLang="zh-CN" sz="2000" dirty="0">
                <a:solidFill>
                  <a:srgbClr val="595959"/>
                </a:solidFill>
                <a:ea typeface="微软雅黑" panose="020B0503020204020204" pitchFamily="34" charset="-122"/>
              </a:rPr>
              <a:t>其次需要对各指数交易日期做一致化处理。事实上，不同国家或地区的交易日期并不完全相同，为了便于挖掘有意义的关联规则，需要在所有指数交易日均相同情况下进行挖掘。这里以中国沪深</a:t>
            </a:r>
            <a:r>
              <a:rPr kumimoji="1" lang="en-US" altLang="zh-CN" sz="2000" dirty="0">
                <a:solidFill>
                  <a:srgbClr val="595959"/>
                </a:solidFill>
                <a:ea typeface="微软雅黑" panose="020B0503020204020204" pitchFamily="34" charset="-122"/>
              </a:rPr>
              <a:t>300</a:t>
            </a:r>
            <a:r>
              <a:rPr kumimoji="1" lang="zh-CN" altLang="zh-CN" sz="2000" dirty="0">
                <a:solidFill>
                  <a:srgbClr val="595959"/>
                </a:solidFill>
                <a:ea typeface="微软雅黑" panose="020B0503020204020204" pitchFamily="34" charset="-122"/>
              </a:rPr>
              <a:t>指数交易日为筛选基准，如果所有待计算的指数在该交易日下都有交易，则取该交易日下的所有指数跌幅数据进行挖掘分析。指数交易日一致化处理算法如下：</a:t>
            </a:r>
            <a:endParaRPr kumimoji="1" lang="zh-CN" altLang="zh-CN" sz="2000" dirty="0">
              <a:solidFill>
                <a:srgbClr val="595959"/>
              </a:solidFill>
              <a:ea typeface="微软雅黑" panose="020B0503020204020204" pitchFamily="34" charset="-122"/>
            </a:endParaRPr>
          </a:p>
          <a:p>
            <a:pPr marL="285750" indent="457200">
              <a:buFont typeface="Wingdings" panose="05000000000000000000" pitchFamily="2" charset="2"/>
              <a:buChar char="l"/>
            </a:pPr>
            <a:r>
              <a:rPr kumimoji="1" lang="zh-CN" altLang="zh-CN" sz="2000" dirty="0">
                <a:solidFill>
                  <a:srgbClr val="595959"/>
                </a:solidFill>
                <a:ea typeface="微软雅黑" panose="020B0503020204020204" pitchFamily="34" charset="-122"/>
              </a:rPr>
              <a:t>输入：中国沪深</a:t>
            </a:r>
            <a:r>
              <a:rPr kumimoji="1" lang="en-US" altLang="zh-CN" sz="2000" dirty="0">
                <a:solidFill>
                  <a:srgbClr val="595959"/>
                </a:solidFill>
                <a:ea typeface="微软雅黑" panose="020B0503020204020204" pitchFamily="34" charset="-122"/>
              </a:rPr>
              <a:t>300</a:t>
            </a:r>
            <a:r>
              <a:rPr kumimoji="1" lang="zh-CN" altLang="zh-CN" sz="2000" dirty="0">
                <a:solidFill>
                  <a:srgbClr val="595959"/>
                </a:solidFill>
                <a:ea typeface="微软雅黑" panose="020B0503020204020204" pitchFamily="34" charset="-122"/>
              </a:rPr>
              <a:t>指数交易日</a:t>
            </a:r>
            <a:r>
              <a:rPr kumimoji="1" lang="en-US" altLang="zh-CN" sz="2000" dirty="0" err="1">
                <a:solidFill>
                  <a:srgbClr val="595959"/>
                </a:solidFill>
                <a:ea typeface="微软雅黑" panose="020B0503020204020204" pitchFamily="34" charset="-122"/>
              </a:rPr>
              <a:t>tdate</a:t>
            </a:r>
            <a:r>
              <a:rPr kumimoji="1" lang="zh-CN" altLang="zh-CN" sz="2000" dirty="0">
                <a:solidFill>
                  <a:srgbClr val="595959"/>
                </a:solidFill>
                <a:ea typeface="微软雅黑" panose="020B0503020204020204" pitchFamily="34" charset="-122"/>
              </a:rPr>
              <a:t>、采用布尔值表示的各指数每日跌幅数据</a:t>
            </a:r>
            <a:r>
              <a:rPr kumimoji="1" lang="en-US" altLang="zh-CN" sz="2000" dirty="0">
                <a:solidFill>
                  <a:srgbClr val="595959"/>
                </a:solidFill>
                <a:ea typeface="微软雅黑" panose="020B0503020204020204" pitchFamily="34" charset="-122"/>
              </a:rPr>
              <a:t>D</a:t>
            </a:r>
            <a:endParaRPr kumimoji="1" lang="zh-CN" altLang="zh-CN" sz="2000" dirty="0">
              <a:solidFill>
                <a:srgbClr val="595959"/>
              </a:solidFill>
              <a:ea typeface="微软雅黑" panose="020B0503020204020204" pitchFamily="34" charset="-122"/>
            </a:endParaRPr>
          </a:p>
          <a:p>
            <a:pPr marL="285750" indent="457200">
              <a:buFont typeface="Wingdings" panose="05000000000000000000" pitchFamily="2" charset="2"/>
              <a:buChar char="l"/>
            </a:pPr>
            <a:r>
              <a:rPr kumimoji="1" lang="zh-CN" altLang="zh-CN" sz="2000" dirty="0">
                <a:solidFill>
                  <a:srgbClr val="595959"/>
                </a:solidFill>
                <a:ea typeface="微软雅黑" panose="020B0503020204020204" pitchFamily="34" charset="-122"/>
              </a:rPr>
              <a:t>输出：一致化处理后的交易日期</a:t>
            </a:r>
            <a:r>
              <a:rPr kumimoji="1" lang="en-US" altLang="zh-CN" sz="2000" dirty="0" err="1">
                <a:solidFill>
                  <a:srgbClr val="595959"/>
                </a:solidFill>
                <a:ea typeface="微软雅黑" panose="020B0503020204020204" pitchFamily="34" charset="-122"/>
              </a:rPr>
              <a:t>Tf</a:t>
            </a:r>
            <a:endParaRPr kumimoji="1" lang="zh-CN" altLang="zh-CN" sz="2000" dirty="0">
              <a:solidFill>
                <a:srgbClr val="595959"/>
              </a:solidFill>
              <a:ea typeface="微软雅黑" panose="020B0503020204020204" pitchFamily="34" charset="-122"/>
            </a:endParaRPr>
          </a:p>
          <a:p>
            <a:endParaRPr lang="zh-CN" altLang="en-US" dirty="0"/>
          </a:p>
        </p:txBody>
      </p:sp>
      <p:sp>
        <p:nvSpPr>
          <p:cNvPr id="12" name="矩形 10"/>
          <p:cNvSpPr>
            <a:spLocks noChangeArrowheads="1"/>
          </p:cNvSpPr>
          <p:nvPr/>
        </p:nvSpPr>
        <p:spPr bwMode="auto">
          <a:xfrm>
            <a:off x="1204522" y="3615824"/>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smtClean="0">
                <a:solidFill>
                  <a:srgbClr val="F8F8F8"/>
                </a:solidFill>
              </a:rPr>
              <a:t>Step1</a:t>
            </a:r>
            <a:r>
              <a:rPr lang="zh-CN" altLang="zh-CN" sz="2000" dirty="0" smtClean="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13" name="TextBox 12"/>
          <p:cNvSpPr txBox="1"/>
          <p:nvPr/>
        </p:nvSpPr>
        <p:spPr>
          <a:xfrm>
            <a:off x="1204523" y="4189329"/>
            <a:ext cx="2013538" cy="369332"/>
          </a:xfrm>
          <a:prstGeom prst="rect">
            <a:avLst/>
          </a:prstGeom>
          <a:noFill/>
          <a:ln>
            <a:solidFill>
              <a:schemeClr val="tx1"/>
            </a:solidFill>
          </a:ln>
        </p:spPr>
        <p:txBody>
          <a:bodyPr wrap="square" rtlCol="0">
            <a:spAutoFit/>
          </a:bodyPr>
          <a:lstStyle/>
          <a:p>
            <a:r>
              <a:rPr lang="zh-CN" altLang="zh-CN" dirty="0"/>
              <a:t>预定义列表</a:t>
            </a:r>
            <a:r>
              <a:rPr lang="en-US" altLang="zh-CN" dirty="0" err="1"/>
              <a:t>Tf</a:t>
            </a:r>
            <a:endParaRPr lang="zh-CN" altLang="zh-CN" dirty="0"/>
          </a:p>
        </p:txBody>
      </p:sp>
      <p:sp>
        <p:nvSpPr>
          <p:cNvPr id="14" name="矩形 10"/>
          <p:cNvSpPr>
            <a:spLocks noChangeArrowheads="1"/>
          </p:cNvSpPr>
          <p:nvPr/>
        </p:nvSpPr>
        <p:spPr bwMode="auto">
          <a:xfrm>
            <a:off x="4579305" y="3613265"/>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smtClean="0">
                <a:solidFill>
                  <a:srgbClr val="F8F8F8"/>
                </a:solidFill>
              </a:rPr>
              <a:t>Step2</a:t>
            </a:r>
            <a:r>
              <a:rPr lang="zh-CN" altLang="zh-CN" sz="2000" dirty="0" smtClean="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15" name="TextBox 14"/>
          <p:cNvSpPr txBox="1"/>
          <p:nvPr/>
        </p:nvSpPr>
        <p:spPr>
          <a:xfrm>
            <a:off x="4579305" y="4185144"/>
            <a:ext cx="3103252" cy="2031325"/>
          </a:xfrm>
          <a:prstGeom prst="rect">
            <a:avLst/>
          </a:prstGeom>
          <a:noFill/>
          <a:ln>
            <a:solidFill>
              <a:schemeClr val="tx1"/>
            </a:solidFill>
          </a:ln>
        </p:spPr>
        <p:txBody>
          <a:bodyPr wrap="square" rtlCol="0">
            <a:spAutoFit/>
          </a:bodyPr>
          <a:lstStyle/>
          <a:p>
            <a:r>
              <a:rPr lang="en-US" altLang="zh-CN" dirty="0"/>
              <a:t>for t in </a:t>
            </a:r>
            <a:r>
              <a:rPr lang="en-US" altLang="zh-CN" dirty="0" err="1"/>
              <a:t>tdate</a:t>
            </a:r>
            <a:r>
              <a:rPr lang="en-US" altLang="zh-CN" dirty="0"/>
              <a:t>:</a:t>
            </a:r>
            <a:endParaRPr lang="zh-CN" altLang="zh-CN" dirty="0"/>
          </a:p>
          <a:p>
            <a:r>
              <a:rPr lang="en-US" altLang="zh-CN" dirty="0"/>
              <a:t>          </a:t>
            </a:r>
            <a:r>
              <a:rPr lang="zh-CN" altLang="zh-CN" dirty="0"/>
              <a:t>依次从</a:t>
            </a:r>
            <a:r>
              <a:rPr lang="en-US" altLang="zh-CN" dirty="0"/>
              <a:t>D</a:t>
            </a:r>
            <a:r>
              <a:rPr lang="zh-CN" altLang="zh-CN" dirty="0"/>
              <a:t>中取出每个指数代码对应的每日跌幅数据序列，可以采用循环的方式来实现。如果所有的指数每日跌幅数据中的交易日期都有</a:t>
            </a:r>
            <a:r>
              <a:rPr lang="en-US" altLang="zh-CN" dirty="0"/>
              <a:t>t</a:t>
            </a:r>
            <a:r>
              <a:rPr lang="zh-CN" altLang="zh-CN" dirty="0"/>
              <a:t>，则将</a:t>
            </a:r>
            <a:r>
              <a:rPr lang="en-US" altLang="zh-CN" dirty="0"/>
              <a:t>t</a:t>
            </a:r>
            <a:r>
              <a:rPr lang="zh-CN" altLang="zh-CN" dirty="0"/>
              <a:t>添加都</a:t>
            </a:r>
            <a:r>
              <a:rPr lang="en-US" altLang="zh-CN" dirty="0" err="1"/>
              <a:t>Tf</a:t>
            </a:r>
            <a:r>
              <a:rPr lang="zh-CN" altLang="zh-CN" dirty="0"/>
              <a:t>中。</a:t>
            </a:r>
            <a:endParaRPr lang="zh-CN" altLang="zh-CN" dirty="0"/>
          </a:p>
        </p:txBody>
      </p:sp>
      <p:sp>
        <p:nvSpPr>
          <p:cNvPr id="16" name="矩形 10"/>
          <p:cNvSpPr>
            <a:spLocks noChangeArrowheads="1"/>
          </p:cNvSpPr>
          <p:nvPr/>
        </p:nvSpPr>
        <p:spPr bwMode="auto">
          <a:xfrm>
            <a:off x="8906693" y="3622100"/>
            <a:ext cx="1357545" cy="576064"/>
          </a:xfrm>
          <a:prstGeom prst="rect">
            <a:avLst/>
          </a:prstGeom>
          <a:solidFill>
            <a:srgbClr val="006BBC">
              <a:alpha val="74117"/>
            </a:srgbClr>
          </a:solidFill>
          <a:ln w="9525">
            <a:solidFill>
              <a:schemeClr val="accent2"/>
            </a:solidFill>
            <a:round/>
          </a:ln>
        </p:spPr>
        <p:txBody>
          <a:bodyPr lIns="117221" tIns="58610" rIns="117221" bIns="58610" anchor="ct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en-US" altLang="zh-CN" sz="2000" dirty="0" smtClean="0">
                <a:solidFill>
                  <a:srgbClr val="F8F8F8"/>
                </a:solidFill>
              </a:rPr>
              <a:t>Step2</a:t>
            </a:r>
            <a:r>
              <a:rPr lang="zh-CN" altLang="zh-CN" sz="2000" dirty="0" smtClean="0">
                <a:solidFill>
                  <a:srgbClr val="F8F8F8"/>
                </a:solidFill>
              </a:rPr>
              <a:t>：</a:t>
            </a:r>
            <a:endParaRPr kumimoji="0" lang="zh-CN" altLang="en-US" sz="2100" b="1" dirty="0">
              <a:solidFill>
                <a:srgbClr val="F8F8F8"/>
              </a:solidFill>
              <a:latin typeface="微软雅黑" panose="020B0503020204020204" pitchFamily="34" charset="-122"/>
            </a:endParaRPr>
          </a:p>
        </p:txBody>
      </p:sp>
      <p:sp>
        <p:nvSpPr>
          <p:cNvPr id="24" name="TextBox 23"/>
          <p:cNvSpPr txBox="1"/>
          <p:nvPr/>
        </p:nvSpPr>
        <p:spPr>
          <a:xfrm>
            <a:off x="8906693" y="4191888"/>
            <a:ext cx="1656184" cy="369332"/>
          </a:xfrm>
          <a:prstGeom prst="rect">
            <a:avLst/>
          </a:prstGeom>
          <a:noFill/>
          <a:ln>
            <a:solidFill>
              <a:schemeClr val="tx1"/>
            </a:solidFill>
          </a:ln>
        </p:spPr>
        <p:txBody>
          <a:bodyPr wrap="square" rtlCol="0">
            <a:spAutoFit/>
          </a:bodyPr>
          <a:lstStyle/>
          <a:p>
            <a:r>
              <a:rPr lang="zh-CN" altLang="zh-CN" dirty="0"/>
              <a:t>输出</a:t>
            </a:r>
            <a:r>
              <a:rPr lang="en-US" altLang="zh-CN" dirty="0" err="1"/>
              <a:t>Tf</a:t>
            </a:r>
            <a:r>
              <a:rPr lang="en-US" altLang="zh-CN" dirty="0"/>
              <a:t>.</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randombar(horizontal)">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14" grpId="0" animBg="1"/>
      <p:bldP spid="15" grpId="0" animBg="1"/>
      <p:bldP spid="16" grpId="0" animBg="1"/>
      <p:bldP spid="24" grpId="0" animBg="1"/>
    </p:bldLst>
  </p:timing>
</p:sld>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8092</Words>
  <Application>WPS 演示</Application>
  <PresentationFormat>自定义</PresentationFormat>
  <Paragraphs>862</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微软雅黑</vt:lpstr>
      <vt:lpstr>仿宋_GB2312</vt:lpstr>
      <vt:lpstr>Calibri</vt:lpstr>
      <vt:lpstr>Calibri</vt:lpstr>
      <vt:lpstr>方正卡通简体</vt:lpstr>
      <vt:lpstr>Times New Roman</vt:lpstr>
      <vt:lpstr>Arial Unicode MS</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Administrator</cp:lastModifiedBy>
  <cp:revision>1588</cp:revision>
  <dcterms:created xsi:type="dcterms:W3CDTF">2013-01-25T01:44:00Z</dcterms:created>
  <dcterms:modified xsi:type="dcterms:W3CDTF">2020-01-12T12:58:26Z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