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Quantic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ntico-regular.fntdata"/><Relationship Id="rId12" Type="http://schemas.openxmlformats.org/officeDocument/2006/relationships/slide" Target="slides/slide7.xml"/><Relationship Id="rId15" Type="http://schemas.openxmlformats.org/officeDocument/2006/relationships/font" Target="fonts/Quantico-italic.fntdata"/><Relationship Id="rId14" Type="http://schemas.openxmlformats.org/officeDocument/2006/relationships/font" Target="fonts/Quantico-bold.fntdata"/><Relationship Id="rId17" Type="http://schemas.openxmlformats.org/officeDocument/2006/relationships/font" Target="fonts/Lato-regular.fntdata"/><Relationship Id="rId16" Type="http://schemas.openxmlformats.org/officeDocument/2006/relationships/font" Target="fonts/Quantico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75fd60494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75fd60494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75fd60494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75fd60494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5fd604942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5fd604942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75fd604942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75fd604942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75fd60494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75fd60494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75fd60494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75fd60494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75fd60494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75fd60494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" name="Google Shape;92;p11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5" name="Google Shape;95;p11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6" name="Google Shape;116;p13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0" name="Google Shape;120;p13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21" name="Google Shape;121;p13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29" name="Google Shape;129;p14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4" name="Google Shape;174;p17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17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2" name="Google Shape;272;p23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0" name="Google Shape;290;p23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3" name="Google Shape;293;p23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4" name="Google Shape;294;p23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8" name="Google Shape;298;p24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24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1" name="Google Shape;301;p24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2" name="Google Shape;312;p26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3" name="Google Shape;313;p26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4" name="Google Shape;314;p2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6" name="Google Shape;316;p26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6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9" name="Google Shape;319;p26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0" name="Google Shape;320;p26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26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2" name="Google Shape;322;p26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6" name="Google Shape;326;p27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7" name="Google Shape;327;p27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7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27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8" name="Google Shape;34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7" name="Google Shape;36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1" name="Google Shape;37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7" name="Google Shape;38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" name="Google Shape;38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0" name="Google Shape;39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1" name="Google Shape;39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5" name="Google Shape;40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4" name="Google Shape;42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8/8/2025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Kun Wang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 5100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47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AI-Powered Resume Screening Assistant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/>
          <p:nvPr/>
        </p:nvSpPr>
        <p:spPr>
          <a:xfrm flipH="1" rot="5400000">
            <a:off x="4338150" y="593025"/>
            <a:ext cx="1872600" cy="2105700"/>
          </a:xfrm>
          <a:prstGeom prst="snip1Rect">
            <a:avLst>
              <a:gd fmla="val 154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8" name="Google Shape;438;p48"/>
          <p:cNvSpPr/>
          <p:nvPr/>
        </p:nvSpPr>
        <p:spPr>
          <a:xfrm flipH="1" rot="5400000">
            <a:off x="6445650" y="2466025"/>
            <a:ext cx="1869000" cy="2105700"/>
          </a:xfrm>
          <a:prstGeom prst="snip1Rect">
            <a:avLst>
              <a:gd fmla="val 154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9" name="Google Shape;439;p48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 &amp; 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0" name="Google Shape;440;p48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Manual resume screening is slow, inconsistent, and biased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441" name="Google Shape;441;p48"/>
          <p:cNvSpPr txBox="1"/>
          <p:nvPr>
            <p:ph idx="2" type="title"/>
          </p:nvPr>
        </p:nvSpPr>
        <p:spPr>
          <a:xfrm>
            <a:off x="4399597" y="835425"/>
            <a:ext cx="1703700" cy="482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2" name="Google Shape;442;p48"/>
          <p:cNvSpPr txBox="1"/>
          <p:nvPr>
            <p:ph idx="3" type="title"/>
          </p:nvPr>
        </p:nvSpPr>
        <p:spPr>
          <a:xfrm>
            <a:off x="6496050" y="835425"/>
            <a:ext cx="1856700" cy="482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3" name="Google Shape;443;p48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Ensures consistent, transparent candidate evaluation through objective scoring</a:t>
            </a:r>
            <a:endParaRPr/>
          </a:p>
        </p:txBody>
      </p:sp>
      <p:sp>
        <p:nvSpPr>
          <p:cNvPr id="444" name="Google Shape;444;p48"/>
          <p:cNvSpPr txBox="1"/>
          <p:nvPr>
            <p:ph idx="4" type="title"/>
          </p:nvPr>
        </p:nvSpPr>
        <p:spPr>
          <a:xfrm>
            <a:off x="4385600" y="2797575"/>
            <a:ext cx="1776300" cy="45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5" name="Google Shape;445;p48"/>
          <p:cNvSpPr txBox="1"/>
          <p:nvPr>
            <p:ph idx="5" type="title"/>
          </p:nvPr>
        </p:nvSpPr>
        <p:spPr>
          <a:xfrm>
            <a:off x="6496050" y="2797575"/>
            <a:ext cx="1703700" cy="45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6" name="Google Shape;446;p48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AI can reduce screening time by ~70% (Glassdoor/Nguyen)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447" name="Google Shape;447;p48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Parse resumes → score vs job → rank candidates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53" name="Google Shape;453;p49"/>
          <p:cNvSpPr txBox="1"/>
          <p:nvPr>
            <p:ph idx="2" type="title"/>
          </p:nvPr>
        </p:nvSpPr>
        <p:spPr>
          <a:xfrm>
            <a:off x="920550" y="1881950"/>
            <a:ext cx="5892000" cy="207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PDF parsing → data cleaning → skill normalization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Two parsers: Base (rule-based) &amp; GPT-assisted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Hybrid scoring: 70% rule-based, 30% semantic similarity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Pipeline: Parse → Normalize → Score → Rank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920550" y="904500"/>
            <a:ext cx="7226700" cy="3764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Parsing (Base, GPT)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Parsed Json Output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Scoring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Return top K candidates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Save to csv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6"/>
                </a:solidFill>
              </a:rPr>
              <a:t>Results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4" name="Google Shape;464;p51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6"/>
                </a:solidFill>
              </a:rPr>
              <a:t>Top-5 Precision: 80% (GPT parser)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6"/>
                </a:solidFill>
              </a:rPr>
              <a:t>Avg. skill coverage (top candidates): 72%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6"/>
                </a:solidFill>
              </a:rPr>
              <a:t>Example top candidates: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6"/>
                </a:solidFill>
              </a:rPr>
              <a:t>1. Giulia Gonzalez – 77.8 (Missing: Docker)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6"/>
                </a:solidFill>
              </a:rPr>
              <a:t>2. Astrid Gao – 67.19 (Missing: REST API, Docker)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6"/>
                </a:solidFill>
              </a:rPr>
              <a:t>3. Yaoyao Wang – 63.61 (Missing: Docker, REST API)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descr="A question mark icon." id="465" name="Google Shape;465;p51"/>
          <p:cNvSpPr txBox="1"/>
          <p:nvPr/>
        </p:nvSpPr>
        <p:spPr>
          <a:xfrm>
            <a:off x="6517802" y="1117222"/>
            <a:ext cx="81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?</a:t>
            </a:r>
            <a:endParaRPr sz="720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An exclamation mark icon" id="466" name="Google Shape;466;p51"/>
          <p:cNvSpPr txBox="1"/>
          <p:nvPr/>
        </p:nvSpPr>
        <p:spPr>
          <a:xfrm>
            <a:off x="6665927" y="3103597"/>
            <a:ext cx="81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!</a:t>
            </a:r>
            <a:endParaRPr sz="7200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472" name="Google Shape;472;p52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Strengths: Combines precision + recall, transparent scoring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Limitations: Parsing depends on resume format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Future improvements: Skill ontology, ML ranking, bias audits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473" name="Google Shape;473;p52"/>
          <p:cNvGrpSpPr/>
          <p:nvPr/>
        </p:nvGrpSpPr>
        <p:grpSpPr>
          <a:xfrm>
            <a:off x="6669394" y="1233289"/>
            <a:ext cx="750966" cy="862557"/>
            <a:chOff x="6071775" y="2386700"/>
            <a:chExt cx="1308075" cy="1502450"/>
          </a:xfrm>
        </p:grpSpPr>
        <p:sp>
          <p:nvSpPr>
            <p:cNvPr descr="A lightbulb icon." id="474" name="Google Shape;474;p52"/>
            <p:cNvSpPr/>
            <p:nvPr/>
          </p:nvSpPr>
          <p:spPr>
            <a:xfrm>
              <a:off x="6338375" y="2650600"/>
              <a:ext cx="774875" cy="924700"/>
            </a:xfrm>
            <a:custGeom>
              <a:rect b="b" l="l" r="r" t="t"/>
              <a:pathLst>
                <a:path extrusionOk="0" h="36988" w="30995">
                  <a:moveTo>
                    <a:pt x="15498" y="2457"/>
                  </a:moveTo>
                  <a:cubicBezTo>
                    <a:pt x="22679" y="2457"/>
                    <a:pt x="28538" y="8316"/>
                    <a:pt x="28538" y="15497"/>
                  </a:cubicBezTo>
                  <a:cubicBezTo>
                    <a:pt x="28538" y="18845"/>
                    <a:pt x="27269" y="22031"/>
                    <a:pt x="24974" y="24434"/>
                  </a:cubicBezTo>
                  <a:cubicBezTo>
                    <a:pt x="24920" y="24515"/>
                    <a:pt x="24839" y="24596"/>
                    <a:pt x="24758" y="24677"/>
                  </a:cubicBezTo>
                  <a:cubicBezTo>
                    <a:pt x="21653" y="27971"/>
                    <a:pt x="21059" y="32371"/>
                    <a:pt x="20978" y="34531"/>
                  </a:cubicBezTo>
                  <a:lnTo>
                    <a:pt x="10017" y="34531"/>
                  </a:lnTo>
                  <a:cubicBezTo>
                    <a:pt x="9936" y="32371"/>
                    <a:pt x="9342" y="27944"/>
                    <a:pt x="6210" y="24650"/>
                  </a:cubicBezTo>
                  <a:cubicBezTo>
                    <a:pt x="6210" y="24650"/>
                    <a:pt x="6183" y="24623"/>
                    <a:pt x="6183" y="24623"/>
                  </a:cubicBezTo>
                  <a:cubicBezTo>
                    <a:pt x="6129" y="24569"/>
                    <a:pt x="6075" y="24488"/>
                    <a:pt x="6021" y="24434"/>
                  </a:cubicBezTo>
                  <a:cubicBezTo>
                    <a:pt x="3726" y="22031"/>
                    <a:pt x="2457" y="18845"/>
                    <a:pt x="2457" y="15497"/>
                  </a:cubicBezTo>
                  <a:cubicBezTo>
                    <a:pt x="2457" y="8316"/>
                    <a:pt x="8316" y="2457"/>
                    <a:pt x="15498" y="2457"/>
                  </a:cubicBezTo>
                  <a:close/>
                  <a:moveTo>
                    <a:pt x="15498" y="1"/>
                  </a:moveTo>
                  <a:cubicBezTo>
                    <a:pt x="6966" y="1"/>
                    <a:pt x="1" y="6966"/>
                    <a:pt x="1" y="15497"/>
                  </a:cubicBezTo>
                  <a:cubicBezTo>
                    <a:pt x="1" y="19493"/>
                    <a:pt x="1513" y="23273"/>
                    <a:pt x="4239" y="26135"/>
                  </a:cubicBezTo>
                  <a:cubicBezTo>
                    <a:pt x="4239" y="26135"/>
                    <a:pt x="4239" y="26135"/>
                    <a:pt x="4266" y="26162"/>
                  </a:cubicBezTo>
                  <a:cubicBezTo>
                    <a:pt x="4293" y="26216"/>
                    <a:pt x="4347" y="26270"/>
                    <a:pt x="4374" y="26297"/>
                  </a:cubicBezTo>
                  <a:cubicBezTo>
                    <a:pt x="4374" y="26297"/>
                    <a:pt x="4374" y="26297"/>
                    <a:pt x="4401" y="26324"/>
                  </a:cubicBezTo>
                  <a:cubicBezTo>
                    <a:pt x="7884" y="29995"/>
                    <a:pt x="7560" y="35638"/>
                    <a:pt x="7560" y="35692"/>
                  </a:cubicBezTo>
                  <a:cubicBezTo>
                    <a:pt x="7560" y="35692"/>
                    <a:pt x="7560" y="35692"/>
                    <a:pt x="7479" y="36988"/>
                  </a:cubicBezTo>
                  <a:lnTo>
                    <a:pt x="23516" y="36988"/>
                  </a:lnTo>
                  <a:cubicBezTo>
                    <a:pt x="23516" y="36988"/>
                    <a:pt x="23516" y="36988"/>
                    <a:pt x="23435" y="35692"/>
                  </a:cubicBezTo>
                  <a:cubicBezTo>
                    <a:pt x="23435" y="35638"/>
                    <a:pt x="23111" y="29995"/>
                    <a:pt x="26567" y="26351"/>
                  </a:cubicBezTo>
                  <a:cubicBezTo>
                    <a:pt x="26567" y="26351"/>
                    <a:pt x="26567" y="26351"/>
                    <a:pt x="26594" y="26324"/>
                  </a:cubicBezTo>
                  <a:cubicBezTo>
                    <a:pt x="26621" y="26270"/>
                    <a:pt x="26675" y="26216"/>
                    <a:pt x="26729" y="26162"/>
                  </a:cubicBezTo>
                  <a:cubicBezTo>
                    <a:pt x="26729" y="26162"/>
                    <a:pt x="26729" y="26162"/>
                    <a:pt x="26756" y="26135"/>
                  </a:cubicBezTo>
                  <a:cubicBezTo>
                    <a:pt x="29483" y="23246"/>
                    <a:pt x="30995" y="19466"/>
                    <a:pt x="30995" y="15497"/>
                  </a:cubicBezTo>
                  <a:cubicBezTo>
                    <a:pt x="30995" y="6966"/>
                    <a:pt x="24029" y="1"/>
                    <a:pt x="15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75" name="Google Shape;475;p52"/>
            <p:cNvSpPr/>
            <p:nvPr/>
          </p:nvSpPr>
          <p:spPr>
            <a:xfrm>
              <a:off x="6528725" y="3618475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1"/>
                  </a:moveTo>
                  <a:lnTo>
                    <a:pt x="0" y="2458"/>
                  </a:lnTo>
                  <a:lnTo>
                    <a:pt x="15767" y="2458"/>
                  </a:lnTo>
                  <a:lnTo>
                    <a:pt x="1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76" name="Google Shape;476;p52"/>
            <p:cNvSpPr/>
            <p:nvPr/>
          </p:nvSpPr>
          <p:spPr>
            <a:xfrm>
              <a:off x="6528725" y="3723100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0"/>
                  </a:moveTo>
                  <a:lnTo>
                    <a:pt x="0" y="2457"/>
                  </a:lnTo>
                  <a:lnTo>
                    <a:pt x="15767" y="2457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6607675" y="3827725"/>
              <a:ext cx="236275" cy="61425"/>
            </a:xfrm>
            <a:custGeom>
              <a:rect b="b" l="l" r="r" t="t"/>
              <a:pathLst>
                <a:path extrusionOk="0" h="2457" w="9451">
                  <a:moveTo>
                    <a:pt x="1" y="0"/>
                  </a:moveTo>
                  <a:lnTo>
                    <a:pt x="1" y="2457"/>
                  </a:lnTo>
                  <a:lnTo>
                    <a:pt x="9450" y="2457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6241850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7"/>
                  </a:lnTo>
                  <a:lnTo>
                    <a:pt x="1729" y="6912"/>
                  </a:lnTo>
                  <a:lnTo>
                    <a:pt x="6885" y="1728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607177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0" name="Google Shape;480;p52"/>
            <p:cNvSpPr/>
            <p:nvPr/>
          </p:nvSpPr>
          <p:spPr>
            <a:xfrm>
              <a:off x="6241850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9"/>
                  </a:lnTo>
                  <a:lnTo>
                    <a:pt x="5158" y="6912"/>
                  </a:lnTo>
                  <a:lnTo>
                    <a:pt x="6885" y="5158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1" name="Google Shape;481;p52"/>
            <p:cNvSpPr/>
            <p:nvPr/>
          </p:nvSpPr>
          <p:spPr>
            <a:xfrm>
              <a:off x="6694750" y="2386700"/>
              <a:ext cx="62125" cy="182925"/>
            </a:xfrm>
            <a:custGeom>
              <a:rect b="b" l="l" r="r" t="t"/>
              <a:pathLst>
                <a:path extrusionOk="0" h="7317" w="2485">
                  <a:moveTo>
                    <a:pt x="1" y="0"/>
                  </a:moveTo>
                  <a:lnTo>
                    <a:pt x="1" y="7317"/>
                  </a:lnTo>
                  <a:lnTo>
                    <a:pt x="2485" y="7317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2" name="Google Shape;482;p52"/>
            <p:cNvSpPr/>
            <p:nvPr/>
          </p:nvSpPr>
          <p:spPr>
            <a:xfrm>
              <a:off x="7037625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8"/>
                  </a:lnTo>
                  <a:lnTo>
                    <a:pt x="1729" y="6912"/>
                  </a:lnTo>
                  <a:lnTo>
                    <a:pt x="6885" y="1729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3" name="Google Shape;483;p52"/>
            <p:cNvSpPr/>
            <p:nvPr/>
          </p:nvSpPr>
          <p:spPr>
            <a:xfrm>
              <a:off x="719692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7037625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8"/>
                  </a:lnTo>
                  <a:lnTo>
                    <a:pt x="5158" y="6912"/>
                  </a:lnTo>
                  <a:lnTo>
                    <a:pt x="6885" y="5157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6584750" y="3015075"/>
              <a:ext cx="282150" cy="195075"/>
            </a:xfrm>
            <a:custGeom>
              <a:rect b="b" l="l" r="r" t="t"/>
              <a:pathLst>
                <a:path extrusionOk="0" h="7803" w="11286">
                  <a:moveTo>
                    <a:pt x="9557" y="1"/>
                  </a:moveTo>
                  <a:lnTo>
                    <a:pt x="5238" y="4320"/>
                  </a:lnTo>
                  <a:lnTo>
                    <a:pt x="1728" y="810"/>
                  </a:lnTo>
                  <a:lnTo>
                    <a:pt x="0" y="2565"/>
                  </a:lnTo>
                  <a:lnTo>
                    <a:pt x="5238" y="7803"/>
                  </a:lnTo>
                  <a:lnTo>
                    <a:pt x="11285" y="1755"/>
                  </a:lnTo>
                  <a:lnTo>
                    <a:pt x="95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486" name="Google Shape;486;p52"/>
          <p:cNvGrpSpPr/>
          <p:nvPr/>
        </p:nvGrpSpPr>
        <p:grpSpPr>
          <a:xfrm>
            <a:off x="6669394" y="3260464"/>
            <a:ext cx="750966" cy="862557"/>
            <a:chOff x="6071775" y="2386700"/>
            <a:chExt cx="1308075" cy="1502450"/>
          </a:xfrm>
        </p:grpSpPr>
        <p:sp>
          <p:nvSpPr>
            <p:cNvPr id="487" name="Google Shape;487;p52"/>
            <p:cNvSpPr/>
            <p:nvPr/>
          </p:nvSpPr>
          <p:spPr>
            <a:xfrm>
              <a:off x="6338375" y="2650600"/>
              <a:ext cx="774875" cy="924700"/>
            </a:xfrm>
            <a:custGeom>
              <a:rect b="b" l="l" r="r" t="t"/>
              <a:pathLst>
                <a:path extrusionOk="0" h="36988" w="30995">
                  <a:moveTo>
                    <a:pt x="15498" y="2457"/>
                  </a:moveTo>
                  <a:cubicBezTo>
                    <a:pt x="22679" y="2457"/>
                    <a:pt x="28538" y="8316"/>
                    <a:pt x="28538" y="15497"/>
                  </a:cubicBezTo>
                  <a:cubicBezTo>
                    <a:pt x="28538" y="18845"/>
                    <a:pt x="27269" y="22031"/>
                    <a:pt x="24974" y="24434"/>
                  </a:cubicBezTo>
                  <a:cubicBezTo>
                    <a:pt x="24920" y="24515"/>
                    <a:pt x="24839" y="24596"/>
                    <a:pt x="24758" y="24677"/>
                  </a:cubicBezTo>
                  <a:cubicBezTo>
                    <a:pt x="21653" y="27971"/>
                    <a:pt x="21059" y="32371"/>
                    <a:pt x="20978" y="34531"/>
                  </a:cubicBezTo>
                  <a:lnTo>
                    <a:pt x="10017" y="34531"/>
                  </a:lnTo>
                  <a:cubicBezTo>
                    <a:pt x="9936" y="32371"/>
                    <a:pt x="9342" y="27944"/>
                    <a:pt x="6210" y="24650"/>
                  </a:cubicBezTo>
                  <a:cubicBezTo>
                    <a:pt x="6210" y="24650"/>
                    <a:pt x="6183" y="24623"/>
                    <a:pt x="6183" y="24623"/>
                  </a:cubicBezTo>
                  <a:cubicBezTo>
                    <a:pt x="6129" y="24569"/>
                    <a:pt x="6075" y="24488"/>
                    <a:pt x="6021" y="24434"/>
                  </a:cubicBezTo>
                  <a:cubicBezTo>
                    <a:pt x="3726" y="22031"/>
                    <a:pt x="2457" y="18845"/>
                    <a:pt x="2457" y="15497"/>
                  </a:cubicBezTo>
                  <a:cubicBezTo>
                    <a:pt x="2457" y="8316"/>
                    <a:pt x="8316" y="2457"/>
                    <a:pt x="15498" y="2457"/>
                  </a:cubicBezTo>
                  <a:close/>
                  <a:moveTo>
                    <a:pt x="15498" y="1"/>
                  </a:moveTo>
                  <a:cubicBezTo>
                    <a:pt x="6966" y="1"/>
                    <a:pt x="1" y="6966"/>
                    <a:pt x="1" y="15497"/>
                  </a:cubicBezTo>
                  <a:cubicBezTo>
                    <a:pt x="1" y="19493"/>
                    <a:pt x="1513" y="23273"/>
                    <a:pt x="4239" y="26135"/>
                  </a:cubicBezTo>
                  <a:cubicBezTo>
                    <a:pt x="4239" y="26135"/>
                    <a:pt x="4239" y="26135"/>
                    <a:pt x="4266" y="26162"/>
                  </a:cubicBezTo>
                  <a:cubicBezTo>
                    <a:pt x="4293" y="26216"/>
                    <a:pt x="4347" y="26270"/>
                    <a:pt x="4374" y="26297"/>
                  </a:cubicBezTo>
                  <a:cubicBezTo>
                    <a:pt x="4374" y="26297"/>
                    <a:pt x="4374" y="26297"/>
                    <a:pt x="4401" y="26324"/>
                  </a:cubicBezTo>
                  <a:cubicBezTo>
                    <a:pt x="7884" y="29995"/>
                    <a:pt x="7560" y="35638"/>
                    <a:pt x="7560" y="35692"/>
                  </a:cubicBezTo>
                  <a:cubicBezTo>
                    <a:pt x="7560" y="35692"/>
                    <a:pt x="7560" y="35692"/>
                    <a:pt x="7479" y="36988"/>
                  </a:cubicBezTo>
                  <a:lnTo>
                    <a:pt x="23516" y="36988"/>
                  </a:lnTo>
                  <a:cubicBezTo>
                    <a:pt x="23516" y="36988"/>
                    <a:pt x="23516" y="36988"/>
                    <a:pt x="23435" y="35692"/>
                  </a:cubicBezTo>
                  <a:cubicBezTo>
                    <a:pt x="23435" y="35638"/>
                    <a:pt x="23111" y="29995"/>
                    <a:pt x="26567" y="26351"/>
                  </a:cubicBezTo>
                  <a:cubicBezTo>
                    <a:pt x="26567" y="26351"/>
                    <a:pt x="26567" y="26351"/>
                    <a:pt x="26594" y="26324"/>
                  </a:cubicBezTo>
                  <a:cubicBezTo>
                    <a:pt x="26621" y="26270"/>
                    <a:pt x="26675" y="26216"/>
                    <a:pt x="26729" y="26162"/>
                  </a:cubicBezTo>
                  <a:cubicBezTo>
                    <a:pt x="26729" y="26162"/>
                    <a:pt x="26729" y="26162"/>
                    <a:pt x="26756" y="26135"/>
                  </a:cubicBezTo>
                  <a:cubicBezTo>
                    <a:pt x="29483" y="23246"/>
                    <a:pt x="30995" y="19466"/>
                    <a:pt x="30995" y="15497"/>
                  </a:cubicBezTo>
                  <a:cubicBezTo>
                    <a:pt x="30995" y="6966"/>
                    <a:pt x="24029" y="1"/>
                    <a:pt x="15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6528725" y="3618475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1"/>
                  </a:moveTo>
                  <a:lnTo>
                    <a:pt x="0" y="2458"/>
                  </a:lnTo>
                  <a:lnTo>
                    <a:pt x="15767" y="2458"/>
                  </a:lnTo>
                  <a:lnTo>
                    <a:pt x="15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6528725" y="3723100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0"/>
                  </a:moveTo>
                  <a:lnTo>
                    <a:pt x="0" y="2457"/>
                  </a:lnTo>
                  <a:lnTo>
                    <a:pt x="15767" y="2457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6607675" y="3827725"/>
              <a:ext cx="236275" cy="61425"/>
            </a:xfrm>
            <a:custGeom>
              <a:rect b="b" l="l" r="r" t="t"/>
              <a:pathLst>
                <a:path extrusionOk="0" h="2457" w="9451">
                  <a:moveTo>
                    <a:pt x="1" y="0"/>
                  </a:moveTo>
                  <a:lnTo>
                    <a:pt x="1" y="2457"/>
                  </a:lnTo>
                  <a:lnTo>
                    <a:pt x="9450" y="2457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6241850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7"/>
                  </a:lnTo>
                  <a:lnTo>
                    <a:pt x="1729" y="6912"/>
                  </a:lnTo>
                  <a:lnTo>
                    <a:pt x="6885" y="1728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607177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6241850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9"/>
                  </a:lnTo>
                  <a:lnTo>
                    <a:pt x="5158" y="6912"/>
                  </a:lnTo>
                  <a:lnTo>
                    <a:pt x="6885" y="5158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6694750" y="2386700"/>
              <a:ext cx="62125" cy="182925"/>
            </a:xfrm>
            <a:custGeom>
              <a:rect b="b" l="l" r="r" t="t"/>
              <a:pathLst>
                <a:path extrusionOk="0" h="7317" w="2485">
                  <a:moveTo>
                    <a:pt x="1" y="0"/>
                  </a:moveTo>
                  <a:lnTo>
                    <a:pt x="1" y="7317"/>
                  </a:lnTo>
                  <a:lnTo>
                    <a:pt x="2485" y="7317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7037625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8"/>
                  </a:lnTo>
                  <a:lnTo>
                    <a:pt x="1729" y="6912"/>
                  </a:lnTo>
                  <a:lnTo>
                    <a:pt x="6885" y="1729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6" name="Google Shape;496;p52"/>
            <p:cNvSpPr/>
            <p:nvPr/>
          </p:nvSpPr>
          <p:spPr>
            <a:xfrm>
              <a:off x="719692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7037625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8"/>
                  </a:lnTo>
                  <a:lnTo>
                    <a:pt x="5158" y="6912"/>
                  </a:lnTo>
                  <a:lnTo>
                    <a:pt x="6885" y="5157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6584750" y="3015075"/>
              <a:ext cx="282150" cy="195075"/>
            </a:xfrm>
            <a:custGeom>
              <a:rect b="b" l="l" r="r" t="t"/>
              <a:pathLst>
                <a:path extrusionOk="0" h="7803" w="11286">
                  <a:moveTo>
                    <a:pt x="9557" y="1"/>
                  </a:moveTo>
                  <a:lnTo>
                    <a:pt x="5238" y="4320"/>
                  </a:lnTo>
                  <a:lnTo>
                    <a:pt x="1728" y="810"/>
                  </a:lnTo>
                  <a:lnTo>
                    <a:pt x="0" y="2565"/>
                  </a:lnTo>
                  <a:lnTo>
                    <a:pt x="5238" y="7803"/>
                  </a:lnTo>
                  <a:lnTo>
                    <a:pt x="11285" y="1755"/>
                  </a:lnTo>
                  <a:lnTo>
                    <a:pt x="9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3"/>
          <p:cNvSpPr/>
          <p:nvPr/>
        </p:nvSpPr>
        <p:spPr>
          <a:xfrm flipH="1" rot="10800000">
            <a:off x="-10550" y="-6150"/>
            <a:ext cx="4868700" cy="3121500"/>
          </a:xfrm>
          <a:prstGeom prst="snip1Rect">
            <a:avLst>
              <a:gd fmla="val 1783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4" name="Google Shape;504;p53"/>
          <p:cNvSpPr txBox="1"/>
          <p:nvPr>
            <p:ph idx="3" type="title"/>
          </p:nvPr>
        </p:nvSpPr>
        <p:spPr>
          <a:xfrm>
            <a:off x="409500" y="1578275"/>
            <a:ext cx="4256100" cy="179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Built an end-to-end AI-powered resume screening tool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Demonstrated effective ranking and explainability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Lessons: preprocessing is critical, hybrid approach works best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sp>
        <p:nvSpPr>
          <p:cNvPr id="505" name="Google Shape;505;p53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