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4" r:id="rId6"/>
    <p:sldId id="265" r:id="rId7"/>
    <p:sldId id="266" r:id="rId8"/>
    <p:sldId id="258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34C"/>
    <a:srgbClr val="94634C"/>
    <a:srgbClr val="EA71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2E4FCAF-D8D7-41D6-AA3B-D36F33498BF3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6A630-4512-40FF-AF2D-D5ADE314EB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70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883DA-1821-40C9-85E0-2012181C93B0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76BAC-4A75-40C9-B03E-B789A27143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9DA13-F523-43B9-B422-CBEA986F81F6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0FF35-F604-4C5D-ACB6-406A44D09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D26F7-E458-486D-A47C-8C4FA6D6EC8C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F6CF2-739E-4C07-8ED7-E8206E699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CBC38-605B-4A55-86EF-740515FA6F69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6EC2C-DEC5-400E-9456-C78B9BB46E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F2464-904D-4A8A-B50C-02E5C7FBFBEA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A3C3B-481C-431A-BEFC-1DB8628BC2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09B84-BDFC-40BC-8FFB-D00073CE8E4F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48818-9AAE-4006-9316-F388FFCF19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12833-71F5-4AF6-854B-9C83BE0B315B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1928D-ADED-4F1F-BE5E-E59007D76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64B9B-2E98-4D53-856C-E513CFBC6D7B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6DE57-872F-4B06-B012-9443FA0023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03EBD-B15D-49BA-8A23-64F589A5AB87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2BF93-2F43-42DE-8E21-AC76A8127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A00B1-FFE9-46B0-8C12-CF61693EE70C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4DC24-6472-4936-AD32-F6E90270EF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4AE5E-6C47-4BE1-8482-7062AC5FC5D7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007A0-D9F1-4A13-B9D7-3BC23C570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AE2606-FA09-4CB0-A2CF-431B45BC14D8}" type="datetimeFigureOut">
              <a:rPr lang="zh-CN" altLang="en-US"/>
              <a:pPr>
                <a:defRPr/>
              </a:pPr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CF4CB8-AA5B-4362-AC58-96C6B54B96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tore.net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weibo.com/showp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ibo.com/51ppt" TargetMode="External"/><Relationship Id="rId11" Type="http://schemas.openxmlformats.org/officeDocument/2006/relationships/hyperlink" Target="http://www.showppt.com/" TargetMode="External"/><Relationship Id="rId5" Type="http://schemas.openxmlformats.org/officeDocument/2006/relationships/hyperlink" Target="http://www.weibo.com/pptstore" TargetMode="External"/><Relationship Id="rId10" Type="http://schemas.openxmlformats.org/officeDocument/2006/relationships/hyperlink" Target="http://www.pptstore.net/zhidao/" TargetMode="External"/><Relationship Id="rId4" Type="http://schemas.openxmlformats.org/officeDocument/2006/relationships/hyperlink" Target="http://www.51ppt.com.cn/Article/PPTTips/2013-03-15/Article_20130315013834.html" TargetMode="External"/><Relationship Id="rId9" Type="http://schemas.openxmlformats.org/officeDocument/2006/relationships/hyperlink" Target="http://www.51ppt.com.c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214688" y="2767013"/>
            <a:ext cx="48577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 smtClean="0">
                <a:latin typeface="Calibri" pitchFamily="34" charset="0"/>
              </a:rPr>
              <a:t>OPC</a:t>
            </a:r>
            <a:r>
              <a:rPr lang="zh-CN" altLang="en-US" sz="3200" dirty="0" smtClean="0">
                <a:latin typeface="Calibri" pitchFamily="34" charset="0"/>
              </a:rPr>
              <a:t>应用简介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适用于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OPC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286125" y="3267075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" name="流程图: 文档 6"/>
          <p:cNvSpPr/>
          <p:nvPr/>
        </p:nvSpPr>
        <p:spPr>
          <a:xfrm>
            <a:off x="1643063" y="2857500"/>
            <a:ext cx="2857500" cy="2357438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流程图: 文档 7"/>
          <p:cNvSpPr/>
          <p:nvPr/>
        </p:nvSpPr>
        <p:spPr>
          <a:xfrm flipH="1">
            <a:off x="5000625" y="2857500"/>
            <a:ext cx="2857500" cy="2357438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14500" y="1643063"/>
            <a:ext cx="6143625" cy="857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2" name="矩形 12"/>
          <p:cNvSpPr>
            <a:spLocks noChangeArrowheads="1"/>
          </p:cNvSpPr>
          <p:nvPr/>
        </p:nvSpPr>
        <p:spPr bwMode="auto">
          <a:xfrm>
            <a:off x="3786188" y="19288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3" name="矩形 13"/>
          <p:cNvSpPr>
            <a:spLocks noChangeArrowheads="1"/>
          </p:cNvSpPr>
          <p:nvPr/>
        </p:nvSpPr>
        <p:spPr bwMode="auto">
          <a:xfrm>
            <a:off x="5643563" y="36433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4" name="矩形 14"/>
          <p:cNvSpPr>
            <a:spLocks noChangeArrowheads="1"/>
          </p:cNvSpPr>
          <p:nvPr/>
        </p:nvSpPr>
        <p:spPr bwMode="auto">
          <a:xfrm>
            <a:off x="2357438" y="37147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 descr="未标式 题-1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</a:blip>
          <a:stretch>
            <a:fillRect/>
          </a:stretch>
        </p:blipFill>
        <p:spPr>
          <a:xfrm rot="20279432">
            <a:off x="5668163" y="4659896"/>
            <a:ext cx="219267" cy="324000"/>
          </a:xfrm>
          <a:prstGeom prst="rect">
            <a:avLst/>
          </a:prstGeom>
        </p:spPr>
      </p:pic>
      <p:sp>
        <p:nvSpPr>
          <p:cNvPr id="4" name="圆角矩形 3">
            <a:hlinkClick r:id="rId4"/>
          </p:cNvPr>
          <p:cNvSpPr/>
          <p:nvPr/>
        </p:nvSpPr>
        <p:spPr>
          <a:xfrm>
            <a:off x="5724128" y="2852936"/>
            <a:ext cx="1349813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>
            <a:hlinkClick r:id="rId5"/>
          </p:cNvPr>
          <p:cNvSpPr/>
          <p:nvPr/>
        </p:nvSpPr>
        <p:spPr>
          <a:xfrm>
            <a:off x="5436096" y="3789040"/>
            <a:ext cx="1349813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>
            <a:hlinkClick r:id="rId4"/>
          </p:cNvPr>
          <p:cNvSpPr/>
          <p:nvPr/>
        </p:nvSpPr>
        <p:spPr>
          <a:xfrm>
            <a:off x="2411760" y="3803939"/>
            <a:ext cx="1349813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>
            <a:hlinkClick r:id="rId6"/>
          </p:cNvPr>
          <p:cNvSpPr/>
          <p:nvPr/>
        </p:nvSpPr>
        <p:spPr>
          <a:xfrm>
            <a:off x="2411759" y="3803939"/>
            <a:ext cx="1349813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>
            <a:hlinkClick r:id="rId7"/>
          </p:cNvPr>
          <p:cNvSpPr/>
          <p:nvPr/>
        </p:nvSpPr>
        <p:spPr>
          <a:xfrm>
            <a:off x="3897092" y="3803939"/>
            <a:ext cx="1349813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>
            <a:hlinkClick r:id="rId8"/>
          </p:cNvPr>
          <p:cNvSpPr/>
          <p:nvPr/>
        </p:nvSpPr>
        <p:spPr>
          <a:xfrm>
            <a:off x="3432023" y="4599730"/>
            <a:ext cx="1164279" cy="310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>
            <a:hlinkClick r:id="rId9"/>
          </p:cNvPr>
          <p:cNvSpPr/>
          <p:nvPr/>
        </p:nvSpPr>
        <p:spPr>
          <a:xfrm>
            <a:off x="4606116" y="4599730"/>
            <a:ext cx="1164279" cy="310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>
            <a:hlinkClick r:id="rId10"/>
          </p:cNvPr>
          <p:cNvSpPr/>
          <p:nvPr/>
        </p:nvSpPr>
        <p:spPr>
          <a:xfrm>
            <a:off x="3441837" y="4289178"/>
            <a:ext cx="1164279" cy="310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>
            <a:hlinkClick r:id="rId11"/>
          </p:cNvPr>
          <p:cNvSpPr/>
          <p:nvPr/>
        </p:nvSpPr>
        <p:spPr>
          <a:xfrm>
            <a:off x="4615930" y="4289178"/>
            <a:ext cx="1164279" cy="310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56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928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0" name="矩形 9"/>
          <p:cNvSpPr/>
          <p:nvPr/>
        </p:nvSpPr>
        <p:spPr>
          <a:xfrm>
            <a:off x="3429000" y="1857375"/>
            <a:ext cx="3286125" cy="4286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96449">
            <a:off x="3097213" y="1811338"/>
            <a:ext cx="469900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29000" y="2643188"/>
            <a:ext cx="3286125" cy="4286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96449">
            <a:off x="3097213" y="2597150"/>
            <a:ext cx="469900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29000" y="3479800"/>
            <a:ext cx="3286125" cy="4286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96449">
            <a:off x="3097213" y="3433763"/>
            <a:ext cx="469900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29000" y="4265613"/>
            <a:ext cx="3286125" cy="4286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96449">
            <a:off x="3097213" y="4219575"/>
            <a:ext cx="469900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7" name="矩形 20"/>
          <p:cNvSpPr>
            <a:spLocks noChangeArrowheads="1"/>
          </p:cNvSpPr>
          <p:nvPr/>
        </p:nvSpPr>
        <p:spPr bwMode="auto">
          <a:xfrm>
            <a:off x="4143375" y="3500438"/>
            <a:ext cx="1128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8" name="矩形 21"/>
          <p:cNvSpPr>
            <a:spLocks noChangeArrowheads="1"/>
          </p:cNvSpPr>
          <p:nvPr/>
        </p:nvSpPr>
        <p:spPr bwMode="auto">
          <a:xfrm>
            <a:off x="4143375" y="2643188"/>
            <a:ext cx="1359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9" name="矩形 22"/>
          <p:cNvSpPr>
            <a:spLocks noChangeArrowheads="1"/>
          </p:cNvSpPr>
          <p:nvPr/>
        </p:nvSpPr>
        <p:spPr bwMode="auto">
          <a:xfrm>
            <a:off x="4143375" y="4286250"/>
            <a:ext cx="1359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的对象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90" name="矩形 21"/>
          <p:cNvSpPr>
            <a:spLocks noChangeArrowheads="1"/>
          </p:cNvSpPr>
          <p:nvPr/>
        </p:nvSpPr>
        <p:spPr bwMode="auto">
          <a:xfrm>
            <a:off x="4143375" y="1916113"/>
            <a:ext cx="2513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的开发背景和历史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3810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OPC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的开发背景和历史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931969" y="1714488"/>
            <a:ext cx="5219700" cy="1398588"/>
            <a:chOff x="2500298" y="1571612"/>
            <a:chExt cx="4000528" cy="1071570"/>
          </a:xfrm>
          <a:solidFill>
            <a:schemeClr val="accent1">
              <a:lumMod val="75000"/>
            </a:schemeClr>
          </a:solidFill>
        </p:grpSpPr>
        <p:sp>
          <p:nvSpPr>
            <p:cNvPr id="8" name="流程图: 手动输入 7"/>
            <p:cNvSpPr/>
            <p:nvPr/>
          </p:nvSpPr>
          <p:spPr>
            <a:xfrm>
              <a:off x="2500298" y="1571612"/>
              <a:ext cx="1928479" cy="107157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流程图: 手动输入 8"/>
            <p:cNvSpPr/>
            <p:nvPr/>
          </p:nvSpPr>
          <p:spPr>
            <a:xfrm flipH="1">
              <a:off x="4572348" y="1571612"/>
              <a:ext cx="1928478" cy="107157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 flipH="1" flipV="1">
            <a:off x="1928794" y="3316276"/>
            <a:ext cx="5218113" cy="1398587"/>
            <a:chOff x="2500298" y="1571612"/>
            <a:chExt cx="4000528" cy="1071570"/>
          </a:xfrm>
          <a:solidFill>
            <a:schemeClr val="accent1">
              <a:lumMod val="75000"/>
            </a:schemeClr>
          </a:solidFill>
        </p:grpSpPr>
        <p:sp>
          <p:nvSpPr>
            <p:cNvPr id="11" name="流程图: 手动输入 10"/>
            <p:cNvSpPr/>
            <p:nvPr/>
          </p:nvSpPr>
          <p:spPr>
            <a:xfrm>
              <a:off x="2500298" y="1571612"/>
              <a:ext cx="1929065" cy="107157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 flipH="1">
              <a:off x="4571761" y="1571612"/>
              <a:ext cx="1929065" cy="107157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153" name="矩形 12"/>
          <p:cNvSpPr>
            <a:spLocks noChangeArrowheads="1"/>
          </p:cNvSpPr>
          <p:nvPr/>
        </p:nvSpPr>
        <p:spPr bwMode="auto">
          <a:xfrm>
            <a:off x="2508250" y="2357438"/>
            <a:ext cx="1821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为什么需要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4" name="矩形 13"/>
          <p:cNvSpPr>
            <a:spLocks noChangeArrowheads="1"/>
          </p:cNvSpPr>
          <p:nvPr/>
        </p:nvSpPr>
        <p:spPr bwMode="auto">
          <a:xfrm>
            <a:off x="5151438" y="3714750"/>
            <a:ext cx="1821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现状和发展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5" name="矩形 14"/>
          <p:cNvSpPr>
            <a:spLocks noChangeArrowheads="1"/>
          </p:cNvSpPr>
          <p:nvPr/>
        </p:nvSpPr>
        <p:spPr bwMode="auto">
          <a:xfrm>
            <a:off x="2436813" y="3714750"/>
            <a:ext cx="1359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的历史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6" name="矩形 15"/>
          <p:cNvSpPr>
            <a:spLocks noChangeArrowheads="1"/>
          </p:cNvSpPr>
          <p:nvPr/>
        </p:nvSpPr>
        <p:spPr bwMode="auto">
          <a:xfrm>
            <a:off x="5222875" y="2357438"/>
            <a:ext cx="18213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怎样解决你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27334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为什么需要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OPC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4" name="矩形 15"/>
          <p:cNvSpPr>
            <a:spLocks noChangeArrowheads="1"/>
          </p:cNvSpPr>
          <p:nvPr/>
        </p:nvSpPr>
        <p:spPr bwMode="auto">
          <a:xfrm>
            <a:off x="827584" y="1124744"/>
            <a:ext cx="763542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对于</a:t>
            </a:r>
            <a:r>
              <a:rPr lang="zh-CN" altLang="zh-CN" dirty="0" smtClean="0"/>
              <a:t>早期的计算机系统，为了实现不同的硬件和软件所构成的</a:t>
            </a:r>
            <a:r>
              <a:rPr lang="zh-CN" altLang="zh-CN" dirty="0" smtClean="0"/>
              <a:t>计算机</a:t>
            </a:r>
            <a:endParaRPr lang="en-US" altLang="zh-CN" dirty="0" smtClean="0"/>
          </a:p>
          <a:p>
            <a:r>
              <a:rPr lang="zh-CN" altLang="zh-CN" dirty="0" smtClean="0"/>
              <a:t>之间</a:t>
            </a:r>
            <a:r>
              <a:rPr lang="zh-CN" altLang="zh-CN" dirty="0" smtClean="0"/>
              <a:t>的</a:t>
            </a:r>
            <a:r>
              <a:rPr lang="zh-CN" altLang="zh-CN" dirty="0" smtClean="0"/>
              <a:t>数据 </a:t>
            </a:r>
            <a:r>
              <a:rPr lang="zh-CN" altLang="zh-CN" dirty="0" smtClean="0"/>
              <a:t>交换和通信，必须要花费很多时间去开发独自的通信程序。</a:t>
            </a:r>
            <a:r>
              <a:rPr lang="zh-CN" altLang="zh-CN" dirty="0" smtClean="0"/>
              <a:t>但</a:t>
            </a:r>
            <a:endParaRPr lang="en-US" altLang="zh-CN" dirty="0" smtClean="0"/>
          </a:p>
          <a:p>
            <a:r>
              <a:rPr lang="zh-CN" altLang="zh-CN" dirty="0" smtClean="0"/>
              <a:t>是</a:t>
            </a:r>
            <a:r>
              <a:rPr lang="zh-CN" altLang="zh-CN" dirty="0" smtClean="0"/>
              <a:t>正是由于现在有了数 据交换和通信的工业标准，才有可以实现象</a:t>
            </a:r>
            <a:r>
              <a:rPr lang="zh-CN" altLang="zh-CN" dirty="0" smtClean="0"/>
              <a:t>互联网</a:t>
            </a:r>
            <a:endParaRPr lang="en-US" altLang="zh-CN" dirty="0" smtClean="0"/>
          </a:p>
          <a:p>
            <a:r>
              <a:rPr lang="zh-CN" altLang="zh-CN" dirty="0" smtClean="0"/>
              <a:t>那样</a:t>
            </a:r>
            <a:r>
              <a:rPr lang="zh-CN" altLang="zh-CN" dirty="0" smtClean="0"/>
              <a:t>，使不同的计算机相互连接的 巨大网络。所以在开发企业的</a:t>
            </a:r>
            <a:r>
              <a:rPr lang="zh-CN" altLang="zh-CN" dirty="0" smtClean="0"/>
              <a:t>信息系统</a:t>
            </a:r>
            <a:endParaRPr lang="en-US" altLang="zh-CN" dirty="0" smtClean="0"/>
          </a:p>
          <a:p>
            <a:r>
              <a:rPr lang="zh-CN" altLang="zh-CN" dirty="0" smtClean="0"/>
              <a:t>时</a:t>
            </a:r>
            <a:r>
              <a:rPr lang="zh-CN" altLang="zh-CN" dirty="0" smtClean="0"/>
              <a:t>，采用符合工业标准的数据库和客户－服务 器接口</a:t>
            </a:r>
            <a:r>
              <a:rPr lang="zh-CN" altLang="zh-CN" dirty="0" smtClean="0"/>
              <a:t>，可以</a:t>
            </a:r>
            <a:r>
              <a:rPr lang="zh-CN" altLang="zh-CN" dirty="0" smtClean="0"/>
              <a:t>使有效的</a:t>
            </a:r>
            <a:r>
              <a:rPr lang="zh-CN" altLang="zh-CN" dirty="0" smtClean="0"/>
              <a:t>精力</a:t>
            </a:r>
            <a:endParaRPr lang="en-US" altLang="zh-CN" dirty="0" smtClean="0"/>
          </a:p>
          <a:p>
            <a:r>
              <a:rPr lang="zh-CN" altLang="zh-CN" dirty="0" smtClean="0"/>
              <a:t>更多</a:t>
            </a:r>
            <a:r>
              <a:rPr lang="zh-CN" altLang="zh-CN" dirty="0" smtClean="0"/>
              <a:t>地投入到应用程序本身功能的开发中去。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5"/>
          <p:cNvSpPr>
            <a:spLocks noChangeArrowheads="1"/>
          </p:cNvSpPr>
          <p:nvPr/>
        </p:nvSpPr>
        <p:spPr bwMode="auto">
          <a:xfrm>
            <a:off x="899592" y="3212976"/>
            <a:ext cx="763542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工业</a:t>
            </a:r>
            <a:r>
              <a:rPr lang="zh-CN" altLang="zh-CN" dirty="0" smtClean="0"/>
              <a:t>制造系统也存在同样的问题。也就是使由不同的供应商提供的</a:t>
            </a:r>
            <a:r>
              <a:rPr lang="zh-CN" altLang="zh-CN" dirty="0" smtClean="0"/>
              <a:t>机</a:t>
            </a:r>
            <a:endParaRPr lang="en-US" altLang="zh-CN" dirty="0" smtClean="0"/>
          </a:p>
          <a:p>
            <a:r>
              <a:rPr lang="zh-CN" altLang="zh-CN" dirty="0" smtClean="0"/>
              <a:t>器设备</a:t>
            </a:r>
            <a:r>
              <a:rPr lang="zh-CN" altLang="zh-CN" dirty="0" smtClean="0"/>
              <a:t>无须 特别的软件开发就可以互相连接。例如在</a:t>
            </a:r>
            <a:r>
              <a:rPr lang="zh-CN" altLang="zh-CN" dirty="0" smtClean="0"/>
              <a:t>实现多</a:t>
            </a:r>
            <a:r>
              <a:rPr lang="zh-CN" altLang="zh-CN" dirty="0" smtClean="0"/>
              <a:t>层生产控制</a:t>
            </a:r>
            <a:r>
              <a:rPr lang="zh-CN" altLang="zh-CN" dirty="0" smtClean="0"/>
              <a:t>信</a:t>
            </a:r>
            <a:endParaRPr lang="en-US" altLang="zh-CN" dirty="0" smtClean="0"/>
          </a:p>
          <a:p>
            <a:r>
              <a:rPr lang="zh-CN" altLang="zh-CN" dirty="0" smtClean="0"/>
              <a:t>息</a:t>
            </a:r>
            <a:r>
              <a:rPr lang="zh-CN" altLang="zh-CN" dirty="0" smtClean="0"/>
              <a:t>系统 时，从处理设备数据的现场设备层，到进行过程</a:t>
            </a:r>
            <a:r>
              <a:rPr lang="zh-CN" altLang="zh-CN" dirty="0" smtClean="0"/>
              <a:t>处理</a:t>
            </a:r>
            <a:r>
              <a:rPr lang="zh-CN" altLang="zh-CN" dirty="0" smtClean="0"/>
              <a:t>的过程控制</a:t>
            </a:r>
            <a:r>
              <a:rPr lang="zh-CN" altLang="zh-CN" dirty="0" smtClean="0"/>
              <a:t>系</a:t>
            </a:r>
            <a:endParaRPr lang="en-US" altLang="zh-CN" dirty="0" smtClean="0"/>
          </a:p>
          <a:p>
            <a:r>
              <a:rPr lang="zh-CN" altLang="zh-CN" dirty="0" smtClean="0"/>
              <a:t>统</a:t>
            </a:r>
            <a:r>
              <a:rPr lang="zh-CN" altLang="zh-CN" dirty="0" smtClean="0"/>
              <a:t>层，以至最上层 的生产管理层，建立和普及一个有效</a:t>
            </a:r>
            <a:r>
              <a:rPr lang="zh-CN" altLang="zh-CN" dirty="0" smtClean="0"/>
              <a:t>的数据</a:t>
            </a:r>
            <a:r>
              <a:rPr lang="zh-CN" altLang="zh-CN" dirty="0" smtClean="0"/>
              <a:t>交换工业</a:t>
            </a:r>
            <a:r>
              <a:rPr lang="zh-CN" altLang="zh-CN" dirty="0" smtClean="0"/>
              <a:t>标</a:t>
            </a:r>
            <a:endParaRPr lang="en-US" altLang="zh-CN" dirty="0" smtClean="0"/>
          </a:p>
          <a:p>
            <a:r>
              <a:rPr lang="zh-CN" altLang="zh-CN" dirty="0" smtClean="0"/>
              <a:t>准</a:t>
            </a:r>
            <a:r>
              <a:rPr lang="zh-CN" altLang="zh-CN" dirty="0" smtClean="0"/>
              <a:t>乃是当务之急。在这种情况 下，利用微软</a:t>
            </a:r>
            <a:r>
              <a:rPr lang="en-US" altLang="zh-CN" dirty="0" smtClean="0"/>
              <a:t>Windows</a:t>
            </a:r>
            <a:r>
              <a:rPr lang="zh-CN" altLang="zh-CN" dirty="0" smtClean="0"/>
              <a:t>视窗中</a:t>
            </a:r>
            <a:r>
              <a:rPr lang="zh-CN" altLang="zh-CN" dirty="0" smtClean="0"/>
              <a:t>的</a:t>
            </a:r>
            <a:r>
              <a:rPr lang="en-US" altLang="zh-CN" dirty="0" smtClean="0"/>
              <a:t>OLE/COM</a:t>
            </a:r>
          </a:p>
          <a:p>
            <a:r>
              <a:rPr lang="zh-CN" altLang="zh-CN" dirty="0" smtClean="0"/>
              <a:t>技术</a:t>
            </a:r>
            <a:r>
              <a:rPr lang="zh-CN" altLang="zh-CN" dirty="0" smtClean="0"/>
              <a:t>实现工业制造系统过程控制中的数据交 换标准化，</a:t>
            </a:r>
            <a:r>
              <a:rPr lang="zh-CN" altLang="zh-CN" dirty="0" smtClean="0"/>
              <a:t>正是</a:t>
            </a:r>
            <a:endParaRPr lang="en-US" altLang="zh-CN" dirty="0" smtClean="0"/>
          </a:p>
          <a:p>
            <a:r>
              <a:rPr lang="en-US" altLang="zh-CN" dirty="0" smtClean="0"/>
              <a:t>OPC</a:t>
            </a:r>
            <a:r>
              <a:rPr lang="zh-CN" altLang="zh-CN" dirty="0" smtClean="0"/>
              <a:t>（</a:t>
            </a:r>
            <a:r>
              <a:rPr lang="en-US" altLang="zh-CN" dirty="0" smtClean="0"/>
              <a:t>OLE  for Process Control</a:t>
            </a:r>
            <a:r>
              <a:rPr lang="zh-CN" altLang="zh-CN" dirty="0" smtClean="0"/>
              <a:t>）本来的目的所在。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7992888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15"/>
          <p:cNvSpPr>
            <a:spLocks noChangeArrowheads="1"/>
          </p:cNvSpPr>
          <p:nvPr/>
        </p:nvSpPr>
        <p:spPr bwMode="auto">
          <a:xfrm>
            <a:off x="3131840" y="5229200"/>
            <a:ext cx="27238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dirty="0" smtClean="0"/>
              <a:t>生产控制信息系统的构成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3810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OPC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怎样解决你的问题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4" name="矩形 15"/>
          <p:cNvSpPr>
            <a:spLocks noChangeArrowheads="1"/>
          </p:cNvSpPr>
          <p:nvPr/>
        </p:nvSpPr>
        <p:spPr bwMode="auto">
          <a:xfrm>
            <a:off x="827584" y="1124744"/>
            <a:ext cx="791761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到</a:t>
            </a:r>
            <a:r>
              <a:rPr lang="zh-CN" altLang="zh-CN" dirty="0" smtClean="0"/>
              <a:t>目前为止，硬件的驱动器和与其连接的应用程序之间的接口并没有</a:t>
            </a:r>
            <a:r>
              <a:rPr lang="zh-CN" altLang="zh-CN" dirty="0" smtClean="0"/>
              <a:t>统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 smtClean="0"/>
              <a:t>的标准。 </a:t>
            </a:r>
            <a:r>
              <a:rPr lang="en-US" altLang="zh-CN" dirty="0" err="1" smtClean="0"/>
              <a:t>例如，在FA（Factory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Automation）领域，连接</a:t>
            </a:r>
            <a:r>
              <a:rPr lang="en-US" altLang="zh-CN" dirty="0" err="1" smtClean="0"/>
              <a:t>PLC</a:t>
            </a:r>
            <a:endParaRPr lang="en-US" altLang="zh-CN" dirty="0" smtClean="0"/>
          </a:p>
          <a:p>
            <a:r>
              <a:rPr lang="en-US" altLang="zh-CN" dirty="0" smtClean="0"/>
              <a:t>（</a:t>
            </a:r>
            <a:r>
              <a:rPr lang="en-US" altLang="zh-CN" dirty="0" smtClean="0"/>
              <a:t>Programmable Logic </a:t>
            </a:r>
            <a:r>
              <a:rPr lang="en-US" altLang="zh-CN" dirty="0" err="1" smtClean="0"/>
              <a:t>Controller）等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控制设备和</a:t>
            </a:r>
            <a:r>
              <a:rPr lang="en-US" altLang="zh-CN" dirty="0" smtClean="0"/>
              <a:t> SCADA/</a:t>
            </a:r>
            <a:r>
              <a:rPr lang="en-US" altLang="zh-CN" dirty="0" err="1" smtClean="0"/>
              <a:t>HMI软件，</a:t>
            </a:r>
            <a:r>
              <a:rPr lang="en-US" altLang="zh-CN" dirty="0" err="1" smtClean="0"/>
              <a:t>需要</a:t>
            </a:r>
            <a:endParaRPr lang="en-US" altLang="zh-CN" dirty="0" smtClean="0"/>
          </a:p>
          <a:p>
            <a:r>
              <a:rPr lang="en-US" altLang="zh-CN" dirty="0" err="1" smtClean="0"/>
              <a:t>不同的</a:t>
            </a:r>
            <a:r>
              <a:rPr lang="en-US" altLang="zh-CN" dirty="0" err="1" smtClean="0"/>
              <a:t>FA网络系统构成</a:t>
            </a:r>
            <a:r>
              <a:rPr lang="en-US" altLang="zh-CN" dirty="0" smtClean="0"/>
              <a:t>。</a:t>
            </a:r>
            <a:r>
              <a:rPr lang="zh-CN" altLang="zh-CN" dirty="0" smtClean="0"/>
              <a:t>根据某调查结果，据说 在控制系统软件开发的所</a:t>
            </a:r>
            <a:r>
              <a:rPr lang="zh-CN" altLang="zh-CN" dirty="0" smtClean="0"/>
              <a:t>需</a:t>
            </a:r>
            <a:endParaRPr lang="en-US" altLang="zh-CN" dirty="0" smtClean="0"/>
          </a:p>
          <a:p>
            <a:r>
              <a:rPr lang="zh-CN" altLang="zh-CN" dirty="0" smtClean="0"/>
              <a:t>费用</a:t>
            </a:r>
            <a:r>
              <a:rPr lang="zh-CN" altLang="zh-CN" dirty="0" smtClean="0"/>
              <a:t>中，各种各样机器的应用程序设计占费用的７成，而 开发机器设备间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连接</a:t>
            </a:r>
            <a:r>
              <a:rPr lang="zh-CN" altLang="zh-CN" dirty="0" smtClean="0"/>
              <a:t>接口则占了３成。此外，在</a:t>
            </a:r>
            <a:r>
              <a:rPr lang="en-US" altLang="zh-CN" dirty="0" smtClean="0"/>
              <a:t>PA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Process Automation</a:t>
            </a:r>
            <a:r>
              <a:rPr lang="zh-CN" altLang="zh-CN" dirty="0" smtClean="0"/>
              <a:t>）领域，当 希望</a:t>
            </a:r>
            <a:r>
              <a:rPr lang="zh-CN" altLang="zh-CN" dirty="0" smtClean="0"/>
              <a:t>把</a:t>
            </a:r>
            <a:endParaRPr lang="en-US" altLang="zh-CN" dirty="0" smtClean="0"/>
          </a:p>
          <a:p>
            <a:r>
              <a:rPr lang="en-US" altLang="zh-CN" dirty="0" smtClean="0"/>
              <a:t>DCS</a:t>
            </a:r>
            <a:r>
              <a:rPr lang="zh-CN" altLang="zh-CN" dirty="0" smtClean="0"/>
              <a:t>（</a:t>
            </a:r>
            <a:r>
              <a:rPr lang="en-US" altLang="zh-CN" dirty="0" smtClean="0"/>
              <a:t>Distributed Control System</a:t>
            </a:r>
            <a:r>
              <a:rPr lang="zh-CN" altLang="zh-CN" dirty="0" smtClean="0"/>
              <a:t>）中所有的过程数据传送到生产</a:t>
            </a:r>
            <a:r>
              <a:rPr lang="zh-CN" altLang="zh-CN" dirty="0" smtClean="0"/>
              <a:t>管理系统</a:t>
            </a:r>
            <a:endParaRPr lang="en-US" altLang="zh-CN" dirty="0" smtClean="0"/>
          </a:p>
          <a:p>
            <a:r>
              <a:rPr lang="zh-CN" altLang="zh-CN" dirty="0" smtClean="0"/>
              <a:t>时，必须</a:t>
            </a:r>
            <a:r>
              <a:rPr lang="zh-CN" altLang="zh-CN" dirty="0" smtClean="0"/>
              <a:t>按照各个供应厂商的各个机种开发特定的接口（例如，利用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</a:t>
            </a:r>
            <a:endParaRPr lang="en-US" altLang="zh-CN" dirty="0" smtClean="0"/>
          </a:p>
          <a:p>
            <a:r>
              <a:rPr lang="en-US" altLang="zh-CN" dirty="0" smtClean="0"/>
              <a:t>DLL</a:t>
            </a:r>
            <a:r>
              <a:rPr lang="zh-CN" altLang="zh-CN" dirty="0" smtClean="0"/>
              <a:t>连接的</a:t>
            </a:r>
            <a:r>
              <a:rPr lang="en-US" altLang="zh-CN" dirty="0" smtClean="0"/>
              <a:t>DDE</a:t>
            </a:r>
            <a:r>
              <a:rPr lang="zh-CN" altLang="zh-CN" dirty="0" smtClean="0"/>
              <a:t>服务器</a:t>
            </a:r>
            <a:r>
              <a:rPr lang="zh-CN" altLang="zh-CN" dirty="0" smtClean="0"/>
              <a:t>或者利用</a:t>
            </a:r>
            <a:r>
              <a:rPr lang="en-US" altLang="zh-CN" dirty="0" smtClean="0"/>
              <a:t>FTP</a:t>
            </a:r>
            <a:r>
              <a:rPr lang="zh-CN" altLang="zh-CN" dirty="0" smtClean="0"/>
              <a:t>的文本文件传送等）。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899592" y="3789040"/>
            <a:ext cx="7866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例如</a:t>
            </a:r>
            <a:r>
              <a:rPr lang="zh-CN" altLang="zh-CN" dirty="0" smtClean="0"/>
              <a:t>，在</a:t>
            </a:r>
            <a:r>
              <a:rPr lang="zh-CN" altLang="zh-CN" dirty="0" smtClean="0"/>
              <a:t>图</a:t>
            </a:r>
            <a:r>
              <a:rPr lang="zh-CN" altLang="en-US" dirty="0" smtClean="0"/>
              <a:t>中</a:t>
            </a:r>
            <a:r>
              <a:rPr lang="zh-CN" altLang="zh-CN" dirty="0" smtClean="0"/>
              <a:t>所</a:t>
            </a:r>
            <a:r>
              <a:rPr lang="zh-CN" altLang="zh-CN" dirty="0" smtClean="0"/>
              <a:t>示的由４种控制设备和与其连接的监视，趋势图</a:t>
            </a:r>
            <a:r>
              <a:rPr lang="zh-CN" altLang="zh-CN" dirty="0" smtClean="0"/>
              <a:t>以及</a:t>
            </a:r>
            <a:endParaRPr lang="en-US" altLang="zh-CN" dirty="0" smtClean="0"/>
          </a:p>
          <a:p>
            <a:r>
              <a:rPr lang="zh-CN" altLang="zh-CN" dirty="0" smtClean="0"/>
              <a:t>表报</a:t>
            </a:r>
            <a:r>
              <a:rPr lang="zh-CN" altLang="zh-CN" dirty="0" smtClean="0"/>
              <a:t>３种 应用程序所构成的系统时，必须花费大量时间去开发分别对应</a:t>
            </a:r>
            <a:r>
              <a:rPr lang="zh-CN" altLang="zh-CN" dirty="0" smtClean="0"/>
              <a:t>设备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zh-CN" dirty="0" smtClean="0"/>
              <a:t>，</a:t>
            </a:r>
            <a:r>
              <a:rPr lang="en-US" altLang="zh-CN" dirty="0" smtClean="0"/>
              <a:t>B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</a:t>
            </a:r>
            <a:r>
              <a:rPr lang="zh-CN" altLang="zh-CN" dirty="0" smtClean="0"/>
              <a:t>，</a:t>
            </a:r>
            <a:r>
              <a:rPr lang="en-US" altLang="zh-CN" dirty="0" smtClean="0"/>
              <a:t>D</a:t>
            </a:r>
            <a:r>
              <a:rPr lang="zh-CN" altLang="zh-CN" dirty="0" smtClean="0"/>
              <a:t>的监 视，趋势图以及表报应用程序的接口软件共计１２种</a:t>
            </a:r>
            <a:r>
              <a:rPr lang="zh-CN" altLang="zh-CN" dirty="0" smtClean="0"/>
              <a:t>驱动</a:t>
            </a:r>
            <a:endParaRPr lang="en-US" altLang="zh-CN" dirty="0" smtClean="0"/>
          </a:p>
          <a:p>
            <a:r>
              <a:rPr lang="zh-CN" altLang="zh-CN" dirty="0" smtClean="0"/>
              <a:t>器</a:t>
            </a:r>
            <a:r>
              <a:rPr lang="zh-CN" altLang="zh-CN" dirty="0" smtClean="0"/>
              <a:t>。同时由于系统中共存各 种各样的驱动器，也使维护运转环境的稳定性</a:t>
            </a:r>
            <a:r>
              <a:rPr lang="zh-CN" altLang="zh-CN" dirty="0" smtClean="0"/>
              <a:t>和</a:t>
            </a:r>
            <a:endParaRPr lang="en-US" altLang="zh-CN" dirty="0" smtClean="0"/>
          </a:p>
          <a:p>
            <a:r>
              <a:rPr lang="zh-CN" altLang="zh-CN" dirty="0" smtClean="0"/>
              <a:t>信赖</a:t>
            </a:r>
            <a:r>
              <a:rPr lang="zh-CN" altLang="zh-CN" dirty="0" smtClean="0"/>
              <a:t>性更加困难。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3810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OPC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的开发背景和历史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2938" y="1928813"/>
            <a:ext cx="2500312" cy="25003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2938" y="1928813"/>
            <a:ext cx="2481262" cy="2481262"/>
          </a:xfrm>
          <a:prstGeom prst="ellipse">
            <a:avLst/>
          </a:prstGeom>
          <a:solidFill>
            <a:schemeClr val="bg1"/>
          </a:solidFill>
          <a:ln w="381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357563" y="1928813"/>
            <a:ext cx="2500312" cy="25003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57563" y="1928813"/>
            <a:ext cx="2481262" cy="2481262"/>
          </a:xfrm>
          <a:prstGeom prst="ellipse">
            <a:avLst/>
          </a:prstGeom>
          <a:solidFill>
            <a:schemeClr val="bg1"/>
          </a:solidFill>
          <a:ln w="381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072188" y="1928813"/>
            <a:ext cx="2500312" cy="25003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072188" y="1928813"/>
            <a:ext cx="2481262" cy="2481262"/>
          </a:xfrm>
          <a:prstGeom prst="ellipse">
            <a:avLst/>
          </a:prstGeom>
          <a:solidFill>
            <a:schemeClr val="bg1"/>
          </a:solidFill>
          <a:ln w="381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9" name="矩形 12"/>
          <p:cNvSpPr>
            <a:spLocks noChangeArrowheads="1"/>
          </p:cNvSpPr>
          <p:nvPr/>
        </p:nvSpPr>
        <p:spPr bwMode="auto">
          <a:xfrm>
            <a:off x="1071563" y="3000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0" name="矩形 13"/>
          <p:cNvSpPr>
            <a:spLocks noChangeArrowheads="1"/>
          </p:cNvSpPr>
          <p:nvPr/>
        </p:nvSpPr>
        <p:spPr bwMode="auto">
          <a:xfrm>
            <a:off x="6572250" y="29289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1" name="矩形 14"/>
          <p:cNvSpPr>
            <a:spLocks noChangeArrowheads="1"/>
          </p:cNvSpPr>
          <p:nvPr/>
        </p:nvSpPr>
        <p:spPr bwMode="auto">
          <a:xfrm>
            <a:off x="3786188" y="3000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" name="椭圆 6"/>
          <p:cNvSpPr/>
          <p:nvPr/>
        </p:nvSpPr>
        <p:spPr>
          <a:xfrm>
            <a:off x="5000625" y="1428750"/>
            <a:ext cx="2000250" cy="15716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28875" y="1428750"/>
            <a:ext cx="2000250" cy="15716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28875" y="3571875"/>
            <a:ext cx="2000250" cy="15716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000625" y="3571875"/>
            <a:ext cx="2000250" cy="15716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9" name="矩形 12"/>
          <p:cNvSpPr>
            <a:spLocks noChangeArrowheads="1"/>
          </p:cNvSpPr>
          <p:nvPr/>
        </p:nvSpPr>
        <p:spPr bwMode="auto">
          <a:xfrm>
            <a:off x="2643188" y="19780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13"/>
          <p:cNvSpPr>
            <a:spLocks noChangeArrowheads="1"/>
          </p:cNvSpPr>
          <p:nvPr/>
        </p:nvSpPr>
        <p:spPr bwMode="auto">
          <a:xfrm>
            <a:off x="5286375" y="41925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1" name="矩形 14"/>
          <p:cNvSpPr>
            <a:spLocks noChangeArrowheads="1"/>
          </p:cNvSpPr>
          <p:nvPr/>
        </p:nvSpPr>
        <p:spPr bwMode="auto">
          <a:xfrm>
            <a:off x="2643188" y="41211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2" name="矩形 15"/>
          <p:cNvSpPr>
            <a:spLocks noChangeArrowheads="1"/>
          </p:cNvSpPr>
          <p:nvPr/>
        </p:nvSpPr>
        <p:spPr bwMode="auto">
          <a:xfrm>
            <a:off x="5214938" y="19780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5" name="十字箭头标注 14"/>
          <p:cNvSpPr/>
          <p:nvPr/>
        </p:nvSpPr>
        <p:spPr>
          <a:xfrm>
            <a:off x="2357438" y="1000125"/>
            <a:ext cx="4764087" cy="4764088"/>
          </a:xfrm>
          <a:prstGeom prst="quadArrowCallout">
            <a:avLst>
              <a:gd name="adj1" fmla="val 1311"/>
              <a:gd name="adj2" fmla="val 4903"/>
              <a:gd name="adj3" fmla="val 8918"/>
              <a:gd name="adj4" fmla="val 133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648</Words>
  <Application>Microsoft Office PowerPoint</Application>
  <PresentationFormat>全屏显示(4:3)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zhangyinan</cp:lastModifiedBy>
  <cp:revision>292</cp:revision>
  <dcterms:created xsi:type="dcterms:W3CDTF">2013-10-30T09:04:50Z</dcterms:created>
  <dcterms:modified xsi:type="dcterms:W3CDTF">2018-07-04T06:02:11Z</dcterms:modified>
</cp:coreProperties>
</file>