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80" r:id="rId7"/>
    <p:sldId id="283" r:id="rId8"/>
    <p:sldId id="261" r:id="rId9"/>
    <p:sldId id="262" r:id="rId10"/>
    <p:sldId id="263" r:id="rId11"/>
    <p:sldId id="265" r:id="rId12"/>
    <p:sldId id="282" r:id="rId13"/>
    <p:sldId id="266" r:id="rId14"/>
    <p:sldId id="267" r:id="rId15"/>
    <p:sldId id="268" r:id="rId16"/>
    <p:sldId id="271" r:id="rId17"/>
    <p:sldId id="276" r:id="rId18"/>
    <p:sldId id="275" r:id="rId19"/>
    <p:sldId id="277" r:id="rId20"/>
    <p:sldId id="278" r:id="rId21"/>
    <p:sldId id="274" r:id="rId22"/>
    <p:sldId id="272" r:id="rId23"/>
    <p:sldId id="281" r:id="rId24"/>
    <p:sldId id="273" r:id="rId25"/>
    <p:sldId id="270" r:id="rId26"/>
    <p:sldId id="279"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jso+w8AaTWdSRTU5boJ5nHKc11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EE5D39-81BB-42CE-BBB3-F36135B6AFC1}">
  <a:tblStyle styleId="{36EE5D39-81BB-42CE-BBB3-F36135B6AFC1}"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DFD"/>
          </a:solidFill>
        </a:fill>
      </a:tcStyle>
    </a:wholeTbl>
    <a:band1H>
      <a:tcTxStyle/>
      <a:tcStyle>
        <a:tcBdr/>
        <a:fill>
          <a:solidFill>
            <a:srgbClr val="CDD8FB"/>
          </a:solidFill>
        </a:fill>
      </a:tcStyle>
    </a:band1H>
    <a:band2H>
      <a:tcTxStyle/>
      <a:tcStyle>
        <a:tcBdr/>
      </a:tcStyle>
    </a:band2H>
    <a:band1V>
      <a:tcTxStyle/>
      <a:tcStyle>
        <a:tcBdr/>
        <a:fill>
          <a:solidFill>
            <a:srgbClr val="CDD8F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6b68351ac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26b68351ac8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b68351ac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6b68351ac8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b68351ac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6b68351ac8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32501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6b68351ac8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26b68351ac8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6b68351ac8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26b68351ac8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b68351ac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6b68351ac8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b68351ac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6b68351ac8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4102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b68351ac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6b68351ac8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85048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b68351ac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6b68351ac8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42233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b68351ac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6b68351ac8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8755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b68351ac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6b68351ac8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5827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6b68351ac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26b68351ac8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979425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6b68351ac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26b68351ac8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94577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6b68351ac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26b68351ac8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872521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6b68351ac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26b68351ac8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254446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b68351ac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6b68351ac8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404121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b68351ac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6b68351ac8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07311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60767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46172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6b68351ac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g26b68351ac8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4" name="Google Shape;14;p8"/>
          <p:cNvPicPr preferRelativeResize="0"/>
          <p:nvPr/>
        </p:nvPicPr>
        <p:blipFill rotWithShape="1">
          <a:blip r:embed="rId2">
            <a:alphaModFix/>
          </a:blip>
          <a:srcRect/>
          <a:stretch/>
        </p:blipFill>
        <p:spPr>
          <a:xfrm>
            <a:off x="3463213" y="4730051"/>
            <a:ext cx="2217574" cy="337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9"/>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9"/>
          <p:cNvSpPr txBox="1">
            <a:spLocks noGrp="1"/>
          </p:cNvSpPr>
          <p:nvPr>
            <p:ph type="body" idx="1"/>
          </p:nvPr>
        </p:nvSpPr>
        <p:spPr>
          <a:xfrm>
            <a:off x="253250" y="1857500"/>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8" name="Google Shape;1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9" name="Google Shape;19;p9"/>
          <p:cNvPicPr preferRelativeResize="0"/>
          <p:nvPr/>
        </p:nvPicPr>
        <p:blipFill rotWithShape="1">
          <a:blip r:embed="rId2">
            <a:alphaModFix/>
          </a:blip>
          <a:srcRect/>
          <a:stretch/>
        </p:blipFill>
        <p:spPr>
          <a:xfrm>
            <a:off x="6983600" y="415175"/>
            <a:ext cx="1974051" cy="30017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0"/>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1"/>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7"/>
          <p:cNvPicPr preferRelativeResize="0"/>
          <p:nvPr/>
        </p:nvPicPr>
        <p:blipFill rotWithShape="1">
          <a:blip r:embed="rId13">
            <a:alphaModFix/>
          </a:blip>
          <a:srcRect/>
          <a:stretch/>
        </p:blipFill>
        <p:spPr>
          <a:xfrm>
            <a:off x="216000" y="216000"/>
            <a:ext cx="1507681" cy="6479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i.org/10.1007/s11356-022-18644-x"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p:nvPr/>
        </p:nvSpPr>
        <p:spPr>
          <a:xfrm>
            <a:off x="1323277" y="936703"/>
            <a:ext cx="6713034" cy="3939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rgbClr val="000000"/>
                </a:solidFill>
                <a:latin typeface="Arial"/>
                <a:ea typeface="Arial"/>
                <a:cs typeface="Arial"/>
                <a:sym typeface="Arial"/>
              </a:rPr>
              <a:t>Experiential Learning Presentation </a:t>
            </a:r>
            <a:endParaRPr sz="2800" b="1"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2800" b="1" i="0" u="none" strike="noStrike" cap="none" dirty="0">
                <a:solidFill>
                  <a:srgbClr val="000000"/>
                </a:solidFill>
                <a:latin typeface="Arial"/>
                <a:ea typeface="Arial"/>
                <a:cs typeface="Arial"/>
                <a:sym typeface="Arial"/>
              </a:rPr>
              <a:t>On</a:t>
            </a:r>
            <a:endParaRPr sz="2800" b="1"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2800" b="1" i="0" u="none" strike="noStrike" cap="none" dirty="0">
                <a:solidFill>
                  <a:srgbClr val="000000"/>
                </a:solidFill>
                <a:latin typeface="Arial"/>
                <a:ea typeface="Arial"/>
                <a:cs typeface="Arial"/>
                <a:sym typeface="Arial"/>
              </a:rPr>
              <a:t>“</a:t>
            </a:r>
            <a:r>
              <a:rPr lang="en-US" sz="2400" b="1" i="0" u="none" strike="noStrike" cap="none" dirty="0">
                <a:solidFill>
                  <a:srgbClr val="000000"/>
                </a:solidFill>
                <a:latin typeface="Arial"/>
                <a:ea typeface="Arial"/>
                <a:cs typeface="Arial"/>
                <a:sym typeface="Arial"/>
              </a:rPr>
              <a:t>Predicting Water Quality using ML Model and Hardware Integration</a:t>
            </a:r>
            <a:r>
              <a:rPr lang="en-US" sz="2800" b="1" i="0" u="none" strike="noStrike" cap="none" dirty="0">
                <a:solidFill>
                  <a:srgbClr val="000000"/>
                </a:solidFill>
                <a:latin typeface="Arial"/>
                <a:ea typeface="Arial"/>
                <a:cs typeface="Arial"/>
                <a:sym typeface="Arial"/>
              </a:rPr>
              <a:t>”</a:t>
            </a:r>
            <a:endParaRPr dirty="0"/>
          </a:p>
          <a:p>
            <a:pPr marL="0" marR="0" lvl="0" indent="0" algn="ctr" rtl="0">
              <a:lnSpc>
                <a:spcPct val="100000"/>
              </a:lnSpc>
              <a:spcBef>
                <a:spcPts val="0"/>
              </a:spcBef>
              <a:spcAft>
                <a:spcPts val="0"/>
              </a:spcAft>
              <a:buNone/>
            </a:pPr>
            <a:endParaRPr sz="2800" b="1"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2000" b="0" i="0" u="none" strike="noStrike" cap="none" dirty="0">
                <a:solidFill>
                  <a:srgbClr val="000000"/>
                </a:solidFill>
                <a:latin typeface="Arial"/>
                <a:ea typeface="Arial"/>
                <a:cs typeface="Arial"/>
                <a:sym typeface="Arial"/>
              </a:rPr>
              <a:t>Faculty Coordinator</a:t>
            </a:r>
            <a:endParaRPr dirty="0"/>
          </a:p>
          <a:p>
            <a:pPr marL="0" marR="0" lvl="0" indent="0" algn="ctr" rtl="0">
              <a:lnSpc>
                <a:spcPct val="100000"/>
              </a:lnSpc>
              <a:spcBef>
                <a:spcPts val="0"/>
              </a:spcBef>
              <a:spcAft>
                <a:spcPts val="0"/>
              </a:spcAft>
              <a:buNone/>
            </a:pPr>
            <a:r>
              <a:rPr lang="en-US" sz="2000" b="0" i="0" u="none" strike="noStrike" cap="none" dirty="0">
                <a:solidFill>
                  <a:srgbClr val="000000"/>
                </a:solidFill>
                <a:latin typeface="Arial"/>
                <a:ea typeface="Arial"/>
                <a:cs typeface="Arial"/>
                <a:sym typeface="Arial"/>
              </a:rPr>
              <a:t>Dr K Saraswathi</a:t>
            </a:r>
            <a:endParaRPr dirty="0"/>
          </a:p>
          <a:p>
            <a:pPr marL="0" marR="0" lvl="0" indent="0" algn="ctr" rtl="0">
              <a:lnSpc>
                <a:spcPct val="100000"/>
              </a:lnSpc>
              <a:spcBef>
                <a:spcPts val="0"/>
              </a:spcBef>
              <a:spcAft>
                <a:spcPts val="0"/>
              </a:spcAft>
              <a:buNone/>
            </a:pPr>
            <a:endParaRPr sz="2800" b="1"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28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graphicFrame>
        <p:nvGraphicFramePr>
          <p:cNvPr id="55" name="Google Shape;55;p1"/>
          <p:cNvGraphicFramePr/>
          <p:nvPr>
            <p:extLst>
              <p:ext uri="{D42A27DB-BD31-4B8C-83A1-F6EECF244321}">
                <p14:modId xmlns:p14="http://schemas.microsoft.com/office/powerpoint/2010/main" val="2146389584"/>
              </p:ext>
            </p:extLst>
          </p:nvPr>
        </p:nvGraphicFramePr>
        <p:xfrm>
          <a:off x="1991599" y="3951411"/>
          <a:ext cx="5725800" cy="548640"/>
        </p:xfrm>
        <a:graphic>
          <a:graphicData uri="http://schemas.openxmlformats.org/drawingml/2006/table">
            <a:tbl>
              <a:tblPr firstRow="1" firstCol="1" bandRow="1">
                <a:noFill/>
                <a:tableStyleId>{36EE5D39-81BB-42CE-BBB3-F36135B6AFC1}</a:tableStyleId>
              </a:tblPr>
              <a:tblGrid>
                <a:gridCol w="2862575">
                  <a:extLst>
                    <a:ext uri="{9D8B030D-6E8A-4147-A177-3AD203B41FA5}">
                      <a16:colId xmlns:a16="http://schemas.microsoft.com/office/drawing/2014/main" val="20000"/>
                    </a:ext>
                  </a:extLst>
                </a:gridCol>
                <a:gridCol w="2863225">
                  <a:extLst>
                    <a:ext uri="{9D8B030D-6E8A-4147-A177-3AD203B41FA5}">
                      <a16:colId xmlns:a16="http://schemas.microsoft.com/office/drawing/2014/main" val="20001"/>
                    </a:ext>
                  </a:extLst>
                </a:gridCol>
              </a:tblGrid>
              <a:tr h="228600">
                <a:tc>
                  <a:txBody>
                    <a:bodyPr/>
                    <a:lstStyle/>
                    <a:p>
                      <a:pPr marL="0" marR="0" lvl="0" indent="0" algn="l" rtl="0">
                        <a:lnSpc>
                          <a:spcPct val="100000"/>
                        </a:lnSpc>
                        <a:spcBef>
                          <a:spcPts val="0"/>
                        </a:spcBef>
                        <a:spcAft>
                          <a:spcPts val="0"/>
                        </a:spcAft>
                        <a:buNone/>
                      </a:pPr>
                      <a:r>
                        <a:rPr lang="en-US" sz="1800" u="none" strike="noStrike" cap="none" dirty="0"/>
                        <a:t>Kunal Jain</a:t>
                      </a:r>
                      <a:endParaRPr sz="1200" u="none" strike="noStrike" cap="none" dirty="0"/>
                    </a:p>
                    <a:p>
                      <a:pPr marL="0" marR="0" lvl="0" indent="0" algn="l" rtl="0">
                        <a:lnSpc>
                          <a:spcPct val="100000"/>
                        </a:lnSpc>
                        <a:spcBef>
                          <a:spcPts val="0"/>
                        </a:spcBef>
                        <a:spcAft>
                          <a:spcPts val="0"/>
                        </a:spcAft>
                        <a:buClr>
                          <a:srgbClr val="000000"/>
                        </a:buClr>
                        <a:buFont typeface="Arial"/>
                        <a:buNone/>
                      </a:pPr>
                      <a:r>
                        <a:rPr lang="en-US" sz="1800" u="none" strike="noStrike" cap="none" dirty="0">
                          <a:latin typeface="Times New Roman"/>
                          <a:ea typeface="Times New Roman"/>
                          <a:cs typeface="Times New Roman"/>
                          <a:sym typeface="Times New Roman"/>
                        </a:rPr>
                        <a:t>1RV21ET023</a:t>
                      </a:r>
                      <a:endParaRPr sz="1200" u="none" strike="noStrike" cap="none" dirty="0">
                        <a:latin typeface="Times New Roman"/>
                        <a:ea typeface="Times New Roman"/>
                        <a:cs typeface="Times New Roman"/>
                        <a:sym typeface="Times New Roman"/>
                      </a:endParaRPr>
                    </a:p>
                  </a:txBody>
                  <a:tcPr marL="68575" marR="68575" marT="0" marB="0"/>
                </a:tc>
                <a:tc>
                  <a:txBody>
                    <a:bodyPr/>
                    <a:lstStyle/>
                    <a:p>
                      <a:pPr marL="0" marR="0" lvl="0" indent="0" algn="l" rtl="0">
                        <a:lnSpc>
                          <a:spcPct val="100000"/>
                        </a:lnSpc>
                        <a:spcBef>
                          <a:spcPts val="0"/>
                        </a:spcBef>
                        <a:spcAft>
                          <a:spcPts val="0"/>
                        </a:spcAft>
                        <a:buNone/>
                      </a:pPr>
                      <a:r>
                        <a:rPr lang="en-IN" sz="1800" u="none" strike="noStrike" cap="none" dirty="0"/>
                        <a:t>Saumya Singh</a:t>
                      </a:r>
                      <a:endParaRPr sz="1200" u="none" strike="noStrike" cap="none" dirty="0"/>
                    </a:p>
                    <a:p>
                      <a:pPr marL="0" marR="0" lvl="0" indent="0" algn="l" rtl="0">
                        <a:lnSpc>
                          <a:spcPct val="100000"/>
                        </a:lnSpc>
                        <a:spcBef>
                          <a:spcPts val="0"/>
                        </a:spcBef>
                        <a:spcAft>
                          <a:spcPts val="0"/>
                        </a:spcAft>
                        <a:buClr>
                          <a:srgbClr val="000000"/>
                        </a:buClr>
                        <a:buFont typeface="Arial"/>
                        <a:buNone/>
                      </a:pPr>
                      <a:r>
                        <a:rPr lang="en-US" sz="1800" u="none" strike="noStrike" cap="none" dirty="0"/>
                        <a:t>1RV21ET047</a:t>
                      </a:r>
                      <a:endParaRPr sz="1200" u="none" strike="noStrike" cap="none" dirty="0">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0"/>
                  </a:ext>
                </a:extLst>
              </a:tr>
            </a:tbl>
          </a:graphicData>
        </a:graphic>
      </p:graphicFrame>
      <p:sp>
        <p:nvSpPr>
          <p:cNvPr id="56" name="Google Shape;56;p1"/>
          <p:cNvSpPr txBox="1"/>
          <p:nvPr/>
        </p:nvSpPr>
        <p:spPr>
          <a:xfrm>
            <a:off x="2178205" y="379141"/>
            <a:ext cx="4512527"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0" i="0" u="none" strike="noStrike" cap="none">
                <a:solidFill>
                  <a:srgbClr val="000000"/>
                </a:solidFill>
                <a:latin typeface="Arial"/>
                <a:ea typeface="Arial"/>
                <a:cs typeface="Arial"/>
                <a:sym typeface="Arial"/>
              </a:rPr>
              <a:t>Signal Processing II(21ET53)</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26b68351ac8_0_41"/>
          <p:cNvSpPr txBox="1"/>
          <p:nvPr/>
        </p:nvSpPr>
        <p:spPr>
          <a:xfrm>
            <a:off x="2289750" y="207322"/>
            <a:ext cx="45645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dirty="0"/>
              <a:t>Components Required</a:t>
            </a:r>
            <a:endParaRPr sz="2000" b="0" i="0" u="none" strike="noStrike" cap="none" dirty="0">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5512D928-6940-F3C3-8933-80A37DF86697}"/>
              </a:ext>
            </a:extLst>
          </p:cNvPr>
          <p:cNvPicPr>
            <a:picLocks noChangeAspect="1"/>
          </p:cNvPicPr>
          <p:nvPr/>
        </p:nvPicPr>
        <p:blipFill rotWithShape="1">
          <a:blip r:embed="rId3"/>
          <a:srcRect l="2420" t="2769"/>
          <a:stretch/>
        </p:blipFill>
        <p:spPr>
          <a:xfrm>
            <a:off x="394570" y="961373"/>
            <a:ext cx="2273473" cy="1759907"/>
          </a:xfrm>
          <a:prstGeom prst="rect">
            <a:avLst/>
          </a:prstGeom>
        </p:spPr>
      </p:pic>
      <p:pic>
        <p:nvPicPr>
          <p:cNvPr id="5" name="Picture 4">
            <a:extLst>
              <a:ext uri="{FF2B5EF4-FFF2-40B4-BE49-F238E27FC236}">
                <a16:creationId xmlns:a16="http://schemas.microsoft.com/office/drawing/2014/main" id="{480142EA-274C-91F5-EB34-9FDB1CB6754A}"/>
              </a:ext>
            </a:extLst>
          </p:cNvPr>
          <p:cNvPicPr>
            <a:picLocks noChangeAspect="1"/>
          </p:cNvPicPr>
          <p:nvPr/>
        </p:nvPicPr>
        <p:blipFill rotWithShape="1">
          <a:blip r:embed="rId4"/>
          <a:srcRect l="2050" t="15629" r="850" b="16157"/>
          <a:stretch/>
        </p:blipFill>
        <p:spPr>
          <a:xfrm>
            <a:off x="6628209" y="1206921"/>
            <a:ext cx="2273473" cy="2498942"/>
          </a:xfrm>
          <a:prstGeom prst="rect">
            <a:avLst/>
          </a:prstGeom>
        </p:spPr>
      </p:pic>
      <p:pic>
        <p:nvPicPr>
          <p:cNvPr id="6" name="Picture 5">
            <a:extLst>
              <a:ext uri="{FF2B5EF4-FFF2-40B4-BE49-F238E27FC236}">
                <a16:creationId xmlns:a16="http://schemas.microsoft.com/office/drawing/2014/main" id="{606625BE-9E46-DA9F-64C6-B9039060679E}"/>
              </a:ext>
            </a:extLst>
          </p:cNvPr>
          <p:cNvPicPr>
            <a:picLocks noChangeAspect="1"/>
          </p:cNvPicPr>
          <p:nvPr/>
        </p:nvPicPr>
        <p:blipFill rotWithShape="1">
          <a:blip r:embed="rId5"/>
          <a:srcRect l="3052" t="4699" r="458" b="4232"/>
          <a:stretch/>
        </p:blipFill>
        <p:spPr>
          <a:xfrm>
            <a:off x="1063139" y="3077917"/>
            <a:ext cx="2511467" cy="1647173"/>
          </a:xfrm>
          <a:prstGeom prst="rect">
            <a:avLst/>
          </a:prstGeom>
        </p:spPr>
      </p:pic>
      <p:sp>
        <p:nvSpPr>
          <p:cNvPr id="10" name="TextBox 9">
            <a:extLst>
              <a:ext uri="{FF2B5EF4-FFF2-40B4-BE49-F238E27FC236}">
                <a16:creationId xmlns:a16="http://schemas.microsoft.com/office/drawing/2014/main" id="{C856EA34-2B8F-D2DD-18CD-240A167CC074}"/>
              </a:ext>
            </a:extLst>
          </p:cNvPr>
          <p:cNvSpPr txBox="1"/>
          <p:nvPr/>
        </p:nvSpPr>
        <p:spPr>
          <a:xfrm>
            <a:off x="993260" y="2689343"/>
            <a:ext cx="1576141" cy="307777"/>
          </a:xfrm>
          <a:prstGeom prst="rect">
            <a:avLst/>
          </a:prstGeom>
          <a:noFill/>
        </p:spPr>
        <p:txBody>
          <a:bodyPr wrap="square" rtlCol="0">
            <a:spAutoFit/>
          </a:bodyPr>
          <a:lstStyle/>
          <a:p>
            <a:r>
              <a:rPr lang="en-IN" dirty="0"/>
              <a:t>TDS Sensor</a:t>
            </a:r>
          </a:p>
        </p:txBody>
      </p:sp>
      <p:sp>
        <p:nvSpPr>
          <p:cNvPr id="11" name="TextBox 10">
            <a:extLst>
              <a:ext uri="{FF2B5EF4-FFF2-40B4-BE49-F238E27FC236}">
                <a16:creationId xmlns:a16="http://schemas.microsoft.com/office/drawing/2014/main" id="{E222457E-481A-68AD-76B4-2ABFEDB97551}"/>
              </a:ext>
            </a:extLst>
          </p:cNvPr>
          <p:cNvSpPr txBox="1"/>
          <p:nvPr/>
        </p:nvSpPr>
        <p:spPr>
          <a:xfrm>
            <a:off x="7020837" y="3685233"/>
            <a:ext cx="2386208" cy="307777"/>
          </a:xfrm>
          <a:prstGeom prst="rect">
            <a:avLst/>
          </a:prstGeom>
          <a:noFill/>
        </p:spPr>
        <p:txBody>
          <a:bodyPr wrap="square" rtlCol="0">
            <a:spAutoFit/>
          </a:bodyPr>
          <a:lstStyle/>
          <a:p>
            <a:r>
              <a:rPr lang="en-IN" dirty="0"/>
              <a:t>Turbidity Sensor</a:t>
            </a:r>
          </a:p>
        </p:txBody>
      </p:sp>
      <p:sp>
        <p:nvSpPr>
          <p:cNvPr id="12" name="TextBox 11">
            <a:extLst>
              <a:ext uri="{FF2B5EF4-FFF2-40B4-BE49-F238E27FC236}">
                <a16:creationId xmlns:a16="http://schemas.microsoft.com/office/drawing/2014/main" id="{16DECEF0-7F56-2C46-B8CA-DE662AC854C4}"/>
              </a:ext>
            </a:extLst>
          </p:cNvPr>
          <p:cNvSpPr txBox="1"/>
          <p:nvPr/>
        </p:nvSpPr>
        <p:spPr>
          <a:xfrm>
            <a:off x="1837696" y="4677047"/>
            <a:ext cx="1979112" cy="307777"/>
          </a:xfrm>
          <a:prstGeom prst="rect">
            <a:avLst/>
          </a:prstGeom>
          <a:noFill/>
        </p:spPr>
        <p:txBody>
          <a:bodyPr wrap="square" rtlCol="0">
            <a:spAutoFit/>
          </a:bodyPr>
          <a:lstStyle/>
          <a:p>
            <a:r>
              <a:rPr lang="en-IN" dirty="0"/>
              <a:t>LCD(16*2)</a:t>
            </a:r>
          </a:p>
        </p:txBody>
      </p:sp>
      <p:sp>
        <p:nvSpPr>
          <p:cNvPr id="15" name="TextBox 14">
            <a:extLst>
              <a:ext uri="{FF2B5EF4-FFF2-40B4-BE49-F238E27FC236}">
                <a16:creationId xmlns:a16="http://schemas.microsoft.com/office/drawing/2014/main" id="{8FE6D53A-8447-B191-1F21-F9657048698B}"/>
              </a:ext>
            </a:extLst>
          </p:cNvPr>
          <p:cNvSpPr txBox="1"/>
          <p:nvPr/>
        </p:nvSpPr>
        <p:spPr>
          <a:xfrm>
            <a:off x="4146481" y="3116820"/>
            <a:ext cx="1874231" cy="307777"/>
          </a:xfrm>
          <a:prstGeom prst="rect">
            <a:avLst/>
          </a:prstGeom>
          <a:noFill/>
        </p:spPr>
        <p:txBody>
          <a:bodyPr wrap="none" rtlCol="0">
            <a:spAutoFit/>
          </a:bodyPr>
          <a:lstStyle/>
          <a:p>
            <a:r>
              <a:rPr lang="en-IN" dirty="0"/>
              <a:t>Temperature Sensor </a:t>
            </a:r>
          </a:p>
        </p:txBody>
      </p:sp>
      <p:pic>
        <p:nvPicPr>
          <p:cNvPr id="17" name="Picture 16">
            <a:extLst>
              <a:ext uri="{FF2B5EF4-FFF2-40B4-BE49-F238E27FC236}">
                <a16:creationId xmlns:a16="http://schemas.microsoft.com/office/drawing/2014/main" id="{1F1F8474-6781-BCA9-6BC8-1CBCDDFB87D6}"/>
              </a:ext>
            </a:extLst>
          </p:cNvPr>
          <p:cNvPicPr>
            <a:picLocks noChangeAspect="1"/>
          </p:cNvPicPr>
          <p:nvPr/>
        </p:nvPicPr>
        <p:blipFill>
          <a:blip r:embed="rId6"/>
          <a:stretch>
            <a:fillRect/>
          </a:stretch>
        </p:blipFill>
        <p:spPr>
          <a:xfrm>
            <a:off x="3704408" y="1077237"/>
            <a:ext cx="2351926" cy="207403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26b68351ac8_0_54"/>
          <p:cNvSpPr txBox="1"/>
          <p:nvPr/>
        </p:nvSpPr>
        <p:spPr>
          <a:xfrm>
            <a:off x="2289750" y="221548"/>
            <a:ext cx="45645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dirty="0"/>
              <a:t>Quality Parameters</a:t>
            </a:r>
            <a:endParaRPr sz="2000" b="0" i="0" u="none" strike="noStrike" cap="none" dirty="0">
              <a:solidFill>
                <a:srgbClr val="000000"/>
              </a:solidFill>
              <a:latin typeface="Arial"/>
              <a:ea typeface="Arial"/>
              <a:cs typeface="Arial"/>
              <a:sym typeface="Arial"/>
            </a:endParaRPr>
          </a:p>
        </p:txBody>
      </p:sp>
      <p:graphicFrame>
        <p:nvGraphicFramePr>
          <p:cNvPr id="3" name="Table 2">
            <a:extLst>
              <a:ext uri="{FF2B5EF4-FFF2-40B4-BE49-F238E27FC236}">
                <a16:creationId xmlns:a16="http://schemas.microsoft.com/office/drawing/2014/main" id="{D6531F34-C4F5-69D0-8A21-4211B514BFED}"/>
              </a:ext>
            </a:extLst>
          </p:cNvPr>
          <p:cNvGraphicFramePr>
            <a:graphicFrameLocks noGrp="1"/>
          </p:cNvGraphicFramePr>
          <p:nvPr>
            <p:extLst>
              <p:ext uri="{D42A27DB-BD31-4B8C-83A1-F6EECF244321}">
                <p14:modId xmlns:p14="http://schemas.microsoft.com/office/powerpoint/2010/main" val="109288494"/>
              </p:ext>
            </p:extLst>
          </p:nvPr>
        </p:nvGraphicFramePr>
        <p:xfrm>
          <a:off x="412510" y="886898"/>
          <a:ext cx="8330656" cy="4128478"/>
        </p:xfrm>
        <a:graphic>
          <a:graphicData uri="http://schemas.openxmlformats.org/drawingml/2006/table">
            <a:tbl>
              <a:tblPr firstRow="1" bandRow="1">
                <a:tableStyleId>{2D5ABB26-0587-4C30-8999-92F81FD0307C}</a:tableStyleId>
              </a:tblPr>
              <a:tblGrid>
                <a:gridCol w="557022">
                  <a:extLst>
                    <a:ext uri="{9D8B030D-6E8A-4147-A177-3AD203B41FA5}">
                      <a16:colId xmlns:a16="http://schemas.microsoft.com/office/drawing/2014/main" val="382586264"/>
                    </a:ext>
                  </a:extLst>
                </a:gridCol>
                <a:gridCol w="1633885">
                  <a:extLst>
                    <a:ext uri="{9D8B030D-6E8A-4147-A177-3AD203B41FA5}">
                      <a16:colId xmlns:a16="http://schemas.microsoft.com/office/drawing/2014/main" val="625073403"/>
                    </a:ext>
                  </a:extLst>
                </a:gridCol>
                <a:gridCol w="2174561">
                  <a:extLst>
                    <a:ext uri="{9D8B030D-6E8A-4147-A177-3AD203B41FA5}">
                      <a16:colId xmlns:a16="http://schemas.microsoft.com/office/drawing/2014/main" val="4149363896"/>
                    </a:ext>
                  </a:extLst>
                </a:gridCol>
                <a:gridCol w="1982594">
                  <a:extLst>
                    <a:ext uri="{9D8B030D-6E8A-4147-A177-3AD203B41FA5}">
                      <a16:colId xmlns:a16="http://schemas.microsoft.com/office/drawing/2014/main" val="971947823"/>
                    </a:ext>
                  </a:extLst>
                </a:gridCol>
                <a:gridCol w="1982594">
                  <a:extLst>
                    <a:ext uri="{9D8B030D-6E8A-4147-A177-3AD203B41FA5}">
                      <a16:colId xmlns:a16="http://schemas.microsoft.com/office/drawing/2014/main" val="2677219314"/>
                    </a:ext>
                  </a:extLst>
                </a:gridCol>
              </a:tblGrid>
              <a:tr h="325199">
                <a:tc>
                  <a:txBody>
                    <a:bodyPr/>
                    <a:lstStyle/>
                    <a:p>
                      <a:r>
                        <a:rPr lang="en-IN" sz="1000" dirty="0" err="1">
                          <a:solidFill>
                            <a:schemeClr val="tx1"/>
                          </a:solidFill>
                          <a:latin typeface="Times New Roman" panose="02020603050405020304" pitchFamily="18" charset="0"/>
                          <a:cs typeface="Times New Roman" panose="02020603050405020304" pitchFamily="18" charset="0"/>
                        </a:rPr>
                        <a:t>SI.No</a:t>
                      </a:r>
                      <a:r>
                        <a:rPr lang="en-IN" sz="100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latin typeface="Times New Roman" panose="02020603050405020304" pitchFamily="18" charset="0"/>
                          <a:cs typeface="Times New Roman" panose="02020603050405020304" pitchFamily="18" charset="0"/>
                        </a:rPr>
                        <a:t>Parameter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latin typeface="Times New Roman" panose="02020603050405020304" pitchFamily="18" charset="0"/>
                          <a:cs typeface="Times New Roman" panose="02020603050405020304" pitchFamily="18" charset="0"/>
                        </a:rPr>
                        <a:t>Fresh Water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latin typeface="Times New Roman" panose="02020603050405020304" pitchFamily="18" charset="0"/>
                          <a:cs typeface="Times New Roman" panose="02020603050405020304" pitchFamily="18" charset="0"/>
                        </a:rPr>
                        <a:t>Brackish Water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latin typeface="Times New Roman" panose="02020603050405020304" pitchFamily="18" charset="0"/>
                          <a:cs typeface="Times New Roman" panose="02020603050405020304" pitchFamily="18" charset="0"/>
                        </a:rPr>
                        <a:t>Sea Water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8469013"/>
                  </a:ext>
                </a:extLst>
              </a:tr>
              <a:tr h="535582">
                <a:tc>
                  <a:txBody>
                    <a:bodyPr/>
                    <a:lstStyle/>
                    <a:p>
                      <a:pPr algn="ctr"/>
                      <a:r>
                        <a:rPr lang="en-IN" sz="10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latin typeface="Times New Roman" panose="02020603050405020304" pitchFamily="18" charset="0"/>
                          <a:cs typeface="Times New Roman" panose="02020603050405020304" pitchFamily="18" charset="0"/>
                        </a:rPr>
                        <a:t>Colour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latin typeface="Times New Roman" panose="02020603050405020304" pitchFamily="18" charset="0"/>
                          <a:cs typeface="Times New Roman" panose="02020603050405020304" pitchFamily="18" charset="0"/>
                        </a:rPr>
                        <a:t>Clean water with greenish hue&lt;100 colour units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latin typeface="Times New Roman" panose="02020603050405020304" pitchFamily="18" charset="0"/>
                          <a:cs typeface="Times New Roman" panose="02020603050405020304" pitchFamily="18" charset="0"/>
                        </a:rPr>
                        <a:t>Clean water with greenish hue&lt;100 colour units</a:t>
                      </a:r>
                    </a:p>
                    <a:p>
                      <a:pPr algn="ctr"/>
                      <a:endParaRPr lang="en-IN"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latin typeface="Times New Roman" panose="02020603050405020304" pitchFamily="18" charset="0"/>
                          <a:cs typeface="Times New Roman" panose="02020603050405020304" pitchFamily="18" charset="0"/>
                        </a:rPr>
                        <a:t>Clean water with greenish hue&lt;100 colour units</a:t>
                      </a:r>
                    </a:p>
                    <a:p>
                      <a:pPr algn="ctr"/>
                      <a:endParaRPr lang="en-IN"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0812517"/>
                  </a:ext>
                </a:extLst>
              </a:tr>
              <a:tr h="386809">
                <a:tc>
                  <a:txBody>
                    <a:bodyPr/>
                    <a:lstStyle/>
                    <a:p>
                      <a:pPr algn="ctr"/>
                      <a:r>
                        <a:rPr lang="en-IN" sz="10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latin typeface="Times New Roman" panose="02020603050405020304" pitchFamily="18" charset="0"/>
                          <a:cs typeface="Times New Roman" panose="02020603050405020304" pitchFamily="18" charset="0"/>
                        </a:rPr>
                        <a:t>Clay/Turbidity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latin typeface="Times New Roman" panose="02020603050405020304" pitchFamily="18" charset="0"/>
                          <a:cs typeface="Times New Roman" panose="02020603050405020304" pitchFamily="18" charset="0"/>
                        </a:rPr>
                        <a:t>&lt;30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latin typeface="Times New Roman" panose="02020603050405020304" pitchFamily="18" charset="0"/>
                          <a:cs typeface="Times New Roman" panose="02020603050405020304" pitchFamily="18" charset="0"/>
                        </a:rPr>
                        <a:t>&lt;30</a:t>
                      </a:r>
                    </a:p>
                    <a:p>
                      <a:pPr algn="ctr"/>
                      <a:endParaRPr lang="en-IN"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latin typeface="Times New Roman" panose="02020603050405020304" pitchFamily="18" charset="0"/>
                          <a:cs typeface="Times New Roman" panose="02020603050405020304" pitchFamily="18" charset="0"/>
                        </a:rPr>
                        <a:t>&lt;30</a:t>
                      </a:r>
                    </a:p>
                    <a:p>
                      <a:pPr algn="ctr"/>
                      <a:endParaRPr lang="en-IN"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5464590"/>
                  </a:ext>
                </a:extLst>
              </a:tr>
              <a:tr h="386809">
                <a:tc>
                  <a:txBody>
                    <a:bodyPr/>
                    <a:lstStyle/>
                    <a:p>
                      <a:pPr algn="ctr"/>
                      <a:r>
                        <a:rPr lang="en-IN" sz="10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latin typeface="Times New Roman" panose="02020603050405020304" pitchFamily="18" charset="0"/>
                          <a:cs typeface="Times New Roman" panose="02020603050405020304" pitchFamily="18" charset="0"/>
                        </a:rPr>
                        <a:t>Temperature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latin typeface="Times New Roman" panose="02020603050405020304" pitchFamily="18" charset="0"/>
                          <a:cs typeface="Times New Roman" panose="02020603050405020304" pitchFamily="18" charset="0"/>
                        </a:rPr>
                        <a:t>25-32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latin typeface="Times New Roman" panose="02020603050405020304" pitchFamily="18" charset="0"/>
                          <a:cs typeface="Times New Roman" panose="02020603050405020304" pitchFamily="18" charset="0"/>
                        </a:rPr>
                        <a:t>25-32</a:t>
                      </a:r>
                    </a:p>
                    <a:p>
                      <a:pPr algn="ctr"/>
                      <a:endParaRPr lang="en-IN"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latin typeface="Times New Roman" panose="02020603050405020304" pitchFamily="18" charset="0"/>
                          <a:cs typeface="Times New Roman" panose="02020603050405020304" pitchFamily="18" charset="0"/>
                        </a:rPr>
                        <a:t>25-32</a:t>
                      </a:r>
                    </a:p>
                    <a:p>
                      <a:pPr algn="ctr"/>
                      <a:endParaRPr lang="en-IN"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1209872"/>
                  </a:ext>
                </a:extLst>
              </a:tr>
              <a:tr h="325199">
                <a:tc>
                  <a:txBody>
                    <a:bodyPr/>
                    <a:lstStyle/>
                    <a:p>
                      <a:pPr algn="ctr"/>
                      <a:r>
                        <a:rPr lang="en-IN" sz="10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latin typeface="Times New Roman" panose="02020603050405020304" pitchFamily="18" charset="0"/>
                          <a:cs typeface="Times New Roman" panose="02020603050405020304" pitchFamily="18" charset="0"/>
                        </a:rPr>
                        <a:t>pH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latin typeface="Times New Roman" panose="02020603050405020304" pitchFamily="18" charset="0"/>
                          <a:cs typeface="Times New Roman" panose="02020603050405020304" pitchFamily="18" charset="0"/>
                        </a:rPr>
                        <a:t>7.5-9.5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latin typeface="Times New Roman" panose="02020603050405020304" pitchFamily="18" charset="0"/>
                          <a:cs typeface="Times New Roman" panose="02020603050405020304" pitchFamily="18" charset="0"/>
                        </a:rPr>
                        <a:t>8.0-8.7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latin typeface="Times New Roman" panose="02020603050405020304" pitchFamily="18" charset="0"/>
                          <a:cs typeface="Times New Roman" panose="02020603050405020304" pitchFamily="18" charset="0"/>
                        </a:rPr>
                        <a:t>8.0-8.5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9206063"/>
                  </a:ext>
                </a:extLst>
              </a:tr>
              <a:tr h="297842">
                <a:tc>
                  <a:txBody>
                    <a:bodyPr/>
                    <a:lstStyle/>
                    <a:p>
                      <a:pPr algn="ctr"/>
                      <a:r>
                        <a:rPr lang="en-IN" sz="1000"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latin typeface="Times New Roman" panose="02020603050405020304" pitchFamily="18" charset="0"/>
                          <a:cs typeface="Times New Roman" panose="02020603050405020304" pitchFamily="18" charset="0"/>
                        </a:rPr>
                        <a:t>Total Solid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latin typeface="Times New Roman" panose="02020603050405020304" pitchFamily="18" charset="0"/>
                          <a:cs typeface="Times New Roman" panose="02020603050405020304" pitchFamily="18" charset="0"/>
                        </a:rPr>
                        <a:t>&lt;500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latin typeface="Times New Roman" panose="02020603050405020304" pitchFamily="18" charset="0"/>
                          <a:cs typeface="Times New Roman" panose="02020603050405020304" pitchFamily="18" charset="0"/>
                        </a:rPr>
                        <a:t>&gt;500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latin typeface="Times New Roman" panose="02020603050405020304" pitchFamily="18" charset="0"/>
                          <a:cs typeface="Times New Roman" panose="02020603050405020304" pitchFamily="18" charset="0"/>
                        </a:rPr>
                        <a:t>&lt;500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629012"/>
                  </a:ext>
                </a:extLst>
              </a:tr>
              <a:tr h="386809">
                <a:tc>
                  <a:txBody>
                    <a:bodyPr/>
                    <a:lstStyle/>
                    <a:p>
                      <a:pPr algn="ctr"/>
                      <a:r>
                        <a:rPr lang="en-IN" sz="1000"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latin typeface="Times New Roman" panose="02020603050405020304" pitchFamily="18" charset="0"/>
                          <a:cs typeface="Times New Roman" panose="02020603050405020304" pitchFamily="18" charset="0"/>
                        </a:rPr>
                        <a:t>Dissolved Oxygen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latin typeface="Times New Roman" panose="02020603050405020304" pitchFamily="18" charset="0"/>
                          <a:cs typeface="Times New Roman" panose="02020603050405020304" pitchFamily="18" charset="0"/>
                        </a:rPr>
                        <a:t>5-10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latin typeface="Times New Roman" panose="02020603050405020304" pitchFamily="18" charset="0"/>
                          <a:cs typeface="Times New Roman" panose="02020603050405020304" pitchFamily="18" charset="0"/>
                        </a:rPr>
                        <a:t>5-10</a:t>
                      </a:r>
                    </a:p>
                    <a:p>
                      <a:pPr algn="ctr"/>
                      <a:endParaRPr lang="en-IN"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latin typeface="Times New Roman" panose="02020603050405020304" pitchFamily="18" charset="0"/>
                          <a:cs typeface="Times New Roman" panose="02020603050405020304" pitchFamily="18" charset="0"/>
                        </a:rPr>
                        <a:t>5-10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7281098"/>
                  </a:ext>
                </a:extLst>
              </a:tr>
              <a:tr h="386809">
                <a:tc>
                  <a:txBody>
                    <a:bodyPr/>
                    <a:lstStyle/>
                    <a:p>
                      <a:pPr algn="ctr"/>
                      <a:r>
                        <a:rPr lang="en-IN" sz="1000" dirty="0">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latin typeface="Times New Roman" panose="02020603050405020304" pitchFamily="18" charset="0"/>
                          <a:cs typeface="Times New Roman" panose="02020603050405020304" pitchFamily="18" charset="0"/>
                        </a:rPr>
                        <a:t>Total Dissolved free Carbon Dioxide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latin typeface="Times New Roman" panose="02020603050405020304" pitchFamily="18" charset="0"/>
                          <a:cs typeface="Times New Roman" panose="02020603050405020304" pitchFamily="18" charset="0"/>
                        </a:rPr>
                        <a:t>&lt;3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latin typeface="Times New Roman" panose="02020603050405020304" pitchFamily="18" charset="0"/>
                          <a:cs typeface="Times New Roman" panose="02020603050405020304" pitchFamily="18" charset="0"/>
                        </a:rPr>
                        <a:t>&lt;3</a:t>
                      </a:r>
                    </a:p>
                    <a:p>
                      <a:pPr algn="ctr"/>
                      <a:endParaRPr lang="en-IN"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latin typeface="Times New Roman" panose="02020603050405020304" pitchFamily="18" charset="0"/>
                          <a:cs typeface="Times New Roman" panose="02020603050405020304" pitchFamily="18" charset="0"/>
                        </a:rPr>
                        <a:t>&lt;3</a:t>
                      </a:r>
                    </a:p>
                    <a:p>
                      <a:pPr algn="ctr"/>
                      <a:endParaRPr lang="en-IN"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0176211"/>
                  </a:ext>
                </a:extLst>
              </a:tr>
              <a:tr h="325199">
                <a:tc>
                  <a:txBody>
                    <a:bodyPr/>
                    <a:lstStyle/>
                    <a:p>
                      <a:pPr algn="ctr"/>
                      <a:r>
                        <a:rPr lang="en-IN" sz="1000"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latin typeface="Times New Roman" panose="02020603050405020304" pitchFamily="18" charset="0"/>
                          <a:cs typeface="Times New Roman" panose="02020603050405020304" pitchFamily="18" charset="0"/>
                        </a:rPr>
                        <a:t>Hardness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latin typeface="Times New Roman" panose="02020603050405020304" pitchFamily="18" charset="0"/>
                          <a:cs typeface="Times New Roman" panose="02020603050405020304" pitchFamily="18" charset="0"/>
                        </a:rPr>
                        <a:t>30-180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latin typeface="Times New Roman" panose="02020603050405020304" pitchFamily="18" charset="0"/>
                          <a:cs typeface="Times New Roman" panose="02020603050405020304" pitchFamily="18" charset="0"/>
                        </a:rPr>
                        <a:t>&gt;50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latin typeface="Times New Roman" panose="02020603050405020304" pitchFamily="18" charset="0"/>
                          <a:cs typeface="Times New Roman" panose="02020603050405020304" pitchFamily="18" charset="0"/>
                        </a:rPr>
                        <a:t>&gt;50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372932"/>
                  </a:ext>
                </a:extLst>
              </a:tr>
              <a:tr h="386809">
                <a:tc>
                  <a:txBody>
                    <a:bodyPr/>
                    <a:lstStyle/>
                    <a:p>
                      <a:pPr algn="ctr"/>
                      <a:r>
                        <a:rPr lang="en-IN" sz="1000" dirty="0">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err="1">
                          <a:latin typeface="Times New Roman" panose="02020603050405020304" pitchFamily="18" charset="0"/>
                          <a:cs typeface="Times New Roman" panose="02020603050405020304" pitchFamily="18" charset="0"/>
                        </a:rPr>
                        <a:t>Alkanity</a:t>
                      </a:r>
                      <a:endParaRPr lang="en-IN"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latin typeface="Times New Roman" panose="02020603050405020304" pitchFamily="18" charset="0"/>
                          <a:cs typeface="Times New Roman" panose="02020603050405020304" pitchFamily="18" charset="0"/>
                        </a:rPr>
                        <a:t>50-300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latin typeface="Times New Roman" panose="02020603050405020304" pitchFamily="18" charset="0"/>
                          <a:cs typeface="Times New Roman" panose="02020603050405020304" pitchFamily="18" charset="0"/>
                        </a:rPr>
                        <a:t>&gt;50</a:t>
                      </a:r>
                    </a:p>
                    <a:p>
                      <a:pPr algn="ctr"/>
                      <a:endParaRPr lang="en-IN"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latin typeface="Times New Roman" panose="02020603050405020304" pitchFamily="18" charset="0"/>
                          <a:cs typeface="Times New Roman" panose="02020603050405020304" pitchFamily="18" charset="0"/>
                        </a:rPr>
                        <a:t>&gt;50</a:t>
                      </a:r>
                    </a:p>
                    <a:p>
                      <a:pPr algn="ctr"/>
                      <a:endParaRPr lang="en-IN"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1671688"/>
                  </a:ext>
                </a:extLst>
              </a:tr>
              <a:tr h="325199">
                <a:tc>
                  <a:txBody>
                    <a:bodyPr/>
                    <a:lstStyle/>
                    <a:p>
                      <a:pPr algn="ctr"/>
                      <a:r>
                        <a:rPr lang="en-IN" sz="1000" dirty="0">
                          <a:latin typeface="Times New Roman" panose="02020603050405020304" pitchFamily="18" charset="0"/>
                          <a:cs typeface="Times New Roman" panose="02020603050405020304" pitchFamily="18" charset="0"/>
                        </a:rPr>
                        <a:t>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latin typeface="Times New Roman" panose="02020603050405020304" pitchFamily="18" charset="0"/>
                          <a:cs typeface="Times New Roman" panose="02020603050405020304" pitchFamily="18" charset="0"/>
                        </a:rPr>
                        <a:t>Chlorides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latin typeface="Times New Roman" panose="02020603050405020304" pitchFamily="18" charset="0"/>
                          <a:cs typeface="Times New Roman" panose="02020603050405020304" pitchFamily="18" charset="0"/>
                        </a:rPr>
                        <a:t>31-50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latin typeface="Times New Roman" panose="02020603050405020304" pitchFamily="18" charset="0"/>
                          <a:cs typeface="Times New Roman" panose="02020603050405020304" pitchFamily="18" charset="0"/>
                        </a:rPr>
                        <a:t>&gt;500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dirty="0">
                          <a:latin typeface="Times New Roman" panose="02020603050405020304" pitchFamily="18" charset="0"/>
                          <a:cs typeface="Times New Roman" panose="02020603050405020304" pitchFamily="18" charset="0"/>
                        </a:rPr>
                        <a:t>&gt;500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342677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26b68351ac8_0_54"/>
          <p:cNvSpPr txBox="1"/>
          <p:nvPr/>
        </p:nvSpPr>
        <p:spPr>
          <a:xfrm>
            <a:off x="2289750" y="276549"/>
            <a:ext cx="45645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dirty="0"/>
              <a:t>Code with Comments</a:t>
            </a:r>
            <a:endParaRPr sz="2000" b="0" i="0" u="none" strike="noStrike" cap="none" dirty="0">
              <a:solidFill>
                <a:srgbClr val="000000"/>
              </a:solidFill>
              <a:latin typeface="Arial"/>
              <a:ea typeface="Arial"/>
              <a:cs typeface="Arial"/>
              <a:sym typeface="Arial"/>
            </a:endParaRPr>
          </a:p>
        </p:txBody>
      </p:sp>
      <p:sp>
        <p:nvSpPr>
          <p:cNvPr id="110" name="Google Shape;110;g26b68351ac8_0_54"/>
          <p:cNvSpPr txBox="1"/>
          <p:nvPr/>
        </p:nvSpPr>
        <p:spPr>
          <a:xfrm>
            <a:off x="851188" y="993099"/>
            <a:ext cx="7566900" cy="4150401"/>
          </a:xfrm>
          <a:prstGeom prst="rect">
            <a:avLst/>
          </a:prstGeom>
          <a:noFill/>
          <a:ln>
            <a:noFill/>
          </a:ln>
        </p:spPr>
        <p:txBody>
          <a:bodyPr spcFirstLastPara="1" wrap="square" lIns="91425" tIns="91425" rIns="91425" bIns="91425" anchor="t" anchorCtr="0">
            <a:spAutoFit/>
          </a:bodyPr>
          <a:lstStyle/>
          <a:p>
            <a:pPr marL="0" lvl="0" indent="0" algn="just" rtl="0">
              <a:lnSpc>
                <a:spcPct val="135714"/>
              </a:lnSpc>
              <a:spcBef>
                <a:spcPts val="0"/>
              </a:spcBef>
              <a:spcAft>
                <a:spcPts val="0"/>
              </a:spcAft>
              <a:buNone/>
            </a:pPr>
            <a:r>
              <a:rPr lang="en-US" sz="1100" dirty="0">
                <a:solidFill>
                  <a:srgbClr val="C586C0"/>
                </a:solidFill>
                <a:latin typeface="Times New Roman" panose="02020603050405020304" pitchFamily="18" charset="0"/>
                <a:ea typeface="Courier New"/>
                <a:cs typeface="Times New Roman" panose="02020603050405020304" pitchFamily="18" charset="0"/>
                <a:sym typeface="Courier New"/>
              </a:rPr>
              <a:t>#</a:t>
            </a:r>
            <a:r>
              <a:rPr lang="en-US" sz="1050" dirty="0">
                <a:solidFill>
                  <a:srgbClr val="C586C0"/>
                </a:solidFill>
                <a:latin typeface="Times New Roman" panose="02020603050405020304" pitchFamily="18" charset="0"/>
                <a:ea typeface="Courier New"/>
                <a:cs typeface="Times New Roman" panose="02020603050405020304" pitchFamily="18" charset="0"/>
                <a:sym typeface="Courier New"/>
              </a:rPr>
              <a:t>include &lt;</a:t>
            </a:r>
            <a:r>
              <a:rPr lang="en-US" sz="1050" dirty="0" err="1">
                <a:solidFill>
                  <a:srgbClr val="C586C0"/>
                </a:solidFill>
                <a:latin typeface="Times New Roman" panose="02020603050405020304" pitchFamily="18" charset="0"/>
                <a:ea typeface="Courier New"/>
                <a:cs typeface="Times New Roman" panose="02020603050405020304" pitchFamily="18" charset="0"/>
                <a:sym typeface="Courier New"/>
              </a:rPr>
              <a:t>Wire.h</a:t>
            </a:r>
            <a:r>
              <a:rPr lang="en-US" sz="1050" dirty="0">
                <a:solidFill>
                  <a:srgbClr val="C586C0"/>
                </a:solidFill>
                <a:latin typeface="Times New Roman" panose="02020603050405020304" pitchFamily="18" charset="0"/>
                <a:ea typeface="Courier New"/>
                <a:cs typeface="Times New Roman" panose="02020603050405020304" pitchFamily="18" charset="0"/>
                <a:sym typeface="Courier New"/>
              </a:rPr>
              <a:t>&gt; // Library for I2C communication</a:t>
            </a:r>
          </a:p>
          <a:p>
            <a:pPr marL="0" lvl="0" indent="0" algn="just" rtl="0">
              <a:lnSpc>
                <a:spcPct val="135714"/>
              </a:lnSpc>
              <a:spcBef>
                <a:spcPts val="0"/>
              </a:spcBef>
              <a:spcAft>
                <a:spcPts val="0"/>
              </a:spcAft>
              <a:buNone/>
            </a:pPr>
            <a:r>
              <a:rPr lang="en-US" sz="1050" dirty="0">
                <a:solidFill>
                  <a:srgbClr val="C586C0"/>
                </a:solidFill>
                <a:latin typeface="Times New Roman" panose="02020603050405020304" pitchFamily="18" charset="0"/>
                <a:ea typeface="Courier New"/>
                <a:cs typeface="Times New Roman" panose="02020603050405020304" pitchFamily="18" charset="0"/>
                <a:sym typeface="Courier New"/>
              </a:rPr>
              <a:t>#include &lt;LiquidCrystal_I2C.h&gt; // Library for I2C LCD</a:t>
            </a:r>
          </a:p>
          <a:p>
            <a:pPr marL="0" lvl="0" indent="0" algn="just" rtl="0">
              <a:lnSpc>
                <a:spcPct val="135714"/>
              </a:lnSpc>
              <a:spcBef>
                <a:spcPts val="0"/>
              </a:spcBef>
              <a:spcAft>
                <a:spcPts val="0"/>
              </a:spcAft>
              <a:buNone/>
            </a:pPr>
            <a:r>
              <a:rPr lang="en-US" sz="1050" dirty="0">
                <a:solidFill>
                  <a:srgbClr val="C586C0"/>
                </a:solidFill>
                <a:latin typeface="Times New Roman" panose="02020603050405020304" pitchFamily="18" charset="0"/>
                <a:ea typeface="Courier New"/>
                <a:cs typeface="Times New Roman" panose="02020603050405020304" pitchFamily="18" charset="0"/>
                <a:sym typeface="Courier New"/>
              </a:rPr>
              <a:t>#include &lt;</a:t>
            </a:r>
            <a:r>
              <a:rPr lang="en-US" sz="1050" dirty="0" err="1">
                <a:solidFill>
                  <a:srgbClr val="C586C0"/>
                </a:solidFill>
                <a:latin typeface="Times New Roman" panose="02020603050405020304" pitchFamily="18" charset="0"/>
                <a:ea typeface="Courier New"/>
                <a:cs typeface="Times New Roman" panose="02020603050405020304" pitchFamily="18" charset="0"/>
                <a:sym typeface="Courier New"/>
              </a:rPr>
              <a:t>OneWire.h</a:t>
            </a:r>
            <a:r>
              <a:rPr lang="en-US" sz="1050" dirty="0">
                <a:solidFill>
                  <a:srgbClr val="C586C0"/>
                </a:solidFill>
                <a:latin typeface="Times New Roman" panose="02020603050405020304" pitchFamily="18" charset="0"/>
                <a:ea typeface="Courier New"/>
                <a:cs typeface="Times New Roman" panose="02020603050405020304" pitchFamily="18" charset="0"/>
                <a:sym typeface="Courier New"/>
              </a:rPr>
              <a:t>&gt;</a:t>
            </a:r>
          </a:p>
          <a:p>
            <a:pPr marL="0" lvl="0" indent="0" algn="just" rtl="0">
              <a:lnSpc>
                <a:spcPct val="135714"/>
              </a:lnSpc>
              <a:spcBef>
                <a:spcPts val="0"/>
              </a:spcBef>
              <a:spcAft>
                <a:spcPts val="0"/>
              </a:spcAft>
              <a:buNone/>
            </a:pPr>
            <a:r>
              <a:rPr lang="en-US" sz="1050" dirty="0">
                <a:solidFill>
                  <a:srgbClr val="C586C0"/>
                </a:solidFill>
                <a:latin typeface="Times New Roman" panose="02020603050405020304" pitchFamily="18" charset="0"/>
                <a:ea typeface="Courier New"/>
                <a:cs typeface="Times New Roman" panose="02020603050405020304" pitchFamily="18" charset="0"/>
                <a:sym typeface="Courier New"/>
              </a:rPr>
              <a:t>#include &lt;</a:t>
            </a:r>
            <a:r>
              <a:rPr lang="en-US" sz="1050" dirty="0" err="1">
                <a:solidFill>
                  <a:srgbClr val="C586C0"/>
                </a:solidFill>
                <a:latin typeface="Times New Roman" panose="02020603050405020304" pitchFamily="18" charset="0"/>
                <a:ea typeface="Courier New"/>
                <a:cs typeface="Times New Roman" panose="02020603050405020304" pitchFamily="18" charset="0"/>
                <a:sym typeface="Courier New"/>
              </a:rPr>
              <a:t>DallasTemperature.h</a:t>
            </a:r>
            <a:r>
              <a:rPr lang="en-US" sz="1050" dirty="0">
                <a:solidFill>
                  <a:srgbClr val="C586C0"/>
                </a:solidFill>
                <a:latin typeface="Times New Roman" panose="02020603050405020304" pitchFamily="18" charset="0"/>
                <a:ea typeface="Courier New"/>
                <a:cs typeface="Times New Roman" panose="02020603050405020304" pitchFamily="18" charset="0"/>
                <a:sym typeface="Courier New"/>
              </a:rPr>
              <a:t>&gt;</a:t>
            </a:r>
          </a:p>
          <a:p>
            <a:pPr marL="0" lvl="0" indent="0" algn="just" rtl="0">
              <a:lnSpc>
                <a:spcPct val="135714"/>
              </a:lnSpc>
              <a:spcBef>
                <a:spcPts val="0"/>
              </a:spcBef>
              <a:spcAft>
                <a:spcPts val="0"/>
              </a:spcAft>
              <a:buNone/>
            </a:pPr>
            <a:r>
              <a:rPr lang="en-US" sz="1050" dirty="0">
                <a:solidFill>
                  <a:srgbClr val="C586C0"/>
                </a:solidFill>
                <a:latin typeface="Times New Roman" panose="02020603050405020304" pitchFamily="18" charset="0"/>
                <a:ea typeface="Courier New"/>
                <a:cs typeface="Times New Roman" panose="02020603050405020304" pitchFamily="18" charset="0"/>
                <a:sym typeface="Courier New"/>
              </a:rPr>
              <a:t>#define TDS_PIN A0 // Analog pin for turbidity sensor input</a:t>
            </a:r>
          </a:p>
          <a:p>
            <a:pPr marL="0" lvl="0" indent="0" algn="just" rtl="0">
              <a:lnSpc>
                <a:spcPct val="135714"/>
              </a:lnSpc>
              <a:spcBef>
                <a:spcPts val="0"/>
              </a:spcBef>
              <a:spcAft>
                <a:spcPts val="0"/>
              </a:spcAft>
              <a:buNone/>
            </a:pPr>
            <a:r>
              <a:rPr lang="en-US" sz="1050" dirty="0">
                <a:solidFill>
                  <a:srgbClr val="C586C0"/>
                </a:solidFill>
                <a:latin typeface="Times New Roman" panose="02020603050405020304" pitchFamily="18" charset="0"/>
                <a:ea typeface="Courier New"/>
                <a:cs typeface="Times New Roman" panose="02020603050405020304" pitchFamily="18" charset="0"/>
                <a:sym typeface="Courier New"/>
              </a:rPr>
              <a:t>#define TURBIDITY_PIN A1 // Analog pin for conductivity sensor input</a:t>
            </a:r>
          </a:p>
          <a:p>
            <a:pPr marL="0" lvl="0" indent="0" algn="just" rtl="0">
              <a:lnSpc>
                <a:spcPct val="135714"/>
              </a:lnSpc>
              <a:spcBef>
                <a:spcPts val="0"/>
              </a:spcBef>
              <a:spcAft>
                <a:spcPts val="0"/>
              </a:spcAft>
              <a:buNone/>
            </a:pPr>
            <a:r>
              <a:rPr lang="en-US" sz="1050" dirty="0">
                <a:solidFill>
                  <a:srgbClr val="C586C0"/>
                </a:solidFill>
                <a:latin typeface="Times New Roman" panose="02020603050405020304" pitchFamily="18" charset="0"/>
                <a:ea typeface="Courier New"/>
                <a:cs typeface="Times New Roman" panose="02020603050405020304" pitchFamily="18" charset="0"/>
                <a:sym typeface="Courier New"/>
              </a:rPr>
              <a:t>#define ONE_WIRE_BUS 2 // Analog pin for temperature sensor input</a:t>
            </a:r>
          </a:p>
          <a:p>
            <a:pPr marL="0" lvl="0" indent="0" algn="just" rtl="0">
              <a:lnSpc>
                <a:spcPct val="135714"/>
              </a:lnSpc>
              <a:spcBef>
                <a:spcPts val="0"/>
              </a:spcBef>
              <a:spcAft>
                <a:spcPts val="0"/>
              </a:spcAft>
              <a:buNone/>
            </a:pPr>
            <a:r>
              <a:rPr lang="en-US" sz="1050" dirty="0" err="1">
                <a:solidFill>
                  <a:srgbClr val="C586C0"/>
                </a:solidFill>
                <a:latin typeface="Times New Roman" panose="02020603050405020304" pitchFamily="18" charset="0"/>
                <a:ea typeface="Courier New"/>
                <a:cs typeface="Times New Roman" panose="02020603050405020304" pitchFamily="18" charset="0"/>
                <a:sym typeface="Courier New"/>
              </a:rPr>
              <a:t>OneWire</a:t>
            </a:r>
            <a:r>
              <a:rPr lang="en-US" sz="1050" dirty="0">
                <a:solidFill>
                  <a:srgbClr val="C586C0"/>
                </a:solidFill>
                <a:latin typeface="Times New Roman" panose="02020603050405020304" pitchFamily="18" charset="0"/>
                <a:ea typeface="Courier New"/>
                <a:cs typeface="Times New Roman" panose="02020603050405020304" pitchFamily="18" charset="0"/>
                <a:sym typeface="Courier New"/>
              </a:rPr>
              <a:t> </a:t>
            </a:r>
            <a:r>
              <a:rPr lang="en-US" sz="1050" dirty="0" err="1">
                <a:solidFill>
                  <a:srgbClr val="C586C0"/>
                </a:solidFill>
                <a:latin typeface="Times New Roman" panose="02020603050405020304" pitchFamily="18" charset="0"/>
                <a:ea typeface="Courier New"/>
                <a:cs typeface="Times New Roman" panose="02020603050405020304" pitchFamily="18" charset="0"/>
                <a:sym typeface="Courier New"/>
              </a:rPr>
              <a:t>oneWire</a:t>
            </a:r>
            <a:r>
              <a:rPr lang="en-US" sz="1050" dirty="0">
                <a:solidFill>
                  <a:srgbClr val="C586C0"/>
                </a:solidFill>
                <a:latin typeface="Times New Roman" panose="02020603050405020304" pitchFamily="18" charset="0"/>
                <a:ea typeface="Courier New"/>
                <a:cs typeface="Times New Roman" panose="02020603050405020304" pitchFamily="18" charset="0"/>
                <a:sym typeface="Courier New"/>
              </a:rPr>
              <a:t>(ONE_WIRE_BUS);</a:t>
            </a:r>
          </a:p>
          <a:p>
            <a:pPr marL="0" lvl="0" indent="0" algn="just" rtl="0">
              <a:lnSpc>
                <a:spcPct val="135714"/>
              </a:lnSpc>
              <a:spcBef>
                <a:spcPts val="0"/>
              </a:spcBef>
              <a:spcAft>
                <a:spcPts val="0"/>
              </a:spcAft>
              <a:buNone/>
            </a:pPr>
            <a:r>
              <a:rPr lang="en-US" sz="1050" dirty="0" err="1">
                <a:solidFill>
                  <a:srgbClr val="C586C0"/>
                </a:solidFill>
                <a:latin typeface="Times New Roman" panose="02020603050405020304" pitchFamily="18" charset="0"/>
                <a:ea typeface="Courier New"/>
                <a:cs typeface="Times New Roman" panose="02020603050405020304" pitchFamily="18" charset="0"/>
                <a:sym typeface="Courier New"/>
              </a:rPr>
              <a:t>DallasTemperature</a:t>
            </a:r>
            <a:r>
              <a:rPr lang="en-US" sz="1050" dirty="0">
                <a:solidFill>
                  <a:srgbClr val="C586C0"/>
                </a:solidFill>
                <a:latin typeface="Times New Roman" panose="02020603050405020304" pitchFamily="18" charset="0"/>
                <a:ea typeface="Courier New"/>
                <a:cs typeface="Times New Roman" panose="02020603050405020304" pitchFamily="18" charset="0"/>
                <a:sym typeface="Courier New"/>
              </a:rPr>
              <a:t> sensors(&amp;</a:t>
            </a:r>
            <a:r>
              <a:rPr lang="en-US" sz="1050" dirty="0" err="1">
                <a:solidFill>
                  <a:srgbClr val="C586C0"/>
                </a:solidFill>
                <a:latin typeface="Times New Roman" panose="02020603050405020304" pitchFamily="18" charset="0"/>
                <a:ea typeface="Courier New"/>
                <a:cs typeface="Times New Roman" panose="02020603050405020304" pitchFamily="18" charset="0"/>
                <a:sym typeface="Courier New"/>
              </a:rPr>
              <a:t>oneWire</a:t>
            </a:r>
            <a:r>
              <a:rPr lang="en-US" sz="1050" dirty="0">
                <a:solidFill>
                  <a:srgbClr val="C586C0"/>
                </a:solidFill>
                <a:latin typeface="Times New Roman" panose="02020603050405020304" pitchFamily="18" charset="0"/>
                <a:ea typeface="Courier New"/>
                <a:cs typeface="Times New Roman" panose="02020603050405020304" pitchFamily="18" charset="0"/>
                <a:sym typeface="Courier New"/>
              </a:rPr>
              <a:t>);</a:t>
            </a:r>
          </a:p>
          <a:p>
            <a:pPr marL="0" lvl="0" indent="0" algn="just" rtl="0">
              <a:lnSpc>
                <a:spcPct val="135714"/>
              </a:lnSpc>
              <a:spcBef>
                <a:spcPts val="0"/>
              </a:spcBef>
              <a:spcAft>
                <a:spcPts val="0"/>
              </a:spcAft>
              <a:buNone/>
            </a:pPr>
            <a:r>
              <a:rPr lang="en-US" sz="1050" dirty="0">
                <a:solidFill>
                  <a:srgbClr val="C586C0"/>
                </a:solidFill>
                <a:latin typeface="Times New Roman" panose="02020603050405020304" pitchFamily="18" charset="0"/>
                <a:ea typeface="Courier New"/>
                <a:cs typeface="Times New Roman" panose="02020603050405020304" pitchFamily="18" charset="0"/>
                <a:sym typeface="Courier New"/>
              </a:rPr>
              <a:t>LiquidCrystal_I2C lcd(0x27, 16, 2); // Define LCD object with address 0x27, 16 </a:t>
            </a:r>
          </a:p>
          <a:p>
            <a:pPr marL="0" lvl="0" indent="0" algn="just" rtl="0">
              <a:lnSpc>
                <a:spcPct val="135714"/>
              </a:lnSpc>
              <a:spcBef>
                <a:spcPts val="0"/>
              </a:spcBef>
              <a:spcAft>
                <a:spcPts val="0"/>
              </a:spcAft>
              <a:buNone/>
            </a:pPr>
            <a:r>
              <a:rPr lang="en-US" sz="1050" dirty="0">
                <a:solidFill>
                  <a:srgbClr val="C586C0"/>
                </a:solidFill>
                <a:latin typeface="Times New Roman" panose="02020603050405020304" pitchFamily="18" charset="0"/>
                <a:ea typeface="Courier New"/>
                <a:cs typeface="Times New Roman" panose="02020603050405020304" pitchFamily="18" charset="0"/>
                <a:sym typeface="Courier New"/>
              </a:rPr>
              <a:t>columns, and 2 rows</a:t>
            </a:r>
          </a:p>
          <a:p>
            <a:pPr marL="0" lvl="0" indent="0" algn="just" rtl="0">
              <a:lnSpc>
                <a:spcPct val="135714"/>
              </a:lnSpc>
              <a:spcBef>
                <a:spcPts val="0"/>
              </a:spcBef>
              <a:spcAft>
                <a:spcPts val="0"/>
              </a:spcAft>
              <a:buNone/>
            </a:pPr>
            <a:r>
              <a:rPr lang="en-US" sz="1050" dirty="0">
                <a:solidFill>
                  <a:srgbClr val="C586C0"/>
                </a:solidFill>
                <a:latin typeface="Times New Roman" panose="02020603050405020304" pitchFamily="18" charset="0"/>
                <a:ea typeface="Courier New"/>
                <a:cs typeface="Times New Roman" panose="02020603050405020304" pitchFamily="18" charset="0"/>
                <a:sym typeface="Courier New"/>
              </a:rPr>
              <a:t>void setup() {</a:t>
            </a:r>
          </a:p>
          <a:p>
            <a:pPr marL="0" lvl="0" indent="0" algn="just" rtl="0">
              <a:lnSpc>
                <a:spcPct val="135714"/>
              </a:lnSpc>
              <a:spcBef>
                <a:spcPts val="0"/>
              </a:spcBef>
              <a:spcAft>
                <a:spcPts val="0"/>
              </a:spcAft>
              <a:buNone/>
            </a:pPr>
            <a:r>
              <a:rPr lang="en-US" sz="1050" dirty="0">
                <a:solidFill>
                  <a:srgbClr val="C586C0"/>
                </a:solidFill>
                <a:latin typeface="Times New Roman" panose="02020603050405020304" pitchFamily="18" charset="0"/>
                <a:ea typeface="Courier New"/>
                <a:cs typeface="Times New Roman" panose="02020603050405020304" pitchFamily="18" charset="0"/>
                <a:sym typeface="Courier New"/>
              </a:rPr>
              <a:t> </a:t>
            </a:r>
            <a:r>
              <a:rPr lang="en-US" sz="1050" dirty="0" err="1">
                <a:solidFill>
                  <a:srgbClr val="C586C0"/>
                </a:solidFill>
                <a:latin typeface="Times New Roman" panose="02020603050405020304" pitchFamily="18" charset="0"/>
                <a:ea typeface="Courier New"/>
                <a:cs typeface="Times New Roman" panose="02020603050405020304" pitchFamily="18" charset="0"/>
                <a:sym typeface="Courier New"/>
              </a:rPr>
              <a:t>Serial.begin</a:t>
            </a:r>
            <a:r>
              <a:rPr lang="en-US" sz="1050" dirty="0">
                <a:solidFill>
                  <a:srgbClr val="C586C0"/>
                </a:solidFill>
                <a:latin typeface="Times New Roman" panose="02020603050405020304" pitchFamily="18" charset="0"/>
                <a:ea typeface="Courier New"/>
                <a:cs typeface="Times New Roman" panose="02020603050405020304" pitchFamily="18" charset="0"/>
                <a:sym typeface="Courier New"/>
              </a:rPr>
              <a:t>(9600); // Initialize serial communication at 9600 baud</a:t>
            </a:r>
          </a:p>
          <a:p>
            <a:pPr marL="0" lvl="0" indent="0" algn="just" rtl="0">
              <a:lnSpc>
                <a:spcPct val="135714"/>
              </a:lnSpc>
              <a:spcBef>
                <a:spcPts val="0"/>
              </a:spcBef>
              <a:spcAft>
                <a:spcPts val="0"/>
              </a:spcAft>
              <a:buNone/>
            </a:pPr>
            <a:r>
              <a:rPr lang="en-US" sz="1050" dirty="0">
                <a:solidFill>
                  <a:srgbClr val="C586C0"/>
                </a:solidFill>
                <a:latin typeface="Times New Roman" panose="02020603050405020304" pitchFamily="18" charset="0"/>
                <a:ea typeface="Courier New"/>
                <a:cs typeface="Times New Roman" panose="02020603050405020304" pitchFamily="18" charset="0"/>
                <a:sym typeface="Courier New"/>
              </a:rPr>
              <a:t> </a:t>
            </a:r>
            <a:r>
              <a:rPr lang="en-US" sz="1050" dirty="0" err="1">
                <a:solidFill>
                  <a:srgbClr val="C586C0"/>
                </a:solidFill>
                <a:latin typeface="Times New Roman" panose="02020603050405020304" pitchFamily="18" charset="0"/>
                <a:ea typeface="Courier New"/>
                <a:cs typeface="Times New Roman" panose="02020603050405020304" pitchFamily="18" charset="0"/>
                <a:sym typeface="Courier New"/>
              </a:rPr>
              <a:t>lcd.init</a:t>
            </a:r>
            <a:r>
              <a:rPr lang="en-US" sz="1050" dirty="0">
                <a:solidFill>
                  <a:srgbClr val="C586C0"/>
                </a:solidFill>
                <a:latin typeface="Times New Roman" panose="02020603050405020304" pitchFamily="18" charset="0"/>
                <a:ea typeface="Courier New"/>
                <a:cs typeface="Times New Roman" panose="02020603050405020304" pitchFamily="18" charset="0"/>
                <a:sym typeface="Courier New"/>
              </a:rPr>
              <a:t>(); // Initialize LCD</a:t>
            </a:r>
          </a:p>
          <a:p>
            <a:pPr marL="0" lvl="0" indent="0" algn="just" rtl="0">
              <a:lnSpc>
                <a:spcPct val="135714"/>
              </a:lnSpc>
              <a:spcBef>
                <a:spcPts val="0"/>
              </a:spcBef>
              <a:spcAft>
                <a:spcPts val="0"/>
              </a:spcAft>
              <a:buNone/>
            </a:pPr>
            <a:r>
              <a:rPr lang="en-US" sz="1050" dirty="0">
                <a:solidFill>
                  <a:srgbClr val="C586C0"/>
                </a:solidFill>
                <a:latin typeface="Times New Roman" panose="02020603050405020304" pitchFamily="18" charset="0"/>
                <a:ea typeface="Courier New"/>
                <a:cs typeface="Times New Roman" panose="02020603050405020304" pitchFamily="18" charset="0"/>
                <a:sym typeface="Courier New"/>
              </a:rPr>
              <a:t> </a:t>
            </a:r>
            <a:r>
              <a:rPr lang="en-US" sz="1050" dirty="0" err="1">
                <a:solidFill>
                  <a:srgbClr val="C586C0"/>
                </a:solidFill>
                <a:latin typeface="Times New Roman" panose="02020603050405020304" pitchFamily="18" charset="0"/>
                <a:ea typeface="Courier New"/>
                <a:cs typeface="Times New Roman" panose="02020603050405020304" pitchFamily="18" charset="0"/>
                <a:sym typeface="Courier New"/>
              </a:rPr>
              <a:t>lcd.backlight</a:t>
            </a:r>
            <a:r>
              <a:rPr lang="en-US" sz="1050" dirty="0">
                <a:solidFill>
                  <a:srgbClr val="C586C0"/>
                </a:solidFill>
                <a:latin typeface="Times New Roman" panose="02020603050405020304" pitchFamily="18" charset="0"/>
                <a:ea typeface="Courier New"/>
                <a:cs typeface="Times New Roman" panose="02020603050405020304" pitchFamily="18" charset="0"/>
                <a:sym typeface="Courier New"/>
              </a:rPr>
              <a:t>(); // Turn on LCD backlight</a:t>
            </a:r>
          </a:p>
          <a:p>
            <a:pPr marL="0" lvl="0" indent="0" algn="just" rtl="0">
              <a:lnSpc>
                <a:spcPct val="135714"/>
              </a:lnSpc>
              <a:spcBef>
                <a:spcPts val="0"/>
              </a:spcBef>
              <a:spcAft>
                <a:spcPts val="0"/>
              </a:spcAft>
              <a:buNone/>
            </a:pPr>
            <a:r>
              <a:rPr lang="en-US" sz="1050" dirty="0">
                <a:solidFill>
                  <a:srgbClr val="C586C0"/>
                </a:solidFill>
                <a:latin typeface="Times New Roman" panose="02020603050405020304" pitchFamily="18" charset="0"/>
                <a:ea typeface="Courier New"/>
                <a:cs typeface="Times New Roman" panose="02020603050405020304" pitchFamily="18" charset="0"/>
                <a:sym typeface="Courier New"/>
              </a:rPr>
              <a:t> </a:t>
            </a:r>
            <a:r>
              <a:rPr lang="en-US" sz="1050" dirty="0" err="1">
                <a:solidFill>
                  <a:srgbClr val="C586C0"/>
                </a:solidFill>
                <a:latin typeface="Times New Roman" panose="02020603050405020304" pitchFamily="18" charset="0"/>
                <a:ea typeface="Courier New"/>
                <a:cs typeface="Times New Roman" panose="02020603050405020304" pitchFamily="18" charset="0"/>
                <a:sym typeface="Courier New"/>
              </a:rPr>
              <a:t>pinMode</a:t>
            </a:r>
            <a:r>
              <a:rPr lang="en-US" sz="1050" dirty="0">
                <a:solidFill>
                  <a:srgbClr val="C586C0"/>
                </a:solidFill>
                <a:latin typeface="Times New Roman" panose="02020603050405020304" pitchFamily="18" charset="0"/>
                <a:ea typeface="Courier New"/>
                <a:cs typeface="Times New Roman" panose="02020603050405020304" pitchFamily="18" charset="0"/>
                <a:sym typeface="Courier New"/>
              </a:rPr>
              <a:t>(TDS_PIN, INPUT); // Set TDS pin as input</a:t>
            </a:r>
          </a:p>
          <a:p>
            <a:pPr marL="0" lvl="0" indent="0" algn="just" rtl="0">
              <a:lnSpc>
                <a:spcPct val="135714"/>
              </a:lnSpc>
              <a:spcBef>
                <a:spcPts val="0"/>
              </a:spcBef>
              <a:spcAft>
                <a:spcPts val="0"/>
              </a:spcAft>
              <a:buNone/>
            </a:pPr>
            <a:r>
              <a:rPr lang="en-US" sz="1050" dirty="0">
                <a:solidFill>
                  <a:srgbClr val="C586C0"/>
                </a:solidFill>
                <a:latin typeface="Times New Roman" panose="02020603050405020304" pitchFamily="18" charset="0"/>
                <a:ea typeface="Courier New"/>
                <a:cs typeface="Times New Roman" panose="02020603050405020304" pitchFamily="18" charset="0"/>
                <a:sym typeface="Courier New"/>
              </a:rPr>
              <a:t> </a:t>
            </a:r>
            <a:r>
              <a:rPr lang="en-US" sz="1050" dirty="0" err="1">
                <a:solidFill>
                  <a:srgbClr val="C586C0"/>
                </a:solidFill>
                <a:latin typeface="Times New Roman" panose="02020603050405020304" pitchFamily="18" charset="0"/>
                <a:ea typeface="Courier New"/>
                <a:cs typeface="Times New Roman" panose="02020603050405020304" pitchFamily="18" charset="0"/>
                <a:sym typeface="Courier New"/>
              </a:rPr>
              <a:t>pinMode</a:t>
            </a:r>
            <a:r>
              <a:rPr lang="en-US" sz="1050" dirty="0">
                <a:solidFill>
                  <a:srgbClr val="C586C0"/>
                </a:solidFill>
                <a:latin typeface="Times New Roman" panose="02020603050405020304" pitchFamily="18" charset="0"/>
                <a:ea typeface="Courier New"/>
                <a:cs typeface="Times New Roman" panose="02020603050405020304" pitchFamily="18" charset="0"/>
                <a:sym typeface="Courier New"/>
              </a:rPr>
              <a:t>(TURBIDITY_PIN, INPUT); // Set turbidity pin as input</a:t>
            </a:r>
          </a:p>
          <a:p>
            <a:pPr marL="0" lvl="0" indent="0" algn="just" rtl="0">
              <a:lnSpc>
                <a:spcPct val="135714"/>
              </a:lnSpc>
              <a:spcBef>
                <a:spcPts val="0"/>
              </a:spcBef>
              <a:spcAft>
                <a:spcPts val="0"/>
              </a:spcAft>
              <a:buNone/>
            </a:pPr>
            <a:r>
              <a:rPr lang="en-US" sz="1050" dirty="0">
                <a:solidFill>
                  <a:srgbClr val="C586C0"/>
                </a:solidFill>
                <a:latin typeface="Times New Roman" panose="02020603050405020304" pitchFamily="18" charset="0"/>
                <a:ea typeface="Courier New"/>
                <a:cs typeface="Times New Roman" panose="02020603050405020304" pitchFamily="18" charset="0"/>
                <a:sym typeface="Courier New"/>
              </a:rPr>
              <a:t>}</a:t>
            </a:r>
            <a:endParaRPr lang="en-US" sz="1050" dirty="0">
              <a:solidFill>
                <a:srgbClr val="DAE3E3"/>
              </a:solidFill>
              <a:highlight>
                <a:srgbClr val="1F272A"/>
              </a:highlight>
              <a:latin typeface="Times New Roman" panose="02020603050405020304" pitchFamily="18" charset="0"/>
              <a:ea typeface="Courier New"/>
              <a:cs typeface="Times New Roman" panose="02020603050405020304" pitchFamily="18" charset="0"/>
              <a:sym typeface="Courier New"/>
            </a:endParaRPr>
          </a:p>
        </p:txBody>
      </p:sp>
      <p:sp>
        <p:nvSpPr>
          <p:cNvPr id="2" name="TextBox 1">
            <a:extLst>
              <a:ext uri="{FF2B5EF4-FFF2-40B4-BE49-F238E27FC236}">
                <a16:creationId xmlns:a16="http://schemas.microsoft.com/office/drawing/2014/main" id="{D6CE97FD-E78C-7413-E0E1-614777CCCD5E}"/>
              </a:ext>
            </a:extLst>
          </p:cNvPr>
          <p:cNvSpPr txBox="1"/>
          <p:nvPr/>
        </p:nvSpPr>
        <p:spPr>
          <a:xfrm>
            <a:off x="951978" y="676749"/>
            <a:ext cx="2918564" cy="307777"/>
          </a:xfrm>
          <a:prstGeom prst="rect">
            <a:avLst/>
          </a:prstGeom>
          <a:noFill/>
        </p:spPr>
        <p:txBody>
          <a:bodyPr wrap="square" rtlCol="0">
            <a:spAutoFit/>
          </a:bodyPr>
          <a:lstStyle/>
          <a:p>
            <a:r>
              <a:rPr lang="en-IN" dirty="0"/>
              <a:t>Arduino Code with Comments</a:t>
            </a:r>
          </a:p>
        </p:txBody>
      </p:sp>
    </p:spTree>
    <p:extLst>
      <p:ext uri="{BB962C8B-B14F-4D97-AF65-F5344CB8AC3E}">
        <p14:creationId xmlns:p14="http://schemas.microsoft.com/office/powerpoint/2010/main" val="726413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6b68351ac8_0_62"/>
          <p:cNvSpPr txBox="1"/>
          <p:nvPr/>
        </p:nvSpPr>
        <p:spPr>
          <a:xfrm>
            <a:off x="2289750" y="231884"/>
            <a:ext cx="45645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dirty="0"/>
              <a:t>Code with Comments</a:t>
            </a:r>
            <a:endParaRPr lang="en-US" sz="2000" b="0" i="0" u="none" strike="noStrike" cap="none" dirty="0">
              <a:solidFill>
                <a:srgbClr val="000000"/>
              </a:solidFill>
              <a:latin typeface="Arial"/>
              <a:ea typeface="Arial"/>
              <a:cs typeface="Arial"/>
              <a:sym typeface="Arial"/>
            </a:endParaRPr>
          </a:p>
        </p:txBody>
      </p:sp>
      <p:sp>
        <p:nvSpPr>
          <p:cNvPr id="116" name="Google Shape;116;g26b68351ac8_0_62"/>
          <p:cNvSpPr txBox="1"/>
          <p:nvPr/>
        </p:nvSpPr>
        <p:spPr>
          <a:xfrm>
            <a:off x="788550" y="431984"/>
            <a:ext cx="7566900" cy="480962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endParaRPr sz="1050" dirty="0">
              <a:solidFill>
                <a:srgbClr val="DAE3E3"/>
              </a:solidFill>
              <a:highlight>
                <a:srgbClr val="1F272A"/>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100" dirty="0">
                <a:solidFill>
                  <a:srgbClr val="7F8C8D"/>
                </a:solidFill>
                <a:latin typeface="Courier New"/>
                <a:ea typeface="Courier New"/>
                <a:cs typeface="Courier New"/>
                <a:sym typeface="Courier New"/>
              </a:rPr>
              <a:t>  </a:t>
            </a: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void loop() {</a:t>
            </a:r>
          </a:p>
          <a:p>
            <a:pPr marL="0" lvl="0" indent="0" algn="l" rtl="0">
              <a:lnSpc>
                <a:spcPct val="135714"/>
              </a:lnSpc>
              <a:spcBef>
                <a:spcPts val="0"/>
              </a:spcBef>
              <a:spcAft>
                <a:spcPts val="0"/>
              </a:spcAft>
              <a:buNone/>
            </a:pP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 int </a:t>
            </a:r>
            <a:r>
              <a:rPr lang="en-US" sz="1050" dirty="0" err="1">
                <a:solidFill>
                  <a:srgbClr val="7F8C8D"/>
                </a:solidFill>
                <a:latin typeface="Times New Roman" panose="02020603050405020304" pitchFamily="18" charset="0"/>
                <a:ea typeface="Courier New"/>
                <a:cs typeface="Times New Roman" panose="02020603050405020304" pitchFamily="18" charset="0"/>
                <a:sym typeface="Courier New"/>
              </a:rPr>
              <a:t>turbidityValue</a:t>
            </a: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 = </a:t>
            </a:r>
            <a:r>
              <a:rPr lang="en-US" sz="1050" dirty="0" err="1">
                <a:solidFill>
                  <a:srgbClr val="7F8C8D"/>
                </a:solidFill>
                <a:latin typeface="Times New Roman" panose="02020603050405020304" pitchFamily="18" charset="0"/>
                <a:ea typeface="Courier New"/>
                <a:cs typeface="Times New Roman" panose="02020603050405020304" pitchFamily="18" charset="0"/>
                <a:sym typeface="Courier New"/>
              </a:rPr>
              <a:t>analogRead</a:t>
            </a: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(TURBIDITY_PIN); // Read turbidity sensor value</a:t>
            </a:r>
          </a:p>
          <a:p>
            <a:pPr marL="0" lvl="0" indent="0" algn="l" rtl="0">
              <a:lnSpc>
                <a:spcPct val="135714"/>
              </a:lnSpc>
              <a:spcBef>
                <a:spcPts val="0"/>
              </a:spcBef>
              <a:spcAft>
                <a:spcPts val="0"/>
              </a:spcAft>
              <a:buNone/>
            </a:pP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 if (</a:t>
            </a:r>
            <a:r>
              <a:rPr lang="en-US" sz="1050" dirty="0" err="1">
                <a:solidFill>
                  <a:srgbClr val="7F8C8D"/>
                </a:solidFill>
                <a:latin typeface="Times New Roman" panose="02020603050405020304" pitchFamily="18" charset="0"/>
                <a:ea typeface="Courier New"/>
                <a:cs typeface="Times New Roman" panose="02020603050405020304" pitchFamily="18" charset="0"/>
                <a:sym typeface="Courier New"/>
              </a:rPr>
              <a:t>turbidityValue</a:t>
            </a: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 &gt; 208) </a:t>
            </a:r>
            <a:r>
              <a:rPr lang="en-US" sz="1050" dirty="0" err="1">
                <a:solidFill>
                  <a:srgbClr val="7F8C8D"/>
                </a:solidFill>
                <a:latin typeface="Times New Roman" panose="02020603050405020304" pitchFamily="18" charset="0"/>
                <a:ea typeface="Courier New"/>
                <a:cs typeface="Times New Roman" panose="02020603050405020304" pitchFamily="18" charset="0"/>
                <a:sym typeface="Courier New"/>
              </a:rPr>
              <a:t>turbidityValue</a:t>
            </a: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 = 208; // Limit turbidity value to 208</a:t>
            </a:r>
          </a:p>
          <a:p>
            <a:pPr marL="0" lvl="0" indent="0" algn="l" rtl="0">
              <a:lnSpc>
                <a:spcPct val="135714"/>
              </a:lnSpc>
              <a:spcBef>
                <a:spcPts val="0"/>
              </a:spcBef>
              <a:spcAft>
                <a:spcPts val="0"/>
              </a:spcAft>
              <a:buNone/>
            </a:pP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 int </a:t>
            </a:r>
            <a:r>
              <a:rPr lang="en-US" sz="1050" dirty="0" err="1">
                <a:solidFill>
                  <a:srgbClr val="7F8C8D"/>
                </a:solidFill>
                <a:latin typeface="Times New Roman" panose="02020603050405020304" pitchFamily="18" charset="0"/>
                <a:ea typeface="Courier New"/>
                <a:cs typeface="Times New Roman" panose="02020603050405020304" pitchFamily="18" charset="0"/>
                <a:sym typeface="Courier New"/>
              </a:rPr>
              <a:t>ntu</a:t>
            </a: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 = map(</a:t>
            </a:r>
            <a:r>
              <a:rPr lang="en-US" sz="1050" dirty="0" err="1">
                <a:solidFill>
                  <a:srgbClr val="7F8C8D"/>
                </a:solidFill>
                <a:latin typeface="Times New Roman" panose="02020603050405020304" pitchFamily="18" charset="0"/>
                <a:ea typeface="Courier New"/>
                <a:cs typeface="Times New Roman" panose="02020603050405020304" pitchFamily="18" charset="0"/>
                <a:sym typeface="Courier New"/>
              </a:rPr>
              <a:t>turbidityValue</a:t>
            </a: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 0, 208, 300, 0); // Map turbidity value to NTU scale</a:t>
            </a:r>
          </a:p>
          <a:p>
            <a:pPr marL="0" lvl="0" indent="0" algn="l" rtl="0">
              <a:lnSpc>
                <a:spcPct val="135714"/>
              </a:lnSpc>
              <a:spcBef>
                <a:spcPts val="0"/>
              </a:spcBef>
              <a:spcAft>
                <a:spcPts val="0"/>
              </a:spcAft>
              <a:buNone/>
            </a:pP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 </a:t>
            </a:r>
            <a:r>
              <a:rPr lang="en-US" sz="1050" dirty="0" err="1">
                <a:solidFill>
                  <a:srgbClr val="7F8C8D"/>
                </a:solidFill>
                <a:latin typeface="Times New Roman" panose="02020603050405020304" pitchFamily="18" charset="0"/>
                <a:ea typeface="Courier New"/>
                <a:cs typeface="Times New Roman" panose="02020603050405020304" pitchFamily="18" charset="0"/>
                <a:sym typeface="Courier New"/>
              </a:rPr>
              <a:t>Serial.print</a:t>
            </a: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("Turbidity: "); // Print turbidity label to serial monitor</a:t>
            </a:r>
          </a:p>
          <a:p>
            <a:pPr marL="0" lvl="0" indent="0" algn="l" rtl="0">
              <a:lnSpc>
                <a:spcPct val="135714"/>
              </a:lnSpc>
              <a:spcBef>
                <a:spcPts val="0"/>
              </a:spcBef>
              <a:spcAft>
                <a:spcPts val="0"/>
              </a:spcAft>
              <a:buNone/>
            </a:pP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 </a:t>
            </a:r>
            <a:r>
              <a:rPr lang="en-US" sz="1050" dirty="0" err="1">
                <a:solidFill>
                  <a:srgbClr val="7F8C8D"/>
                </a:solidFill>
                <a:latin typeface="Times New Roman" panose="02020603050405020304" pitchFamily="18" charset="0"/>
                <a:ea typeface="Courier New"/>
                <a:cs typeface="Times New Roman" panose="02020603050405020304" pitchFamily="18" charset="0"/>
                <a:sym typeface="Courier New"/>
              </a:rPr>
              <a:t>Serial.println</a:t>
            </a: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a:t>
            </a:r>
            <a:r>
              <a:rPr lang="en-US" sz="1050" dirty="0" err="1">
                <a:solidFill>
                  <a:srgbClr val="7F8C8D"/>
                </a:solidFill>
                <a:latin typeface="Times New Roman" panose="02020603050405020304" pitchFamily="18" charset="0"/>
                <a:ea typeface="Courier New"/>
                <a:cs typeface="Times New Roman" panose="02020603050405020304" pitchFamily="18" charset="0"/>
                <a:sym typeface="Courier New"/>
              </a:rPr>
              <a:t>ntu</a:t>
            </a: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 // Print turbidity value to serial monitor</a:t>
            </a:r>
          </a:p>
          <a:p>
            <a:pPr marL="0" lvl="0" indent="0" algn="l" rtl="0">
              <a:lnSpc>
                <a:spcPct val="135714"/>
              </a:lnSpc>
              <a:spcBef>
                <a:spcPts val="0"/>
              </a:spcBef>
              <a:spcAft>
                <a:spcPts val="0"/>
              </a:spcAft>
              <a:buNone/>
            </a:pP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 </a:t>
            </a:r>
            <a:r>
              <a:rPr lang="en-US" sz="1050" dirty="0" err="1">
                <a:solidFill>
                  <a:srgbClr val="7F8C8D"/>
                </a:solidFill>
                <a:latin typeface="Times New Roman" panose="02020603050405020304" pitchFamily="18" charset="0"/>
                <a:ea typeface="Courier New"/>
                <a:cs typeface="Times New Roman" panose="02020603050405020304" pitchFamily="18" charset="0"/>
                <a:sym typeface="Courier New"/>
              </a:rPr>
              <a:t>lcd.clear</a:t>
            </a: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 // Clear LCD screen</a:t>
            </a:r>
          </a:p>
          <a:p>
            <a:pPr marL="0" lvl="0" indent="0" algn="l" rtl="0">
              <a:lnSpc>
                <a:spcPct val="135714"/>
              </a:lnSpc>
              <a:spcBef>
                <a:spcPts val="0"/>
              </a:spcBef>
              <a:spcAft>
                <a:spcPts val="0"/>
              </a:spcAft>
              <a:buNone/>
            </a:pP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 </a:t>
            </a:r>
            <a:r>
              <a:rPr lang="en-US" sz="1050" dirty="0" err="1">
                <a:solidFill>
                  <a:srgbClr val="7F8C8D"/>
                </a:solidFill>
                <a:latin typeface="Times New Roman" panose="02020603050405020304" pitchFamily="18" charset="0"/>
                <a:ea typeface="Courier New"/>
                <a:cs typeface="Times New Roman" panose="02020603050405020304" pitchFamily="18" charset="0"/>
                <a:sym typeface="Courier New"/>
              </a:rPr>
              <a:t>lcd.setCursor</a:t>
            </a: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(0, 0); // Set LCD cursor to first row, first column</a:t>
            </a:r>
          </a:p>
          <a:p>
            <a:pPr marL="0" lvl="0" indent="0" algn="l" rtl="0">
              <a:lnSpc>
                <a:spcPct val="135714"/>
              </a:lnSpc>
              <a:spcBef>
                <a:spcPts val="0"/>
              </a:spcBef>
              <a:spcAft>
                <a:spcPts val="0"/>
              </a:spcAft>
              <a:buNone/>
            </a:pP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 </a:t>
            </a:r>
            <a:r>
              <a:rPr lang="en-US" sz="1050" dirty="0" err="1">
                <a:solidFill>
                  <a:srgbClr val="7F8C8D"/>
                </a:solidFill>
                <a:latin typeface="Times New Roman" panose="02020603050405020304" pitchFamily="18" charset="0"/>
                <a:ea typeface="Courier New"/>
                <a:cs typeface="Times New Roman" panose="02020603050405020304" pitchFamily="18" charset="0"/>
                <a:sym typeface="Courier New"/>
              </a:rPr>
              <a:t>lcd.print</a:t>
            </a: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("Turbidity: "); // Print turbidity label to LCD</a:t>
            </a:r>
          </a:p>
          <a:p>
            <a:pPr marL="0" lvl="0" indent="0" algn="l" rtl="0">
              <a:lnSpc>
                <a:spcPct val="135714"/>
              </a:lnSpc>
              <a:spcBef>
                <a:spcPts val="0"/>
              </a:spcBef>
              <a:spcAft>
                <a:spcPts val="0"/>
              </a:spcAft>
              <a:buNone/>
            </a:pP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 </a:t>
            </a:r>
            <a:r>
              <a:rPr lang="en-US" sz="1050" dirty="0" err="1">
                <a:solidFill>
                  <a:srgbClr val="7F8C8D"/>
                </a:solidFill>
                <a:latin typeface="Times New Roman" panose="02020603050405020304" pitchFamily="18" charset="0"/>
                <a:ea typeface="Courier New"/>
                <a:cs typeface="Times New Roman" panose="02020603050405020304" pitchFamily="18" charset="0"/>
                <a:sym typeface="Courier New"/>
              </a:rPr>
              <a:t>lcd.print</a:t>
            </a: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a:t>
            </a:r>
            <a:r>
              <a:rPr lang="en-US" sz="1050" dirty="0" err="1">
                <a:solidFill>
                  <a:srgbClr val="7F8C8D"/>
                </a:solidFill>
                <a:latin typeface="Times New Roman" panose="02020603050405020304" pitchFamily="18" charset="0"/>
                <a:ea typeface="Courier New"/>
                <a:cs typeface="Times New Roman" panose="02020603050405020304" pitchFamily="18" charset="0"/>
                <a:sym typeface="Courier New"/>
              </a:rPr>
              <a:t>ntu</a:t>
            </a: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 // Print turbidity value to LCD</a:t>
            </a:r>
          </a:p>
          <a:p>
            <a:pPr marL="0" lvl="0" indent="0" algn="l" rtl="0">
              <a:lnSpc>
                <a:spcPct val="135714"/>
              </a:lnSpc>
              <a:spcBef>
                <a:spcPts val="0"/>
              </a:spcBef>
              <a:spcAft>
                <a:spcPts val="0"/>
              </a:spcAft>
              <a:buNone/>
            </a:pP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 delay(1500); // Delay for visibility</a:t>
            </a:r>
          </a:p>
          <a:p>
            <a:pPr marL="0" lvl="0" indent="0" algn="l" rtl="0">
              <a:lnSpc>
                <a:spcPct val="135714"/>
              </a:lnSpc>
              <a:spcBef>
                <a:spcPts val="0"/>
              </a:spcBef>
              <a:spcAft>
                <a:spcPts val="0"/>
              </a:spcAft>
              <a:buNone/>
            </a:pP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 </a:t>
            </a:r>
            <a:r>
              <a:rPr lang="en-US" sz="1050" dirty="0" err="1">
                <a:solidFill>
                  <a:srgbClr val="7F8C8D"/>
                </a:solidFill>
                <a:latin typeface="Times New Roman" panose="02020603050405020304" pitchFamily="18" charset="0"/>
                <a:ea typeface="Courier New"/>
                <a:cs typeface="Times New Roman" panose="02020603050405020304" pitchFamily="18" charset="0"/>
                <a:sym typeface="Courier New"/>
              </a:rPr>
              <a:t>sensors.requestTemperatures</a:t>
            </a: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 // Request temperature from DS18B20 sensor</a:t>
            </a:r>
          </a:p>
          <a:p>
            <a:pPr marL="0" lvl="0" indent="0" algn="l" rtl="0">
              <a:lnSpc>
                <a:spcPct val="135714"/>
              </a:lnSpc>
              <a:spcBef>
                <a:spcPts val="0"/>
              </a:spcBef>
              <a:spcAft>
                <a:spcPts val="0"/>
              </a:spcAft>
              <a:buNone/>
            </a:pP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 float </a:t>
            </a:r>
            <a:r>
              <a:rPr lang="en-US" sz="1050" dirty="0" err="1">
                <a:solidFill>
                  <a:srgbClr val="7F8C8D"/>
                </a:solidFill>
                <a:latin typeface="Times New Roman" panose="02020603050405020304" pitchFamily="18" charset="0"/>
                <a:ea typeface="Courier New"/>
                <a:cs typeface="Times New Roman" panose="02020603050405020304" pitchFamily="18" charset="0"/>
                <a:sym typeface="Courier New"/>
              </a:rPr>
              <a:t>tempC</a:t>
            </a: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 = </a:t>
            </a:r>
            <a:r>
              <a:rPr lang="en-US" sz="1050" dirty="0" err="1">
                <a:solidFill>
                  <a:srgbClr val="7F8C8D"/>
                </a:solidFill>
                <a:latin typeface="Times New Roman" panose="02020603050405020304" pitchFamily="18" charset="0"/>
                <a:ea typeface="Courier New"/>
                <a:cs typeface="Times New Roman" panose="02020603050405020304" pitchFamily="18" charset="0"/>
                <a:sym typeface="Courier New"/>
              </a:rPr>
              <a:t>sensors.getTempCByIndex</a:t>
            </a: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(0); // Read temperature in Celsius</a:t>
            </a:r>
          </a:p>
          <a:p>
            <a:pPr marL="0" lvl="0" indent="0" algn="l" rtl="0">
              <a:lnSpc>
                <a:spcPct val="135714"/>
              </a:lnSpc>
              <a:spcBef>
                <a:spcPts val="0"/>
              </a:spcBef>
              <a:spcAft>
                <a:spcPts val="0"/>
              </a:spcAft>
              <a:buNone/>
            </a:pP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 </a:t>
            </a:r>
            <a:r>
              <a:rPr lang="en-US" sz="1050" dirty="0" err="1">
                <a:solidFill>
                  <a:srgbClr val="7F8C8D"/>
                </a:solidFill>
                <a:latin typeface="Times New Roman" panose="02020603050405020304" pitchFamily="18" charset="0"/>
                <a:ea typeface="Courier New"/>
                <a:cs typeface="Times New Roman" panose="02020603050405020304" pitchFamily="18" charset="0"/>
                <a:sym typeface="Courier New"/>
              </a:rPr>
              <a:t>Serial.print</a:t>
            </a: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("Temperature: "); // Print temperature label to serial monitor</a:t>
            </a:r>
          </a:p>
          <a:p>
            <a:pPr marL="0" lvl="0" indent="0" algn="l" rtl="0">
              <a:lnSpc>
                <a:spcPct val="135714"/>
              </a:lnSpc>
              <a:spcBef>
                <a:spcPts val="0"/>
              </a:spcBef>
              <a:spcAft>
                <a:spcPts val="0"/>
              </a:spcAft>
              <a:buNone/>
            </a:pP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 </a:t>
            </a:r>
            <a:r>
              <a:rPr lang="en-US" sz="1050" dirty="0" err="1">
                <a:solidFill>
                  <a:srgbClr val="7F8C8D"/>
                </a:solidFill>
                <a:latin typeface="Times New Roman" panose="02020603050405020304" pitchFamily="18" charset="0"/>
                <a:ea typeface="Courier New"/>
                <a:cs typeface="Times New Roman" panose="02020603050405020304" pitchFamily="18" charset="0"/>
                <a:sym typeface="Courier New"/>
              </a:rPr>
              <a:t>Serial.print</a:t>
            </a: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a:t>
            </a:r>
            <a:r>
              <a:rPr lang="en-US" sz="1050" dirty="0" err="1">
                <a:solidFill>
                  <a:srgbClr val="7F8C8D"/>
                </a:solidFill>
                <a:latin typeface="Times New Roman" panose="02020603050405020304" pitchFamily="18" charset="0"/>
                <a:ea typeface="Courier New"/>
                <a:cs typeface="Times New Roman" panose="02020603050405020304" pitchFamily="18" charset="0"/>
                <a:sym typeface="Courier New"/>
              </a:rPr>
              <a:t>tempC</a:t>
            </a: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 // Print temperature value to serial monitor</a:t>
            </a:r>
          </a:p>
          <a:p>
            <a:pPr marL="0" lvl="0" indent="0" algn="l" rtl="0">
              <a:lnSpc>
                <a:spcPct val="135714"/>
              </a:lnSpc>
              <a:spcBef>
                <a:spcPts val="0"/>
              </a:spcBef>
              <a:spcAft>
                <a:spcPts val="0"/>
              </a:spcAft>
              <a:buNone/>
            </a:pP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 </a:t>
            </a:r>
            <a:r>
              <a:rPr lang="en-US" sz="1050" dirty="0" err="1">
                <a:solidFill>
                  <a:srgbClr val="7F8C8D"/>
                </a:solidFill>
                <a:latin typeface="Times New Roman" panose="02020603050405020304" pitchFamily="18" charset="0"/>
                <a:ea typeface="Courier New"/>
                <a:cs typeface="Times New Roman" panose="02020603050405020304" pitchFamily="18" charset="0"/>
                <a:sym typeface="Courier New"/>
              </a:rPr>
              <a:t>Serial.println</a:t>
            </a: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 C"); // Print unit to serial monitor</a:t>
            </a:r>
          </a:p>
          <a:p>
            <a:pPr marL="0" lvl="0" indent="0" algn="l" rtl="0">
              <a:lnSpc>
                <a:spcPct val="135714"/>
              </a:lnSpc>
              <a:spcBef>
                <a:spcPts val="0"/>
              </a:spcBef>
              <a:spcAft>
                <a:spcPts val="0"/>
              </a:spcAft>
              <a:buNone/>
            </a:pP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 </a:t>
            </a:r>
            <a:r>
              <a:rPr lang="en-US" sz="1050" dirty="0" err="1">
                <a:solidFill>
                  <a:srgbClr val="7F8C8D"/>
                </a:solidFill>
                <a:latin typeface="Times New Roman" panose="02020603050405020304" pitchFamily="18" charset="0"/>
                <a:ea typeface="Courier New"/>
                <a:cs typeface="Times New Roman" panose="02020603050405020304" pitchFamily="18" charset="0"/>
                <a:sym typeface="Courier New"/>
              </a:rPr>
              <a:t>lcd.clear</a:t>
            </a: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 // Clear LCD screen</a:t>
            </a:r>
          </a:p>
          <a:p>
            <a:pPr marL="0" lvl="0" indent="0" algn="l" rtl="0">
              <a:lnSpc>
                <a:spcPct val="135714"/>
              </a:lnSpc>
              <a:spcBef>
                <a:spcPts val="0"/>
              </a:spcBef>
              <a:spcAft>
                <a:spcPts val="0"/>
              </a:spcAft>
              <a:buNone/>
            </a:pP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 </a:t>
            </a:r>
            <a:r>
              <a:rPr lang="en-US" sz="1050" dirty="0" err="1">
                <a:solidFill>
                  <a:srgbClr val="7F8C8D"/>
                </a:solidFill>
                <a:latin typeface="Times New Roman" panose="02020603050405020304" pitchFamily="18" charset="0"/>
                <a:ea typeface="Courier New"/>
                <a:cs typeface="Times New Roman" panose="02020603050405020304" pitchFamily="18" charset="0"/>
                <a:sym typeface="Courier New"/>
              </a:rPr>
              <a:t>lcd.setCursor</a:t>
            </a: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(0, 0); // Set LCD cursor to first row, first column</a:t>
            </a:r>
          </a:p>
          <a:p>
            <a:pPr marL="0" lvl="0" indent="0" algn="l" rtl="0">
              <a:lnSpc>
                <a:spcPct val="135714"/>
              </a:lnSpc>
              <a:spcBef>
                <a:spcPts val="0"/>
              </a:spcBef>
              <a:spcAft>
                <a:spcPts val="0"/>
              </a:spcAft>
              <a:buNone/>
            </a:pP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 </a:t>
            </a:r>
            <a:r>
              <a:rPr lang="en-US" sz="1050" dirty="0" err="1">
                <a:solidFill>
                  <a:srgbClr val="7F8C8D"/>
                </a:solidFill>
                <a:latin typeface="Times New Roman" panose="02020603050405020304" pitchFamily="18" charset="0"/>
                <a:ea typeface="Courier New"/>
                <a:cs typeface="Times New Roman" panose="02020603050405020304" pitchFamily="18" charset="0"/>
                <a:sym typeface="Courier New"/>
              </a:rPr>
              <a:t>lcd.print</a:t>
            </a: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("Temperature:"); // Print temperature label to LCD</a:t>
            </a:r>
          </a:p>
          <a:p>
            <a:pPr marL="0" lvl="0" indent="0" algn="l" rtl="0">
              <a:lnSpc>
                <a:spcPct val="135714"/>
              </a:lnSpc>
              <a:spcBef>
                <a:spcPts val="0"/>
              </a:spcBef>
              <a:spcAft>
                <a:spcPts val="0"/>
              </a:spcAft>
              <a:buNone/>
            </a:pP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 </a:t>
            </a:r>
            <a:r>
              <a:rPr lang="en-US" sz="1050" dirty="0" err="1">
                <a:solidFill>
                  <a:srgbClr val="7F8C8D"/>
                </a:solidFill>
                <a:latin typeface="Times New Roman" panose="02020603050405020304" pitchFamily="18" charset="0"/>
                <a:ea typeface="Courier New"/>
                <a:cs typeface="Times New Roman" panose="02020603050405020304" pitchFamily="18" charset="0"/>
                <a:sym typeface="Courier New"/>
              </a:rPr>
              <a:t>lcd.setCursor</a:t>
            </a:r>
            <a:r>
              <a:rPr lang="en-US" sz="1050" dirty="0">
                <a:solidFill>
                  <a:srgbClr val="7F8C8D"/>
                </a:solidFill>
                <a:latin typeface="Times New Roman" panose="02020603050405020304" pitchFamily="18" charset="0"/>
                <a:ea typeface="Courier New"/>
                <a:cs typeface="Times New Roman" panose="02020603050405020304" pitchFamily="18" charset="0"/>
                <a:sym typeface="Courier New"/>
              </a:rPr>
              <a:t>(0, 1); // Set LCD cursor to second row, first column</a:t>
            </a:r>
            <a:endParaRPr sz="1050" dirty="0">
              <a:solidFill>
                <a:srgbClr val="DAE3E3"/>
              </a:solidFill>
              <a:highlight>
                <a:srgbClr val="1F272A"/>
              </a:highlight>
              <a:latin typeface="Times New Roman" panose="02020603050405020304" pitchFamily="18" charset="0"/>
              <a:ea typeface="Courier New"/>
              <a:cs typeface="Times New Roman" panose="02020603050405020304" pitchFamily="18" charset="0"/>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6b68351ac8_0_67"/>
          <p:cNvSpPr txBox="1"/>
          <p:nvPr/>
        </p:nvSpPr>
        <p:spPr>
          <a:xfrm>
            <a:off x="2196179" y="280180"/>
            <a:ext cx="4564500" cy="400069"/>
          </a:xfrm>
          <a:prstGeom prst="rect">
            <a:avLst/>
          </a:prstGeom>
          <a:noFill/>
          <a:ln>
            <a:noFill/>
          </a:ln>
        </p:spPr>
        <p:txBody>
          <a:bodyPr spcFirstLastPara="1" wrap="square" lIns="91425" tIns="45700" rIns="91425" bIns="45700" anchor="t" anchorCtr="0">
            <a:spAutoFit/>
          </a:bodyPr>
          <a:lstStyle/>
          <a:p>
            <a:pPr algn="ctr"/>
            <a:r>
              <a:rPr lang="en-US" sz="2000" b="1" dirty="0"/>
              <a:t>Code with Comments</a:t>
            </a:r>
            <a:endParaRPr lang="en-US" sz="2000" b="0" i="0" u="none" strike="noStrike" cap="none" dirty="0">
              <a:solidFill>
                <a:srgbClr val="000000"/>
              </a:solidFill>
              <a:latin typeface="Arial"/>
              <a:ea typeface="Arial"/>
              <a:cs typeface="Arial"/>
              <a:sym typeface="Arial"/>
            </a:endParaRPr>
          </a:p>
        </p:txBody>
      </p:sp>
      <p:sp>
        <p:nvSpPr>
          <p:cNvPr id="122" name="Google Shape;122;g26b68351ac8_0_67"/>
          <p:cNvSpPr txBox="1"/>
          <p:nvPr/>
        </p:nvSpPr>
        <p:spPr>
          <a:xfrm>
            <a:off x="694979" y="883065"/>
            <a:ext cx="7566900" cy="3177122"/>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US" sz="1050" dirty="0">
                <a:solidFill>
                  <a:srgbClr val="7F8C8D"/>
                </a:solidFill>
                <a:latin typeface="Courier New"/>
                <a:ea typeface="Courier New"/>
                <a:cs typeface="Courier New"/>
                <a:sym typeface="Courier New"/>
              </a:rPr>
              <a:t>  </a:t>
            </a:r>
            <a:r>
              <a:rPr lang="en-US" sz="1100" dirty="0" err="1">
                <a:solidFill>
                  <a:srgbClr val="7F8C8D"/>
                </a:solidFill>
                <a:latin typeface="Courier New"/>
                <a:ea typeface="Courier New"/>
                <a:cs typeface="Courier New"/>
                <a:sym typeface="Courier New"/>
              </a:rPr>
              <a:t>lcd.print</a:t>
            </a:r>
            <a:r>
              <a:rPr lang="en-US" sz="1100" dirty="0">
                <a:solidFill>
                  <a:srgbClr val="7F8C8D"/>
                </a:solidFill>
                <a:latin typeface="Courier New"/>
                <a:ea typeface="Courier New"/>
                <a:cs typeface="Courier New"/>
                <a:sym typeface="Courier New"/>
              </a:rPr>
              <a:t>(</a:t>
            </a:r>
            <a:r>
              <a:rPr lang="en-US" sz="1100" dirty="0" err="1">
                <a:solidFill>
                  <a:srgbClr val="7F8C8D"/>
                </a:solidFill>
                <a:latin typeface="Courier New"/>
                <a:ea typeface="Courier New"/>
                <a:cs typeface="Courier New"/>
                <a:sym typeface="Courier New"/>
              </a:rPr>
              <a:t>tempC</a:t>
            </a:r>
            <a:r>
              <a:rPr lang="en-US" sz="1100" dirty="0">
                <a:solidFill>
                  <a:srgbClr val="7F8C8D"/>
                </a:solidFill>
                <a:latin typeface="Courier New"/>
                <a:ea typeface="Courier New"/>
                <a:cs typeface="Courier New"/>
                <a:sym typeface="Courier New"/>
              </a:rPr>
              <a:t>); // Print temperature value to LCD</a:t>
            </a:r>
          </a:p>
          <a:p>
            <a:pPr marL="0" lvl="0" indent="0" algn="l" rtl="0">
              <a:lnSpc>
                <a:spcPct val="135714"/>
              </a:lnSpc>
              <a:spcBef>
                <a:spcPts val="0"/>
              </a:spcBef>
              <a:spcAft>
                <a:spcPts val="0"/>
              </a:spcAft>
              <a:buNone/>
            </a:pPr>
            <a:r>
              <a:rPr lang="en-US" sz="1100" dirty="0">
                <a:solidFill>
                  <a:srgbClr val="7F8C8D"/>
                </a:solidFill>
                <a:latin typeface="Courier New"/>
                <a:ea typeface="Courier New"/>
                <a:cs typeface="Courier New"/>
                <a:sym typeface="Courier New"/>
              </a:rPr>
              <a:t> </a:t>
            </a:r>
            <a:r>
              <a:rPr lang="en-US" sz="1100" dirty="0" err="1">
                <a:solidFill>
                  <a:srgbClr val="7F8C8D"/>
                </a:solidFill>
                <a:latin typeface="Courier New"/>
                <a:ea typeface="Courier New"/>
                <a:cs typeface="Courier New"/>
                <a:sym typeface="Courier New"/>
              </a:rPr>
              <a:t>lcd.print</a:t>
            </a:r>
            <a:r>
              <a:rPr lang="en-US" sz="1100" dirty="0">
                <a:solidFill>
                  <a:srgbClr val="7F8C8D"/>
                </a:solidFill>
                <a:latin typeface="Courier New"/>
                <a:ea typeface="Courier New"/>
                <a:cs typeface="Courier New"/>
                <a:sym typeface="Courier New"/>
              </a:rPr>
              <a:t>((char)223); // Print degree symbol to LCD</a:t>
            </a:r>
          </a:p>
          <a:p>
            <a:pPr marL="0" lvl="0" indent="0" algn="l" rtl="0">
              <a:lnSpc>
                <a:spcPct val="135714"/>
              </a:lnSpc>
              <a:spcBef>
                <a:spcPts val="0"/>
              </a:spcBef>
              <a:spcAft>
                <a:spcPts val="0"/>
              </a:spcAft>
              <a:buNone/>
            </a:pPr>
            <a:r>
              <a:rPr lang="en-US" sz="1100" dirty="0">
                <a:solidFill>
                  <a:srgbClr val="7F8C8D"/>
                </a:solidFill>
                <a:latin typeface="Courier New"/>
                <a:ea typeface="Courier New"/>
                <a:cs typeface="Courier New"/>
                <a:sym typeface="Courier New"/>
              </a:rPr>
              <a:t> </a:t>
            </a:r>
            <a:r>
              <a:rPr lang="en-US" sz="1100" dirty="0" err="1">
                <a:solidFill>
                  <a:srgbClr val="7F8C8D"/>
                </a:solidFill>
                <a:latin typeface="Courier New"/>
                <a:ea typeface="Courier New"/>
                <a:cs typeface="Courier New"/>
                <a:sym typeface="Courier New"/>
              </a:rPr>
              <a:t>lcd.print</a:t>
            </a:r>
            <a:r>
              <a:rPr lang="en-US" sz="1100" dirty="0">
                <a:solidFill>
                  <a:srgbClr val="7F8C8D"/>
                </a:solidFill>
                <a:latin typeface="Courier New"/>
                <a:ea typeface="Courier New"/>
                <a:cs typeface="Courier New"/>
                <a:sym typeface="Courier New"/>
              </a:rPr>
              <a:t>("C"); // Print unit to LCD</a:t>
            </a:r>
          </a:p>
          <a:p>
            <a:pPr marL="0" lvl="0" indent="0" algn="l" rtl="0">
              <a:lnSpc>
                <a:spcPct val="135714"/>
              </a:lnSpc>
              <a:spcBef>
                <a:spcPts val="0"/>
              </a:spcBef>
              <a:spcAft>
                <a:spcPts val="0"/>
              </a:spcAft>
              <a:buNone/>
            </a:pPr>
            <a:r>
              <a:rPr lang="en-US" sz="1100" dirty="0">
                <a:solidFill>
                  <a:srgbClr val="7F8C8D"/>
                </a:solidFill>
                <a:latin typeface="Courier New"/>
                <a:ea typeface="Courier New"/>
                <a:cs typeface="Courier New"/>
                <a:sym typeface="Courier New"/>
              </a:rPr>
              <a:t> delay(1500); // Delay for visibility</a:t>
            </a:r>
          </a:p>
          <a:p>
            <a:pPr marL="0" lvl="0" indent="0" algn="l" rtl="0">
              <a:lnSpc>
                <a:spcPct val="135714"/>
              </a:lnSpc>
              <a:spcBef>
                <a:spcPts val="0"/>
              </a:spcBef>
              <a:spcAft>
                <a:spcPts val="0"/>
              </a:spcAft>
              <a:buNone/>
            </a:pPr>
            <a:r>
              <a:rPr lang="en-US" sz="1100" dirty="0">
                <a:solidFill>
                  <a:srgbClr val="7F8C8D"/>
                </a:solidFill>
                <a:latin typeface="Courier New"/>
                <a:ea typeface="Courier New"/>
                <a:cs typeface="Courier New"/>
                <a:sym typeface="Courier New"/>
              </a:rPr>
              <a:t> int </a:t>
            </a:r>
            <a:r>
              <a:rPr lang="en-US" sz="1100" dirty="0" err="1">
                <a:solidFill>
                  <a:srgbClr val="7F8C8D"/>
                </a:solidFill>
                <a:latin typeface="Courier New"/>
                <a:ea typeface="Courier New"/>
                <a:cs typeface="Courier New"/>
                <a:sym typeface="Courier New"/>
              </a:rPr>
              <a:t>tdsValue</a:t>
            </a:r>
            <a:r>
              <a:rPr lang="en-US" sz="1100" dirty="0">
                <a:solidFill>
                  <a:srgbClr val="7F8C8D"/>
                </a:solidFill>
                <a:latin typeface="Courier New"/>
                <a:ea typeface="Courier New"/>
                <a:cs typeface="Courier New"/>
                <a:sym typeface="Courier New"/>
              </a:rPr>
              <a:t> = </a:t>
            </a:r>
            <a:r>
              <a:rPr lang="en-US" sz="1100" dirty="0" err="1">
                <a:solidFill>
                  <a:srgbClr val="7F8C8D"/>
                </a:solidFill>
                <a:latin typeface="Courier New"/>
                <a:ea typeface="Courier New"/>
                <a:cs typeface="Courier New"/>
                <a:sym typeface="Courier New"/>
              </a:rPr>
              <a:t>analogRead</a:t>
            </a:r>
            <a:r>
              <a:rPr lang="en-US" sz="1100" dirty="0">
                <a:solidFill>
                  <a:srgbClr val="7F8C8D"/>
                </a:solidFill>
                <a:latin typeface="Courier New"/>
                <a:ea typeface="Courier New"/>
                <a:cs typeface="Courier New"/>
                <a:sym typeface="Courier New"/>
              </a:rPr>
              <a:t>(TDS_PIN); // Read TDS sensor value</a:t>
            </a:r>
          </a:p>
          <a:p>
            <a:pPr marL="0" lvl="0" indent="0" algn="l" rtl="0">
              <a:lnSpc>
                <a:spcPct val="135714"/>
              </a:lnSpc>
              <a:spcBef>
                <a:spcPts val="0"/>
              </a:spcBef>
              <a:spcAft>
                <a:spcPts val="0"/>
              </a:spcAft>
              <a:buNone/>
            </a:pPr>
            <a:r>
              <a:rPr lang="en-US" sz="1100" dirty="0">
                <a:solidFill>
                  <a:srgbClr val="7F8C8D"/>
                </a:solidFill>
                <a:latin typeface="Courier New"/>
                <a:ea typeface="Courier New"/>
                <a:cs typeface="Courier New"/>
                <a:sym typeface="Courier New"/>
              </a:rPr>
              <a:t> </a:t>
            </a:r>
            <a:r>
              <a:rPr lang="en-US" sz="1100" dirty="0" err="1">
                <a:solidFill>
                  <a:srgbClr val="7F8C8D"/>
                </a:solidFill>
                <a:latin typeface="Courier New"/>
                <a:ea typeface="Courier New"/>
                <a:cs typeface="Courier New"/>
                <a:sym typeface="Courier New"/>
              </a:rPr>
              <a:t>Serial.print</a:t>
            </a:r>
            <a:r>
              <a:rPr lang="en-US" sz="1100" dirty="0">
                <a:solidFill>
                  <a:srgbClr val="7F8C8D"/>
                </a:solidFill>
                <a:latin typeface="Courier New"/>
                <a:ea typeface="Courier New"/>
                <a:cs typeface="Courier New"/>
                <a:sym typeface="Courier New"/>
              </a:rPr>
              <a:t>("TDS: "); // Print TDS label to serial monitor</a:t>
            </a:r>
          </a:p>
          <a:p>
            <a:pPr marL="0" lvl="0" indent="0" algn="l" rtl="0">
              <a:lnSpc>
                <a:spcPct val="135714"/>
              </a:lnSpc>
              <a:spcBef>
                <a:spcPts val="0"/>
              </a:spcBef>
              <a:spcAft>
                <a:spcPts val="0"/>
              </a:spcAft>
              <a:buNone/>
            </a:pPr>
            <a:r>
              <a:rPr lang="en-US" sz="1100" dirty="0">
                <a:solidFill>
                  <a:srgbClr val="7F8C8D"/>
                </a:solidFill>
                <a:latin typeface="Courier New"/>
                <a:ea typeface="Courier New"/>
                <a:cs typeface="Courier New"/>
                <a:sym typeface="Courier New"/>
              </a:rPr>
              <a:t> </a:t>
            </a:r>
            <a:r>
              <a:rPr lang="en-US" sz="1100" dirty="0" err="1">
                <a:solidFill>
                  <a:srgbClr val="7F8C8D"/>
                </a:solidFill>
                <a:latin typeface="Courier New"/>
                <a:ea typeface="Courier New"/>
                <a:cs typeface="Courier New"/>
                <a:sym typeface="Courier New"/>
              </a:rPr>
              <a:t>Serial.println</a:t>
            </a:r>
            <a:r>
              <a:rPr lang="en-US" sz="1100" dirty="0">
                <a:solidFill>
                  <a:srgbClr val="7F8C8D"/>
                </a:solidFill>
                <a:latin typeface="Courier New"/>
                <a:ea typeface="Courier New"/>
                <a:cs typeface="Courier New"/>
                <a:sym typeface="Courier New"/>
              </a:rPr>
              <a:t>(</a:t>
            </a:r>
            <a:r>
              <a:rPr lang="en-US" sz="1100" dirty="0" err="1">
                <a:solidFill>
                  <a:srgbClr val="7F8C8D"/>
                </a:solidFill>
                <a:latin typeface="Courier New"/>
                <a:ea typeface="Courier New"/>
                <a:cs typeface="Courier New"/>
                <a:sym typeface="Courier New"/>
              </a:rPr>
              <a:t>tdsValue</a:t>
            </a:r>
            <a:r>
              <a:rPr lang="en-US" sz="1100" dirty="0">
                <a:solidFill>
                  <a:srgbClr val="7F8C8D"/>
                </a:solidFill>
                <a:latin typeface="Courier New"/>
                <a:ea typeface="Courier New"/>
                <a:cs typeface="Courier New"/>
                <a:sym typeface="Courier New"/>
              </a:rPr>
              <a:t>); // Print TDS value to serial monitor</a:t>
            </a:r>
          </a:p>
          <a:p>
            <a:pPr marL="0" lvl="0" indent="0" algn="l" rtl="0">
              <a:lnSpc>
                <a:spcPct val="135714"/>
              </a:lnSpc>
              <a:spcBef>
                <a:spcPts val="0"/>
              </a:spcBef>
              <a:spcAft>
                <a:spcPts val="0"/>
              </a:spcAft>
              <a:buNone/>
            </a:pPr>
            <a:r>
              <a:rPr lang="en-US" sz="1100" dirty="0">
                <a:solidFill>
                  <a:srgbClr val="7F8C8D"/>
                </a:solidFill>
                <a:latin typeface="Courier New"/>
                <a:ea typeface="Courier New"/>
                <a:cs typeface="Courier New"/>
                <a:sym typeface="Courier New"/>
              </a:rPr>
              <a:t> </a:t>
            </a:r>
            <a:r>
              <a:rPr lang="en-US" sz="1100" dirty="0" err="1">
                <a:solidFill>
                  <a:srgbClr val="7F8C8D"/>
                </a:solidFill>
                <a:latin typeface="Courier New"/>
                <a:ea typeface="Courier New"/>
                <a:cs typeface="Courier New"/>
                <a:sym typeface="Courier New"/>
              </a:rPr>
              <a:t>lcd.clear</a:t>
            </a:r>
            <a:r>
              <a:rPr lang="en-US" sz="1100" dirty="0">
                <a:solidFill>
                  <a:srgbClr val="7F8C8D"/>
                </a:solidFill>
                <a:latin typeface="Courier New"/>
                <a:ea typeface="Courier New"/>
                <a:cs typeface="Courier New"/>
                <a:sym typeface="Courier New"/>
              </a:rPr>
              <a:t>(); // Clear LCD screen</a:t>
            </a:r>
          </a:p>
          <a:p>
            <a:pPr marL="0" lvl="0" indent="0" algn="l" rtl="0">
              <a:lnSpc>
                <a:spcPct val="135714"/>
              </a:lnSpc>
              <a:spcBef>
                <a:spcPts val="0"/>
              </a:spcBef>
              <a:spcAft>
                <a:spcPts val="0"/>
              </a:spcAft>
              <a:buNone/>
            </a:pPr>
            <a:r>
              <a:rPr lang="en-US" sz="1100" dirty="0">
                <a:solidFill>
                  <a:srgbClr val="7F8C8D"/>
                </a:solidFill>
                <a:latin typeface="Courier New"/>
                <a:ea typeface="Courier New"/>
                <a:cs typeface="Courier New"/>
                <a:sym typeface="Courier New"/>
              </a:rPr>
              <a:t> </a:t>
            </a:r>
            <a:r>
              <a:rPr lang="en-US" sz="1100" dirty="0" err="1">
                <a:solidFill>
                  <a:srgbClr val="7F8C8D"/>
                </a:solidFill>
                <a:latin typeface="Courier New"/>
                <a:ea typeface="Courier New"/>
                <a:cs typeface="Courier New"/>
                <a:sym typeface="Courier New"/>
              </a:rPr>
              <a:t>lcd.setCursor</a:t>
            </a:r>
            <a:r>
              <a:rPr lang="en-US" sz="1100" dirty="0">
                <a:solidFill>
                  <a:srgbClr val="7F8C8D"/>
                </a:solidFill>
                <a:latin typeface="Courier New"/>
                <a:ea typeface="Courier New"/>
                <a:cs typeface="Courier New"/>
                <a:sym typeface="Courier New"/>
              </a:rPr>
              <a:t>(0, 0); // Set LCD cursor to first row, first column</a:t>
            </a:r>
          </a:p>
          <a:p>
            <a:pPr marL="0" lvl="0" indent="0" algn="l" rtl="0">
              <a:lnSpc>
                <a:spcPct val="135714"/>
              </a:lnSpc>
              <a:spcBef>
                <a:spcPts val="0"/>
              </a:spcBef>
              <a:spcAft>
                <a:spcPts val="0"/>
              </a:spcAft>
              <a:buNone/>
            </a:pPr>
            <a:r>
              <a:rPr lang="en-US" sz="1100" dirty="0">
                <a:solidFill>
                  <a:srgbClr val="7F8C8D"/>
                </a:solidFill>
                <a:latin typeface="Courier New"/>
                <a:ea typeface="Courier New"/>
                <a:cs typeface="Courier New"/>
                <a:sym typeface="Courier New"/>
              </a:rPr>
              <a:t> </a:t>
            </a:r>
            <a:r>
              <a:rPr lang="en-US" sz="1100" dirty="0" err="1">
                <a:solidFill>
                  <a:srgbClr val="7F8C8D"/>
                </a:solidFill>
                <a:latin typeface="Courier New"/>
                <a:ea typeface="Courier New"/>
                <a:cs typeface="Courier New"/>
                <a:sym typeface="Courier New"/>
              </a:rPr>
              <a:t>lcd.print</a:t>
            </a:r>
            <a:r>
              <a:rPr lang="en-US" sz="1100" dirty="0">
                <a:solidFill>
                  <a:srgbClr val="7F8C8D"/>
                </a:solidFill>
                <a:latin typeface="Courier New"/>
                <a:ea typeface="Courier New"/>
                <a:cs typeface="Courier New"/>
                <a:sym typeface="Courier New"/>
              </a:rPr>
              <a:t>("TDS: "); // Print TDS label to LCD</a:t>
            </a:r>
          </a:p>
          <a:p>
            <a:pPr marL="0" lvl="0" indent="0" algn="l" rtl="0">
              <a:lnSpc>
                <a:spcPct val="135714"/>
              </a:lnSpc>
              <a:spcBef>
                <a:spcPts val="0"/>
              </a:spcBef>
              <a:spcAft>
                <a:spcPts val="0"/>
              </a:spcAft>
              <a:buNone/>
            </a:pPr>
            <a:r>
              <a:rPr lang="en-US" sz="1100" dirty="0">
                <a:solidFill>
                  <a:srgbClr val="7F8C8D"/>
                </a:solidFill>
                <a:latin typeface="Courier New"/>
                <a:ea typeface="Courier New"/>
                <a:cs typeface="Courier New"/>
                <a:sym typeface="Courier New"/>
              </a:rPr>
              <a:t> </a:t>
            </a:r>
            <a:r>
              <a:rPr lang="en-US" sz="1100" dirty="0" err="1">
                <a:solidFill>
                  <a:srgbClr val="7F8C8D"/>
                </a:solidFill>
                <a:latin typeface="Courier New"/>
                <a:ea typeface="Courier New"/>
                <a:cs typeface="Courier New"/>
                <a:sym typeface="Courier New"/>
              </a:rPr>
              <a:t>lcd.print</a:t>
            </a:r>
            <a:r>
              <a:rPr lang="en-US" sz="1100" dirty="0">
                <a:solidFill>
                  <a:srgbClr val="7F8C8D"/>
                </a:solidFill>
                <a:latin typeface="Courier New"/>
                <a:ea typeface="Courier New"/>
                <a:cs typeface="Courier New"/>
                <a:sym typeface="Courier New"/>
              </a:rPr>
              <a:t>(</a:t>
            </a:r>
            <a:r>
              <a:rPr lang="en-US" sz="1100" dirty="0" err="1">
                <a:solidFill>
                  <a:srgbClr val="7F8C8D"/>
                </a:solidFill>
                <a:latin typeface="Courier New"/>
                <a:ea typeface="Courier New"/>
                <a:cs typeface="Courier New"/>
                <a:sym typeface="Courier New"/>
              </a:rPr>
              <a:t>tdsValue</a:t>
            </a:r>
            <a:r>
              <a:rPr lang="en-US" sz="1100" dirty="0">
                <a:solidFill>
                  <a:srgbClr val="7F8C8D"/>
                </a:solidFill>
                <a:latin typeface="Courier New"/>
                <a:ea typeface="Courier New"/>
                <a:cs typeface="Courier New"/>
                <a:sym typeface="Courier New"/>
              </a:rPr>
              <a:t>); // Print TDS value to LCD</a:t>
            </a:r>
          </a:p>
          <a:p>
            <a:pPr marL="0" lvl="0" indent="0" algn="l" rtl="0">
              <a:lnSpc>
                <a:spcPct val="135714"/>
              </a:lnSpc>
              <a:spcBef>
                <a:spcPts val="0"/>
              </a:spcBef>
              <a:spcAft>
                <a:spcPts val="0"/>
              </a:spcAft>
              <a:buNone/>
            </a:pPr>
            <a:r>
              <a:rPr lang="en-US" sz="1100" dirty="0">
                <a:solidFill>
                  <a:srgbClr val="7F8C8D"/>
                </a:solidFill>
                <a:latin typeface="Courier New"/>
                <a:ea typeface="Courier New"/>
                <a:cs typeface="Courier New"/>
                <a:sym typeface="Courier New"/>
              </a:rPr>
              <a:t> delay(1500); // Delay for visibility</a:t>
            </a:r>
          </a:p>
          <a:p>
            <a:pPr marL="0" lvl="0" indent="0" algn="l" rtl="0">
              <a:lnSpc>
                <a:spcPct val="135714"/>
              </a:lnSpc>
              <a:spcBef>
                <a:spcPts val="0"/>
              </a:spcBef>
              <a:spcAft>
                <a:spcPts val="0"/>
              </a:spcAft>
              <a:buNone/>
            </a:pPr>
            <a:endParaRPr lang="en-US" sz="1100" dirty="0">
              <a:solidFill>
                <a:srgbClr val="DAE3E3"/>
              </a:solidFill>
              <a:highlight>
                <a:srgbClr val="1F272A"/>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6b68351ac8_0_72"/>
          <p:cNvSpPr txBox="1"/>
          <p:nvPr/>
        </p:nvSpPr>
        <p:spPr>
          <a:xfrm>
            <a:off x="2289750" y="206933"/>
            <a:ext cx="4564500" cy="400069"/>
          </a:xfrm>
          <a:prstGeom prst="rect">
            <a:avLst/>
          </a:prstGeom>
          <a:noFill/>
          <a:ln>
            <a:noFill/>
          </a:ln>
        </p:spPr>
        <p:txBody>
          <a:bodyPr spcFirstLastPara="1" wrap="square" lIns="91425" tIns="45700" rIns="91425" bIns="45700" anchor="t" anchorCtr="0">
            <a:spAutoFit/>
          </a:bodyPr>
          <a:lstStyle/>
          <a:p>
            <a:pPr algn="ctr"/>
            <a:r>
              <a:rPr lang="en-US" sz="2000" b="1" dirty="0"/>
              <a:t>Code with Comments</a:t>
            </a:r>
            <a:endParaRPr lang="en-US" sz="2000" b="0" i="0" u="none" strike="noStrike" cap="none" dirty="0">
              <a:solidFill>
                <a:srgbClr val="000000"/>
              </a:solidFill>
              <a:latin typeface="Arial"/>
              <a:ea typeface="Arial"/>
              <a:cs typeface="Arial"/>
              <a:sym typeface="Arial"/>
            </a:endParaRPr>
          </a:p>
        </p:txBody>
      </p:sp>
      <p:sp>
        <p:nvSpPr>
          <p:cNvPr id="128" name="Google Shape;128;g26b68351ac8_0_72"/>
          <p:cNvSpPr txBox="1"/>
          <p:nvPr/>
        </p:nvSpPr>
        <p:spPr>
          <a:xfrm>
            <a:off x="788550" y="733064"/>
            <a:ext cx="7566900" cy="634567"/>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endParaRPr sz="1050" dirty="0">
              <a:solidFill>
                <a:srgbClr val="DAE3E3"/>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US" sz="1100" dirty="0">
                <a:solidFill>
                  <a:srgbClr val="DAE3E3"/>
                </a:solidFill>
                <a:latin typeface="Courier New"/>
                <a:ea typeface="Courier New"/>
                <a:cs typeface="Courier New"/>
                <a:sym typeface="Courier New"/>
              </a:rPr>
              <a:t>}</a:t>
            </a:r>
            <a:endParaRPr sz="1100" dirty="0">
              <a:solidFill>
                <a:srgbClr val="7F8C8D"/>
              </a:solidFill>
              <a:latin typeface="Courier New"/>
              <a:ea typeface="Courier New"/>
              <a:cs typeface="Courier New"/>
              <a:sym typeface="Courier New"/>
            </a:endParaRPr>
          </a:p>
        </p:txBody>
      </p:sp>
      <p:sp>
        <p:nvSpPr>
          <p:cNvPr id="2" name="TextBox 1">
            <a:extLst>
              <a:ext uri="{FF2B5EF4-FFF2-40B4-BE49-F238E27FC236}">
                <a16:creationId xmlns:a16="http://schemas.microsoft.com/office/drawing/2014/main" id="{B763E8A7-57B3-057C-5170-3F6CF0D1140B}"/>
              </a:ext>
            </a:extLst>
          </p:cNvPr>
          <p:cNvSpPr txBox="1"/>
          <p:nvPr/>
        </p:nvSpPr>
        <p:spPr>
          <a:xfrm>
            <a:off x="788550" y="765644"/>
            <a:ext cx="3275557" cy="307777"/>
          </a:xfrm>
          <a:prstGeom prst="rect">
            <a:avLst/>
          </a:prstGeom>
          <a:noFill/>
        </p:spPr>
        <p:txBody>
          <a:bodyPr wrap="square" rtlCol="0">
            <a:spAutoFit/>
          </a:bodyPr>
          <a:lstStyle/>
          <a:p>
            <a:r>
              <a:rPr lang="en-IN" dirty="0"/>
              <a:t>ML Model Code</a:t>
            </a:r>
          </a:p>
        </p:txBody>
      </p:sp>
      <p:sp>
        <p:nvSpPr>
          <p:cNvPr id="5" name="TextBox 4">
            <a:extLst>
              <a:ext uri="{FF2B5EF4-FFF2-40B4-BE49-F238E27FC236}">
                <a16:creationId xmlns:a16="http://schemas.microsoft.com/office/drawing/2014/main" id="{94787F43-D9DE-D70F-337E-2131E3C3CE2A}"/>
              </a:ext>
            </a:extLst>
          </p:cNvPr>
          <p:cNvSpPr txBox="1"/>
          <p:nvPr/>
        </p:nvSpPr>
        <p:spPr>
          <a:xfrm>
            <a:off x="921254" y="1050347"/>
            <a:ext cx="5895792" cy="3939540"/>
          </a:xfrm>
          <a:prstGeom prst="rect">
            <a:avLst/>
          </a:prstGeom>
          <a:noFill/>
        </p:spPr>
        <p:txBody>
          <a:bodyPr wrap="square" rtlCol="0">
            <a:spAutoFit/>
          </a:bodyPr>
          <a:lstStyle/>
          <a:p>
            <a:r>
              <a:rPr lang="en-IN" sz="1000" dirty="0"/>
              <a:t>import </a:t>
            </a:r>
            <a:r>
              <a:rPr lang="en-IN" sz="1000" dirty="0" err="1"/>
              <a:t>numpy</a:t>
            </a:r>
            <a:r>
              <a:rPr lang="en-IN" sz="1000" dirty="0"/>
              <a:t> as np</a:t>
            </a:r>
          </a:p>
          <a:p>
            <a:r>
              <a:rPr lang="en-IN" sz="1000" dirty="0"/>
              <a:t>import pandas as pd</a:t>
            </a:r>
          </a:p>
          <a:p>
            <a:r>
              <a:rPr lang="en-IN" sz="1000" dirty="0"/>
              <a:t>import seaborn as </a:t>
            </a:r>
            <a:r>
              <a:rPr lang="en-IN" sz="1000" dirty="0" err="1"/>
              <a:t>sns</a:t>
            </a:r>
            <a:endParaRPr lang="en-IN" sz="1000" dirty="0"/>
          </a:p>
          <a:p>
            <a:r>
              <a:rPr lang="en-IN" sz="1000" dirty="0"/>
              <a:t>import </a:t>
            </a:r>
            <a:r>
              <a:rPr lang="en-IN" sz="1000" dirty="0" err="1"/>
              <a:t>matplotlib.pyplot</a:t>
            </a:r>
            <a:r>
              <a:rPr lang="en-IN" sz="1000" dirty="0"/>
              <a:t> as </a:t>
            </a:r>
            <a:r>
              <a:rPr lang="en-IN" sz="1000" dirty="0" err="1"/>
              <a:t>plt</a:t>
            </a:r>
            <a:endParaRPr lang="en-IN" sz="1000" dirty="0"/>
          </a:p>
          <a:p>
            <a:r>
              <a:rPr lang="en-IN" sz="1000" dirty="0"/>
              <a:t>import </a:t>
            </a:r>
            <a:r>
              <a:rPr lang="en-IN" sz="1000" dirty="0" err="1"/>
              <a:t>os</a:t>
            </a:r>
            <a:endParaRPr lang="en-IN" sz="1000" dirty="0"/>
          </a:p>
          <a:p>
            <a:r>
              <a:rPr lang="en-IN" sz="1000" dirty="0"/>
              <a:t>from matplotlib import </a:t>
            </a:r>
            <a:r>
              <a:rPr lang="en-IN" sz="1000" dirty="0" err="1"/>
              <a:t>rcParams</a:t>
            </a:r>
            <a:endParaRPr lang="en-IN" sz="1000" dirty="0"/>
          </a:p>
          <a:p>
            <a:r>
              <a:rPr lang="en-IN" sz="1000" dirty="0"/>
              <a:t>import warnings</a:t>
            </a:r>
          </a:p>
          <a:p>
            <a:r>
              <a:rPr lang="en-IN" sz="1000" dirty="0" err="1"/>
              <a:t>warnings.filterwarnings</a:t>
            </a:r>
            <a:r>
              <a:rPr lang="en-IN" sz="1000" dirty="0"/>
              <a:t>(action='ignore')</a:t>
            </a:r>
          </a:p>
          <a:p>
            <a:r>
              <a:rPr lang="en-IN" sz="1000" dirty="0" err="1"/>
              <a:t>warnings.warn</a:t>
            </a:r>
            <a:r>
              <a:rPr lang="en-IN" sz="1000" dirty="0"/>
              <a:t>('This is a warning!')</a:t>
            </a:r>
          </a:p>
          <a:p>
            <a:r>
              <a:rPr lang="en-IN" sz="1000" dirty="0"/>
              <a:t>data = </a:t>
            </a:r>
            <a:r>
              <a:rPr lang="en-IN" sz="1000" dirty="0" err="1"/>
              <a:t>pd.read_csv</a:t>
            </a:r>
            <a:r>
              <a:rPr lang="en-IN" sz="1000" dirty="0"/>
              <a:t>('C:\Water Quality </a:t>
            </a:r>
            <a:r>
              <a:rPr lang="en-IN" sz="1000" dirty="0" err="1"/>
              <a:t>PRediction</a:t>
            </a:r>
            <a:r>
              <a:rPr lang="en-IN" sz="1000" dirty="0"/>
              <a:t>\</a:t>
            </a:r>
            <a:r>
              <a:rPr lang="en-IN" sz="1000" dirty="0" err="1"/>
              <a:t>water_dataX.csv',encoding</a:t>
            </a:r>
            <a:r>
              <a:rPr lang="en-IN" sz="1000" dirty="0"/>
              <a:t>= </a:t>
            </a:r>
          </a:p>
          <a:p>
            <a:r>
              <a:rPr lang="en-IN" sz="1000" dirty="0"/>
              <a:t>'</a:t>
            </a:r>
            <a:r>
              <a:rPr lang="en-IN" sz="1000" dirty="0" err="1"/>
              <a:t>unicode_escape</a:t>
            </a:r>
            <a:r>
              <a:rPr lang="en-IN" sz="1000" dirty="0"/>
              <a:t>')</a:t>
            </a:r>
          </a:p>
          <a:p>
            <a:r>
              <a:rPr lang="en-IN" sz="1000" dirty="0" err="1"/>
              <a:t>data.head</a:t>
            </a:r>
            <a:r>
              <a:rPr lang="en-IN" sz="1000" dirty="0"/>
              <a:t>()</a:t>
            </a:r>
          </a:p>
          <a:p>
            <a:r>
              <a:rPr lang="en-IN" sz="1000" dirty="0" err="1"/>
              <a:t>data.describe</a:t>
            </a:r>
            <a:r>
              <a:rPr lang="en-IN" sz="1000" dirty="0"/>
              <a:t>()</a:t>
            </a:r>
          </a:p>
          <a:p>
            <a:r>
              <a:rPr lang="en-IN" sz="1000" dirty="0"/>
              <a:t>data.info()</a:t>
            </a:r>
          </a:p>
          <a:p>
            <a:r>
              <a:rPr lang="en-IN" sz="1000" dirty="0" err="1"/>
              <a:t>data.shape</a:t>
            </a:r>
            <a:endParaRPr lang="en-IN" sz="1000" dirty="0"/>
          </a:p>
          <a:p>
            <a:r>
              <a:rPr lang="en-IN" sz="1000" dirty="0"/>
              <a:t>"""Missing Values"""</a:t>
            </a:r>
          </a:p>
          <a:p>
            <a:r>
              <a:rPr lang="en-IN" sz="1000" dirty="0" err="1"/>
              <a:t>data.isnull</a:t>
            </a:r>
            <a:r>
              <a:rPr lang="en-IN" sz="1000" dirty="0"/>
              <a:t>().any()</a:t>
            </a:r>
          </a:p>
          <a:p>
            <a:r>
              <a:rPr lang="en-IN" sz="1000" dirty="0" err="1"/>
              <a:t>data.isnull</a:t>
            </a:r>
            <a:r>
              <a:rPr lang="en-IN" sz="1000" dirty="0"/>
              <a:t>().sum()</a:t>
            </a:r>
          </a:p>
          <a:p>
            <a:r>
              <a:rPr lang="en-IN" sz="1000" dirty="0" err="1"/>
              <a:t>data.dtypes</a:t>
            </a:r>
            <a:endParaRPr lang="en-IN" sz="1000" dirty="0"/>
          </a:p>
          <a:p>
            <a:r>
              <a:rPr lang="en-IN" sz="1000" dirty="0"/>
              <a:t>data['Temp'] = </a:t>
            </a:r>
            <a:r>
              <a:rPr lang="en-IN" sz="1000" dirty="0" err="1"/>
              <a:t>pd.to_numeric</a:t>
            </a:r>
            <a:r>
              <a:rPr lang="en-IN" sz="1000" dirty="0"/>
              <a:t>(data['Temp'], errors='coerce')</a:t>
            </a:r>
          </a:p>
          <a:p>
            <a:r>
              <a:rPr lang="en-IN" sz="1000" dirty="0"/>
              <a:t>data['D.O. (mg/l)'] = </a:t>
            </a:r>
            <a:r>
              <a:rPr lang="en-IN" sz="1000" dirty="0" err="1"/>
              <a:t>pd.to_numeric</a:t>
            </a:r>
            <a:r>
              <a:rPr lang="en-IN" sz="1000" dirty="0"/>
              <a:t>(data['D.O. (mg/l)'], errors='coerce')</a:t>
            </a:r>
          </a:p>
          <a:p>
            <a:r>
              <a:rPr lang="en-IN" sz="1000" dirty="0"/>
              <a:t>data['PH'] = </a:t>
            </a:r>
            <a:r>
              <a:rPr lang="en-IN" sz="1000" dirty="0" err="1"/>
              <a:t>pd.to_numeric</a:t>
            </a:r>
            <a:r>
              <a:rPr lang="en-IN" sz="1000" dirty="0"/>
              <a:t>(data['PH'], errors='coerce')</a:t>
            </a:r>
          </a:p>
          <a:p>
            <a:r>
              <a:rPr lang="en-IN" sz="1000" dirty="0"/>
              <a:t>data['B.O.D. (mg/l)'] = </a:t>
            </a:r>
            <a:r>
              <a:rPr lang="en-IN" sz="1000" dirty="0" err="1"/>
              <a:t>pd.to_numeric</a:t>
            </a:r>
            <a:r>
              <a:rPr lang="en-IN" sz="1000" dirty="0"/>
              <a:t>(data['B.O.D. (mg/l)'], errors='coerce')</a:t>
            </a:r>
          </a:p>
          <a:p>
            <a:r>
              <a:rPr lang="en-IN" sz="1000" dirty="0"/>
              <a:t>data['CONDUCTIVITY (µmhos/cm)'] = </a:t>
            </a:r>
            <a:r>
              <a:rPr lang="en-IN" sz="1000" dirty="0" err="1"/>
              <a:t>pd.to_numeric</a:t>
            </a:r>
            <a:r>
              <a:rPr lang="en-IN" sz="1000" dirty="0"/>
              <a:t>(data['CONDUCTIVITY (µmhos/cm)'], </a:t>
            </a:r>
          </a:p>
          <a:p>
            <a:r>
              <a:rPr lang="en-IN" sz="1000" dirty="0"/>
              <a:t>errors='coerce')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6b68351ac8_0_72"/>
          <p:cNvSpPr txBox="1"/>
          <p:nvPr/>
        </p:nvSpPr>
        <p:spPr>
          <a:xfrm>
            <a:off x="2289750" y="254219"/>
            <a:ext cx="4564500" cy="400069"/>
          </a:xfrm>
          <a:prstGeom prst="rect">
            <a:avLst/>
          </a:prstGeom>
          <a:noFill/>
          <a:ln>
            <a:noFill/>
          </a:ln>
        </p:spPr>
        <p:txBody>
          <a:bodyPr spcFirstLastPara="1" wrap="square" lIns="91425" tIns="45700" rIns="91425" bIns="45700" anchor="t" anchorCtr="0">
            <a:spAutoFit/>
          </a:bodyPr>
          <a:lstStyle/>
          <a:p>
            <a:pPr algn="ctr"/>
            <a:r>
              <a:rPr lang="en-US" sz="2000" b="1" dirty="0"/>
              <a:t>Code with Comments</a:t>
            </a:r>
            <a:endParaRPr lang="en-US" sz="2000" b="0" i="0" u="none" strike="noStrike" cap="none" dirty="0">
              <a:solidFill>
                <a:srgbClr val="000000"/>
              </a:solidFill>
              <a:latin typeface="Arial"/>
              <a:ea typeface="Arial"/>
              <a:cs typeface="Arial"/>
              <a:sym typeface="Arial"/>
            </a:endParaRPr>
          </a:p>
        </p:txBody>
      </p:sp>
      <p:sp>
        <p:nvSpPr>
          <p:cNvPr id="128" name="Google Shape;128;g26b68351ac8_0_72"/>
          <p:cNvSpPr txBox="1"/>
          <p:nvPr/>
        </p:nvSpPr>
        <p:spPr>
          <a:xfrm>
            <a:off x="719656" y="852062"/>
            <a:ext cx="7566900" cy="4185731"/>
          </a:xfrm>
          <a:prstGeom prst="rect">
            <a:avLst/>
          </a:prstGeom>
          <a:noFill/>
          <a:ln>
            <a:noFill/>
          </a:ln>
        </p:spPr>
        <p:txBody>
          <a:bodyPr spcFirstLastPara="1" wrap="square" lIns="91425" tIns="91425" rIns="91425" bIns="91425" anchor="t" anchorCtr="0">
            <a:spAutoFit/>
          </a:bodyPr>
          <a:lstStyle/>
          <a:p>
            <a:pPr algn="just"/>
            <a:r>
              <a:rPr lang="en-IN" sz="1000" b="0" i="0" dirty="0">
                <a:solidFill>
                  <a:schemeClr val="tx1"/>
                </a:solidFill>
                <a:effectLst/>
                <a:latin typeface="Times New Roman" panose="02020603050405020304" pitchFamily="18" charset="0"/>
                <a:cs typeface="Times New Roman" panose="02020603050405020304" pitchFamily="18" charset="0"/>
              </a:rPr>
              <a:t>data['NITRATENAN N+ NITRITENANN (mg/l)'] = </a:t>
            </a:r>
            <a:r>
              <a:rPr lang="en-IN" sz="1000" b="0" i="0" dirty="0" err="1">
                <a:solidFill>
                  <a:schemeClr val="tx1"/>
                </a:solidFill>
                <a:effectLst/>
                <a:latin typeface="Times New Roman" panose="02020603050405020304" pitchFamily="18" charset="0"/>
                <a:cs typeface="Times New Roman" panose="02020603050405020304" pitchFamily="18" charset="0"/>
              </a:rPr>
              <a:t>pd.to_numeric</a:t>
            </a:r>
            <a:r>
              <a:rPr lang="en-IN" sz="1000" b="0" i="0" dirty="0">
                <a:solidFill>
                  <a:schemeClr val="tx1"/>
                </a:solidFill>
                <a:effectLst/>
                <a:latin typeface="Times New Roman" panose="02020603050405020304" pitchFamily="18" charset="0"/>
                <a:cs typeface="Times New Roman" panose="02020603050405020304" pitchFamily="18" charset="0"/>
              </a:rPr>
              <a:t>(data['NITRATENAN N+ </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NITRITENANN (mg/l)'], errors='coerce')</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data['TOTAL COLIFORM (MPN/100ml)Mean'] = </a:t>
            </a:r>
            <a:r>
              <a:rPr lang="en-IN" sz="1000" b="0" i="0" dirty="0" err="1">
                <a:solidFill>
                  <a:schemeClr val="tx1"/>
                </a:solidFill>
                <a:effectLst/>
                <a:latin typeface="Times New Roman" panose="02020603050405020304" pitchFamily="18" charset="0"/>
                <a:cs typeface="Times New Roman" panose="02020603050405020304" pitchFamily="18" charset="0"/>
              </a:rPr>
              <a:t>pd.to_numeric</a:t>
            </a:r>
            <a:r>
              <a:rPr lang="en-IN" sz="1000" b="0" i="0" dirty="0">
                <a:solidFill>
                  <a:schemeClr val="tx1"/>
                </a:solidFill>
                <a:effectLst/>
                <a:latin typeface="Times New Roman" panose="02020603050405020304" pitchFamily="18" charset="0"/>
                <a:cs typeface="Times New Roman" panose="02020603050405020304" pitchFamily="18" charset="0"/>
              </a:rPr>
              <a:t>(data['TOTAL COLIFORM </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(MPN/100ml)Mean'], errors='coerce')</a:t>
            </a:r>
          </a:p>
          <a:p>
            <a:pPr algn="just"/>
            <a:r>
              <a:rPr lang="en-IN" sz="1000" b="0" i="0" dirty="0" err="1">
                <a:solidFill>
                  <a:schemeClr val="tx1"/>
                </a:solidFill>
                <a:effectLst/>
                <a:latin typeface="Times New Roman" panose="02020603050405020304" pitchFamily="18" charset="0"/>
                <a:cs typeface="Times New Roman" panose="02020603050405020304" pitchFamily="18" charset="0"/>
              </a:rPr>
              <a:t>data.dtypes</a:t>
            </a:r>
            <a:endParaRPr lang="en-IN" sz="1000" b="0" i="0" dirty="0">
              <a:solidFill>
                <a:schemeClr val="tx1"/>
              </a:solidFill>
              <a:effectLst/>
              <a:latin typeface="Times New Roman" panose="02020603050405020304" pitchFamily="18" charset="0"/>
              <a:cs typeface="Times New Roman" panose="02020603050405020304" pitchFamily="18" charset="0"/>
            </a:endParaRPr>
          </a:p>
          <a:p>
            <a:pPr algn="just"/>
            <a:r>
              <a:rPr lang="en-IN" sz="1000" b="0" i="0" dirty="0">
                <a:solidFill>
                  <a:schemeClr val="tx1"/>
                </a:solidFill>
                <a:effectLst/>
                <a:latin typeface="Times New Roman" panose="02020603050405020304" pitchFamily="18" charset="0"/>
                <a:cs typeface="Times New Roman" panose="02020603050405020304" pitchFamily="18" charset="0"/>
              </a:rPr>
              <a:t>data['Temp'].</a:t>
            </a:r>
            <a:r>
              <a:rPr lang="en-IN" sz="1000" b="0" i="0" dirty="0" err="1">
                <a:solidFill>
                  <a:schemeClr val="tx1"/>
                </a:solidFill>
                <a:effectLst/>
                <a:latin typeface="Times New Roman" panose="02020603050405020304" pitchFamily="18" charset="0"/>
                <a:cs typeface="Times New Roman" panose="02020603050405020304" pitchFamily="18" charset="0"/>
              </a:rPr>
              <a:t>fillna</a:t>
            </a:r>
            <a:r>
              <a:rPr lang="en-IN" sz="1000" b="0" i="0" dirty="0">
                <a:solidFill>
                  <a:schemeClr val="tx1"/>
                </a:solidFill>
                <a:effectLst/>
                <a:latin typeface="Times New Roman" panose="02020603050405020304" pitchFamily="18" charset="0"/>
                <a:cs typeface="Times New Roman" panose="02020603050405020304" pitchFamily="18" charset="0"/>
              </a:rPr>
              <a:t>(data['Temp'].mean(), </a:t>
            </a:r>
            <a:r>
              <a:rPr lang="en-IN" sz="1000" b="0" i="0" dirty="0" err="1">
                <a:solidFill>
                  <a:schemeClr val="tx1"/>
                </a:solidFill>
                <a:effectLst/>
                <a:latin typeface="Times New Roman" panose="02020603050405020304" pitchFamily="18" charset="0"/>
                <a:cs typeface="Times New Roman" panose="02020603050405020304" pitchFamily="18" charset="0"/>
              </a:rPr>
              <a:t>inplace</a:t>
            </a:r>
            <a:r>
              <a:rPr lang="en-IN" sz="1000" b="0" i="0" dirty="0">
                <a:solidFill>
                  <a:schemeClr val="tx1"/>
                </a:solidFill>
                <a:effectLst/>
                <a:latin typeface="Times New Roman" panose="02020603050405020304" pitchFamily="18" charset="0"/>
                <a:cs typeface="Times New Roman" panose="02020603050405020304" pitchFamily="18" charset="0"/>
              </a:rPr>
              <a:t>=True)</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data['D.O. (mg/l)']. </a:t>
            </a:r>
            <a:r>
              <a:rPr lang="en-IN" sz="1000" b="0" i="0" dirty="0" err="1">
                <a:solidFill>
                  <a:schemeClr val="tx1"/>
                </a:solidFill>
                <a:effectLst/>
                <a:latin typeface="Times New Roman" panose="02020603050405020304" pitchFamily="18" charset="0"/>
                <a:cs typeface="Times New Roman" panose="02020603050405020304" pitchFamily="18" charset="0"/>
              </a:rPr>
              <a:t>fillna</a:t>
            </a:r>
            <a:r>
              <a:rPr lang="en-IN" sz="1000" b="0" i="0" dirty="0">
                <a:solidFill>
                  <a:schemeClr val="tx1"/>
                </a:solidFill>
                <a:effectLst/>
                <a:latin typeface="Times New Roman" panose="02020603050405020304" pitchFamily="18" charset="0"/>
                <a:cs typeface="Times New Roman" panose="02020603050405020304" pitchFamily="18" charset="0"/>
              </a:rPr>
              <a:t>(data['D.O. (mg/l)'].mean(), </a:t>
            </a:r>
            <a:r>
              <a:rPr lang="en-IN" sz="1000" b="0" i="0" dirty="0" err="1">
                <a:solidFill>
                  <a:schemeClr val="tx1"/>
                </a:solidFill>
                <a:effectLst/>
                <a:latin typeface="Times New Roman" panose="02020603050405020304" pitchFamily="18" charset="0"/>
                <a:cs typeface="Times New Roman" panose="02020603050405020304" pitchFamily="18" charset="0"/>
              </a:rPr>
              <a:t>inplace</a:t>
            </a:r>
            <a:r>
              <a:rPr lang="en-IN" sz="1000" b="0" i="0" dirty="0">
                <a:solidFill>
                  <a:schemeClr val="tx1"/>
                </a:solidFill>
                <a:effectLst/>
                <a:latin typeface="Times New Roman" panose="02020603050405020304" pitchFamily="18" charset="0"/>
                <a:cs typeface="Times New Roman" panose="02020603050405020304" pitchFamily="18" charset="0"/>
              </a:rPr>
              <a:t>=True)</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data['PH'].</a:t>
            </a:r>
            <a:r>
              <a:rPr lang="en-IN" sz="1000" b="0" i="0" dirty="0" err="1">
                <a:solidFill>
                  <a:schemeClr val="tx1"/>
                </a:solidFill>
                <a:effectLst/>
                <a:latin typeface="Times New Roman" panose="02020603050405020304" pitchFamily="18" charset="0"/>
                <a:cs typeface="Times New Roman" panose="02020603050405020304" pitchFamily="18" charset="0"/>
              </a:rPr>
              <a:t>fillna</a:t>
            </a:r>
            <a:r>
              <a:rPr lang="en-IN" sz="1000" b="0" i="0" dirty="0">
                <a:solidFill>
                  <a:schemeClr val="tx1"/>
                </a:solidFill>
                <a:effectLst/>
                <a:latin typeface="Times New Roman" panose="02020603050405020304" pitchFamily="18" charset="0"/>
                <a:cs typeface="Times New Roman" panose="02020603050405020304" pitchFamily="18" charset="0"/>
              </a:rPr>
              <a:t>(data['PH'].mean(), </a:t>
            </a:r>
            <a:r>
              <a:rPr lang="en-IN" sz="1000" b="0" i="0" dirty="0" err="1">
                <a:solidFill>
                  <a:schemeClr val="tx1"/>
                </a:solidFill>
                <a:effectLst/>
                <a:latin typeface="Times New Roman" panose="02020603050405020304" pitchFamily="18" charset="0"/>
                <a:cs typeface="Times New Roman" panose="02020603050405020304" pitchFamily="18" charset="0"/>
              </a:rPr>
              <a:t>inplace</a:t>
            </a:r>
            <a:r>
              <a:rPr lang="en-IN" sz="1000" b="0" i="0" dirty="0">
                <a:solidFill>
                  <a:schemeClr val="tx1"/>
                </a:solidFill>
                <a:effectLst/>
                <a:latin typeface="Times New Roman" panose="02020603050405020304" pitchFamily="18" charset="0"/>
                <a:cs typeface="Times New Roman" panose="02020603050405020304" pitchFamily="18" charset="0"/>
              </a:rPr>
              <a:t>=True)</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data['CONDUCTIVITY (µmhos/cm)'].</a:t>
            </a:r>
            <a:r>
              <a:rPr lang="en-IN" sz="1000" b="0" i="0" dirty="0" err="1">
                <a:solidFill>
                  <a:schemeClr val="tx1"/>
                </a:solidFill>
                <a:effectLst/>
                <a:latin typeface="Times New Roman" panose="02020603050405020304" pitchFamily="18" charset="0"/>
                <a:cs typeface="Times New Roman" panose="02020603050405020304" pitchFamily="18" charset="0"/>
              </a:rPr>
              <a:t>fillna</a:t>
            </a:r>
            <a:r>
              <a:rPr lang="en-IN" sz="1000" b="0" i="0" dirty="0">
                <a:solidFill>
                  <a:schemeClr val="tx1"/>
                </a:solidFill>
                <a:effectLst/>
                <a:latin typeface="Times New Roman" panose="02020603050405020304" pitchFamily="18" charset="0"/>
                <a:cs typeface="Times New Roman" panose="02020603050405020304" pitchFamily="18" charset="0"/>
              </a:rPr>
              <a:t> (data['CONDUCTIVITY (µmhos/cm)'].mean(), </a:t>
            </a:r>
          </a:p>
          <a:p>
            <a:pPr algn="just"/>
            <a:r>
              <a:rPr lang="en-IN" sz="1000" b="0" i="0" dirty="0" err="1">
                <a:solidFill>
                  <a:schemeClr val="tx1"/>
                </a:solidFill>
                <a:effectLst/>
                <a:latin typeface="Times New Roman" panose="02020603050405020304" pitchFamily="18" charset="0"/>
                <a:cs typeface="Times New Roman" panose="02020603050405020304" pitchFamily="18" charset="0"/>
              </a:rPr>
              <a:t>inplace</a:t>
            </a:r>
            <a:r>
              <a:rPr lang="en-IN" sz="1000" b="0" i="0" dirty="0">
                <a:solidFill>
                  <a:schemeClr val="tx1"/>
                </a:solidFill>
                <a:effectLst/>
                <a:latin typeface="Times New Roman" panose="02020603050405020304" pitchFamily="18" charset="0"/>
                <a:cs typeface="Times New Roman" panose="02020603050405020304" pitchFamily="18" charset="0"/>
              </a:rPr>
              <a:t>=True)</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data['B.O.D. (mg/l)'].</a:t>
            </a:r>
            <a:r>
              <a:rPr lang="en-IN" sz="1000" b="0" i="0" dirty="0" err="1">
                <a:solidFill>
                  <a:schemeClr val="tx1"/>
                </a:solidFill>
                <a:effectLst/>
                <a:latin typeface="Times New Roman" panose="02020603050405020304" pitchFamily="18" charset="0"/>
                <a:cs typeface="Times New Roman" panose="02020603050405020304" pitchFamily="18" charset="0"/>
              </a:rPr>
              <a:t>fillna</a:t>
            </a:r>
            <a:r>
              <a:rPr lang="en-IN" sz="1000" b="0" i="0" dirty="0">
                <a:solidFill>
                  <a:schemeClr val="tx1"/>
                </a:solidFill>
                <a:effectLst/>
                <a:latin typeface="Times New Roman" panose="02020603050405020304" pitchFamily="18" charset="0"/>
                <a:cs typeface="Times New Roman" panose="02020603050405020304" pitchFamily="18" charset="0"/>
              </a:rPr>
              <a:t> (data['B.O.D. (mg/l)'].mean(), </a:t>
            </a:r>
            <a:r>
              <a:rPr lang="en-IN" sz="1000" b="0" i="0" dirty="0" err="1">
                <a:solidFill>
                  <a:schemeClr val="tx1"/>
                </a:solidFill>
                <a:effectLst/>
                <a:latin typeface="Times New Roman" panose="02020603050405020304" pitchFamily="18" charset="0"/>
                <a:cs typeface="Times New Roman" panose="02020603050405020304" pitchFamily="18" charset="0"/>
              </a:rPr>
              <a:t>inplace</a:t>
            </a:r>
            <a:r>
              <a:rPr lang="en-IN" sz="1000" b="0" i="0" dirty="0">
                <a:solidFill>
                  <a:schemeClr val="tx1"/>
                </a:solidFill>
                <a:effectLst/>
                <a:latin typeface="Times New Roman" panose="02020603050405020304" pitchFamily="18" charset="0"/>
                <a:cs typeface="Times New Roman" panose="02020603050405020304" pitchFamily="18" charset="0"/>
              </a:rPr>
              <a:t>=True)</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data['NITRATENAN N+ NITRITENANN (mg/l)'].</a:t>
            </a:r>
            <a:r>
              <a:rPr lang="en-IN" sz="1000" b="0" i="0" dirty="0" err="1">
                <a:solidFill>
                  <a:schemeClr val="tx1"/>
                </a:solidFill>
                <a:effectLst/>
                <a:latin typeface="Times New Roman" panose="02020603050405020304" pitchFamily="18" charset="0"/>
                <a:cs typeface="Times New Roman" panose="02020603050405020304" pitchFamily="18" charset="0"/>
              </a:rPr>
              <a:t>fillna</a:t>
            </a:r>
            <a:r>
              <a:rPr lang="en-IN" sz="1000" b="0" i="0" dirty="0">
                <a:solidFill>
                  <a:schemeClr val="tx1"/>
                </a:solidFill>
                <a:effectLst/>
                <a:latin typeface="Times New Roman" panose="02020603050405020304" pitchFamily="18" charset="0"/>
                <a:cs typeface="Times New Roman" panose="02020603050405020304" pitchFamily="18" charset="0"/>
              </a:rPr>
              <a:t>(data['NITRATENAN N+ NITRITENANN</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(mg/l)'].mean(), </a:t>
            </a:r>
            <a:r>
              <a:rPr lang="en-IN" sz="1000" b="0" i="0" dirty="0" err="1">
                <a:solidFill>
                  <a:schemeClr val="tx1"/>
                </a:solidFill>
                <a:effectLst/>
                <a:latin typeface="Times New Roman" panose="02020603050405020304" pitchFamily="18" charset="0"/>
                <a:cs typeface="Times New Roman" panose="02020603050405020304" pitchFamily="18" charset="0"/>
              </a:rPr>
              <a:t>inplace</a:t>
            </a:r>
            <a:r>
              <a:rPr lang="en-IN" sz="1000" b="0" i="0" dirty="0">
                <a:solidFill>
                  <a:schemeClr val="tx1"/>
                </a:solidFill>
                <a:effectLst/>
                <a:latin typeface="Times New Roman" panose="02020603050405020304" pitchFamily="18" charset="0"/>
                <a:cs typeface="Times New Roman" panose="02020603050405020304" pitchFamily="18" charset="0"/>
              </a:rPr>
              <a:t>=True)</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data['TOTAL COLIFORM (MPN/100ml)Mean'].</a:t>
            </a:r>
            <a:r>
              <a:rPr lang="en-IN" sz="1000" b="0" i="0" dirty="0" err="1">
                <a:solidFill>
                  <a:schemeClr val="tx1"/>
                </a:solidFill>
                <a:effectLst/>
                <a:latin typeface="Times New Roman" panose="02020603050405020304" pitchFamily="18" charset="0"/>
                <a:cs typeface="Times New Roman" panose="02020603050405020304" pitchFamily="18" charset="0"/>
              </a:rPr>
              <a:t>fillna</a:t>
            </a:r>
            <a:r>
              <a:rPr lang="en-IN" sz="1000" b="0" i="0" dirty="0">
                <a:solidFill>
                  <a:schemeClr val="tx1"/>
                </a:solidFill>
                <a:effectLst/>
                <a:latin typeface="Times New Roman" panose="02020603050405020304" pitchFamily="18" charset="0"/>
                <a:cs typeface="Times New Roman" panose="02020603050405020304" pitchFamily="18" charset="0"/>
              </a:rPr>
              <a:t> (data['TOTAL COLIFORM </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(MPN/100ml)Mean'].mean(), </a:t>
            </a:r>
            <a:r>
              <a:rPr lang="en-IN" sz="1000" b="0" i="0" dirty="0" err="1">
                <a:solidFill>
                  <a:schemeClr val="tx1"/>
                </a:solidFill>
                <a:effectLst/>
                <a:latin typeface="Times New Roman" panose="02020603050405020304" pitchFamily="18" charset="0"/>
                <a:cs typeface="Times New Roman" panose="02020603050405020304" pitchFamily="18" charset="0"/>
              </a:rPr>
              <a:t>inplace</a:t>
            </a:r>
            <a:r>
              <a:rPr lang="en-IN" sz="1000" b="0" i="0" dirty="0">
                <a:solidFill>
                  <a:schemeClr val="tx1"/>
                </a:solidFill>
                <a:effectLst/>
                <a:latin typeface="Times New Roman" panose="02020603050405020304" pitchFamily="18" charset="0"/>
                <a:cs typeface="Times New Roman" panose="02020603050405020304" pitchFamily="18" charset="0"/>
              </a:rPr>
              <a:t>=True)</a:t>
            </a:r>
          </a:p>
          <a:p>
            <a:pPr algn="just"/>
            <a:r>
              <a:rPr lang="en-IN" sz="1000" b="0" i="0" dirty="0" err="1">
                <a:solidFill>
                  <a:schemeClr val="tx1"/>
                </a:solidFill>
                <a:effectLst/>
                <a:latin typeface="Times New Roman" panose="02020603050405020304" pitchFamily="18" charset="0"/>
                <a:cs typeface="Times New Roman" panose="02020603050405020304" pitchFamily="18" charset="0"/>
              </a:rPr>
              <a:t>data.drop</a:t>
            </a:r>
            <a:r>
              <a:rPr lang="en-IN" sz="1000" b="0" i="0" dirty="0">
                <a:solidFill>
                  <a:schemeClr val="tx1"/>
                </a:solidFill>
                <a:effectLst/>
                <a:latin typeface="Times New Roman" panose="02020603050405020304" pitchFamily="18" charset="0"/>
                <a:cs typeface="Times New Roman" panose="02020603050405020304" pitchFamily="18" charset="0"/>
              </a:rPr>
              <a:t>(["FECAL COLIFORM (MPN/100ml)"], axis=1, </a:t>
            </a:r>
            <a:r>
              <a:rPr lang="en-IN" sz="1000" b="0" i="0" dirty="0" err="1">
                <a:solidFill>
                  <a:schemeClr val="tx1"/>
                </a:solidFill>
                <a:effectLst/>
                <a:latin typeface="Times New Roman" panose="02020603050405020304" pitchFamily="18" charset="0"/>
                <a:cs typeface="Times New Roman" panose="02020603050405020304" pitchFamily="18" charset="0"/>
              </a:rPr>
              <a:t>inplace</a:t>
            </a:r>
            <a:r>
              <a:rPr lang="en-IN" sz="1000" b="0" i="0" dirty="0">
                <a:solidFill>
                  <a:schemeClr val="tx1"/>
                </a:solidFill>
                <a:effectLst/>
                <a:latin typeface="Times New Roman" panose="02020603050405020304" pitchFamily="18" charset="0"/>
                <a:cs typeface="Times New Roman" panose="02020603050405020304" pitchFamily="18" charset="0"/>
              </a:rPr>
              <a:t>=True)</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"""Renaming the Column Names"""</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data = </a:t>
            </a:r>
            <a:r>
              <a:rPr lang="en-IN" sz="1000" b="0" i="0" dirty="0" err="1">
                <a:solidFill>
                  <a:schemeClr val="tx1"/>
                </a:solidFill>
                <a:effectLst/>
                <a:latin typeface="Times New Roman" panose="02020603050405020304" pitchFamily="18" charset="0"/>
                <a:cs typeface="Times New Roman" panose="02020603050405020304" pitchFamily="18" charset="0"/>
              </a:rPr>
              <a:t>data.rename</a:t>
            </a:r>
            <a:r>
              <a:rPr lang="en-IN" sz="1000" b="0" i="0" dirty="0">
                <a:solidFill>
                  <a:schemeClr val="tx1"/>
                </a:solidFill>
                <a:effectLst/>
                <a:latin typeface="Times New Roman" panose="02020603050405020304" pitchFamily="18" charset="0"/>
                <a:cs typeface="Times New Roman" panose="02020603050405020304" pitchFamily="18" charset="0"/>
              </a:rPr>
              <a:t>(columns={'D.O. (mg/l)': 'do'})</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data = </a:t>
            </a:r>
            <a:r>
              <a:rPr lang="en-IN" sz="1000" b="0" i="0" dirty="0" err="1">
                <a:solidFill>
                  <a:schemeClr val="tx1"/>
                </a:solidFill>
                <a:effectLst/>
                <a:latin typeface="Times New Roman" panose="02020603050405020304" pitchFamily="18" charset="0"/>
                <a:cs typeface="Times New Roman" panose="02020603050405020304" pitchFamily="18" charset="0"/>
              </a:rPr>
              <a:t>data.rename</a:t>
            </a:r>
            <a:r>
              <a:rPr lang="en-IN" sz="1000" b="0" i="0" dirty="0">
                <a:solidFill>
                  <a:schemeClr val="tx1"/>
                </a:solidFill>
                <a:effectLst/>
                <a:latin typeface="Times New Roman" panose="02020603050405020304" pitchFamily="18" charset="0"/>
                <a:cs typeface="Times New Roman" panose="02020603050405020304" pitchFamily="18" charset="0"/>
              </a:rPr>
              <a:t>(columns={'CONDUCTIVITY (µmhos/cm)': 'co'})</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data = </a:t>
            </a:r>
            <a:r>
              <a:rPr lang="en-IN" sz="1000" b="0" i="0" dirty="0" err="1">
                <a:solidFill>
                  <a:schemeClr val="tx1"/>
                </a:solidFill>
                <a:effectLst/>
                <a:latin typeface="Times New Roman" panose="02020603050405020304" pitchFamily="18" charset="0"/>
                <a:cs typeface="Times New Roman" panose="02020603050405020304" pitchFamily="18" charset="0"/>
              </a:rPr>
              <a:t>data.rename</a:t>
            </a:r>
            <a:r>
              <a:rPr lang="en-IN" sz="1000" b="0" i="0" dirty="0">
                <a:solidFill>
                  <a:schemeClr val="tx1"/>
                </a:solidFill>
                <a:effectLst/>
                <a:latin typeface="Times New Roman" panose="02020603050405020304" pitchFamily="18" charset="0"/>
                <a:cs typeface="Times New Roman" panose="02020603050405020304" pitchFamily="18" charset="0"/>
              </a:rPr>
              <a:t>(columns={'B.O.D. (mg/l)': 'bod'})</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data = </a:t>
            </a:r>
            <a:r>
              <a:rPr lang="en-IN" sz="1000" b="0" i="0" dirty="0" err="1">
                <a:solidFill>
                  <a:schemeClr val="tx1"/>
                </a:solidFill>
                <a:effectLst/>
                <a:latin typeface="Times New Roman" panose="02020603050405020304" pitchFamily="18" charset="0"/>
                <a:cs typeface="Times New Roman" panose="02020603050405020304" pitchFamily="18" charset="0"/>
              </a:rPr>
              <a:t>data.rename</a:t>
            </a:r>
            <a:r>
              <a:rPr lang="en-IN" sz="1000" b="0" i="0" dirty="0">
                <a:solidFill>
                  <a:schemeClr val="tx1"/>
                </a:solidFill>
                <a:effectLst/>
                <a:latin typeface="Times New Roman" panose="02020603050405020304" pitchFamily="18" charset="0"/>
                <a:cs typeface="Times New Roman" panose="02020603050405020304" pitchFamily="18" charset="0"/>
              </a:rPr>
              <a:t>(columns={'NITRATENAN N+ NITRITENANN (mg/l)': '</a:t>
            </a:r>
            <a:r>
              <a:rPr lang="en-IN" sz="1000" b="0" i="0" dirty="0" err="1">
                <a:solidFill>
                  <a:schemeClr val="tx1"/>
                </a:solidFill>
                <a:effectLst/>
                <a:latin typeface="Times New Roman" panose="02020603050405020304" pitchFamily="18" charset="0"/>
                <a:cs typeface="Times New Roman" panose="02020603050405020304" pitchFamily="18" charset="0"/>
              </a:rPr>
              <a:t>na</a:t>
            </a:r>
            <a:r>
              <a:rPr lang="en-IN" sz="1000" b="0" i="0" dirty="0">
                <a:solidFill>
                  <a:schemeClr val="tx1"/>
                </a:solidFill>
                <a:effectLst/>
                <a:latin typeface="Times New Roman" panose="02020603050405020304" pitchFamily="18" charset="0"/>
                <a:cs typeface="Times New Roman" panose="02020603050405020304" pitchFamily="18" charset="0"/>
              </a:rPr>
              <a:t>'})</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data = </a:t>
            </a:r>
            <a:r>
              <a:rPr lang="en-IN" sz="1000" b="0" i="0" dirty="0" err="1">
                <a:solidFill>
                  <a:schemeClr val="tx1"/>
                </a:solidFill>
                <a:effectLst/>
                <a:latin typeface="Times New Roman" panose="02020603050405020304" pitchFamily="18" charset="0"/>
                <a:cs typeface="Times New Roman" panose="02020603050405020304" pitchFamily="18" charset="0"/>
              </a:rPr>
              <a:t>data.rename</a:t>
            </a:r>
            <a:r>
              <a:rPr lang="en-IN" sz="1000" b="0" i="0" dirty="0">
                <a:solidFill>
                  <a:schemeClr val="tx1"/>
                </a:solidFill>
                <a:effectLst/>
                <a:latin typeface="Times New Roman" panose="02020603050405020304" pitchFamily="18" charset="0"/>
                <a:cs typeface="Times New Roman" panose="02020603050405020304" pitchFamily="18" charset="0"/>
              </a:rPr>
              <a:t>(columns={'TOTAL COLIFORM (MPN/100ml)Mean': '</a:t>
            </a:r>
            <a:r>
              <a:rPr lang="en-IN" sz="1000" b="0" i="0" dirty="0" err="1">
                <a:solidFill>
                  <a:schemeClr val="tx1"/>
                </a:solidFill>
                <a:effectLst/>
                <a:latin typeface="Times New Roman" panose="02020603050405020304" pitchFamily="18" charset="0"/>
                <a:cs typeface="Times New Roman" panose="02020603050405020304" pitchFamily="18" charset="0"/>
              </a:rPr>
              <a:t>tc</a:t>
            </a:r>
            <a:r>
              <a:rPr lang="en-IN" sz="1000" b="0" i="0" dirty="0">
                <a:solidFill>
                  <a:schemeClr val="tx1"/>
                </a:solidFill>
                <a:effectLst/>
                <a:latin typeface="Times New Roman" panose="02020603050405020304" pitchFamily="18" charset="0"/>
                <a:cs typeface="Times New Roman" panose="02020603050405020304" pitchFamily="18" charset="0"/>
              </a:rPr>
              <a:t>'})</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data = </a:t>
            </a:r>
            <a:r>
              <a:rPr lang="en-IN" sz="1000" b="0" i="0" dirty="0" err="1">
                <a:solidFill>
                  <a:schemeClr val="tx1"/>
                </a:solidFill>
                <a:effectLst/>
                <a:latin typeface="Times New Roman" panose="02020603050405020304" pitchFamily="18" charset="0"/>
                <a:cs typeface="Times New Roman" panose="02020603050405020304" pitchFamily="18" charset="0"/>
              </a:rPr>
              <a:t>data.rename</a:t>
            </a:r>
            <a:r>
              <a:rPr lang="en-IN" sz="1000" b="0" i="0" dirty="0">
                <a:solidFill>
                  <a:schemeClr val="tx1"/>
                </a:solidFill>
                <a:effectLst/>
                <a:latin typeface="Times New Roman" panose="02020603050405020304" pitchFamily="18" charset="0"/>
                <a:cs typeface="Times New Roman" panose="02020603050405020304" pitchFamily="18" charset="0"/>
              </a:rPr>
              <a:t>(columns={'STATION CODE': 'station'})</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data = </a:t>
            </a:r>
            <a:r>
              <a:rPr lang="en-IN" sz="1000" b="0" i="0" dirty="0" err="1">
                <a:solidFill>
                  <a:schemeClr val="tx1"/>
                </a:solidFill>
                <a:effectLst/>
                <a:latin typeface="Times New Roman" panose="02020603050405020304" pitchFamily="18" charset="0"/>
                <a:cs typeface="Times New Roman" panose="02020603050405020304" pitchFamily="18" charset="0"/>
              </a:rPr>
              <a:t>data.rename</a:t>
            </a:r>
            <a:r>
              <a:rPr lang="en-IN" sz="1000" b="0" i="0" dirty="0">
                <a:solidFill>
                  <a:schemeClr val="tx1"/>
                </a:solidFill>
                <a:effectLst/>
                <a:latin typeface="Times New Roman" panose="02020603050405020304" pitchFamily="18" charset="0"/>
                <a:cs typeface="Times New Roman" panose="02020603050405020304" pitchFamily="18" charset="0"/>
              </a:rPr>
              <a:t>(columns={'LOCATIONS': 'location'})</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data = </a:t>
            </a:r>
            <a:r>
              <a:rPr lang="en-IN" sz="1000" b="0" i="0" dirty="0" err="1">
                <a:solidFill>
                  <a:schemeClr val="tx1"/>
                </a:solidFill>
                <a:effectLst/>
                <a:latin typeface="Times New Roman" panose="02020603050405020304" pitchFamily="18" charset="0"/>
                <a:cs typeface="Times New Roman" panose="02020603050405020304" pitchFamily="18" charset="0"/>
              </a:rPr>
              <a:t>data.rename</a:t>
            </a:r>
            <a:r>
              <a:rPr lang="en-IN" sz="1000" b="0" i="0" dirty="0">
                <a:solidFill>
                  <a:schemeClr val="tx1"/>
                </a:solidFill>
                <a:effectLst/>
                <a:latin typeface="Times New Roman" panose="02020603050405020304" pitchFamily="18" charset="0"/>
                <a:cs typeface="Times New Roman" panose="02020603050405020304" pitchFamily="18" charset="0"/>
              </a:rPr>
              <a:t>(columns={'STATE': 'state'})</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data = </a:t>
            </a:r>
            <a:r>
              <a:rPr lang="en-IN" sz="1000" b="0" i="0" dirty="0" err="1">
                <a:solidFill>
                  <a:schemeClr val="tx1"/>
                </a:solidFill>
                <a:effectLst/>
                <a:latin typeface="Times New Roman" panose="02020603050405020304" pitchFamily="18" charset="0"/>
                <a:cs typeface="Times New Roman" panose="02020603050405020304" pitchFamily="18" charset="0"/>
              </a:rPr>
              <a:t>data.rename</a:t>
            </a:r>
            <a:r>
              <a:rPr lang="en-IN" sz="1000" b="0" i="0" dirty="0">
                <a:solidFill>
                  <a:schemeClr val="tx1"/>
                </a:solidFill>
                <a:effectLst/>
                <a:latin typeface="Times New Roman" panose="02020603050405020304" pitchFamily="18" charset="0"/>
                <a:cs typeface="Times New Roman" panose="02020603050405020304" pitchFamily="18" charset="0"/>
              </a:rPr>
              <a:t>(columns={'PH': '</a:t>
            </a:r>
            <a:r>
              <a:rPr lang="en-IN" sz="1000" b="0" i="0" dirty="0" err="1">
                <a:solidFill>
                  <a:schemeClr val="tx1"/>
                </a:solidFill>
                <a:effectLst/>
                <a:latin typeface="Times New Roman" panose="02020603050405020304" pitchFamily="18" charset="0"/>
                <a:cs typeface="Times New Roman" panose="02020603050405020304" pitchFamily="18" charset="0"/>
              </a:rPr>
              <a:t>ph</a:t>
            </a:r>
            <a:r>
              <a:rPr lang="en-IN" sz="1000" b="0" i="0" dirty="0">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67624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6b68351ac8_0_72"/>
          <p:cNvSpPr txBox="1"/>
          <p:nvPr/>
        </p:nvSpPr>
        <p:spPr>
          <a:xfrm>
            <a:off x="2289750" y="323944"/>
            <a:ext cx="4564500" cy="400069"/>
          </a:xfrm>
          <a:prstGeom prst="rect">
            <a:avLst/>
          </a:prstGeom>
          <a:noFill/>
          <a:ln>
            <a:noFill/>
          </a:ln>
        </p:spPr>
        <p:txBody>
          <a:bodyPr spcFirstLastPara="1" wrap="square" lIns="91425" tIns="45700" rIns="91425" bIns="45700" anchor="t" anchorCtr="0">
            <a:spAutoFit/>
          </a:bodyPr>
          <a:lstStyle/>
          <a:p>
            <a:pPr algn="ctr"/>
            <a:r>
              <a:rPr lang="en-US" sz="2000" b="1" dirty="0"/>
              <a:t>Code with Comments</a:t>
            </a:r>
            <a:endParaRPr lang="en-US" sz="2000" b="0" i="0" u="none" strike="noStrike" cap="none" dirty="0">
              <a:solidFill>
                <a:srgbClr val="000000"/>
              </a:solidFill>
              <a:latin typeface="Arial"/>
              <a:ea typeface="Arial"/>
              <a:cs typeface="Arial"/>
              <a:sym typeface="Arial"/>
            </a:endParaRPr>
          </a:p>
        </p:txBody>
      </p:sp>
      <p:sp>
        <p:nvSpPr>
          <p:cNvPr id="128" name="Google Shape;128;g26b68351ac8_0_72"/>
          <p:cNvSpPr txBox="1"/>
          <p:nvPr/>
        </p:nvSpPr>
        <p:spPr>
          <a:xfrm>
            <a:off x="926926" y="755429"/>
            <a:ext cx="7566310" cy="4185731"/>
          </a:xfrm>
          <a:prstGeom prst="rect">
            <a:avLst/>
          </a:prstGeom>
          <a:noFill/>
          <a:ln>
            <a:noFill/>
          </a:ln>
        </p:spPr>
        <p:txBody>
          <a:bodyPr spcFirstLastPara="1" wrap="square" lIns="91425" tIns="91425" rIns="91425" bIns="91425" anchor="t" anchorCtr="0">
            <a:spAutoFit/>
          </a:bodyPr>
          <a:lstStyle/>
          <a:p>
            <a:pPr algn="just"/>
            <a:r>
              <a:rPr lang="en-IN" sz="1000" b="0" i="0" dirty="0">
                <a:solidFill>
                  <a:schemeClr val="tx1"/>
                </a:solidFill>
                <a:effectLst/>
                <a:latin typeface="Times New Roman" panose="02020603050405020304" pitchFamily="18" charset="0"/>
                <a:cs typeface="Times New Roman" panose="02020603050405020304" pitchFamily="18" charset="0"/>
              </a:rPr>
              <a:t>data</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a:t>
            </a:r>
            <a:r>
              <a:rPr lang="en-IN" sz="1000" b="0" i="0" dirty="0" err="1">
                <a:solidFill>
                  <a:schemeClr val="tx1"/>
                </a:solidFill>
                <a:effectLst/>
                <a:latin typeface="Times New Roman" panose="02020603050405020304" pitchFamily="18" charset="0"/>
                <a:cs typeface="Times New Roman" panose="02020603050405020304" pitchFamily="18" charset="0"/>
              </a:rPr>
              <a:t>Claculation</a:t>
            </a:r>
            <a:r>
              <a:rPr lang="en-IN" sz="1000" b="0" i="0" dirty="0">
                <a:solidFill>
                  <a:schemeClr val="tx1"/>
                </a:solidFill>
                <a:effectLst/>
                <a:latin typeface="Times New Roman" panose="02020603050405020304" pitchFamily="18" charset="0"/>
                <a:cs typeface="Times New Roman" panose="02020603050405020304" pitchFamily="18" charset="0"/>
              </a:rPr>
              <a:t> of pH"""</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data['</a:t>
            </a:r>
            <a:r>
              <a:rPr lang="en-IN" sz="1000" b="0" i="0" dirty="0" err="1">
                <a:solidFill>
                  <a:schemeClr val="tx1"/>
                </a:solidFill>
                <a:effectLst/>
                <a:latin typeface="Times New Roman" panose="02020603050405020304" pitchFamily="18" charset="0"/>
                <a:cs typeface="Times New Roman" panose="02020603050405020304" pitchFamily="18" charset="0"/>
              </a:rPr>
              <a:t>npH</a:t>
            </a:r>
            <a:r>
              <a:rPr lang="en-IN" sz="1000" b="0" i="0" dirty="0">
                <a:solidFill>
                  <a:schemeClr val="tx1"/>
                </a:solidFill>
                <a:effectLst/>
                <a:latin typeface="Times New Roman" panose="02020603050405020304" pitchFamily="18" charset="0"/>
                <a:cs typeface="Times New Roman" panose="02020603050405020304" pitchFamily="18" charset="0"/>
              </a:rPr>
              <a:t>']=</a:t>
            </a:r>
            <a:r>
              <a:rPr lang="en-IN" sz="1000" b="0" i="0" dirty="0" err="1">
                <a:solidFill>
                  <a:schemeClr val="tx1"/>
                </a:solidFill>
                <a:effectLst/>
                <a:latin typeface="Times New Roman" panose="02020603050405020304" pitchFamily="18" charset="0"/>
                <a:cs typeface="Times New Roman" panose="02020603050405020304" pitchFamily="18" charset="0"/>
              </a:rPr>
              <a:t>data.ph.apply</a:t>
            </a:r>
            <a:r>
              <a:rPr lang="en-IN" sz="1000" b="0" i="0" dirty="0">
                <a:solidFill>
                  <a:schemeClr val="tx1"/>
                </a:solidFill>
                <a:effectLst/>
                <a:latin typeface="Times New Roman" panose="02020603050405020304" pitchFamily="18" charset="0"/>
                <a:cs typeface="Times New Roman" panose="02020603050405020304" pitchFamily="18" charset="0"/>
              </a:rPr>
              <a:t>(lambda x: (100 if(8.5&gt;=x&gt;=7)</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else (80 if(8.6&gt;=x&gt;=8.5) or (6.9&gt;=x&gt;=6.8)</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else (60 if(8.8&gt;=x&gt;=8.6) or (6.8&gt;=x&gt;=6.7)</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else (40 if(9&gt;=x&gt;=8.8) or (6.7&gt;=x&gt;=6.5)</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else 0)))))</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"""calculation of dissolved oxygen"""</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data['</a:t>
            </a:r>
            <a:r>
              <a:rPr lang="en-IN" sz="1000" b="0" i="0" dirty="0" err="1">
                <a:solidFill>
                  <a:schemeClr val="tx1"/>
                </a:solidFill>
                <a:effectLst/>
                <a:latin typeface="Times New Roman" panose="02020603050405020304" pitchFamily="18" charset="0"/>
                <a:cs typeface="Times New Roman" panose="02020603050405020304" pitchFamily="18" charset="0"/>
              </a:rPr>
              <a:t>ndo</a:t>
            </a:r>
            <a:r>
              <a:rPr lang="en-IN" sz="1000" b="0" i="0" dirty="0">
                <a:solidFill>
                  <a:schemeClr val="tx1"/>
                </a:solidFill>
                <a:effectLst/>
                <a:latin typeface="Times New Roman" panose="02020603050405020304" pitchFamily="18" charset="0"/>
                <a:cs typeface="Times New Roman" panose="02020603050405020304" pitchFamily="18" charset="0"/>
              </a:rPr>
              <a:t>']=</a:t>
            </a:r>
            <a:r>
              <a:rPr lang="en-IN" sz="1000" b="0" i="0" dirty="0" err="1">
                <a:solidFill>
                  <a:schemeClr val="tx1"/>
                </a:solidFill>
                <a:effectLst/>
                <a:latin typeface="Times New Roman" panose="02020603050405020304" pitchFamily="18" charset="0"/>
                <a:cs typeface="Times New Roman" panose="02020603050405020304" pitchFamily="18" charset="0"/>
              </a:rPr>
              <a:t>data.do.apply</a:t>
            </a:r>
            <a:r>
              <a:rPr lang="en-IN" sz="1000" b="0" i="0" dirty="0">
                <a:solidFill>
                  <a:schemeClr val="tx1"/>
                </a:solidFill>
                <a:effectLst/>
                <a:latin typeface="Times New Roman" panose="02020603050405020304" pitchFamily="18" charset="0"/>
                <a:cs typeface="Times New Roman" panose="02020603050405020304" pitchFamily="18" charset="0"/>
              </a:rPr>
              <a:t>(lambda x: (100 if(x&gt;=6)</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else (80 if(6&gt;=x&gt;=5.1)</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else (60 if(5&gt;=x&gt;=4.1)</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else (40 if(4&gt;=x&gt;=3)</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else 0)))))</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"""calculation of total coliform"""</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data['</a:t>
            </a:r>
            <a:r>
              <a:rPr lang="en-IN" sz="1000" b="0" i="0" dirty="0" err="1">
                <a:solidFill>
                  <a:schemeClr val="tx1"/>
                </a:solidFill>
                <a:effectLst/>
                <a:latin typeface="Times New Roman" panose="02020603050405020304" pitchFamily="18" charset="0"/>
                <a:cs typeface="Times New Roman" panose="02020603050405020304" pitchFamily="18" charset="0"/>
              </a:rPr>
              <a:t>nco</a:t>
            </a:r>
            <a:r>
              <a:rPr lang="en-IN" sz="1000" b="0" i="0" dirty="0">
                <a:solidFill>
                  <a:schemeClr val="tx1"/>
                </a:solidFill>
                <a:effectLst/>
                <a:latin typeface="Times New Roman" panose="02020603050405020304" pitchFamily="18" charset="0"/>
                <a:cs typeface="Times New Roman" panose="02020603050405020304" pitchFamily="18" charset="0"/>
              </a:rPr>
              <a:t>']=</a:t>
            </a:r>
            <a:r>
              <a:rPr lang="en-IN" sz="1000" b="0" i="0" dirty="0" err="1">
                <a:solidFill>
                  <a:schemeClr val="tx1"/>
                </a:solidFill>
                <a:effectLst/>
                <a:latin typeface="Times New Roman" panose="02020603050405020304" pitchFamily="18" charset="0"/>
                <a:cs typeface="Times New Roman" panose="02020603050405020304" pitchFamily="18" charset="0"/>
              </a:rPr>
              <a:t>data.tc.apply</a:t>
            </a:r>
            <a:r>
              <a:rPr lang="en-IN" sz="1000" b="0" i="0" dirty="0">
                <a:solidFill>
                  <a:schemeClr val="tx1"/>
                </a:solidFill>
                <a:effectLst/>
                <a:latin typeface="Times New Roman" panose="02020603050405020304" pitchFamily="18" charset="0"/>
                <a:cs typeface="Times New Roman" panose="02020603050405020304" pitchFamily="18" charset="0"/>
              </a:rPr>
              <a:t>(lambda x: (100 if(5&gt;=x&gt;=0)</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else (80 if(50&gt;=x&gt;=5)</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else (60 if(500&gt;=x&gt;=50)</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else (40 if(10000&gt;=x&gt;=500)</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else 0)))))</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"""calculation of B.D.O"""</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data['</a:t>
            </a:r>
            <a:r>
              <a:rPr lang="en-IN" sz="1000" b="0" i="0" dirty="0" err="1">
                <a:solidFill>
                  <a:schemeClr val="tx1"/>
                </a:solidFill>
                <a:effectLst/>
                <a:latin typeface="Times New Roman" panose="02020603050405020304" pitchFamily="18" charset="0"/>
                <a:cs typeface="Times New Roman" panose="02020603050405020304" pitchFamily="18" charset="0"/>
              </a:rPr>
              <a:t>nbdo</a:t>
            </a:r>
            <a:r>
              <a:rPr lang="en-IN" sz="1000" b="0" i="0" dirty="0">
                <a:solidFill>
                  <a:schemeClr val="tx1"/>
                </a:solidFill>
                <a:effectLst/>
                <a:latin typeface="Times New Roman" panose="02020603050405020304" pitchFamily="18" charset="0"/>
                <a:cs typeface="Times New Roman" panose="02020603050405020304" pitchFamily="18" charset="0"/>
              </a:rPr>
              <a:t>']=</a:t>
            </a:r>
            <a:r>
              <a:rPr lang="en-IN" sz="1000" b="0" i="0" dirty="0" err="1">
                <a:solidFill>
                  <a:schemeClr val="tx1"/>
                </a:solidFill>
                <a:effectLst/>
                <a:latin typeface="Times New Roman" panose="02020603050405020304" pitchFamily="18" charset="0"/>
                <a:cs typeface="Times New Roman" panose="02020603050405020304" pitchFamily="18" charset="0"/>
              </a:rPr>
              <a:t>data.bod.apply</a:t>
            </a:r>
            <a:r>
              <a:rPr lang="en-IN" sz="1000" b="0" i="0" dirty="0">
                <a:solidFill>
                  <a:schemeClr val="tx1"/>
                </a:solidFill>
                <a:effectLst/>
                <a:latin typeface="Times New Roman" panose="02020603050405020304" pitchFamily="18" charset="0"/>
                <a:cs typeface="Times New Roman" panose="02020603050405020304" pitchFamily="18" charset="0"/>
              </a:rPr>
              <a:t>(lambda x: (100 if(3&gt;=x&gt;=0)</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else (80 if(6&gt;=x&gt;=3)</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else (60 if(80&gt;=x&gt;=6)</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else (40 if(125&gt;=x&gt;=80)</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else 0)))))</a:t>
            </a:r>
          </a:p>
        </p:txBody>
      </p:sp>
    </p:spTree>
    <p:extLst>
      <p:ext uri="{BB962C8B-B14F-4D97-AF65-F5344CB8AC3E}">
        <p14:creationId xmlns:p14="http://schemas.microsoft.com/office/powerpoint/2010/main" val="2514234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6b68351ac8_0_72"/>
          <p:cNvSpPr txBox="1"/>
          <p:nvPr/>
        </p:nvSpPr>
        <p:spPr>
          <a:xfrm>
            <a:off x="2289750" y="268244"/>
            <a:ext cx="4564500" cy="400069"/>
          </a:xfrm>
          <a:prstGeom prst="rect">
            <a:avLst/>
          </a:prstGeom>
          <a:noFill/>
          <a:ln>
            <a:noFill/>
          </a:ln>
        </p:spPr>
        <p:txBody>
          <a:bodyPr spcFirstLastPara="1" wrap="square" lIns="91425" tIns="45700" rIns="91425" bIns="45700" anchor="t" anchorCtr="0">
            <a:spAutoFit/>
          </a:bodyPr>
          <a:lstStyle/>
          <a:p>
            <a:pPr algn="ctr"/>
            <a:r>
              <a:rPr lang="en-US" sz="2000" b="1" dirty="0"/>
              <a:t>Code with Comments</a:t>
            </a:r>
            <a:endParaRPr lang="en-US" sz="2000" b="0" i="0" u="none" strike="noStrike" cap="none" dirty="0">
              <a:solidFill>
                <a:srgbClr val="000000"/>
              </a:solidFill>
              <a:latin typeface="Arial"/>
              <a:ea typeface="Arial"/>
              <a:cs typeface="Arial"/>
              <a:sym typeface="Arial"/>
            </a:endParaRPr>
          </a:p>
        </p:txBody>
      </p:sp>
      <p:sp>
        <p:nvSpPr>
          <p:cNvPr id="128" name="Google Shape;128;g26b68351ac8_0_72"/>
          <p:cNvSpPr txBox="1"/>
          <p:nvPr/>
        </p:nvSpPr>
        <p:spPr>
          <a:xfrm>
            <a:off x="838654" y="776906"/>
            <a:ext cx="7566900" cy="4493508"/>
          </a:xfrm>
          <a:prstGeom prst="rect">
            <a:avLst/>
          </a:prstGeom>
          <a:noFill/>
          <a:ln>
            <a:noFill/>
          </a:ln>
        </p:spPr>
        <p:txBody>
          <a:bodyPr spcFirstLastPara="1" wrap="square" lIns="91425" tIns="91425" rIns="91425" bIns="91425" anchor="t" anchorCtr="0">
            <a:spAutoFit/>
          </a:bodyPr>
          <a:lstStyle/>
          <a:p>
            <a:pPr algn="just"/>
            <a:r>
              <a:rPr lang="en-IN" sz="1000" b="0" i="0" dirty="0">
                <a:solidFill>
                  <a:schemeClr val="tx1"/>
                </a:solidFill>
                <a:effectLst/>
                <a:latin typeface="Times New Roman" panose="02020603050405020304" pitchFamily="18" charset="0"/>
                <a:cs typeface="Times New Roman" panose="02020603050405020304" pitchFamily="18" charset="0"/>
              </a:rPr>
              <a:t>"""calculation of electric conductivity"""</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data['</a:t>
            </a:r>
            <a:r>
              <a:rPr lang="en-IN" sz="1000" b="0" i="0" dirty="0" err="1">
                <a:solidFill>
                  <a:schemeClr val="tx1"/>
                </a:solidFill>
                <a:effectLst/>
                <a:latin typeface="Times New Roman" panose="02020603050405020304" pitchFamily="18" charset="0"/>
                <a:cs typeface="Times New Roman" panose="02020603050405020304" pitchFamily="18" charset="0"/>
              </a:rPr>
              <a:t>nec</a:t>
            </a:r>
            <a:r>
              <a:rPr lang="en-IN" sz="1000" b="0" i="0" dirty="0">
                <a:solidFill>
                  <a:schemeClr val="tx1"/>
                </a:solidFill>
                <a:effectLst/>
                <a:latin typeface="Times New Roman" panose="02020603050405020304" pitchFamily="18" charset="0"/>
                <a:cs typeface="Times New Roman" panose="02020603050405020304" pitchFamily="18" charset="0"/>
              </a:rPr>
              <a:t>']=</a:t>
            </a:r>
            <a:r>
              <a:rPr lang="en-IN" sz="1000" b="0" i="0" dirty="0" err="1">
                <a:solidFill>
                  <a:schemeClr val="tx1"/>
                </a:solidFill>
                <a:effectLst/>
                <a:latin typeface="Times New Roman" panose="02020603050405020304" pitchFamily="18" charset="0"/>
                <a:cs typeface="Times New Roman" panose="02020603050405020304" pitchFamily="18" charset="0"/>
              </a:rPr>
              <a:t>data.co.apply</a:t>
            </a:r>
            <a:r>
              <a:rPr lang="en-IN" sz="1000" b="0" i="0" dirty="0">
                <a:solidFill>
                  <a:schemeClr val="tx1"/>
                </a:solidFill>
                <a:effectLst/>
                <a:latin typeface="Times New Roman" panose="02020603050405020304" pitchFamily="18" charset="0"/>
                <a:cs typeface="Times New Roman" panose="02020603050405020304" pitchFamily="18" charset="0"/>
              </a:rPr>
              <a:t>(lambda x: (100 if(75&gt;=x&gt;=0)</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else (80 if (150&gt;=x&gt;=75)</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else (60 if(225&gt;=x&gt;=150)</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else (40 if(300&gt;=x&gt;=225)</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else 0)))))</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"""calculation of nitrate"""</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data['</a:t>
            </a:r>
            <a:r>
              <a:rPr lang="en-IN" sz="1000" b="0" i="0" dirty="0" err="1">
                <a:solidFill>
                  <a:schemeClr val="tx1"/>
                </a:solidFill>
                <a:effectLst/>
                <a:latin typeface="Times New Roman" panose="02020603050405020304" pitchFamily="18" charset="0"/>
                <a:cs typeface="Times New Roman" panose="02020603050405020304" pitchFamily="18" charset="0"/>
              </a:rPr>
              <a:t>nna</a:t>
            </a:r>
            <a:r>
              <a:rPr lang="en-IN" sz="1000" b="0" i="0" dirty="0">
                <a:solidFill>
                  <a:schemeClr val="tx1"/>
                </a:solidFill>
                <a:effectLst/>
                <a:latin typeface="Times New Roman" panose="02020603050405020304" pitchFamily="18" charset="0"/>
                <a:cs typeface="Times New Roman" panose="02020603050405020304" pitchFamily="18" charset="0"/>
              </a:rPr>
              <a:t>']=</a:t>
            </a:r>
            <a:r>
              <a:rPr lang="en-IN" sz="1000" b="0" i="0" dirty="0" err="1">
                <a:solidFill>
                  <a:schemeClr val="tx1"/>
                </a:solidFill>
                <a:effectLst/>
                <a:latin typeface="Times New Roman" panose="02020603050405020304" pitchFamily="18" charset="0"/>
                <a:cs typeface="Times New Roman" panose="02020603050405020304" pitchFamily="18" charset="0"/>
              </a:rPr>
              <a:t>data.na.apply</a:t>
            </a:r>
            <a:r>
              <a:rPr lang="en-IN" sz="1000" b="0" i="0" dirty="0">
                <a:solidFill>
                  <a:schemeClr val="tx1"/>
                </a:solidFill>
                <a:effectLst/>
                <a:latin typeface="Times New Roman" panose="02020603050405020304" pitchFamily="18" charset="0"/>
                <a:cs typeface="Times New Roman" panose="02020603050405020304" pitchFamily="18" charset="0"/>
              </a:rPr>
              <a:t>(lambda x: (100 if(20&gt;=x&gt;=0)</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else (80 if(50&gt;=x&gt;=20)</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else (60 if (100&gt;=x&gt;=50)</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else (40 if(200&gt;=x&gt;=100)</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else 0)))))</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"""Calculation of Water Quality Index WQI"""</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data['</a:t>
            </a:r>
            <a:r>
              <a:rPr lang="en-IN" sz="1000" b="0" i="0" dirty="0" err="1">
                <a:solidFill>
                  <a:schemeClr val="tx1"/>
                </a:solidFill>
                <a:effectLst/>
                <a:latin typeface="Times New Roman" panose="02020603050405020304" pitchFamily="18" charset="0"/>
                <a:cs typeface="Times New Roman" panose="02020603050405020304" pitchFamily="18" charset="0"/>
              </a:rPr>
              <a:t>wph</a:t>
            </a:r>
            <a:r>
              <a:rPr lang="en-IN" sz="1000" b="0" i="0" dirty="0">
                <a:solidFill>
                  <a:schemeClr val="tx1"/>
                </a:solidFill>
                <a:effectLst/>
                <a:latin typeface="Times New Roman" panose="02020603050405020304" pitchFamily="18" charset="0"/>
                <a:cs typeface="Times New Roman" panose="02020603050405020304" pitchFamily="18" charset="0"/>
              </a:rPr>
              <a:t>']=</a:t>
            </a:r>
            <a:r>
              <a:rPr lang="en-IN" sz="1000" b="0" i="0" dirty="0" err="1">
                <a:solidFill>
                  <a:schemeClr val="tx1"/>
                </a:solidFill>
                <a:effectLst/>
                <a:latin typeface="Times New Roman" panose="02020603050405020304" pitchFamily="18" charset="0"/>
                <a:cs typeface="Times New Roman" panose="02020603050405020304" pitchFamily="18" charset="0"/>
              </a:rPr>
              <a:t>data.npH</a:t>
            </a:r>
            <a:r>
              <a:rPr lang="en-IN" sz="1000" b="0" i="0" dirty="0">
                <a:solidFill>
                  <a:schemeClr val="tx1"/>
                </a:solidFill>
                <a:effectLst/>
                <a:latin typeface="Times New Roman" panose="02020603050405020304" pitchFamily="18" charset="0"/>
                <a:cs typeface="Times New Roman" panose="02020603050405020304" pitchFamily="18" charset="0"/>
              </a:rPr>
              <a:t>*0.165</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data['</a:t>
            </a:r>
            <a:r>
              <a:rPr lang="en-IN" sz="1000" b="0" i="0" dirty="0" err="1">
                <a:solidFill>
                  <a:schemeClr val="tx1"/>
                </a:solidFill>
                <a:effectLst/>
                <a:latin typeface="Times New Roman" panose="02020603050405020304" pitchFamily="18" charset="0"/>
                <a:cs typeface="Times New Roman" panose="02020603050405020304" pitchFamily="18" charset="0"/>
              </a:rPr>
              <a:t>wdo</a:t>
            </a:r>
            <a:r>
              <a:rPr lang="en-IN" sz="1000" b="0" i="0" dirty="0">
                <a:solidFill>
                  <a:schemeClr val="tx1"/>
                </a:solidFill>
                <a:effectLst/>
                <a:latin typeface="Times New Roman" panose="02020603050405020304" pitchFamily="18" charset="0"/>
                <a:cs typeface="Times New Roman" panose="02020603050405020304" pitchFamily="18" charset="0"/>
              </a:rPr>
              <a:t>']=</a:t>
            </a:r>
            <a:r>
              <a:rPr lang="en-IN" sz="1000" b="0" i="0" dirty="0" err="1">
                <a:solidFill>
                  <a:schemeClr val="tx1"/>
                </a:solidFill>
                <a:effectLst/>
                <a:latin typeface="Times New Roman" panose="02020603050405020304" pitchFamily="18" charset="0"/>
                <a:cs typeface="Times New Roman" panose="02020603050405020304" pitchFamily="18" charset="0"/>
              </a:rPr>
              <a:t>data.ndo</a:t>
            </a:r>
            <a:r>
              <a:rPr lang="en-IN" sz="1000" b="0" i="0" dirty="0">
                <a:solidFill>
                  <a:schemeClr val="tx1"/>
                </a:solidFill>
                <a:effectLst/>
                <a:latin typeface="Times New Roman" panose="02020603050405020304" pitchFamily="18" charset="0"/>
                <a:cs typeface="Times New Roman" panose="02020603050405020304" pitchFamily="18" charset="0"/>
              </a:rPr>
              <a:t>*0.281</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data['</a:t>
            </a:r>
            <a:r>
              <a:rPr lang="en-IN" sz="1000" b="0" i="0" dirty="0" err="1">
                <a:solidFill>
                  <a:schemeClr val="tx1"/>
                </a:solidFill>
                <a:effectLst/>
                <a:latin typeface="Times New Roman" panose="02020603050405020304" pitchFamily="18" charset="0"/>
                <a:cs typeface="Times New Roman" panose="02020603050405020304" pitchFamily="18" charset="0"/>
              </a:rPr>
              <a:t>wbdo</a:t>
            </a:r>
            <a:r>
              <a:rPr lang="en-IN" sz="1000" b="0" i="0" dirty="0">
                <a:solidFill>
                  <a:schemeClr val="tx1"/>
                </a:solidFill>
                <a:effectLst/>
                <a:latin typeface="Times New Roman" panose="02020603050405020304" pitchFamily="18" charset="0"/>
                <a:cs typeface="Times New Roman" panose="02020603050405020304" pitchFamily="18" charset="0"/>
              </a:rPr>
              <a:t>']=</a:t>
            </a:r>
            <a:r>
              <a:rPr lang="en-IN" sz="1000" b="0" i="0" dirty="0" err="1">
                <a:solidFill>
                  <a:schemeClr val="tx1"/>
                </a:solidFill>
                <a:effectLst/>
                <a:latin typeface="Times New Roman" panose="02020603050405020304" pitchFamily="18" charset="0"/>
                <a:cs typeface="Times New Roman" panose="02020603050405020304" pitchFamily="18" charset="0"/>
              </a:rPr>
              <a:t>data.nbdo</a:t>
            </a:r>
            <a:r>
              <a:rPr lang="en-IN" sz="1000" b="0" i="0" dirty="0">
                <a:solidFill>
                  <a:schemeClr val="tx1"/>
                </a:solidFill>
                <a:effectLst/>
                <a:latin typeface="Times New Roman" panose="02020603050405020304" pitchFamily="18" charset="0"/>
                <a:cs typeface="Times New Roman" panose="02020603050405020304" pitchFamily="18" charset="0"/>
              </a:rPr>
              <a:t>*0.234</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data['</a:t>
            </a:r>
            <a:r>
              <a:rPr lang="en-IN" sz="1000" b="0" i="0" dirty="0" err="1">
                <a:solidFill>
                  <a:schemeClr val="tx1"/>
                </a:solidFill>
                <a:effectLst/>
                <a:latin typeface="Times New Roman" panose="02020603050405020304" pitchFamily="18" charset="0"/>
                <a:cs typeface="Times New Roman" panose="02020603050405020304" pitchFamily="18" charset="0"/>
              </a:rPr>
              <a:t>wec</a:t>
            </a:r>
            <a:r>
              <a:rPr lang="en-IN" sz="1000" b="0" i="0" dirty="0">
                <a:solidFill>
                  <a:schemeClr val="tx1"/>
                </a:solidFill>
                <a:effectLst/>
                <a:latin typeface="Times New Roman" panose="02020603050405020304" pitchFamily="18" charset="0"/>
                <a:cs typeface="Times New Roman" panose="02020603050405020304" pitchFamily="18" charset="0"/>
              </a:rPr>
              <a:t>']=</a:t>
            </a:r>
            <a:r>
              <a:rPr lang="en-IN" sz="1000" b="0" i="0" dirty="0" err="1">
                <a:solidFill>
                  <a:schemeClr val="tx1"/>
                </a:solidFill>
                <a:effectLst/>
                <a:latin typeface="Times New Roman" panose="02020603050405020304" pitchFamily="18" charset="0"/>
                <a:cs typeface="Times New Roman" panose="02020603050405020304" pitchFamily="18" charset="0"/>
              </a:rPr>
              <a:t>data.nec</a:t>
            </a:r>
            <a:r>
              <a:rPr lang="en-IN" sz="1000" b="0" i="0" dirty="0">
                <a:solidFill>
                  <a:schemeClr val="tx1"/>
                </a:solidFill>
                <a:effectLst/>
                <a:latin typeface="Times New Roman" panose="02020603050405020304" pitchFamily="18" charset="0"/>
                <a:cs typeface="Times New Roman" panose="02020603050405020304" pitchFamily="18" charset="0"/>
              </a:rPr>
              <a:t>*0.009</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data['</a:t>
            </a:r>
            <a:r>
              <a:rPr lang="en-IN" sz="1000" b="0" i="0" dirty="0" err="1">
                <a:solidFill>
                  <a:schemeClr val="tx1"/>
                </a:solidFill>
                <a:effectLst/>
                <a:latin typeface="Times New Roman" panose="02020603050405020304" pitchFamily="18" charset="0"/>
                <a:cs typeface="Times New Roman" panose="02020603050405020304" pitchFamily="18" charset="0"/>
              </a:rPr>
              <a:t>wna</a:t>
            </a:r>
            <a:r>
              <a:rPr lang="en-IN" sz="1000" b="0" i="0" dirty="0">
                <a:solidFill>
                  <a:schemeClr val="tx1"/>
                </a:solidFill>
                <a:effectLst/>
                <a:latin typeface="Times New Roman" panose="02020603050405020304" pitchFamily="18" charset="0"/>
                <a:cs typeface="Times New Roman" panose="02020603050405020304" pitchFamily="18" charset="0"/>
              </a:rPr>
              <a:t>']=</a:t>
            </a:r>
            <a:r>
              <a:rPr lang="en-IN" sz="1000" b="0" i="0" dirty="0" err="1">
                <a:solidFill>
                  <a:schemeClr val="tx1"/>
                </a:solidFill>
                <a:effectLst/>
                <a:latin typeface="Times New Roman" panose="02020603050405020304" pitchFamily="18" charset="0"/>
                <a:cs typeface="Times New Roman" panose="02020603050405020304" pitchFamily="18" charset="0"/>
              </a:rPr>
              <a:t>data.nna</a:t>
            </a:r>
            <a:r>
              <a:rPr lang="en-IN" sz="1000" b="0" i="0" dirty="0">
                <a:solidFill>
                  <a:schemeClr val="tx1"/>
                </a:solidFill>
                <a:effectLst/>
                <a:latin typeface="Times New Roman" panose="02020603050405020304" pitchFamily="18" charset="0"/>
                <a:cs typeface="Times New Roman" panose="02020603050405020304" pitchFamily="18" charset="0"/>
              </a:rPr>
              <a:t>*0.028</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data['</a:t>
            </a:r>
            <a:r>
              <a:rPr lang="en-IN" sz="1000" b="0" i="0" dirty="0" err="1">
                <a:solidFill>
                  <a:schemeClr val="tx1"/>
                </a:solidFill>
                <a:effectLst/>
                <a:latin typeface="Times New Roman" panose="02020603050405020304" pitchFamily="18" charset="0"/>
                <a:cs typeface="Times New Roman" panose="02020603050405020304" pitchFamily="18" charset="0"/>
              </a:rPr>
              <a:t>wco</a:t>
            </a:r>
            <a:r>
              <a:rPr lang="en-IN" sz="1000" b="0" i="0" dirty="0">
                <a:solidFill>
                  <a:schemeClr val="tx1"/>
                </a:solidFill>
                <a:effectLst/>
                <a:latin typeface="Times New Roman" panose="02020603050405020304" pitchFamily="18" charset="0"/>
                <a:cs typeface="Times New Roman" panose="02020603050405020304" pitchFamily="18" charset="0"/>
              </a:rPr>
              <a:t>']=</a:t>
            </a:r>
            <a:r>
              <a:rPr lang="en-IN" sz="1000" b="0" i="0" dirty="0" err="1">
                <a:solidFill>
                  <a:schemeClr val="tx1"/>
                </a:solidFill>
                <a:effectLst/>
                <a:latin typeface="Times New Roman" panose="02020603050405020304" pitchFamily="18" charset="0"/>
                <a:cs typeface="Times New Roman" panose="02020603050405020304" pitchFamily="18" charset="0"/>
              </a:rPr>
              <a:t>data.nco</a:t>
            </a:r>
            <a:r>
              <a:rPr lang="en-IN" sz="1000" b="0" i="0" dirty="0">
                <a:solidFill>
                  <a:schemeClr val="tx1"/>
                </a:solidFill>
                <a:effectLst/>
                <a:latin typeface="Times New Roman" panose="02020603050405020304" pitchFamily="18" charset="0"/>
                <a:cs typeface="Times New Roman" panose="02020603050405020304" pitchFamily="18" charset="0"/>
              </a:rPr>
              <a:t>*0.281</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data['</a:t>
            </a:r>
            <a:r>
              <a:rPr lang="en-IN" sz="1000" b="0" i="0" dirty="0" err="1">
                <a:solidFill>
                  <a:schemeClr val="tx1"/>
                </a:solidFill>
                <a:effectLst/>
                <a:latin typeface="Times New Roman" panose="02020603050405020304" pitchFamily="18" charset="0"/>
                <a:cs typeface="Times New Roman" panose="02020603050405020304" pitchFamily="18" charset="0"/>
              </a:rPr>
              <a:t>wqi</a:t>
            </a:r>
            <a:r>
              <a:rPr lang="en-IN" sz="1000" b="0" i="0" dirty="0">
                <a:solidFill>
                  <a:schemeClr val="tx1"/>
                </a:solidFill>
                <a:effectLst/>
                <a:latin typeface="Times New Roman" panose="02020603050405020304" pitchFamily="18" charset="0"/>
                <a:cs typeface="Times New Roman" panose="02020603050405020304" pitchFamily="18" charset="0"/>
              </a:rPr>
              <a:t>']=</a:t>
            </a:r>
            <a:r>
              <a:rPr lang="en-IN" sz="1000" b="0" i="0" dirty="0" err="1">
                <a:solidFill>
                  <a:schemeClr val="tx1"/>
                </a:solidFill>
                <a:effectLst/>
                <a:latin typeface="Times New Roman" panose="02020603050405020304" pitchFamily="18" charset="0"/>
                <a:cs typeface="Times New Roman" panose="02020603050405020304" pitchFamily="18" charset="0"/>
              </a:rPr>
              <a:t>data.wph+data.wdo+data.wbdo+data.wec+data.wna+data.wco</a:t>
            </a:r>
            <a:endParaRPr lang="en-IN" sz="1000" b="0" i="0" dirty="0">
              <a:solidFill>
                <a:schemeClr val="tx1"/>
              </a:solidFill>
              <a:effectLst/>
              <a:latin typeface="Times New Roman" panose="02020603050405020304" pitchFamily="18" charset="0"/>
              <a:cs typeface="Times New Roman" panose="02020603050405020304" pitchFamily="18" charset="0"/>
            </a:endParaRPr>
          </a:p>
          <a:p>
            <a:pPr algn="just"/>
            <a:r>
              <a:rPr lang="en-IN" sz="1000" b="0" i="0" dirty="0">
                <a:solidFill>
                  <a:schemeClr val="tx1"/>
                </a:solidFill>
                <a:effectLst/>
                <a:latin typeface="Times New Roman" panose="02020603050405020304" pitchFamily="18" charset="0"/>
                <a:cs typeface="Times New Roman" panose="02020603050405020304" pitchFamily="18" charset="0"/>
              </a:rPr>
              <a:t>data</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"""Calculation of overall WQI for each year"""</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average = </a:t>
            </a:r>
            <a:r>
              <a:rPr lang="en-IN" sz="1000" b="0" i="0" dirty="0" err="1">
                <a:solidFill>
                  <a:schemeClr val="tx1"/>
                </a:solidFill>
                <a:effectLst/>
                <a:latin typeface="Times New Roman" panose="02020603050405020304" pitchFamily="18" charset="0"/>
                <a:cs typeface="Times New Roman" panose="02020603050405020304" pitchFamily="18" charset="0"/>
              </a:rPr>
              <a:t>data.groupby</a:t>
            </a:r>
            <a:r>
              <a:rPr lang="en-IN" sz="1000" b="0" i="0" dirty="0">
                <a:solidFill>
                  <a:schemeClr val="tx1"/>
                </a:solidFill>
                <a:effectLst/>
                <a:latin typeface="Times New Roman" panose="02020603050405020304" pitchFamily="18" charset="0"/>
                <a:cs typeface="Times New Roman" panose="02020603050405020304" pitchFamily="18" charset="0"/>
              </a:rPr>
              <a:t>( 'year') ['</a:t>
            </a:r>
            <a:r>
              <a:rPr lang="en-IN" sz="1000" b="0" i="0" dirty="0" err="1">
                <a:solidFill>
                  <a:schemeClr val="tx1"/>
                </a:solidFill>
                <a:effectLst/>
                <a:latin typeface="Times New Roman" panose="02020603050405020304" pitchFamily="18" charset="0"/>
                <a:cs typeface="Times New Roman" panose="02020603050405020304" pitchFamily="18" charset="0"/>
              </a:rPr>
              <a:t>wqi</a:t>
            </a:r>
            <a:r>
              <a:rPr lang="en-IN" sz="1000" b="0" i="0" dirty="0">
                <a:solidFill>
                  <a:schemeClr val="tx1"/>
                </a:solidFill>
                <a:effectLst/>
                <a:latin typeface="Times New Roman" panose="02020603050405020304" pitchFamily="18" charset="0"/>
                <a:cs typeface="Times New Roman" panose="02020603050405020304" pitchFamily="18" charset="0"/>
              </a:rPr>
              <a:t>'].mean()</a:t>
            </a:r>
          </a:p>
          <a:p>
            <a:pPr algn="just"/>
            <a:r>
              <a:rPr lang="en-IN" sz="1000" b="0" i="0" dirty="0" err="1">
                <a:solidFill>
                  <a:schemeClr val="tx1"/>
                </a:solidFill>
                <a:effectLst/>
                <a:latin typeface="Times New Roman" panose="02020603050405020304" pitchFamily="18" charset="0"/>
                <a:cs typeface="Times New Roman" panose="02020603050405020304" pitchFamily="18" charset="0"/>
              </a:rPr>
              <a:t>average.head</a:t>
            </a:r>
            <a:r>
              <a:rPr lang="en-IN" sz="1000" b="0" i="0" dirty="0">
                <a:solidFill>
                  <a:schemeClr val="tx1"/>
                </a:solidFill>
                <a:effectLst/>
                <a:latin typeface="Times New Roman" panose="02020603050405020304" pitchFamily="18" charset="0"/>
                <a:cs typeface="Times New Roman" panose="02020603050405020304" pitchFamily="18" charset="0"/>
              </a:rPr>
              <a:t>()</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from </a:t>
            </a:r>
            <a:r>
              <a:rPr lang="en-IN" sz="1000" b="0" i="0" dirty="0" err="1">
                <a:solidFill>
                  <a:schemeClr val="tx1"/>
                </a:solidFill>
                <a:effectLst/>
                <a:latin typeface="Times New Roman" panose="02020603050405020304" pitchFamily="18" charset="0"/>
                <a:cs typeface="Times New Roman" panose="02020603050405020304" pitchFamily="18" charset="0"/>
              </a:rPr>
              <a:t>sklearn.preprocessing</a:t>
            </a:r>
            <a:r>
              <a:rPr lang="en-IN" sz="1000" b="0" i="0" dirty="0">
                <a:solidFill>
                  <a:schemeClr val="tx1"/>
                </a:solidFill>
                <a:effectLst/>
                <a:latin typeface="Times New Roman" panose="02020603050405020304" pitchFamily="18" charset="0"/>
                <a:cs typeface="Times New Roman" panose="02020603050405020304" pitchFamily="18" charset="0"/>
              </a:rPr>
              <a:t> import </a:t>
            </a:r>
            <a:r>
              <a:rPr lang="en-IN" sz="1000" b="0" i="0" dirty="0" err="1">
                <a:solidFill>
                  <a:schemeClr val="tx1"/>
                </a:solidFill>
                <a:effectLst/>
                <a:latin typeface="Times New Roman" panose="02020603050405020304" pitchFamily="18" charset="0"/>
                <a:cs typeface="Times New Roman" panose="02020603050405020304" pitchFamily="18" charset="0"/>
              </a:rPr>
              <a:t>LabelEncoder</a:t>
            </a:r>
            <a:endParaRPr lang="en-IN" sz="1000" b="0" i="0" dirty="0">
              <a:solidFill>
                <a:schemeClr val="tx1"/>
              </a:solidFill>
              <a:effectLst/>
              <a:latin typeface="Times New Roman" panose="02020603050405020304" pitchFamily="18" charset="0"/>
              <a:cs typeface="Times New Roman" panose="02020603050405020304" pitchFamily="18" charset="0"/>
            </a:endParaRPr>
          </a:p>
          <a:p>
            <a:pPr algn="just"/>
            <a:r>
              <a:rPr lang="en-IN" sz="1000" b="0" i="0" dirty="0">
                <a:solidFill>
                  <a:schemeClr val="tx1"/>
                </a:solidFill>
                <a:effectLst/>
                <a:latin typeface="Times New Roman" panose="02020603050405020304" pitchFamily="18" charset="0"/>
                <a:cs typeface="Times New Roman" panose="02020603050405020304" pitchFamily="18" charset="0"/>
              </a:rPr>
              <a:t>le=</a:t>
            </a:r>
            <a:r>
              <a:rPr lang="en-IN" sz="1000" b="0" i="0" dirty="0" err="1">
                <a:solidFill>
                  <a:schemeClr val="tx1"/>
                </a:solidFill>
                <a:effectLst/>
                <a:latin typeface="Times New Roman" panose="02020603050405020304" pitchFamily="18" charset="0"/>
                <a:cs typeface="Times New Roman" panose="02020603050405020304" pitchFamily="18" charset="0"/>
              </a:rPr>
              <a:t>LabelEncoder</a:t>
            </a:r>
            <a:r>
              <a:rPr lang="en-IN" sz="1000" b="0" i="0" dirty="0">
                <a:solidFill>
                  <a:schemeClr val="tx1"/>
                </a:solidFill>
                <a:effectLst/>
                <a:latin typeface="Times New Roman" panose="02020603050405020304" pitchFamily="18" charset="0"/>
                <a:cs typeface="Times New Roman" panose="02020603050405020304" pitchFamily="18" charset="0"/>
              </a:rPr>
              <a:t>()</a:t>
            </a:r>
          </a:p>
          <a:p>
            <a:pPr algn="just"/>
            <a:r>
              <a:rPr lang="en-IN" sz="1000" b="0" i="0" dirty="0" err="1">
                <a:solidFill>
                  <a:schemeClr val="tx1"/>
                </a:solidFill>
                <a:effectLst/>
                <a:latin typeface="Times New Roman" panose="02020603050405020304" pitchFamily="18" charset="0"/>
                <a:cs typeface="Times New Roman" panose="02020603050405020304" pitchFamily="18" charset="0"/>
              </a:rPr>
              <a:t>data.location</a:t>
            </a:r>
            <a:r>
              <a:rPr lang="en-IN" sz="1000" b="0" i="0" dirty="0">
                <a:solidFill>
                  <a:schemeClr val="tx1"/>
                </a:solidFill>
                <a:effectLst/>
                <a:latin typeface="Times New Roman" panose="02020603050405020304" pitchFamily="18" charset="0"/>
                <a:cs typeface="Times New Roman" panose="02020603050405020304" pitchFamily="18" charset="0"/>
              </a:rPr>
              <a:t>=</a:t>
            </a:r>
            <a:r>
              <a:rPr lang="en-IN" sz="1000" b="0" i="0" dirty="0" err="1">
                <a:solidFill>
                  <a:schemeClr val="tx1"/>
                </a:solidFill>
                <a:effectLst/>
                <a:latin typeface="Times New Roman" panose="02020603050405020304" pitchFamily="18" charset="0"/>
                <a:cs typeface="Times New Roman" panose="02020603050405020304" pitchFamily="18" charset="0"/>
              </a:rPr>
              <a:t>le.fit_transform</a:t>
            </a:r>
            <a:r>
              <a:rPr lang="en-IN" sz="1000" b="0" i="0" dirty="0">
                <a:solidFill>
                  <a:schemeClr val="tx1"/>
                </a:solidFill>
                <a:effectLst/>
                <a:latin typeface="Times New Roman" panose="02020603050405020304" pitchFamily="18" charset="0"/>
                <a:cs typeface="Times New Roman" panose="02020603050405020304" pitchFamily="18" charset="0"/>
              </a:rPr>
              <a:t>(data. location)</a:t>
            </a:r>
          </a:p>
          <a:p>
            <a:pPr algn="just"/>
            <a:endParaRPr lang="en-IN" sz="10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1072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6b68351ac8_0_72"/>
          <p:cNvSpPr txBox="1"/>
          <p:nvPr/>
        </p:nvSpPr>
        <p:spPr>
          <a:xfrm>
            <a:off x="2289750" y="275119"/>
            <a:ext cx="4564500" cy="400069"/>
          </a:xfrm>
          <a:prstGeom prst="rect">
            <a:avLst/>
          </a:prstGeom>
          <a:noFill/>
          <a:ln>
            <a:noFill/>
          </a:ln>
        </p:spPr>
        <p:txBody>
          <a:bodyPr spcFirstLastPara="1" wrap="square" lIns="91425" tIns="45700" rIns="91425" bIns="45700" anchor="t" anchorCtr="0">
            <a:spAutoFit/>
          </a:bodyPr>
          <a:lstStyle/>
          <a:p>
            <a:pPr algn="ctr"/>
            <a:r>
              <a:rPr lang="en-US" sz="2000" b="1" dirty="0"/>
              <a:t>Code with Comments</a:t>
            </a:r>
            <a:endParaRPr lang="en-US" sz="20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5A5385A-D30C-E8D1-2FA8-22712E6CC810}"/>
              </a:ext>
            </a:extLst>
          </p:cNvPr>
          <p:cNvSpPr txBox="1"/>
          <p:nvPr/>
        </p:nvSpPr>
        <p:spPr>
          <a:xfrm>
            <a:off x="776614" y="801575"/>
            <a:ext cx="7603298" cy="4555093"/>
          </a:xfrm>
          <a:prstGeom prst="rect">
            <a:avLst/>
          </a:prstGeom>
          <a:noFill/>
        </p:spPr>
        <p:txBody>
          <a:bodyPr wrap="square" rtlCol="0">
            <a:spAutoFit/>
          </a:bodyPr>
          <a:lstStyle/>
          <a:p>
            <a:r>
              <a:rPr lang="en-IN" sz="1000" dirty="0" err="1"/>
              <a:t>data.state</a:t>
            </a:r>
            <a:r>
              <a:rPr lang="en-IN" sz="1000" dirty="0"/>
              <a:t>=</a:t>
            </a:r>
            <a:r>
              <a:rPr lang="en-IN" sz="1000" dirty="0" err="1"/>
              <a:t>le.fit_transform</a:t>
            </a:r>
            <a:r>
              <a:rPr lang="en-IN" sz="1000" dirty="0"/>
              <a:t>(</a:t>
            </a:r>
            <a:r>
              <a:rPr lang="en-IN" sz="1000" dirty="0" err="1"/>
              <a:t>data.state</a:t>
            </a:r>
            <a:r>
              <a:rPr lang="en-IN" sz="1000" dirty="0"/>
              <a:t>)</a:t>
            </a:r>
          </a:p>
          <a:p>
            <a:r>
              <a:rPr lang="en-IN" sz="1000" dirty="0" err="1"/>
              <a:t>data.head</a:t>
            </a:r>
            <a:r>
              <a:rPr lang="en-IN" sz="1000" dirty="0"/>
              <a:t>()</a:t>
            </a:r>
          </a:p>
          <a:p>
            <a:r>
              <a:rPr lang="en-IN" sz="1000" dirty="0" err="1"/>
              <a:t>plt.figure</a:t>
            </a:r>
            <a:r>
              <a:rPr lang="en-IN" sz="1000" dirty="0"/>
              <a:t>(</a:t>
            </a:r>
            <a:r>
              <a:rPr lang="en-IN" sz="1000" dirty="0" err="1"/>
              <a:t>figsize</a:t>
            </a:r>
            <a:r>
              <a:rPr lang="en-IN" sz="1000" dirty="0"/>
              <a:t>=(20,20))</a:t>
            </a:r>
          </a:p>
          <a:p>
            <a:r>
              <a:rPr lang="en-IN" sz="1000" dirty="0" err="1"/>
              <a:t>sns.heatmap</a:t>
            </a:r>
            <a:r>
              <a:rPr lang="en-IN" sz="1000" dirty="0"/>
              <a:t>(</a:t>
            </a:r>
            <a:r>
              <a:rPr lang="en-IN" sz="1000" dirty="0" err="1"/>
              <a:t>data.corr</a:t>
            </a:r>
            <a:r>
              <a:rPr lang="en-IN" sz="1000" dirty="0"/>
              <a:t>(), </a:t>
            </a:r>
            <a:r>
              <a:rPr lang="en-IN" sz="1000" dirty="0" err="1"/>
              <a:t>annot</a:t>
            </a:r>
            <a:r>
              <a:rPr lang="en-IN" sz="1000" dirty="0"/>
              <a:t>=True)</a:t>
            </a:r>
          </a:p>
          <a:p>
            <a:r>
              <a:rPr lang="en-IN" sz="1000" dirty="0" err="1"/>
              <a:t>plt.show</a:t>
            </a:r>
            <a:r>
              <a:rPr lang="en-IN" sz="1000" dirty="0"/>
              <a:t>()</a:t>
            </a:r>
          </a:p>
          <a:p>
            <a:r>
              <a:rPr lang="en-IN" sz="1000" dirty="0" err="1"/>
              <a:t>df</a:t>
            </a:r>
            <a:r>
              <a:rPr lang="en-IN" sz="1000" dirty="0"/>
              <a:t>=</a:t>
            </a:r>
            <a:r>
              <a:rPr lang="en-IN" sz="1000" dirty="0" err="1"/>
              <a:t>data.drop</a:t>
            </a:r>
            <a:r>
              <a:rPr lang="en-IN" sz="1000" dirty="0"/>
              <a:t>(['</a:t>
            </a:r>
            <a:r>
              <a:rPr lang="en-IN" sz="1000" dirty="0" err="1"/>
              <a:t>nco</a:t>
            </a:r>
            <a:r>
              <a:rPr lang="en-IN" sz="1000" dirty="0"/>
              <a:t>', '</a:t>
            </a:r>
            <a:r>
              <a:rPr lang="en-IN" sz="1000" dirty="0" err="1"/>
              <a:t>npH</a:t>
            </a:r>
            <a:r>
              <a:rPr lang="en-IN" sz="1000" dirty="0"/>
              <a:t>', '</a:t>
            </a:r>
            <a:r>
              <a:rPr lang="en-IN" sz="1000" dirty="0" err="1"/>
              <a:t>ndo</a:t>
            </a:r>
            <a:r>
              <a:rPr lang="en-IN" sz="1000" dirty="0"/>
              <a:t>', '</a:t>
            </a:r>
            <a:r>
              <a:rPr lang="en-IN" sz="1000" dirty="0" err="1"/>
              <a:t>nbdo</a:t>
            </a:r>
            <a:r>
              <a:rPr lang="en-IN" sz="1000" dirty="0"/>
              <a:t>', '</a:t>
            </a:r>
            <a:r>
              <a:rPr lang="en-IN" sz="1000" dirty="0" err="1"/>
              <a:t>nec</a:t>
            </a:r>
            <a:r>
              <a:rPr lang="en-IN" sz="1000" dirty="0"/>
              <a:t>', '</a:t>
            </a:r>
            <a:r>
              <a:rPr lang="en-IN" sz="1000" dirty="0" err="1"/>
              <a:t>nna</a:t>
            </a:r>
            <a:r>
              <a:rPr lang="en-IN" sz="1000" dirty="0"/>
              <a:t>', 'location', 'state', </a:t>
            </a:r>
          </a:p>
          <a:p>
            <a:r>
              <a:rPr lang="en-IN" sz="1000" dirty="0"/>
              <a:t>'station', '</a:t>
            </a:r>
            <a:r>
              <a:rPr lang="en-IN" sz="1000" dirty="0" err="1"/>
              <a:t>wph</a:t>
            </a:r>
            <a:r>
              <a:rPr lang="en-IN" sz="1000" dirty="0"/>
              <a:t>', '</a:t>
            </a:r>
            <a:r>
              <a:rPr lang="en-IN" sz="1000" dirty="0" err="1"/>
              <a:t>wdo</a:t>
            </a:r>
            <a:r>
              <a:rPr lang="en-IN" sz="1000" dirty="0"/>
              <a:t>', '</a:t>
            </a:r>
            <a:r>
              <a:rPr lang="en-IN" sz="1000" dirty="0" err="1"/>
              <a:t>wbdo</a:t>
            </a:r>
            <a:r>
              <a:rPr lang="en-IN" sz="1000" dirty="0"/>
              <a:t>', '</a:t>
            </a:r>
            <a:r>
              <a:rPr lang="en-IN" sz="1000" dirty="0" err="1"/>
              <a:t>wec</a:t>
            </a:r>
            <a:r>
              <a:rPr lang="en-IN" sz="1000" dirty="0"/>
              <a:t>', '</a:t>
            </a:r>
            <a:r>
              <a:rPr lang="en-IN" sz="1000" dirty="0" err="1"/>
              <a:t>wna</a:t>
            </a:r>
            <a:r>
              <a:rPr lang="en-IN" sz="1000" dirty="0"/>
              <a:t>', '</a:t>
            </a:r>
            <a:r>
              <a:rPr lang="en-IN" sz="1000" dirty="0" err="1"/>
              <a:t>wco</a:t>
            </a:r>
            <a:r>
              <a:rPr lang="en-IN" sz="1000" dirty="0"/>
              <a:t>', 'Temp'], axis=1)</a:t>
            </a:r>
          </a:p>
          <a:p>
            <a:r>
              <a:rPr lang="en-IN" sz="1000" dirty="0" err="1"/>
              <a:t>df</a:t>
            </a:r>
            <a:endParaRPr lang="en-IN" sz="1000" dirty="0"/>
          </a:p>
          <a:p>
            <a:r>
              <a:rPr lang="en-IN" sz="1000" dirty="0" err="1"/>
              <a:t>df.to_csv</a:t>
            </a:r>
            <a:r>
              <a:rPr lang="en-IN" sz="1000" dirty="0"/>
              <a:t>('</a:t>
            </a:r>
            <a:r>
              <a:rPr lang="en-IN" sz="1000" dirty="0" err="1"/>
              <a:t>df</a:t>
            </a:r>
            <a:r>
              <a:rPr lang="en-IN" sz="1000" dirty="0"/>
              <a:t>')</a:t>
            </a:r>
          </a:p>
          <a:p>
            <a:r>
              <a:rPr lang="en-IN" sz="1000" dirty="0" err="1"/>
              <a:t>df.corr</a:t>
            </a:r>
            <a:r>
              <a:rPr lang="en-IN" sz="1000" dirty="0"/>
              <a:t>().</a:t>
            </a:r>
            <a:r>
              <a:rPr lang="en-IN" sz="1000" dirty="0" err="1"/>
              <a:t>wqi.sort_values</a:t>
            </a:r>
            <a:r>
              <a:rPr lang="en-IN" sz="1000" dirty="0"/>
              <a:t> (ascending=False)</a:t>
            </a:r>
          </a:p>
          <a:p>
            <a:r>
              <a:rPr lang="en-IN" sz="1000" dirty="0"/>
              <a:t>"""Splitting Dependent and Independent Columns"""</a:t>
            </a:r>
          </a:p>
          <a:p>
            <a:r>
              <a:rPr lang="en-IN" sz="1000" dirty="0" err="1"/>
              <a:t>data.drop</a:t>
            </a:r>
            <a:r>
              <a:rPr lang="en-IN" sz="1000" dirty="0"/>
              <a:t>(['location', 'station', 'state'], axis =1, </a:t>
            </a:r>
            <a:r>
              <a:rPr lang="en-IN" sz="1000" dirty="0" err="1"/>
              <a:t>inplace</a:t>
            </a:r>
            <a:r>
              <a:rPr lang="en-IN" sz="1000" dirty="0"/>
              <a:t>=True)</a:t>
            </a:r>
          </a:p>
          <a:p>
            <a:r>
              <a:rPr lang="en-IN" sz="1000" dirty="0" err="1"/>
              <a:t>data.head</a:t>
            </a:r>
            <a:r>
              <a:rPr lang="en-IN" sz="1000" dirty="0"/>
              <a:t>()</a:t>
            </a:r>
          </a:p>
          <a:p>
            <a:r>
              <a:rPr lang="en-IN" sz="1000" dirty="0"/>
              <a:t>x=</a:t>
            </a:r>
            <a:r>
              <a:rPr lang="en-IN" sz="1000" dirty="0" err="1"/>
              <a:t>df.iloc</a:t>
            </a:r>
            <a:r>
              <a:rPr lang="en-IN" sz="1000" dirty="0"/>
              <a:t>[:,0:7].values</a:t>
            </a:r>
          </a:p>
          <a:p>
            <a:r>
              <a:rPr lang="en-IN" sz="1000" dirty="0" err="1"/>
              <a:t>x.shape</a:t>
            </a:r>
            <a:endParaRPr lang="en-IN" sz="1000" dirty="0"/>
          </a:p>
          <a:p>
            <a:r>
              <a:rPr lang="en-IN" sz="1000" dirty="0"/>
              <a:t>y=</a:t>
            </a:r>
            <a:r>
              <a:rPr lang="en-IN" sz="1000" dirty="0" err="1"/>
              <a:t>df.iloc</a:t>
            </a:r>
            <a:r>
              <a:rPr lang="en-IN" sz="1000" dirty="0"/>
              <a:t>[:, -1:].values</a:t>
            </a:r>
          </a:p>
          <a:p>
            <a:r>
              <a:rPr lang="en-IN" sz="1000" dirty="0" err="1"/>
              <a:t>y.shape</a:t>
            </a:r>
            <a:endParaRPr lang="en-IN" sz="1000" dirty="0"/>
          </a:p>
          <a:p>
            <a:r>
              <a:rPr lang="en-IN" sz="1000" dirty="0"/>
              <a:t>print(x)</a:t>
            </a:r>
          </a:p>
          <a:p>
            <a:r>
              <a:rPr lang="en-IN" sz="1000" dirty="0"/>
              <a:t>print(y)</a:t>
            </a:r>
          </a:p>
          <a:p>
            <a:r>
              <a:rPr lang="en-IN" sz="1000" dirty="0"/>
              <a:t>"""Splitting the Data into Train and Test"""</a:t>
            </a:r>
          </a:p>
          <a:p>
            <a:r>
              <a:rPr lang="en-IN" sz="1000" dirty="0"/>
              <a:t>from </a:t>
            </a:r>
            <a:r>
              <a:rPr lang="en-IN" sz="1000" dirty="0" err="1"/>
              <a:t>sklearn.model_selection</a:t>
            </a:r>
            <a:r>
              <a:rPr lang="en-IN" sz="1000" dirty="0"/>
              <a:t> import </a:t>
            </a:r>
            <a:r>
              <a:rPr lang="en-IN" sz="1000" dirty="0" err="1"/>
              <a:t>train_test_split</a:t>
            </a:r>
            <a:endParaRPr lang="en-IN" sz="1000" dirty="0"/>
          </a:p>
          <a:p>
            <a:r>
              <a:rPr lang="en-IN" sz="1000" dirty="0" err="1"/>
              <a:t>x_train,x_test,y_train</a:t>
            </a:r>
            <a:r>
              <a:rPr lang="en-IN" sz="1000" dirty="0"/>
              <a:t>, </a:t>
            </a:r>
            <a:r>
              <a:rPr lang="en-IN" sz="1000" dirty="0" err="1"/>
              <a:t>y_test</a:t>
            </a:r>
            <a:r>
              <a:rPr lang="en-IN" sz="1000" dirty="0"/>
              <a:t> = </a:t>
            </a:r>
            <a:r>
              <a:rPr lang="en-IN" sz="1000" dirty="0" err="1"/>
              <a:t>train_test_split</a:t>
            </a:r>
            <a:r>
              <a:rPr lang="en-IN" sz="1000" dirty="0"/>
              <a:t>(</a:t>
            </a:r>
            <a:r>
              <a:rPr lang="en-IN" sz="1000" dirty="0" err="1"/>
              <a:t>x,y</a:t>
            </a:r>
            <a:r>
              <a:rPr lang="en-IN" sz="1000" dirty="0"/>
              <a:t>, </a:t>
            </a:r>
            <a:r>
              <a:rPr lang="en-IN" sz="1000" dirty="0" err="1"/>
              <a:t>test_size</a:t>
            </a:r>
            <a:r>
              <a:rPr lang="en-IN" sz="1000" dirty="0"/>
              <a:t> = 0.2, </a:t>
            </a:r>
          </a:p>
          <a:p>
            <a:r>
              <a:rPr lang="en-IN" sz="1000" dirty="0" err="1"/>
              <a:t>random_state</a:t>
            </a:r>
            <a:r>
              <a:rPr lang="en-IN" sz="1000" dirty="0"/>
              <a:t>=10)</a:t>
            </a:r>
          </a:p>
          <a:p>
            <a:r>
              <a:rPr lang="en-IN" sz="1000" dirty="0"/>
              <a:t>#Feature Scaling</a:t>
            </a:r>
          </a:p>
          <a:p>
            <a:r>
              <a:rPr lang="en-IN" sz="1000" dirty="0"/>
              <a:t>#from </a:t>
            </a:r>
            <a:r>
              <a:rPr lang="en-IN" sz="1000" dirty="0" err="1"/>
              <a:t>sklearn.preprocessing</a:t>
            </a:r>
            <a:r>
              <a:rPr lang="en-IN" sz="1000" dirty="0"/>
              <a:t> import </a:t>
            </a:r>
            <a:r>
              <a:rPr lang="en-IN" sz="1000" dirty="0" err="1"/>
              <a:t>StandardScaler</a:t>
            </a:r>
            <a:endParaRPr lang="en-IN" sz="1000" dirty="0"/>
          </a:p>
          <a:p>
            <a:r>
              <a:rPr lang="en-IN" sz="1000" dirty="0"/>
              <a:t>#sc = </a:t>
            </a:r>
            <a:r>
              <a:rPr lang="en-IN" sz="1000" dirty="0" err="1"/>
              <a:t>StandardScaler</a:t>
            </a:r>
            <a:r>
              <a:rPr lang="en-IN" sz="1000" dirty="0"/>
              <a:t>()</a:t>
            </a:r>
          </a:p>
          <a:p>
            <a:r>
              <a:rPr lang="en-IN" sz="1000" dirty="0"/>
              <a:t>#x_train = </a:t>
            </a:r>
            <a:r>
              <a:rPr lang="en-IN" sz="1000" dirty="0" err="1"/>
              <a:t>sc.fit_transform</a:t>
            </a:r>
            <a:r>
              <a:rPr lang="en-IN" sz="1000" dirty="0"/>
              <a:t>(</a:t>
            </a:r>
            <a:r>
              <a:rPr lang="en-IN" sz="1000" dirty="0" err="1"/>
              <a:t>x_train</a:t>
            </a:r>
            <a:r>
              <a:rPr lang="en-IN" sz="1000" dirty="0"/>
              <a:t>)</a:t>
            </a:r>
          </a:p>
          <a:p>
            <a:r>
              <a:rPr lang="en-IN" sz="1000" dirty="0"/>
              <a:t>#x_test sc. transform(</a:t>
            </a:r>
            <a:r>
              <a:rPr lang="en-IN" sz="1000" dirty="0" err="1"/>
              <a:t>x_test</a:t>
            </a:r>
            <a:r>
              <a:rPr lang="en-IN" sz="1000" dirty="0"/>
              <a:t>)</a:t>
            </a:r>
          </a:p>
          <a:p>
            <a:endParaRPr lang="en-IN" sz="1000" dirty="0"/>
          </a:p>
        </p:txBody>
      </p:sp>
    </p:spTree>
    <p:extLst>
      <p:ext uri="{BB962C8B-B14F-4D97-AF65-F5344CB8AC3E}">
        <p14:creationId xmlns:p14="http://schemas.microsoft.com/office/powerpoint/2010/main" val="101712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p:nvPr/>
        </p:nvSpPr>
        <p:spPr>
          <a:xfrm>
            <a:off x="795454" y="712762"/>
            <a:ext cx="7694342" cy="37240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rgbClr val="000000"/>
                </a:solidFill>
                <a:latin typeface="Arial"/>
                <a:ea typeface="Arial"/>
                <a:cs typeface="Arial"/>
                <a:sym typeface="Arial"/>
              </a:rPr>
              <a:t>         </a:t>
            </a:r>
            <a:endParaRPr sz="1600" b="1"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Times New Roman"/>
                <a:ea typeface="Times New Roman"/>
                <a:cs typeface="Times New Roman"/>
                <a:sym typeface="Times New Roman"/>
              </a:rPr>
              <a:t>Introduction   </a:t>
            </a:r>
            <a:endParaRPr sz="1200" b="0" i="0" u="none" strike="noStrike" cap="none" dirty="0">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Times New Roman"/>
                <a:ea typeface="Times New Roman"/>
                <a:cs typeface="Times New Roman"/>
                <a:sym typeface="Times New Roman"/>
              </a:rPr>
              <a:t>Motivation</a:t>
            </a:r>
            <a:endParaRPr sz="1200" b="0" i="0" u="none" strike="noStrike" cap="none" dirty="0">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Times New Roman"/>
                <a:ea typeface="Times New Roman"/>
                <a:cs typeface="Times New Roman"/>
                <a:sym typeface="Times New Roman"/>
              </a:rPr>
              <a:t>Problem Statement</a:t>
            </a:r>
          </a:p>
          <a:p>
            <a:pPr marL="285750" marR="0" lvl="0" indent="-285750" algn="l" rtl="0">
              <a:lnSpc>
                <a:spcPct val="100000"/>
              </a:lnSpc>
              <a:spcBef>
                <a:spcPts val="0"/>
              </a:spcBef>
              <a:spcAft>
                <a:spcPts val="0"/>
              </a:spcAft>
              <a:buClr>
                <a:srgbClr val="000000"/>
              </a:buClr>
              <a:buSzPts val="1600"/>
              <a:buFont typeface="Arial"/>
              <a:buChar char="•"/>
            </a:pPr>
            <a:r>
              <a:rPr lang="en-US" sz="1600" dirty="0">
                <a:latin typeface="Times New Roman"/>
                <a:ea typeface="Times New Roman"/>
                <a:cs typeface="Times New Roman"/>
                <a:sym typeface="Times New Roman"/>
              </a:rPr>
              <a:t>Methodology</a:t>
            </a:r>
            <a:endParaRPr sz="1200" b="0" i="0" u="none" strike="noStrike" cap="none" dirty="0">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Times New Roman"/>
                <a:ea typeface="Times New Roman"/>
                <a:cs typeface="Times New Roman"/>
                <a:sym typeface="Times New Roman"/>
              </a:rPr>
              <a:t>Design  Specifications</a:t>
            </a: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Times New Roman"/>
                <a:ea typeface="Times New Roman"/>
                <a:cs typeface="Times New Roman"/>
                <a:sym typeface="Times New Roman"/>
              </a:rPr>
              <a:t>Detailed Methodology with software used </a:t>
            </a:r>
            <a:endParaRPr lang="en-US" sz="1200" b="0" i="0" u="none" strike="noStrike" cap="none" dirty="0">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Times New Roman"/>
                <a:ea typeface="Times New Roman"/>
                <a:cs typeface="Times New Roman"/>
                <a:sym typeface="Times New Roman"/>
              </a:rPr>
              <a:t>Results </a:t>
            </a:r>
            <a:endParaRPr lang="en-US" sz="1200" b="0" i="0" u="none" strike="noStrike" cap="none" dirty="0">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Times New Roman"/>
                <a:ea typeface="Times New Roman"/>
                <a:cs typeface="Times New Roman"/>
                <a:sym typeface="Times New Roman"/>
              </a:rPr>
              <a:t>Inference</a:t>
            </a:r>
            <a:endParaRPr sz="1200" b="0" i="0" u="none" strike="noStrike" cap="none" dirty="0">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Times New Roman"/>
                <a:ea typeface="Times New Roman"/>
                <a:cs typeface="Times New Roman"/>
                <a:sym typeface="Times New Roman"/>
              </a:rPr>
              <a:t>Conclusion</a:t>
            </a:r>
            <a:endParaRPr dirty="0"/>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Times New Roman"/>
                <a:ea typeface="Times New Roman"/>
                <a:cs typeface="Times New Roman"/>
                <a:sym typeface="Times New Roman"/>
              </a:rPr>
              <a:t>Societal concern</a:t>
            </a:r>
            <a:endParaRPr sz="1200" b="0" i="0" u="none" strike="noStrike" cap="none" dirty="0">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Times New Roman"/>
                <a:ea typeface="Times New Roman"/>
                <a:cs typeface="Times New Roman"/>
                <a:sym typeface="Times New Roman"/>
              </a:rPr>
              <a:t>Reference papers in IEEE format</a:t>
            </a:r>
            <a:endParaRPr sz="1200" b="0" i="0" u="none" strike="noStrike" cap="none" dirty="0">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Times New Roman"/>
                <a:ea typeface="Times New Roman"/>
                <a:cs typeface="Times New Roman"/>
                <a:sym typeface="Times New Roman"/>
              </a:rPr>
              <a:t>Appendix</a:t>
            </a:r>
            <a:endParaRPr sz="1200" b="0" i="0" u="none" strike="noStrike" cap="none" dirty="0">
              <a:solidFill>
                <a:srgbClr val="000000"/>
              </a:solidFill>
              <a:latin typeface="Times New Roman"/>
              <a:ea typeface="Times New Roman"/>
              <a:cs typeface="Times New Roman"/>
              <a:sym typeface="Times New Roman"/>
            </a:endParaRPr>
          </a:p>
          <a:p>
            <a:pPr marL="285750" marR="0" lvl="1"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Times New Roman"/>
                <a:ea typeface="Times New Roman"/>
                <a:cs typeface="Times New Roman"/>
                <a:sym typeface="Times New Roman"/>
              </a:rPr>
              <a:t>Code with comments</a:t>
            </a:r>
            <a:endParaRPr sz="12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62" name="Google Shape;62;p2"/>
          <p:cNvSpPr txBox="1"/>
          <p:nvPr/>
        </p:nvSpPr>
        <p:spPr>
          <a:xfrm>
            <a:off x="2252546" y="379141"/>
            <a:ext cx="4564566"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000000"/>
                </a:solidFill>
                <a:latin typeface="Arial"/>
                <a:ea typeface="Arial"/>
                <a:cs typeface="Arial"/>
                <a:sym typeface="Arial"/>
              </a:rPr>
              <a:t>CONTENTS</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6b68351ac8_0_72"/>
          <p:cNvSpPr txBox="1"/>
          <p:nvPr/>
        </p:nvSpPr>
        <p:spPr>
          <a:xfrm>
            <a:off x="2289750" y="307943"/>
            <a:ext cx="4564500" cy="400069"/>
          </a:xfrm>
          <a:prstGeom prst="rect">
            <a:avLst/>
          </a:prstGeom>
          <a:noFill/>
          <a:ln>
            <a:noFill/>
          </a:ln>
        </p:spPr>
        <p:txBody>
          <a:bodyPr spcFirstLastPara="1" wrap="square" lIns="91425" tIns="45700" rIns="91425" bIns="45700" anchor="t" anchorCtr="0">
            <a:spAutoFit/>
          </a:bodyPr>
          <a:lstStyle/>
          <a:p>
            <a:pPr algn="ctr"/>
            <a:r>
              <a:rPr lang="en-US" sz="2000" b="1" dirty="0"/>
              <a:t>Code with Comments</a:t>
            </a:r>
            <a:endParaRPr lang="en-US" sz="2000" b="0" i="0" u="none" strike="noStrike" cap="none" dirty="0">
              <a:solidFill>
                <a:srgbClr val="000000"/>
              </a:solidFill>
              <a:latin typeface="Arial"/>
              <a:ea typeface="Arial"/>
              <a:cs typeface="Arial"/>
              <a:sym typeface="Arial"/>
            </a:endParaRPr>
          </a:p>
        </p:txBody>
      </p:sp>
      <p:sp>
        <p:nvSpPr>
          <p:cNvPr id="128" name="Google Shape;128;g26b68351ac8_0_72"/>
          <p:cNvSpPr txBox="1"/>
          <p:nvPr/>
        </p:nvSpPr>
        <p:spPr>
          <a:xfrm>
            <a:off x="725920" y="708012"/>
            <a:ext cx="7948354" cy="3477845"/>
          </a:xfrm>
          <a:prstGeom prst="rect">
            <a:avLst/>
          </a:prstGeom>
          <a:noFill/>
          <a:ln>
            <a:noFill/>
          </a:ln>
        </p:spPr>
        <p:txBody>
          <a:bodyPr spcFirstLastPara="1" wrap="square" lIns="91425" tIns="91425" rIns="91425" bIns="91425" anchor="t" anchorCtr="0">
            <a:spAutoFit/>
          </a:bodyPr>
          <a:lstStyle/>
          <a:p>
            <a:pPr algn="just"/>
            <a:r>
              <a:rPr lang="en-IN" sz="1000" b="0" i="0" dirty="0">
                <a:solidFill>
                  <a:schemeClr val="tx1"/>
                </a:solidFill>
                <a:effectLst/>
                <a:latin typeface="Times New Roman" panose="02020603050405020304" pitchFamily="18" charset="0"/>
                <a:cs typeface="Times New Roman" panose="02020603050405020304" pitchFamily="18" charset="0"/>
              </a:rPr>
              <a:t>#Feature Scaling</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#from </a:t>
            </a:r>
            <a:r>
              <a:rPr lang="en-IN" sz="1000" b="0" i="0" dirty="0" err="1">
                <a:solidFill>
                  <a:schemeClr val="tx1"/>
                </a:solidFill>
                <a:effectLst/>
                <a:latin typeface="Times New Roman" panose="02020603050405020304" pitchFamily="18" charset="0"/>
                <a:cs typeface="Times New Roman" panose="02020603050405020304" pitchFamily="18" charset="0"/>
              </a:rPr>
              <a:t>sklearn.preprocessing</a:t>
            </a:r>
            <a:r>
              <a:rPr lang="en-IN" sz="1000" b="0" i="0" dirty="0">
                <a:solidFill>
                  <a:schemeClr val="tx1"/>
                </a:solidFill>
                <a:effectLst/>
                <a:latin typeface="Times New Roman" panose="02020603050405020304" pitchFamily="18" charset="0"/>
                <a:cs typeface="Times New Roman" panose="02020603050405020304" pitchFamily="18" charset="0"/>
              </a:rPr>
              <a:t> import </a:t>
            </a:r>
            <a:r>
              <a:rPr lang="en-IN" sz="1000" b="0" i="0" dirty="0" err="1">
                <a:solidFill>
                  <a:schemeClr val="tx1"/>
                </a:solidFill>
                <a:effectLst/>
                <a:latin typeface="Times New Roman" panose="02020603050405020304" pitchFamily="18" charset="0"/>
                <a:cs typeface="Times New Roman" panose="02020603050405020304" pitchFamily="18" charset="0"/>
              </a:rPr>
              <a:t>StandardScaler</a:t>
            </a:r>
            <a:endParaRPr lang="en-IN" sz="1000" b="0" i="0" dirty="0">
              <a:solidFill>
                <a:schemeClr val="tx1"/>
              </a:solidFill>
              <a:effectLst/>
              <a:latin typeface="Times New Roman" panose="02020603050405020304" pitchFamily="18" charset="0"/>
              <a:cs typeface="Times New Roman" panose="02020603050405020304" pitchFamily="18" charset="0"/>
            </a:endParaRPr>
          </a:p>
          <a:p>
            <a:pPr algn="just"/>
            <a:r>
              <a:rPr lang="en-IN" sz="1000" b="0" i="0" dirty="0">
                <a:solidFill>
                  <a:schemeClr val="tx1"/>
                </a:solidFill>
                <a:effectLst/>
                <a:latin typeface="Times New Roman" panose="02020603050405020304" pitchFamily="18" charset="0"/>
                <a:cs typeface="Times New Roman" panose="02020603050405020304" pitchFamily="18" charset="0"/>
              </a:rPr>
              <a:t>#sc = </a:t>
            </a:r>
            <a:r>
              <a:rPr lang="en-IN" sz="1000" b="0" i="0" dirty="0" err="1">
                <a:solidFill>
                  <a:schemeClr val="tx1"/>
                </a:solidFill>
                <a:effectLst/>
                <a:latin typeface="Times New Roman" panose="02020603050405020304" pitchFamily="18" charset="0"/>
                <a:cs typeface="Times New Roman" panose="02020603050405020304" pitchFamily="18" charset="0"/>
              </a:rPr>
              <a:t>StandardScaler</a:t>
            </a:r>
            <a:r>
              <a:rPr lang="en-IN" sz="1000" b="0" i="0" dirty="0">
                <a:solidFill>
                  <a:schemeClr val="tx1"/>
                </a:solidFill>
                <a:effectLst/>
                <a:latin typeface="Times New Roman" panose="02020603050405020304" pitchFamily="18" charset="0"/>
                <a:cs typeface="Times New Roman" panose="02020603050405020304" pitchFamily="18" charset="0"/>
              </a:rPr>
              <a:t>()</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#x_train = </a:t>
            </a:r>
            <a:r>
              <a:rPr lang="en-IN" sz="1000" b="0" i="0" dirty="0" err="1">
                <a:solidFill>
                  <a:schemeClr val="tx1"/>
                </a:solidFill>
                <a:effectLst/>
                <a:latin typeface="Times New Roman" panose="02020603050405020304" pitchFamily="18" charset="0"/>
                <a:cs typeface="Times New Roman" panose="02020603050405020304" pitchFamily="18" charset="0"/>
              </a:rPr>
              <a:t>sc.fit_transform</a:t>
            </a:r>
            <a:r>
              <a:rPr lang="en-IN" sz="1000" b="0" i="0" dirty="0">
                <a:solidFill>
                  <a:schemeClr val="tx1"/>
                </a:solidFill>
                <a:effectLst/>
                <a:latin typeface="Times New Roman" panose="02020603050405020304" pitchFamily="18" charset="0"/>
                <a:cs typeface="Times New Roman" panose="02020603050405020304" pitchFamily="18" charset="0"/>
              </a:rPr>
              <a:t>(</a:t>
            </a:r>
            <a:r>
              <a:rPr lang="en-IN" sz="1000" b="0" i="0" dirty="0" err="1">
                <a:solidFill>
                  <a:schemeClr val="tx1"/>
                </a:solidFill>
                <a:effectLst/>
                <a:latin typeface="Times New Roman" panose="02020603050405020304" pitchFamily="18" charset="0"/>
                <a:cs typeface="Times New Roman" panose="02020603050405020304" pitchFamily="18" charset="0"/>
              </a:rPr>
              <a:t>x_train</a:t>
            </a:r>
            <a:r>
              <a:rPr lang="en-IN" sz="1000" b="0" i="0" dirty="0">
                <a:solidFill>
                  <a:schemeClr val="tx1"/>
                </a:solidFill>
                <a:effectLst/>
                <a:latin typeface="Times New Roman" panose="02020603050405020304" pitchFamily="18" charset="0"/>
                <a:cs typeface="Times New Roman" panose="02020603050405020304" pitchFamily="18" charset="0"/>
              </a:rPr>
              <a:t>)</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#x_test sc. transform(</a:t>
            </a:r>
            <a:r>
              <a:rPr lang="en-IN" sz="1000" b="0" i="0" dirty="0" err="1">
                <a:solidFill>
                  <a:schemeClr val="tx1"/>
                </a:solidFill>
                <a:effectLst/>
                <a:latin typeface="Times New Roman" panose="02020603050405020304" pitchFamily="18" charset="0"/>
                <a:cs typeface="Times New Roman" panose="02020603050405020304" pitchFamily="18" charset="0"/>
              </a:rPr>
              <a:t>x_test</a:t>
            </a:r>
            <a:r>
              <a:rPr lang="en-IN" sz="1000" b="0" i="0" dirty="0">
                <a:solidFill>
                  <a:schemeClr val="tx1"/>
                </a:solidFill>
                <a:effectLst/>
                <a:latin typeface="Times New Roman" panose="02020603050405020304" pitchFamily="18" charset="0"/>
                <a:cs typeface="Times New Roman" panose="02020603050405020304" pitchFamily="18" charset="0"/>
              </a:rPr>
              <a:t>)</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from </a:t>
            </a:r>
            <a:r>
              <a:rPr lang="en-IN" sz="1000" b="0" i="0" dirty="0" err="1">
                <a:solidFill>
                  <a:schemeClr val="tx1"/>
                </a:solidFill>
                <a:effectLst/>
                <a:latin typeface="Times New Roman" panose="02020603050405020304" pitchFamily="18" charset="0"/>
                <a:cs typeface="Times New Roman" panose="02020603050405020304" pitchFamily="18" charset="0"/>
              </a:rPr>
              <a:t>sklearn.ensemble</a:t>
            </a:r>
            <a:r>
              <a:rPr lang="en-IN" sz="1000" b="0" i="0" dirty="0">
                <a:solidFill>
                  <a:schemeClr val="tx1"/>
                </a:solidFill>
                <a:effectLst/>
                <a:latin typeface="Times New Roman" panose="02020603050405020304" pitchFamily="18" charset="0"/>
                <a:cs typeface="Times New Roman" panose="02020603050405020304" pitchFamily="18" charset="0"/>
              </a:rPr>
              <a:t> import </a:t>
            </a:r>
            <a:r>
              <a:rPr lang="en-IN" sz="1000" b="0" i="0" dirty="0" err="1">
                <a:solidFill>
                  <a:schemeClr val="tx1"/>
                </a:solidFill>
                <a:effectLst/>
                <a:latin typeface="Times New Roman" panose="02020603050405020304" pitchFamily="18" charset="0"/>
                <a:cs typeface="Times New Roman" panose="02020603050405020304" pitchFamily="18" charset="0"/>
              </a:rPr>
              <a:t>RandomForestRegressor</a:t>
            </a:r>
            <a:endParaRPr lang="en-IN" sz="1000" b="0" i="0" dirty="0">
              <a:solidFill>
                <a:schemeClr val="tx1"/>
              </a:solidFill>
              <a:effectLst/>
              <a:latin typeface="Times New Roman" panose="02020603050405020304" pitchFamily="18" charset="0"/>
              <a:cs typeface="Times New Roman" panose="02020603050405020304" pitchFamily="18" charset="0"/>
            </a:endParaRPr>
          </a:p>
          <a:p>
            <a:pPr algn="just"/>
            <a:r>
              <a:rPr lang="en-IN" sz="1000" b="0" i="0" dirty="0">
                <a:solidFill>
                  <a:schemeClr val="tx1"/>
                </a:solidFill>
                <a:effectLst/>
                <a:latin typeface="Times New Roman" panose="02020603050405020304" pitchFamily="18" charset="0"/>
                <a:cs typeface="Times New Roman" panose="02020603050405020304" pitchFamily="18" charset="0"/>
              </a:rPr>
              <a:t>regressor = </a:t>
            </a:r>
            <a:r>
              <a:rPr lang="en-IN" sz="1000" b="0" i="0" dirty="0" err="1">
                <a:solidFill>
                  <a:schemeClr val="tx1"/>
                </a:solidFill>
                <a:effectLst/>
                <a:latin typeface="Times New Roman" panose="02020603050405020304" pitchFamily="18" charset="0"/>
                <a:cs typeface="Times New Roman" panose="02020603050405020304" pitchFamily="18" charset="0"/>
              </a:rPr>
              <a:t>RandomForestRegressor</a:t>
            </a:r>
            <a:r>
              <a:rPr lang="en-IN" sz="1000" b="0" i="0" dirty="0">
                <a:solidFill>
                  <a:schemeClr val="tx1"/>
                </a:solidFill>
                <a:effectLst/>
                <a:latin typeface="Times New Roman" panose="02020603050405020304" pitchFamily="18" charset="0"/>
                <a:cs typeface="Times New Roman" panose="02020603050405020304" pitchFamily="18" charset="0"/>
              </a:rPr>
              <a:t> (</a:t>
            </a:r>
            <a:r>
              <a:rPr lang="en-IN" sz="1000" b="0" i="0" dirty="0" err="1">
                <a:solidFill>
                  <a:schemeClr val="tx1"/>
                </a:solidFill>
                <a:effectLst/>
                <a:latin typeface="Times New Roman" panose="02020603050405020304" pitchFamily="18" charset="0"/>
                <a:cs typeface="Times New Roman" panose="02020603050405020304" pitchFamily="18" charset="0"/>
              </a:rPr>
              <a:t>n_estimators</a:t>
            </a:r>
            <a:r>
              <a:rPr lang="en-IN" sz="1000" b="0" i="0" dirty="0">
                <a:solidFill>
                  <a:schemeClr val="tx1"/>
                </a:solidFill>
                <a:effectLst/>
                <a:latin typeface="Times New Roman" panose="02020603050405020304" pitchFamily="18" charset="0"/>
                <a:cs typeface="Times New Roman" panose="02020603050405020304" pitchFamily="18" charset="0"/>
              </a:rPr>
              <a:t> = 10, </a:t>
            </a:r>
            <a:r>
              <a:rPr lang="en-IN" sz="1000" b="0" i="0" dirty="0" err="1">
                <a:solidFill>
                  <a:schemeClr val="tx1"/>
                </a:solidFill>
                <a:effectLst/>
                <a:latin typeface="Times New Roman" panose="02020603050405020304" pitchFamily="18" charset="0"/>
                <a:cs typeface="Times New Roman" panose="02020603050405020304" pitchFamily="18" charset="0"/>
              </a:rPr>
              <a:t>random_state</a:t>
            </a:r>
            <a:r>
              <a:rPr lang="en-IN" sz="1000" b="0" i="0" dirty="0">
                <a:solidFill>
                  <a:schemeClr val="tx1"/>
                </a:solidFill>
                <a:effectLst/>
                <a:latin typeface="Times New Roman" panose="02020603050405020304" pitchFamily="18" charset="0"/>
                <a:cs typeface="Times New Roman" panose="02020603050405020304" pitchFamily="18" charset="0"/>
              </a:rPr>
              <a:t> = 0)</a:t>
            </a:r>
          </a:p>
          <a:p>
            <a:pPr algn="just"/>
            <a:r>
              <a:rPr lang="en-IN" sz="1000" b="0" i="0" dirty="0" err="1">
                <a:solidFill>
                  <a:schemeClr val="tx1"/>
                </a:solidFill>
                <a:effectLst/>
                <a:latin typeface="Times New Roman" panose="02020603050405020304" pitchFamily="18" charset="0"/>
                <a:cs typeface="Times New Roman" panose="02020603050405020304" pitchFamily="18" charset="0"/>
              </a:rPr>
              <a:t>regressor.fit</a:t>
            </a:r>
            <a:r>
              <a:rPr lang="en-IN" sz="1000" b="0" i="0" dirty="0">
                <a:solidFill>
                  <a:schemeClr val="tx1"/>
                </a:solidFill>
                <a:effectLst/>
                <a:latin typeface="Times New Roman" panose="02020603050405020304" pitchFamily="18" charset="0"/>
                <a:cs typeface="Times New Roman" panose="02020603050405020304" pitchFamily="18" charset="0"/>
              </a:rPr>
              <a:t>(</a:t>
            </a:r>
            <a:r>
              <a:rPr lang="en-IN" sz="1000" b="0" i="0" dirty="0" err="1">
                <a:solidFill>
                  <a:schemeClr val="tx1"/>
                </a:solidFill>
                <a:effectLst/>
                <a:latin typeface="Times New Roman" panose="02020603050405020304" pitchFamily="18" charset="0"/>
                <a:cs typeface="Times New Roman" panose="02020603050405020304" pitchFamily="18" charset="0"/>
              </a:rPr>
              <a:t>x_train</a:t>
            </a:r>
            <a:r>
              <a:rPr lang="en-IN" sz="1000" b="0" i="0" dirty="0">
                <a:solidFill>
                  <a:schemeClr val="tx1"/>
                </a:solidFill>
                <a:effectLst/>
                <a:latin typeface="Times New Roman" panose="02020603050405020304" pitchFamily="18" charset="0"/>
                <a:cs typeface="Times New Roman" panose="02020603050405020304" pitchFamily="18" charset="0"/>
              </a:rPr>
              <a:t>, </a:t>
            </a:r>
            <a:r>
              <a:rPr lang="en-IN" sz="1000" b="0" i="0" dirty="0" err="1">
                <a:solidFill>
                  <a:schemeClr val="tx1"/>
                </a:solidFill>
                <a:effectLst/>
                <a:latin typeface="Times New Roman" panose="02020603050405020304" pitchFamily="18" charset="0"/>
                <a:cs typeface="Times New Roman" panose="02020603050405020304" pitchFamily="18" charset="0"/>
              </a:rPr>
              <a:t>y_train</a:t>
            </a:r>
            <a:r>
              <a:rPr lang="en-IN" sz="1000" b="0" i="0" dirty="0">
                <a:solidFill>
                  <a:schemeClr val="tx1"/>
                </a:solidFill>
                <a:effectLst/>
                <a:latin typeface="Times New Roman" panose="02020603050405020304" pitchFamily="18" charset="0"/>
                <a:cs typeface="Times New Roman" panose="02020603050405020304" pitchFamily="18" charset="0"/>
              </a:rPr>
              <a:t>)</a:t>
            </a:r>
          </a:p>
          <a:p>
            <a:pPr algn="just"/>
            <a:r>
              <a:rPr lang="en-IN" sz="1000" b="0" i="0" dirty="0" err="1">
                <a:solidFill>
                  <a:schemeClr val="tx1"/>
                </a:solidFill>
                <a:effectLst/>
                <a:latin typeface="Times New Roman" panose="02020603050405020304" pitchFamily="18" charset="0"/>
                <a:cs typeface="Times New Roman" panose="02020603050405020304" pitchFamily="18" charset="0"/>
              </a:rPr>
              <a:t>y_pred</a:t>
            </a:r>
            <a:r>
              <a:rPr lang="en-IN" sz="1000" b="0" i="0" dirty="0">
                <a:solidFill>
                  <a:schemeClr val="tx1"/>
                </a:solidFill>
                <a:effectLst/>
                <a:latin typeface="Times New Roman" panose="02020603050405020304" pitchFamily="18" charset="0"/>
                <a:cs typeface="Times New Roman" panose="02020603050405020304" pitchFamily="18" charset="0"/>
              </a:rPr>
              <a:t>=</a:t>
            </a:r>
            <a:r>
              <a:rPr lang="en-IN" sz="1000" b="0" i="0" dirty="0" err="1">
                <a:solidFill>
                  <a:schemeClr val="tx1"/>
                </a:solidFill>
                <a:effectLst/>
                <a:latin typeface="Times New Roman" panose="02020603050405020304" pitchFamily="18" charset="0"/>
                <a:cs typeface="Times New Roman" panose="02020603050405020304" pitchFamily="18" charset="0"/>
              </a:rPr>
              <a:t>regressor.predict</a:t>
            </a:r>
            <a:r>
              <a:rPr lang="en-IN" sz="1000" b="0" i="0" dirty="0">
                <a:solidFill>
                  <a:schemeClr val="tx1"/>
                </a:solidFill>
                <a:effectLst/>
                <a:latin typeface="Times New Roman" panose="02020603050405020304" pitchFamily="18" charset="0"/>
                <a:cs typeface="Times New Roman" panose="02020603050405020304" pitchFamily="18" charset="0"/>
              </a:rPr>
              <a:t>(</a:t>
            </a:r>
            <a:r>
              <a:rPr lang="en-IN" sz="1000" b="0" i="0" dirty="0" err="1">
                <a:solidFill>
                  <a:schemeClr val="tx1"/>
                </a:solidFill>
                <a:effectLst/>
                <a:latin typeface="Times New Roman" panose="02020603050405020304" pitchFamily="18" charset="0"/>
                <a:cs typeface="Times New Roman" panose="02020603050405020304" pitchFamily="18" charset="0"/>
              </a:rPr>
              <a:t>x_test</a:t>
            </a:r>
            <a:r>
              <a:rPr lang="en-IN" sz="1000" b="0" i="0" dirty="0">
                <a:solidFill>
                  <a:schemeClr val="tx1"/>
                </a:solidFill>
                <a:effectLst/>
                <a:latin typeface="Times New Roman" panose="02020603050405020304" pitchFamily="18" charset="0"/>
                <a:cs typeface="Times New Roman" panose="02020603050405020304" pitchFamily="18" charset="0"/>
              </a:rPr>
              <a:t>)</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"""Model Evaluation"""</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from </a:t>
            </a:r>
            <a:r>
              <a:rPr lang="en-IN" sz="1000" b="0" i="0" dirty="0" err="1">
                <a:solidFill>
                  <a:schemeClr val="tx1"/>
                </a:solidFill>
                <a:effectLst/>
                <a:latin typeface="Times New Roman" panose="02020603050405020304" pitchFamily="18" charset="0"/>
                <a:cs typeface="Times New Roman" panose="02020603050405020304" pitchFamily="18" charset="0"/>
              </a:rPr>
              <a:t>sklearn</a:t>
            </a:r>
            <a:r>
              <a:rPr lang="en-IN" sz="1000" b="0" i="0" dirty="0">
                <a:solidFill>
                  <a:schemeClr val="tx1"/>
                </a:solidFill>
                <a:effectLst/>
                <a:latin typeface="Times New Roman" panose="02020603050405020304" pitchFamily="18" charset="0"/>
                <a:cs typeface="Times New Roman" panose="02020603050405020304" pitchFamily="18" charset="0"/>
              </a:rPr>
              <a:t> import metrics</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print('MAE:',</a:t>
            </a:r>
            <a:r>
              <a:rPr lang="en-IN" sz="1000" b="0" i="0" dirty="0" err="1">
                <a:solidFill>
                  <a:schemeClr val="tx1"/>
                </a:solidFill>
                <a:effectLst/>
                <a:latin typeface="Times New Roman" panose="02020603050405020304" pitchFamily="18" charset="0"/>
                <a:cs typeface="Times New Roman" panose="02020603050405020304" pitchFamily="18" charset="0"/>
              </a:rPr>
              <a:t>metrics.mean_absolute_error</a:t>
            </a:r>
            <a:r>
              <a:rPr lang="en-IN" sz="1000" b="0" i="0" dirty="0">
                <a:solidFill>
                  <a:schemeClr val="tx1"/>
                </a:solidFill>
                <a:effectLst/>
                <a:latin typeface="Times New Roman" panose="02020603050405020304" pitchFamily="18" charset="0"/>
                <a:cs typeface="Times New Roman" panose="02020603050405020304" pitchFamily="18" charset="0"/>
              </a:rPr>
              <a:t>(</a:t>
            </a:r>
            <a:r>
              <a:rPr lang="en-IN" sz="1000" b="0" i="0" dirty="0" err="1">
                <a:solidFill>
                  <a:schemeClr val="tx1"/>
                </a:solidFill>
                <a:effectLst/>
                <a:latin typeface="Times New Roman" panose="02020603050405020304" pitchFamily="18" charset="0"/>
                <a:cs typeface="Times New Roman" panose="02020603050405020304" pitchFamily="18" charset="0"/>
              </a:rPr>
              <a:t>y_test,y_pred</a:t>
            </a:r>
            <a:r>
              <a:rPr lang="en-IN" sz="1000" b="0" i="0" dirty="0">
                <a:solidFill>
                  <a:schemeClr val="tx1"/>
                </a:solidFill>
                <a:effectLst/>
                <a:latin typeface="Times New Roman" panose="02020603050405020304" pitchFamily="18" charset="0"/>
                <a:cs typeface="Times New Roman" panose="02020603050405020304" pitchFamily="18" charset="0"/>
              </a:rPr>
              <a:t>))</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print('MSE:',</a:t>
            </a:r>
            <a:r>
              <a:rPr lang="en-IN" sz="1000" b="0" i="0" dirty="0" err="1">
                <a:solidFill>
                  <a:schemeClr val="tx1"/>
                </a:solidFill>
                <a:effectLst/>
                <a:latin typeface="Times New Roman" panose="02020603050405020304" pitchFamily="18" charset="0"/>
                <a:cs typeface="Times New Roman" panose="02020603050405020304" pitchFamily="18" charset="0"/>
              </a:rPr>
              <a:t>metrics.mean_squared_error</a:t>
            </a:r>
            <a:r>
              <a:rPr lang="en-IN" sz="1000" b="0" i="0" dirty="0">
                <a:solidFill>
                  <a:schemeClr val="tx1"/>
                </a:solidFill>
                <a:effectLst/>
                <a:latin typeface="Times New Roman" panose="02020603050405020304" pitchFamily="18" charset="0"/>
                <a:cs typeface="Times New Roman" panose="02020603050405020304" pitchFamily="18" charset="0"/>
              </a:rPr>
              <a:t>(</a:t>
            </a:r>
            <a:r>
              <a:rPr lang="en-IN" sz="1000" b="0" i="0" dirty="0" err="1">
                <a:solidFill>
                  <a:schemeClr val="tx1"/>
                </a:solidFill>
                <a:effectLst/>
                <a:latin typeface="Times New Roman" panose="02020603050405020304" pitchFamily="18" charset="0"/>
                <a:cs typeface="Times New Roman" panose="02020603050405020304" pitchFamily="18" charset="0"/>
              </a:rPr>
              <a:t>y_test,y_pred</a:t>
            </a:r>
            <a:r>
              <a:rPr lang="en-IN" sz="1000" b="0" i="0" dirty="0">
                <a:solidFill>
                  <a:schemeClr val="tx1"/>
                </a:solidFill>
                <a:effectLst/>
                <a:latin typeface="Times New Roman" panose="02020603050405020304" pitchFamily="18" charset="0"/>
                <a:cs typeface="Times New Roman" panose="02020603050405020304" pitchFamily="18" charset="0"/>
              </a:rPr>
              <a:t>))</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print('RMSE:',</a:t>
            </a:r>
            <a:r>
              <a:rPr lang="en-IN" sz="1000" b="0" i="0" dirty="0" err="1">
                <a:solidFill>
                  <a:schemeClr val="tx1"/>
                </a:solidFill>
                <a:effectLst/>
                <a:latin typeface="Times New Roman" panose="02020603050405020304" pitchFamily="18" charset="0"/>
                <a:cs typeface="Times New Roman" panose="02020603050405020304" pitchFamily="18" charset="0"/>
              </a:rPr>
              <a:t>np.sqrt</a:t>
            </a:r>
            <a:r>
              <a:rPr lang="en-IN" sz="1000" b="0" i="0" dirty="0">
                <a:solidFill>
                  <a:schemeClr val="tx1"/>
                </a:solidFill>
                <a:effectLst/>
                <a:latin typeface="Times New Roman" panose="02020603050405020304" pitchFamily="18" charset="0"/>
                <a:cs typeface="Times New Roman" panose="02020603050405020304" pitchFamily="18" charset="0"/>
              </a:rPr>
              <a:t>(</a:t>
            </a:r>
            <a:r>
              <a:rPr lang="en-IN" sz="1000" b="0" i="0" dirty="0" err="1">
                <a:solidFill>
                  <a:schemeClr val="tx1"/>
                </a:solidFill>
                <a:effectLst/>
                <a:latin typeface="Times New Roman" panose="02020603050405020304" pitchFamily="18" charset="0"/>
                <a:cs typeface="Times New Roman" panose="02020603050405020304" pitchFamily="18" charset="0"/>
              </a:rPr>
              <a:t>metrics.mean_squared_error</a:t>
            </a:r>
            <a:r>
              <a:rPr lang="en-IN" sz="1000" b="0" i="0" dirty="0">
                <a:solidFill>
                  <a:schemeClr val="tx1"/>
                </a:solidFill>
                <a:effectLst/>
                <a:latin typeface="Times New Roman" panose="02020603050405020304" pitchFamily="18" charset="0"/>
                <a:cs typeface="Times New Roman" panose="02020603050405020304" pitchFamily="18" charset="0"/>
              </a:rPr>
              <a:t>(</a:t>
            </a:r>
            <a:r>
              <a:rPr lang="en-IN" sz="1000" b="0" i="0" dirty="0" err="1">
                <a:solidFill>
                  <a:schemeClr val="tx1"/>
                </a:solidFill>
                <a:effectLst/>
                <a:latin typeface="Times New Roman" panose="02020603050405020304" pitchFamily="18" charset="0"/>
                <a:cs typeface="Times New Roman" panose="02020603050405020304" pitchFamily="18" charset="0"/>
              </a:rPr>
              <a:t>y_test,y_pred</a:t>
            </a:r>
            <a:r>
              <a:rPr lang="en-IN" sz="1000" b="0" i="0" dirty="0">
                <a:solidFill>
                  <a:schemeClr val="tx1"/>
                </a:solidFill>
                <a:effectLst/>
                <a:latin typeface="Times New Roman" panose="02020603050405020304" pitchFamily="18" charset="0"/>
                <a:cs typeface="Times New Roman" panose="02020603050405020304" pitchFamily="18" charset="0"/>
              </a:rPr>
              <a:t>)))</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metrics.r2_score(</a:t>
            </a:r>
            <a:r>
              <a:rPr lang="en-IN" sz="1000" b="0" i="0" dirty="0" err="1">
                <a:solidFill>
                  <a:schemeClr val="tx1"/>
                </a:solidFill>
                <a:effectLst/>
                <a:latin typeface="Times New Roman" panose="02020603050405020304" pitchFamily="18" charset="0"/>
                <a:cs typeface="Times New Roman" panose="02020603050405020304" pitchFamily="18" charset="0"/>
              </a:rPr>
              <a:t>y_test</a:t>
            </a:r>
            <a:r>
              <a:rPr lang="en-IN" sz="1000" b="0" i="0" dirty="0">
                <a:solidFill>
                  <a:schemeClr val="tx1"/>
                </a:solidFill>
                <a:effectLst/>
                <a:latin typeface="Times New Roman" panose="02020603050405020304" pitchFamily="18" charset="0"/>
                <a:cs typeface="Times New Roman" panose="02020603050405020304" pitchFamily="18" charset="0"/>
              </a:rPr>
              <a:t>, </a:t>
            </a:r>
            <a:r>
              <a:rPr lang="en-IN" sz="1000" b="0" i="0" dirty="0" err="1">
                <a:solidFill>
                  <a:schemeClr val="tx1"/>
                </a:solidFill>
                <a:effectLst/>
                <a:latin typeface="Times New Roman" panose="02020603050405020304" pitchFamily="18" charset="0"/>
                <a:cs typeface="Times New Roman" panose="02020603050405020304" pitchFamily="18" charset="0"/>
              </a:rPr>
              <a:t>y_pred</a:t>
            </a:r>
            <a:r>
              <a:rPr lang="en-IN" sz="1000" b="0" i="0" dirty="0">
                <a:solidFill>
                  <a:schemeClr val="tx1"/>
                </a:solidFill>
                <a:effectLst/>
                <a:latin typeface="Times New Roman" panose="02020603050405020304" pitchFamily="18" charset="0"/>
                <a:cs typeface="Times New Roman" panose="02020603050405020304" pitchFamily="18" charset="0"/>
              </a:rPr>
              <a:t>)</a:t>
            </a:r>
          </a:p>
          <a:p>
            <a:pPr algn="just"/>
            <a:r>
              <a:rPr lang="en-IN" sz="1000" b="0" i="0" dirty="0" err="1">
                <a:solidFill>
                  <a:schemeClr val="tx1"/>
                </a:solidFill>
                <a:effectLst/>
                <a:latin typeface="Times New Roman" panose="02020603050405020304" pitchFamily="18" charset="0"/>
                <a:cs typeface="Times New Roman" panose="02020603050405020304" pitchFamily="18" charset="0"/>
              </a:rPr>
              <a:t>regressor.predict</a:t>
            </a:r>
            <a:r>
              <a:rPr lang="en-IN" sz="1000" b="0" i="0" dirty="0">
                <a:solidFill>
                  <a:schemeClr val="tx1"/>
                </a:solidFill>
                <a:effectLst/>
                <a:latin typeface="Times New Roman" panose="02020603050405020304" pitchFamily="18" charset="0"/>
                <a:cs typeface="Times New Roman" panose="02020603050405020304" pitchFamily="18" charset="0"/>
              </a:rPr>
              <a:t>([[5.7,7.2,189.0, 2.000000, 0.200000, 8391.0, 2014 ] ])</a:t>
            </a:r>
          </a:p>
          <a:p>
            <a:pPr algn="just"/>
            <a:r>
              <a:rPr lang="en-IN" sz="1000" b="0" i="0" dirty="0" err="1">
                <a:solidFill>
                  <a:schemeClr val="tx1"/>
                </a:solidFill>
                <a:effectLst/>
                <a:latin typeface="Times New Roman" panose="02020603050405020304" pitchFamily="18" charset="0"/>
                <a:cs typeface="Times New Roman" panose="02020603050405020304" pitchFamily="18" charset="0"/>
              </a:rPr>
              <a:t>regressor.predict</a:t>
            </a:r>
            <a:r>
              <a:rPr lang="en-IN" sz="1000" b="0" i="0" dirty="0">
                <a:solidFill>
                  <a:schemeClr val="tx1"/>
                </a:solidFill>
                <a:effectLst/>
                <a:latin typeface="Times New Roman" panose="02020603050405020304" pitchFamily="18" charset="0"/>
                <a:cs typeface="Times New Roman" panose="02020603050405020304" pitchFamily="18" charset="0"/>
              </a:rPr>
              <a:t>([[6.7,7.5,203.0,6.940049, 0.1, 27.0, 2014]])</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import pickle</a:t>
            </a:r>
          </a:p>
          <a:p>
            <a:pPr algn="just"/>
            <a:r>
              <a:rPr lang="en-IN" sz="1000" b="0" i="0" dirty="0" err="1">
                <a:solidFill>
                  <a:schemeClr val="tx1"/>
                </a:solidFill>
                <a:effectLst/>
                <a:latin typeface="Times New Roman" panose="02020603050405020304" pitchFamily="18" charset="0"/>
                <a:cs typeface="Times New Roman" panose="02020603050405020304" pitchFamily="18" charset="0"/>
              </a:rPr>
              <a:t>pickle.dump</a:t>
            </a:r>
            <a:r>
              <a:rPr lang="en-IN" sz="1000" b="0" i="0" dirty="0">
                <a:solidFill>
                  <a:schemeClr val="tx1"/>
                </a:solidFill>
                <a:effectLst/>
                <a:latin typeface="Times New Roman" panose="02020603050405020304" pitchFamily="18" charset="0"/>
                <a:cs typeface="Times New Roman" panose="02020603050405020304" pitchFamily="18" charset="0"/>
              </a:rPr>
              <a:t>(</a:t>
            </a:r>
            <a:r>
              <a:rPr lang="en-IN" sz="1000" b="0" i="0" dirty="0" err="1">
                <a:solidFill>
                  <a:schemeClr val="tx1"/>
                </a:solidFill>
                <a:effectLst/>
                <a:latin typeface="Times New Roman" panose="02020603050405020304" pitchFamily="18" charset="0"/>
                <a:cs typeface="Times New Roman" panose="02020603050405020304" pitchFamily="18" charset="0"/>
              </a:rPr>
              <a:t>regressor,open</a:t>
            </a:r>
            <a:r>
              <a:rPr lang="en-IN" sz="1000" b="0" i="0" dirty="0">
                <a:solidFill>
                  <a:schemeClr val="tx1"/>
                </a:solidFill>
                <a:effectLst/>
                <a:latin typeface="Times New Roman" panose="02020603050405020304" pitchFamily="18" charset="0"/>
                <a:cs typeface="Times New Roman" panose="02020603050405020304" pitchFamily="18" charset="0"/>
              </a:rPr>
              <a:t>('model.</a:t>
            </a:r>
            <a:r>
              <a:rPr lang="en-IN" sz="1000" b="0" i="0" dirty="0" err="1">
                <a:solidFill>
                  <a:schemeClr val="tx1"/>
                </a:solidFill>
                <a:effectLst/>
                <a:latin typeface="Times New Roman" panose="02020603050405020304" pitchFamily="18" charset="0"/>
                <a:cs typeface="Times New Roman" panose="02020603050405020304" pitchFamily="18" charset="0"/>
              </a:rPr>
              <a:t>pkl</a:t>
            </a:r>
            <a:r>
              <a:rPr lang="en-IN" sz="1000" b="0" i="0" dirty="0">
                <a:solidFill>
                  <a:schemeClr val="tx1"/>
                </a:solidFill>
                <a:effectLst/>
                <a:latin typeface="Times New Roman" panose="02020603050405020304" pitchFamily="18" charset="0"/>
                <a:cs typeface="Times New Roman" panose="02020603050405020304" pitchFamily="18" charset="0"/>
              </a:rPr>
              <a:t>','</a:t>
            </a:r>
            <a:r>
              <a:rPr lang="en-IN" sz="1000" b="0" i="0" dirty="0" err="1">
                <a:solidFill>
                  <a:schemeClr val="tx1"/>
                </a:solidFill>
                <a:effectLst/>
                <a:latin typeface="Times New Roman" panose="02020603050405020304" pitchFamily="18" charset="0"/>
                <a:cs typeface="Times New Roman" panose="02020603050405020304" pitchFamily="18" charset="0"/>
              </a:rPr>
              <a:t>wb</a:t>
            </a:r>
            <a:r>
              <a:rPr lang="en-IN" sz="1000" b="0" i="0" dirty="0">
                <a:solidFill>
                  <a:schemeClr val="tx1"/>
                </a:solidFill>
                <a:effectLst/>
                <a:latin typeface="Times New Roman" panose="02020603050405020304" pitchFamily="18" charset="0"/>
                <a:cs typeface="Times New Roman" panose="02020603050405020304" pitchFamily="18" charset="0"/>
              </a:rPr>
              <a:t>'))</a:t>
            </a:r>
          </a:p>
          <a:p>
            <a:pPr algn="just"/>
            <a:r>
              <a:rPr lang="en-IN" sz="1000" b="0" i="0" dirty="0">
                <a:solidFill>
                  <a:schemeClr val="tx1"/>
                </a:solidFill>
                <a:effectLst/>
                <a:latin typeface="Times New Roman" panose="02020603050405020304" pitchFamily="18" charset="0"/>
                <a:cs typeface="Times New Roman" panose="02020603050405020304" pitchFamily="18" charset="0"/>
              </a:rPr>
              <a:t>model=</a:t>
            </a:r>
            <a:r>
              <a:rPr lang="en-IN" sz="1000" b="0" i="0" dirty="0" err="1">
                <a:solidFill>
                  <a:schemeClr val="tx1"/>
                </a:solidFill>
                <a:effectLst/>
                <a:latin typeface="Times New Roman" panose="02020603050405020304" pitchFamily="18" charset="0"/>
                <a:cs typeface="Times New Roman" panose="02020603050405020304" pitchFamily="18" charset="0"/>
              </a:rPr>
              <a:t>pickle.load</a:t>
            </a:r>
            <a:r>
              <a:rPr lang="en-IN" sz="1000" b="0" i="0" dirty="0">
                <a:solidFill>
                  <a:schemeClr val="tx1"/>
                </a:solidFill>
                <a:effectLst/>
                <a:latin typeface="Times New Roman" panose="02020603050405020304" pitchFamily="18" charset="0"/>
                <a:cs typeface="Times New Roman" panose="02020603050405020304" pitchFamily="18" charset="0"/>
              </a:rPr>
              <a:t>(open('model.</a:t>
            </a:r>
            <a:r>
              <a:rPr lang="en-IN" sz="1000" b="0" i="0" dirty="0" err="1">
                <a:solidFill>
                  <a:schemeClr val="tx1"/>
                </a:solidFill>
                <a:effectLst/>
                <a:latin typeface="Times New Roman" panose="02020603050405020304" pitchFamily="18" charset="0"/>
                <a:cs typeface="Times New Roman" panose="02020603050405020304" pitchFamily="18" charset="0"/>
              </a:rPr>
              <a:t>pkl</a:t>
            </a:r>
            <a:r>
              <a:rPr lang="en-IN" sz="1000" b="0" i="0" dirty="0">
                <a:solidFill>
                  <a:schemeClr val="tx1"/>
                </a:solidFill>
                <a:effectLst/>
                <a:latin typeface="Times New Roman" panose="02020603050405020304" pitchFamily="18" charset="0"/>
                <a:cs typeface="Times New Roman" panose="02020603050405020304" pitchFamily="18" charset="0"/>
              </a:rPr>
              <a:t>','</a:t>
            </a:r>
            <a:r>
              <a:rPr lang="en-IN" sz="1000" b="0" i="0" dirty="0" err="1">
                <a:solidFill>
                  <a:schemeClr val="tx1"/>
                </a:solidFill>
                <a:effectLst/>
                <a:latin typeface="Times New Roman" panose="02020603050405020304" pitchFamily="18" charset="0"/>
                <a:cs typeface="Times New Roman" panose="02020603050405020304" pitchFamily="18" charset="0"/>
              </a:rPr>
              <a:t>rb</a:t>
            </a:r>
            <a:r>
              <a:rPr lang="en-IN" sz="1000" b="0" i="0" dirty="0">
                <a:solidFill>
                  <a:schemeClr val="tx1"/>
                </a:solidFill>
                <a:effectLst/>
                <a:latin typeface="Times New Roman" panose="02020603050405020304" pitchFamily="18" charset="0"/>
                <a:cs typeface="Times New Roman" panose="02020603050405020304" pitchFamily="18" charset="0"/>
              </a:rPr>
              <a:t>’))</a:t>
            </a:r>
          </a:p>
          <a:p>
            <a:pPr algn="just"/>
            <a:endParaRPr lang="en-IN"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439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26b68351ac8_0_41"/>
          <p:cNvSpPr txBox="1"/>
          <p:nvPr/>
        </p:nvSpPr>
        <p:spPr>
          <a:xfrm>
            <a:off x="2177390" y="379141"/>
            <a:ext cx="45645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dirty="0">
                <a:solidFill>
                  <a:srgbClr val="000000"/>
                </a:solidFill>
                <a:latin typeface="Arial"/>
                <a:ea typeface="Arial"/>
                <a:cs typeface="Arial"/>
                <a:sym typeface="Arial"/>
              </a:rPr>
              <a:t>Resul</a:t>
            </a:r>
            <a:r>
              <a:rPr lang="en-US" sz="2000" b="1" dirty="0"/>
              <a:t>ts</a:t>
            </a:r>
            <a:endParaRPr sz="20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FB77AB60-06C8-CA47-067C-88AF63AD82F3}"/>
              </a:ext>
            </a:extLst>
          </p:cNvPr>
          <p:cNvPicPr>
            <a:picLocks noChangeAspect="1"/>
          </p:cNvPicPr>
          <p:nvPr/>
        </p:nvPicPr>
        <p:blipFill rotWithShape="1">
          <a:blip r:embed="rId3"/>
          <a:srcRect b="21458"/>
          <a:stretch/>
        </p:blipFill>
        <p:spPr>
          <a:xfrm>
            <a:off x="369519" y="942355"/>
            <a:ext cx="3858016" cy="2721508"/>
          </a:xfrm>
          <a:prstGeom prst="rect">
            <a:avLst/>
          </a:prstGeom>
        </p:spPr>
      </p:pic>
      <p:pic>
        <p:nvPicPr>
          <p:cNvPr id="7" name="Picture 6">
            <a:extLst>
              <a:ext uri="{FF2B5EF4-FFF2-40B4-BE49-F238E27FC236}">
                <a16:creationId xmlns:a16="http://schemas.microsoft.com/office/drawing/2014/main" id="{4F50AC20-EB72-A492-E51C-ECC62772CB7E}"/>
              </a:ext>
            </a:extLst>
          </p:cNvPr>
          <p:cNvPicPr>
            <a:picLocks noChangeAspect="1"/>
          </p:cNvPicPr>
          <p:nvPr/>
        </p:nvPicPr>
        <p:blipFill>
          <a:blip r:embed="rId4"/>
          <a:stretch>
            <a:fillRect/>
          </a:stretch>
        </p:blipFill>
        <p:spPr>
          <a:xfrm>
            <a:off x="4835047" y="942355"/>
            <a:ext cx="4102274" cy="2721508"/>
          </a:xfrm>
          <a:prstGeom prst="rect">
            <a:avLst/>
          </a:prstGeom>
        </p:spPr>
      </p:pic>
      <p:sp>
        <p:nvSpPr>
          <p:cNvPr id="8" name="TextBox 7">
            <a:extLst>
              <a:ext uri="{FF2B5EF4-FFF2-40B4-BE49-F238E27FC236}">
                <a16:creationId xmlns:a16="http://schemas.microsoft.com/office/drawing/2014/main" id="{A5A60A7F-936C-11EE-92FC-27015C57B3E6}"/>
              </a:ext>
            </a:extLst>
          </p:cNvPr>
          <p:cNvSpPr txBox="1"/>
          <p:nvPr/>
        </p:nvSpPr>
        <p:spPr>
          <a:xfrm>
            <a:off x="688932" y="3732756"/>
            <a:ext cx="3538603" cy="307777"/>
          </a:xfrm>
          <a:prstGeom prst="rect">
            <a:avLst/>
          </a:prstGeom>
          <a:noFill/>
        </p:spPr>
        <p:txBody>
          <a:bodyPr wrap="square" rtlCol="0">
            <a:spAutoFit/>
          </a:bodyPr>
          <a:lstStyle/>
          <a:p>
            <a:r>
              <a:rPr lang="en-IN" dirty="0"/>
              <a:t>Water Quality obtained for the given data</a:t>
            </a:r>
          </a:p>
        </p:txBody>
      </p:sp>
      <p:sp>
        <p:nvSpPr>
          <p:cNvPr id="13" name="TextBox 12">
            <a:extLst>
              <a:ext uri="{FF2B5EF4-FFF2-40B4-BE49-F238E27FC236}">
                <a16:creationId xmlns:a16="http://schemas.microsoft.com/office/drawing/2014/main" id="{0ED4D943-B9A4-5082-1128-D7A352F6605A}"/>
              </a:ext>
            </a:extLst>
          </p:cNvPr>
          <p:cNvSpPr txBox="1"/>
          <p:nvPr/>
        </p:nvSpPr>
        <p:spPr>
          <a:xfrm>
            <a:off x="5893495" y="3732756"/>
            <a:ext cx="2244525" cy="307777"/>
          </a:xfrm>
          <a:prstGeom prst="rect">
            <a:avLst/>
          </a:prstGeom>
          <a:noFill/>
        </p:spPr>
        <p:txBody>
          <a:bodyPr wrap="none" rtlCol="0">
            <a:spAutoFit/>
          </a:bodyPr>
          <a:lstStyle/>
          <a:p>
            <a:r>
              <a:rPr lang="en-IN" dirty="0"/>
              <a:t>Water Quality Parameters</a:t>
            </a:r>
          </a:p>
        </p:txBody>
      </p:sp>
    </p:spTree>
    <p:extLst>
      <p:ext uri="{BB962C8B-B14F-4D97-AF65-F5344CB8AC3E}">
        <p14:creationId xmlns:p14="http://schemas.microsoft.com/office/powerpoint/2010/main" val="2000216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26b68351ac8_0_41"/>
          <p:cNvSpPr txBox="1"/>
          <p:nvPr/>
        </p:nvSpPr>
        <p:spPr>
          <a:xfrm>
            <a:off x="2252546" y="379141"/>
            <a:ext cx="45645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dirty="0"/>
              <a:t> Results </a:t>
            </a:r>
            <a:endParaRPr sz="2000" b="0" i="0" u="none" strike="noStrike" cap="none" dirty="0">
              <a:solidFill>
                <a:srgbClr val="000000"/>
              </a:solidFill>
              <a:latin typeface="Arial"/>
              <a:ea typeface="Arial"/>
              <a:cs typeface="Arial"/>
              <a:sym typeface="Arial"/>
            </a:endParaRPr>
          </a:p>
        </p:txBody>
      </p:sp>
      <p:pic>
        <p:nvPicPr>
          <p:cNvPr id="4" name="Picture 3">
            <a:extLst>
              <a:ext uri="{FF2B5EF4-FFF2-40B4-BE49-F238E27FC236}">
                <a16:creationId xmlns:a16="http://schemas.microsoft.com/office/drawing/2014/main" id="{88404A9C-E489-E269-0623-953F9A79ED28}"/>
              </a:ext>
            </a:extLst>
          </p:cNvPr>
          <p:cNvPicPr>
            <a:picLocks noChangeAspect="1"/>
          </p:cNvPicPr>
          <p:nvPr/>
        </p:nvPicPr>
        <p:blipFill>
          <a:blip r:embed="rId3"/>
          <a:stretch>
            <a:fillRect/>
          </a:stretch>
        </p:blipFill>
        <p:spPr>
          <a:xfrm>
            <a:off x="1045923" y="969144"/>
            <a:ext cx="6651321" cy="3336392"/>
          </a:xfrm>
          <a:prstGeom prst="rect">
            <a:avLst/>
          </a:prstGeom>
        </p:spPr>
      </p:pic>
      <p:sp>
        <p:nvSpPr>
          <p:cNvPr id="5" name="TextBox 4">
            <a:extLst>
              <a:ext uri="{FF2B5EF4-FFF2-40B4-BE49-F238E27FC236}">
                <a16:creationId xmlns:a16="http://schemas.microsoft.com/office/drawing/2014/main" id="{8EA56065-0410-AC20-602D-A29446F47878}"/>
              </a:ext>
            </a:extLst>
          </p:cNvPr>
          <p:cNvSpPr txBox="1"/>
          <p:nvPr/>
        </p:nvSpPr>
        <p:spPr>
          <a:xfrm>
            <a:off x="1778697" y="4341581"/>
            <a:ext cx="5761971" cy="307777"/>
          </a:xfrm>
          <a:prstGeom prst="rect">
            <a:avLst/>
          </a:prstGeom>
          <a:noFill/>
        </p:spPr>
        <p:txBody>
          <a:bodyPr wrap="square" rtlCol="0">
            <a:spAutoFit/>
          </a:bodyPr>
          <a:lstStyle/>
          <a:p>
            <a:r>
              <a:rPr lang="en-US" dirty="0"/>
              <a:t>Water Quality Detection Model with Integrated Hardware Components</a:t>
            </a:r>
            <a:endParaRPr lang="en-IN" dirty="0"/>
          </a:p>
        </p:txBody>
      </p:sp>
    </p:spTree>
    <p:extLst>
      <p:ext uri="{BB962C8B-B14F-4D97-AF65-F5344CB8AC3E}">
        <p14:creationId xmlns:p14="http://schemas.microsoft.com/office/powerpoint/2010/main" val="2664758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26b68351ac8_0_41"/>
          <p:cNvSpPr txBox="1"/>
          <p:nvPr/>
        </p:nvSpPr>
        <p:spPr>
          <a:xfrm>
            <a:off x="2252546" y="379141"/>
            <a:ext cx="45645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dirty="0"/>
              <a:t> Inference </a:t>
            </a:r>
            <a:endParaRPr sz="2000" b="0"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FE922CB3-3579-CCE5-1CAA-511626F22451}"/>
              </a:ext>
            </a:extLst>
          </p:cNvPr>
          <p:cNvSpPr txBox="1"/>
          <p:nvPr/>
        </p:nvSpPr>
        <p:spPr>
          <a:xfrm>
            <a:off x="639201" y="998689"/>
            <a:ext cx="7791190" cy="3539430"/>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Predicting water quality through machine learning models and hardware integration holds immense potential for addressing critical societal concerns. </a:t>
            </a:r>
          </a:p>
          <a:p>
            <a:pPr marL="285750" indent="-285750"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By leveraging data-driven approaches and real-time monitoring technologies, this project offers proactive solutions to safeguard public health, preserve ecosystems, and promote sustainable water management practices. </a:t>
            </a:r>
          </a:p>
          <a:p>
            <a:pPr marL="285750" indent="-285750"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Accurate prediction of water quality parameters enables early detection of contamination events, facilitating timely interventions to protect communities from waterborne diseases and mitigate environmental risks. </a:t>
            </a:r>
          </a:p>
          <a:p>
            <a:pPr marL="285750" indent="-285750"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Moreover, the integration of hardware devices enhances the efficiency and reliability of data collection, supporting informed decision-making and resource allocation. Through collaboration between interdisciplinary teams and stakeholders, this project contributes to advancing technological innovation in environmental monitoring and fosters greater awareness and accountability for water quality preservation. </a:t>
            </a:r>
          </a:p>
          <a:p>
            <a:pPr marL="285750" indent="-285750"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Ultimately, the successful implementation of this project has the potential to improve public health outcomes, enhance ecosystem resilience, and ensure equitable access to clean water resources for present and future generations.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6710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26b68351ac8_0_41"/>
          <p:cNvSpPr txBox="1"/>
          <p:nvPr/>
        </p:nvSpPr>
        <p:spPr>
          <a:xfrm>
            <a:off x="2289749" y="270222"/>
            <a:ext cx="45645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dirty="0"/>
              <a:t>Conclusion</a:t>
            </a:r>
            <a:endParaRPr sz="2000" b="0"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4BF463CA-788F-3768-0C9E-47E7802BE0EA}"/>
              </a:ext>
            </a:extLst>
          </p:cNvPr>
          <p:cNvSpPr txBox="1"/>
          <p:nvPr/>
        </p:nvSpPr>
        <p:spPr>
          <a:xfrm>
            <a:off x="713983" y="1089764"/>
            <a:ext cx="7716033" cy="3108543"/>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In conclusion, the integration of machine learning models with hardware for predicting water quality represents a promising approach to addressing pressing societal concerns. </a:t>
            </a:r>
          </a:p>
          <a:p>
            <a:pPr marL="285750" indent="-285750"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Through accurate monitoring and prediction of water quality parameters, this project offers proactive strategies for protecting public health, preserving ecosystems, and promoting sustainable water management practices. </a:t>
            </a:r>
          </a:p>
          <a:p>
            <a:pPr marL="285750" indent="-28575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a:t>
            </a:r>
            <a:r>
              <a:rPr lang="en-US" b="0" i="0" dirty="0">
                <a:solidFill>
                  <a:schemeClr val="tx1"/>
                </a:solidFill>
                <a:effectLst/>
                <a:latin typeface="Times New Roman" panose="02020603050405020304" pitchFamily="18" charset="0"/>
                <a:cs typeface="Times New Roman" panose="02020603050405020304" pitchFamily="18" charset="0"/>
              </a:rPr>
              <a:t>real-time data acquisition and advanced analytics, stakeholders can make informed decisions to mitigate risks associated with waterborne contaminants and pollution events. </a:t>
            </a:r>
          </a:p>
          <a:p>
            <a:pPr marL="285750" indent="-285750"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Furthermore, the scalability and flexibility of the proposed system allow for adaptation to diverse environmental conditions and monitoring scenarios.</a:t>
            </a:r>
          </a:p>
          <a:p>
            <a:pPr marL="285750" indent="-285750"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 Overall, the successful implementation of this project has the potential to significantly impact global efforts towards ensuring access to clean and safe water resources, fostering environmental sustainability, and enhancing the well-being of communities worldwide.</a:t>
            </a:r>
          </a:p>
          <a:p>
            <a:pPr marL="285750" indent="-285750"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 Continued research, collaboration, and innovation in this area are essential for realizing the full potential of machine learning-based water quality prediction systems.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5167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6b68351ac8_0_72"/>
          <p:cNvSpPr txBox="1"/>
          <p:nvPr/>
        </p:nvSpPr>
        <p:spPr>
          <a:xfrm>
            <a:off x="2183653" y="291459"/>
            <a:ext cx="4564500" cy="707846"/>
          </a:xfrm>
          <a:prstGeom prst="rect">
            <a:avLst/>
          </a:prstGeom>
          <a:noFill/>
          <a:ln>
            <a:noFill/>
          </a:ln>
        </p:spPr>
        <p:txBody>
          <a:bodyPr spcFirstLastPara="1" wrap="square" lIns="91425" tIns="45700" rIns="91425" bIns="45700" anchor="t" anchorCtr="0">
            <a:spAutoFit/>
          </a:bodyPr>
          <a:lstStyle/>
          <a:p>
            <a:pPr marR="0" lvl="0" algn="l" rtl="0">
              <a:lnSpc>
                <a:spcPct val="100000"/>
              </a:lnSpc>
              <a:spcBef>
                <a:spcPts val="0"/>
              </a:spcBef>
              <a:spcAft>
                <a:spcPts val="0"/>
              </a:spcAft>
              <a:buClr>
                <a:srgbClr val="000000"/>
              </a:buClr>
              <a:buSzPts val="1600"/>
            </a:pPr>
            <a:r>
              <a:rPr lang="en-US" sz="2000" b="0" i="0" u="none" strike="noStrike" cap="none" dirty="0">
                <a:solidFill>
                  <a:srgbClr val="000000"/>
                </a:solidFill>
                <a:latin typeface="Times New Roman"/>
                <a:ea typeface="Times New Roman"/>
                <a:cs typeface="Times New Roman"/>
                <a:sym typeface="Times New Roman"/>
              </a:rPr>
              <a:t>                    </a:t>
            </a:r>
            <a:r>
              <a:rPr lang="en-US" sz="2000" b="1" i="0" u="none" strike="noStrike" cap="none" dirty="0">
                <a:solidFill>
                  <a:srgbClr val="000000"/>
                </a:solidFill>
                <a:latin typeface="+mj-lt"/>
                <a:ea typeface="Times New Roman"/>
                <a:cs typeface="Times New Roman"/>
                <a:sym typeface="Times New Roman"/>
              </a:rPr>
              <a:t>Societal concern</a:t>
            </a:r>
            <a:endParaRPr lang="en-US" sz="1600" b="1" i="0" u="none" strike="noStrike" cap="none" dirty="0">
              <a:solidFill>
                <a:srgbClr val="000000"/>
              </a:solidFill>
              <a:latin typeface="+mj-lt"/>
              <a:ea typeface="Times New Roman"/>
              <a:cs typeface="Times New Roman"/>
              <a:sym typeface="Times New Roman"/>
            </a:endParaRPr>
          </a:p>
          <a:p>
            <a:pPr marL="0" marR="0" lvl="0" indent="0" algn="ctr" rtl="0">
              <a:lnSpc>
                <a:spcPct val="100000"/>
              </a:lnSpc>
              <a:spcBef>
                <a:spcPts val="0"/>
              </a:spcBef>
              <a:spcAft>
                <a:spcPts val="0"/>
              </a:spcAft>
              <a:buNone/>
            </a:pPr>
            <a:endParaRPr lang="en-IN" sz="2000" b="0" i="0" u="none" strike="noStrike" cap="none" dirty="0">
              <a:solidFill>
                <a:srgbClr val="000000"/>
              </a:solidFill>
              <a:latin typeface="Arial"/>
              <a:ea typeface="Arial"/>
              <a:cs typeface="Arial"/>
              <a:sym typeface="Arial"/>
            </a:endParaRPr>
          </a:p>
        </p:txBody>
      </p:sp>
      <p:sp>
        <p:nvSpPr>
          <p:cNvPr id="128" name="Google Shape;128;g26b68351ac8_0_72"/>
          <p:cNvSpPr txBox="1"/>
          <p:nvPr/>
        </p:nvSpPr>
        <p:spPr>
          <a:xfrm>
            <a:off x="594986" y="999305"/>
            <a:ext cx="8329808" cy="3407954"/>
          </a:xfrm>
          <a:prstGeom prst="rect">
            <a:avLst/>
          </a:prstGeom>
          <a:noFill/>
          <a:ln>
            <a:noFill/>
          </a:ln>
        </p:spPr>
        <p:txBody>
          <a:bodyPr spcFirstLastPara="1" wrap="square" lIns="91425" tIns="91425" rIns="91425" bIns="91425" anchor="t" anchorCtr="0">
            <a:spAutoFit/>
          </a:bodyPr>
          <a:lstStyle/>
          <a:p>
            <a:pPr marL="285750" lvl="0" indent="-285750" algn="just" rtl="0">
              <a:lnSpc>
                <a:spcPct val="135714"/>
              </a:lnSpc>
              <a:spcBef>
                <a:spcPts val="0"/>
              </a:spcBef>
              <a:spcAft>
                <a:spcPts val="0"/>
              </a:spcAf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One significant societal concern addressed by this project is the protection of public health. Access to clean and safe drinking water is a fundamental human right, yet many communities around the world face challenges due to waterborne contaminants and pollutants. </a:t>
            </a:r>
          </a:p>
          <a:p>
            <a:pPr marL="285750" lvl="0" indent="-285750" algn="just" rtl="0">
              <a:lnSpc>
                <a:spcPct val="135714"/>
              </a:lnSpc>
              <a:spcBef>
                <a:spcPts val="0"/>
              </a:spcBef>
              <a:spcAft>
                <a:spcPts val="0"/>
              </a:spcAf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By accurately monitoring parameters such as pH levels, turbidity, and the presence of contaminants, this project enables early detection of water quality issues, allowing authorities to implement timely interventions to safeguard public health. Furthermore, this project contributes to environmental sustainability by supporting the conservation and preservation of natural water ecosystems.</a:t>
            </a:r>
          </a:p>
          <a:p>
            <a:pPr marL="285750" lvl="0" indent="-285750" algn="just" rtl="0">
              <a:lnSpc>
                <a:spcPct val="135714"/>
              </a:lnSpc>
              <a:spcBef>
                <a:spcPts val="0"/>
              </a:spcBef>
              <a:spcAft>
                <a:spcPts val="0"/>
              </a:spcAf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 Monitoring water quality in rivers, lakes, and oceans helps mitigate the impact of pollution and habitat degradation on biodiversity and ecosystem health. By detecting changes in water quality patterns, stakeholders can implement measures to mitigate environmental threats and promote the sustainable management of water resources. </a:t>
            </a:r>
            <a:endParaRPr dirty="0">
              <a:solidFill>
                <a:schemeClr val="tx1"/>
              </a:solidFill>
              <a:latin typeface="Times New Roman" panose="02020603050405020304" pitchFamily="18" charset="0"/>
              <a:ea typeface="Courier New"/>
              <a:cs typeface="Times New Roman" panose="02020603050405020304" pitchFamily="18" charset="0"/>
              <a:sym typeface="Courier New"/>
            </a:endParaRPr>
          </a:p>
        </p:txBody>
      </p:sp>
    </p:spTree>
    <p:extLst>
      <p:ext uri="{BB962C8B-B14F-4D97-AF65-F5344CB8AC3E}">
        <p14:creationId xmlns:p14="http://schemas.microsoft.com/office/powerpoint/2010/main" val="2683288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6b68351ac8_0_72"/>
          <p:cNvSpPr txBox="1"/>
          <p:nvPr/>
        </p:nvSpPr>
        <p:spPr>
          <a:xfrm>
            <a:off x="2289750" y="302619"/>
            <a:ext cx="4564500" cy="400069"/>
          </a:xfrm>
          <a:prstGeom prst="rect">
            <a:avLst/>
          </a:prstGeom>
          <a:noFill/>
          <a:ln>
            <a:noFill/>
          </a:ln>
        </p:spPr>
        <p:txBody>
          <a:bodyPr spcFirstLastPara="1" wrap="square" lIns="91425" tIns="45700" rIns="91425" bIns="45700" anchor="t" anchorCtr="0">
            <a:spAutoFit/>
          </a:bodyPr>
          <a:lstStyle/>
          <a:p>
            <a:pPr algn="ctr"/>
            <a:r>
              <a:rPr lang="en-US" sz="2000" b="1" dirty="0"/>
              <a:t>References</a:t>
            </a:r>
            <a:endParaRPr lang="en-US" sz="2000" b="0" i="0" u="none" strike="noStrike" cap="none" dirty="0">
              <a:solidFill>
                <a:srgbClr val="000000"/>
              </a:solidFill>
              <a:latin typeface="Arial"/>
              <a:ea typeface="Arial"/>
              <a:cs typeface="Arial"/>
              <a:sym typeface="Arial"/>
            </a:endParaRPr>
          </a:p>
        </p:txBody>
      </p:sp>
      <p:sp>
        <p:nvSpPr>
          <p:cNvPr id="128" name="Google Shape;128;g26b68351ac8_0_72"/>
          <p:cNvSpPr txBox="1"/>
          <p:nvPr/>
        </p:nvSpPr>
        <p:spPr>
          <a:xfrm>
            <a:off x="788550" y="866170"/>
            <a:ext cx="7566900" cy="3411160"/>
          </a:xfrm>
          <a:prstGeom prst="rect">
            <a:avLst/>
          </a:prstGeom>
          <a:noFill/>
          <a:ln>
            <a:noFill/>
          </a:ln>
        </p:spPr>
        <p:txBody>
          <a:bodyPr spcFirstLastPara="1" wrap="square" lIns="91425" tIns="91425" rIns="91425" bIns="91425" anchor="t" anchorCtr="0">
            <a:spAutoFit/>
          </a:bodyPr>
          <a:lstStyle/>
          <a:p>
            <a:pPr lvl="0" algn="just">
              <a:spcAft>
                <a:spcPts val="1000"/>
              </a:spcAft>
            </a:pPr>
            <a:r>
              <a:rPr lang="en-IN" sz="1200" dirty="0">
                <a:solidFill>
                  <a:schemeClr val="tx1"/>
                </a:solidFill>
                <a:latin typeface="Times New Roman" panose="02020603050405020304" pitchFamily="18" charset="0"/>
                <a:cs typeface="Times New Roman" panose="02020603050405020304" pitchFamily="18" charset="0"/>
              </a:rPr>
              <a:t>[1]. </a:t>
            </a:r>
            <a:r>
              <a:rPr lang="en-US" sz="1200" dirty="0">
                <a:solidFill>
                  <a:schemeClr val="tx1"/>
                </a:solidFill>
                <a:latin typeface="Times New Roman" panose="02020603050405020304" pitchFamily="18" charset="0"/>
                <a:cs typeface="Times New Roman" panose="02020603050405020304" pitchFamily="18" charset="0"/>
              </a:rPr>
              <a:t>Uddin, M. G., Nash, S., Rahman, A., &amp; </a:t>
            </a:r>
            <a:r>
              <a:rPr lang="en-US" sz="1200" dirty="0" err="1">
                <a:solidFill>
                  <a:schemeClr val="tx1"/>
                </a:solidFill>
                <a:latin typeface="Times New Roman" panose="02020603050405020304" pitchFamily="18" charset="0"/>
                <a:cs typeface="Times New Roman" panose="02020603050405020304" pitchFamily="18" charset="0"/>
              </a:rPr>
              <a:t>Olbert</a:t>
            </a:r>
            <a:r>
              <a:rPr lang="en-US" sz="1200" dirty="0">
                <a:solidFill>
                  <a:schemeClr val="tx1"/>
                </a:solidFill>
                <a:latin typeface="Times New Roman" panose="02020603050405020304" pitchFamily="18" charset="0"/>
                <a:cs typeface="Times New Roman" panose="02020603050405020304" pitchFamily="18" charset="0"/>
              </a:rPr>
              <a:t>, A. I. (2023). A novel approach for estimating and predicting uncertainty in water quality index model using machine learning approaches. Water Research, 229, 119422. https://doi.org/10.1016/j.watres.2022.119422</a:t>
            </a:r>
            <a:endParaRPr lang="en-IN" sz="1200" dirty="0">
              <a:solidFill>
                <a:schemeClr val="tx1"/>
              </a:solidFill>
              <a:latin typeface="Times New Roman" panose="02020603050405020304" pitchFamily="18" charset="0"/>
              <a:cs typeface="Times New Roman" panose="02020603050405020304" pitchFamily="18" charset="0"/>
            </a:endParaRPr>
          </a:p>
          <a:p>
            <a:pPr lvl="0" algn="just">
              <a:spcAft>
                <a:spcPts val="1000"/>
              </a:spcAft>
            </a:pPr>
            <a:r>
              <a:rPr lang="en-IN" sz="1200" b="0" i="0" dirty="0">
                <a:solidFill>
                  <a:schemeClr val="tx1"/>
                </a:solidFill>
                <a:effectLst/>
                <a:latin typeface="Times New Roman" panose="02020603050405020304" pitchFamily="18" charset="0"/>
                <a:cs typeface="Times New Roman" panose="02020603050405020304" pitchFamily="18" charset="0"/>
              </a:rPr>
              <a:t>[2]. </a:t>
            </a:r>
            <a:r>
              <a:rPr lang="en-US" sz="1200" b="0" i="0" dirty="0">
                <a:solidFill>
                  <a:schemeClr val="tx1"/>
                </a:solidFill>
                <a:effectLst/>
                <a:latin typeface="Times New Roman" panose="02020603050405020304" pitchFamily="18" charset="0"/>
                <a:cs typeface="Times New Roman" panose="02020603050405020304" pitchFamily="18" charset="0"/>
              </a:rPr>
              <a:t>Adeleke, I. A., </a:t>
            </a:r>
            <a:r>
              <a:rPr lang="en-US" sz="1200" b="0" i="0" dirty="0" err="1">
                <a:solidFill>
                  <a:schemeClr val="tx1"/>
                </a:solidFill>
                <a:effectLst/>
                <a:latin typeface="Times New Roman" panose="02020603050405020304" pitchFamily="18" charset="0"/>
                <a:cs typeface="Times New Roman" panose="02020603050405020304" pitchFamily="18" charset="0"/>
              </a:rPr>
              <a:t>Nwulu</a:t>
            </a:r>
            <a:r>
              <a:rPr lang="en-US" sz="1200" b="0" i="0" dirty="0">
                <a:solidFill>
                  <a:schemeClr val="tx1"/>
                </a:solidFill>
                <a:effectLst/>
                <a:latin typeface="Times New Roman" panose="02020603050405020304" pitchFamily="18" charset="0"/>
                <a:cs typeface="Times New Roman" panose="02020603050405020304" pitchFamily="18" charset="0"/>
              </a:rPr>
              <a:t>, N., &amp; </a:t>
            </a:r>
            <a:r>
              <a:rPr lang="en-US" sz="1200" b="0" i="0" dirty="0" err="1">
                <a:solidFill>
                  <a:schemeClr val="tx1"/>
                </a:solidFill>
                <a:effectLst/>
                <a:latin typeface="Times New Roman" panose="02020603050405020304" pitchFamily="18" charset="0"/>
                <a:cs typeface="Times New Roman" panose="02020603050405020304" pitchFamily="18" charset="0"/>
              </a:rPr>
              <a:t>Ogbolumani</a:t>
            </a:r>
            <a:r>
              <a:rPr lang="en-US" sz="1200" b="0" i="0" dirty="0">
                <a:solidFill>
                  <a:schemeClr val="tx1"/>
                </a:solidFill>
                <a:effectLst/>
                <a:latin typeface="Times New Roman" panose="02020603050405020304" pitchFamily="18" charset="0"/>
                <a:cs typeface="Times New Roman" panose="02020603050405020304" pitchFamily="18" charset="0"/>
              </a:rPr>
              <a:t>, O. A. (2023). A hybrid machine learning and embedded IoT-based water quality monitoring system. Internet of Things, 22, 100774. https://doi.org/10.1016/j.iot.2023.100774</a:t>
            </a:r>
            <a:endParaRPr lang="en-IN" sz="1200" b="0" i="0" dirty="0">
              <a:solidFill>
                <a:schemeClr val="tx1"/>
              </a:solidFill>
              <a:effectLst/>
              <a:latin typeface="Times New Roman" panose="02020603050405020304" pitchFamily="18" charset="0"/>
              <a:cs typeface="Times New Roman" panose="02020603050405020304" pitchFamily="18" charset="0"/>
            </a:endParaRPr>
          </a:p>
          <a:p>
            <a:pPr lvl="0" algn="just">
              <a:spcAft>
                <a:spcPts val="1000"/>
              </a:spcAft>
            </a:pPr>
            <a:r>
              <a:rPr lang="en-IN" sz="1200" b="0" i="0" dirty="0">
                <a:solidFill>
                  <a:schemeClr val="tx1"/>
                </a:solidFill>
                <a:effectLst/>
                <a:latin typeface="Times New Roman" panose="02020603050405020304" pitchFamily="18" charset="0"/>
                <a:cs typeface="Times New Roman" panose="02020603050405020304" pitchFamily="18" charset="0"/>
              </a:rPr>
              <a:t>[3].</a:t>
            </a:r>
            <a:r>
              <a:rPr lang="en-US" sz="1200" b="0" i="0" dirty="0">
                <a:solidFill>
                  <a:schemeClr val="tx1"/>
                </a:solidFill>
                <a:effectLst/>
                <a:latin typeface="Times New Roman" panose="02020603050405020304" pitchFamily="18" charset="0"/>
                <a:cs typeface="Times New Roman" panose="02020603050405020304" pitchFamily="18" charset="0"/>
              </a:rPr>
              <a:t> Bhardwaj, A., </a:t>
            </a:r>
            <a:r>
              <a:rPr lang="en-US" sz="1200" b="0" i="0" dirty="0" err="1">
                <a:solidFill>
                  <a:schemeClr val="tx1"/>
                </a:solidFill>
                <a:effectLst/>
                <a:latin typeface="Times New Roman" panose="02020603050405020304" pitchFamily="18" charset="0"/>
                <a:cs typeface="Times New Roman" panose="02020603050405020304" pitchFamily="18" charset="0"/>
              </a:rPr>
              <a:t>Dagar</a:t>
            </a:r>
            <a:r>
              <a:rPr lang="en-US" sz="1200" b="0" i="0" dirty="0">
                <a:solidFill>
                  <a:schemeClr val="tx1"/>
                </a:solidFill>
                <a:effectLst/>
                <a:latin typeface="Times New Roman" panose="02020603050405020304" pitchFamily="18" charset="0"/>
                <a:cs typeface="Times New Roman" panose="02020603050405020304" pitchFamily="18" charset="0"/>
              </a:rPr>
              <a:t>, V., Khan, M. O., Aggarwal, A., Alvarado, R., Kumar, M., Irfan, M., &amp; </a:t>
            </a:r>
            <a:r>
              <a:rPr lang="en-US" sz="1200" b="0" i="0" dirty="0" err="1">
                <a:solidFill>
                  <a:schemeClr val="tx1"/>
                </a:solidFill>
                <a:effectLst/>
                <a:latin typeface="Times New Roman" panose="02020603050405020304" pitchFamily="18" charset="0"/>
                <a:cs typeface="Times New Roman" panose="02020603050405020304" pitchFamily="18" charset="0"/>
              </a:rPr>
              <a:t>Proshad</a:t>
            </a:r>
            <a:r>
              <a:rPr lang="en-US" sz="1200" b="0" i="0" dirty="0">
                <a:solidFill>
                  <a:schemeClr val="tx1"/>
                </a:solidFill>
                <a:effectLst/>
                <a:latin typeface="Times New Roman" panose="02020603050405020304" pitchFamily="18" charset="0"/>
                <a:cs typeface="Times New Roman" panose="02020603050405020304" pitchFamily="18" charset="0"/>
              </a:rPr>
              <a:t>, R. (2022). Smart IoT and machine learning-based framework for water quality assessment and device component monitoring. Environmental Science and Pollution Research, 29(30), 46018–46036. https://doi.org/10.1007/s11356-022-19014-3</a:t>
            </a:r>
          </a:p>
          <a:p>
            <a:pPr lvl="0" algn="just">
              <a:spcAft>
                <a:spcPts val="1000"/>
              </a:spcAft>
            </a:pPr>
            <a:r>
              <a:rPr lang="en-IN" sz="1200" b="0" i="0" dirty="0">
                <a:solidFill>
                  <a:schemeClr val="tx1"/>
                </a:solidFill>
                <a:effectLst/>
                <a:latin typeface="Times New Roman" panose="02020603050405020304" pitchFamily="18" charset="0"/>
                <a:cs typeface="Times New Roman" panose="02020603050405020304" pitchFamily="18" charset="0"/>
              </a:rPr>
              <a:t>[4]. </a:t>
            </a:r>
            <a:r>
              <a:rPr lang="en-IN" sz="1200" b="0" i="0" dirty="0" err="1">
                <a:solidFill>
                  <a:schemeClr val="tx1"/>
                </a:solidFill>
                <a:effectLst/>
                <a:latin typeface="Times New Roman" panose="02020603050405020304" pitchFamily="18" charset="0"/>
                <a:cs typeface="Times New Roman" panose="02020603050405020304" pitchFamily="18" charset="0"/>
              </a:rPr>
              <a:t>Sakaa</a:t>
            </a:r>
            <a:r>
              <a:rPr lang="en-IN" sz="1200" b="0" i="0" dirty="0">
                <a:solidFill>
                  <a:schemeClr val="tx1"/>
                </a:solidFill>
                <a:effectLst/>
                <a:latin typeface="Times New Roman" panose="02020603050405020304" pitchFamily="18" charset="0"/>
                <a:cs typeface="Times New Roman" panose="02020603050405020304" pitchFamily="18" charset="0"/>
              </a:rPr>
              <a:t>, B., </a:t>
            </a:r>
            <a:r>
              <a:rPr lang="en-IN" sz="1200" b="0" i="0" dirty="0" err="1">
                <a:solidFill>
                  <a:schemeClr val="tx1"/>
                </a:solidFill>
                <a:effectLst/>
                <a:latin typeface="Times New Roman" panose="02020603050405020304" pitchFamily="18" charset="0"/>
                <a:cs typeface="Times New Roman" panose="02020603050405020304" pitchFamily="18" charset="0"/>
              </a:rPr>
              <a:t>Elbeltagi</a:t>
            </a:r>
            <a:r>
              <a:rPr lang="en-IN" sz="1200" b="0" i="0" dirty="0">
                <a:solidFill>
                  <a:schemeClr val="tx1"/>
                </a:solidFill>
                <a:effectLst/>
                <a:latin typeface="Times New Roman" panose="02020603050405020304" pitchFamily="18" charset="0"/>
                <a:cs typeface="Times New Roman" panose="02020603050405020304" pitchFamily="18" charset="0"/>
              </a:rPr>
              <a:t>, A., </a:t>
            </a:r>
            <a:r>
              <a:rPr lang="en-IN" sz="1200" b="0" i="0" dirty="0" err="1">
                <a:solidFill>
                  <a:schemeClr val="tx1"/>
                </a:solidFill>
                <a:effectLst/>
                <a:latin typeface="Times New Roman" panose="02020603050405020304" pitchFamily="18" charset="0"/>
                <a:cs typeface="Times New Roman" panose="02020603050405020304" pitchFamily="18" charset="0"/>
              </a:rPr>
              <a:t>Boudibi</a:t>
            </a:r>
            <a:r>
              <a:rPr lang="en-IN" sz="1200" b="0" i="0" dirty="0">
                <a:solidFill>
                  <a:schemeClr val="tx1"/>
                </a:solidFill>
                <a:effectLst/>
                <a:latin typeface="Times New Roman" panose="02020603050405020304" pitchFamily="18" charset="0"/>
                <a:cs typeface="Times New Roman" panose="02020603050405020304" pitchFamily="18" charset="0"/>
              </a:rPr>
              <a:t>, S., </a:t>
            </a:r>
            <a:r>
              <a:rPr lang="en-IN" sz="1200" b="0" i="0" dirty="0" err="1">
                <a:solidFill>
                  <a:schemeClr val="tx1"/>
                </a:solidFill>
                <a:effectLst/>
                <a:latin typeface="Times New Roman" panose="02020603050405020304" pitchFamily="18" charset="0"/>
                <a:cs typeface="Times New Roman" panose="02020603050405020304" pitchFamily="18" charset="0"/>
              </a:rPr>
              <a:t>Chaffaï</a:t>
            </a:r>
            <a:r>
              <a:rPr lang="en-IN" sz="1200" b="0" i="0" dirty="0">
                <a:solidFill>
                  <a:schemeClr val="tx1"/>
                </a:solidFill>
                <a:effectLst/>
                <a:latin typeface="Times New Roman" panose="02020603050405020304" pitchFamily="18" charset="0"/>
                <a:cs typeface="Times New Roman" panose="02020603050405020304" pitchFamily="18" charset="0"/>
              </a:rPr>
              <a:t>, H., Islam, A. R. M. T., </a:t>
            </a:r>
            <a:r>
              <a:rPr lang="en-IN" sz="1200" b="0" i="0" dirty="0" err="1">
                <a:solidFill>
                  <a:schemeClr val="tx1"/>
                </a:solidFill>
                <a:effectLst/>
                <a:latin typeface="Times New Roman" panose="02020603050405020304" pitchFamily="18" charset="0"/>
                <a:cs typeface="Times New Roman" panose="02020603050405020304" pitchFamily="18" charset="0"/>
              </a:rPr>
              <a:t>Kulimushi</a:t>
            </a:r>
            <a:r>
              <a:rPr lang="en-IN" sz="1200" b="0" i="0" dirty="0">
                <a:solidFill>
                  <a:schemeClr val="tx1"/>
                </a:solidFill>
                <a:effectLst/>
                <a:latin typeface="Times New Roman" panose="02020603050405020304" pitchFamily="18" charset="0"/>
                <a:cs typeface="Times New Roman" panose="02020603050405020304" pitchFamily="18" charset="0"/>
              </a:rPr>
              <a:t>, L. C., </a:t>
            </a:r>
            <a:r>
              <a:rPr lang="en-IN" sz="1200" b="0" i="0" dirty="0" err="1">
                <a:solidFill>
                  <a:schemeClr val="tx1"/>
                </a:solidFill>
                <a:effectLst/>
                <a:latin typeface="Times New Roman" panose="02020603050405020304" pitchFamily="18" charset="0"/>
                <a:cs typeface="Times New Roman" panose="02020603050405020304" pitchFamily="18" charset="0"/>
              </a:rPr>
              <a:t>Choudhari</a:t>
            </a:r>
            <a:r>
              <a:rPr lang="en-IN" sz="1200" b="0" i="0" dirty="0">
                <a:solidFill>
                  <a:schemeClr val="tx1"/>
                </a:solidFill>
                <a:effectLst/>
                <a:latin typeface="Times New Roman" panose="02020603050405020304" pitchFamily="18" charset="0"/>
                <a:cs typeface="Times New Roman" panose="02020603050405020304" pitchFamily="18" charset="0"/>
              </a:rPr>
              <a:t>, P., Hani, A., </a:t>
            </a:r>
            <a:r>
              <a:rPr lang="en-IN" sz="1200" b="0" i="0" dirty="0" err="1">
                <a:solidFill>
                  <a:schemeClr val="tx1"/>
                </a:solidFill>
                <a:effectLst/>
                <a:latin typeface="Times New Roman" panose="02020603050405020304" pitchFamily="18" charset="0"/>
                <a:cs typeface="Times New Roman" panose="02020603050405020304" pitchFamily="18" charset="0"/>
              </a:rPr>
              <a:t>Brouziyne</a:t>
            </a:r>
            <a:r>
              <a:rPr lang="en-IN" sz="1200" b="0" i="0" dirty="0">
                <a:solidFill>
                  <a:schemeClr val="tx1"/>
                </a:solidFill>
                <a:effectLst/>
                <a:latin typeface="Times New Roman" panose="02020603050405020304" pitchFamily="18" charset="0"/>
                <a:cs typeface="Times New Roman" panose="02020603050405020304" pitchFamily="18" charset="0"/>
              </a:rPr>
              <a:t>, Y., &amp; Wong, Y. J. (2022b). Water quality index </a:t>
            </a:r>
            <a:r>
              <a:rPr lang="en-IN" sz="1200" b="0" i="0" dirty="0" err="1">
                <a:solidFill>
                  <a:schemeClr val="tx1"/>
                </a:solidFill>
                <a:effectLst/>
                <a:latin typeface="Times New Roman" panose="02020603050405020304" pitchFamily="18" charset="0"/>
                <a:cs typeface="Times New Roman" panose="02020603050405020304" pitchFamily="18" charset="0"/>
              </a:rPr>
              <a:t>modeling</a:t>
            </a:r>
            <a:r>
              <a:rPr lang="en-IN" sz="1200" b="0" i="0" dirty="0">
                <a:solidFill>
                  <a:schemeClr val="tx1"/>
                </a:solidFill>
                <a:effectLst/>
                <a:latin typeface="Times New Roman" panose="02020603050405020304" pitchFamily="18" charset="0"/>
                <a:cs typeface="Times New Roman" panose="02020603050405020304" pitchFamily="18" charset="0"/>
              </a:rPr>
              <a:t> using random forest and improved SMO algorithm for support vector machine in </a:t>
            </a:r>
            <a:r>
              <a:rPr lang="en-IN" sz="1200" b="0" i="0" dirty="0" err="1">
                <a:solidFill>
                  <a:schemeClr val="tx1"/>
                </a:solidFill>
                <a:effectLst/>
                <a:latin typeface="Times New Roman" panose="02020603050405020304" pitchFamily="18" charset="0"/>
                <a:cs typeface="Times New Roman" panose="02020603050405020304" pitchFamily="18" charset="0"/>
              </a:rPr>
              <a:t>Saf-Saf</a:t>
            </a:r>
            <a:r>
              <a:rPr lang="en-IN" sz="1200" b="0" i="0" dirty="0">
                <a:solidFill>
                  <a:schemeClr val="tx1"/>
                </a:solidFill>
                <a:effectLst/>
                <a:latin typeface="Times New Roman" panose="02020603050405020304" pitchFamily="18" charset="0"/>
                <a:cs typeface="Times New Roman" panose="02020603050405020304" pitchFamily="18" charset="0"/>
              </a:rPr>
              <a:t> river basin. Environmental Science and Pollution Research, 29(32), 48491–48508. </a:t>
            </a:r>
            <a:r>
              <a:rPr lang="en-IN" sz="1200" b="0" i="0" dirty="0">
                <a:solidFill>
                  <a:schemeClr val="tx1"/>
                </a:solidFill>
                <a:effectLst/>
                <a:latin typeface="Times New Roman" panose="02020603050405020304" pitchFamily="18" charset="0"/>
                <a:cs typeface="Times New Roman" panose="02020603050405020304" pitchFamily="18" charset="0"/>
                <a:hlinkClick r:id="rId3"/>
              </a:rPr>
              <a:t>https://doi.org/10.1007/s11356-022-18644-x</a:t>
            </a:r>
            <a:endParaRPr lang="en-IN" sz="1200" b="0" i="0" dirty="0">
              <a:solidFill>
                <a:schemeClr val="tx1"/>
              </a:solidFill>
              <a:effectLst/>
              <a:latin typeface="Times New Roman" panose="02020603050405020304" pitchFamily="18" charset="0"/>
              <a:cs typeface="Times New Roman" panose="02020603050405020304" pitchFamily="18" charset="0"/>
            </a:endParaRPr>
          </a:p>
          <a:p>
            <a:pPr lvl="0" algn="just">
              <a:spcAft>
                <a:spcPts val="1000"/>
              </a:spcAft>
            </a:pPr>
            <a:r>
              <a:rPr lang="en-IN" sz="1200" dirty="0">
                <a:solidFill>
                  <a:schemeClr val="tx1"/>
                </a:solidFill>
                <a:latin typeface="Times New Roman" panose="02020603050405020304" pitchFamily="18" charset="0"/>
                <a:cs typeface="Times New Roman" panose="02020603050405020304" pitchFamily="18" charset="0"/>
              </a:rPr>
              <a:t>[5]. </a:t>
            </a:r>
            <a:r>
              <a:rPr lang="en-US" sz="1200" b="0" i="0" dirty="0">
                <a:solidFill>
                  <a:schemeClr val="tx1"/>
                </a:solidFill>
                <a:effectLst/>
                <a:latin typeface="Times New Roman" panose="02020603050405020304" pitchFamily="18" charset="0"/>
                <a:cs typeface="Times New Roman" panose="02020603050405020304" pitchFamily="18" charset="0"/>
              </a:rPr>
              <a:t>Araneta, A. a. S. (2022). Design of an Arduino-Based water quality monitoring system. International Journal of Computer Science and Mobile Computing, 11(3), 152–165. https://doi.org/10.47760/ijcsmc.2022.v11i03.017</a:t>
            </a:r>
          </a:p>
        </p:txBody>
      </p:sp>
    </p:spTree>
    <p:extLst>
      <p:ext uri="{BB962C8B-B14F-4D97-AF65-F5344CB8AC3E}">
        <p14:creationId xmlns:p14="http://schemas.microsoft.com/office/powerpoint/2010/main" val="2745652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p:nvPr/>
        </p:nvSpPr>
        <p:spPr>
          <a:xfrm>
            <a:off x="2252546" y="379141"/>
            <a:ext cx="45645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dirty="0"/>
              <a:t>Introduction</a:t>
            </a:r>
            <a:endParaRPr sz="2000" b="0" i="0" u="none" strike="noStrike" cap="none" dirty="0">
              <a:solidFill>
                <a:srgbClr val="000000"/>
              </a:solidFill>
              <a:latin typeface="Arial"/>
              <a:ea typeface="Arial"/>
              <a:cs typeface="Arial"/>
              <a:sym typeface="Arial"/>
            </a:endParaRPr>
          </a:p>
        </p:txBody>
      </p:sp>
      <p:sp>
        <p:nvSpPr>
          <p:cNvPr id="68" name="Google Shape;68;p3"/>
          <p:cNvSpPr txBox="1"/>
          <p:nvPr/>
        </p:nvSpPr>
        <p:spPr>
          <a:xfrm>
            <a:off x="496499" y="1002320"/>
            <a:ext cx="7775700" cy="29862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Water quality assessment is crucial for various purposes such as drinking, agriculture, and industrial processes.</a:t>
            </a:r>
          </a:p>
          <a:p>
            <a:pPr marL="457200" lvl="0" indent="-317500" algn="just" rtl="0">
              <a:spcBef>
                <a:spcPts val="0"/>
              </a:spcBef>
              <a:spcAft>
                <a:spcPts val="0"/>
              </a:spcAft>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Traditional monitoring methods are often manual and infrequent, leading to delayed detection of pollution events.</a:t>
            </a:r>
          </a:p>
          <a:p>
            <a:pPr marL="457200" lvl="0" indent="-317500" algn="just" rtl="0">
              <a:spcBef>
                <a:spcPts val="0"/>
              </a:spcBef>
              <a:spcAft>
                <a:spcPts val="0"/>
              </a:spcAft>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Real-time monitoring systems are needed to provide timely and accurate information on water quality conditions.</a:t>
            </a:r>
          </a:p>
          <a:p>
            <a:pPr marL="457200" lvl="0" indent="-317500" algn="just" rtl="0">
              <a:spcBef>
                <a:spcPts val="0"/>
              </a:spcBef>
              <a:spcAft>
                <a:spcPts val="0"/>
              </a:spcAft>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presentation discusses the development of a live monitoring system for water quality assessment.</a:t>
            </a:r>
          </a:p>
          <a:p>
            <a:pPr marL="457200" lvl="0" indent="-317500" algn="just" rtl="0">
              <a:spcBef>
                <a:spcPts val="0"/>
              </a:spcBef>
              <a:spcAft>
                <a:spcPts val="0"/>
              </a:spcAft>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Machine learning techniques are utilized for predicting the Water Quality Index (WQI).</a:t>
            </a:r>
          </a:p>
          <a:p>
            <a:pPr marL="457200" lvl="0" indent="-317500" algn="just" rtl="0">
              <a:spcBef>
                <a:spcPts val="0"/>
              </a:spcBef>
              <a:spcAft>
                <a:spcPts val="0"/>
              </a:spcAft>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aims to improve the efficiency and effectiveness of water quality monitoring and management practices.</a:t>
            </a:r>
          </a:p>
          <a:p>
            <a:pPr marL="457200" lvl="0" indent="-317500" algn="just" rtl="0">
              <a:spcBef>
                <a:spcPts val="0"/>
              </a:spcBef>
              <a:spcAft>
                <a:spcPts val="0"/>
              </a:spcAft>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Overall objectives include contributing to sustainable water resource management, safeguarding public health, and protecting the environment.</a:t>
            </a:r>
            <a:endParaRPr lang="en-US" sz="1200" dirty="0">
              <a:solidFill>
                <a:srgbClr val="ECECEC"/>
              </a:solidFill>
              <a:highlight>
                <a:schemeClr val="accent2"/>
              </a:highlight>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p:nvPr/>
        </p:nvSpPr>
        <p:spPr>
          <a:xfrm>
            <a:off x="563671" y="1010573"/>
            <a:ext cx="7821929" cy="3200846"/>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motivation behind delving into water quality monitoring through machine learning models and hardware integration is multifaceted.</a:t>
            </a:r>
            <a:endParaRPr dirty="0">
              <a:latin typeface="Times New Roman" panose="02020603050405020304" pitchFamily="18" charset="0"/>
              <a:cs typeface="Times New Roman" panose="02020603050405020304" pitchFamily="18" charset="0"/>
            </a:endParaRPr>
          </a:p>
          <a:p>
            <a:pPr marL="457200" lvl="0" indent="-317500" algn="just" rtl="0">
              <a:spcBef>
                <a:spcPts val="0"/>
              </a:spcBef>
              <a:spcAft>
                <a:spcPts val="0"/>
              </a:spcAft>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Primarily, it's driven by the imperative to safeguard human health and environmental integrity and access to clean water is fundamental for well-being, and real-time monitoring enhances our ability to ensure safe drinking water and prevent waterborne diseases.</a:t>
            </a:r>
          </a:p>
          <a:p>
            <a:pPr marL="457200" lvl="0" indent="-317500" algn="just" rtl="0">
              <a:spcBef>
                <a:spcPts val="0"/>
              </a:spcBef>
              <a:spcAft>
                <a:spcPts val="0"/>
              </a:spcAft>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Additionally, healthy aquatic ecosystems are crucial for biodiversity and ecosystem services, necessitating effective monitoring to mitigate pollution and habitat degradation</a:t>
            </a:r>
          </a:p>
          <a:p>
            <a:pPr marL="457200" lvl="0" indent="-317500" algn="just" rtl="0">
              <a:spcBef>
                <a:spcPts val="0"/>
              </a:spcBef>
              <a:spcAft>
                <a:spcPts val="0"/>
              </a:spcAft>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Furthermore, in a world facing escalating water challenges due to climate change and population growth, innovative technologies like machine learning offer promising solutions for efficient resource management and early warning systems during natural disasters.</a:t>
            </a:r>
          </a:p>
          <a:p>
            <a:pPr marL="457200" lvl="0" indent="-317500" algn="just" rtl="0">
              <a:spcBef>
                <a:spcPts val="0"/>
              </a:spcBef>
              <a:spcAft>
                <a:spcPts val="0"/>
              </a:spcAft>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Importance of leveraging advanced technologies such as sensors and machine learning for efficient water quality management.</a:t>
            </a:r>
          </a:p>
          <a:p>
            <a:pPr marL="457200" lvl="0" indent="-317500" algn="just" rtl="0">
              <a:spcBef>
                <a:spcPts val="0"/>
              </a:spcBef>
              <a:spcAft>
                <a:spcPts val="0"/>
              </a:spcAft>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Goal to enhance data accuracy, decision-making processes, and overall environmental stewardship through innovative monitoring approaches.</a:t>
            </a:r>
            <a:endParaRPr dirty="0">
              <a:latin typeface="Times New Roman" panose="02020603050405020304" pitchFamily="18" charset="0"/>
              <a:cs typeface="Times New Roman" panose="02020603050405020304" pitchFamily="18" charset="0"/>
            </a:endParaRPr>
          </a:p>
        </p:txBody>
      </p:sp>
      <p:sp>
        <p:nvSpPr>
          <p:cNvPr id="74" name="Google Shape;74;p4"/>
          <p:cNvSpPr txBox="1"/>
          <p:nvPr/>
        </p:nvSpPr>
        <p:spPr>
          <a:xfrm>
            <a:off x="2289750" y="310389"/>
            <a:ext cx="45645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dirty="0"/>
              <a:t>Motivation</a:t>
            </a:r>
            <a:endParaRPr sz="20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p:nvPr/>
        </p:nvSpPr>
        <p:spPr>
          <a:xfrm>
            <a:off x="469727" y="971327"/>
            <a:ext cx="7966553" cy="3200846"/>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Efficient management of water resources demands real-time monitoring of water quality, necessitating the development of an integrated system merging machine learning with hardware sensors. This project confronts the challenge of acquiring precise, timely data on key parameters such as pH, turbidity, and dissolved oxygen, and constructing predictive models capable of analyzing this information to anticipate water quality fluctuations.</a:t>
            </a:r>
          </a:p>
          <a:p>
            <a:pPr marL="425450" lvl="0" indent="-285750" algn="just" rtl="0">
              <a:spcBef>
                <a:spcPts val="0"/>
              </a:spcBef>
              <a:spcAft>
                <a:spcPts val="0"/>
              </a:spcAft>
              <a:buSzPts val="14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457200" lvl="0" indent="-317500" algn="just" rtl="0">
              <a:spcBef>
                <a:spcPts val="0"/>
              </a:spcBef>
              <a:spcAft>
                <a:spcPts val="0"/>
              </a:spcAft>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Additionally, seamlessly integrating hardware sensors with machine learning algorithms presents technical hurdles that must be overcome. By creating a scalable solution, this endeavor seeks to address these obstacles, facilitating proactive decision-making and sustainable management of water ecosystems. </a:t>
            </a:r>
          </a:p>
          <a:p>
            <a:pPr marL="425450" lvl="0" indent="-285750" algn="just" rtl="0">
              <a:spcBef>
                <a:spcPts val="0"/>
              </a:spcBef>
              <a:spcAft>
                <a:spcPts val="0"/>
              </a:spcAft>
              <a:buSzPts val="14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457200" lvl="0" indent="-317500" algn="just" rtl="0">
              <a:spcBef>
                <a:spcPts val="0"/>
              </a:spcBef>
              <a:spcAft>
                <a:spcPts val="0"/>
              </a:spcAft>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Through the fusion of advanced data analytics and hardware interfacing, the project endeavors to empower stakeholders with actionable insights, thereby fostering effective preservation and utilization of vital water resources.</a:t>
            </a:r>
          </a:p>
        </p:txBody>
      </p:sp>
      <p:sp>
        <p:nvSpPr>
          <p:cNvPr id="80" name="Google Shape;80;p5"/>
          <p:cNvSpPr txBox="1"/>
          <p:nvPr/>
        </p:nvSpPr>
        <p:spPr>
          <a:xfrm>
            <a:off x="2289750" y="317264"/>
            <a:ext cx="45645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a:t>Problem Statement</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p:nvPr/>
        </p:nvSpPr>
        <p:spPr>
          <a:xfrm>
            <a:off x="2289750" y="285196"/>
            <a:ext cx="4564500" cy="400200"/>
          </a:xfrm>
          <a:prstGeom prst="rect">
            <a:avLst/>
          </a:prstGeom>
          <a:noFill/>
          <a:ln>
            <a:noFill/>
          </a:ln>
        </p:spPr>
        <p:txBody>
          <a:bodyPr spcFirstLastPara="1" wrap="square" lIns="91425" tIns="45700" rIns="91425" bIns="45700" anchor="t" anchorCtr="0">
            <a:spAutoFit/>
          </a:bodyPr>
          <a:lstStyle/>
          <a:p>
            <a:pPr lvl="0" algn="ctr"/>
            <a:r>
              <a:rPr lang="en-US" sz="2000" b="1" i="0" u="none" strike="noStrike" cap="none" dirty="0">
                <a:solidFill>
                  <a:srgbClr val="000000"/>
                </a:solidFill>
                <a:latin typeface="Arial"/>
                <a:ea typeface="Arial"/>
                <a:cs typeface="Arial"/>
                <a:sym typeface="Arial"/>
              </a:rPr>
              <a:t>Im</a:t>
            </a:r>
            <a:r>
              <a:rPr lang="en-US" sz="2000" b="1" dirty="0"/>
              <a:t>plementation</a:t>
            </a:r>
            <a:endParaRPr sz="2000" b="0" i="0" u="none" strike="noStrike" cap="none" dirty="0">
              <a:solidFill>
                <a:srgbClr val="000000"/>
              </a:solidFill>
              <a:latin typeface="Arial"/>
              <a:ea typeface="Arial"/>
              <a:cs typeface="Arial"/>
              <a:sym typeface="Arial"/>
            </a:endParaRPr>
          </a:p>
        </p:txBody>
      </p:sp>
      <p:sp>
        <p:nvSpPr>
          <p:cNvPr id="68" name="Google Shape;68;p3"/>
          <p:cNvSpPr txBox="1"/>
          <p:nvPr/>
        </p:nvSpPr>
        <p:spPr>
          <a:xfrm>
            <a:off x="496499" y="1002320"/>
            <a:ext cx="7775700" cy="3200846"/>
          </a:xfrm>
          <a:prstGeom prst="rect">
            <a:avLst/>
          </a:prstGeom>
          <a:noFill/>
          <a:ln>
            <a:noFill/>
          </a:ln>
        </p:spPr>
        <p:txBody>
          <a:bodyPr spcFirstLastPara="1" wrap="square" lIns="91425" tIns="91425" rIns="91425" bIns="91425" anchor="t" anchorCtr="0">
            <a:spAutoFit/>
          </a:bodyPr>
          <a:lstStyle/>
          <a:p>
            <a:pPr marL="425450" lvl="0" indent="-285750" algn="just" rtl="0">
              <a:spcBef>
                <a:spcPts val="0"/>
              </a:spcBef>
              <a:spcAft>
                <a:spcPts val="0"/>
              </a:spcAft>
              <a:buSzPts val="1400"/>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This water quality detection model employs a Random Forest Regressor Algorithm which is a machine learning algorithm that utilizes an ensemble of decision trees for regression tasks like predicting the Water Quality Index (WQI). </a:t>
            </a:r>
          </a:p>
          <a:p>
            <a:pPr marL="425450" lvl="0" indent="-285750" algn="just" rtl="0">
              <a:spcBef>
                <a:spcPts val="0"/>
              </a:spcBef>
              <a:spcAft>
                <a:spcPts val="0"/>
              </a:spcAft>
              <a:buSzPts val="1400"/>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It constructs multiple decision trees during training and aggregates their predictions to produce a more robust and accurate overall prediction. Each tree is trained on a random subset of the data and features, reducing overfitting and improving generalization.</a:t>
            </a:r>
          </a:p>
          <a:p>
            <a:pPr marL="425450" lvl="0" indent="-285750" algn="just" rtl="0">
              <a:spcBef>
                <a:spcPts val="0"/>
              </a:spcBef>
              <a:spcAft>
                <a:spcPts val="0"/>
              </a:spcAft>
              <a:buSzPts val="1400"/>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data from different water samples using  turbidity sensor  and TDS sensors are given </a:t>
            </a:r>
            <a:r>
              <a:rPr lang="en-US" dirty="0">
                <a:solidFill>
                  <a:schemeClr val="tx1"/>
                </a:solidFill>
                <a:latin typeface="Times New Roman" panose="02020603050405020304" pitchFamily="18" charset="0"/>
                <a:cs typeface="Times New Roman" panose="02020603050405020304" pitchFamily="18" charset="0"/>
              </a:rPr>
              <a:t>as an input to the model in which the algorithm performs the operation.</a:t>
            </a:r>
          </a:p>
          <a:p>
            <a:pPr marL="425450" lvl="0" indent="-285750" algn="just" rtl="0">
              <a:spcBef>
                <a:spcPts val="0"/>
              </a:spcBef>
              <a:spcAft>
                <a:spcPts val="0"/>
              </a:spcAft>
              <a:buSzPts val="1400"/>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regressor predicts water quality index (WQI) values. Real-time sensor readings from the given water sample are fed into the model, which then displays the predicted WQI on an LCD screen.</a:t>
            </a:r>
          </a:p>
          <a:p>
            <a:pPr marL="425450" lvl="0" indent="-285750" algn="just" rtl="0">
              <a:spcBef>
                <a:spcPts val="0"/>
              </a:spcBef>
              <a:spcAft>
                <a:spcPts val="0"/>
              </a:spcAft>
              <a:buSzPts val="1400"/>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model's ensemble of decision trees captures complex relationships between sensor data and WQI, enabling accurate assessments. </a:t>
            </a:r>
          </a:p>
          <a:p>
            <a:pPr marL="425450" lvl="0" indent="-285750" algn="just" rtl="0">
              <a:spcBef>
                <a:spcPts val="0"/>
              </a:spcBef>
              <a:spcAft>
                <a:spcPts val="0"/>
              </a:spcAft>
              <a:buSzPts val="1400"/>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Users can promptly monitor and address water quality concerns based on the displayed results, aiding in effective water management and conservation efforts.</a:t>
            </a:r>
            <a:endParaRPr lang="en-US" dirty="0">
              <a:solidFill>
                <a:schemeClr val="tx1"/>
              </a:solidFill>
              <a:highlight>
                <a:schemeClr val="accent2"/>
              </a:highlight>
              <a:latin typeface="Times New Roman" panose="02020603050405020304" pitchFamily="18" charset="0"/>
              <a:ea typeface="Roboto"/>
              <a:cs typeface="Times New Roman" panose="02020603050405020304" pitchFamily="18" charset="0"/>
              <a:sym typeface="Roboto"/>
            </a:endParaRPr>
          </a:p>
        </p:txBody>
      </p:sp>
    </p:spTree>
    <p:extLst>
      <p:ext uri="{BB962C8B-B14F-4D97-AF65-F5344CB8AC3E}">
        <p14:creationId xmlns:p14="http://schemas.microsoft.com/office/powerpoint/2010/main" val="3420540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3"/>
          <p:cNvSpPr txBox="1"/>
          <p:nvPr/>
        </p:nvSpPr>
        <p:spPr>
          <a:xfrm>
            <a:off x="489375" y="1001680"/>
            <a:ext cx="8077567" cy="3796843"/>
          </a:xfrm>
          <a:prstGeom prst="rect">
            <a:avLst/>
          </a:prstGeom>
          <a:noFill/>
          <a:ln>
            <a:noFill/>
          </a:ln>
        </p:spPr>
        <p:txBody>
          <a:bodyPr spcFirstLastPara="1" wrap="square" lIns="91425" tIns="91425" rIns="91425" bIns="91425" anchor="t" anchorCtr="0">
            <a:spAutoFit/>
          </a:bodyPr>
          <a:lstStyle/>
          <a:p>
            <a:pPr marL="285750" indent="-285750" algn="just">
              <a:lnSpc>
                <a:spcPct val="107000"/>
              </a:lnSpc>
              <a:spcAft>
                <a:spcPts val="800"/>
              </a:spcAft>
              <a:buFont typeface="Arial" panose="020B0604020202020204" pitchFamily="34" charset="0"/>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Random Forest Regressor is a popular ensemble learning algorithm used for regression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tasks.It</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belongs to the family of ensemble methods, where multiple models are combined to improve predictive performance.</a:t>
            </a:r>
          </a:p>
          <a:p>
            <a:pPr marL="285750" indent="-285750" algn="just">
              <a:lnSpc>
                <a:spcPct val="107000"/>
              </a:lnSpc>
              <a:spcAft>
                <a:spcPts val="800"/>
              </a:spcAft>
              <a:buFont typeface="Arial" panose="020B0604020202020204" pitchFamily="34" charset="0"/>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Random Forest builds multiple decision trees during training. Each tree is trained on a random subset of the data and features.</a:t>
            </a:r>
          </a:p>
          <a:p>
            <a:pPr marL="285750" indent="-285750" algn="just">
              <a:lnSpc>
                <a:spcPct val="107000"/>
              </a:lnSpc>
              <a:spcAft>
                <a:spcPts val="800"/>
              </a:spcAft>
              <a:buFont typeface="Arial" panose="020B0604020202020204" pitchFamily="34" charset="0"/>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Predictions from individual trees are aggregated to produce the final prediction. For regression tasks, this typically involves averaging the predictions.</a:t>
            </a:r>
          </a:p>
          <a:p>
            <a:pPr marL="285750" indent="-285750" algn="just">
              <a:lnSpc>
                <a:spcPct val="107000"/>
              </a:lnSpc>
              <a:spcAft>
                <a:spcPts val="800"/>
              </a:spcAft>
              <a:buFont typeface="Arial" panose="020B0604020202020204" pitchFamily="34" charset="0"/>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Random Forest provides a measure of feature importance, indicating the contribution of each feature to the model's predictions.</a:t>
            </a:r>
          </a:p>
          <a:p>
            <a:pPr marL="285750" indent="-285750" algn="just">
              <a:lnSpc>
                <a:spcPct val="107000"/>
              </a:lnSpc>
              <a:spcAft>
                <a:spcPts val="800"/>
              </a:spcAft>
              <a:buFont typeface="Arial" panose="020B0604020202020204" pitchFamily="34" charset="0"/>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Robust to overfitting due to the combination of multiple trees which can handle large datasets with high dimensionality.</a:t>
            </a:r>
          </a:p>
          <a:p>
            <a:pPr marL="285750" indent="-285750" algn="just">
              <a:lnSpc>
                <a:spcPct val="107000"/>
              </a:lnSpc>
              <a:spcAft>
                <a:spcPts val="800"/>
              </a:spcAft>
              <a:buFont typeface="Arial" panose="020B0604020202020204" pitchFamily="34" charset="0"/>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Effective in capturing non-linear relationships and interactions between features widely used in various domains including finance, healthcare, and marketing for tasks like stock price prediction, disease diagnosis, and customer churn prediction.</a:t>
            </a:r>
          </a:p>
        </p:txBody>
      </p:sp>
      <p:sp>
        <p:nvSpPr>
          <p:cNvPr id="3" name="TextBox 2">
            <a:extLst>
              <a:ext uri="{FF2B5EF4-FFF2-40B4-BE49-F238E27FC236}">
                <a16:creationId xmlns:a16="http://schemas.microsoft.com/office/drawing/2014/main" id="{9534FF86-1E3D-443D-C51D-DC782707FC16}"/>
              </a:ext>
            </a:extLst>
          </p:cNvPr>
          <p:cNvSpPr txBox="1"/>
          <p:nvPr/>
        </p:nvSpPr>
        <p:spPr>
          <a:xfrm>
            <a:off x="2026085" y="344977"/>
            <a:ext cx="5091830" cy="400110"/>
          </a:xfrm>
          <a:prstGeom prst="rect">
            <a:avLst/>
          </a:prstGeom>
          <a:noFill/>
        </p:spPr>
        <p:txBody>
          <a:bodyPr wrap="square">
            <a:spAutoFit/>
          </a:bodyPr>
          <a:lstStyle/>
          <a:p>
            <a:r>
              <a:rPr lang="en-US" sz="2000" b="1" i="0" dirty="0">
                <a:solidFill>
                  <a:schemeClr val="tx1"/>
                </a:solidFill>
                <a:effectLst/>
                <a:latin typeface="+mn-lt"/>
                <a:cs typeface="Times New Roman" panose="02020603050405020304" pitchFamily="18" charset="0"/>
              </a:rPr>
              <a:t>Random Forest Regressor Algorithm </a:t>
            </a:r>
            <a:endParaRPr lang="en-IN" sz="2000" b="1" dirty="0">
              <a:latin typeface="+mn-lt"/>
            </a:endParaRPr>
          </a:p>
        </p:txBody>
      </p:sp>
    </p:spTree>
    <p:extLst>
      <p:ext uri="{BB962C8B-B14F-4D97-AF65-F5344CB8AC3E}">
        <p14:creationId xmlns:p14="http://schemas.microsoft.com/office/powerpoint/2010/main" val="4097247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p:nvPr/>
        </p:nvSpPr>
        <p:spPr>
          <a:xfrm>
            <a:off x="623352" y="971327"/>
            <a:ext cx="8009100" cy="2985402"/>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aims to predict water quality through machine learning models and hardware integration. Initially, historical data on pertinent water quality parameters is collected and preprocessed, followed by feature selection or extraction. </a:t>
            </a:r>
          </a:p>
          <a:p>
            <a:pPr marL="457200" lvl="0" indent="-317500" algn="just" rtl="0">
              <a:spcBef>
                <a:spcPts val="0"/>
              </a:spcBef>
              <a:spcAft>
                <a:spcPts val="0"/>
              </a:spcAft>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Machine learning algorithms, including regression or classification models, are then trained on the prepared data. </a:t>
            </a:r>
          </a:p>
          <a:p>
            <a:pPr marL="457200" lvl="0" indent="-317500" algn="just" rtl="0">
              <a:spcBef>
                <a:spcPts val="0"/>
              </a:spcBef>
              <a:spcAft>
                <a:spcPts val="0"/>
              </a:spcAft>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Simultaneously, sensors and hardware devices are integrated for real-time data acquisition. Systems for continuous data collection are established, enabling the models to make predictions based on incoming sensor data. </a:t>
            </a:r>
          </a:p>
          <a:p>
            <a:pPr marL="457200" lvl="0" indent="-317500" algn="just" rtl="0">
              <a:spcBef>
                <a:spcPts val="0"/>
              </a:spcBef>
              <a:spcAft>
                <a:spcPts val="0"/>
              </a:spcAft>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feedback loop is instituted to refine model performance. Following deployment in the target environment, ongoing monitoring and maintenance ensure optimal system performance. This methodology offers a comprehensive approach to accurately predict water quality, facilitating effective environmental monitoring and management.</a:t>
            </a:r>
          </a:p>
          <a:p>
            <a:pPr marL="457200" lvl="0" indent="-317500" algn="just" rtl="0">
              <a:spcBef>
                <a:spcPts val="0"/>
              </a:spcBef>
              <a:spcAft>
                <a:spcPts val="0"/>
              </a:spcAft>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Explain the ensemble learning approach using decision trees and its advantages in prediction tasks.</a:t>
            </a:r>
          </a:p>
        </p:txBody>
      </p:sp>
      <p:sp>
        <p:nvSpPr>
          <p:cNvPr id="86" name="Google Shape;86;p6"/>
          <p:cNvSpPr txBox="1"/>
          <p:nvPr/>
        </p:nvSpPr>
        <p:spPr>
          <a:xfrm>
            <a:off x="2289750" y="289764"/>
            <a:ext cx="45645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dirty="0"/>
              <a:t>Methodology</a:t>
            </a:r>
            <a:endParaRPr sz="2000" b="0" i="0" u="none" strike="noStrike" cap="none" dirty="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26b68351ac8_0_30"/>
          <p:cNvSpPr txBox="1"/>
          <p:nvPr/>
        </p:nvSpPr>
        <p:spPr>
          <a:xfrm>
            <a:off x="2252546" y="248317"/>
            <a:ext cx="45645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dirty="0"/>
              <a:t>Design Specifications</a:t>
            </a:r>
            <a:endParaRPr sz="2000" b="0" i="0" u="none" strike="noStrike" cap="none" dirty="0">
              <a:solidFill>
                <a:srgbClr val="000000"/>
              </a:solidFill>
              <a:latin typeface="Arial"/>
              <a:ea typeface="Arial"/>
              <a:cs typeface="Arial"/>
              <a:sym typeface="Arial"/>
            </a:endParaRPr>
          </a:p>
        </p:txBody>
      </p:sp>
      <p:sp>
        <p:nvSpPr>
          <p:cNvPr id="92" name="Google Shape;92;g26b68351ac8_0_30"/>
          <p:cNvSpPr txBox="1"/>
          <p:nvPr/>
        </p:nvSpPr>
        <p:spPr>
          <a:xfrm>
            <a:off x="843146" y="863250"/>
            <a:ext cx="7383300" cy="3631733"/>
          </a:xfrm>
          <a:prstGeom prst="rect">
            <a:avLst/>
          </a:prstGeom>
          <a:noFill/>
          <a:ln>
            <a:noFill/>
          </a:ln>
        </p:spPr>
        <p:txBody>
          <a:bodyPr spcFirstLastPara="1" wrap="square" lIns="91425" tIns="91425" rIns="91425" bIns="91425" anchor="t" anchorCtr="0">
            <a:spAutoFit/>
          </a:bodyPr>
          <a:lstStyle/>
          <a:p>
            <a:pPr marL="139700" lvl="0" algn="just" rtl="0">
              <a:spcBef>
                <a:spcPts val="0"/>
              </a:spcBef>
              <a:spcAft>
                <a:spcPts val="0"/>
              </a:spcAft>
              <a:buSzPts val="1400"/>
            </a:pPr>
            <a:r>
              <a:rPr lang="en-US" dirty="0">
                <a:latin typeface="Times New Roman" panose="02020603050405020304" pitchFamily="18" charset="0"/>
                <a:cs typeface="Times New Roman" panose="02020603050405020304" pitchFamily="18" charset="0"/>
              </a:rPr>
              <a:t>Design specifications for a project aiming to predict water quality using machine learning models and hardware integration should encompass various aspects of the system architecture, data handling, hardware selection, and performance requirements. Here's an overview of the key design specifications:</a:t>
            </a:r>
          </a:p>
          <a:p>
            <a:pPr marL="425450" lvl="0" indent="-285750" algn="just" rtl="0">
              <a:spcBef>
                <a:spcPts val="0"/>
              </a:spcBef>
              <a:spcAft>
                <a:spcPts val="0"/>
              </a:spcAft>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System Architecture for Live Monitoring: The model shows the interaction between machine learning models and hardware components.</a:t>
            </a:r>
          </a:p>
          <a:p>
            <a:pPr marL="425450" lvl="0" indent="-285750" algn="just" rtl="0">
              <a:spcBef>
                <a:spcPts val="0"/>
              </a:spcBef>
              <a:spcAft>
                <a:spcPts val="0"/>
              </a:spcAft>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Handling and Processing: The frequency and volume of data acquisition required for real-time monitoring is fixed according to the data storage and processing requirements, considering scalability and efficiency.</a:t>
            </a:r>
          </a:p>
          <a:p>
            <a:pPr marL="425450" lvl="0" indent="-285750" algn="just" rtl="0">
              <a:spcBef>
                <a:spcPts val="0"/>
              </a:spcBef>
              <a:spcAft>
                <a:spcPts val="0"/>
              </a:spcAft>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Selection: Suitable sensors like water sensor, turbidity sensor and hardware devices like breadboard ,Arduino and other connectors which are capable of measuring relevant water quality parameters with high accuracy and reliability. The factors such as sensor accuracy, precision, response time, and environmental robustness have been used.</a:t>
            </a:r>
          </a:p>
          <a:p>
            <a:pPr marL="425450" lvl="0" indent="-285750" algn="just" rtl="0">
              <a:spcBef>
                <a:spcPts val="0"/>
              </a:spcBef>
              <a:spcAft>
                <a:spcPts val="0"/>
              </a:spcAft>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Performance Requirements: The performance of the model with performance metrics for the system, such as prediction accuracy, response time, and data acquisition frequency are calculated.</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5278</TotalTime>
  <Words>4486</Words>
  <Application>Microsoft Office PowerPoint</Application>
  <PresentationFormat>On-screen Show (16:9)</PresentationFormat>
  <Paragraphs>378</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Times New Roman</vt:lpstr>
      <vt:lpstr>Arial</vt:lpstr>
      <vt:lpstr>Courier New</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 Kumar H N</dc:creator>
  <cp:lastModifiedBy>KUNAL</cp:lastModifiedBy>
  <cp:revision>8</cp:revision>
  <dcterms:modified xsi:type="dcterms:W3CDTF">2024-03-17T12:03:21Z</dcterms:modified>
</cp:coreProperties>
</file>