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5"/>
  </p:notesMasterIdLst>
  <p:handoutMasterIdLst>
    <p:handoutMasterId r:id="rId36"/>
  </p:handoutMasterIdLst>
  <p:sldIdLst>
    <p:sldId id="256" r:id="rId5"/>
    <p:sldId id="277" r:id="rId6"/>
    <p:sldId id="294" r:id="rId7"/>
    <p:sldId id="261" r:id="rId8"/>
    <p:sldId id="296" r:id="rId9"/>
    <p:sldId id="293" r:id="rId10"/>
    <p:sldId id="266" r:id="rId11"/>
    <p:sldId id="299" r:id="rId12"/>
    <p:sldId id="289" r:id="rId13"/>
    <p:sldId id="300" r:id="rId14"/>
    <p:sldId id="302" r:id="rId15"/>
    <p:sldId id="297" r:id="rId16"/>
    <p:sldId id="262" r:id="rId17"/>
    <p:sldId id="298" r:id="rId18"/>
    <p:sldId id="264" r:id="rId19"/>
    <p:sldId id="258" r:id="rId20"/>
    <p:sldId id="278" r:id="rId21"/>
    <p:sldId id="301" r:id="rId22"/>
    <p:sldId id="292" r:id="rId23"/>
    <p:sldId id="295" r:id="rId24"/>
    <p:sldId id="280" r:id="rId25"/>
    <p:sldId id="270" r:id="rId26"/>
    <p:sldId id="271" r:id="rId27"/>
    <p:sldId id="287" r:id="rId28"/>
    <p:sldId id="260" r:id="rId29"/>
    <p:sldId id="282" r:id="rId30"/>
    <p:sldId id="283" r:id="rId31"/>
    <p:sldId id="290" r:id="rId32"/>
    <p:sldId id="275"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E6D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38" y="13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naal Naik" userId="063bf5775d666102" providerId="LiveId" clId="{1A317FE6-9478-4467-A790-6060F36DED45}"/>
    <pc:docChg chg="custSel addSld modSld sldOrd">
      <pc:chgData name="Kunaal Naik" userId="063bf5775d666102" providerId="LiveId" clId="{1A317FE6-9478-4467-A790-6060F36DED45}" dt="2022-07-27T08:38:27.727" v="652" actId="20577"/>
      <pc:docMkLst>
        <pc:docMk/>
      </pc:docMkLst>
      <pc:sldChg chg="modSp mod ord">
        <pc:chgData name="Kunaal Naik" userId="063bf5775d666102" providerId="LiveId" clId="{1A317FE6-9478-4467-A790-6060F36DED45}" dt="2022-07-27T08:38:27.727" v="652" actId="20577"/>
        <pc:sldMkLst>
          <pc:docMk/>
          <pc:sldMk cId="1110415384" sldId="297"/>
        </pc:sldMkLst>
        <pc:spChg chg="mod">
          <ac:chgData name="Kunaal Naik" userId="063bf5775d666102" providerId="LiveId" clId="{1A317FE6-9478-4467-A790-6060F36DED45}" dt="2022-07-27T08:34:55.972" v="26" actId="20577"/>
          <ac:spMkLst>
            <pc:docMk/>
            <pc:sldMk cId="1110415384" sldId="297"/>
            <ac:spMk id="2" creationId="{5CE54ABB-4929-4810-950B-2DAEA0A5BAB4}"/>
          </ac:spMkLst>
        </pc:spChg>
        <pc:spChg chg="mod">
          <ac:chgData name="Kunaal Naik" userId="063bf5775d666102" providerId="LiveId" clId="{1A317FE6-9478-4467-A790-6060F36DED45}" dt="2022-07-27T08:36:55.745" v="364" actId="20577"/>
          <ac:spMkLst>
            <pc:docMk/>
            <pc:sldMk cId="1110415384" sldId="297"/>
            <ac:spMk id="3" creationId="{D5E1C399-8F48-44F5-9461-3C89866D4CE1}"/>
          </ac:spMkLst>
        </pc:spChg>
        <pc:spChg chg="mod">
          <ac:chgData name="Kunaal Naik" userId="063bf5775d666102" providerId="LiveId" clId="{1A317FE6-9478-4467-A790-6060F36DED45}" dt="2022-07-27T08:35:23.031" v="108" actId="20577"/>
          <ac:spMkLst>
            <pc:docMk/>
            <pc:sldMk cId="1110415384" sldId="297"/>
            <ac:spMk id="4" creationId="{A112B089-A8F9-45B1-BE6E-EAC10163F082}"/>
          </ac:spMkLst>
        </pc:spChg>
        <pc:spChg chg="mod">
          <ac:chgData name="Kunaal Naik" userId="063bf5775d666102" providerId="LiveId" clId="{1A317FE6-9478-4467-A790-6060F36DED45}" dt="2022-07-27T08:35:42.328" v="154" actId="20577"/>
          <ac:spMkLst>
            <pc:docMk/>
            <pc:sldMk cId="1110415384" sldId="297"/>
            <ac:spMk id="5" creationId="{CF515C5D-2CDB-4E66-B2B8-1451BC44247F}"/>
          </ac:spMkLst>
        </pc:spChg>
        <pc:spChg chg="mod">
          <ac:chgData name="Kunaal Naik" userId="063bf5775d666102" providerId="LiveId" clId="{1A317FE6-9478-4467-A790-6060F36DED45}" dt="2022-07-27T08:35:33.109" v="145" actId="20577"/>
          <ac:spMkLst>
            <pc:docMk/>
            <pc:sldMk cId="1110415384" sldId="297"/>
            <ac:spMk id="6" creationId="{0FE22F9B-4BF8-41DC-8F1C-836B546E59AD}"/>
          </ac:spMkLst>
        </pc:spChg>
        <pc:spChg chg="mod">
          <ac:chgData name="Kunaal Naik" userId="063bf5775d666102" providerId="LiveId" clId="{1A317FE6-9478-4467-A790-6060F36DED45}" dt="2022-07-27T08:36:29.850" v="276" actId="20577"/>
          <ac:spMkLst>
            <pc:docMk/>
            <pc:sldMk cId="1110415384" sldId="297"/>
            <ac:spMk id="7" creationId="{6B35F89A-6CDF-41F7-BD87-18B45BD7330B}"/>
          </ac:spMkLst>
        </pc:spChg>
        <pc:spChg chg="mod">
          <ac:chgData name="Kunaal Naik" userId="063bf5775d666102" providerId="LiveId" clId="{1A317FE6-9478-4467-A790-6060F36DED45}" dt="2022-07-27T08:38:27.727" v="652" actId="20577"/>
          <ac:spMkLst>
            <pc:docMk/>
            <pc:sldMk cId="1110415384" sldId="297"/>
            <ac:spMk id="8" creationId="{E92B9716-8D44-4864-8986-720957B34362}"/>
          </ac:spMkLst>
        </pc:spChg>
      </pc:sldChg>
      <pc:sldChg chg="add">
        <pc:chgData name="Kunaal Naik" userId="063bf5775d666102" providerId="LiveId" clId="{1A317FE6-9478-4467-A790-6060F36DED45}" dt="2022-07-27T08:34:32.125" v="0" actId="2890"/>
        <pc:sldMkLst>
          <pc:docMk/>
          <pc:sldMk cId="3907187692" sldId="301"/>
        </pc:sldMkLst>
      </pc:sldChg>
      <pc:sldChg chg="addSp delSp modSp new mod modClrScheme chgLayout">
        <pc:chgData name="Kunaal Naik" userId="063bf5775d666102" providerId="LiveId" clId="{1A317FE6-9478-4467-A790-6060F36DED45}" dt="2022-07-27T08:34:49.452" v="14" actId="20577"/>
        <pc:sldMkLst>
          <pc:docMk/>
          <pc:sldMk cId="610890628" sldId="302"/>
        </pc:sldMkLst>
        <pc:spChg chg="del mod ord">
          <ac:chgData name="Kunaal Naik" userId="063bf5775d666102" providerId="LiveId" clId="{1A317FE6-9478-4467-A790-6060F36DED45}" dt="2022-07-27T08:34:43.443" v="6" actId="700"/>
          <ac:spMkLst>
            <pc:docMk/>
            <pc:sldMk cId="610890628" sldId="302"/>
            <ac:spMk id="2" creationId="{58C50BF2-D09C-3F44-2CDA-D84CEB345A53}"/>
          </ac:spMkLst>
        </pc:spChg>
        <pc:spChg chg="del">
          <ac:chgData name="Kunaal Naik" userId="063bf5775d666102" providerId="LiveId" clId="{1A317FE6-9478-4467-A790-6060F36DED45}" dt="2022-07-27T08:34:43.443" v="6" actId="700"/>
          <ac:spMkLst>
            <pc:docMk/>
            <pc:sldMk cId="610890628" sldId="302"/>
            <ac:spMk id="3" creationId="{DB6AF4C2-39D8-AE7A-548D-172E748FC686}"/>
          </ac:spMkLst>
        </pc:spChg>
        <pc:spChg chg="del">
          <ac:chgData name="Kunaal Naik" userId="063bf5775d666102" providerId="LiveId" clId="{1A317FE6-9478-4467-A790-6060F36DED45}" dt="2022-07-27T08:34:43.443" v="6" actId="700"/>
          <ac:spMkLst>
            <pc:docMk/>
            <pc:sldMk cId="610890628" sldId="302"/>
            <ac:spMk id="4" creationId="{6E0BDE62-78A8-E333-F685-DC155527557E}"/>
          </ac:spMkLst>
        </pc:spChg>
        <pc:spChg chg="del">
          <ac:chgData name="Kunaal Naik" userId="063bf5775d666102" providerId="LiveId" clId="{1A317FE6-9478-4467-A790-6060F36DED45}" dt="2022-07-27T08:34:43.443" v="6" actId="700"/>
          <ac:spMkLst>
            <pc:docMk/>
            <pc:sldMk cId="610890628" sldId="302"/>
            <ac:spMk id="5" creationId="{0095271E-329B-3604-20D6-8318AA40B8AF}"/>
          </ac:spMkLst>
        </pc:spChg>
        <pc:spChg chg="del">
          <ac:chgData name="Kunaal Naik" userId="063bf5775d666102" providerId="LiveId" clId="{1A317FE6-9478-4467-A790-6060F36DED45}" dt="2022-07-27T08:34:43.443" v="6" actId="700"/>
          <ac:spMkLst>
            <pc:docMk/>
            <pc:sldMk cId="610890628" sldId="302"/>
            <ac:spMk id="6" creationId="{1B2AF05D-E785-A40F-DD10-FA121C4E02E4}"/>
          </ac:spMkLst>
        </pc:spChg>
        <pc:spChg chg="del">
          <ac:chgData name="Kunaal Naik" userId="063bf5775d666102" providerId="LiveId" clId="{1A317FE6-9478-4467-A790-6060F36DED45}" dt="2022-07-27T08:34:43.443" v="6" actId="700"/>
          <ac:spMkLst>
            <pc:docMk/>
            <pc:sldMk cId="610890628" sldId="302"/>
            <ac:spMk id="7" creationId="{ACDE53C3-1364-5904-197A-71C13B0EF6E9}"/>
          </ac:spMkLst>
        </pc:spChg>
        <pc:spChg chg="del">
          <ac:chgData name="Kunaal Naik" userId="063bf5775d666102" providerId="LiveId" clId="{1A317FE6-9478-4467-A790-6060F36DED45}" dt="2022-07-27T08:34:43.443" v="6" actId="700"/>
          <ac:spMkLst>
            <pc:docMk/>
            <pc:sldMk cId="610890628" sldId="302"/>
            <ac:spMk id="8" creationId="{81F02C45-1F2C-CD46-DAAF-31BAB8C4EE3C}"/>
          </ac:spMkLst>
        </pc:spChg>
        <pc:spChg chg="del">
          <ac:chgData name="Kunaal Naik" userId="063bf5775d666102" providerId="LiveId" clId="{1A317FE6-9478-4467-A790-6060F36DED45}" dt="2022-07-27T08:34:43.443" v="6" actId="700"/>
          <ac:spMkLst>
            <pc:docMk/>
            <pc:sldMk cId="610890628" sldId="302"/>
            <ac:spMk id="9" creationId="{B6B6CAB8-7647-87FD-A899-D79D337128E0}"/>
          </ac:spMkLst>
        </pc:spChg>
        <pc:spChg chg="del">
          <ac:chgData name="Kunaal Naik" userId="063bf5775d666102" providerId="LiveId" clId="{1A317FE6-9478-4467-A790-6060F36DED45}" dt="2022-07-27T08:34:43.443" v="6" actId="700"/>
          <ac:spMkLst>
            <pc:docMk/>
            <pc:sldMk cId="610890628" sldId="302"/>
            <ac:spMk id="10" creationId="{5590F96B-9D3D-1F73-8E5E-2A7F1C06B9EB}"/>
          </ac:spMkLst>
        </pc:spChg>
        <pc:spChg chg="mod ord">
          <ac:chgData name="Kunaal Naik" userId="063bf5775d666102" providerId="LiveId" clId="{1A317FE6-9478-4467-A790-6060F36DED45}" dt="2022-07-27T08:34:43.443" v="6" actId="700"/>
          <ac:spMkLst>
            <pc:docMk/>
            <pc:sldMk cId="610890628" sldId="302"/>
            <ac:spMk id="11" creationId="{F165C9B3-1D9B-F976-AA5E-6100093A0EAD}"/>
          </ac:spMkLst>
        </pc:spChg>
        <pc:spChg chg="mod ord">
          <ac:chgData name="Kunaal Naik" userId="063bf5775d666102" providerId="LiveId" clId="{1A317FE6-9478-4467-A790-6060F36DED45}" dt="2022-07-27T08:34:43.443" v="6" actId="700"/>
          <ac:spMkLst>
            <pc:docMk/>
            <pc:sldMk cId="610890628" sldId="302"/>
            <ac:spMk id="12" creationId="{D62063DA-2F2C-0EF8-60D7-E1AA2BC44E2A}"/>
          </ac:spMkLst>
        </pc:spChg>
        <pc:spChg chg="mod ord">
          <ac:chgData name="Kunaal Naik" userId="063bf5775d666102" providerId="LiveId" clId="{1A317FE6-9478-4467-A790-6060F36DED45}" dt="2022-07-27T08:34:43.443" v="6" actId="700"/>
          <ac:spMkLst>
            <pc:docMk/>
            <pc:sldMk cId="610890628" sldId="302"/>
            <ac:spMk id="13" creationId="{3EF56C20-9078-73E1-2AEC-4E0BF97FAABD}"/>
          </ac:spMkLst>
        </pc:spChg>
        <pc:spChg chg="add mod ord">
          <ac:chgData name="Kunaal Naik" userId="063bf5775d666102" providerId="LiveId" clId="{1A317FE6-9478-4467-A790-6060F36DED45}" dt="2022-07-27T08:34:49.452" v="14" actId="20577"/>
          <ac:spMkLst>
            <pc:docMk/>
            <pc:sldMk cId="610890628" sldId="302"/>
            <ac:spMk id="14" creationId="{37BBB1C1-8B49-D5BE-C374-52B77A2BFAD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7/27/2022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https://www.javatpoint.com/regression-vs-classification-in-machine-learning</a:t>
            </a:r>
          </a:p>
          <a:p>
            <a:r>
              <a:rPr lang="en-IN" dirty="0"/>
              <a:t>https://www.javatpoint.com/unsupervised-machine-learning</a:t>
            </a:r>
          </a:p>
          <a:p>
            <a:r>
              <a:rPr lang="en-IN" dirty="0"/>
              <a:t>https://www.analyticsvidhya.com/blog/2021/07/time-series-forecasting-complete-tutorial-part-1/</a:t>
            </a:r>
          </a:p>
          <a:p>
            <a:r>
              <a:rPr lang="en-IN" dirty="0"/>
              <a:t>https://www.geeksforgeeks.org/clustering-in-machine-learning/</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41088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https://www.analyticsvidhya.com/blog/2021/07/time-series-forecasting-complete-tutorial-part-1/</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659279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Analytics with Excel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Analytics with Excel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Analytics with Excel </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Analytics with Excel </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Analytics with Excel </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Analytics with Excel </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Analytics with Excel </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Analytics with Excel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Analytics with Excel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Analytics with Excel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2022</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Analytics with Excel </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Analytics with Excel </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Analytics with Excel </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2022</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Analytics with Excel </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2022</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Analytics with Excel </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2022</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Analytics with Excel </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2022</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Analytics with Excel </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2022</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Analytics with Excel </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2022</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Analytics with Excel </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2022</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Analytics with Excel </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7.xml"/><Relationship Id="rId5" Type="http://schemas.openxmlformats.org/officeDocument/2006/relationships/image" Target="../media/image39.jpeg"/><Relationship Id="rId4" Type="http://schemas.openxmlformats.org/officeDocument/2006/relationships/image" Target="../media/image38.jpeg"/></Relationships>
</file>

<file path=ppt/slides/_rels/slide27.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jpg"/><Relationship Id="rId7" Type="http://schemas.openxmlformats.org/officeDocument/2006/relationships/image" Target="../media/image45.jpg"/><Relationship Id="rId2" Type="http://schemas.openxmlformats.org/officeDocument/2006/relationships/image" Target="../media/image40.jpg"/><Relationship Id="rId1" Type="http://schemas.openxmlformats.org/officeDocument/2006/relationships/slideLayout" Target="../slideLayouts/slideLayout18.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 Id="rId9" Type="http://schemas.openxmlformats.org/officeDocument/2006/relationships/image" Target="../media/image47.jpg"/></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Analytics with Excel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Kunaal Naik</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TIME SERIES Forecasting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Data Smart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8194" name="Picture 2" descr="How to Calculate MAPE in Python? - GeeksforGeeks">
            <a:extLst>
              <a:ext uri="{FF2B5EF4-FFF2-40B4-BE49-F238E27FC236}">
                <a16:creationId xmlns:a16="http://schemas.microsoft.com/office/drawing/2014/main" id="{EBCC5B7B-E089-8E30-54AB-DECF23D31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021" y="5195149"/>
            <a:ext cx="4491508" cy="978918"/>
          </a:xfrm>
          <a:prstGeom prst="rect">
            <a:avLst/>
          </a:prstGeom>
          <a:noFill/>
          <a:extLst>
            <a:ext uri="{909E8E84-426E-40DD-AFC4-6F175D3DCCD1}">
              <a14:hiddenFill xmlns:a14="http://schemas.microsoft.com/office/drawing/2010/main">
                <a:solidFill>
                  <a:srgbClr val="FFFFFF"/>
                </a:solidFill>
              </a14:hiddenFill>
            </a:ext>
          </a:extLst>
        </p:spPr>
      </p:pic>
      <p:sp>
        <p:nvSpPr>
          <p:cNvPr id="29" name="Content Placeholder 2">
            <a:extLst>
              <a:ext uri="{FF2B5EF4-FFF2-40B4-BE49-F238E27FC236}">
                <a16:creationId xmlns:a16="http://schemas.microsoft.com/office/drawing/2014/main" id="{5337012D-3A26-052B-D4CB-D5DEFE5406BA}"/>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OUTPUT (y, time-based value)</a:t>
            </a:r>
          </a:p>
        </p:txBody>
      </p:sp>
      <p:sp>
        <p:nvSpPr>
          <p:cNvPr id="30" name="Text Placeholder 3">
            <a:extLst>
              <a:ext uri="{FF2B5EF4-FFF2-40B4-BE49-F238E27FC236}">
                <a16:creationId xmlns:a16="http://schemas.microsoft.com/office/drawing/2014/main" id="{11F772AD-478A-9F33-3BB3-6CA9B18F6E87}"/>
              </a:ext>
            </a:extLst>
          </p:cNvPr>
          <p:cNvSpPr>
            <a:spLocks noGrp="1"/>
          </p:cNvSpPr>
          <p:nvPr>
            <p:ph type="body" sz="quarter" idx="15"/>
          </p:nvPr>
        </p:nvSpPr>
        <p:spPr>
          <a:xfrm>
            <a:off x="5921828" y="1860060"/>
            <a:ext cx="5431971" cy="557950"/>
          </a:xfrm>
        </p:spPr>
        <p:txBody>
          <a:bodyPr>
            <a:normAutofit/>
          </a:bodyPr>
          <a:lstStyle/>
          <a:p>
            <a:r>
              <a:rPr lang="en-US" dirty="0"/>
              <a:t>Future Value based on time (Coal Price, Demand Forecasting)</a:t>
            </a:r>
          </a:p>
        </p:txBody>
      </p:sp>
      <p:sp>
        <p:nvSpPr>
          <p:cNvPr id="31" name="Text Placeholder 4">
            <a:extLst>
              <a:ext uri="{FF2B5EF4-FFF2-40B4-BE49-F238E27FC236}">
                <a16:creationId xmlns:a16="http://schemas.microsoft.com/office/drawing/2014/main" id="{B8015DEC-0DCF-4A28-EE8D-D6C7EDAD84E7}"/>
              </a:ext>
            </a:extLst>
          </p:cNvPr>
          <p:cNvSpPr>
            <a:spLocks noGrp="1"/>
          </p:cNvSpPr>
          <p:nvPr>
            <p:ph type="body" sz="quarter" idx="23"/>
          </p:nvPr>
        </p:nvSpPr>
        <p:spPr>
          <a:xfrm>
            <a:off x="5922254" y="2630431"/>
            <a:ext cx="5433204" cy="365125"/>
          </a:xfrm>
        </p:spPr>
        <p:txBody>
          <a:bodyPr>
            <a:normAutofit lnSpcReduction="10000"/>
          </a:bodyPr>
          <a:lstStyle/>
          <a:p>
            <a:r>
              <a:rPr lang="en-US" dirty="0"/>
              <a:t>DATA (y)</a:t>
            </a:r>
          </a:p>
        </p:txBody>
      </p:sp>
      <p:sp>
        <p:nvSpPr>
          <p:cNvPr id="32" name="Text Placeholder 5">
            <a:extLst>
              <a:ext uri="{FF2B5EF4-FFF2-40B4-BE49-F238E27FC236}">
                <a16:creationId xmlns:a16="http://schemas.microsoft.com/office/drawing/2014/main" id="{0012A94E-2D9C-CD7E-F80C-4CE2A1AE2E9F}"/>
              </a:ext>
            </a:extLst>
          </p:cNvPr>
          <p:cNvSpPr>
            <a:spLocks noGrp="1"/>
          </p:cNvSpPr>
          <p:nvPr>
            <p:ph type="body" sz="quarter" idx="24"/>
          </p:nvPr>
        </p:nvSpPr>
        <p:spPr>
          <a:xfrm>
            <a:off x="5921828" y="2959856"/>
            <a:ext cx="5431971" cy="557950"/>
          </a:xfrm>
        </p:spPr>
        <p:txBody>
          <a:bodyPr/>
          <a:lstStyle/>
          <a:p>
            <a:r>
              <a:rPr lang="en-US" dirty="0"/>
              <a:t>Forecasting uses the series along with time to forecast into the future</a:t>
            </a:r>
            <a:endParaRPr lang="en-ZA" dirty="0"/>
          </a:p>
        </p:txBody>
      </p:sp>
      <p:sp>
        <p:nvSpPr>
          <p:cNvPr id="33" name="Text Placeholder 6">
            <a:extLst>
              <a:ext uri="{FF2B5EF4-FFF2-40B4-BE49-F238E27FC236}">
                <a16:creationId xmlns:a16="http://schemas.microsoft.com/office/drawing/2014/main" id="{90B45CEA-8B3E-C932-03FE-2F11217098B9}"/>
              </a:ext>
            </a:extLst>
          </p:cNvPr>
          <p:cNvSpPr>
            <a:spLocks noGrp="1"/>
          </p:cNvSpPr>
          <p:nvPr>
            <p:ph type="body" sz="quarter" idx="25"/>
          </p:nvPr>
        </p:nvSpPr>
        <p:spPr>
          <a:xfrm>
            <a:off x="5922254" y="3730227"/>
            <a:ext cx="5433204" cy="365125"/>
          </a:xfrm>
        </p:spPr>
        <p:txBody>
          <a:bodyPr>
            <a:normAutofit lnSpcReduction="10000"/>
          </a:bodyPr>
          <a:lstStyle/>
          <a:p>
            <a:r>
              <a:rPr lang="en-US" dirty="0"/>
              <a:t>DATA PREPROCESSING</a:t>
            </a:r>
          </a:p>
        </p:txBody>
      </p:sp>
      <p:sp>
        <p:nvSpPr>
          <p:cNvPr id="34" name="Text Placeholder 7">
            <a:extLst>
              <a:ext uri="{FF2B5EF4-FFF2-40B4-BE49-F238E27FC236}">
                <a16:creationId xmlns:a16="http://schemas.microsoft.com/office/drawing/2014/main" id="{BAA27E90-4C44-3EE4-25BA-DB27788A6208}"/>
              </a:ext>
            </a:extLst>
          </p:cNvPr>
          <p:cNvSpPr>
            <a:spLocks noGrp="1"/>
          </p:cNvSpPr>
          <p:nvPr>
            <p:ph type="body" sz="quarter" idx="26"/>
          </p:nvPr>
        </p:nvSpPr>
        <p:spPr>
          <a:xfrm>
            <a:off x="5921828" y="4059652"/>
            <a:ext cx="5431971" cy="557950"/>
          </a:xfrm>
        </p:spPr>
        <p:txBody>
          <a:bodyPr/>
          <a:lstStyle/>
          <a:p>
            <a:r>
              <a:rPr lang="en-ZA" dirty="0"/>
              <a:t>Moving Average, Lagging, Central Moving Average, Trend, Seasonality, Cyclicity, etc …</a:t>
            </a:r>
            <a:endParaRPr lang="en-US" dirty="0"/>
          </a:p>
        </p:txBody>
      </p:sp>
      <p:sp>
        <p:nvSpPr>
          <p:cNvPr id="35" name="Text Placeholder 8">
            <a:extLst>
              <a:ext uri="{FF2B5EF4-FFF2-40B4-BE49-F238E27FC236}">
                <a16:creationId xmlns:a16="http://schemas.microsoft.com/office/drawing/2014/main" id="{E317CB63-8164-5172-19D3-59D925E441F5}"/>
              </a:ext>
            </a:extLst>
          </p:cNvPr>
          <p:cNvSpPr>
            <a:spLocks noGrp="1"/>
          </p:cNvSpPr>
          <p:nvPr>
            <p:ph type="body" sz="quarter" idx="27"/>
          </p:nvPr>
        </p:nvSpPr>
        <p:spPr>
          <a:xfrm>
            <a:off x="5920106" y="4830024"/>
            <a:ext cx="5433204" cy="365125"/>
          </a:xfrm>
        </p:spPr>
        <p:txBody>
          <a:bodyPr>
            <a:normAutofit lnSpcReduction="10000"/>
          </a:bodyPr>
          <a:lstStyle/>
          <a:p>
            <a:r>
              <a:rPr lang="en-US" dirty="0"/>
              <a:t>METRIC</a:t>
            </a:r>
          </a:p>
        </p:txBody>
      </p:sp>
      <p:pic>
        <p:nvPicPr>
          <p:cNvPr id="8198" name="Picture 6" descr="Time Series Forecasting. “Forecasting is the art of saying what… | by Ajay  Pratap Singh Pundhir | Analytics Vidhya | Medium">
            <a:extLst>
              <a:ext uri="{FF2B5EF4-FFF2-40B4-BE49-F238E27FC236}">
                <a16:creationId xmlns:a16="http://schemas.microsoft.com/office/drawing/2014/main" id="{3891887E-F102-89CF-7828-512F856A0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82" y="1128015"/>
            <a:ext cx="4392386" cy="2602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3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7BBB1C1-8B49-D5BE-C374-52B77A2BFADD}"/>
              </a:ext>
            </a:extLst>
          </p:cNvPr>
          <p:cNvSpPr>
            <a:spLocks noGrp="1"/>
          </p:cNvSpPr>
          <p:nvPr>
            <p:ph type="ctrTitle"/>
          </p:nvPr>
        </p:nvSpPr>
        <p:spPr/>
        <p:txBody>
          <a:bodyPr/>
          <a:lstStyle/>
          <a:p>
            <a:r>
              <a:rPr lang="en-IN" dirty="0"/>
              <a:t>Hands on</a:t>
            </a:r>
          </a:p>
        </p:txBody>
      </p:sp>
      <p:sp>
        <p:nvSpPr>
          <p:cNvPr id="11" name="Date Placeholder 10">
            <a:extLst>
              <a:ext uri="{FF2B5EF4-FFF2-40B4-BE49-F238E27FC236}">
                <a16:creationId xmlns:a16="http://schemas.microsoft.com/office/drawing/2014/main" id="{F165C9B3-1D9B-F976-AA5E-6100093A0EAD}"/>
              </a:ext>
            </a:extLst>
          </p:cNvPr>
          <p:cNvSpPr>
            <a:spLocks noGrp="1"/>
          </p:cNvSpPr>
          <p:nvPr>
            <p:ph type="dt" sz="half" idx="4294967295"/>
          </p:nvPr>
        </p:nvSpPr>
        <p:spPr>
          <a:xfrm>
            <a:off x="11244263" y="6356350"/>
            <a:ext cx="947737" cy="365125"/>
          </a:xfrm>
        </p:spPr>
        <p:txBody>
          <a:bodyPr/>
          <a:lstStyle/>
          <a:p>
            <a:r>
              <a:rPr lang="en-US"/>
              <a:t>2022</a:t>
            </a:r>
            <a:endParaRPr lang="en-US" dirty="0"/>
          </a:p>
        </p:txBody>
      </p:sp>
      <p:sp>
        <p:nvSpPr>
          <p:cNvPr id="12" name="Footer Placeholder 11">
            <a:extLst>
              <a:ext uri="{FF2B5EF4-FFF2-40B4-BE49-F238E27FC236}">
                <a16:creationId xmlns:a16="http://schemas.microsoft.com/office/drawing/2014/main" id="{D62063DA-2F2C-0EF8-60D7-E1AA2BC44E2A}"/>
              </a:ext>
            </a:extLst>
          </p:cNvPr>
          <p:cNvSpPr>
            <a:spLocks noGrp="1"/>
          </p:cNvSpPr>
          <p:nvPr>
            <p:ph type="ftr" sz="quarter" idx="4294967295"/>
          </p:nvPr>
        </p:nvSpPr>
        <p:spPr>
          <a:xfrm>
            <a:off x="8947150" y="6356350"/>
            <a:ext cx="3244850" cy="365125"/>
          </a:xfrm>
        </p:spPr>
        <p:txBody>
          <a:bodyPr/>
          <a:lstStyle/>
          <a:p>
            <a:r>
              <a:rPr lang="en-US"/>
              <a:t>Analytics with Excel </a:t>
            </a:r>
            <a:endParaRPr lang="en-US" dirty="0"/>
          </a:p>
        </p:txBody>
      </p:sp>
      <p:sp>
        <p:nvSpPr>
          <p:cNvPr id="13" name="Slide Number Placeholder 12">
            <a:extLst>
              <a:ext uri="{FF2B5EF4-FFF2-40B4-BE49-F238E27FC236}">
                <a16:creationId xmlns:a16="http://schemas.microsoft.com/office/drawing/2014/main" id="{3EF56C20-9078-73E1-2AEC-4E0BF97FAABD}"/>
              </a:ext>
            </a:extLst>
          </p:cNvPr>
          <p:cNvSpPr>
            <a:spLocks noGrp="1"/>
          </p:cNvSpPr>
          <p:nvPr>
            <p:ph type="sldNum" sz="quarter" idx="4294967295"/>
          </p:nvPr>
        </p:nvSpPr>
        <p:spPr>
          <a:xfrm>
            <a:off x="11539538" y="6356350"/>
            <a:ext cx="652462"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61089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Case Study</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Regression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IN" noProof="1"/>
              <a:t>Data - Marketing Spends</a:t>
            </a:r>
          </a:p>
          <a:p>
            <a:r>
              <a:rPr lang="en-IN" noProof="1"/>
              <a:t>Objective – Optimize Marketing spends for maximum Sales</a:t>
            </a:r>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FORECASTING</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Data – Sales</a:t>
            </a:r>
          </a:p>
          <a:p>
            <a:r>
              <a:rPr lang="en-ZA" dirty="0"/>
              <a:t>Objective – Forecast 1 year Sales for Strategy Planning</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SCORECARD</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Data – Marketing and Sales</a:t>
            </a:r>
          </a:p>
          <a:p>
            <a:r>
              <a:rPr lang="en-ZA" noProof="1"/>
              <a:t>Objective – Build a Performance Scorecard to show Pipeline and Revenue metrics </a:t>
            </a:r>
          </a:p>
          <a:p>
            <a:r>
              <a:rPr lang="en-ZA" noProof="1"/>
              <a:t>Metrics – Revenue, Wins, Revenue/Win, Pipeline, Leads, Pipeline/Lead</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11041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2022</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Analytics with Excel </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Analytics with Excel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367930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Analytics with Excel </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Analytics with Excel </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17</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90718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2022</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Analytics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 detailed study or examination of something to understand more about it. </a:t>
            </a:r>
          </a:p>
          <a:p>
            <a:r>
              <a:rPr lang="en-US" dirty="0"/>
              <a:t>Simply put, we analyze Business through Metrics and KPI’s and take actions to either increase Revenue or reduce/optimize costs.</a:t>
            </a:r>
          </a:p>
          <a:p>
            <a:r>
              <a:rPr lang="en-US" dirty="0"/>
              <a:t>How to look at metrics?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2022</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Analytics with Excel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grpSp>
        <p:nvGrpSpPr>
          <p:cNvPr id="8" name="Group 7">
            <a:extLst>
              <a:ext uri="{FF2B5EF4-FFF2-40B4-BE49-F238E27FC236}">
                <a16:creationId xmlns:a16="http://schemas.microsoft.com/office/drawing/2014/main" id="{EB0CF12A-0979-53BD-6128-CC26CE36D4D6}"/>
              </a:ext>
            </a:extLst>
          </p:cNvPr>
          <p:cNvGrpSpPr/>
          <p:nvPr/>
        </p:nvGrpSpPr>
        <p:grpSpPr>
          <a:xfrm>
            <a:off x="5556187" y="2160686"/>
            <a:ext cx="5302314" cy="2536627"/>
            <a:chOff x="6030081" y="1920172"/>
            <a:chExt cx="5953125" cy="2847975"/>
          </a:xfrm>
        </p:grpSpPr>
        <p:pic>
          <p:nvPicPr>
            <p:cNvPr id="2050" name="Picture 2" descr="Leading vs Lagging Indicators: What's The Difference? – BMC Software | Blogs">
              <a:extLst>
                <a:ext uri="{FF2B5EF4-FFF2-40B4-BE49-F238E27FC236}">
                  <a16:creationId xmlns:a16="http://schemas.microsoft.com/office/drawing/2014/main" id="{879B978F-F7A0-2630-90C8-D909FF1CD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081" y="1920172"/>
              <a:ext cx="5953125" cy="2847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9B218A1-F5D9-6D22-25F8-F6599D970624}"/>
                </a:ext>
              </a:extLst>
            </p:cNvPr>
            <p:cNvSpPr/>
            <p:nvPr/>
          </p:nvSpPr>
          <p:spPr>
            <a:xfrm>
              <a:off x="6030081" y="1920172"/>
              <a:ext cx="874572" cy="425836"/>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2022</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57366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Analytics with Excel </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21</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2022</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2022</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2022</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2022</a:t>
                      </a:r>
                      <a:endParaRPr lang="ru-RU" sz="1200" dirty="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2022</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2022</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Analytics with Excel </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24</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2022</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2022</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2022</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2022</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0BA84-6E0E-E4AA-F5E3-41BDA6F9E9FB}"/>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5DA27A19-3223-5E57-E45B-CF160C025B7C}"/>
              </a:ext>
            </a:extLst>
          </p:cNvPr>
          <p:cNvSpPr>
            <a:spLocks noGrp="1"/>
          </p:cNvSpPr>
          <p:nvPr>
            <p:ph type="ftr" sz="quarter" idx="11"/>
          </p:nvPr>
        </p:nvSpPr>
        <p:spPr/>
        <p:txBody>
          <a:bodyPr/>
          <a:lstStyle/>
          <a:p>
            <a:r>
              <a:rPr lang="en-US"/>
              <a:t>Analytics with Excel </a:t>
            </a:r>
            <a:endParaRPr lang="en-US" dirty="0"/>
          </a:p>
        </p:txBody>
      </p:sp>
      <p:sp>
        <p:nvSpPr>
          <p:cNvPr id="6" name="Slide Number Placeholder 5">
            <a:extLst>
              <a:ext uri="{FF2B5EF4-FFF2-40B4-BE49-F238E27FC236}">
                <a16:creationId xmlns:a16="http://schemas.microsoft.com/office/drawing/2014/main" id="{9F4F2D55-302A-D4CC-3474-631A784D64FF}"/>
              </a:ext>
            </a:extLst>
          </p:cNvPr>
          <p:cNvSpPr>
            <a:spLocks noGrp="1"/>
          </p:cNvSpPr>
          <p:nvPr>
            <p:ph type="sldNum" sz="quarter" idx="12"/>
          </p:nvPr>
        </p:nvSpPr>
        <p:spPr/>
        <p:txBody>
          <a:bodyPr/>
          <a:lstStyle/>
          <a:p>
            <a:fld id="{B5CEABB6-07DC-46E8-9B57-56EC44A396E5}" type="slidenum">
              <a:rPr lang="en-US" smtClean="0"/>
              <a:t>3</a:t>
            </a:fld>
            <a:endParaRPr lang="en-US" dirty="0"/>
          </a:p>
        </p:txBody>
      </p:sp>
      <p:pic>
        <p:nvPicPr>
          <p:cNvPr id="1026" name="Picture 2" descr="What baseball teaches us about leading and lagging indicators">
            <a:extLst>
              <a:ext uri="{FF2B5EF4-FFF2-40B4-BE49-F238E27FC236}">
                <a16:creationId xmlns:a16="http://schemas.microsoft.com/office/drawing/2014/main" id="{00C9E8C2-13AC-CCB3-F3C3-887746279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05" y="136525"/>
            <a:ext cx="10380565" cy="615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295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2022</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Analytics with Excel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ANALYTICS with EXCEL</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REPORTING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Analysis and monitoring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Predictive analytics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Prescriptive analytics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What happened? </a:t>
            </a:r>
          </a:p>
          <a:p>
            <a:r>
              <a:rPr lang="en-US" dirty="0"/>
              <a:t>&gt; Cricket Scorecard</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Why did it happen? </a:t>
            </a:r>
          </a:p>
          <a:p>
            <a:r>
              <a:rPr lang="en-US" dirty="0"/>
              <a:t>&gt; Why someone got out? Why did Virat not perform?</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What will happen?</a:t>
            </a:r>
          </a:p>
          <a:p>
            <a:r>
              <a:rPr lang="en-US" dirty="0"/>
              <a:t>&gt; Will India win the Finals?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What should I do next?</a:t>
            </a:r>
          </a:p>
          <a:p>
            <a:r>
              <a:rPr lang="en-US" dirty="0"/>
              <a:t>&gt; What team to choose for next season?</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Analytics with Excel </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0BA84-6E0E-E4AA-F5E3-41BDA6F9E9FB}"/>
              </a:ext>
            </a:extLst>
          </p:cNvPr>
          <p:cNvSpPr>
            <a:spLocks noGrp="1"/>
          </p:cNvSpPr>
          <p:nvPr>
            <p:ph type="dt" sz="half" idx="10"/>
          </p:nvPr>
        </p:nvSpPr>
        <p:spPr/>
        <p:txBody>
          <a:bodyPr/>
          <a:lstStyle/>
          <a:p>
            <a:r>
              <a:rPr lang="en-US"/>
              <a:t>2022</a:t>
            </a:r>
            <a:endParaRPr lang="en-US" dirty="0"/>
          </a:p>
        </p:txBody>
      </p:sp>
      <p:sp>
        <p:nvSpPr>
          <p:cNvPr id="5" name="Footer Placeholder 4">
            <a:extLst>
              <a:ext uri="{FF2B5EF4-FFF2-40B4-BE49-F238E27FC236}">
                <a16:creationId xmlns:a16="http://schemas.microsoft.com/office/drawing/2014/main" id="{5DA27A19-3223-5E57-E45B-CF160C025B7C}"/>
              </a:ext>
            </a:extLst>
          </p:cNvPr>
          <p:cNvSpPr>
            <a:spLocks noGrp="1"/>
          </p:cNvSpPr>
          <p:nvPr>
            <p:ph type="ftr" sz="quarter" idx="11"/>
          </p:nvPr>
        </p:nvSpPr>
        <p:spPr/>
        <p:txBody>
          <a:bodyPr/>
          <a:lstStyle/>
          <a:p>
            <a:r>
              <a:rPr lang="en-US"/>
              <a:t>Analytics with Excel </a:t>
            </a:r>
            <a:endParaRPr lang="en-US" dirty="0"/>
          </a:p>
        </p:txBody>
      </p:sp>
      <p:sp>
        <p:nvSpPr>
          <p:cNvPr id="6" name="Slide Number Placeholder 5">
            <a:extLst>
              <a:ext uri="{FF2B5EF4-FFF2-40B4-BE49-F238E27FC236}">
                <a16:creationId xmlns:a16="http://schemas.microsoft.com/office/drawing/2014/main" id="{9F4F2D55-302A-D4CC-3474-631A784D64FF}"/>
              </a:ext>
            </a:extLst>
          </p:cNvPr>
          <p:cNvSpPr>
            <a:spLocks noGrp="1"/>
          </p:cNvSpPr>
          <p:nvPr>
            <p:ph type="sldNum" sz="quarter" idx="12"/>
          </p:nvPr>
        </p:nvSpPr>
        <p:spPr/>
        <p:txBody>
          <a:bodyPr/>
          <a:lstStyle/>
          <a:p>
            <a:fld id="{B5CEABB6-07DC-46E8-9B57-56EC44A396E5}" type="slidenum">
              <a:rPr lang="en-US" smtClean="0"/>
              <a:t>5</a:t>
            </a:fld>
            <a:endParaRPr lang="en-US" dirty="0"/>
          </a:p>
        </p:txBody>
      </p:sp>
      <p:grpSp>
        <p:nvGrpSpPr>
          <p:cNvPr id="3" name="Group 2">
            <a:extLst>
              <a:ext uri="{FF2B5EF4-FFF2-40B4-BE49-F238E27FC236}">
                <a16:creationId xmlns:a16="http://schemas.microsoft.com/office/drawing/2014/main" id="{24D328B7-8AA9-63C0-92C9-72D83829F77D}"/>
              </a:ext>
            </a:extLst>
          </p:cNvPr>
          <p:cNvGrpSpPr/>
          <p:nvPr/>
        </p:nvGrpSpPr>
        <p:grpSpPr>
          <a:xfrm>
            <a:off x="986997" y="603039"/>
            <a:ext cx="10218005" cy="5651921"/>
            <a:chOff x="986997" y="603039"/>
            <a:chExt cx="10218005" cy="5651921"/>
          </a:xfrm>
        </p:grpSpPr>
        <p:pic>
          <p:nvPicPr>
            <p:cNvPr id="3074" name="Picture 2" descr="The 4 Types of Data Analytics - KDnuggets">
              <a:extLst>
                <a:ext uri="{FF2B5EF4-FFF2-40B4-BE49-F238E27FC236}">
                  <a16:creationId xmlns:a16="http://schemas.microsoft.com/office/drawing/2014/main" id="{AE6771FA-5E95-94A1-422D-B1B4A8C4E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997" y="603039"/>
              <a:ext cx="10218005" cy="56519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87404CD-5BE9-B421-0D06-0652D54E9687}"/>
                </a:ext>
              </a:extLst>
            </p:cNvPr>
            <p:cNvSpPr/>
            <p:nvPr/>
          </p:nvSpPr>
          <p:spPr>
            <a:xfrm>
              <a:off x="9713166" y="5533052"/>
              <a:ext cx="1491835" cy="721907"/>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73095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What is possible on EXCEL?</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1619249" y="2776936"/>
            <a:ext cx="4114799" cy="823912"/>
          </a:xfrm>
        </p:spPr>
        <p:txBody>
          <a:bodyPr/>
          <a:lstStyle/>
          <a:p>
            <a:r>
              <a:rPr lang="en-ZA" dirty="0"/>
              <a:t>Descriptive/Diagnostic </a:t>
            </a:r>
          </a:p>
          <a:p>
            <a:r>
              <a:rPr lang="en-ZA" sz="1200" dirty="0"/>
              <a:t>(Reporting) </a:t>
            </a:r>
            <a:endParaRPr lang="en-ZA"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1619249" y="3834606"/>
            <a:ext cx="4476751" cy="2360921"/>
          </a:xfrm>
        </p:spPr>
        <p:txBody>
          <a:bodyPr vert="horz" lIns="91440" tIns="45720" rIns="91440" bIns="45720" rtlCol="0" anchor="t">
            <a:normAutofit lnSpcReduction="10000"/>
          </a:bodyPr>
          <a:lstStyle/>
          <a:p>
            <a:r>
              <a:rPr lang="en-ZA" b="1" noProof="1"/>
              <a:t>Performance Scorecards</a:t>
            </a:r>
            <a:br>
              <a:rPr lang="en-ZA" noProof="1"/>
            </a:br>
            <a:r>
              <a:rPr lang="en-US" noProof="1"/>
              <a:t>A performance scorecard is a graphical representation of the progress over time</a:t>
            </a:r>
          </a:p>
          <a:p>
            <a:r>
              <a:rPr lang="en-ZA" b="1" noProof="1"/>
              <a:t>Balanced Scorecards</a:t>
            </a:r>
            <a:br>
              <a:rPr lang="en-ZA" noProof="1"/>
            </a:br>
            <a:r>
              <a:rPr lang="en-US" noProof="1"/>
              <a:t>The balanced scorecard allows managers to look at the business from four important perspectives</a:t>
            </a:r>
          </a:p>
          <a:p>
            <a:r>
              <a:rPr lang="en-ZA" b="1" noProof="1"/>
              <a:t>Dashboards</a:t>
            </a:r>
            <a:br>
              <a:rPr lang="en-ZA" noProof="1"/>
            </a:br>
            <a:r>
              <a:rPr lang="en-ZA" noProof="1"/>
              <a:t>A</a:t>
            </a:r>
            <a:r>
              <a:rPr lang="en-US" noProof="1"/>
              <a:t> type of GUI which often provides at-a-glance views of key performance indicators</a:t>
            </a:r>
            <a:endParaRPr lang="en-ZA"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6551758" y="2776936"/>
            <a:ext cx="4449034" cy="823912"/>
          </a:xfrm>
        </p:spPr>
        <p:txBody>
          <a:bodyPr/>
          <a:lstStyle/>
          <a:p>
            <a:r>
              <a:rPr lang="en-ZA" dirty="0"/>
              <a:t>Predictive/Prescriptive </a:t>
            </a:r>
          </a:p>
          <a:p>
            <a:r>
              <a:rPr lang="en-ZA" sz="1200" dirty="0"/>
              <a:t>(Data Science/ Machine Learning) </a:t>
            </a:r>
            <a:endParaRPr lang="en-ZA" dirty="0"/>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6551758" y="3834606"/>
            <a:ext cx="4020994" cy="2360921"/>
          </a:xfrm>
        </p:spPr>
        <p:txBody>
          <a:bodyPr>
            <a:normAutofit lnSpcReduction="10000"/>
          </a:bodyPr>
          <a:lstStyle/>
          <a:p>
            <a:r>
              <a:rPr lang="en-ZA" b="1" noProof="1"/>
              <a:t>Statictics</a:t>
            </a:r>
            <a:br>
              <a:rPr lang="en-ZA" noProof="1"/>
            </a:br>
            <a:r>
              <a:rPr lang="en-ZA" noProof="1"/>
              <a:t>T-test, ANOVA, Histogram, Decriptive Statistics</a:t>
            </a:r>
          </a:p>
          <a:p>
            <a:r>
              <a:rPr lang="en-ZA" b="1" noProof="1"/>
              <a:t>Regression</a:t>
            </a:r>
            <a:br>
              <a:rPr lang="en-ZA" noProof="1"/>
            </a:br>
            <a:r>
              <a:rPr lang="en-ZA" noProof="1"/>
              <a:t>Predict continuous output – Price, Salary</a:t>
            </a:r>
          </a:p>
          <a:p>
            <a:endParaRPr lang="en-ZA" noProof="1"/>
          </a:p>
          <a:p>
            <a:r>
              <a:rPr lang="en-ZA" b="1" noProof="1"/>
              <a:t>Forecasting</a:t>
            </a:r>
            <a:br>
              <a:rPr lang="en-ZA" noProof="1"/>
            </a:br>
            <a:r>
              <a:rPr lang="en-ZA" noProof="1"/>
              <a:t>Forecast a metric into the future – Forecast Sales</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2022</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304348"/>
            <a:ext cx="8421688" cy="1325563"/>
          </a:xfrm>
        </p:spPr>
        <p:txBody>
          <a:bodyPr/>
          <a:lstStyle/>
          <a:p>
            <a:r>
              <a:rPr lang="en-US" dirty="0"/>
              <a:t>Excel Scorecard/Dashboard</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967635" y="1769230"/>
            <a:ext cx="2882475" cy="823912"/>
          </a:xfrm>
        </p:spPr>
        <p:txBody>
          <a:bodyPr/>
          <a:lstStyle/>
          <a:p>
            <a:r>
              <a:rPr lang="en-ZA" dirty="0"/>
              <a:t>Performance scorecard</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5046441" y="1769230"/>
            <a:ext cx="2896671" cy="823912"/>
          </a:xfrm>
        </p:spPr>
        <p:txBody>
          <a:bodyPr/>
          <a:lstStyle/>
          <a:p>
            <a:r>
              <a:rPr lang="en-ZA" dirty="0"/>
              <a:t>Balanced SCORECARD</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9139442" y="1769230"/>
            <a:ext cx="2495832" cy="823912"/>
          </a:xfrm>
        </p:spPr>
        <p:txBody>
          <a:bodyPr vert="horz" lIns="91440" tIns="45720" rIns="91440" bIns="45720" rtlCol="0" anchor="b">
            <a:normAutofit/>
          </a:bodyPr>
          <a:lstStyle/>
          <a:p>
            <a:r>
              <a:rPr lang="en-ZA" dirty="0"/>
              <a:t>Excel Dashboards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2022</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Analytics with Excel </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19" name="Picture 18">
            <a:extLst>
              <a:ext uri="{FF2B5EF4-FFF2-40B4-BE49-F238E27FC236}">
                <a16:creationId xmlns:a16="http://schemas.microsoft.com/office/drawing/2014/main" id="{6E7DC660-7B14-3646-3295-48E9D7B315E5}"/>
              </a:ext>
            </a:extLst>
          </p:cNvPr>
          <p:cNvPicPr>
            <a:picLocks noChangeAspect="1"/>
          </p:cNvPicPr>
          <p:nvPr/>
        </p:nvPicPr>
        <p:blipFill>
          <a:blip r:embed="rId2"/>
          <a:stretch>
            <a:fillRect/>
          </a:stretch>
        </p:blipFill>
        <p:spPr>
          <a:xfrm>
            <a:off x="426460" y="2960647"/>
            <a:ext cx="3246146" cy="2214134"/>
          </a:xfrm>
          <a:prstGeom prst="rect">
            <a:avLst/>
          </a:prstGeom>
        </p:spPr>
      </p:pic>
      <p:pic>
        <p:nvPicPr>
          <p:cNvPr id="4098" name="Picture 2" descr="Marketing Theories - Balanced Scorecard">
            <a:extLst>
              <a:ext uri="{FF2B5EF4-FFF2-40B4-BE49-F238E27FC236}">
                <a16:creationId xmlns:a16="http://schemas.microsoft.com/office/drawing/2014/main" id="{97C317BE-2D44-1F66-0673-80275576EE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87" b="7314"/>
          <a:stretch/>
        </p:blipFill>
        <p:spPr bwMode="auto">
          <a:xfrm>
            <a:off x="4327849" y="2757061"/>
            <a:ext cx="3164633" cy="263605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ublishing of Excel Dashboards on the Internet | Data Visualization">
            <a:extLst>
              <a:ext uri="{FF2B5EF4-FFF2-40B4-BE49-F238E27FC236}">
                <a16:creationId xmlns:a16="http://schemas.microsoft.com/office/drawing/2014/main" id="{281F06A9-B3C8-093C-9BB7-DC3C2C1F5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940" y="2863052"/>
            <a:ext cx="3510600" cy="24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199" y="5509419"/>
            <a:ext cx="4386943" cy="585788"/>
          </a:xfrm>
        </p:spPr>
        <p:txBody>
          <a:bodyPr>
            <a:normAutofit fontScale="90000"/>
          </a:bodyPr>
          <a:lstStyle/>
          <a:p>
            <a:r>
              <a:rPr lang="en-US" dirty="0"/>
              <a:t>DATA SCIENCE - MODELs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Regression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Classification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Clustering</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Forecasting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7467004" cy="1010842"/>
          </a:xfrm>
        </p:spPr>
        <p:txBody>
          <a:bodyPr>
            <a:normAutofit/>
          </a:bodyPr>
          <a:lstStyle/>
          <a:p>
            <a:r>
              <a:rPr lang="en-US" sz="1200" dirty="0"/>
              <a:t>Regression is a process of finding the correlations between dependent and independent variables. It helps in predicting the continuous variables such as prediction of Market Trends, prediction of House prices, etc.</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7050462" cy="1010842"/>
          </a:xfrm>
        </p:spPr>
        <p:txBody>
          <a:bodyPr>
            <a:normAutofit/>
          </a:bodyPr>
          <a:lstStyle/>
          <a:p>
            <a:r>
              <a:rPr lang="en-US" sz="1200" dirty="0"/>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6291602" cy="1010842"/>
          </a:xfrm>
        </p:spPr>
        <p:txBody>
          <a:bodyPr/>
          <a:lstStyle/>
          <a:p>
            <a:r>
              <a:rPr lang="en-US" sz="1200" dirty="0"/>
              <a:t>Clustering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sz="1200" dirty="0"/>
              <a:t>Timeseries forecasting in simple words means to forecast or to predict the future value(</a:t>
            </a:r>
            <a:r>
              <a:rPr lang="en-US" sz="1200" dirty="0" err="1"/>
              <a:t>eg</a:t>
            </a:r>
            <a:r>
              <a:rPr lang="en-US" sz="1200" dirty="0"/>
              <a:t>-stock price) over a period of time. </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Data Smart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8</a:t>
            </a:fld>
            <a:endParaRPr lang="en-US" dirty="0"/>
          </a:p>
        </p:txBody>
      </p:sp>
      <p:sp>
        <p:nvSpPr>
          <p:cNvPr id="16" name="Text Placeholder 6">
            <a:extLst>
              <a:ext uri="{FF2B5EF4-FFF2-40B4-BE49-F238E27FC236}">
                <a16:creationId xmlns:a16="http://schemas.microsoft.com/office/drawing/2014/main" id="{4FD5AF39-4C88-4DAC-FA6D-CA199EE22BBD}"/>
              </a:ext>
            </a:extLst>
          </p:cNvPr>
          <p:cNvSpPr txBox="1">
            <a:spLocks/>
          </p:cNvSpPr>
          <p:nvPr/>
        </p:nvSpPr>
        <p:spPr>
          <a:xfrm>
            <a:off x="2049318" y="3977622"/>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Unsupervised Learning</a:t>
            </a:r>
          </a:p>
        </p:txBody>
      </p:sp>
      <p:sp>
        <p:nvSpPr>
          <p:cNvPr id="17" name="Text Placeholder 6">
            <a:extLst>
              <a:ext uri="{FF2B5EF4-FFF2-40B4-BE49-F238E27FC236}">
                <a16:creationId xmlns:a16="http://schemas.microsoft.com/office/drawing/2014/main" id="{854B7679-0A7F-7CE1-B048-7A56F7A1A310}"/>
              </a:ext>
            </a:extLst>
          </p:cNvPr>
          <p:cNvSpPr txBox="1">
            <a:spLocks/>
          </p:cNvSpPr>
          <p:nvPr/>
        </p:nvSpPr>
        <p:spPr>
          <a:xfrm>
            <a:off x="838200" y="1816706"/>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Supervised Learning</a:t>
            </a:r>
          </a:p>
        </p:txBody>
      </p:sp>
      <p:sp>
        <p:nvSpPr>
          <p:cNvPr id="18" name="Text Placeholder 6">
            <a:extLst>
              <a:ext uri="{FF2B5EF4-FFF2-40B4-BE49-F238E27FC236}">
                <a16:creationId xmlns:a16="http://schemas.microsoft.com/office/drawing/2014/main" id="{6F7213C9-1129-47A7-476C-98EF2FEE7BD4}"/>
              </a:ext>
            </a:extLst>
          </p:cNvPr>
          <p:cNvSpPr txBox="1">
            <a:spLocks/>
          </p:cNvSpPr>
          <p:nvPr/>
        </p:nvSpPr>
        <p:spPr>
          <a:xfrm>
            <a:off x="1019216" y="2901865"/>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Supervised Learning</a:t>
            </a:r>
          </a:p>
        </p:txBody>
      </p:sp>
      <p:sp>
        <p:nvSpPr>
          <p:cNvPr id="19" name="Text Placeholder 6">
            <a:extLst>
              <a:ext uri="{FF2B5EF4-FFF2-40B4-BE49-F238E27FC236}">
                <a16:creationId xmlns:a16="http://schemas.microsoft.com/office/drawing/2014/main" id="{30DF4899-4EBF-B5F3-43A2-8E4F0731B288}"/>
              </a:ext>
            </a:extLst>
          </p:cNvPr>
          <p:cNvSpPr txBox="1">
            <a:spLocks/>
          </p:cNvSpPr>
          <p:nvPr/>
        </p:nvSpPr>
        <p:spPr>
          <a:xfrm>
            <a:off x="2513728" y="5046658"/>
            <a:ext cx="1532082" cy="283193"/>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Time Series</a:t>
            </a:r>
          </a:p>
        </p:txBody>
      </p:sp>
      <p:sp>
        <p:nvSpPr>
          <p:cNvPr id="22" name="Text Placeholder 6">
            <a:extLst>
              <a:ext uri="{FF2B5EF4-FFF2-40B4-BE49-F238E27FC236}">
                <a16:creationId xmlns:a16="http://schemas.microsoft.com/office/drawing/2014/main" id="{2EB96628-7CF8-78E8-EEF5-8E62F42E71FF}"/>
              </a:ext>
            </a:extLst>
          </p:cNvPr>
          <p:cNvSpPr txBox="1">
            <a:spLocks/>
          </p:cNvSpPr>
          <p:nvPr/>
        </p:nvSpPr>
        <p:spPr>
          <a:xfrm>
            <a:off x="714375" y="154196"/>
            <a:ext cx="10806404"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t>Regression and Classification algorithms are </a:t>
            </a:r>
            <a:r>
              <a:rPr lang="en-US" sz="1000" b="1" dirty="0"/>
              <a:t>Supervised Learning </a:t>
            </a:r>
            <a:r>
              <a:rPr lang="en-US" sz="1000" dirty="0"/>
              <a:t>algorithms. Both the algorithms are used for prediction in Machine learning and work with the labeled datasets. But the difference between both is how they are used for different machine learning problems.</a:t>
            </a:r>
          </a:p>
          <a:p>
            <a:r>
              <a:rPr lang="en-US" sz="1000" dirty="0"/>
              <a:t>When we do not have labeled data and need to find the hidden patterns from the given dataset. We need </a:t>
            </a:r>
            <a:r>
              <a:rPr lang="en-US" sz="1000" b="1" dirty="0"/>
              <a:t>unsupervised learning </a:t>
            </a:r>
            <a:r>
              <a:rPr lang="en-US" sz="1000" dirty="0"/>
              <a:t>techniques.</a:t>
            </a:r>
          </a:p>
          <a:p>
            <a:r>
              <a:rPr lang="en-US" sz="1000" b="1" dirty="0"/>
              <a:t>Forecasting</a:t>
            </a:r>
            <a:r>
              <a:rPr lang="en-US" sz="1000" dirty="0"/>
              <a:t> is a technique that uses historical data as inputs to make informed estimates that are predictive in determining the direction of future trends.</a:t>
            </a:r>
          </a:p>
        </p:txBody>
      </p:sp>
      <p:cxnSp>
        <p:nvCxnSpPr>
          <p:cNvPr id="23" name="Straight Connector 22">
            <a:extLst>
              <a:ext uri="{FF2B5EF4-FFF2-40B4-BE49-F238E27FC236}">
                <a16:creationId xmlns:a16="http://schemas.microsoft.com/office/drawing/2014/main" id="{5AA22065-1B8C-B6C8-A926-4D271DBE60AC}"/>
              </a:ext>
            </a:extLst>
          </p:cNvPr>
          <p:cNvCxnSpPr>
            <a:cxnSpLocks/>
          </p:cNvCxnSpPr>
          <p:nvPr/>
        </p:nvCxnSpPr>
        <p:spPr>
          <a:xfrm>
            <a:off x="838200" y="1166327"/>
            <a:ext cx="108064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615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Regression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OUTPUT (y, dependent variable)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Continuous nature or real value (House Price, Salary)</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DATA (X, y)</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The task of the regression algorithm is to map the input value (x) with the continuous output variable(y)</a:t>
            </a:r>
            <a:endParaRPr lang="en-ZA"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DATA PREPROCESSING</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Missing Value, Outliers, Normalization/Standardization, Correlation Matrix</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METRIC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R Squared, Mean Squared Error, Root Mean Squared Error</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2022</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Data Smart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pic>
        <p:nvPicPr>
          <p:cNvPr id="4098" name="Picture 2" descr="Simple Linear Regression in Python (From Scratch) | by Aidan Wilson |  Towards Data Science">
            <a:extLst>
              <a:ext uri="{FF2B5EF4-FFF2-40B4-BE49-F238E27FC236}">
                <a16:creationId xmlns:a16="http://schemas.microsoft.com/office/drawing/2014/main" id="{1997CEEF-5A9A-08F6-75AA-699696303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06" y="2803828"/>
            <a:ext cx="3633124" cy="2043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4182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52</TotalTime>
  <Words>1554</Words>
  <Application>Microsoft Office PowerPoint</Application>
  <PresentationFormat>Widescreen</PresentationFormat>
  <Paragraphs>408</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Tenorite</vt:lpstr>
      <vt:lpstr>Monoline</vt:lpstr>
      <vt:lpstr>Analytics with Excel </vt:lpstr>
      <vt:lpstr>Analytics</vt:lpstr>
      <vt:lpstr>PowerPoint Presentation</vt:lpstr>
      <vt:lpstr>ANALYTICS with EXCEL</vt:lpstr>
      <vt:lpstr>PowerPoint Presentation</vt:lpstr>
      <vt:lpstr>What is possible on EXCEL?</vt:lpstr>
      <vt:lpstr>Excel Scorecard/Dashboard</vt:lpstr>
      <vt:lpstr>DATA SCIENCE - MODELs</vt:lpstr>
      <vt:lpstr>Regression</vt:lpstr>
      <vt:lpstr>TIME SERIES Forecasting</vt:lpstr>
      <vt:lpstr>Hands on</vt:lpstr>
      <vt:lpstr>Case Study</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with Excel </dc:title>
  <dc:creator>Kunaal Naik</dc:creator>
  <cp:lastModifiedBy>Kunaal Naik</cp:lastModifiedBy>
  <cp:revision>1</cp:revision>
  <dcterms:created xsi:type="dcterms:W3CDTF">2022-07-27T07:46:29Z</dcterms:created>
  <dcterms:modified xsi:type="dcterms:W3CDTF">2022-07-27T08:38:30Z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