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6C6BDC-1030-4253-9C7F-AB46CA762E3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37DA4C-9D2C-4FDF-A9E8-B662EA0241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dirty="0"/>
            <a:t>Alignment with Business Goals</a:t>
          </a:r>
          <a:r>
            <a:rPr lang="en-US" b="0" i="0" dirty="0"/>
            <a:t>: The dashboard is aligned with </a:t>
          </a:r>
          <a:r>
            <a:rPr lang="en-US" b="0" i="0" dirty="0" err="1"/>
            <a:t>TechWave's</a:t>
          </a:r>
          <a:r>
            <a:rPr lang="en-US" b="0" i="0" dirty="0"/>
            <a:t> goal of optimizing marketing ROI and enhancing customer engagement. It serves as a central tool for marketing executives, channel managers, and decision-makers to evaluate channel effectiveness and align marketing initiatives with business growth targets.</a:t>
          </a:r>
          <a:endParaRPr lang="en-US" dirty="0"/>
        </a:p>
      </dgm:t>
    </dgm:pt>
    <dgm:pt modelId="{8A4902D6-69EF-44E7-AD9B-1DEAFED43DA0}" type="parTrans" cxnId="{C77F3EAE-9B1F-41D8-957C-D0519E6AE3FF}">
      <dgm:prSet/>
      <dgm:spPr/>
      <dgm:t>
        <a:bodyPr/>
        <a:lstStyle/>
        <a:p>
          <a:endParaRPr lang="en-US"/>
        </a:p>
      </dgm:t>
    </dgm:pt>
    <dgm:pt modelId="{F6EB2AA6-7301-43D4-8A95-C32E646B2656}" type="sibTrans" cxnId="{C77F3EAE-9B1F-41D8-957C-D0519E6AE3FF}">
      <dgm:prSet/>
      <dgm:spPr/>
      <dgm:t>
        <a:bodyPr/>
        <a:lstStyle/>
        <a:p>
          <a:endParaRPr lang="en-US"/>
        </a:p>
      </dgm:t>
    </dgm:pt>
    <dgm:pt modelId="{3E5AA5A3-E31C-4D50-906D-54ADD5C432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/>
            <a:t>Data Integrity and Reliability</a:t>
          </a:r>
          <a:r>
            <a:rPr lang="en-US" b="0" i="0"/>
            <a:t>: We have ensured data quality by integrating our CRM, Google Analytics, advertising platforms, and other relevant sources. Regular data audits and cross-validation mechanisms ensure accuracy and consistency, providing stakeholders with reliable insights.</a:t>
          </a:r>
          <a:endParaRPr lang="en-US"/>
        </a:p>
      </dgm:t>
    </dgm:pt>
    <dgm:pt modelId="{5C4D2666-508D-49B3-9677-6F4D79D9BF2B}" type="parTrans" cxnId="{88D7CAB6-AB43-45D2-89A1-C2FAC1105B42}">
      <dgm:prSet/>
      <dgm:spPr/>
      <dgm:t>
        <a:bodyPr/>
        <a:lstStyle/>
        <a:p>
          <a:endParaRPr lang="en-US"/>
        </a:p>
      </dgm:t>
    </dgm:pt>
    <dgm:pt modelId="{19EC6FEB-8649-45A7-B7B9-1FDBAF7296BD}" type="sibTrans" cxnId="{88D7CAB6-AB43-45D2-89A1-C2FAC1105B42}">
      <dgm:prSet/>
      <dgm:spPr/>
      <dgm:t>
        <a:bodyPr/>
        <a:lstStyle/>
        <a:p>
          <a:endParaRPr lang="en-US"/>
        </a:p>
      </dgm:t>
    </dgm:pt>
    <dgm:pt modelId="{9E8ABFF6-A88F-4B59-8628-7ECBB65AACE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/>
            <a:t>Usability and User Experience</a:t>
          </a:r>
          <a:r>
            <a:rPr lang="en-US" b="0" i="0"/>
            <a:t>: The dashboard offers an intuitive interface designed for diverse organizational roles. Comprehensive training modules and user guides will be provided, ensuring seamless adoption across TechWave's marketing and leadership teams.</a:t>
          </a:r>
          <a:endParaRPr lang="en-US"/>
        </a:p>
      </dgm:t>
    </dgm:pt>
    <dgm:pt modelId="{7A89D6D6-7063-4E2B-AE23-DA2A724DF256}" type="parTrans" cxnId="{23B6703D-7B73-4E0A-8D81-85FA4EF525BC}">
      <dgm:prSet/>
      <dgm:spPr/>
      <dgm:t>
        <a:bodyPr/>
        <a:lstStyle/>
        <a:p>
          <a:endParaRPr lang="en-US"/>
        </a:p>
      </dgm:t>
    </dgm:pt>
    <dgm:pt modelId="{FA46EE3D-42CA-487B-86AE-7913BE28B7B1}" type="sibTrans" cxnId="{23B6703D-7B73-4E0A-8D81-85FA4EF525BC}">
      <dgm:prSet/>
      <dgm:spPr/>
      <dgm:t>
        <a:bodyPr/>
        <a:lstStyle/>
        <a:p>
          <a:endParaRPr lang="en-US"/>
        </a:p>
      </dgm:t>
    </dgm:pt>
    <dgm:pt modelId="{4B9C43BB-B9F7-4C35-ACAF-CB1A9FC0CC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/>
            <a:t>Strategic Impact and Decision Support</a:t>
          </a:r>
          <a:r>
            <a:rPr lang="en-US" b="0" i="0"/>
            <a:t>: Through key metrics such as CPC, ROAS, CTR, and CAC, the dashboard enables strategic decision-making and real-time performance monitoring. It offers actionable insights to optimize channel performance, align marketing spend, and identify growth opportunities.</a:t>
          </a:r>
          <a:endParaRPr lang="en-US"/>
        </a:p>
      </dgm:t>
    </dgm:pt>
    <dgm:pt modelId="{274539EF-B52F-48C9-A408-242242069B08}" type="parTrans" cxnId="{EEDE9066-AD87-4E4A-BFB3-1B9B59A10111}">
      <dgm:prSet/>
      <dgm:spPr/>
      <dgm:t>
        <a:bodyPr/>
        <a:lstStyle/>
        <a:p>
          <a:endParaRPr lang="en-US"/>
        </a:p>
      </dgm:t>
    </dgm:pt>
    <dgm:pt modelId="{B614341B-253D-467D-A86D-84AF3713AF16}" type="sibTrans" cxnId="{EEDE9066-AD87-4E4A-BFB3-1B9B59A10111}">
      <dgm:prSet/>
      <dgm:spPr/>
      <dgm:t>
        <a:bodyPr/>
        <a:lstStyle/>
        <a:p>
          <a:endParaRPr lang="en-US"/>
        </a:p>
      </dgm:t>
    </dgm:pt>
    <dgm:pt modelId="{89175125-C405-4871-B8CF-A91D9EA1D71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/>
            <a:t>Investment, ROI, and Sustainability</a:t>
          </a:r>
          <a:r>
            <a:rPr lang="en-US" b="0" i="0"/>
            <a:t>: The development of the dashboard represents a strategic investment aligned with TechWave's vision for data-driven marketing excellence. Its scalability ensures adaptability to future marketing strategies, and the expected positive ROI underscores its value proposition.</a:t>
          </a:r>
          <a:endParaRPr lang="en-US"/>
        </a:p>
      </dgm:t>
    </dgm:pt>
    <dgm:pt modelId="{CE240BC8-AB92-41E7-9A22-66D825B4D9C9}" type="parTrans" cxnId="{700238DA-627A-48B4-8187-A39A86FA2C23}">
      <dgm:prSet/>
      <dgm:spPr/>
      <dgm:t>
        <a:bodyPr/>
        <a:lstStyle/>
        <a:p>
          <a:endParaRPr lang="en-US"/>
        </a:p>
      </dgm:t>
    </dgm:pt>
    <dgm:pt modelId="{835AA1AC-A0CA-425F-9293-90409EE004EF}" type="sibTrans" cxnId="{700238DA-627A-48B4-8187-A39A86FA2C23}">
      <dgm:prSet/>
      <dgm:spPr/>
      <dgm:t>
        <a:bodyPr/>
        <a:lstStyle/>
        <a:p>
          <a:endParaRPr lang="en-US"/>
        </a:p>
      </dgm:t>
    </dgm:pt>
    <dgm:pt modelId="{0BA14CAF-D181-4EB9-9A16-EFAC195F03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/>
            <a:t>Compliance and Security</a:t>
          </a:r>
          <a:r>
            <a:rPr lang="en-US" b="0" i="0"/>
            <a:t>: In adherence to data privacy regulations and TechWave's internal policies, robust security protocols have been implemented to protect sensitive information within the dashboard.</a:t>
          </a:r>
          <a:endParaRPr lang="en-US"/>
        </a:p>
      </dgm:t>
    </dgm:pt>
    <dgm:pt modelId="{24A89F5C-0E35-4CF6-98B8-656F38342477}" type="parTrans" cxnId="{304638C1-C244-4BA1-8713-AD54AB5E7087}">
      <dgm:prSet/>
      <dgm:spPr/>
      <dgm:t>
        <a:bodyPr/>
        <a:lstStyle/>
        <a:p>
          <a:endParaRPr lang="en-US"/>
        </a:p>
      </dgm:t>
    </dgm:pt>
    <dgm:pt modelId="{3602F6CF-A876-4336-90A9-2E8EC10EA701}" type="sibTrans" cxnId="{304638C1-C244-4BA1-8713-AD54AB5E7087}">
      <dgm:prSet/>
      <dgm:spPr/>
      <dgm:t>
        <a:bodyPr/>
        <a:lstStyle/>
        <a:p>
          <a:endParaRPr lang="en-US"/>
        </a:p>
      </dgm:t>
    </dgm:pt>
    <dgm:pt modelId="{8C7270E6-4FC3-4E02-A490-460E37DFA9C7}" type="pres">
      <dgm:prSet presAssocID="{766C6BDC-1030-4253-9C7F-AB46CA762E33}" presName="root" presStyleCnt="0">
        <dgm:presLayoutVars>
          <dgm:dir/>
          <dgm:resizeHandles val="exact"/>
        </dgm:presLayoutVars>
      </dgm:prSet>
      <dgm:spPr/>
    </dgm:pt>
    <dgm:pt modelId="{1196BE79-8FFB-41F5-B7D3-23C658008D49}" type="pres">
      <dgm:prSet presAssocID="{5C37DA4C-9D2C-4FDF-A9E8-B662EA024133}" presName="compNode" presStyleCnt="0"/>
      <dgm:spPr/>
    </dgm:pt>
    <dgm:pt modelId="{731A21E9-8522-4C77-9804-3F28255E7EA2}" type="pres">
      <dgm:prSet presAssocID="{5C37DA4C-9D2C-4FDF-A9E8-B662EA024133}" presName="iconBgRect" presStyleLbl="bgShp" presStyleIdx="0" presStyleCnt="6"/>
      <dgm:spPr/>
    </dgm:pt>
    <dgm:pt modelId="{B0448A8C-5688-4FC1-898A-6EC9889F7DF0}" type="pres">
      <dgm:prSet presAssocID="{5C37DA4C-9D2C-4FDF-A9E8-B662EA02413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D5E3E1F-9716-42DB-824A-6833BA849432}" type="pres">
      <dgm:prSet presAssocID="{5C37DA4C-9D2C-4FDF-A9E8-B662EA024133}" presName="spaceRect" presStyleCnt="0"/>
      <dgm:spPr/>
    </dgm:pt>
    <dgm:pt modelId="{05DD919D-456A-48F9-AFEF-8591C6DF560D}" type="pres">
      <dgm:prSet presAssocID="{5C37DA4C-9D2C-4FDF-A9E8-B662EA024133}" presName="textRect" presStyleLbl="revTx" presStyleIdx="0" presStyleCnt="6">
        <dgm:presLayoutVars>
          <dgm:chMax val="1"/>
          <dgm:chPref val="1"/>
        </dgm:presLayoutVars>
      </dgm:prSet>
      <dgm:spPr/>
    </dgm:pt>
    <dgm:pt modelId="{C86F0F70-99CD-490A-A8D5-B1354177DA6B}" type="pres">
      <dgm:prSet presAssocID="{F6EB2AA6-7301-43D4-8A95-C32E646B2656}" presName="sibTrans" presStyleCnt="0"/>
      <dgm:spPr/>
    </dgm:pt>
    <dgm:pt modelId="{1632A09D-0456-4946-AA9D-C9CA9FE5E1E9}" type="pres">
      <dgm:prSet presAssocID="{3E5AA5A3-E31C-4D50-906D-54ADD5C43233}" presName="compNode" presStyleCnt="0"/>
      <dgm:spPr/>
    </dgm:pt>
    <dgm:pt modelId="{09D4B6F3-2988-4168-8F39-AD50140CF305}" type="pres">
      <dgm:prSet presAssocID="{3E5AA5A3-E31C-4D50-906D-54ADD5C43233}" presName="iconBgRect" presStyleLbl="bgShp" presStyleIdx="1" presStyleCnt="6"/>
      <dgm:spPr/>
    </dgm:pt>
    <dgm:pt modelId="{E840B548-C930-4E43-83F9-516FD2F3D632}" type="pres">
      <dgm:prSet presAssocID="{3E5AA5A3-E31C-4D50-906D-54ADD5C4323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85727F8-0574-4B31-90BD-EDC95F0C664E}" type="pres">
      <dgm:prSet presAssocID="{3E5AA5A3-E31C-4D50-906D-54ADD5C43233}" presName="spaceRect" presStyleCnt="0"/>
      <dgm:spPr/>
    </dgm:pt>
    <dgm:pt modelId="{F3424AA9-6340-4F1A-8E47-FB484E43D934}" type="pres">
      <dgm:prSet presAssocID="{3E5AA5A3-E31C-4D50-906D-54ADD5C43233}" presName="textRect" presStyleLbl="revTx" presStyleIdx="1" presStyleCnt="6">
        <dgm:presLayoutVars>
          <dgm:chMax val="1"/>
          <dgm:chPref val="1"/>
        </dgm:presLayoutVars>
      </dgm:prSet>
      <dgm:spPr/>
    </dgm:pt>
    <dgm:pt modelId="{95C8C7F9-B871-4EF6-97D5-9594401002DD}" type="pres">
      <dgm:prSet presAssocID="{19EC6FEB-8649-45A7-B7B9-1FDBAF7296BD}" presName="sibTrans" presStyleCnt="0"/>
      <dgm:spPr/>
    </dgm:pt>
    <dgm:pt modelId="{AADF1358-8CC9-44CA-9851-5C453E922110}" type="pres">
      <dgm:prSet presAssocID="{9E8ABFF6-A88F-4B59-8628-7ECBB65AACE4}" presName="compNode" presStyleCnt="0"/>
      <dgm:spPr/>
    </dgm:pt>
    <dgm:pt modelId="{01CCD3BB-C098-4CE4-AAB0-BBFF1ABDE592}" type="pres">
      <dgm:prSet presAssocID="{9E8ABFF6-A88F-4B59-8628-7ECBB65AACE4}" presName="iconBgRect" presStyleLbl="bgShp" presStyleIdx="2" presStyleCnt="6"/>
      <dgm:spPr/>
    </dgm:pt>
    <dgm:pt modelId="{FDB6CACE-B3B7-4220-97D9-BC221064FEE1}" type="pres">
      <dgm:prSet presAssocID="{9E8ABFF6-A88F-4B59-8628-7ECBB65AACE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3C07FC88-F99A-499C-8345-EAB3B8FC69FF}" type="pres">
      <dgm:prSet presAssocID="{9E8ABFF6-A88F-4B59-8628-7ECBB65AACE4}" presName="spaceRect" presStyleCnt="0"/>
      <dgm:spPr/>
    </dgm:pt>
    <dgm:pt modelId="{4BC8578E-EE66-4045-B3BA-500EA8C6173D}" type="pres">
      <dgm:prSet presAssocID="{9E8ABFF6-A88F-4B59-8628-7ECBB65AACE4}" presName="textRect" presStyleLbl="revTx" presStyleIdx="2" presStyleCnt="6">
        <dgm:presLayoutVars>
          <dgm:chMax val="1"/>
          <dgm:chPref val="1"/>
        </dgm:presLayoutVars>
      </dgm:prSet>
      <dgm:spPr/>
    </dgm:pt>
    <dgm:pt modelId="{9C1968DB-0782-42FE-B567-8319D6343D33}" type="pres">
      <dgm:prSet presAssocID="{FA46EE3D-42CA-487B-86AE-7913BE28B7B1}" presName="sibTrans" presStyleCnt="0"/>
      <dgm:spPr/>
    </dgm:pt>
    <dgm:pt modelId="{3A5AEA61-B0AA-4C93-85B3-49DDAE88BEEC}" type="pres">
      <dgm:prSet presAssocID="{4B9C43BB-B9F7-4C35-ACAF-CB1A9FC0CC94}" presName="compNode" presStyleCnt="0"/>
      <dgm:spPr/>
    </dgm:pt>
    <dgm:pt modelId="{E0455475-40B1-4BE7-9796-824BD937CF0F}" type="pres">
      <dgm:prSet presAssocID="{4B9C43BB-B9F7-4C35-ACAF-CB1A9FC0CC94}" presName="iconBgRect" presStyleLbl="bgShp" presStyleIdx="3" presStyleCnt="6"/>
      <dgm:spPr/>
    </dgm:pt>
    <dgm:pt modelId="{E253A2A4-A802-4174-8070-B89B3756F746}" type="pres">
      <dgm:prSet presAssocID="{4B9C43BB-B9F7-4C35-ACAF-CB1A9FC0CC9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72C5C817-CC04-42DC-B064-2F6CEA997348}" type="pres">
      <dgm:prSet presAssocID="{4B9C43BB-B9F7-4C35-ACAF-CB1A9FC0CC94}" presName="spaceRect" presStyleCnt="0"/>
      <dgm:spPr/>
    </dgm:pt>
    <dgm:pt modelId="{F14F4015-C612-4152-880B-F98899E6145B}" type="pres">
      <dgm:prSet presAssocID="{4B9C43BB-B9F7-4C35-ACAF-CB1A9FC0CC94}" presName="textRect" presStyleLbl="revTx" presStyleIdx="3" presStyleCnt="6">
        <dgm:presLayoutVars>
          <dgm:chMax val="1"/>
          <dgm:chPref val="1"/>
        </dgm:presLayoutVars>
      </dgm:prSet>
      <dgm:spPr/>
    </dgm:pt>
    <dgm:pt modelId="{B3E0E2D6-93E3-487F-96FF-2A7BB1125F4C}" type="pres">
      <dgm:prSet presAssocID="{B614341B-253D-467D-A86D-84AF3713AF16}" presName="sibTrans" presStyleCnt="0"/>
      <dgm:spPr/>
    </dgm:pt>
    <dgm:pt modelId="{FB230E6D-8024-4AB0-9808-76A926CAFED3}" type="pres">
      <dgm:prSet presAssocID="{89175125-C405-4871-B8CF-A91D9EA1D71D}" presName="compNode" presStyleCnt="0"/>
      <dgm:spPr/>
    </dgm:pt>
    <dgm:pt modelId="{7139C997-8E16-4A8C-8080-E38BE1EAD8AF}" type="pres">
      <dgm:prSet presAssocID="{89175125-C405-4871-B8CF-A91D9EA1D71D}" presName="iconBgRect" presStyleLbl="bgShp" presStyleIdx="4" presStyleCnt="6"/>
      <dgm:spPr/>
    </dgm:pt>
    <dgm:pt modelId="{03CC68EB-529B-477A-9443-582677506696}" type="pres">
      <dgm:prSet presAssocID="{89175125-C405-4871-B8CF-A91D9EA1D71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5B43504-A236-4954-8361-3F737034F9ED}" type="pres">
      <dgm:prSet presAssocID="{89175125-C405-4871-B8CF-A91D9EA1D71D}" presName="spaceRect" presStyleCnt="0"/>
      <dgm:spPr/>
    </dgm:pt>
    <dgm:pt modelId="{B5702210-8C1B-4C74-AC03-AE19CF7D7EFE}" type="pres">
      <dgm:prSet presAssocID="{89175125-C405-4871-B8CF-A91D9EA1D71D}" presName="textRect" presStyleLbl="revTx" presStyleIdx="4" presStyleCnt="6">
        <dgm:presLayoutVars>
          <dgm:chMax val="1"/>
          <dgm:chPref val="1"/>
        </dgm:presLayoutVars>
      </dgm:prSet>
      <dgm:spPr/>
    </dgm:pt>
    <dgm:pt modelId="{885D8E7B-3CDA-460E-AB49-7804A33F9C5C}" type="pres">
      <dgm:prSet presAssocID="{835AA1AC-A0CA-425F-9293-90409EE004EF}" presName="sibTrans" presStyleCnt="0"/>
      <dgm:spPr/>
    </dgm:pt>
    <dgm:pt modelId="{11ABCD57-2EDC-4709-910B-FC66F2559D57}" type="pres">
      <dgm:prSet presAssocID="{0BA14CAF-D181-4EB9-9A16-EFAC195F0313}" presName="compNode" presStyleCnt="0"/>
      <dgm:spPr/>
    </dgm:pt>
    <dgm:pt modelId="{96B385DE-6C2C-445F-9C4B-1124A3AB8CD7}" type="pres">
      <dgm:prSet presAssocID="{0BA14CAF-D181-4EB9-9A16-EFAC195F0313}" presName="iconBgRect" presStyleLbl="bgShp" presStyleIdx="5" presStyleCnt="6"/>
      <dgm:spPr/>
    </dgm:pt>
    <dgm:pt modelId="{0BCD3601-1459-49F4-931C-87FAF88831FB}" type="pres">
      <dgm:prSet presAssocID="{0BA14CAF-D181-4EB9-9A16-EFAC195F031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BE09717-DFE0-45AB-999D-75B822FDED87}" type="pres">
      <dgm:prSet presAssocID="{0BA14CAF-D181-4EB9-9A16-EFAC195F0313}" presName="spaceRect" presStyleCnt="0"/>
      <dgm:spPr/>
    </dgm:pt>
    <dgm:pt modelId="{A00BA497-E900-4C67-A68B-C3E03EFD7DF4}" type="pres">
      <dgm:prSet presAssocID="{0BA14CAF-D181-4EB9-9A16-EFAC195F031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9BEAA18-4F33-4046-8853-F6B2AA766F29}" type="presOf" srcId="{9E8ABFF6-A88F-4B59-8628-7ECBB65AACE4}" destId="{4BC8578E-EE66-4045-B3BA-500EA8C6173D}" srcOrd="0" destOrd="0" presId="urn:microsoft.com/office/officeart/2018/5/layout/IconCircleLabelList"/>
    <dgm:cxn modelId="{FC8D421B-E16C-4D3C-84D9-2EF9DE51C928}" type="presOf" srcId="{3E5AA5A3-E31C-4D50-906D-54ADD5C43233}" destId="{F3424AA9-6340-4F1A-8E47-FB484E43D934}" srcOrd="0" destOrd="0" presId="urn:microsoft.com/office/officeart/2018/5/layout/IconCircleLabelList"/>
    <dgm:cxn modelId="{9B22122C-7ED4-4B89-8481-112438ADA488}" type="presOf" srcId="{89175125-C405-4871-B8CF-A91D9EA1D71D}" destId="{B5702210-8C1B-4C74-AC03-AE19CF7D7EFE}" srcOrd="0" destOrd="0" presId="urn:microsoft.com/office/officeart/2018/5/layout/IconCircleLabelList"/>
    <dgm:cxn modelId="{23B6703D-7B73-4E0A-8D81-85FA4EF525BC}" srcId="{766C6BDC-1030-4253-9C7F-AB46CA762E33}" destId="{9E8ABFF6-A88F-4B59-8628-7ECBB65AACE4}" srcOrd="2" destOrd="0" parTransId="{7A89D6D6-7063-4E2B-AE23-DA2A724DF256}" sibTransId="{FA46EE3D-42CA-487B-86AE-7913BE28B7B1}"/>
    <dgm:cxn modelId="{EEDE9066-AD87-4E4A-BFB3-1B9B59A10111}" srcId="{766C6BDC-1030-4253-9C7F-AB46CA762E33}" destId="{4B9C43BB-B9F7-4C35-ACAF-CB1A9FC0CC94}" srcOrd="3" destOrd="0" parTransId="{274539EF-B52F-48C9-A408-242242069B08}" sibTransId="{B614341B-253D-467D-A86D-84AF3713AF16}"/>
    <dgm:cxn modelId="{2710446D-E920-4EFE-B020-26EEF94B3E65}" type="presOf" srcId="{5C37DA4C-9D2C-4FDF-A9E8-B662EA024133}" destId="{05DD919D-456A-48F9-AFEF-8591C6DF560D}" srcOrd="0" destOrd="0" presId="urn:microsoft.com/office/officeart/2018/5/layout/IconCircleLabelList"/>
    <dgm:cxn modelId="{B80E177C-AED4-427A-BE3C-B0182D8F593A}" type="presOf" srcId="{0BA14CAF-D181-4EB9-9A16-EFAC195F0313}" destId="{A00BA497-E900-4C67-A68B-C3E03EFD7DF4}" srcOrd="0" destOrd="0" presId="urn:microsoft.com/office/officeart/2018/5/layout/IconCircleLabelList"/>
    <dgm:cxn modelId="{5E108B82-E0E4-4AA2-9E25-53543F21ED6C}" type="presOf" srcId="{766C6BDC-1030-4253-9C7F-AB46CA762E33}" destId="{8C7270E6-4FC3-4E02-A490-460E37DFA9C7}" srcOrd="0" destOrd="0" presId="urn:microsoft.com/office/officeart/2018/5/layout/IconCircleLabelList"/>
    <dgm:cxn modelId="{C77F3EAE-9B1F-41D8-957C-D0519E6AE3FF}" srcId="{766C6BDC-1030-4253-9C7F-AB46CA762E33}" destId="{5C37DA4C-9D2C-4FDF-A9E8-B662EA024133}" srcOrd="0" destOrd="0" parTransId="{8A4902D6-69EF-44E7-AD9B-1DEAFED43DA0}" sibTransId="{F6EB2AA6-7301-43D4-8A95-C32E646B2656}"/>
    <dgm:cxn modelId="{88D7CAB6-AB43-45D2-89A1-C2FAC1105B42}" srcId="{766C6BDC-1030-4253-9C7F-AB46CA762E33}" destId="{3E5AA5A3-E31C-4D50-906D-54ADD5C43233}" srcOrd="1" destOrd="0" parTransId="{5C4D2666-508D-49B3-9677-6F4D79D9BF2B}" sibTransId="{19EC6FEB-8649-45A7-B7B9-1FDBAF7296BD}"/>
    <dgm:cxn modelId="{304638C1-C244-4BA1-8713-AD54AB5E7087}" srcId="{766C6BDC-1030-4253-9C7F-AB46CA762E33}" destId="{0BA14CAF-D181-4EB9-9A16-EFAC195F0313}" srcOrd="5" destOrd="0" parTransId="{24A89F5C-0E35-4CF6-98B8-656F38342477}" sibTransId="{3602F6CF-A876-4336-90A9-2E8EC10EA701}"/>
    <dgm:cxn modelId="{700238DA-627A-48B4-8187-A39A86FA2C23}" srcId="{766C6BDC-1030-4253-9C7F-AB46CA762E33}" destId="{89175125-C405-4871-B8CF-A91D9EA1D71D}" srcOrd="4" destOrd="0" parTransId="{CE240BC8-AB92-41E7-9A22-66D825B4D9C9}" sibTransId="{835AA1AC-A0CA-425F-9293-90409EE004EF}"/>
    <dgm:cxn modelId="{EA3835F9-25DD-437E-A053-479FF26D4094}" type="presOf" srcId="{4B9C43BB-B9F7-4C35-ACAF-CB1A9FC0CC94}" destId="{F14F4015-C612-4152-880B-F98899E6145B}" srcOrd="0" destOrd="0" presId="urn:microsoft.com/office/officeart/2018/5/layout/IconCircleLabelList"/>
    <dgm:cxn modelId="{4DE571D3-C8F3-4983-AD28-2277D6883C46}" type="presParOf" srcId="{8C7270E6-4FC3-4E02-A490-460E37DFA9C7}" destId="{1196BE79-8FFB-41F5-B7D3-23C658008D49}" srcOrd="0" destOrd="0" presId="urn:microsoft.com/office/officeart/2018/5/layout/IconCircleLabelList"/>
    <dgm:cxn modelId="{FED28CB1-A5FB-426A-BF1A-344F9C82AAE7}" type="presParOf" srcId="{1196BE79-8FFB-41F5-B7D3-23C658008D49}" destId="{731A21E9-8522-4C77-9804-3F28255E7EA2}" srcOrd="0" destOrd="0" presId="urn:microsoft.com/office/officeart/2018/5/layout/IconCircleLabelList"/>
    <dgm:cxn modelId="{5B8CC55A-AC5C-4BDF-BE7D-1BB61C593F99}" type="presParOf" srcId="{1196BE79-8FFB-41F5-B7D3-23C658008D49}" destId="{B0448A8C-5688-4FC1-898A-6EC9889F7DF0}" srcOrd="1" destOrd="0" presId="urn:microsoft.com/office/officeart/2018/5/layout/IconCircleLabelList"/>
    <dgm:cxn modelId="{99BDC749-079E-4F59-B791-E172EF2003F3}" type="presParOf" srcId="{1196BE79-8FFB-41F5-B7D3-23C658008D49}" destId="{6D5E3E1F-9716-42DB-824A-6833BA849432}" srcOrd="2" destOrd="0" presId="urn:microsoft.com/office/officeart/2018/5/layout/IconCircleLabelList"/>
    <dgm:cxn modelId="{99877D35-8C98-46D1-B817-2817460846BE}" type="presParOf" srcId="{1196BE79-8FFB-41F5-B7D3-23C658008D49}" destId="{05DD919D-456A-48F9-AFEF-8591C6DF560D}" srcOrd="3" destOrd="0" presId="urn:microsoft.com/office/officeart/2018/5/layout/IconCircleLabelList"/>
    <dgm:cxn modelId="{81E9C710-D81B-4AB1-9F4D-80C9A399A5B9}" type="presParOf" srcId="{8C7270E6-4FC3-4E02-A490-460E37DFA9C7}" destId="{C86F0F70-99CD-490A-A8D5-B1354177DA6B}" srcOrd="1" destOrd="0" presId="urn:microsoft.com/office/officeart/2018/5/layout/IconCircleLabelList"/>
    <dgm:cxn modelId="{B00EE6E1-DB17-4E77-991C-51D5060C7699}" type="presParOf" srcId="{8C7270E6-4FC3-4E02-A490-460E37DFA9C7}" destId="{1632A09D-0456-4946-AA9D-C9CA9FE5E1E9}" srcOrd="2" destOrd="0" presId="urn:microsoft.com/office/officeart/2018/5/layout/IconCircleLabelList"/>
    <dgm:cxn modelId="{6565F636-FE23-411E-9D33-E35D89B8F2B0}" type="presParOf" srcId="{1632A09D-0456-4946-AA9D-C9CA9FE5E1E9}" destId="{09D4B6F3-2988-4168-8F39-AD50140CF305}" srcOrd="0" destOrd="0" presId="urn:microsoft.com/office/officeart/2018/5/layout/IconCircleLabelList"/>
    <dgm:cxn modelId="{9C676EAB-E1F4-49DC-81CC-1D6010CC8448}" type="presParOf" srcId="{1632A09D-0456-4946-AA9D-C9CA9FE5E1E9}" destId="{E840B548-C930-4E43-83F9-516FD2F3D632}" srcOrd="1" destOrd="0" presId="urn:microsoft.com/office/officeart/2018/5/layout/IconCircleLabelList"/>
    <dgm:cxn modelId="{D5DF942B-55BC-4C7B-A7A6-AAF9CF171ACF}" type="presParOf" srcId="{1632A09D-0456-4946-AA9D-C9CA9FE5E1E9}" destId="{385727F8-0574-4B31-90BD-EDC95F0C664E}" srcOrd="2" destOrd="0" presId="urn:microsoft.com/office/officeart/2018/5/layout/IconCircleLabelList"/>
    <dgm:cxn modelId="{9EDDC334-DE68-4A1E-BCD9-C821B39DC605}" type="presParOf" srcId="{1632A09D-0456-4946-AA9D-C9CA9FE5E1E9}" destId="{F3424AA9-6340-4F1A-8E47-FB484E43D934}" srcOrd="3" destOrd="0" presId="urn:microsoft.com/office/officeart/2018/5/layout/IconCircleLabelList"/>
    <dgm:cxn modelId="{4E61E437-0DD7-45CA-8DA7-FC105C176A1F}" type="presParOf" srcId="{8C7270E6-4FC3-4E02-A490-460E37DFA9C7}" destId="{95C8C7F9-B871-4EF6-97D5-9594401002DD}" srcOrd="3" destOrd="0" presId="urn:microsoft.com/office/officeart/2018/5/layout/IconCircleLabelList"/>
    <dgm:cxn modelId="{106E1240-BD6B-49E5-8A5F-680DF0CF2724}" type="presParOf" srcId="{8C7270E6-4FC3-4E02-A490-460E37DFA9C7}" destId="{AADF1358-8CC9-44CA-9851-5C453E922110}" srcOrd="4" destOrd="0" presId="urn:microsoft.com/office/officeart/2018/5/layout/IconCircleLabelList"/>
    <dgm:cxn modelId="{16D3E459-9DA6-4F1C-A64B-19CD9A4C7947}" type="presParOf" srcId="{AADF1358-8CC9-44CA-9851-5C453E922110}" destId="{01CCD3BB-C098-4CE4-AAB0-BBFF1ABDE592}" srcOrd="0" destOrd="0" presId="urn:microsoft.com/office/officeart/2018/5/layout/IconCircleLabelList"/>
    <dgm:cxn modelId="{76575107-A890-4469-928E-4B501F6D8123}" type="presParOf" srcId="{AADF1358-8CC9-44CA-9851-5C453E922110}" destId="{FDB6CACE-B3B7-4220-97D9-BC221064FEE1}" srcOrd="1" destOrd="0" presId="urn:microsoft.com/office/officeart/2018/5/layout/IconCircleLabelList"/>
    <dgm:cxn modelId="{9E684B3D-48A0-4123-BDE7-85E73FD9230F}" type="presParOf" srcId="{AADF1358-8CC9-44CA-9851-5C453E922110}" destId="{3C07FC88-F99A-499C-8345-EAB3B8FC69FF}" srcOrd="2" destOrd="0" presId="urn:microsoft.com/office/officeart/2018/5/layout/IconCircleLabelList"/>
    <dgm:cxn modelId="{5937366F-D177-4F08-9772-77EC2C533615}" type="presParOf" srcId="{AADF1358-8CC9-44CA-9851-5C453E922110}" destId="{4BC8578E-EE66-4045-B3BA-500EA8C6173D}" srcOrd="3" destOrd="0" presId="urn:microsoft.com/office/officeart/2018/5/layout/IconCircleLabelList"/>
    <dgm:cxn modelId="{C68930F7-E9BA-45AA-89D7-0C144D8C8761}" type="presParOf" srcId="{8C7270E6-4FC3-4E02-A490-460E37DFA9C7}" destId="{9C1968DB-0782-42FE-B567-8319D6343D33}" srcOrd="5" destOrd="0" presId="urn:microsoft.com/office/officeart/2018/5/layout/IconCircleLabelList"/>
    <dgm:cxn modelId="{F06A0697-343C-45F3-BF48-6B10958D0F27}" type="presParOf" srcId="{8C7270E6-4FC3-4E02-A490-460E37DFA9C7}" destId="{3A5AEA61-B0AA-4C93-85B3-49DDAE88BEEC}" srcOrd="6" destOrd="0" presId="urn:microsoft.com/office/officeart/2018/5/layout/IconCircleLabelList"/>
    <dgm:cxn modelId="{6BFBCB66-2F8E-4893-BE75-D33657008CFB}" type="presParOf" srcId="{3A5AEA61-B0AA-4C93-85B3-49DDAE88BEEC}" destId="{E0455475-40B1-4BE7-9796-824BD937CF0F}" srcOrd="0" destOrd="0" presId="urn:microsoft.com/office/officeart/2018/5/layout/IconCircleLabelList"/>
    <dgm:cxn modelId="{FAA8EC30-48E7-4EB6-A407-F980415CF059}" type="presParOf" srcId="{3A5AEA61-B0AA-4C93-85B3-49DDAE88BEEC}" destId="{E253A2A4-A802-4174-8070-B89B3756F746}" srcOrd="1" destOrd="0" presId="urn:microsoft.com/office/officeart/2018/5/layout/IconCircleLabelList"/>
    <dgm:cxn modelId="{1BFE16B5-F06E-49DF-AC5C-105244968B50}" type="presParOf" srcId="{3A5AEA61-B0AA-4C93-85B3-49DDAE88BEEC}" destId="{72C5C817-CC04-42DC-B064-2F6CEA997348}" srcOrd="2" destOrd="0" presId="urn:microsoft.com/office/officeart/2018/5/layout/IconCircleLabelList"/>
    <dgm:cxn modelId="{AAD8A183-ACD8-4723-95C8-54CE96CF1676}" type="presParOf" srcId="{3A5AEA61-B0AA-4C93-85B3-49DDAE88BEEC}" destId="{F14F4015-C612-4152-880B-F98899E6145B}" srcOrd="3" destOrd="0" presId="urn:microsoft.com/office/officeart/2018/5/layout/IconCircleLabelList"/>
    <dgm:cxn modelId="{68EBB0CE-7084-4331-A1B1-D7971FDC77C9}" type="presParOf" srcId="{8C7270E6-4FC3-4E02-A490-460E37DFA9C7}" destId="{B3E0E2D6-93E3-487F-96FF-2A7BB1125F4C}" srcOrd="7" destOrd="0" presId="urn:microsoft.com/office/officeart/2018/5/layout/IconCircleLabelList"/>
    <dgm:cxn modelId="{6311337E-47EC-4359-BC9B-21748A4190B1}" type="presParOf" srcId="{8C7270E6-4FC3-4E02-A490-460E37DFA9C7}" destId="{FB230E6D-8024-4AB0-9808-76A926CAFED3}" srcOrd="8" destOrd="0" presId="urn:microsoft.com/office/officeart/2018/5/layout/IconCircleLabelList"/>
    <dgm:cxn modelId="{44932D99-A3B7-48B3-8532-BB55570CAEB8}" type="presParOf" srcId="{FB230E6D-8024-4AB0-9808-76A926CAFED3}" destId="{7139C997-8E16-4A8C-8080-E38BE1EAD8AF}" srcOrd="0" destOrd="0" presId="urn:microsoft.com/office/officeart/2018/5/layout/IconCircleLabelList"/>
    <dgm:cxn modelId="{D3DA4D89-231F-4F08-B4C1-4676903EE02F}" type="presParOf" srcId="{FB230E6D-8024-4AB0-9808-76A926CAFED3}" destId="{03CC68EB-529B-477A-9443-582677506696}" srcOrd="1" destOrd="0" presId="urn:microsoft.com/office/officeart/2018/5/layout/IconCircleLabelList"/>
    <dgm:cxn modelId="{B8545DAE-BBF8-441E-A3EE-D9B7169A7922}" type="presParOf" srcId="{FB230E6D-8024-4AB0-9808-76A926CAFED3}" destId="{D5B43504-A236-4954-8361-3F737034F9ED}" srcOrd="2" destOrd="0" presId="urn:microsoft.com/office/officeart/2018/5/layout/IconCircleLabelList"/>
    <dgm:cxn modelId="{531858C5-9019-4749-94A5-12AE91FD3273}" type="presParOf" srcId="{FB230E6D-8024-4AB0-9808-76A926CAFED3}" destId="{B5702210-8C1B-4C74-AC03-AE19CF7D7EFE}" srcOrd="3" destOrd="0" presId="urn:microsoft.com/office/officeart/2018/5/layout/IconCircleLabelList"/>
    <dgm:cxn modelId="{F3D84242-D327-4315-9617-14EB31989696}" type="presParOf" srcId="{8C7270E6-4FC3-4E02-A490-460E37DFA9C7}" destId="{885D8E7B-3CDA-460E-AB49-7804A33F9C5C}" srcOrd="9" destOrd="0" presId="urn:microsoft.com/office/officeart/2018/5/layout/IconCircleLabelList"/>
    <dgm:cxn modelId="{636BC20D-F1DB-4B98-B75C-F84381CDEEDF}" type="presParOf" srcId="{8C7270E6-4FC3-4E02-A490-460E37DFA9C7}" destId="{11ABCD57-2EDC-4709-910B-FC66F2559D57}" srcOrd="10" destOrd="0" presId="urn:microsoft.com/office/officeart/2018/5/layout/IconCircleLabelList"/>
    <dgm:cxn modelId="{FD0BF16F-842B-47D7-893A-BCC2DA02DF46}" type="presParOf" srcId="{11ABCD57-2EDC-4709-910B-FC66F2559D57}" destId="{96B385DE-6C2C-445F-9C4B-1124A3AB8CD7}" srcOrd="0" destOrd="0" presId="urn:microsoft.com/office/officeart/2018/5/layout/IconCircleLabelList"/>
    <dgm:cxn modelId="{D0960888-1B77-47CA-9738-1F140E669CF7}" type="presParOf" srcId="{11ABCD57-2EDC-4709-910B-FC66F2559D57}" destId="{0BCD3601-1459-49F4-931C-87FAF88831FB}" srcOrd="1" destOrd="0" presId="urn:microsoft.com/office/officeart/2018/5/layout/IconCircleLabelList"/>
    <dgm:cxn modelId="{20DFF2C9-30B5-4CD5-92F8-2957D939512F}" type="presParOf" srcId="{11ABCD57-2EDC-4709-910B-FC66F2559D57}" destId="{FBE09717-DFE0-45AB-999D-75B822FDED87}" srcOrd="2" destOrd="0" presId="urn:microsoft.com/office/officeart/2018/5/layout/IconCircleLabelList"/>
    <dgm:cxn modelId="{AF58925B-A4CE-40B7-ADEA-719BD849880C}" type="presParOf" srcId="{11ABCD57-2EDC-4709-910B-FC66F2559D57}" destId="{A00BA497-E900-4C67-A68B-C3E03EFD7DF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A21E9-8522-4C77-9804-3F28255E7EA2}">
      <dsp:nvSpPr>
        <dsp:cNvPr id="0" name=""/>
        <dsp:cNvSpPr/>
      </dsp:nvSpPr>
      <dsp:spPr>
        <a:xfrm>
          <a:off x="299054" y="397861"/>
          <a:ext cx="932871" cy="9328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48A8C-5688-4FC1-898A-6EC9889F7DF0}">
      <dsp:nvSpPr>
        <dsp:cNvPr id="0" name=""/>
        <dsp:cNvSpPr/>
      </dsp:nvSpPr>
      <dsp:spPr>
        <a:xfrm>
          <a:off x="497863" y="596669"/>
          <a:ext cx="535253" cy="535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D919D-456A-48F9-AFEF-8591C6DF560D}">
      <dsp:nvSpPr>
        <dsp:cNvPr id="0" name=""/>
        <dsp:cNvSpPr/>
      </dsp:nvSpPr>
      <dsp:spPr>
        <a:xfrm>
          <a:off x="841" y="1621298"/>
          <a:ext cx="1529296" cy="2332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dirty="0"/>
            <a:t>Alignment with Business Goals</a:t>
          </a:r>
          <a:r>
            <a:rPr lang="en-US" sz="1100" b="0" i="0" kern="1200" dirty="0"/>
            <a:t>: The dashboard is aligned with </a:t>
          </a:r>
          <a:r>
            <a:rPr lang="en-US" sz="1100" b="0" i="0" kern="1200" dirty="0" err="1"/>
            <a:t>TechWave's</a:t>
          </a:r>
          <a:r>
            <a:rPr lang="en-US" sz="1100" b="0" i="0" kern="1200" dirty="0"/>
            <a:t> goal of optimizing marketing ROI and enhancing customer engagement. It serves as a central tool for marketing executives, channel managers, and decision-makers to evaluate channel effectiveness and align marketing initiatives with business growth targets.</a:t>
          </a:r>
          <a:endParaRPr lang="en-US" sz="1100" kern="1200" dirty="0"/>
        </a:p>
      </dsp:txBody>
      <dsp:txXfrm>
        <a:off x="841" y="1621298"/>
        <a:ext cx="1529296" cy="2332177"/>
      </dsp:txXfrm>
    </dsp:sp>
    <dsp:sp modelId="{09D4B6F3-2988-4168-8F39-AD50140CF305}">
      <dsp:nvSpPr>
        <dsp:cNvPr id="0" name=""/>
        <dsp:cNvSpPr/>
      </dsp:nvSpPr>
      <dsp:spPr>
        <a:xfrm>
          <a:off x="2095978" y="397861"/>
          <a:ext cx="932871" cy="9328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40B548-C930-4E43-83F9-516FD2F3D632}">
      <dsp:nvSpPr>
        <dsp:cNvPr id="0" name=""/>
        <dsp:cNvSpPr/>
      </dsp:nvSpPr>
      <dsp:spPr>
        <a:xfrm>
          <a:off x="2294787" y="596669"/>
          <a:ext cx="535253" cy="535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24AA9-6340-4F1A-8E47-FB484E43D934}">
      <dsp:nvSpPr>
        <dsp:cNvPr id="0" name=""/>
        <dsp:cNvSpPr/>
      </dsp:nvSpPr>
      <dsp:spPr>
        <a:xfrm>
          <a:off x="1797765" y="1621298"/>
          <a:ext cx="1529296" cy="2332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Data Integrity and Reliability</a:t>
          </a:r>
          <a:r>
            <a:rPr lang="en-US" sz="1100" b="0" i="0" kern="1200"/>
            <a:t>: We have ensured data quality by integrating our CRM, Google Analytics, advertising platforms, and other relevant sources. Regular data audits and cross-validation mechanisms ensure accuracy and consistency, providing stakeholders with reliable insights.</a:t>
          </a:r>
          <a:endParaRPr lang="en-US" sz="1100" kern="1200"/>
        </a:p>
      </dsp:txBody>
      <dsp:txXfrm>
        <a:off x="1797765" y="1621298"/>
        <a:ext cx="1529296" cy="2332177"/>
      </dsp:txXfrm>
    </dsp:sp>
    <dsp:sp modelId="{01CCD3BB-C098-4CE4-AAB0-BBFF1ABDE592}">
      <dsp:nvSpPr>
        <dsp:cNvPr id="0" name=""/>
        <dsp:cNvSpPr/>
      </dsp:nvSpPr>
      <dsp:spPr>
        <a:xfrm>
          <a:off x="3892902" y="397861"/>
          <a:ext cx="932871" cy="9328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6CACE-B3B7-4220-97D9-BC221064FEE1}">
      <dsp:nvSpPr>
        <dsp:cNvPr id="0" name=""/>
        <dsp:cNvSpPr/>
      </dsp:nvSpPr>
      <dsp:spPr>
        <a:xfrm>
          <a:off x="4091711" y="596669"/>
          <a:ext cx="535253" cy="535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8578E-EE66-4045-B3BA-500EA8C6173D}">
      <dsp:nvSpPr>
        <dsp:cNvPr id="0" name=""/>
        <dsp:cNvSpPr/>
      </dsp:nvSpPr>
      <dsp:spPr>
        <a:xfrm>
          <a:off x="3594689" y="1621298"/>
          <a:ext cx="1529296" cy="2332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Usability and User Experience</a:t>
          </a:r>
          <a:r>
            <a:rPr lang="en-US" sz="1100" b="0" i="0" kern="1200"/>
            <a:t>: The dashboard offers an intuitive interface designed for diverse organizational roles. Comprehensive training modules and user guides will be provided, ensuring seamless adoption across TechWave's marketing and leadership teams.</a:t>
          </a:r>
          <a:endParaRPr lang="en-US" sz="1100" kern="1200"/>
        </a:p>
      </dsp:txBody>
      <dsp:txXfrm>
        <a:off x="3594689" y="1621298"/>
        <a:ext cx="1529296" cy="2332177"/>
      </dsp:txXfrm>
    </dsp:sp>
    <dsp:sp modelId="{E0455475-40B1-4BE7-9796-824BD937CF0F}">
      <dsp:nvSpPr>
        <dsp:cNvPr id="0" name=""/>
        <dsp:cNvSpPr/>
      </dsp:nvSpPr>
      <dsp:spPr>
        <a:xfrm>
          <a:off x="5689826" y="397861"/>
          <a:ext cx="932871" cy="9328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3A2A4-A802-4174-8070-B89B3756F746}">
      <dsp:nvSpPr>
        <dsp:cNvPr id="0" name=""/>
        <dsp:cNvSpPr/>
      </dsp:nvSpPr>
      <dsp:spPr>
        <a:xfrm>
          <a:off x="5888634" y="596669"/>
          <a:ext cx="535253" cy="5352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F4015-C612-4152-880B-F98899E6145B}">
      <dsp:nvSpPr>
        <dsp:cNvPr id="0" name=""/>
        <dsp:cNvSpPr/>
      </dsp:nvSpPr>
      <dsp:spPr>
        <a:xfrm>
          <a:off x="5391613" y="1621298"/>
          <a:ext cx="1529296" cy="2332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Strategic Impact and Decision Support</a:t>
          </a:r>
          <a:r>
            <a:rPr lang="en-US" sz="1100" b="0" i="0" kern="1200"/>
            <a:t>: Through key metrics such as CPC, ROAS, CTR, and CAC, the dashboard enables strategic decision-making and real-time performance monitoring. It offers actionable insights to optimize channel performance, align marketing spend, and identify growth opportunities.</a:t>
          </a:r>
          <a:endParaRPr lang="en-US" sz="1100" kern="1200"/>
        </a:p>
      </dsp:txBody>
      <dsp:txXfrm>
        <a:off x="5391613" y="1621298"/>
        <a:ext cx="1529296" cy="2332177"/>
      </dsp:txXfrm>
    </dsp:sp>
    <dsp:sp modelId="{7139C997-8E16-4A8C-8080-E38BE1EAD8AF}">
      <dsp:nvSpPr>
        <dsp:cNvPr id="0" name=""/>
        <dsp:cNvSpPr/>
      </dsp:nvSpPr>
      <dsp:spPr>
        <a:xfrm>
          <a:off x="7486750" y="397861"/>
          <a:ext cx="932871" cy="9328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C68EB-529B-477A-9443-582677506696}">
      <dsp:nvSpPr>
        <dsp:cNvPr id="0" name=""/>
        <dsp:cNvSpPr/>
      </dsp:nvSpPr>
      <dsp:spPr>
        <a:xfrm>
          <a:off x="7685558" y="596669"/>
          <a:ext cx="535253" cy="5352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02210-8C1B-4C74-AC03-AE19CF7D7EFE}">
      <dsp:nvSpPr>
        <dsp:cNvPr id="0" name=""/>
        <dsp:cNvSpPr/>
      </dsp:nvSpPr>
      <dsp:spPr>
        <a:xfrm>
          <a:off x="7188537" y="1621298"/>
          <a:ext cx="1529296" cy="2332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Investment, ROI, and Sustainability</a:t>
          </a:r>
          <a:r>
            <a:rPr lang="en-US" sz="1100" b="0" i="0" kern="1200"/>
            <a:t>: The development of the dashboard represents a strategic investment aligned with TechWave's vision for data-driven marketing excellence. Its scalability ensures adaptability to future marketing strategies, and the expected positive ROI underscores its value proposition.</a:t>
          </a:r>
          <a:endParaRPr lang="en-US" sz="1100" kern="1200"/>
        </a:p>
      </dsp:txBody>
      <dsp:txXfrm>
        <a:off x="7188537" y="1621298"/>
        <a:ext cx="1529296" cy="2332177"/>
      </dsp:txXfrm>
    </dsp:sp>
    <dsp:sp modelId="{96B385DE-6C2C-445F-9C4B-1124A3AB8CD7}">
      <dsp:nvSpPr>
        <dsp:cNvPr id="0" name=""/>
        <dsp:cNvSpPr/>
      </dsp:nvSpPr>
      <dsp:spPr>
        <a:xfrm>
          <a:off x="9283674" y="397861"/>
          <a:ext cx="932871" cy="9328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D3601-1459-49F4-931C-87FAF88831FB}">
      <dsp:nvSpPr>
        <dsp:cNvPr id="0" name=""/>
        <dsp:cNvSpPr/>
      </dsp:nvSpPr>
      <dsp:spPr>
        <a:xfrm>
          <a:off x="9482482" y="596669"/>
          <a:ext cx="535253" cy="5352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BA497-E900-4C67-A68B-C3E03EFD7DF4}">
      <dsp:nvSpPr>
        <dsp:cNvPr id="0" name=""/>
        <dsp:cNvSpPr/>
      </dsp:nvSpPr>
      <dsp:spPr>
        <a:xfrm>
          <a:off x="8985461" y="1621298"/>
          <a:ext cx="1529296" cy="2332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Compliance and Security</a:t>
          </a:r>
          <a:r>
            <a:rPr lang="en-US" sz="1100" b="0" i="0" kern="1200"/>
            <a:t>: In adherence to data privacy regulations and TechWave's internal policies, robust security protocols have been implemented to protect sensitive information within the dashboard.</a:t>
          </a:r>
          <a:endParaRPr lang="en-US" sz="1100" kern="1200"/>
        </a:p>
      </dsp:txBody>
      <dsp:txXfrm>
        <a:off x="8985461" y="1621298"/>
        <a:ext cx="1529296" cy="2332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3CA2E-105A-4662-85BB-84F8A7E30D7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A1FA2-A24E-4512-854F-FC30292C6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307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06AA-8B41-E832-C430-812BCCE9D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5B8C6-D6E7-C41E-0E67-DDC603558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8E08F-49C4-D16E-21AF-36218ABF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8ECA-4843-4D8F-A5CF-62966075F69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7B41F-36D9-71EA-5118-652EBBBE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51BBF-0F56-713B-7FC1-16C080FD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C606-433D-41B5-B2B3-DA9FCF7D3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93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AF88-406B-1B18-9C0B-9283F3A7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DDA0A-F944-6084-403E-C713A7B3E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29D6-8BE2-4471-7FA4-745F2D03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8ECA-4843-4D8F-A5CF-62966075F69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A0F31-D4E9-B71E-6AF1-CEBD8A91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A9AB6-5F93-6CAB-C3B6-32EF5A89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C606-433D-41B5-B2B3-DA9FCF7D3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63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2AA02-1906-51AA-2779-CD9614C88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449EA-10F3-9F99-593A-E2DB35AD8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59672-C217-00EF-8C59-88D6CC02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8ECA-4843-4D8F-A5CF-62966075F69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DA905-94C5-D4FD-661E-B89F8F1A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BAC4A-3AAC-EF9C-D895-17B0B7DD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C606-433D-41B5-B2B3-DA9FCF7D3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43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F0C2-6297-6EBA-8D9A-769AF40E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1251D-D634-0E26-4B19-B68A77B2D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12FAE-D1A0-93DF-C0FB-6E4931D2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8ECA-4843-4D8F-A5CF-62966075F69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3E94E-D821-7C98-1DA5-D29DAC58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64FCE-2BA6-CFA3-9CFE-FDB3B1F2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C606-433D-41B5-B2B3-DA9FCF7D3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0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6150-F4B1-1EC0-7164-39A416C3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C209F-FDE8-1640-B96B-E21476B1C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04B4B-004B-A444-B07F-6A28C9A6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8ECA-4843-4D8F-A5CF-62966075F69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D1AD-038D-534E-EFEF-40A0659D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A9500-A457-1BB1-0BA3-60737B79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C606-433D-41B5-B2B3-DA9FCF7D3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50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AB8E-655E-E169-4206-78187D36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2B3FF-F401-C28B-40CD-D9FA533F1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43222-015B-3F98-DDAA-5A588A4CD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7F967-35A6-A8A2-80E6-635D76BB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8ECA-4843-4D8F-A5CF-62966075F69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209BD-253D-ED63-7FAF-C686A484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3A303-8BA1-AF12-21D5-CBBDDD6C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C606-433D-41B5-B2B3-DA9FCF7D3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99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B5C6-3FB6-CF08-CD0D-7BD6519F3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4CC8F-94E5-542C-B9E4-7FF3C8B49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0BFC3-03F1-0CC1-82B4-C667E1528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7599E-45CA-5CC5-7F5A-7E3CA8FC3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885DF-2C9B-1DAA-8D78-D2CF1835E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E9A5B-1EAC-F90D-AD4E-35406E14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8ECA-4843-4D8F-A5CF-62966075F69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AACA36-29C1-42D8-33DA-8E970048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5F3D5-6CFC-E284-4D6B-F8B69984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C606-433D-41B5-B2B3-DA9FCF7D3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60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A54C-8BC8-0B65-BD42-C09D8A52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3EDB0-EFE2-BA7A-A478-A0B80E52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8ECA-4843-4D8F-A5CF-62966075F69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9EA97-80C3-1E89-A7B5-FFA7B8DC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8CE93-0D70-9BB1-5236-AFE1AA5F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C606-433D-41B5-B2B3-DA9FCF7D3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84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693E5-4771-6C14-BC47-EF1DBEF7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8ECA-4843-4D8F-A5CF-62966075F69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47B9D-0120-D50B-B63D-4EA44AEB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4B922-F40E-71BA-6977-285D33C3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C606-433D-41B5-B2B3-DA9FCF7D3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03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7533-53B8-E3FF-679A-BF922DC7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79B3C-4295-683E-1D61-D07A5FD3E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105F8-9119-97EF-ED5C-4071492FE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68100-C884-EC72-D6C6-561832D4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8ECA-4843-4D8F-A5CF-62966075F69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3B956-788B-4987-96A2-5C1526A2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5E56B-4042-5C39-0ED4-83C97D6A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C606-433D-41B5-B2B3-DA9FCF7D3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1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8719-EBED-1B00-277F-64989410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763D4-6E3A-7B1C-1C8A-28A67E9E9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3812-4F02-5264-0615-04B11CFC0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8927B-28EF-07EE-85AA-853A1C85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8ECA-4843-4D8F-A5CF-62966075F69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BBB5D-5854-504F-FBCC-9D51495A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87AE8-7473-B6D2-13FC-EE7237A0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C606-433D-41B5-B2B3-DA9FCF7D3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27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5F5827-F236-5289-06EB-48DEEEA5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B393E-C67D-96B7-4E0B-1D6E4D817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F94B8-20B5-EC30-437A-D7A728B6F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818ECA-4843-4D8F-A5CF-62966075F69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A0165-D28D-6C85-2D2C-F07754EC1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4E1E-5F31-EFCD-F81A-750F70AD5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38C606-433D-41B5-B2B3-DA9FCF7D3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39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C602-D696-9E3F-4017-75E7FF05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Marketing Channel Effectiveness Dashboard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2D430D-1716-EBD5-1D78-9251353F0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61886"/>
              </p:ext>
            </p:extLst>
          </p:nvPr>
        </p:nvGraphicFramePr>
        <p:xfrm>
          <a:off x="838200" y="144693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241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Marketing Channel Effectiveness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Channel Effectiveness Dashboard</dc:title>
  <dc:creator>Kunaal Naik</dc:creator>
  <cp:lastModifiedBy>Kunaal Naik</cp:lastModifiedBy>
  <cp:revision>1</cp:revision>
  <dcterms:created xsi:type="dcterms:W3CDTF">2023-08-23T04:49:03Z</dcterms:created>
  <dcterms:modified xsi:type="dcterms:W3CDTF">2023-08-23T04:51:12Z</dcterms:modified>
</cp:coreProperties>
</file>