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7"/>
  </p:notesMasterIdLst>
  <p:handoutMasterIdLst>
    <p:handoutMasterId r:id="rId38"/>
  </p:handoutMasterIdLst>
  <p:sldIdLst>
    <p:sldId id="256" r:id="rId5"/>
    <p:sldId id="277" r:id="rId6"/>
    <p:sldId id="303" r:id="rId7"/>
    <p:sldId id="304" r:id="rId8"/>
    <p:sldId id="294" r:id="rId9"/>
    <p:sldId id="261" r:id="rId10"/>
    <p:sldId id="296" r:id="rId11"/>
    <p:sldId id="293" r:id="rId12"/>
    <p:sldId id="266" r:id="rId13"/>
    <p:sldId id="299" r:id="rId14"/>
    <p:sldId id="289" r:id="rId15"/>
    <p:sldId id="300" r:id="rId16"/>
    <p:sldId id="302" r:id="rId17"/>
    <p:sldId id="297" r:id="rId18"/>
    <p:sldId id="262" r:id="rId19"/>
    <p:sldId id="298" r:id="rId20"/>
    <p:sldId id="264" r:id="rId21"/>
    <p:sldId id="258" r:id="rId22"/>
    <p:sldId id="278" r:id="rId23"/>
    <p:sldId id="301" r:id="rId24"/>
    <p:sldId id="292" r:id="rId25"/>
    <p:sldId id="295" r:id="rId26"/>
    <p:sldId id="280" r:id="rId27"/>
    <p:sldId id="270" r:id="rId28"/>
    <p:sldId id="271" r:id="rId29"/>
    <p:sldId id="287" r:id="rId30"/>
    <p:sldId id="260" r:id="rId31"/>
    <p:sldId id="282" r:id="rId32"/>
    <p:sldId id="283" r:id="rId33"/>
    <p:sldId id="290" r:id="rId34"/>
    <p:sldId id="275" r:id="rId35"/>
    <p:sldId id="27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9E6D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3" d="100"/>
          <a:sy n="103" d="100"/>
        </p:scale>
        <p:origin x="828" y="114"/>
      </p:cViewPr>
      <p:guideLst>
        <p:guide orient="horz" pos="3362"/>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aal Naik" userId="063bf5775d666102" providerId="LiveId" clId="{1A317FE6-9478-4467-A790-6060F36DED45}"/>
    <pc:docChg chg="custSel addSld modSld sldOrd">
      <pc:chgData name="Kunaal Naik" userId="063bf5775d666102" providerId="LiveId" clId="{1A317FE6-9478-4467-A790-6060F36DED45}" dt="2022-07-27T08:38:27.727" v="652" actId="20577"/>
      <pc:docMkLst>
        <pc:docMk/>
      </pc:docMkLst>
      <pc:sldChg chg="modSp mod ord">
        <pc:chgData name="Kunaal Naik" userId="063bf5775d666102" providerId="LiveId" clId="{1A317FE6-9478-4467-A790-6060F36DED45}" dt="2022-07-27T08:38:27.727" v="652" actId="20577"/>
        <pc:sldMkLst>
          <pc:docMk/>
          <pc:sldMk cId="1110415384" sldId="297"/>
        </pc:sldMkLst>
        <pc:spChg chg="mod">
          <ac:chgData name="Kunaal Naik" userId="063bf5775d666102" providerId="LiveId" clId="{1A317FE6-9478-4467-A790-6060F36DED45}" dt="2022-07-27T08:34:55.972" v="26" actId="20577"/>
          <ac:spMkLst>
            <pc:docMk/>
            <pc:sldMk cId="1110415384" sldId="297"/>
            <ac:spMk id="2" creationId="{5CE54ABB-4929-4810-950B-2DAEA0A5BAB4}"/>
          </ac:spMkLst>
        </pc:spChg>
        <pc:spChg chg="mod">
          <ac:chgData name="Kunaal Naik" userId="063bf5775d666102" providerId="LiveId" clId="{1A317FE6-9478-4467-A790-6060F36DED45}" dt="2022-07-27T08:36:55.745" v="364" actId="20577"/>
          <ac:spMkLst>
            <pc:docMk/>
            <pc:sldMk cId="1110415384" sldId="297"/>
            <ac:spMk id="3" creationId="{D5E1C399-8F48-44F5-9461-3C89866D4CE1}"/>
          </ac:spMkLst>
        </pc:spChg>
        <pc:spChg chg="mod">
          <ac:chgData name="Kunaal Naik" userId="063bf5775d666102" providerId="LiveId" clId="{1A317FE6-9478-4467-A790-6060F36DED45}" dt="2022-07-27T08:35:23.031" v="108" actId="20577"/>
          <ac:spMkLst>
            <pc:docMk/>
            <pc:sldMk cId="1110415384" sldId="297"/>
            <ac:spMk id="4" creationId="{A112B089-A8F9-45B1-BE6E-EAC10163F082}"/>
          </ac:spMkLst>
        </pc:spChg>
        <pc:spChg chg="mod">
          <ac:chgData name="Kunaal Naik" userId="063bf5775d666102" providerId="LiveId" clId="{1A317FE6-9478-4467-A790-6060F36DED45}" dt="2022-07-27T08:35:42.328" v="154" actId="20577"/>
          <ac:spMkLst>
            <pc:docMk/>
            <pc:sldMk cId="1110415384" sldId="297"/>
            <ac:spMk id="5" creationId="{CF515C5D-2CDB-4E66-B2B8-1451BC44247F}"/>
          </ac:spMkLst>
        </pc:spChg>
        <pc:spChg chg="mod">
          <ac:chgData name="Kunaal Naik" userId="063bf5775d666102" providerId="LiveId" clId="{1A317FE6-9478-4467-A790-6060F36DED45}" dt="2022-07-27T08:35:33.109" v="145" actId="20577"/>
          <ac:spMkLst>
            <pc:docMk/>
            <pc:sldMk cId="1110415384" sldId="297"/>
            <ac:spMk id="6" creationId="{0FE22F9B-4BF8-41DC-8F1C-836B546E59AD}"/>
          </ac:spMkLst>
        </pc:spChg>
        <pc:spChg chg="mod">
          <ac:chgData name="Kunaal Naik" userId="063bf5775d666102" providerId="LiveId" clId="{1A317FE6-9478-4467-A790-6060F36DED45}" dt="2022-07-27T08:36:29.850" v="276" actId="20577"/>
          <ac:spMkLst>
            <pc:docMk/>
            <pc:sldMk cId="1110415384" sldId="297"/>
            <ac:spMk id="7" creationId="{6B35F89A-6CDF-41F7-BD87-18B45BD7330B}"/>
          </ac:spMkLst>
        </pc:spChg>
        <pc:spChg chg="mod">
          <ac:chgData name="Kunaal Naik" userId="063bf5775d666102" providerId="LiveId" clId="{1A317FE6-9478-4467-A790-6060F36DED45}" dt="2022-07-27T08:38:27.727" v="652" actId="20577"/>
          <ac:spMkLst>
            <pc:docMk/>
            <pc:sldMk cId="1110415384" sldId="297"/>
            <ac:spMk id="8" creationId="{E92B9716-8D44-4864-8986-720957B34362}"/>
          </ac:spMkLst>
        </pc:spChg>
      </pc:sldChg>
      <pc:sldChg chg="add">
        <pc:chgData name="Kunaal Naik" userId="063bf5775d666102" providerId="LiveId" clId="{1A317FE6-9478-4467-A790-6060F36DED45}" dt="2022-07-27T08:34:32.125" v="0" actId="2890"/>
        <pc:sldMkLst>
          <pc:docMk/>
          <pc:sldMk cId="3907187692" sldId="301"/>
        </pc:sldMkLst>
      </pc:sldChg>
      <pc:sldChg chg="addSp delSp modSp new mod modClrScheme chgLayout">
        <pc:chgData name="Kunaal Naik" userId="063bf5775d666102" providerId="LiveId" clId="{1A317FE6-9478-4467-A790-6060F36DED45}" dt="2022-07-27T08:34:49.452" v="14" actId="20577"/>
        <pc:sldMkLst>
          <pc:docMk/>
          <pc:sldMk cId="610890628" sldId="302"/>
        </pc:sldMkLst>
        <pc:spChg chg="del mod ord">
          <ac:chgData name="Kunaal Naik" userId="063bf5775d666102" providerId="LiveId" clId="{1A317FE6-9478-4467-A790-6060F36DED45}" dt="2022-07-27T08:34:43.443" v="6" actId="700"/>
          <ac:spMkLst>
            <pc:docMk/>
            <pc:sldMk cId="610890628" sldId="302"/>
            <ac:spMk id="2" creationId="{58C50BF2-D09C-3F44-2CDA-D84CEB345A53}"/>
          </ac:spMkLst>
        </pc:spChg>
        <pc:spChg chg="del">
          <ac:chgData name="Kunaal Naik" userId="063bf5775d666102" providerId="LiveId" clId="{1A317FE6-9478-4467-A790-6060F36DED45}" dt="2022-07-27T08:34:43.443" v="6" actId="700"/>
          <ac:spMkLst>
            <pc:docMk/>
            <pc:sldMk cId="610890628" sldId="302"/>
            <ac:spMk id="3" creationId="{DB6AF4C2-39D8-AE7A-548D-172E748FC686}"/>
          </ac:spMkLst>
        </pc:spChg>
        <pc:spChg chg="del">
          <ac:chgData name="Kunaal Naik" userId="063bf5775d666102" providerId="LiveId" clId="{1A317FE6-9478-4467-A790-6060F36DED45}" dt="2022-07-27T08:34:43.443" v="6" actId="700"/>
          <ac:spMkLst>
            <pc:docMk/>
            <pc:sldMk cId="610890628" sldId="302"/>
            <ac:spMk id="4" creationId="{6E0BDE62-78A8-E333-F685-DC155527557E}"/>
          </ac:spMkLst>
        </pc:spChg>
        <pc:spChg chg="del">
          <ac:chgData name="Kunaal Naik" userId="063bf5775d666102" providerId="LiveId" clId="{1A317FE6-9478-4467-A790-6060F36DED45}" dt="2022-07-27T08:34:43.443" v="6" actId="700"/>
          <ac:spMkLst>
            <pc:docMk/>
            <pc:sldMk cId="610890628" sldId="302"/>
            <ac:spMk id="5" creationId="{0095271E-329B-3604-20D6-8318AA40B8AF}"/>
          </ac:spMkLst>
        </pc:spChg>
        <pc:spChg chg="del">
          <ac:chgData name="Kunaal Naik" userId="063bf5775d666102" providerId="LiveId" clId="{1A317FE6-9478-4467-A790-6060F36DED45}" dt="2022-07-27T08:34:43.443" v="6" actId="700"/>
          <ac:spMkLst>
            <pc:docMk/>
            <pc:sldMk cId="610890628" sldId="302"/>
            <ac:spMk id="6" creationId="{1B2AF05D-E785-A40F-DD10-FA121C4E02E4}"/>
          </ac:spMkLst>
        </pc:spChg>
        <pc:spChg chg="del">
          <ac:chgData name="Kunaal Naik" userId="063bf5775d666102" providerId="LiveId" clId="{1A317FE6-9478-4467-A790-6060F36DED45}" dt="2022-07-27T08:34:43.443" v="6" actId="700"/>
          <ac:spMkLst>
            <pc:docMk/>
            <pc:sldMk cId="610890628" sldId="302"/>
            <ac:spMk id="7" creationId="{ACDE53C3-1364-5904-197A-71C13B0EF6E9}"/>
          </ac:spMkLst>
        </pc:spChg>
        <pc:spChg chg="del">
          <ac:chgData name="Kunaal Naik" userId="063bf5775d666102" providerId="LiveId" clId="{1A317FE6-9478-4467-A790-6060F36DED45}" dt="2022-07-27T08:34:43.443" v="6" actId="700"/>
          <ac:spMkLst>
            <pc:docMk/>
            <pc:sldMk cId="610890628" sldId="302"/>
            <ac:spMk id="8" creationId="{81F02C45-1F2C-CD46-DAAF-31BAB8C4EE3C}"/>
          </ac:spMkLst>
        </pc:spChg>
        <pc:spChg chg="del">
          <ac:chgData name="Kunaal Naik" userId="063bf5775d666102" providerId="LiveId" clId="{1A317FE6-9478-4467-A790-6060F36DED45}" dt="2022-07-27T08:34:43.443" v="6" actId="700"/>
          <ac:spMkLst>
            <pc:docMk/>
            <pc:sldMk cId="610890628" sldId="302"/>
            <ac:spMk id="9" creationId="{B6B6CAB8-7647-87FD-A899-D79D337128E0}"/>
          </ac:spMkLst>
        </pc:spChg>
        <pc:spChg chg="del">
          <ac:chgData name="Kunaal Naik" userId="063bf5775d666102" providerId="LiveId" clId="{1A317FE6-9478-4467-A790-6060F36DED45}" dt="2022-07-27T08:34:43.443" v="6" actId="700"/>
          <ac:spMkLst>
            <pc:docMk/>
            <pc:sldMk cId="610890628" sldId="302"/>
            <ac:spMk id="10" creationId="{5590F96B-9D3D-1F73-8E5E-2A7F1C06B9EB}"/>
          </ac:spMkLst>
        </pc:spChg>
        <pc:spChg chg="mod ord">
          <ac:chgData name="Kunaal Naik" userId="063bf5775d666102" providerId="LiveId" clId="{1A317FE6-9478-4467-A790-6060F36DED45}" dt="2022-07-27T08:34:43.443" v="6" actId="700"/>
          <ac:spMkLst>
            <pc:docMk/>
            <pc:sldMk cId="610890628" sldId="302"/>
            <ac:spMk id="11" creationId="{F165C9B3-1D9B-F976-AA5E-6100093A0EAD}"/>
          </ac:spMkLst>
        </pc:spChg>
        <pc:spChg chg="mod ord">
          <ac:chgData name="Kunaal Naik" userId="063bf5775d666102" providerId="LiveId" clId="{1A317FE6-9478-4467-A790-6060F36DED45}" dt="2022-07-27T08:34:43.443" v="6" actId="700"/>
          <ac:spMkLst>
            <pc:docMk/>
            <pc:sldMk cId="610890628" sldId="302"/>
            <ac:spMk id="12" creationId="{D62063DA-2F2C-0EF8-60D7-E1AA2BC44E2A}"/>
          </ac:spMkLst>
        </pc:spChg>
        <pc:spChg chg="mod ord">
          <ac:chgData name="Kunaal Naik" userId="063bf5775d666102" providerId="LiveId" clId="{1A317FE6-9478-4467-A790-6060F36DED45}" dt="2022-07-27T08:34:43.443" v="6" actId="700"/>
          <ac:spMkLst>
            <pc:docMk/>
            <pc:sldMk cId="610890628" sldId="302"/>
            <ac:spMk id="13" creationId="{3EF56C20-9078-73E1-2AEC-4E0BF97FAABD}"/>
          </ac:spMkLst>
        </pc:spChg>
        <pc:spChg chg="add mod ord">
          <ac:chgData name="Kunaal Naik" userId="063bf5775d666102" providerId="LiveId" clId="{1A317FE6-9478-4467-A790-6060F36DED45}" dt="2022-07-27T08:34:49.452" v="14" actId="20577"/>
          <ac:spMkLst>
            <pc:docMk/>
            <pc:sldMk cId="610890628" sldId="302"/>
            <ac:spMk id="14" creationId="{37BBB1C1-8B49-D5BE-C374-52B77A2BFAD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1CE6-4310-A8B0-2035D854994C}"/>
              </c:ext>
            </c:extLst>
          </c:dPt>
          <c:dPt>
            <c:idx val="1"/>
            <c:bubble3D val="0"/>
            <c:spPr>
              <a:solidFill>
                <a:schemeClr val="accent1"/>
              </a:solidFill>
              <a:ln w="19050">
                <a:noFill/>
              </a:ln>
              <a:effectLst/>
            </c:spPr>
            <c:extLst>
              <c:ext xmlns:c16="http://schemas.microsoft.com/office/drawing/2014/chart" uri="{C3380CC4-5D6E-409C-BE32-E72D297353CC}">
                <c16:uniqueId val="{00000003-1CE6-4310-A8B0-2035D854994C}"/>
              </c:ext>
            </c:extLst>
          </c:dPt>
          <c:dPt>
            <c:idx val="2"/>
            <c:bubble3D val="0"/>
            <c:spPr>
              <a:solidFill>
                <a:schemeClr val="tx1"/>
              </a:solidFill>
              <a:ln w="19050">
                <a:noFill/>
              </a:ln>
              <a:effectLst/>
            </c:spPr>
            <c:extLst>
              <c:ext xmlns:c16="http://schemas.microsoft.com/office/drawing/2014/chart" uri="{C3380CC4-5D6E-409C-BE32-E72D297353CC}">
                <c16:uniqueId val="{00000005-1CE6-4310-A8B0-2035D854994C}"/>
              </c:ext>
            </c:extLst>
          </c:dPt>
          <c:dPt>
            <c:idx val="3"/>
            <c:bubble3D val="0"/>
            <c:spPr>
              <a:solidFill>
                <a:schemeClr val="accent1"/>
              </a:solidFill>
              <a:ln w="19050">
                <a:noFill/>
              </a:ln>
              <a:effectLst/>
            </c:spPr>
            <c:extLst>
              <c:ext xmlns:c16="http://schemas.microsoft.com/office/drawing/2014/chart" uri="{C3380CC4-5D6E-409C-BE32-E72D297353CC}">
                <c16:uniqueId val="{00000007-1CE6-4310-A8B0-2035D854994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1CE6-4310-A8B0-2035D854994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E8EE-4329-89F6-BD625CE6A08A}"/>
              </c:ext>
            </c:extLst>
          </c:dPt>
          <c:dPt>
            <c:idx val="1"/>
            <c:bubble3D val="0"/>
            <c:spPr>
              <a:solidFill>
                <a:schemeClr val="accent1"/>
              </a:solidFill>
              <a:ln w="19050">
                <a:noFill/>
              </a:ln>
              <a:effectLst/>
            </c:spPr>
            <c:extLst>
              <c:ext xmlns:c16="http://schemas.microsoft.com/office/drawing/2014/chart" uri="{C3380CC4-5D6E-409C-BE32-E72D297353CC}">
                <c16:uniqueId val="{00000003-E8EE-4329-89F6-BD625CE6A08A}"/>
              </c:ext>
            </c:extLst>
          </c:dPt>
          <c:dPt>
            <c:idx val="2"/>
            <c:bubble3D val="0"/>
            <c:spPr>
              <a:solidFill>
                <a:schemeClr val="accent1"/>
              </a:solidFill>
              <a:ln w="19050">
                <a:noFill/>
              </a:ln>
              <a:effectLst/>
            </c:spPr>
            <c:extLst>
              <c:ext xmlns:c16="http://schemas.microsoft.com/office/drawing/2014/chart" uri="{C3380CC4-5D6E-409C-BE32-E72D297353CC}">
                <c16:uniqueId val="{00000005-E8EE-4329-89F6-BD625CE6A08A}"/>
              </c:ext>
            </c:extLst>
          </c:dPt>
          <c:dPt>
            <c:idx val="3"/>
            <c:bubble3D val="0"/>
            <c:spPr>
              <a:solidFill>
                <a:schemeClr val="tx1"/>
              </a:solidFill>
              <a:ln w="19050">
                <a:noFill/>
              </a:ln>
              <a:effectLst/>
            </c:spPr>
            <c:extLst>
              <c:ext xmlns:c16="http://schemas.microsoft.com/office/drawing/2014/chart" uri="{C3380CC4-5D6E-409C-BE32-E72D297353CC}">
                <c16:uniqueId val="{00000007-E8EE-4329-89F6-BD625CE6A08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E8EE-4329-89F6-BD625CE6A08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B039-4882-B53F-7D54DC816E33}"/>
              </c:ext>
            </c:extLst>
          </c:dPt>
          <c:dPt>
            <c:idx val="1"/>
            <c:bubble3D val="0"/>
            <c:spPr>
              <a:solidFill>
                <a:schemeClr val="accent1"/>
              </a:solidFill>
              <a:ln w="19050">
                <a:noFill/>
              </a:ln>
              <a:effectLst/>
            </c:spPr>
            <c:extLst>
              <c:ext xmlns:c16="http://schemas.microsoft.com/office/drawing/2014/chart" uri="{C3380CC4-5D6E-409C-BE32-E72D297353CC}">
                <c16:uniqueId val="{00000003-B039-4882-B53F-7D54DC816E33}"/>
              </c:ext>
            </c:extLst>
          </c:dPt>
          <c:dPt>
            <c:idx val="2"/>
            <c:bubble3D val="0"/>
            <c:spPr>
              <a:solidFill>
                <a:schemeClr val="accent1"/>
              </a:solidFill>
              <a:ln w="19050">
                <a:noFill/>
              </a:ln>
              <a:effectLst/>
            </c:spPr>
            <c:extLst>
              <c:ext xmlns:c16="http://schemas.microsoft.com/office/drawing/2014/chart" uri="{C3380CC4-5D6E-409C-BE32-E72D297353CC}">
                <c16:uniqueId val="{00000005-B039-4882-B53F-7D54DC816E33}"/>
              </c:ext>
            </c:extLst>
          </c:dPt>
          <c:dPt>
            <c:idx val="3"/>
            <c:bubble3D val="0"/>
            <c:spPr>
              <a:solidFill>
                <a:schemeClr val="accent1"/>
              </a:solidFill>
              <a:ln w="19050">
                <a:noFill/>
              </a:ln>
              <a:effectLst/>
            </c:spPr>
            <c:extLst>
              <c:ext xmlns:c16="http://schemas.microsoft.com/office/drawing/2014/chart" uri="{C3380CC4-5D6E-409C-BE32-E72D297353CC}">
                <c16:uniqueId val="{00000007-B039-4882-B53F-7D54DC816E33}"/>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B039-4882-B53F-7D54DC816E33}"/>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BEE-4C20-AC0D-26BEDCBA2FE1}"/>
              </c:ext>
            </c:extLst>
          </c:dPt>
          <c:dPt>
            <c:idx val="1"/>
            <c:bubble3D val="0"/>
            <c:spPr>
              <a:solidFill>
                <a:schemeClr val="tx1"/>
              </a:solidFill>
              <a:ln w="19050">
                <a:noFill/>
              </a:ln>
              <a:effectLst/>
            </c:spPr>
            <c:extLst>
              <c:ext xmlns:c16="http://schemas.microsoft.com/office/drawing/2014/chart" uri="{C3380CC4-5D6E-409C-BE32-E72D297353CC}">
                <c16:uniqueId val="{00000003-DBEE-4C20-AC0D-26BEDCBA2FE1}"/>
              </c:ext>
            </c:extLst>
          </c:dPt>
          <c:dPt>
            <c:idx val="2"/>
            <c:bubble3D val="0"/>
            <c:spPr>
              <a:solidFill>
                <a:schemeClr val="accent1"/>
              </a:solidFill>
              <a:ln w="19050">
                <a:noFill/>
              </a:ln>
              <a:effectLst/>
            </c:spPr>
            <c:extLst>
              <c:ext xmlns:c16="http://schemas.microsoft.com/office/drawing/2014/chart" uri="{C3380CC4-5D6E-409C-BE32-E72D297353CC}">
                <c16:uniqueId val="{00000005-DBEE-4C20-AC0D-26BEDCBA2FE1}"/>
              </c:ext>
            </c:extLst>
          </c:dPt>
          <c:dPt>
            <c:idx val="3"/>
            <c:bubble3D val="0"/>
            <c:spPr>
              <a:solidFill>
                <a:schemeClr val="accent1"/>
              </a:solidFill>
              <a:ln w="19050">
                <a:noFill/>
              </a:ln>
              <a:effectLst/>
            </c:spPr>
            <c:extLst>
              <c:ext xmlns:c16="http://schemas.microsoft.com/office/drawing/2014/chart" uri="{C3380CC4-5D6E-409C-BE32-E72D297353CC}">
                <c16:uniqueId val="{00000007-DBEE-4C20-AC0D-26BEDCBA2FE1}"/>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BEE-4C20-AC0D-26BEDCBA2FE1}"/>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8/20/2022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https://www.javatpoint.com/regression-vs-classification-in-machine-learning</a:t>
            </a:r>
          </a:p>
          <a:p>
            <a:r>
              <a:rPr lang="en-IN" dirty="0"/>
              <a:t>https://www.javatpoint.com/unsupervised-machine-learning</a:t>
            </a:r>
          </a:p>
          <a:p>
            <a:r>
              <a:rPr lang="en-IN" dirty="0"/>
              <a:t>https://www.analyticsvidhya.com/blog/2021/07/time-series-forecasting-complete-tutorial-part-1/</a:t>
            </a:r>
          </a:p>
          <a:p>
            <a:r>
              <a:rPr lang="en-IN" dirty="0"/>
              <a:t>https://www.geeksforgeeks.org/clustering-in-machine-learning/</a:t>
            </a:r>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1410880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https://www.analyticsvidhya.com/blog/2021/07/time-series-forecasting-complete-tutorial-part-1/</a:t>
            </a:r>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2659279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Story Telling with Tableau </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Story Telling with Tableau </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Story Telling with Tableau </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2022</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Story Telling with Tableau </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2103437"/>
            <a:ext cx="10515600"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Story Telling with Tableau </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10802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2022</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Story Telling with Tableau </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Story Telling with Tableau </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2022</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Story Telling with Tableau </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Story Telling with Tableau </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Story Telling with Tableau </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2022</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Story Telling with Tableau </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Story Telling with Tableau </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Story Telling with Tableau </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2022</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Story Telling with Tableau </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2022</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Story Telling with Tableau </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PointSlide">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9183360"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041268" y="803629"/>
            <a:ext cx="7395722" cy="591539"/>
          </a:xfrm>
        </p:spPr>
        <p:txBody>
          <a:bodyPr anchor="t">
            <a:normAutofit/>
          </a:bodyPr>
          <a:lstStyle>
            <a:lvl1pPr>
              <a:defRPr sz="2800" spc="150" baseline="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2022</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Story Telling with Tableau </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795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2022</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Story Telling with Tableau </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2022</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Story Telling with Tableau </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Story Telling with Tableau </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2022</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Story Telling with Tableau </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Point_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2022</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Story Telling with Tableau </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2022</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Story Telling with Tableau </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702" r:id="rId3"/>
    <p:sldLayoutId id="2147483670" r:id="rId4"/>
    <p:sldLayoutId id="2147483688" r:id="rId5"/>
    <p:sldLayoutId id="2147483694" r:id="rId6"/>
    <p:sldLayoutId id="2147483697" r:id="rId7"/>
    <p:sldLayoutId id="2147483673" r:id="rId8"/>
    <p:sldLayoutId id="2147483676" r:id="rId9"/>
    <p:sldLayoutId id="2147483672" r:id="rId10"/>
    <p:sldLayoutId id="2147483699" r:id="rId11"/>
    <p:sldLayoutId id="2147483671" r:id="rId12"/>
    <p:sldLayoutId id="2147483685" r:id="rId13"/>
    <p:sldLayoutId id="2147483701" r:id="rId14"/>
    <p:sldLayoutId id="2147483700" r:id="rId15"/>
    <p:sldLayoutId id="2147483679" r:id="rId16"/>
    <p:sldLayoutId id="2147483692" r:id="rId17"/>
    <p:sldLayoutId id="2147483681" r:id="rId18"/>
    <p:sldLayoutId id="2147483674" r:id="rId19"/>
    <p:sldLayoutId id="2147483675" r:id="rId20"/>
    <p:sldLayoutId id="2147483696" r:id="rId21"/>
    <p:sldLayoutId id="2147483677" r:id="rId22"/>
    <p:sldLayoutId id="2147483678" r:id="rId23"/>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9.xml"/><Relationship Id="rId5" Type="http://schemas.openxmlformats.org/officeDocument/2006/relationships/image" Target="../media/image38.jpeg"/><Relationship Id="rId4" Type="http://schemas.openxmlformats.org/officeDocument/2006/relationships/image" Target="../media/image37.jpeg"/></Relationships>
</file>

<file path=ppt/slides/_rels/slide29.xml.rels><?xml version="1.0" encoding="UTF-8" standalone="yes"?>
<Relationships xmlns="http://schemas.openxmlformats.org/package/2006/relationships"><Relationship Id="rId8" Type="http://schemas.openxmlformats.org/officeDocument/2006/relationships/image" Target="../media/image45.jpg"/><Relationship Id="rId3" Type="http://schemas.openxmlformats.org/officeDocument/2006/relationships/image" Target="../media/image40.jpg"/><Relationship Id="rId7" Type="http://schemas.openxmlformats.org/officeDocument/2006/relationships/image" Target="../media/image44.jpg"/><Relationship Id="rId2" Type="http://schemas.openxmlformats.org/officeDocument/2006/relationships/image" Target="../media/image39.jpg"/><Relationship Id="rId1" Type="http://schemas.openxmlformats.org/officeDocument/2006/relationships/slideLayout" Target="../slideLayouts/slideLayout20.xml"/><Relationship Id="rId6" Type="http://schemas.openxmlformats.org/officeDocument/2006/relationships/image" Target="../media/image43.jpg"/><Relationship Id="rId5" Type="http://schemas.openxmlformats.org/officeDocument/2006/relationships/image" Target="../media/image42.jpg"/><Relationship Id="rId4" Type="http://schemas.openxmlformats.org/officeDocument/2006/relationships/image" Target="../media/image41.jpg"/><Relationship Id="rId9" Type="http://schemas.openxmlformats.org/officeDocument/2006/relationships/image" Target="../media/image4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1.xml"/><Relationship Id="rId5" Type="http://schemas.openxmlformats.org/officeDocument/2006/relationships/chart" Target="../charts/chart5.xml"/><Relationship Id="rId4" Type="http://schemas.openxmlformats.org/officeDocument/2006/relationships/chart" Target="../charts/char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 Id="rId4" Type="http://schemas.openxmlformats.org/officeDocument/2006/relationships/image" Target="../media/image3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Story Telling with TABLEAU</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Kunaal Naik</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199" y="5509419"/>
            <a:ext cx="4386943" cy="585788"/>
          </a:xfrm>
        </p:spPr>
        <p:txBody>
          <a:bodyPr>
            <a:normAutofit fontScale="90000"/>
          </a:bodyPr>
          <a:lstStyle/>
          <a:p>
            <a:r>
              <a:rPr lang="en-US" dirty="0"/>
              <a:t>DATA SCIENCE - MODELs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Regression</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Classification</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Clustering</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Forecasting</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7467004" cy="1010842"/>
          </a:xfrm>
        </p:spPr>
        <p:txBody>
          <a:bodyPr>
            <a:normAutofit/>
          </a:bodyPr>
          <a:lstStyle/>
          <a:p>
            <a:r>
              <a:rPr lang="en-US" sz="1200" dirty="0"/>
              <a:t>Regression is a process of finding the correlations between dependent and independent variables. It helps in predicting the continuous variables such as prediction of Market Trends, prediction of House prices, etc.</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7050462" cy="1010842"/>
          </a:xfrm>
        </p:spPr>
        <p:txBody>
          <a:bodyPr>
            <a:normAutofit/>
          </a:bodyPr>
          <a:lstStyle/>
          <a:p>
            <a:r>
              <a:rPr lang="en-US" sz="1200" dirty="0"/>
              <a:t>Classification is a process of finding a function which helps in dividing the dataset into classes based on different parameters. In Classification, a computer program is trained on the training dataset and based on that training, it categorizes the data into different classes.</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6291602" cy="1010842"/>
          </a:xfrm>
        </p:spPr>
        <p:txBody>
          <a:bodyPr/>
          <a:lstStyle/>
          <a:p>
            <a:r>
              <a:rPr lang="en-US" sz="1200" dirty="0"/>
              <a:t>Clustering is the task of dividing the population or data points into a number of groups such that data points in the same groups are more similar to other data points in the same group and dissimilar to the data points in other groups. It is basically a collection of objects on the basis of similarity and dissimilarity between them. </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normAutofit/>
          </a:bodyPr>
          <a:lstStyle/>
          <a:p>
            <a:r>
              <a:rPr lang="en-US" sz="1200" dirty="0"/>
              <a:t>Timeseries forecasting in simple words means to forecast or to predict the future value(</a:t>
            </a:r>
            <a:r>
              <a:rPr lang="en-US" sz="1200" dirty="0" err="1"/>
              <a:t>eg</a:t>
            </a:r>
            <a:r>
              <a:rPr lang="en-US" sz="1200" dirty="0"/>
              <a:t>-stock price) over a period of time. </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2022</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Data Smart</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10</a:t>
            </a:fld>
            <a:endParaRPr lang="en-US" dirty="0"/>
          </a:p>
        </p:txBody>
      </p:sp>
      <p:sp>
        <p:nvSpPr>
          <p:cNvPr id="16" name="Text Placeholder 6">
            <a:extLst>
              <a:ext uri="{FF2B5EF4-FFF2-40B4-BE49-F238E27FC236}">
                <a16:creationId xmlns:a16="http://schemas.microsoft.com/office/drawing/2014/main" id="{4FD5AF39-4C88-4DAC-FA6D-CA199EE22BBD}"/>
              </a:ext>
            </a:extLst>
          </p:cNvPr>
          <p:cNvSpPr txBox="1">
            <a:spLocks/>
          </p:cNvSpPr>
          <p:nvPr/>
        </p:nvSpPr>
        <p:spPr>
          <a:xfrm>
            <a:off x="2049318" y="3977622"/>
            <a:ext cx="1532082" cy="283193"/>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a:t>Unsupervised Learning</a:t>
            </a:r>
          </a:p>
        </p:txBody>
      </p:sp>
      <p:sp>
        <p:nvSpPr>
          <p:cNvPr id="17" name="Text Placeholder 6">
            <a:extLst>
              <a:ext uri="{FF2B5EF4-FFF2-40B4-BE49-F238E27FC236}">
                <a16:creationId xmlns:a16="http://schemas.microsoft.com/office/drawing/2014/main" id="{854B7679-0A7F-7CE1-B048-7A56F7A1A310}"/>
              </a:ext>
            </a:extLst>
          </p:cNvPr>
          <p:cNvSpPr txBox="1">
            <a:spLocks/>
          </p:cNvSpPr>
          <p:nvPr/>
        </p:nvSpPr>
        <p:spPr>
          <a:xfrm>
            <a:off x="838200" y="1816706"/>
            <a:ext cx="1532082" cy="283193"/>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a:t>Supervised Learning</a:t>
            </a:r>
          </a:p>
        </p:txBody>
      </p:sp>
      <p:sp>
        <p:nvSpPr>
          <p:cNvPr id="18" name="Text Placeholder 6">
            <a:extLst>
              <a:ext uri="{FF2B5EF4-FFF2-40B4-BE49-F238E27FC236}">
                <a16:creationId xmlns:a16="http://schemas.microsoft.com/office/drawing/2014/main" id="{6F7213C9-1129-47A7-476C-98EF2FEE7BD4}"/>
              </a:ext>
            </a:extLst>
          </p:cNvPr>
          <p:cNvSpPr txBox="1">
            <a:spLocks/>
          </p:cNvSpPr>
          <p:nvPr/>
        </p:nvSpPr>
        <p:spPr>
          <a:xfrm>
            <a:off x="1019216" y="2901865"/>
            <a:ext cx="1532082" cy="283193"/>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a:t>Supervised Learning</a:t>
            </a:r>
          </a:p>
        </p:txBody>
      </p:sp>
      <p:sp>
        <p:nvSpPr>
          <p:cNvPr id="19" name="Text Placeholder 6">
            <a:extLst>
              <a:ext uri="{FF2B5EF4-FFF2-40B4-BE49-F238E27FC236}">
                <a16:creationId xmlns:a16="http://schemas.microsoft.com/office/drawing/2014/main" id="{30DF4899-4EBF-B5F3-43A2-8E4F0731B288}"/>
              </a:ext>
            </a:extLst>
          </p:cNvPr>
          <p:cNvSpPr txBox="1">
            <a:spLocks/>
          </p:cNvSpPr>
          <p:nvPr/>
        </p:nvSpPr>
        <p:spPr>
          <a:xfrm>
            <a:off x="2513728" y="5046658"/>
            <a:ext cx="1532082" cy="283193"/>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a:t>Time Series</a:t>
            </a:r>
          </a:p>
        </p:txBody>
      </p:sp>
      <p:sp>
        <p:nvSpPr>
          <p:cNvPr id="22" name="Text Placeholder 6">
            <a:extLst>
              <a:ext uri="{FF2B5EF4-FFF2-40B4-BE49-F238E27FC236}">
                <a16:creationId xmlns:a16="http://schemas.microsoft.com/office/drawing/2014/main" id="{2EB96628-7CF8-78E8-EEF5-8E62F42E71FF}"/>
              </a:ext>
            </a:extLst>
          </p:cNvPr>
          <p:cNvSpPr txBox="1">
            <a:spLocks/>
          </p:cNvSpPr>
          <p:nvPr/>
        </p:nvSpPr>
        <p:spPr>
          <a:xfrm>
            <a:off x="714375" y="154196"/>
            <a:ext cx="10806404" cy="1010842"/>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t>Regression and Classification algorithms are </a:t>
            </a:r>
            <a:r>
              <a:rPr lang="en-US" sz="1000" b="1" dirty="0"/>
              <a:t>Supervised Learning </a:t>
            </a:r>
            <a:r>
              <a:rPr lang="en-US" sz="1000" dirty="0"/>
              <a:t>algorithms. Both the algorithms are used for prediction in Machine learning and work with the labeled datasets. But the difference between both is how they are used for different machine learning problems.</a:t>
            </a:r>
          </a:p>
          <a:p>
            <a:r>
              <a:rPr lang="en-US" sz="1000" dirty="0"/>
              <a:t>When we do not have labeled data and need to find the hidden patterns from the given dataset. We need </a:t>
            </a:r>
            <a:r>
              <a:rPr lang="en-US" sz="1000" b="1" dirty="0"/>
              <a:t>unsupervised learning </a:t>
            </a:r>
            <a:r>
              <a:rPr lang="en-US" sz="1000" dirty="0"/>
              <a:t>techniques.</a:t>
            </a:r>
          </a:p>
          <a:p>
            <a:r>
              <a:rPr lang="en-US" sz="1000" b="1" dirty="0"/>
              <a:t>Forecasting</a:t>
            </a:r>
            <a:r>
              <a:rPr lang="en-US" sz="1000" dirty="0"/>
              <a:t> is a technique that uses historical data as inputs to make informed estimates that are predictive in determining the direction of future trends.</a:t>
            </a:r>
          </a:p>
        </p:txBody>
      </p:sp>
      <p:cxnSp>
        <p:nvCxnSpPr>
          <p:cNvPr id="23" name="Straight Connector 22">
            <a:extLst>
              <a:ext uri="{FF2B5EF4-FFF2-40B4-BE49-F238E27FC236}">
                <a16:creationId xmlns:a16="http://schemas.microsoft.com/office/drawing/2014/main" id="{5AA22065-1B8C-B6C8-A926-4D271DBE60AC}"/>
              </a:ext>
            </a:extLst>
          </p:cNvPr>
          <p:cNvCxnSpPr>
            <a:cxnSpLocks/>
          </p:cNvCxnSpPr>
          <p:nvPr/>
        </p:nvCxnSpPr>
        <p:spPr>
          <a:xfrm>
            <a:off x="838200" y="1166327"/>
            <a:ext cx="1080640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6154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Regression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OUTPUT (y, dependent variable)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US" dirty="0"/>
              <a:t>Continuous nature or real value (House Price, Salary)</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DATA (X, y)</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US" dirty="0"/>
              <a:t>The task of the regression algorithm is to map the input value (x) with the continuous output variable(y)</a:t>
            </a:r>
            <a:endParaRPr lang="en-ZA"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DATA PREPROCESSING</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Missing Value, Outliers, Normalization/Standardization, Correlation Matrix</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METRIC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US" dirty="0"/>
              <a:t>R Squared, Mean Squared Error, Root Mean Squared Error</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Data Smart</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11</a:t>
            </a:fld>
            <a:endParaRPr lang="en-US" dirty="0"/>
          </a:p>
        </p:txBody>
      </p:sp>
      <p:pic>
        <p:nvPicPr>
          <p:cNvPr id="4098" name="Picture 2" descr="Simple Linear Regression in Python (From Scratch) | by Aidan Wilson |  Towards Data Science">
            <a:extLst>
              <a:ext uri="{FF2B5EF4-FFF2-40B4-BE49-F238E27FC236}">
                <a16:creationId xmlns:a16="http://schemas.microsoft.com/office/drawing/2014/main" id="{1997CEEF-5A9A-08F6-75AA-699696303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06" y="2803828"/>
            <a:ext cx="3633124" cy="20436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4494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TIME SERIES Forecasting</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Data Smart</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12</a:t>
            </a:fld>
            <a:endParaRPr lang="en-US" dirty="0"/>
          </a:p>
        </p:txBody>
      </p:sp>
      <p:pic>
        <p:nvPicPr>
          <p:cNvPr id="8194" name="Picture 2" descr="How to Calculate MAPE in Python? - GeeksforGeeks">
            <a:extLst>
              <a:ext uri="{FF2B5EF4-FFF2-40B4-BE49-F238E27FC236}">
                <a16:creationId xmlns:a16="http://schemas.microsoft.com/office/drawing/2014/main" id="{EBCC5B7B-E089-8E30-54AB-DECF23D31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021" y="5195149"/>
            <a:ext cx="4491508" cy="978918"/>
          </a:xfrm>
          <a:prstGeom prst="rect">
            <a:avLst/>
          </a:prstGeom>
          <a:noFill/>
          <a:extLst>
            <a:ext uri="{909E8E84-426E-40DD-AFC4-6F175D3DCCD1}">
              <a14:hiddenFill xmlns:a14="http://schemas.microsoft.com/office/drawing/2010/main">
                <a:solidFill>
                  <a:srgbClr val="FFFFFF"/>
                </a:solidFill>
              </a14:hiddenFill>
            </a:ext>
          </a:extLst>
        </p:spPr>
      </p:pic>
      <p:sp>
        <p:nvSpPr>
          <p:cNvPr id="29" name="Content Placeholder 2">
            <a:extLst>
              <a:ext uri="{FF2B5EF4-FFF2-40B4-BE49-F238E27FC236}">
                <a16:creationId xmlns:a16="http://schemas.microsoft.com/office/drawing/2014/main" id="{5337012D-3A26-052B-D4CB-D5DEFE5406BA}"/>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OUTPUT (y, time-based value)</a:t>
            </a:r>
          </a:p>
        </p:txBody>
      </p:sp>
      <p:sp>
        <p:nvSpPr>
          <p:cNvPr id="30" name="Text Placeholder 3">
            <a:extLst>
              <a:ext uri="{FF2B5EF4-FFF2-40B4-BE49-F238E27FC236}">
                <a16:creationId xmlns:a16="http://schemas.microsoft.com/office/drawing/2014/main" id="{11F772AD-478A-9F33-3BB3-6CA9B18F6E87}"/>
              </a:ext>
            </a:extLst>
          </p:cNvPr>
          <p:cNvSpPr>
            <a:spLocks noGrp="1"/>
          </p:cNvSpPr>
          <p:nvPr>
            <p:ph type="body" sz="quarter" idx="15"/>
          </p:nvPr>
        </p:nvSpPr>
        <p:spPr>
          <a:xfrm>
            <a:off x="5921828" y="1860060"/>
            <a:ext cx="5431971" cy="557950"/>
          </a:xfrm>
        </p:spPr>
        <p:txBody>
          <a:bodyPr>
            <a:normAutofit/>
          </a:bodyPr>
          <a:lstStyle/>
          <a:p>
            <a:r>
              <a:rPr lang="en-US" dirty="0"/>
              <a:t>Future Value based on time (Coal Price, Demand Forecasting)</a:t>
            </a:r>
          </a:p>
        </p:txBody>
      </p:sp>
      <p:sp>
        <p:nvSpPr>
          <p:cNvPr id="31" name="Text Placeholder 4">
            <a:extLst>
              <a:ext uri="{FF2B5EF4-FFF2-40B4-BE49-F238E27FC236}">
                <a16:creationId xmlns:a16="http://schemas.microsoft.com/office/drawing/2014/main" id="{B8015DEC-0DCF-4A28-EE8D-D6C7EDAD84E7}"/>
              </a:ext>
            </a:extLst>
          </p:cNvPr>
          <p:cNvSpPr>
            <a:spLocks noGrp="1"/>
          </p:cNvSpPr>
          <p:nvPr>
            <p:ph type="body" sz="quarter" idx="23"/>
          </p:nvPr>
        </p:nvSpPr>
        <p:spPr>
          <a:xfrm>
            <a:off x="5922254" y="2630431"/>
            <a:ext cx="5433204" cy="365125"/>
          </a:xfrm>
        </p:spPr>
        <p:txBody>
          <a:bodyPr>
            <a:normAutofit lnSpcReduction="10000"/>
          </a:bodyPr>
          <a:lstStyle/>
          <a:p>
            <a:r>
              <a:rPr lang="en-US" dirty="0"/>
              <a:t>DATA (y)</a:t>
            </a:r>
          </a:p>
        </p:txBody>
      </p:sp>
      <p:sp>
        <p:nvSpPr>
          <p:cNvPr id="32" name="Text Placeholder 5">
            <a:extLst>
              <a:ext uri="{FF2B5EF4-FFF2-40B4-BE49-F238E27FC236}">
                <a16:creationId xmlns:a16="http://schemas.microsoft.com/office/drawing/2014/main" id="{0012A94E-2D9C-CD7E-F80C-4CE2A1AE2E9F}"/>
              </a:ext>
            </a:extLst>
          </p:cNvPr>
          <p:cNvSpPr>
            <a:spLocks noGrp="1"/>
          </p:cNvSpPr>
          <p:nvPr>
            <p:ph type="body" sz="quarter" idx="24"/>
          </p:nvPr>
        </p:nvSpPr>
        <p:spPr>
          <a:xfrm>
            <a:off x="5921828" y="2959856"/>
            <a:ext cx="5431971" cy="557950"/>
          </a:xfrm>
        </p:spPr>
        <p:txBody>
          <a:bodyPr/>
          <a:lstStyle/>
          <a:p>
            <a:r>
              <a:rPr lang="en-US" dirty="0"/>
              <a:t>Forecasting uses the series along with time to forecast into the future</a:t>
            </a:r>
            <a:endParaRPr lang="en-ZA" dirty="0"/>
          </a:p>
        </p:txBody>
      </p:sp>
      <p:sp>
        <p:nvSpPr>
          <p:cNvPr id="33" name="Text Placeholder 6">
            <a:extLst>
              <a:ext uri="{FF2B5EF4-FFF2-40B4-BE49-F238E27FC236}">
                <a16:creationId xmlns:a16="http://schemas.microsoft.com/office/drawing/2014/main" id="{90B45CEA-8B3E-C932-03FE-2F11217098B9}"/>
              </a:ext>
            </a:extLst>
          </p:cNvPr>
          <p:cNvSpPr>
            <a:spLocks noGrp="1"/>
          </p:cNvSpPr>
          <p:nvPr>
            <p:ph type="body" sz="quarter" idx="25"/>
          </p:nvPr>
        </p:nvSpPr>
        <p:spPr>
          <a:xfrm>
            <a:off x="5922254" y="3730227"/>
            <a:ext cx="5433204" cy="365125"/>
          </a:xfrm>
        </p:spPr>
        <p:txBody>
          <a:bodyPr>
            <a:normAutofit lnSpcReduction="10000"/>
          </a:bodyPr>
          <a:lstStyle/>
          <a:p>
            <a:r>
              <a:rPr lang="en-US" dirty="0"/>
              <a:t>DATA PREPROCESSING</a:t>
            </a:r>
          </a:p>
        </p:txBody>
      </p:sp>
      <p:sp>
        <p:nvSpPr>
          <p:cNvPr id="34" name="Text Placeholder 7">
            <a:extLst>
              <a:ext uri="{FF2B5EF4-FFF2-40B4-BE49-F238E27FC236}">
                <a16:creationId xmlns:a16="http://schemas.microsoft.com/office/drawing/2014/main" id="{BAA27E90-4C44-3EE4-25BA-DB27788A6208}"/>
              </a:ext>
            </a:extLst>
          </p:cNvPr>
          <p:cNvSpPr>
            <a:spLocks noGrp="1"/>
          </p:cNvSpPr>
          <p:nvPr>
            <p:ph type="body" sz="quarter" idx="26"/>
          </p:nvPr>
        </p:nvSpPr>
        <p:spPr>
          <a:xfrm>
            <a:off x="5921828" y="4059652"/>
            <a:ext cx="5431971" cy="557950"/>
          </a:xfrm>
        </p:spPr>
        <p:txBody>
          <a:bodyPr/>
          <a:lstStyle/>
          <a:p>
            <a:r>
              <a:rPr lang="en-ZA" dirty="0"/>
              <a:t>Moving Average, Lagging, Central Moving Average, Trend, Seasonality, Cyclicity, etc …</a:t>
            </a:r>
            <a:endParaRPr lang="en-US" dirty="0"/>
          </a:p>
        </p:txBody>
      </p:sp>
      <p:sp>
        <p:nvSpPr>
          <p:cNvPr id="35" name="Text Placeholder 8">
            <a:extLst>
              <a:ext uri="{FF2B5EF4-FFF2-40B4-BE49-F238E27FC236}">
                <a16:creationId xmlns:a16="http://schemas.microsoft.com/office/drawing/2014/main" id="{E317CB63-8164-5172-19D3-59D925E441F5}"/>
              </a:ext>
            </a:extLst>
          </p:cNvPr>
          <p:cNvSpPr>
            <a:spLocks noGrp="1"/>
          </p:cNvSpPr>
          <p:nvPr>
            <p:ph type="body" sz="quarter" idx="27"/>
          </p:nvPr>
        </p:nvSpPr>
        <p:spPr>
          <a:xfrm>
            <a:off x="5920106" y="4830024"/>
            <a:ext cx="5433204" cy="365125"/>
          </a:xfrm>
        </p:spPr>
        <p:txBody>
          <a:bodyPr>
            <a:normAutofit lnSpcReduction="10000"/>
          </a:bodyPr>
          <a:lstStyle/>
          <a:p>
            <a:r>
              <a:rPr lang="en-US" dirty="0"/>
              <a:t>METRIC</a:t>
            </a:r>
          </a:p>
        </p:txBody>
      </p:sp>
      <p:pic>
        <p:nvPicPr>
          <p:cNvPr id="8198" name="Picture 6" descr="Time Series Forecasting. “Forecasting is the art of saying what… | by Ajay  Pratap Singh Pundhir | Analytics Vidhya | Medium">
            <a:extLst>
              <a:ext uri="{FF2B5EF4-FFF2-40B4-BE49-F238E27FC236}">
                <a16:creationId xmlns:a16="http://schemas.microsoft.com/office/drawing/2014/main" id="{3891887E-F102-89CF-7828-512F856A0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782" y="1128015"/>
            <a:ext cx="4392386" cy="2602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83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7BBB1C1-8B49-D5BE-C374-52B77A2BFADD}"/>
              </a:ext>
            </a:extLst>
          </p:cNvPr>
          <p:cNvSpPr>
            <a:spLocks noGrp="1"/>
          </p:cNvSpPr>
          <p:nvPr>
            <p:ph type="ctrTitle"/>
          </p:nvPr>
        </p:nvSpPr>
        <p:spPr/>
        <p:txBody>
          <a:bodyPr/>
          <a:lstStyle/>
          <a:p>
            <a:r>
              <a:rPr lang="en-IN" dirty="0"/>
              <a:t>Hands on</a:t>
            </a:r>
          </a:p>
        </p:txBody>
      </p:sp>
      <p:sp>
        <p:nvSpPr>
          <p:cNvPr id="11" name="Date Placeholder 10">
            <a:extLst>
              <a:ext uri="{FF2B5EF4-FFF2-40B4-BE49-F238E27FC236}">
                <a16:creationId xmlns:a16="http://schemas.microsoft.com/office/drawing/2014/main" id="{F165C9B3-1D9B-F976-AA5E-6100093A0EAD}"/>
              </a:ext>
            </a:extLst>
          </p:cNvPr>
          <p:cNvSpPr>
            <a:spLocks noGrp="1"/>
          </p:cNvSpPr>
          <p:nvPr>
            <p:ph type="dt" sz="half" idx="4294967295"/>
          </p:nvPr>
        </p:nvSpPr>
        <p:spPr>
          <a:xfrm>
            <a:off x="11244263" y="6356350"/>
            <a:ext cx="947737" cy="365125"/>
          </a:xfrm>
        </p:spPr>
        <p:txBody>
          <a:bodyPr/>
          <a:lstStyle/>
          <a:p>
            <a:r>
              <a:rPr lang="en-US"/>
              <a:t>2022</a:t>
            </a:r>
            <a:endParaRPr lang="en-US" dirty="0"/>
          </a:p>
        </p:txBody>
      </p:sp>
      <p:sp>
        <p:nvSpPr>
          <p:cNvPr id="12" name="Footer Placeholder 11">
            <a:extLst>
              <a:ext uri="{FF2B5EF4-FFF2-40B4-BE49-F238E27FC236}">
                <a16:creationId xmlns:a16="http://schemas.microsoft.com/office/drawing/2014/main" id="{D62063DA-2F2C-0EF8-60D7-E1AA2BC44E2A}"/>
              </a:ext>
            </a:extLst>
          </p:cNvPr>
          <p:cNvSpPr>
            <a:spLocks noGrp="1"/>
          </p:cNvSpPr>
          <p:nvPr>
            <p:ph type="ftr" sz="quarter" idx="4294967295"/>
          </p:nvPr>
        </p:nvSpPr>
        <p:spPr>
          <a:xfrm>
            <a:off x="8947150" y="6356350"/>
            <a:ext cx="3244850" cy="365125"/>
          </a:xfrm>
        </p:spPr>
        <p:txBody>
          <a:bodyPr/>
          <a:lstStyle/>
          <a:p>
            <a:r>
              <a:rPr lang="en-US" dirty="0"/>
              <a:t>Story Telling with Tableau </a:t>
            </a:r>
          </a:p>
        </p:txBody>
      </p:sp>
      <p:sp>
        <p:nvSpPr>
          <p:cNvPr id="13" name="Slide Number Placeholder 12">
            <a:extLst>
              <a:ext uri="{FF2B5EF4-FFF2-40B4-BE49-F238E27FC236}">
                <a16:creationId xmlns:a16="http://schemas.microsoft.com/office/drawing/2014/main" id="{3EF56C20-9078-73E1-2AEC-4E0BF97FAABD}"/>
              </a:ext>
            </a:extLst>
          </p:cNvPr>
          <p:cNvSpPr>
            <a:spLocks noGrp="1"/>
          </p:cNvSpPr>
          <p:nvPr>
            <p:ph type="sldNum" sz="quarter" idx="4294967295"/>
          </p:nvPr>
        </p:nvSpPr>
        <p:spPr>
          <a:xfrm>
            <a:off x="11539538" y="6356350"/>
            <a:ext cx="652462"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610890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Case Study</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Regression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IN" noProof="1"/>
              <a:t>Data - Marketing Spends</a:t>
            </a:r>
          </a:p>
          <a:p>
            <a:r>
              <a:rPr lang="en-IN" noProof="1"/>
              <a:t>Objective – Optimize Marketing spends for maximum Sales</a:t>
            </a:r>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FORECASTING</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Data – Sales</a:t>
            </a:r>
          </a:p>
          <a:p>
            <a:r>
              <a:rPr lang="en-ZA" dirty="0"/>
              <a:t>Objective – Forecast 1 year Sales for Strategy Planning</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SCORECARD</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Data – Marketing and Sales</a:t>
            </a:r>
          </a:p>
          <a:p>
            <a:r>
              <a:rPr lang="en-ZA" noProof="1"/>
              <a:t>Objective – Build a Performance Scorecard to show Pipeline and Revenue metrics </a:t>
            </a:r>
          </a:p>
          <a:p>
            <a:r>
              <a:rPr lang="en-ZA" noProof="1"/>
              <a:t>Metrics – Revenue, Wins, Revenue/Win, Pipeline, Leads, Pipeline/Lead</a:t>
            </a:r>
            <a:endParaRPr lang="en-ZA"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Story Telling with Tableau </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1110415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Our product makes consumer lives easier, and no other product on the market offers the same features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Our target audience is Gen Z (18-25 years old)</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Reduce expenses for replacement products </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Simple design that gives customers the targeted information they need</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2022</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Story Telling with Tableau </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PRODUCT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UNIQUE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Only product specifically dedicated to this niche market</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Conducted testing with college students in the area</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Designed with the help and input of experts in the field </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Story Telling with Tableau </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3679303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Story Telling with Tableau </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2022</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Story Telling with Tableau </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19</a:t>
            </a:fld>
            <a:endParaRPr lang="en-ZA" dirty="0"/>
          </a:p>
        </p:txBody>
      </p:sp>
    </p:spTree>
    <p:extLst>
      <p:ext uri="{BB962C8B-B14F-4D97-AF65-F5344CB8AC3E}">
        <p14:creationId xmlns:p14="http://schemas.microsoft.com/office/powerpoint/2010/main" val="2069393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Analytics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A detailed study or examination of something to understand more about it. </a:t>
            </a:r>
          </a:p>
          <a:p>
            <a:r>
              <a:rPr lang="en-US" dirty="0"/>
              <a:t>Simply put, we analyze Business through Metrics and KPI’s and take actions to either increase Revenue or reduce/optimize costs.</a:t>
            </a:r>
          </a:p>
          <a:p>
            <a:r>
              <a:rPr lang="en-US" dirty="0"/>
              <a:t>What is a metric?</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2022</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Story Telling with Tableau </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ZA" noProof="1"/>
              <a:t>Selectively inclusive market</a:t>
            </a:r>
          </a:p>
          <a:p>
            <a:r>
              <a:rPr lang="en-ZA" noProof="1"/>
              <a:t>Serviceable available market</a:t>
            </a:r>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Few competitors</a:t>
            </a:r>
          </a:p>
          <a:p>
            <a:r>
              <a:rPr lang="en-ZA" noProof="1"/>
              <a:t>Specifically targeted market</a:t>
            </a:r>
          </a:p>
          <a:p>
            <a:r>
              <a:rPr lang="en-ZA" noProof="1"/>
              <a:t>Serviceable obtainable market</a:t>
            </a:r>
            <a:endParaRPr lang="en-ZA"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Story Telling with Tableau </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3907187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2022</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Story Telling with Tableau </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b="1" noProof="1"/>
              <a:t>Company A</a:t>
            </a:r>
            <a:br>
              <a:rPr lang="en-ZA" noProof="1"/>
            </a:br>
            <a:r>
              <a:rPr lang="en-ZA" noProof="1"/>
              <a:t>Product is more expensive</a:t>
            </a:r>
          </a:p>
          <a:p>
            <a:r>
              <a:rPr lang="en-ZA" b="1" noProof="1"/>
              <a:t>Companies B &amp; C </a:t>
            </a:r>
            <a:br>
              <a:rPr lang="en-ZA" noProof="1"/>
            </a:br>
            <a:r>
              <a:rPr lang="en-ZA" noProof="1"/>
              <a:t>Product is expensive and inconvenient to use</a:t>
            </a:r>
          </a:p>
          <a:p>
            <a:r>
              <a:rPr lang="en-ZA" b="1" noProof="1"/>
              <a:t>Companies D &amp; E</a:t>
            </a:r>
            <a:br>
              <a:rPr lang="en-ZA" noProof="1"/>
            </a:br>
            <a:r>
              <a:rPr lang="en-ZA"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2022</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Story Telling with Tableau </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2573665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dirty="0"/>
              <a:t>Story Telling with Tableau </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23</a:t>
            </a:fld>
            <a:endParaRPr lang="en-ZA"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tx1"/>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2022</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2022</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2022</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Story Telling with Tableau </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700564600"/>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bg1"/>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Clients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Orders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Gross revenue</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Net revenue</a:t>
                      </a:r>
                      <a:endParaRPr lang="ru-RU" sz="1200" kern="120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solidFill>
                        </a:rPr>
                        <a:t>2022</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1100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$7,000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solidFill>
                        </a:rPr>
                        <a:t>2022</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$16,000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solidFill>
                        </a:rPr>
                        <a:t>2022</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300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$25,000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solidFill>
                        </a:rPr>
                        <a:t>2022</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$40,000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2492048523"/>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Story Telling with Tableau </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25</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35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DRAFT BLUEPRINTS</a:t>
            </a:r>
            <a:endParaRPr lang="en-ZA"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GATHER FEEDBACK</a:t>
            </a:r>
            <a:endParaRPr lang="en-ZA"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DELIVER TO CLIENT</a:t>
            </a:r>
            <a:endParaRPr lang="en-ZA"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2022</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2022</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RUN FOCUS GROUPS</a:t>
            </a:r>
            <a:endParaRPr lang="en-ZA"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TEST DESIGN</a:t>
            </a:r>
            <a:endParaRPr lang="en-ZA"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DESIGN</a:t>
            </a:r>
            <a:endParaRPr lang="en-ZA"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Story Telling with Tableau </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26</a:t>
            </a:fld>
            <a:endParaRPr lang="en-ZA" dirty="0"/>
          </a:p>
        </p:txBody>
      </p:sp>
    </p:spTree>
    <p:extLst>
      <p:ext uri="{BB962C8B-B14F-4D97-AF65-F5344CB8AC3E}">
        <p14:creationId xmlns:p14="http://schemas.microsoft.com/office/powerpoint/2010/main" val="57897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type="dgm" sz="quarter" idx="15"/>
            <p:extLst>
              <p:ext uri="{D42A27DB-BD31-4B8C-83A1-F6EECF244321}">
                <p14:modId xmlns:p14="http://schemas.microsoft.com/office/powerpoint/2010/main" val="942903659"/>
              </p:ext>
            </p:extLst>
          </p:nvPr>
        </p:nvGraphicFramePr>
        <p:xfrm>
          <a:off x="838200" y="2138363"/>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1</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2</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3</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fontAlgn="b"/>
                      <a:endParaRPr lang="en-US" sz="1200" b="0"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Story Telling with Tableau </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27</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C38F90B4-657F-4EA8-B86E-B9BD2E8B7BB2}"/>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11558" y="5084524"/>
            <a:ext cx="2196619" cy="343061"/>
          </a:xfrm>
        </p:spPr>
        <p:txBody>
          <a:bodyPr/>
          <a:lstStyle/>
          <a:p>
            <a:r>
              <a:rPr lang="en-US" dirty="0"/>
              <a:t>TAKUMA HAYASHI​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707607" y="5099206"/>
            <a:ext cx="2145049" cy="343061"/>
          </a:xfrm>
        </p:spPr>
        <p:txBody>
          <a:bodyPr/>
          <a:lstStyle/>
          <a:p>
            <a:r>
              <a:rPr lang="en-US" dirty="0"/>
              <a:t>MIRJAM NILSSON​</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98271" y="5099206"/>
            <a:ext cx="2132985" cy="343061"/>
          </a:xfrm>
        </p:spPr>
        <p:txBody>
          <a:bodyPr/>
          <a:lstStyle/>
          <a:p>
            <a:r>
              <a:rPr lang="en-US" dirty="0"/>
              <a:t>FLORA BERGGREN​</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18152" y="5084524"/>
            <a:ext cx="2132984" cy="343061"/>
          </a:xfrm>
        </p:spPr>
        <p:txBody>
          <a:bodyPr/>
          <a:lstStyle/>
          <a:p>
            <a:r>
              <a:rPr lang="en-US" dirty="0"/>
              <a:t>RAJESH SANTOSHI​</a:t>
            </a:r>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2022</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Story Telling with Tableau </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28</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76554518-1C01-4B26-9940-1C04FC9D73BA}"/>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pic>
        <p:nvPicPr>
          <p:cNvPr id="42" name="Picture Placeholder 41" descr="Team member headshot">
            <a:extLst>
              <a:ext uri="{FF2B5EF4-FFF2-40B4-BE49-F238E27FC236}">
                <a16:creationId xmlns:a16="http://schemas.microsoft.com/office/drawing/2014/main" id="{CB092FE3-5F48-4433-B8FF-114D1CD7437D}"/>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pic>
        <p:nvPicPr>
          <p:cNvPr id="46" name="Picture Placeholder 45" descr="Team member headshot">
            <a:extLst>
              <a:ext uri="{FF2B5EF4-FFF2-40B4-BE49-F238E27FC236}">
                <a16:creationId xmlns:a16="http://schemas.microsoft.com/office/drawing/2014/main" id="{570FC090-540A-41E2-99FA-7B7BC171A64E}"/>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pic>
        <p:nvPicPr>
          <p:cNvPr id="54" name="Picture Placeholder 53" descr="Team member headshot">
            <a:extLst>
              <a:ext uri="{FF2B5EF4-FFF2-40B4-BE49-F238E27FC236}">
                <a16:creationId xmlns:a16="http://schemas.microsoft.com/office/drawing/2014/main" id="{79B06025-9CB9-45C4-BF20-7D0D27D1B814}"/>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84ACB9E1-B019-4966-9E07-8D06D40BDDD3}"/>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pic>
        <p:nvPicPr>
          <p:cNvPr id="66" name="Picture Placeholder 65" descr="Team member headshot">
            <a:extLst>
              <a:ext uri="{FF2B5EF4-FFF2-40B4-BE49-F238E27FC236}">
                <a16:creationId xmlns:a16="http://schemas.microsoft.com/office/drawing/2014/main" id="{D61AF03E-3F4A-4F5E-BA7C-C1DF611CEA4F}"/>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pic>
        <p:nvPicPr>
          <p:cNvPr id="78" name="Picture Placeholder 77" descr="Team member headshot">
            <a:extLst>
              <a:ext uri="{FF2B5EF4-FFF2-40B4-BE49-F238E27FC236}">
                <a16:creationId xmlns:a16="http://schemas.microsoft.com/office/drawing/2014/main" id="{C0C63D45-D8C0-4899-A4AC-EA536EBA3E9D}"/>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pic>
        <p:nvPicPr>
          <p:cNvPr id="83" name="Picture Placeholder 82" descr="Team member headshot">
            <a:extLst>
              <a:ext uri="{FF2B5EF4-FFF2-40B4-BE49-F238E27FC236}">
                <a16:creationId xmlns:a16="http://schemas.microsoft.com/office/drawing/2014/main" id="{3640DB2F-E9FF-4506-B751-D3C6F935A4DD}"/>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2022</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Story Telling with Tableau </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29</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B159C9E-2807-A8ED-6F4C-58B0204DA501}"/>
              </a:ext>
            </a:extLst>
          </p:cNvPr>
          <p:cNvSpPr>
            <a:spLocks noGrp="1"/>
          </p:cNvSpPr>
          <p:nvPr>
            <p:ph type="title"/>
          </p:nvPr>
        </p:nvSpPr>
        <p:spPr/>
        <p:txBody>
          <a:bodyPr/>
          <a:lstStyle/>
          <a:p>
            <a:r>
              <a:rPr lang="en-US" dirty="0"/>
              <a:t>A SYTEM for MEASURING SOMETHING</a:t>
            </a:r>
            <a:endParaRPr lang="en-IN" dirty="0"/>
          </a:p>
        </p:txBody>
      </p:sp>
      <p:sp>
        <p:nvSpPr>
          <p:cNvPr id="5" name="Footer Placeholder 4">
            <a:extLst>
              <a:ext uri="{FF2B5EF4-FFF2-40B4-BE49-F238E27FC236}">
                <a16:creationId xmlns:a16="http://schemas.microsoft.com/office/drawing/2014/main" id="{9FDD5B8D-15F2-2973-8052-8398C43C8A60}"/>
              </a:ext>
            </a:extLst>
          </p:cNvPr>
          <p:cNvSpPr>
            <a:spLocks noGrp="1"/>
          </p:cNvSpPr>
          <p:nvPr>
            <p:ph type="ftr" sz="quarter" idx="11"/>
          </p:nvPr>
        </p:nvSpPr>
        <p:spPr/>
        <p:txBody>
          <a:bodyPr/>
          <a:lstStyle/>
          <a:p>
            <a:r>
              <a:rPr lang="en-US" dirty="0"/>
              <a:t>Story Telling with Tableau </a:t>
            </a:r>
          </a:p>
        </p:txBody>
      </p:sp>
      <p:sp>
        <p:nvSpPr>
          <p:cNvPr id="4" name="Date Placeholder 3">
            <a:extLst>
              <a:ext uri="{FF2B5EF4-FFF2-40B4-BE49-F238E27FC236}">
                <a16:creationId xmlns:a16="http://schemas.microsoft.com/office/drawing/2014/main" id="{040C1D44-A060-F653-D289-30A9658AD536}"/>
              </a:ext>
            </a:extLst>
          </p:cNvPr>
          <p:cNvSpPr>
            <a:spLocks noGrp="1"/>
          </p:cNvSpPr>
          <p:nvPr>
            <p:ph type="dt" sz="half" idx="4294967295"/>
          </p:nvPr>
        </p:nvSpPr>
        <p:spPr>
          <a:xfrm>
            <a:off x="11244263" y="6356350"/>
            <a:ext cx="947737" cy="365125"/>
          </a:xfrm>
        </p:spPr>
        <p:txBody>
          <a:bodyPr/>
          <a:lstStyle/>
          <a:p>
            <a:r>
              <a:rPr lang="en-US"/>
              <a:t>2022</a:t>
            </a:r>
            <a:endParaRPr lang="en-US" dirty="0"/>
          </a:p>
        </p:txBody>
      </p:sp>
      <p:sp>
        <p:nvSpPr>
          <p:cNvPr id="6" name="Slide Number Placeholder 5">
            <a:extLst>
              <a:ext uri="{FF2B5EF4-FFF2-40B4-BE49-F238E27FC236}">
                <a16:creationId xmlns:a16="http://schemas.microsoft.com/office/drawing/2014/main" id="{4124CDC5-2EC9-2DEC-A654-17D3DEEA54D5}"/>
              </a:ext>
            </a:extLst>
          </p:cNvPr>
          <p:cNvSpPr>
            <a:spLocks noGrp="1"/>
          </p:cNvSpPr>
          <p:nvPr>
            <p:ph type="sldNum" sz="quarter" idx="4294967295"/>
          </p:nvPr>
        </p:nvSpPr>
        <p:spPr>
          <a:xfrm>
            <a:off x="11539538" y="6356350"/>
            <a:ext cx="652462" cy="365125"/>
          </a:xfrm>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3891905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126" name="Content Placeholder 125" title="Funding Chart">
            <a:extLst>
              <a:ext uri="{FF2B5EF4-FFF2-40B4-BE49-F238E27FC236}">
                <a16:creationId xmlns:a16="http://schemas.microsoft.com/office/drawing/2014/main" id="{A036AFA2-B0F0-4DE7-B7AE-E4B852EB3D36}"/>
              </a:ext>
            </a:extLst>
          </p:cNvPr>
          <p:cNvGraphicFramePr>
            <a:graphicFrameLocks noGrp="1"/>
          </p:cNvGraphicFramePr>
          <p:nvPr>
            <p:ph sz="quarter" idx="21"/>
            <p:extLst>
              <p:ext uri="{D42A27DB-BD31-4B8C-83A1-F6EECF244321}">
                <p14:modId xmlns:p14="http://schemas.microsoft.com/office/powerpoint/2010/main" val="3743992659"/>
              </p:ext>
            </p:extLst>
          </p:nvPr>
        </p:nvGraphicFramePr>
        <p:xfrm>
          <a:off x="1074738" y="2119313"/>
          <a:ext cx="1857375" cy="16637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ZA" dirty="0"/>
              <a:t>Amount obtained through other investors</a:t>
            </a:r>
          </a:p>
        </p:txBody>
      </p:sp>
      <p:graphicFrame>
        <p:nvGraphicFramePr>
          <p:cNvPr id="127" name="Content Placeholder 126" title="Funding Chart">
            <a:extLst>
              <a:ext uri="{FF2B5EF4-FFF2-40B4-BE49-F238E27FC236}">
                <a16:creationId xmlns:a16="http://schemas.microsoft.com/office/drawing/2014/main" id="{47DB352F-5059-4378-B91D-92E59C6B1B91}"/>
              </a:ext>
            </a:extLst>
          </p:cNvPr>
          <p:cNvGraphicFramePr>
            <a:graphicFrameLocks noGrp="1"/>
          </p:cNvGraphicFramePr>
          <p:nvPr>
            <p:ph sz="quarter" idx="22"/>
            <p:extLst>
              <p:ext uri="{D42A27DB-BD31-4B8C-83A1-F6EECF244321}">
                <p14:modId xmlns:p14="http://schemas.microsoft.com/office/powerpoint/2010/main" val="4265798655"/>
              </p:ext>
            </p:extLst>
          </p:nvPr>
        </p:nvGraphicFramePr>
        <p:xfrm>
          <a:off x="3811588" y="2119313"/>
          <a:ext cx="1855787" cy="16637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ZA" dirty="0"/>
              <a:t>Revenue obtained from property rentals</a:t>
            </a:r>
          </a:p>
        </p:txBody>
      </p:sp>
      <p:graphicFrame>
        <p:nvGraphicFramePr>
          <p:cNvPr id="128" name="Content Placeholder 127" title="Funding Chart">
            <a:extLst>
              <a:ext uri="{FF2B5EF4-FFF2-40B4-BE49-F238E27FC236}">
                <a16:creationId xmlns:a16="http://schemas.microsoft.com/office/drawing/2014/main" id="{87227872-8A65-49E5-922E-C5FA7A158972}"/>
              </a:ext>
            </a:extLst>
          </p:cNvPr>
          <p:cNvGraphicFramePr>
            <a:graphicFrameLocks noGrp="1"/>
          </p:cNvGraphicFramePr>
          <p:nvPr>
            <p:ph sz="quarter" idx="23"/>
            <p:extLst>
              <p:ext uri="{D42A27DB-BD31-4B8C-83A1-F6EECF244321}">
                <p14:modId xmlns:p14="http://schemas.microsoft.com/office/powerpoint/2010/main" val="3528762773"/>
              </p:ext>
            </p:extLst>
          </p:nvPr>
        </p:nvGraphicFramePr>
        <p:xfrm>
          <a:off x="6524625" y="2119313"/>
          <a:ext cx="1855788" cy="166370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ZA" dirty="0"/>
              <a:t>Number of shares converted into USD</a:t>
            </a:r>
          </a:p>
          <a:p>
            <a:endParaRPr lang="en-ZA" noProof="1"/>
          </a:p>
        </p:txBody>
      </p:sp>
      <p:graphicFrame>
        <p:nvGraphicFramePr>
          <p:cNvPr id="129" name="Content Placeholder 128" title="Funding Chart">
            <a:extLst>
              <a:ext uri="{FF2B5EF4-FFF2-40B4-BE49-F238E27FC236}">
                <a16:creationId xmlns:a16="http://schemas.microsoft.com/office/drawing/2014/main" id="{C5A16E70-0D42-492E-9123-5E9A696ECB43}"/>
              </a:ext>
            </a:extLst>
          </p:cNvPr>
          <p:cNvGraphicFramePr>
            <a:graphicFrameLocks noGrp="1"/>
          </p:cNvGraphicFramePr>
          <p:nvPr>
            <p:ph sz="quarter" idx="24"/>
            <p:extLst>
              <p:ext uri="{D42A27DB-BD31-4B8C-83A1-F6EECF244321}">
                <p14:modId xmlns:p14="http://schemas.microsoft.com/office/powerpoint/2010/main" val="2572407979"/>
              </p:ext>
            </p:extLst>
          </p:nvPr>
        </p:nvGraphicFramePr>
        <p:xfrm>
          <a:off x="9259888" y="2119313"/>
          <a:ext cx="1857375" cy="1663700"/>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ZA" noProof="1"/>
              <a:t>Liquid cash we </a:t>
            </a:r>
            <a:br>
              <a:rPr lang="en-ZA" noProof="1"/>
            </a:br>
            <a:r>
              <a:rPr lang="en-ZA" noProof="1"/>
              <a:t>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Story Telling with Tableau </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30</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Story Telling with Tableau </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31</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Story Telling with Tableau </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32</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B159C9E-2807-A8ED-6F4C-58B0204DA501}"/>
              </a:ext>
            </a:extLst>
          </p:cNvPr>
          <p:cNvSpPr>
            <a:spLocks noGrp="1"/>
          </p:cNvSpPr>
          <p:nvPr>
            <p:ph type="title"/>
          </p:nvPr>
        </p:nvSpPr>
        <p:spPr>
          <a:xfrm>
            <a:off x="1378123" y="1796563"/>
            <a:ext cx="2533184" cy="365126"/>
          </a:xfrm>
        </p:spPr>
        <p:txBody>
          <a:bodyPr>
            <a:normAutofit fontScale="90000"/>
          </a:bodyPr>
          <a:lstStyle/>
          <a:p>
            <a:r>
              <a:rPr lang="en-US" dirty="0"/>
              <a:t>LAG METRIC</a:t>
            </a:r>
            <a:endParaRPr lang="en-IN" dirty="0"/>
          </a:p>
        </p:txBody>
      </p:sp>
      <p:sp>
        <p:nvSpPr>
          <p:cNvPr id="4" name="Date Placeholder 3">
            <a:extLst>
              <a:ext uri="{FF2B5EF4-FFF2-40B4-BE49-F238E27FC236}">
                <a16:creationId xmlns:a16="http://schemas.microsoft.com/office/drawing/2014/main" id="{040C1D44-A060-F653-D289-30A9658AD536}"/>
              </a:ext>
            </a:extLst>
          </p:cNvPr>
          <p:cNvSpPr>
            <a:spLocks noGrp="1"/>
          </p:cNvSpPr>
          <p:nvPr>
            <p:ph type="dt" sz="half" idx="10"/>
          </p:nvPr>
        </p:nvSpPr>
        <p:spPr/>
        <p:txBody>
          <a:bodyPr/>
          <a:lstStyle/>
          <a:p>
            <a:r>
              <a:rPr lang="en-US"/>
              <a:t>2022</a:t>
            </a:r>
            <a:endParaRPr lang="en-US" dirty="0"/>
          </a:p>
        </p:txBody>
      </p:sp>
      <p:sp>
        <p:nvSpPr>
          <p:cNvPr id="5" name="Footer Placeholder 4">
            <a:extLst>
              <a:ext uri="{FF2B5EF4-FFF2-40B4-BE49-F238E27FC236}">
                <a16:creationId xmlns:a16="http://schemas.microsoft.com/office/drawing/2014/main" id="{9FDD5B8D-15F2-2973-8052-8398C43C8A60}"/>
              </a:ext>
            </a:extLst>
          </p:cNvPr>
          <p:cNvSpPr>
            <a:spLocks noGrp="1"/>
          </p:cNvSpPr>
          <p:nvPr>
            <p:ph type="ftr" sz="quarter" idx="11"/>
          </p:nvPr>
        </p:nvSpPr>
        <p:spPr/>
        <p:txBody>
          <a:bodyPr/>
          <a:lstStyle/>
          <a:p>
            <a:r>
              <a:rPr lang="en-US" dirty="0"/>
              <a:t>Story Telling with Tableau </a:t>
            </a:r>
          </a:p>
        </p:txBody>
      </p:sp>
      <p:sp>
        <p:nvSpPr>
          <p:cNvPr id="6" name="Slide Number Placeholder 5">
            <a:extLst>
              <a:ext uri="{FF2B5EF4-FFF2-40B4-BE49-F238E27FC236}">
                <a16:creationId xmlns:a16="http://schemas.microsoft.com/office/drawing/2014/main" id="{4124CDC5-2EC9-2DEC-A654-17D3DEEA54D5}"/>
              </a:ext>
            </a:extLst>
          </p:cNvPr>
          <p:cNvSpPr>
            <a:spLocks noGrp="1"/>
          </p:cNvSpPr>
          <p:nvPr>
            <p:ph type="sldNum" sz="quarter" idx="12"/>
          </p:nvPr>
        </p:nvSpPr>
        <p:spPr/>
        <p:txBody>
          <a:bodyPr/>
          <a:lstStyle/>
          <a:p>
            <a:fld id="{B5CEABB6-07DC-46E8-9B57-56EC44A396E5}" type="slidenum">
              <a:rPr lang="en-US" smtClean="0"/>
              <a:t>4</a:t>
            </a:fld>
            <a:endParaRPr lang="en-US" dirty="0"/>
          </a:p>
        </p:txBody>
      </p:sp>
      <p:sp>
        <p:nvSpPr>
          <p:cNvPr id="29" name="Freeform 170">
            <a:extLst>
              <a:ext uri="{FF2B5EF4-FFF2-40B4-BE49-F238E27FC236}">
                <a16:creationId xmlns:a16="http://schemas.microsoft.com/office/drawing/2014/main" id="{7B8CF670-8926-F1B1-DC31-FC677C60AFBC}"/>
              </a:ext>
            </a:extLst>
          </p:cNvPr>
          <p:cNvSpPr>
            <a:spLocks noChangeArrowheads="1"/>
          </p:cNvSpPr>
          <p:nvPr/>
        </p:nvSpPr>
        <p:spPr bwMode="auto">
          <a:xfrm>
            <a:off x="1344268" y="2300832"/>
            <a:ext cx="2533184" cy="2533184"/>
          </a:xfrm>
          <a:custGeom>
            <a:avLst/>
            <a:gdLst>
              <a:gd name="T0" fmla="*/ 4116 w 4356"/>
              <a:gd name="T1" fmla="*/ 4356 h 4357"/>
              <a:gd name="T2" fmla="*/ 239 w 4356"/>
              <a:gd name="T3" fmla="*/ 4356 h 4357"/>
              <a:gd name="T4" fmla="*/ 239 w 4356"/>
              <a:gd name="T5" fmla="*/ 4356 h 4357"/>
              <a:gd name="T6" fmla="*/ 0 w 4356"/>
              <a:gd name="T7" fmla="*/ 4117 h 4357"/>
              <a:gd name="T8" fmla="*/ 0 w 4356"/>
              <a:gd name="T9" fmla="*/ 239 h 4357"/>
              <a:gd name="T10" fmla="*/ 0 w 4356"/>
              <a:gd name="T11" fmla="*/ 239 h 4357"/>
              <a:gd name="T12" fmla="*/ 239 w 4356"/>
              <a:gd name="T13" fmla="*/ 0 h 4357"/>
              <a:gd name="T14" fmla="*/ 4116 w 4356"/>
              <a:gd name="T15" fmla="*/ 0 h 4357"/>
              <a:gd name="T16" fmla="*/ 4116 w 4356"/>
              <a:gd name="T17" fmla="*/ 0 h 4357"/>
              <a:gd name="T18" fmla="*/ 4355 w 4356"/>
              <a:gd name="T19" fmla="*/ 239 h 4357"/>
              <a:gd name="T20" fmla="*/ 4355 w 4356"/>
              <a:gd name="T21" fmla="*/ 4117 h 4357"/>
              <a:gd name="T22" fmla="*/ 4355 w 4356"/>
              <a:gd name="T23" fmla="*/ 4117 h 4357"/>
              <a:gd name="T24" fmla="*/ 4116 w 4356"/>
              <a:gd name="T25" fmla="*/ 4356 h 4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6" h="4357">
                <a:moveTo>
                  <a:pt x="4116" y="4356"/>
                </a:moveTo>
                <a:lnTo>
                  <a:pt x="239" y="4356"/>
                </a:lnTo>
                <a:lnTo>
                  <a:pt x="239" y="4356"/>
                </a:lnTo>
                <a:cubicBezTo>
                  <a:pt x="107" y="4356"/>
                  <a:pt x="0" y="4249"/>
                  <a:pt x="0" y="4117"/>
                </a:cubicBezTo>
                <a:lnTo>
                  <a:pt x="0" y="239"/>
                </a:lnTo>
                <a:lnTo>
                  <a:pt x="0" y="239"/>
                </a:lnTo>
                <a:cubicBezTo>
                  <a:pt x="0" y="107"/>
                  <a:pt x="107" y="0"/>
                  <a:pt x="239" y="0"/>
                </a:cubicBezTo>
                <a:lnTo>
                  <a:pt x="4116" y="0"/>
                </a:lnTo>
                <a:lnTo>
                  <a:pt x="4116" y="0"/>
                </a:lnTo>
                <a:cubicBezTo>
                  <a:pt x="4248" y="0"/>
                  <a:pt x="4355" y="107"/>
                  <a:pt x="4355" y="239"/>
                </a:cubicBezTo>
                <a:lnTo>
                  <a:pt x="4355" y="4117"/>
                </a:lnTo>
                <a:lnTo>
                  <a:pt x="4355" y="4117"/>
                </a:lnTo>
                <a:cubicBezTo>
                  <a:pt x="4355" y="4249"/>
                  <a:pt x="4248" y="4356"/>
                  <a:pt x="4116" y="4356"/>
                </a:cubicBezTo>
              </a:path>
            </a:pathLst>
          </a:custGeom>
          <a:solidFill>
            <a:srgbClr val="00B0F0"/>
          </a:solidFill>
          <a:ln>
            <a:noFill/>
          </a:ln>
          <a:effectLst/>
        </p:spPr>
        <p:txBody>
          <a:bodyPr wrap="none" anchor="ctr"/>
          <a:lstStyle/>
          <a:p>
            <a:endParaRPr lang="en-US" sz="900"/>
          </a:p>
        </p:txBody>
      </p:sp>
      <p:sp>
        <p:nvSpPr>
          <p:cNvPr id="31" name="Freeform 176">
            <a:extLst>
              <a:ext uri="{FF2B5EF4-FFF2-40B4-BE49-F238E27FC236}">
                <a16:creationId xmlns:a16="http://schemas.microsoft.com/office/drawing/2014/main" id="{F7E6F358-B3DD-8346-AD98-A3CF6FEC3909}"/>
              </a:ext>
            </a:extLst>
          </p:cNvPr>
          <p:cNvSpPr>
            <a:spLocks noChangeArrowheads="1"/>
          </p:cNvSpPr>
          <p:nvPr/>
        </p:nvSpPr>
        <p:spPr bwMode="auto">
          <a:xfrm>
            <a:off x="5747511" y="2300832"/>
            <a:ext cx="2533184" cy="2533184"/>
          </a:xfrm>
          <a:custGeom>
            <a:avLst/>
            <a:gdLst>
              <a:gd name="T0" fmla="*/ 4356 w 4357"/>
              <a:gd name="T1" fmla="*/ 239 h 4357"/>
              <a:gd name="T2" fmla="*/ 4356 w 4357"/>
              <a:gd name="T3" fmla="*/ 4117 h 4357"/>
              <a:gd name="T4" fmla="*/ 4356 w 4357"/>
              <a:gd name="T5" fmla="*/ 4117 h 4357"/>
              <a:gd name="T6" fmla="*/ 4117 w 4357"/>
              <a:gd name="T7" fmla="*/ 4356 h 4357"/>
              <a:gd name="T8" fmla="*/ 239 w 4357"/>
              <a:gd name="T9" fmla="*/ 4356 h 4357"/>
              <a:gd name="T10" fmla="*/ 239 w 4357"/>
              <a:gd name="T11" fmla="*/ 4356 h 4357"/>
              <a:gd name="T12" fmla="*/ 0 w 4357"/>
              <a:gd name="T13" fmla="*/ 4117 h 4357"/>
              <a:gd name="T14" fmla="*/ 0 w 4357"/>
              <a:gd name="T15" fmla="*/ 239 h 4357"/>
              <a:gd name="T16" fmla="*/ 0 w 4357"/>
              <a:gd name="T17" fmla="*/ 239 h 4357"/>
              <a:gd name="T18" fmla="*/ 239 w 4357"/>
              <a:gd name="T19" fmla="*/ 0 h 4357"/>
              <a:gd name="T20" fmla="*/ 4117 w 4357"/>
              <a:gd name="T21" fmla="*/ 0 h 4357"/>
              <a:gd name="T22" fmla="*/ 4117 w 4357"/>
              <a:gd name="T23" fmla="*/ 0 h 4357"/>
              <a:gd name="T24" fmla="*/ 4356 w 4357"/>
              <a:gd name="T25" fmla="*/ 239 h 4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7" h="4357">
                <a:moveTo>
                  <a:pt x="4356" y="239"/>
                </a:moveTo>
                <a:lnTo>
                  <a:pt x="4356" y="4117"/>
                </a:lnTo>
                <a:lnTo>
                  <a:pt x="4356" y="4117"/>
                </a:lnTo>
                <a:cubicBezTo>
                  <a:pt x="4356" y="4249"/>
                  <a:pt x="4249" y="4356"/>
                  <a:pt x="4117" y="4356"/>
                </a:cubicBezTo>
                <a:lnTo>
                  <a:pt x="239" y="4356"/>
                </a:lnTo>
                <a:lnTo>
                  <a:pt x="239" y="4356"/>
                </a:lnTo>
                <a:cubicBezTo>
                  <a:pt x="107" y="4356"/>
                  <a:pt x="0" y="4249"/>
                  <a:pt x="0" y="4117"/>
                </a:cubicBezTo>
                <a:lnTo>
                  <a:pt x="0" y="239"/>
                </a:lnTo>
                <a:lnTo>
                  <a:pt x="0" y="239"/>
                </a:lnTo>
                <a:cubicBezTo>
                  <a:pt x="0" y="107"/>
                  <a:pt x="107" y="0"/>
                  <a:pt x="239" y="0"/>
                </a:cubicBezTo>
                <a:lnTo>
                  <a:pt x="4117" y="0"/>
                </a:lnTo>
                <a:lnTo>
                  <a:pt x="4117" y="0"/>
                </a:lnTo>
                <a:cubicBezTo>
                  <a:pt x="4249" y="0"/>
                  <a:pt x="4356" y="107"/>
                  <a:pt x="4356" y="239"/>
                </a:cubicBezTo>
              </a:path>
            </a:pathLst>
          </a:custGeom>
          <a:solidFill>
            <a:srgbClr val="00B050"/>
          </a:solidFill>
          <a:ln>
            <a:noFill/>
          </a:ln>
          <a:effectLst/>
        </p:spPr>
        <p:txBody>
          <a:bodyPr wrap="none" anchor="ctr"/>
          <a:lstStyle/>
          <a:p>
            <a:endParaRPr lang="en-US" sz="900"/>
          </a:p>
        </p:txBody>
      </p:sp>
      <p:sp>
        <p:nvSpPr>
          <p:cNvPr id="37" name="Rectángulo 552">
            <a:extLst>
              <a:ext uri="{FF2B5EF4-FFF2-40B4-BE49-F238E27FC236}">
                <a16:creationId xmlns:a16="http://schemas.microsoft.com/office/drawing/2014/main" id="{B3F22A05-26EF-2164-D341-11BA9D255B00}"/>
              </a:ext>
            </a:extLst>
          </p:cNvPr>
          <p:cNvSpPr/>
          <p:nvPr/>
        </p:nvSpPr>
        <p:spPr>
          <a:xfrm>
            <a:off x="1575967" y="2767280"/>
            <a:ext cx="2069786" cy="1323439"/>
          </a:xfrm>
          <a:prstGeom prst="rect">
            <a:avLst/>
          </a:prstGeom>
        </p:spPr>
        <p:txBody>
          <a:bodyPr wrap="square">
            <a:spAutoFit/>
          </a:bodyPr>
          <a:lstStyle/>
          <a:p>
            <a:pPr algn="ctr"/>
            <a:r>
              <a:rPr lang="en-US" sz="2000" dirty="0">
                <a:solidFill>
                  <a:schemeClr val="bg1"/>
                </a:solidFill>
                <a:latin typeface="Lato" charset="0"/>
                <a:ea typeface="Lato" charset="0"/>
                <a:cs typeface="Lato" charset="0"/>
              </a:rPr>
              <a:t>Influenced by something or a result of some action taken</a:t>
            </a:r>
          </a:p>
        </p:txBody>
      </p:sp>
      <p:sp>
        <p:nvSpPr>
          <p:cNvPr id="43" name="Title 13">
            <a:extLst>
              <a:ext uri="{FF2B5EF4-FFF2-40B4-BE49-F238E27FC236}">
                <a16:creationId xmlns:a16="http://schemas.microsoft.com/office/drawing/2014/main" id="{0C84D86C-9D22-93F2-C725-BA8083C7385D}"/>
              </a:ext>
            </a:extLst>
          </p:cNvPr>
          <p:cNvSpPr txBox="1">
            <a:spLocks/>
          </p:cNvSpPr>
          <p:nvPr/>
        </p:nvSpPr>
        <p:spPr>
          <a:xfrm>
            <a:off x="5707013" y="1854012"/>
            <a:ext cx="2533184" cy="365126"/>
          </a:xfrm>
          <a:prstGeom prst="rect">
            <a:avLst/>
          </a:prstGeom>
        </p:spPr>
        <p:txBody>
          <a:bodyPr vert="horz" lIns="91440" tIns="45720" rIns="91440" bIns="45720" rtlCol="0" anchor="t">
            <a:normAutofit fontScale="82500" lnSpcReduction="20000"/>
          </a:bodyPr>
          <a:lstStyle>
            <a:lvl1pPr algn="l" defTabSz="914400" rtl="0" eaLnBrk="1" latinLnBrk="0" hangingPunct="1">
              <a:lnSpc>
                <a:spcPct val="90000"/>
              </a:lnSpc>
              <a:spcBef>
                <a:spcPct val="0"/>
              </a:spcBef>
              <a:buNone/>
              <a:defRPr sz="2800" kern="1200" cap="all" spc="150" baseline="0">
                <a:solidFill>
                  <a:schemeClr val="bg1"/>
                </a:solidFill>
                <a:latin typeface="+mj-lt"/>
                <a:ea typeface="+mj-ea"/>
                <a:cs typeface="+mj-cs"/>
              </a:defRPr>
            </a:lvl1pPr>
          </a:lstStyle>
          <a:p>
            <a:r>
              <a:rPr lang="en-US" dirty="0"/>
              <a:t>LEAD METRIC</a:t>
            </a:r>
            <a:endParaRPr lang="en-IN" dirty="0"/>
          </a:p>
        </p:txBody>
      </p:sp>
      <p:sp>
        <p:nvSpPr>
          <p:cNvPr id="44" name="Arrow: Left 43">
            <a:extLst>
              <a:ext uri="{FF2B5EF4-FFF2-40B4-BE49-F238E27FC236}">
                <a16:creationId xmlns:a16="http://schemas.microsoft.com/office/drawing/2014/main" id="{12360EE5-74F8-7069-84EB-893CA1CE774A}"/>
              </a:ext>
            </a:extLst>
          </p:cNvPr>
          <p:cNvSpPr/>
          <p:nvPr/>
        </p:nvSpPr>
        <p:spPr>
          <a:xfrm>
            <a:off x="4091485" y="3114675"/>
            <a:ext cx="1424326" cy="6286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ángulo 552">
            <a:extLst>
              <a:ext uri="{FF2B5EF4-FFF2-40B4-BE49-F238E27FC236}">
                <a16:creationId xmlns:a16="http://schemas.microsoft.com/office/drawing/2014/main" id="{3BB1D353-3121-49D2-B047-3F712699FACB}"/>
              </a:ext>
            </a:extLst>
          </p:cNvPr>
          <p:cNvSpPr/>
          <p:nvPr/>
        </p:nvSpPr>
        <p:spPr>
          <a:xfrm>
            <a:off x="6030081" y="2767280"/>
            <a:ext cx="2069786" cy="1323439"/>
          </a:xfrm>
          <a:prstGeom prst="rect">
            <a:avLst/>
          </a:prstGeom>
        </p:spPr>
        <p:txBody>
          <a:bodyPr wrap="square">
            <a:spAutoFit/>
          </a:bodyPr>
          <a:lstStyle/>
          <a:p>
            <a:pPr algn="ctr"/>
            <a:r>
              <a:rPr lang="en-US" sz="2000" dirty="0">
                <a:solidFill>
                  <a:schemeClr val="bg1"/>
                </a:solidFill>
                <a:latin typeface="Lato" charset="0"/>
                <a:ea typeface="Lato" charset="0"/>
                <a:cs typeface="Lato" charset="0"/>
              </a:rPr>
              <a:t>Can be directly influence and can be actioned upon</a:t>
            </a:r>
          </a:p>
        </p:txBody>
      </p:sp>
    </p:spTree>
    <p:extLst>
      <p:ext uri="{BB962C8B-B14F-4D97-AF65-F5344CB8AC3E}">
        <p14:creationId xmlns:p14="http://schemas.microsoft.com/office/powerpoint/2010/main" val="311236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D70BA84-6E0E-E4AA-F5E3-41BDA6F9E9FB}"/>
              </a:ext>
            </a:extLst>
          </p:cNvPr>
          <p:cNvSpPr>
            <a:spLocks noGrp="1"/>
          </p:cNvSpPr>
          <p:nvPr>
            <p:ph type="dt" sz="half" idx="10"/>
          </p:nvPr>
        </p:nvSpPr>
        <p:spPr/>
        <p:txBody>
          <a:bodyPr/>
          <a:lstStyle/>
          <a:p>
            <a:r>
              <a:rPr lang="en-US"/>
              <a:t>2022</a:t>
            </a:r>
            <a:endParaRPr lang="en-US" dirty="0"/>
          </a:p>
        </p:txBody>
      </p:sp>
      <p:sp>
        <p:nvSpPr>
          <p:cNvPr id="5" name="Footer Placeholder 4">
            <a:extLst>
              <a:ext uri="{FF2B5EF4-FFF2-40B4-BE49-F238E27FC236}">
                <a16:creationId xmlns:a16="http://schemas.microsoft.com/office/drawing/2014/main" id="{5DA27A19-3223-5E57-E45B-CF160C025B7C}"/>
              </a:ext>
            </a:extLst>
          </p:cNvPr>
          <p:cNvSpPr>
            <a:spLocks noGrp="1"/>
          </p:cNvSpPr>
          <p:nvPr>
            <p:ph type="ftr" sz="quarter" idx="11"/>
          </p:nvPr>
        </p:nvSpPr>
        <p:spPr/>
        <p:txBody>
          <a:bodyPr/>
          <a:lstStyle/>
          <a:p>
            <a:r>
              <a:rPr lang="en-US" dirty="0"/>
              <a:t>Story Telling with Tableau </a:t>
            </a:r>
          </a:p>
        </p:txBody>
      </p:sp>
      <p:sp>
        <p:nvSpPr>
          <p:cNvPr id="6" name="Slide Number Placeholder 5">
            <a:extLst>
              <a:ext uri="{FF2B5EF4-FFF2-40B4-BE49-F238E27FC236}">
                <a16:creationId xmlns:a16="http://schemas.microsoft.com/office/drawing/2014/main" id="{9F4F2D55-302A-D4CC-3474-631A784D64FF}"/>
              </a:ext>
            </a:extLst>
          </p:cNvPr>
          <p:cNvSpPr>
            <a:spLocks noGrp="1"/>
          </p:cNvSpPr>
          <p:nvPr>
            <p:ph type="sldNum" sz="quarter" idx="12"/>
          </p:nvPr>
        </p:nvSpPr>
        <p:spPr/>
        <p:txBody>
          <a:bodyPr/>
          <a:lstStyle/>
          <a:p>
            <a:fld id="{B5CEABB6-07DC-46E8-9B57-56EC44A396E5}" type="slidenum">
              <a:rPr lang="en-US" smtClean="0"/>
              <a:t>5</a:t>
            </a:fld>
            <a:endParaRPr lang="en-US" dirty="0"/>
          </a:p>
        </p:txBody>
      </p:sp>
      <p:pic>
        <p:nvPicPr>
          <p:cNvPr id="1026" name="Picture 2" descr="What baseball teaches us about leading and lagging indicators">
            <a:extLst>
              <a:ext uri="{FF2B5EF4-FFF2-40B4-BE49-F238E27FC236}">
                <a16:creationId xmlns:a16="http://schemas.microsoft.com/office/drawing/2014/main" id="{00C9E8C2-13AC-CCB3-F3C3-887746279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405" y="136525"/>
            <a:ext cx="10380565" cy="6158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29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normAutofit fontScale="90000"/>
          </a:bodyPr>
          <a:lstStyle/>
          <a:p>
            <a:r>
              <a:rPr lang="en-US" dirty="0"/>
              <a:t>Story Telling with Tableau</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REPORTING</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Analysis and monitoring</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Predictive analytics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Prescriptive analytics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What happened? </a:t>
            </a:r>
          </a:p>
          <a:p>
            <a:r>
              <a:rPr lang="en-US" dirty="0"/>
              <a:t>&gt; Cricket Scorecard</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Why did it happen? </a:t>
            </a:r>
          </a:p>
          <a:p>
            <a:r>
              <a:rPr lang="en-US" dirty="0"/>
              <a:t>&gt; Why someone got out? Why did Virat not perform?</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What will happen?</a:t>
            </a:r>
          </a:p>
          <a:p>
            <a:r>
              <a:rPr lang="en-US" dirty="0"/>
              <a:t>&gt; Will India win the Finals?</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What should I do next?</a:t>
            </a:r>
          </a:p>
          <a:p>
            <a:r>
              <a:rPr lang="en-US" dirty="0"/>
              <a:t>&gt; What team to choose for next season?</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2022</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Story Telling with Tableau </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D70BA84-6E0E-E4AA-F5E3-41BDA6F9E9FB}"/>
              </a:ext>
            </a:extLst>
          </p:cNvPr>
          <p:cNvSpPr>
            <a:spLocks noGrp="1"/>
          </p:cNvSpPr>
          <p:nvPr>
            <p:ph type="dt" sz="half" idx="10"/>
          </p:nvPr>
        </p:nvSpPr>
        <p:spPr/>
        <p:txBody>
          <a:bodyPr/>
          <a:lstStyle/>
          <a:p>
            <a:r>
              <a:rPr lang="en-US"/>
              <a:t>2022</a:t>
            </a:r>
            <a:endParaRPr lang="en-US" dirty="0"/>
          </a:p>
        </p:txBody>
      </p:sp>
      <p:sp>
        <p:nvSpPr>
          <p:cNvPr id="5" name="Footer Placeholder 4">
            <a:extLst>
              <a:ext uri="{FF2B5EF4-FFF2-40B4-BE49-F238E27FC236}">
                <a16:creationId xmlns:a16="http://schemas.microsoft.com/office/drawing/2014/main" id="{5DA27A19-3223-5E57-E45B-CF160C025B7C}"/>
              </a:ext>
            </a:extLst>
          </p:cNvPr>
          <p:cNvSpPr>
            <a:spLocks noGrp="1"/>
          </p:cNvSpPr>
          <p:nvPr>
            <p:ph type="ftr" sz="quarter" idx="11"/>
          </p:nvPr>
        </p:nvSpPr>
        <p:spPr/>
        <p:txBody>
          <a:bodyPr/>
          <a:lstStyle/>
          <a:p>
            <a:r>
              <a:rPr lang="en-US" dirty="0"/>
              <a:t>Story Telling with Tableau </a:t>
            </a:r>
          </a:p>
        </p:txBody>
      </p:sp>
      <p:sp>
        <p:nvSpPr>
          <p:cNvPr id="6" name="Slide Number Placeholder 5">
            <a:extLst>
              <a:ext uri="{FF2B5EF4-FFF2-40B4-BE49-F238E27FC236}">
                <a16:creationId xmlns:a16="http://schemas.microsoft.com/office/drawing/2014/main" id="{9F4F2D55-302A-D4CC-3474-631A784D64FF}"/>
              </a:ext>
            </a:extLst>
          </p:cNvPr>
          <p:cNvSpPr>
            <a:spLocks noGrp="1"/>
          </p:cNvSpPr>
          <p:nvPr>
            <p:ph type="sldNum" sz="quarter" idx="12"/>
          </p:nvPr>
        </p:nvSpPr>
        <p:spPr/>
        <p:txBody>
          <a:bodyPr/>
          <a:lstStyle/>
          <a:p>
            <a:fld id="{B5CEABB6-07DC-46E8-9B57-56EC44A396E5}" type="slidenum">
              <a:rPr lang="en-US" smtClean="0"/>
              <a:t>7</a:t>
            </a:fld>
            <a:endParaRPr lang="en-US" dirty="0"/>
          </a:p>
        </p:txBody>
      </p:sp>
      <p:grpSp>
        <p:nvGrpSpPr>
          <p:cNvPr id="3" name="Group 2">
            <a:extLst>
              <a:ext uri="{FF2B5EF4-FFF2-40B4-BE49-F238E27FC236}">
                <a16:creationId xmlns:a16="http://schemas.microsoft.com/office/drawing/2014/main" id="{24D328B7-8AA9-63C0-92C9-72D83829F77D}"/>
              </a:ext>
            </a:extLst>
          </p:cNvPr>
          <p:cNvGrpSpPr/>
          <p:nvPr/>
        </p:nvGrpSpPr>
        <p:grpSpPr>
          <a:xfrm>
            <a:off x="986997" y="603039"/>
            <a:ext cx="10218005" cy="5651921"/>
            <a:chOff x="986997" y="603039"/>
            <a:chExt cx="10218005" cy="5651921"/>
          </a:xfrm>
        </p:grpSpPr>
        <p:pic>
          <p:nvPicPr>
            <p:cNvPr id="3074" name="Picture 2" descr="The 4 Types of Data Analytics - KDnuggets">
              <a:extLst>
                <a:ext uri="{FF2B5EF4-FFF2-40B4-BE49-F238E27FC236}">
                  <a16:creationId xmlns:a16="http://schemas.microsoft.com/office/drawing/2014/main" id="{AE6771FA-5E95-94A1-422D-B1B4A8C4E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997" y="603039"/>
              <a:ext cx="10218005" cy="56519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87404CD-5BE9-B421-0D06-0652D54E9687}"/>
                </a:ext>
              </a:extLst>
            </p:cNvPr>
            <p:cNvSpPr/>
            <p:nvPr/>
          </p:nvSpPr>
          <p:spPr>
            <a:xfrm>
              <a:off x="9713166" y="5533052"/>
              <a:ext cx="1491835" cy="721907"/>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730951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What is possible on EXCEL?</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1619249" y="2776936"/>
            <a:ext cx="4114799" cy="823912"/>
          </a:xfrm>
        </p:spPr>
        <p:txBody>
          <a:bodyPr/>
          <a:lstStyle/>
          <a:p>
            <a:r>
              <a:rPr lang="en-ZA" dirty="0"/>
              <a:t>Descriptive/Diagnostic </a:t>
            </a:r>
          </a:p>
          <a:p>
            <a:r>
              <a:rPr lang="en-ZA" sz="1200" dirty="0"/>
              <a:t>(Reporting) </a:t>
            </a:r>
            <a:endParaRPr lang="en-ZA" dirty="0"/>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1619249" y="3834606"/>
            <a:ext cx="4476751" cy="2360921"/>
          </a:xfrm>
        </p:spPr>
        <p:txBody>
          <a:bodyPr vert="horz" lIns="91440" tIns="45720" rIns="91440" bIns="45720" rtlCol="0" anchor="t">
            <a:normAutofit lnSpcReduction="10000"/>
          </a:bodyPr>
          <a:lstStyle/>
          <a:p>
            <a:r>
              <a:rPr lang="en-ZA" b="1" noProof="1"/>
              <a:t>Performance Scorecards</a:t>
            </a:r>
            <a:br>
              <a:rPr lang="en-ZA" noProof="1"/>
            </a:br>
            <a:r>
              <a:rPr lang="en-US" noProof="1"/>
              <a:t>A performance scorecard is a graphical representation of the progress over time</a:t>
            </a:r>
          </a:p>
          <a:p>
            <a:r>
              <a:rPr lang="en-ZA" b="1" noProof="1"/>
              <a:t>Balanced Scorecards</a:t>
            </a:r>
            <a:br>
              <a:rPr lang="en-ZA" noProof="1"/>
            </a:br>
            <a:r>
              <a:rPr lang="en-US" noProof="1"/>
              <a:t>The balanced scorecard allows managers to look at the business from four important perspectives</a:t>
            </a:r>
          </a:p>
          <a:p>
            <a:r>
              <a:rPr lang="en-ZA" b="1" noProof="1"/>
              <a:t>Dashboards</a:t>
            </a:r>
            <a:br>
              <a:rPr lang="en-ZA" noProof="1"/>
            </a:br>
            <a:r>
              <a:rPr lang="en-ZA" noProof="1"/>
              <a:t>A</a:t>
            </a:r>
            <a:r>
              <a:rPr lang="en-US" noProof="1"/>
              <a:t> type of GUI which often provides at-a-glance views of key performance indicators</a:t>
            </a:r>
            <a:endParaRPr lang="en-ZA" noProof="1"/>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6551758" y="2776936"/>
            <a:ext cx="4449034" cy="823912"/>
          </a:xfrm>
        </p:spPr>
        <p:txBody>
          <a:bodyPr/>
          <a:lstStyle/>
          <a:p>
            <a:r>
              <a:rPr lang="en-ZA" dirty="0"/>
              <a:t>Predictive/Prescriptive </a:t>
            </a:r>
          </a:p>
          <a:p>
            <a:r>
              <a:rPr lang="en-ZA" sz="1200" dirty="0"/>
              <a:t>(Data Science/ Machine Learning) </a:t>
            </a:r>
            <a:endParaRPr lang="en-ZA" dirty="0"/>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6551758" y="3834606"/>
            <a:ext cx="4020994" cy="2360921"/>
          </a:xfrm>
        </p:spPr>
        <p:txBody>
          <a:bodyPr>
            <a:normAutofit lnSpcReduction="10000"/>
          </a:bodyPr>
          <a:lstStyle/>
          <a:p>
            <a:r>
              <a:rPr lang="en-ZA" b="1" noProof="1"/>
              <a:t>Statictics</a:t>
            </a:r>
            <a:br>
              <a:rPr lang="en-ZA" noProof="1"/>
            </a:br>
            <a:r>
              <a:rPr lang="en-ZA" noProof="1"/>
              <a:t>T-test, ANOVA, Histogram, Decriptive Statistics</a:t>
            </a:r>
          </a:p>
          <a:p>
            <a:r>
              <a:rPr lang="en-ZA" b="1" noProof="1"/>
              <a:t>Regression</a:t>
            </a:r>
            <a:br>
              <a:rPr lang="en-ZA" noProof="1"/>
            </a:br>
            <a:r>
              <a:rPr lang="en-ZA" noProof="1"/>
              <a:t>Predict continuous output – Price, Salary</a:t>
            </a:r>
          </a:p>
          <a:p>
            <a:endParaRPr lang="en-ZA" noProof="1"/>
          </a:p>
          <a:p>
            <a:r>
              <a:rPr lang="en-ZA" b="1" noProof="1"/>
              <a:t>Forecasting</a:t>
            </a:r>
            <a:br>
              <a:rPr lang="en-ZA" noProof="1"/>
            </a:br>
            <a:r>
              <a:rPr lang="en-ZA" noProof="1"/>
              <a:t>Forecast a metric into the future – Forecast Sales</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2022</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Story Telling with Tableau </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05740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304348"/>
            <a:ext cx="8421688" cy="1325563"/>
          </a:xfrm>
        </p:spPr>
        <p:txBody>
          <a:bodyPr/>
          <a:lstStyle/>
          <a:p>
            <a:r>
              <a:rPr lang="en-US" dirty="0"/>
              <a:t>Excel Scorecard/Dashboard</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967635" y="1769230"/>
            <a:ext cx="2882475" cy="823912"/>
          </a:xfrm>
        </p:spPr>
        <p:txBody>
          <a:bodyPr/>
          <a:lstStyle/>
          <a:p>
            <a:r>
              <a:rPr lang="en-ZA" dirty="0"/>
              <a:t>Performance scorecard</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5046441" y="1769230"/>
            <a:ext cx="2896671" cy="823912"/>
          </a:xfrm>
        </p:spPr>
        <p:txBody>
          <a:bodyPr/>
          <a:lstStyle/>
          <a:p>
            <a:r>
              <a:rPr lang="en-ZA" dirty="0"/>
              <a:t>Balanced SCORECARD</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9139442" y="1769230"/>
            <a:ext cx="2495832" cy="823912"/>
          </a:xfrm>
        </p:spPr>
        <p:txBody>
          <a:bodyPr vert="horz" lIns="91440" tIns="45720" rIns="91440" bIns="45720" rtlCol="0" anchor="b">
            <a:normAutofit/>
          </a:bodyPr>
          <a:lstStyle/>
          <a:p>
            <a:r>
              <a:rPr lang="en-ZA" dirty="0"/>
              <a:t>Excel Dashboards</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Story Telling with Tableau </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pic>
        <p:nvPicPr>
          <p:cNvPr id="19" name="Picture 18">
            <a:extLst>
              <a:ext uri="{FF2B5EF4-FFF2-40B4-BE49-F238E27FC236}">
                <a16:creationId xmlns:a16="http://schemas.microsoft.com/office/drawing/2014/main" id="{6E7DC660-7B14-3646-3295-48E9D7B315E5}"/>
              </a:ext>
            </a:extLst>
          </p:cNvPr>
          <p:cNvPicPr>
            <a:picLocks noChangeAspect="1"/>
          </p:cNvPicPr>
          <p:nvPr/>
        </p:nvPicPr>
        <p:blipFill>
          <a:blip r:embed="rId2"/>
          <a:stretch>
            <a:fillRect/>
          </a:stretch>
        </p:blipFill>
        <p:spPr>
          <a:xfrm>
            <a:off x="426460" y="2960647"/>
            <a:ext cx="3246146" cy="2214134"/>
          </a:xfrm>
          <a:prstGeom prst="rect">
            <a:avLst/>
          </a:prstGeom>
        </p:spPr>
      </p:pic>
      <p:pic>
        <p:nvPicPr>
          <p:cNvPr id="4098" name="Picture 2" descr="Marketing Theories - Balanced Scorecard">
            <a:extLst>
              <a:ext uri="{FF2B5EF4-FFF2-40B4-BE49-F238E27FC236}">
                <a16:creationId xmlns:a16="http://schemas.microsoft.com/office/drawing/2014/main" id="{97C317BE-2D44-1F66-0673-80275576EE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387" b="7314"/>
          <a:stretch/>
        </p:blipFill>
        <p:spPr bwMode="auto">
          <a:xfrm>
            <a:off x="4327849" y="2757061"/>
            <a:ext cx="3164633" cy="263605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ublishing of Excel Dashboards on the Internet | Data Visualization">
            <a:extLst>
              <a:ext uri="{FF2B5EF4-FFF2-40B4-BE49-F238E27FC236}">
                <a16:creationId xmlns:a16="http://schemas.microsoft.com/office/drawing/2014/main" id="{281F06A9-B3C8-093C-9BB7-DC3C2C1F54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4940" y="2863052"/>
            <a:ext cx="3510600" cy="24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178069"/>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318</TotalTime>
  <Words>1620</Words>
  <Application>Microsoft Office PowerPoint</Application>
  <PresentationFormat>Widescreen</PresentationFormat>
  <Paragraphs>419</Paragraphs>
  <Slides>32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Lato</vt:lpstr>
      <vt:lpstr>Tenorite</vt:lpstr>
      <vt:lpstr>Monoline</vt:lpstr>
      <vt:lpstr>Story Telling with TABLEAU</vt:lpstr>
      <vt:lpstr>Analytics</vt:lpstr>
      <vt:lpstr>A SYTEM for MEASURING SOMETHING</vt:lpstr>
      <vt:lpstr>LAG METRIC</vt:lpstr>
      <vt:lpstr>PowerPoint Presentation</vt:lpstr>
      <vt:lpstr>Story Telling with Tableau</vt:lpstr>
      <vt:lpstr>PowerPoint Presentation</vt:lpstr>
      <vt:lpstr>What is possible on EXCEL?</vt:lpstr>
      <vt:lpstr>Excel Scorecard/Dashboard</vt:lpstr>
      <vt:lpstr>DATA SCIENCE - MODELs</vt:lpstr>
      <vt:lpstr>Regression</vt:lpstr>
      <vt:lpstr>TIME SERIES Forecasting</vt:lpstr>
      <vt:lpstr>Hands on</vt:lpstr>
      <vt:lpstr>Case Study</vt:lpstr>
      <vt:lpstr>SOLUTION</vt:lpstr>
      <vt:lpstr>PRODUCT OVERVIEW</vt:lpstr>
      <vt:lpstr>PRODUCT BENEFITS</vt:lpstr>
      <vt:lpstr>COMPANY OVERVIEW</vt:lpstr>
      <vt:lpstr>BUSINESS MODEL</vt:lpstr>
      <vt:lpstr>MARKET OVERVIEW</vt:lpstr>
      <vt:lpstr>Market comparison</vt:lpstr>
      <vt:lpstr>OUR COMPETITION</vt:lpstr>
      <vt:lpstr>Our competition  </vt:lpstr>
      <vt:lpstr>Growth strategy</vt:lpstr>
      <vt:lpstr>TRACTION</vt:lpstr>
      <vt:lpstr>TWO-YEAR ACTION PLAN</vt:lpstr>
      <vt:lpstr>FINANCIALS</vt:lpstr>
      <vt:lpstr>MEET THE TEAM</vt:lpstr>
      <vt:lpstr>MEET THE TEAM </vt:lpstr>
      <vt:lpstr>FUNDING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with Excel </dc:title>
  <dc:creator>Kunaal Naik</dc:creator>
  <cp:lastModifiedBy>Kunaal Naik</cp:lastModifiedBy>
  <cp:revision>3</cp:revision>
  <dcterms:created xsi:type="dcterms:W3CDTF">2022-07-27T07:46:29Z</dcterms:created>
  <dcterms:modified xsi:type="dcterms:W3CDTF">2022-08-20T16:11:04Z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