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82" r:id="rId5"/>
    <p:sldId id="283" r:id="rId6"/>
    <p:sldId id="297" r:id="rId7"/>
    <p:sldId id="298"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2" d="100"/>
          <a:sy n="82" d="100"/>
        </p:scale>
        <p:origin x="720" y="5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6/13/2020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6/13/2020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a:srcRect/>
          <a:stretch/>
        </p:blipFill>
        <p:spPr>
          <a:xfrm>
            <a:off x="513635" y="0"/>
            <a:ext cx="9628187" cy="6858000"/>
          </a:xfrm>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Creating Dashboards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sz="1800" dirty="0"/>
              <a:t>Building blocks of creating a Dashboard on any Tool </a:t>
            </a:r>
          </a:p>
          <a:p>
            <a:r>
              <a:rPr lang="en-US" sz="1800" dirty="0"/>
              <a:t>by Kunaal Naik</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Dashboards </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A Dashboard is a tool used for information management and driving business actions. Much like the Cricket Scoreboard or even Dashboard of a Car.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56000"/>
            <a:ext cx="5664000" cy="3600000"/>
          </a:xfrm>
        </p:spPr>
        <p:txBody>
          <a:bodyPr/>
          <a:lstStyle/>
          <a:p>
            <a:pPr marL="0" indent="0">
              <a:buNone/>
            </a:pPr>
            <a:r>
              <a:rPr lang="en-US" sz="2800" dirty="0"/>
              <a:t>Building Blocks of Dashboard</a:t>
            </a:r>
          </a:p>
          <a:p>
            <a:pPr marL="342900" indent="-342900">
              <a:buFont typeface="+mj-lt"/>
              <a:buAutoNum type="arabicPeriod"/>
            </a:pPr>
            <a:r>
              <a:rPr lang="en-US" dirty="0"/>
              <a:t>Raw Data – Joins, Summarizing, etc..</a:t>
            </a:r>
          </a:p>
          <a:p>
            <a:pPr marL="619125" lvl="1" indent="-342900"/>
            <a:r>
              <a:rPr lang="en-US" dirty="0"/>
              <a:t>Business Context – Creating relationships for user</a:t>
            </a:r>
          </a:p>
          <a:p>
            <a:pPr marL="342900" indent="-342900">
              <a:buFont typeface="+mj-lt"/>
              <a:buAutoNum type="arabicPeriod"/>
            </a:pPr>
            <a:r>
              <a:rPr lang="en-US" dirty="0"/>
              <a:t>Reporting Layer of Data - or Cleaned Data</a:t>
            </a:r>
          </a:p>
          <a:p>
            <a:pPr marL="342900" indent="-342900">
              <a:buFont typeface="+mj-lt"/>
              <a:buAutoNum type="arabicPeriod"/>
            </a:pPr>
            <a:r>
              <a:rPr lang="en-US" dirty="0"/>
              <a:t>Data Chunks – To be used to create charts or inform</a:t>
            </a:r>
          </a:p>
          <a:p>
            <a:pPr marL="342900" indent="-342900">
              <a:buFont typeface="+mj-lt"/>
              <a:buAutoNum type="arabicPeriod"/>
            </a:pPr>
            <a:r>
              <a:rPr lang="en-US" dirty="0"/>
              <a:t>Adding User control – Form Controls such as Drop down’s </a:t>
            </a:r>
          </a:p>
          <a:p>
            <a:pPr marL="342900" indent="-342900">
              <a:buFont typeface="+mj-lt"/>
              <a:buAutoNum type="arabicPeriod"/>
            </a:pPr>
            <a:r>
              <a:rPr lang="en-US" dirty="0"/>
              <a:t>Linking Form controls – Make charts dynamic</a:t>
            </a:r>
          </a:p>
          <a:p>
            <a:pPr marL="342900" indent="-342900">
              <a:buFont typeface="+mj-lt"/>
              <a:buAutoNum type="arabicPeriod"/>
            </a:pPr>
            <a:r>
              <a:rPr lang="en-US" dirty="0"/>
              <a:t>Placing Charts – As per Business context</a:t>
            </a:r>
          </a:p>
          <a:p>
            <a:endParaRPr lang="en-US" dirty="0"/>
          </a:p>
          <a:p>
            <a:r>
              <a:rPr lang="en-US" dirty="0"/>
              <a:t>Finally Automating for refreshing the data</a:t>
            </a:r>
          </a:p>
          <a:p>
            <a:endParaRPr lang="en-US" dirty="0"/>
          </a:p>
          <a:p>
            <a:endParaRPr lang="en-US" dirty="0"/>
          </a:p>
        </p:txBody>
      </p:sp>
      <p:pic>
        <p:nvPicPr>
          <p:cNvPr id="9" name="Picture Placeholder 8">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a:srcRect/>
          <a:stretch/>
        </p:blipFill>
        <p:spPr>
          <a:xfrm>
            <a:off x="6481149" y="2216527"/>
            <a:ext cx="4904790" cy="3270199"/>
          </a:xfrm>
        </p:spPr>
      </p:pic>
      <p:sp>
        <p:nvSpPr>
          <p:cNvPr id="15" name="Freeform 5">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BAE62A14-5C02-4E52-90DD-3EE19A941D6B}"/>
              </a:ext>
            </a:extLst>
          </p:cNvPr>
          <p:cNvPicPr>
            <a:picLocks noGrp="1" noChangeAspect="1"/>
          </p:cNvPicPr>
          <p:nvPr>
            <p:ph type="pic" sz="quarter" idx="14"/>
          </p:nvPr>
        </p:nvPicPr>
        <p:blipFill>
          <a:blip r:embed="rId2"/>
          <a:srcRect l="12279" r="12279"/>
          <a:stretch>
            <a:fillRect/>
          </a:stretch>
        </p:blipFill>
        <p:spPr/>
      </p:pic>
      <p:sp>
        <p:nvSpPr>
          <p:cNvPr id="16" name="Title 15">
            <a:extLst>
              <a:ext uri="{FF2B5EF4-FFF2-40B4-BE49-F238E27FC236}">
                <a16:creationId xmlns:a16="http://schemas.microsoft.com/office/drawing/2014/main" id="{95B38C80-2973-4207-BD2B-C7EA03F6B753}"/>
              </a:ext>
            </a:extLst>
          </p:cNvPr>
          <p:cNvSpPr>
            <a:spLocks noGrp="1"/>
          </p:cNvSpPr>
          <p:nvPr>
            <p:ph type="title"/>
          </p:nvPr>
        </p:nvSpPr>
        <p:spPr/>
        <p:txBody>
          <a:bodyPr/>
          <a:lstStyle/>
          <a:p>
            <a:r>
              <a:rPr lang="en-IN" dirty="0"/>
              <a:t>Business Context</a:t>
            </a:r>
          </a:p>
        </p:txBody>
      </p:sp>
      <p:sp>
        <p:nvSpPr>
          <p:cNvPr id="19" name="Text Placeholder 18">
            <a:extLst>
              <a:ext uri="{FF2B5EF4-FFF2-40B4-BE49-F238E27FC236}">
                <a16:creationId xmlns:a16="http://schemas.microsoft.com/office/drawing/2014/main" id="{6EA1221F-8085-4A06-9447-A7C7005B1EA0}"/>
              </a:ext>
            </a:extLst>
          </p:cNvPr>
          <p:cNvSpPr>
            <a:spLocks noGrp="1"/>
          </p:cNvSpPr>
          <p:nvPr>
            <p:ph type="body" sz="quarter" idx="32"/>
          </p:nvPr>
        </p:nvSpPr>
        <p:spPr/>
        <p:txBody>
          <a:bodyPr/>
          <a:lstStyle/>
          <a:p>
            <a:r>
              <a:rPr lang="en-IN" dirty="0"/>
              <a:t>Dashboard to Measure Monthly performance</a:t>
            </a:r>
          </a:p>
        </p:txBody>
      </p:sp>
      <p:sp>
        <p:nvSpPr>
          <p:cNvPr id="17" name="Content Placeholder 16">
            <a:extLst>
              <a:ext uri="{FF2B5EF4-FFF2-40B4-BE49-F238E27FC236}">
                <a16:creationId xmlns:a16="http://schemas.microsoft.com/office/drawing/2014/main" id="{70BF26A6-423C-412A-BAF3-C4433DD281F9}"/>
              </a:ext>
            </a:extLst>
          </p:cNvPr>
          <p:cNvSpPr>
            <a:spLocks noGrp="1"/>
          </p:cNvSpPr>
          <p:nvPr>
            <p:ph sz="half" idx="1"/>
          </p:nvPr>
        </p:nvSpPr>
        <p:spPr/>
        <p:txBody>
          <a:bodyPr/>
          <a:lstStyle/>
          <a:p>
            <a:r>
              <a:rPr lang="en-IN" dirty="0"/>
              <a:t>Show Sales performance based on Monthly Y/Y Comparison and Previous Month Comparison</a:t>
            </a:r>
          </a:p>
          <a:p>
            <a:pPr lvl="1"/>
            <a:r>
              <a:rPr lang="en-IN" dirty="0"/>
              <a:t>Also, show Year to Date comparison </a:t>
            </a:r>
          </a:p>
          <a:p>
            <a:r>
              <a:rPr lang="en-IN" dirty="0"/>
              <a:t>Compare Sales between States of each region in the same time Range – Mapping provided</a:t>
            </a:r>
          </a:p>
          <a:p>
            <a:r>
              <a:rPr lang="en-IN" dirty="0"/>
              <a:t>Compare Products(Furnishings &amp; Public Areas) and other Product Categories</a:t>
            </a:r>
          </a:p>
          <a:p>
            <a:r>
              <a:rPr lang="en-IN" dirty="0"/>
              <a:t>Allow user to see information by overall and by Region specific view of the same numbers</a:t>
            </a:r>
          </a:p>
          <a:p>
            <a:r>
              <a:rPr lang="en-IN" dirty="0"/>
              <a:t>Allow user to go back on forth on the Month he wants to review. Also, ensure when new data comes in the same summary is automatically refreshed for the new month</a:t>
            </a:r>
          </a:p>
          <a:p>
            <a:endParaRPr lang="en-IN" dirty="0"/>
          </a:p>
          <a:p>
            <a:endParaRPr lang="en-IN" dirty="0"/>
          </a:p>
        </p:txBody>
      </p:sp>
    </p:spTree>
    <p:extLst>
      <p:ext uri="{BB962C8B-B14F-4D97-AF65-F5344CB8AC3E}">
        <p14:creationId xmlns:p14="http://schemas.microsoft.com/office/powerpoint/2010/main" val="294356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1C50359D-BBB4-4666-A30C-503834690E96}"/>
              </a:ext>
            </a:extLst>
          </p:cNvPr>
          <p:cNvPicPr>
            <a:picLocks noGrp="1" noChangeAspect="1"/>
          </p:cNvPicPr>
          <p:nvPr>
            <p:ph type="pic" sz="quarter" idx="14"/>
          </p:nvPr>
        </p:nvPicPr>
        <p:blipFill>
          <a:blip r:embed="rId2"/>
          <a:srcRect t="6595" b="6595"/>
          <a:stretch>
            <a:fillRect/>
          </a:stretch>
        </p:blipFill>
        <p:spPr>
          <a:xfrm>
            <a:off x="188515" y="333375"/>
            <a:ext cx="11771313" cy="6191250"/>
          </a:xfrm>
        </p:spPr>
      </p:pic>
      <p:sp>
        <p:nvSpPr>
          <p:cNvPr id="6" name="Slide Number Placeholder 5">
            <a:extLst>
              <a:ext uri="{FF2B5EF4-FFF2-40B4-BE49-F238E27FC236}">
                <a16:creationId xmlns:a16="http://schemas.microsoft.com/office/drawing/2014/main" id="{98F1F51A-3DBF-41A0-AE5C-67CC16CB3F56}"/>
              </a:ext>
            </a:extLst>
          </p:cNvPr>
          <p:cNvSpPr>
            <a:spLocks noGrp="1"/>
          </p:cNvSpPr>
          <p:nvPr>
            <p:ph type="sldNum" sz="quarter" idx="15"/>
          </p:nvPr>
        </p:nvSpPr>
        <p:spPr/>
        <p:txBody>
          <a:bodyPr/>
          <a:lstStyle/>
          <a:p>
            <a:fld id="{19B51A1E-902D-48AF-9020-955120F399B6}" type="slidenum">
              <a:rPr lang="en-US" noProof="0" smtClean="0"/>
              <a:pPr/>
              <a:t>4</a:t>
            </a:fld>
            <a:endParaRPr lang="en-US" noProof="0" dirty="0"/>
          </a:p>
        </p:txBody>
      </p:sp>
      <p:sp>
        <p:nvSpPr>
          <p:cNvPr id="7" name="Title 6">
            <a:extLst>
              <a:ext uri="{FF2B5EF4-FFF2-40B4-BE49-F238E27FC236}">
                <a16:creationId xmlns:a16="http://schemas.microsoft.com/office/drawing/2014/main" id="{DE36B861-27FF-4A21-B8EC-A9F1E952AE66}"/>
              </a:ext>
            </a:extLst>
          </p:cNvPr>
          <p:cNvSpPr>
            <a:spLocks noGrp="1"/>
          </p:cNvSpPr>
          <p:nvPr>
            <p:ph type="ctrTitle"/>
          </p:nvPr>
        </p:nvSpPr>
        <p:spPr>
          <a:xfrm>
            <a:off x="8761443" y="1586134"/>
            <a:ext cx="2779599" cy="539345"/>
          </a:xfrm>
        </p:spPr>
        <p:txBody>
          <a:bodyPr/>
          <a:lstStyle/>
          <a:p>
            <a:r>
              <a:rPr lang="en-IN" dirty="0"/>
              <a:t>Final Objective</a:t>
            </a:r>
          </a:p>
        </p:txBody>
      </p:sp>
    </p:spTree>
    <p:extLst>
      <p:ext uri="{BB962C8B-B14F-4D97-AF65-F5344CB8AC3E}">
        <p14:creationId xmlns:p14="http://schemas.microsoft.com/office/powerpoint/2010/main" val="283344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a:srcRect/>
          <a:stretch/>
        </p:blipFill>
        <p:spPr>
          <a:xfrm>
            <a:off x="513635" y="0"/>
            <a:ext cx="9628187" cy="6858000"/>
          </a:xfrm>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A861FE8A-8F15-409F-AF62-619C69C0D537}">
  <ds:schemaRefs>
    <ds:schemaRef ds:uri="http://schemas.openxmlformats.org/package/2006/metadata/core-properties"/>
    <ds:schemaRef ds:uri="http://purl.org/dc/elements/1.1/"/>
    <ds:schemaRef ds:uri="http://www.w3.org/XML/1998/namespace"/>
    <ds:schemaRef ds:uri="http://purl.org/dc/terms/"/>
    <ds:schemaRef ds:uri="16c05727-aa75-4e4a-9b5f-8a80a1165891"/>
    <ds:schemaRef ds:uri="http://schemas.microsoft.com/office/infopath/2007/PartnerControls"/>
    <ds:schemaRef ds:uri="http://schemas.microsoft.com/office/2006/documentManagement/types"/>
    <ds:schemaRef ds:uri="71af3243-3dd4-4a8d-8c0d-dd76da1f02a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{A686C6D6-9FCA-4FBE-9E67-80FB37186F4E}tf16411253</Template>
  <TotalTime>0</TotalTime>
  <Words>221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Corbel</vt:lpstr>
      <vt:lpstr>Times New Roman</vt:lpstr>
      <vt:lpstr>Office Theme</vt:lpstr>
      <vt:lpstr>Creating Dashboards</vt:lpstr>
      <vt:lpstr>About Dashboards </vt:lpstr>
      <vt:lpstr>Business Context</vt:lpstr>
      <vt:lpstr>Final Objective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2020-06-13T04:17:46Z</dcterms:created>
  <dcterms:modified xsi:type="dcterms:W3CDTF">2020-06-13T05:21:04Z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