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62" r:id="rId3"/>
    <p:sldId id="317" r:id="rId4"/>
    <p:sldId id="327" r:id="rId5"/>
    <p:sldId id="332" r:id="rId6"/>
    <p:sldId id="324" r:id="rId7"/>
    <p:sldId id="334" r:id="rId8"/>
    <p:sldId id="319" r:id="rId9"/>
    <p:sldId id="331" r:id="rId10"/>
    <p:sldId id="335" r:id="rId11"/>
    <p:sldId id="336" r:id="rId12"/>
    <p:sldId id="326" r:id="rId13"/>
    <p:sldId id="333" r:id="rId14"/>
    <p:sldId id="329" r:id="rId15"/>
    <p:sldId id="330" r:id="rId16"/>
    <p:sldId id="322" r:id="rId17"/>
    <p:sldId id="321" r:id="rId18"/>
    <p:sldId id="328" r:id="rId19"/>
    <p:sldId id="31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SHI AUTI" initials="SA" lastIdx="1" clrIdx="0">
    <p:extLst>
      <p:ext uri="{19B8F6BF-5375-455C-9EA6-DF929625EA0E}">
        <p15:presenceInfo xmlns:p15="http://schemas.microsoft.com/office/powerpoint/2012/main" userId="S::117036@scoe365.onmicrosoft.com::cc907ca4-fa5c-4884-b4a5-76d5b86ff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7FDEF"/>
    <a:srgbClr val="ECFEF7"/>
    <a:srgbClr val="A6FCD9"/>
    <a:srgbClr val="BDFB93"/>
    <a:srgbClr val="0CDE98"/>
    <a:srgbClr val="0000CC"/>
    <a:srgbClr val="FF6699"/>
    <a:srgbClr val="0033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5" d="100"/>
          <a:sy n="85" d="100"/>
        </p:scale>
        <p:origin x="118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3261A2-DBA0-BC5B-7355-6729173726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0C0D564-2F0C-F42C-AC5A-E7E24E7997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5D961-B41B-4581-866A-0193E3FD3F93}" type="datetimeFigureOut">
              <a:rPr lang="en-IN" smtClean="0"/>
              <a:t>06-11-2023</a:t>
            </a:fld>
            <a:endParaRPr lang="en-IN"/>
          </a:p>
        </p:txBody>
      </p:sp>
      <p:sp>
        <p:nvSpPr>
          <p:cNvPr id="4" name="Footer Placeholder 3">
            <a:extLst>
              <a:ext uri="{FF2B5EF4-FFF2-40B4-BE49-F238E27FC236}">
                <a16:creationId xmlns:a16="http://schemas.microsoft.com/office/drawing/2014/main" id="{B459FBE4-70A9-B7ED-3B3F-127DE78133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BE-E&amp;TC (Mejor-Project</a:t>
            </a:r>
          </a:p>
        </p:txBody>
      </p:sp>
      <p:sp>
        <p:nvSpPr>
          <p:cNvPr id="5" name="Slide Number Placeholder 4">
            <a:extLst>
              <a:ext uri="{FF2B5EF4-FFF2-40B4-BE49-F238E27FC236}">
                <a16:creationId xmlns:a16="http://schemas.microsoft.com/office/drawing/2014/main" id="{16C78CC8-5033-44CC-6A21-F3A59FD5C7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EEEFEB-ECDB-49F6-B3CC-9E66197E2004}" type="slidenum">
              <a:rPr lang="en-IN" smtClean="0"/>
              <a:t>‹#›</a:t>
            </a:fld>
            <a:endParaRPr lang="en-IN"/>
          </a:p>
        </p:txBody>
      </p:sp>
    </p:spTree>
    <p:extLst>
      <p:ext uri="{BB962C8B-B14F-4D97-AF65-F5344CB8AC3E}">
        <p14:creationId xmlns:p14="http://schemas.microsoft.com/office/powerpoint/2010/main" val="1514419125"/>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5:23.505"/>
    </inkml:context>
    <inkml:brush xml:id="br0">
      <inkml:brushProperty name="width" value="0.35" units="cm"/>
      <inkml:brushProperty name="height" value="0.35" units="cm"/>
      <inkml:brushProperty name="color" value="#FFFFFF"/>
    </inkml:brush>
  </inkml:definitions>
  <inkml:trace contextRef="#ctx0" brushRef="#br0">2136 250 24575,'-943'0'0,"917"-1"0,1-1 0,-1-1 0,-42-11 0,-75-31 0,52 15 0,-74-31 0,86 29 0,76 31 0,-119-42 0,102 38 0,0 1 0,0 1 0,0 0 0,-27 1 0,-228 3 0,257 2 0,18-3 0,0 1 0,0-1 0,0 0 0,0 0 0,0 0 0,0 1 0,0-1 0,0 0 0,0 0 0,0 1 0,0-1 0,0 0 0,0 0 0,0 1 0,0-1 0,0 0 0,0 0 0,0 0 0,1 1 0,-1-1 0,0 0 0,0 0 0,0 0 0,0 1 0,0-1 0,1 0 0,-1 0 0,0 0 0,0 0 0,0 1 0,0-1 0,1 0 0,-1 0 0,0 0 0,0 0 0,0 0 0,1 0 0,-1 0 0,37 19 0,-21-11 0,97 45 0,-34-18 0,-53-22 0,1-1 0,0-2 0,1 0 0,0-2 0,0-1 0,1-2 0,-1 0 0,1-2 0,40 0 0,9-6 0,143 5 0,-145 12 0,-28-4 0,-46-10 0,-1 0 0,1 0 0,-1 0 0,1 1 0,-1-1 0,0 0 0,1 1 0,-1-1 0,0 1 0,1 0 0,-1-1 0,0 1 0,0 0 0,1 0 0,-1 0 0,0 0 0,2 2 0,-7 3 0,-15-1 0,-43-1 0,-91-6 0,102 0 0,-1 1 0,-102 13 0,96-4 0,0-3 0,-81-2 0,118-2 0,1 0 0,-35 9 0,-24 2 0,52-8 0,0 0 0,-35 12 0,149-14 0,828-3 0,-498 2 0,-380-3 0,52-9 0,29-2 0,-68 10 0,0-3 0,84-22 0,-117 25 0,25-4 0,1 2 0,0 3 0,81 4 0,-29 1 0,926-4 0,-1005 0 0,0-1 0,0 0 0,-1-1 0,1-1 0,20-8 0,-19 6 0,0 0 0,1 2 0,-1 0 0,23-2 0,130 4 0,62-5 0,438-10 0,-441 19 0,1594-2 0,-1797 2 0,0 0 0,29 7 0,-29-4 0,53 3 0,86-9 0,-1155 1 0,1915 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7:36.361"/>
    </inkml:context>
    <inkml:brush xml:id="br0">
      <inkml:brushProperty name="width" value="0.35" units="cm"/>
      <inkml:brushProperty name="height" value="0.35" units="cm"/>
      <inkml:brushProperty name="color" value="#FFFFFF"/>
    </inkml:brush>
  </inkml:definitions>
  <inkml:trace contextRef="#ctx0" brushRef="#br0">4813 80 24575,'-39'-15'0,"-8"3"0,22 5 0,-1 2 0,0 0 0,-37-2 0,-648 6 0,326 3 0,357-1 0,1-2 0,-1-1 0,-48-10 0,37 5 0,-1 2 0,0 2 0,-1 2 0,-46 4 0,-5 0 0,-2771-3 0,2851 0 0,0 0 0,0 1 0,1 1 0,-1 0 0,0 0 0,1 1 0,0 0 0,-15 7 0,26-10-23,-1 1 1,1-1-1,-1 0 0,1 0 0,-1 0 1,0 1-1,1-1 0,0 0 0,-1 0 1,1 1-1,-1-1 0,1 1 0,-1-1 1,1 0-1,0 1 0,-1-1 0,1 1 1,-1-1-1,1 1 0,0-1 0,0 1 1,-1-1-1,1 1 0,0-1 0,0 1 1,0-1-1,0 1 0,0-1 0,-1 1 1,1 0-1,0-1 0,0 1 0,0-1 1,0 1-1,1-1 0,-1 1 0,0 0 1,0-1-1,0 1 0,0-1 0,1 1 1,-1-1-1,0 1 0,0-1 0,1 1 1,-1-1-1,0 1 0,1-1 0,-1 0 0,1 1 1,-1-1-1,0 1 0,1-1 0,-1 0 1,1 0-1,-1 1 0,1-1 0,-1 0 1,1 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8:04.153"/>
    </inkml:context>
    <inkml:brush xml:id="br0">
      <inkml:brushProperty name="width" value="0.35" units="cm"/>
      <inkml:brushProperty name="height" value="0.35" units="cm"/>
      <inkml:brushProperty name="color" value="#FFFFFF"/>
    </inkml:brush>
  </inkml:definitions>
  <inkml:trace contextRef="#ctx0" brushRef="#br0">4809 284 24575,'-29'-2'0,"-55"-9"0,55 6 0,-53-3 0,-831 8 0,405 1 0,483 0 0,0 2 0,-28 6 0,26-4 0,-42 2 0,53-6 0,-11-1 0,-1 1 0,1 2 0,-34 7 0,22-3 0,-1-2 0,1-2 0,-1-2 0,-51-4 0,1 0 0,-661 3 0,720-1 0,-1-2 0,-32-8 0,-4-1 0,14 1 0,37 7 0,0 1 0,-20-2 0,-45-7 0,60 7 0,-1 1 0,-23-1 0,-594 4 0,308 3 0,82-2 0,280 0 0,1 1 0,-1 2 0,41 8 0,-27-4 0,1-2 0,0-2 0,81-6 0,-31 1 0,339 2 0,-405-2 0,53-9 0,-52 6 0,52-3 0,-52 8 0,-1-1 0,0-1 0,42-9 0,53-15 0,-94 21 0,57-3 0,11-3 0,23-21 0,-58 13 0,-35 11 0,163-38 0,-167 44 0,45 0 0,-50 2 0,0 0 0,0-1 0,-1-1 0,24-5 0,-9 0 0,1 1 0,37-1 0,22-3 0,-51 5 0,1 2 0,55 3 0,45-2 0,-103-8-1365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7:53.912"/>
    </inkml:context>
    <inkml:brush xml:id="br0">
      <inkml:brushProperty name="width" value="0.35" units="cm"/>
      <inkml:brushProperty name="height" value="0.35" units="cm"/>
      <inkml:brushProperty name="color" value="#FFFFFF"/>
    </inkml:brush>
  </inkml:definitions>
  <inkml:trace contextRef="#ctx0" brushRef="#br0">4714 27 24575,'-97'2'0,"-106"-4"0,143-10 0,45 8 0,0 1 0,-22-2 0,-347 3 0,197 4 0,-3474-2 0,3655 0 0,3-1 0,0 1 0,0 0 0,-1 0 0,1 0 0,0 0 0,0 1 0,0-1 0,0 1 0,0 0 0,0 0 0,0 0 0,0 0 0,-5 3 0,7-3-25,1-1 0,0 0-1,0 1 1,0-1 0,0 0-1,0 1 1,0-1 0,0 0 0,0 1-1,0-1 1,0 0 0,1 1-1,-1-1 1,0 0 0,0 1-1,0-1 1,0 0 0,0 0-1,1 1 1,-1-1 0,0 0 0,0 0-1,0 1 1,1-1 0,-1 0-1,0 0 1,0 1 0,1-1-1,-1 0 1,0 0 0,0 0 0,1 0-1,-1 0 1,0 1 0,1-1-1,-1 0 1,0 0 0,1 0-1,-1 0 1,0 0 0,1 0-1,-1 0 1,0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8:14.387"/>
    </inkml:context>
    <inkml:brush xml:id="br0">
      <inkml:brushProperty name="width" value="0.35" units="cm"/>
      <inkml:brushProperty name="height" value="0.35" units="cm"/>
      <inkml:brushProperty name="color" value="#FFFFFF"/>
    </inkml:brush>
  </inkml:definitions>
  <inkml:trace contextRef="#ctx0" brushRef="#br0">5013 152 24575,'-476'0'0,"457"-2"0,0 1 0,-32-9 0,31 6 0,0 0 0,-24-1 0,26 5 0,-11-1 0,0 0 0,-55-11 0,64 8 0,1 2 0,-28-1 0,29 2 0,-1 0 0,1-1 0,-20-5 0,-1-1 0,-2 3 0,1 1 0,0 2 0,-68 4 0,17 0 0,71-3 0,-1-1 0,1-1 0,0-1 0,0 0 0,-23-10 0,3 2 0,19 8 0,-1 0 0,0 2 0,1 0 0,-1 2 0,-30 2 0,18 0 0,-35-4 0,1-10 0,50 8 0,0 0 0,-28-1 0,-479 3 0,255 4 0,-81-2 0,323 2 0,0 1 0,-37 8 0,12-1 0,-1 0 0,26-4 0,-1-2 0,-32 2 0,-97-8 0,-75 3 0,159 11 0,53-7 0,0-2 0,-23 2 0,22-3 0,-41 8 0,41-5 0,-44 3 0,20-7 0,2-1 0,0 2 0,-47 9 0,33-3 0,0-4 0,-116-4 0,66-2 0,45 1 0,-73 3 0,116 1 342,20-3-386,-1 0 0,1 0 0,0 0 1,-1 0-1,1 0 0,-1 0 0,1 1 1,-1-1-1,1 0 0,0 0 0,-1 0 0,1 0 1,-1 0-1,1 1 0,0-1 0,-1 0 1,-3 6-701,4-5 700,0-1 0,0 0 1,0 1-1,0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8:36.126"/>
    </inkml:context>
    <inkml:brush xml:id="br0">
      <inkml:brushProperty name="width" value="0.35" units="cm"/>
      <inkml:brushProperty name="height" value="0.35" units="cm"/>
      <inkml:brushProperty name="color" value="#FFFFFF"/>
    </inkml:brush>
  </inkml:definitions>
  <inkml:trace contextRef="#ctx0" brushRef="#br0">4857 28 24575,'-52'1'0,"1"-3"0,-71-12 0,63 7 0,0 2 0,-114 5 0,64 2 0,-2455-2 0,2545 2 0,0-1 0,-32 9 0,31-5 0,-1-2 0,-23 2 0,5-4 0,-71 13 0,-60 12 0,108-19 0,0-2 0,-106-6 0,57-1 0,70 4 0,0 2 0,-64 15 0,64-10 0,0-2 0,-64 2 0,-293-10-1365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8:23.482"/>
    </inkml:context>
    <inkml:brush xml:id="br0">
      <inkml:brushProperty name="width" value="0.35" units="cm"/>
      <inkml:brushProperty name="height" value="0.35" units="cm"/>
      <inkml:brushProperty name="color" value="#FFFFFF"/>
    </inkml:brush>
  </inkml:definitions>
  <inkml:trace contextRef="#ctx0" brushRef="#br0">0 202 24575,'15'1'0,"1"0"0,-1 1 0,19 6 0,35 4 0,213-12 0,17 1 0,-206 11 0,-56-6 0,52 1 0,-49-6 0,1 1 0,51 9 0,-65-6 0,25 6 0,2-2 0,87 2 0,282-12 0,-396-1 0,51-9 0,11-1 0,23 0 0,-71 6 0,59-2 0,-50 9 0,-14 0 0,-1-1 0,1-2 0,67-12 0,-63 8 0,1 1 0,-1 2 0,0 2 0,48 4 0,3-1 0,725-2 0,-795-1 0,-1-1 0,33-7 0,-31 4 0,0 2 0,24-2 0,215 5 0,171-9 0,384-8 0,-534 19 0,713-2 0,-986 0 0,1-1 0,-1 0 0,17-4 0,-23 5 0,-1-1 0,1 0 0,0 0 0,0 0 0,-1 0 0,1 0 0,-1-1 0,1 1 0,-1-1 0,0 1 0,1-1 0,-1 0 0,0 0 0,0 0 0,0 0 0,1-3 0,-3 4 0,1 0 0,-1 0 0,0 0 0,0 0 0,0 0 0,0 1 0,0-1 0,-1 0 0,1 0 0,0 0 0,0 0 0,0 0 0,-1 1 0,1-1 0,0 0 0,-1 0 0,1 0 0,-1 1 0,1-1 0,-1 0 0,0 1 0,1-1 0,-1 0 0,1 1 0,-1-1 0,0 1 0,0-1 0,1 1 0,-1-1 0,0 1 0,0 0 0,1-1 0,-1 1 0,0 0 0,0 0 0,-1-1 0,-38-12 0,37 13 0,-95-19 0,-1 5 0,-113-3 0,212 17 0,-507-5 0,285 7 0,-443-2 0,627-1 0,-53-10 0,52 5 0,-49-1 0,55 6 0,0-1 0,-49-10 0,45 7-455,0 1 0,-63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5:40.793"/>
    </inkml:context>
    <inkml:brush xml:id="br0">
      <inkml:brushProperty name="width" value="0.35" units="cm"/>
      <inkml:brushProperty name="height" value="0.35" units="cm"/>
      <inkml:brushProperty name="color" value="#FFFFFF"/>
    </inkml:brush>
  </inkml:definitions>
  <inkml:trace contextRef="#ctx0" brushRef="#br0">1178 202 24575,'-59'-3'0,"-111"-21"0,18 2 0,-75-17 0,35 3 0,124 26 0,17 3 0,-81-3 0,121 10 0,-1 0 0,1-1 0,0-1 0,-1 0 0,1 0 0,0-1 0,0 0 0,-14-7 0,25 10 0,-1 0 0,0 0 0,1 0 0,-1-1 0,1 1 0,-1 0 0,1-1 0,-1 1 0,0 0 0,1-1 0,-1 1 0,1-1 0,0 1 0,-1-1 0,1 1 0,-1-1 0,1 1 0,0-1 0,-1 1 0,1-1 0,0 0 0,0 1 0,-1-1 0,1 1 0,0-2 0,11-6 0,27 2 0,336 4 0,-177 5 0,167 7 0,366 59 0,-666-61 0,199 36 0,-235-38 0,-7-1 0,-1 0 0,34 13 0,-51-17 0,1 1 0,-1-1 0,0 1 0,1 0 0,-1 0 0,0 0 0,0 0 0,0 0 0,-1 1 0,1-1 0,0 1 0,-1 0 0,0 0 0,0 0 0,0 0 0,0 0 0,0 0 0,0 1 0,-1-1 0,0 1 0,2 5 0,-3-6 0,0-1 0,0 1 0,0 0 0,-1-1 0,1 1 0,-1 0 0,0-1 0,0 1 0,0-1 0,0 1 0,0-1 0,0 1 0,-1-1 0,1 0 0,-1 0 0,0 1 0,1-1 0,-1 0 0,0-1 0,0 1 0,0 0 0,-1 0 0,1-1 0,0 0 0,-5 3 0,-8 3 0,1 0 0,-1-1 0,-18 5 0,25-8 0,-46 11 0,-1-2 0,-77 7 0,-47 9 0,118-16 0,0-3 0,-80 2 0,-126-11 0,113-3 0,-426 3 0,607-1 0,41-8 0,4-1 0,377-46 0,-385 46 0,64-2 0,241 8 0,-188 6 0,-91-3 0,99 3 0,-186-2-105,0 0 0,-1 1 0,1-1 0,-1 1 0,1 0 0,0 0 0,-1 0 0,0 0 0,1 0 0,-1 0 0,0 1 0,4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5:54.157"/>
    </inkml:context>
    <inkml:brush xml:id="br0">
      <inkml:brushProperty name="width" value="0.35" units="cm"/>
      <inkml:brushProperty name="height" value="0.35" units="cm"/>
      <inkml:brushProperty name="color" value="#FFFFFF"/>
    </inkml:brush>
  </inkml:definitions>
  <inkml:trace contextRef="#ctx0" brushRef="#br0">2178 842 24575,'-1000'0'0,"1048"-1"0,-26 0 0,1 0 0,-1 2 0,1 0 0,-1 1 0,1 2 0,-1 0 0,33 12 0,-38-10 0,-1-1 0,0-1 0,1 0 0,0-1 0,33 2 0,-101-12 0,0-2 0,-82-27 0,-181-47 0,62 26 0,220 50 0,-13-3 0,23 5 0,0 0 0,-1 1 0,-34-1 0,111 6 0,108 15 0,-121-11 0,0-1 0,66-3 0,-178 0 0,1-3 0,-99-17 0,46-1 0,59 11 0,-77-22 0,90 17 0,22 6 0,-44-16 0,54 17 0,-1 0 0,-21-3 0,25 7 0,-1-1 0,1-1 0,-24-11 0,39 16 0,0-1 0,0 1 0,1 0 0,-1-1 0,0 1 0,1-1 0,-1 1 0,0-1 0,1 1 0,-1-1 0,1 1 0,-1-1 0,1 0 0,-1 1 0,1-1 0,-1 0 0,1 1 0,0-1 0,-1 0 0,1 1 0,0-1 0,0 0 0,-1 0 0,1 0 0,0 1 0,0-3 0,0 2 0,1-1 0,-1 1 0,1-1 0,-1 1 0,1-1 0,0 1 0,0-1 0,-1 1 0,1 0 0,0 0 0,0-1 0,3-1 0,3-3 0,1-1 0,0 1 0,11-6 0,-16 11 0,7-5 0,0 2 0,1-1 0,0 2 0,0-1 0,0 1 0,20-2 0,26-7 0,318-92 0,-239 59 0,-103 33 0,391-139 0,-293 113 0,7-3 0,-98 29-1365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6:13.081"/>
    </inkml:context>
    <inkml:brush xml:id="br0">
      <inkml:brushProperty name="width" value="0.35" units="cm"/>
      <inkml:brushProperty name="height" value="0.35" units="cm"/>
      <inkml:brushProperty name="color" value="#FFFFFF"/>
    </inkml:brush>
  </inkml:definitions>
  <inkml:trace contextRef="#ctx0" brushRef="#br0">1666 155 24575,'-800'0'0,"760"-3"0,1-1 0,-75-18 0,14 2 0,-136-35 0,91 18 0,120 32-227,1 1-1,0 2 1,-1 0-1,1 1 1,-46 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6:23.791"/>
    </inkml:context>
    <inkml:brush xml:id="br0">
      <inkml:brushProperty name="width" value="0.35" units="cm"/>
      <inkml:brushProperty name="height" value="0.35" units="cm"/>
      <inkml:brushProperty name="color" value="#FFFFFF"/>
    </inkml:brush>
  </inkml:definitions>
  <inkml:trace contextRef="#ctx0" brushRef="#br0">4152 206 24575,'-525'0'0,"501"-2"0,0-1 0,1-1 0,0-1 0,0-1 0,-38-15 0,-18-5 0,59 22 0,0 0 0,-31 0 0,-17-4 0,-58-6 0,-4-1 0,38-3 0,-140-21 0,140 38 0,71 2 0,1 0 0,-1-2 0,0 0 0,0-2 0,-22-5 0,8 1 0,0 2 0,0 0 0,0 3 0,-1 1 0,-41 4 0,-3-1 0,61-1 0,1 1 0,-1 2 0,1-1 0,0 2 0,0 0 0,-25 12 0,23-9 0,0 0 0,-1-2 0,0 0 0,-29 3 0,-120 12 0,27-1 0,38 3 0,55-11 0,0-2 0,-1-3 0,-66 2 0,-382-10 0,476 0 0,-1-2 0,-32-6 0,31 4 0,-46-3 0,-171 7 0,112 2 0,113 2 0,17-3 0,0 0 0,0 0 0,0 1 0,0-1 0,-1 0 0,1 0 0,0 0 0,0 1 0,0-1 0,0 0 0,0 0 0,1 0 0,-1 1 0,0-1 0,0 0 0,0 0 0,0 0 0,0 0 0,0 1 0,0-1 0,0 0 0,0 0 0,0 0 0,0 0 0,1 1 0,-1-1 0,0 0 0,0 0 0,0 0 0,0 0 0,1 0 0,-1 0 0,0 1 0,0-1 0,0 0 0,0 0 0,1 0 0,-1 0 0,0 0 0,0 0 0,32 11 0,23-5 0,0-2 0,88-6 0,-41 0 0,1295 2 0,-1379 1 0,1 1 0,-1 1 0,0 1 0,34 11 0,-34-9 0,1 0 0,0-2 0,0 0 0,29 2 0,16-8 0,-42 1 0,-1 1 0,1 0 0,-1 1 0,1 2 0,21 4 0,-16-1 0,1-2 0,0 0 0,0-2 0,53-3 0,36 2 0,-49 11 0,-50-8 0,0-1 0,27 2 0,58-6 0,42 3 0,-118 1 0,-1 2 0,31 10 0,32 7 0,-57-16 0,0 3 0,-1 0 0,38 17 0,42 13 0,-66-25 0,-27-8 0,0 0 0,1-2 0,-1 0 0,38 2 0,432-6 0,-203-1 0,-267 0 0,1-1 0,33-8 0,-32 6 0,1 0 0,22 0 0,-37 4 0,4 0 0,0-1 0,0 1 0,0-1 0,0-1 0,-1 0 0,11-3 0,-18 4 0,1-1 0,0 1 0,-1-1 0,1 1 0,-1-1 0,0 0 0,1 0 0,-1 0 0,0 0 0,0-1 0,0 1 0,-1 0 0,1-1 0,0 1 0,-1-1 0,0 0 0,0 1 0,1-1 0,-1 0 0,-1 0 0,1 0 0,0 0 0,-1 1 0,1-6 0,-1 4 0,0 0 0,0 0 0,0 0 0,-1 0 0,1 0 0,-1 0 0,0 1 0,0-1 0,0 0 0,-1 0 0,1 1 0,-1-1 0,0 1 0,0-1 0,0 1 0,0 0 0,-1 0 0,1 0 0,-1 0 0,0 0 0,0 1 0,0-1 0,0 1 0,0 0 0,0 0 0,-1 0 0,-4-2 0,2 1 0,0 1 0,0-1 0,0 1 0,0 1 0,-1-1 0,1 1 0,0 1 0,-1-1 0,1 1 0,0 0 0,-1 0 0,1 1 0,-1 0 0,1 0 0,0 0 0,-10 4 0,14-4 0,0 0 0,0 0 0,-1 0 0,1 1 0,0-1 0,0 1 0,1-1 0,-1 1 0,0 0 0,0 0 0,1 0 0,-1 0 0,1 0 0,0 0 0,0 0 0,-1 0 0,1 1 0,1-1 0,-1 0 0,0 1 0,0-1 0,1 1 0,0-1 0,-1 0 0,1 1 0,0-1 0,0 1 0,0-1 0,1 1 0,-1 2 0,1-1 0,0 0 0,0 0 0,0 0 0,0 0 0,1 0 0,0 0 0,-1 0 0,1-1 0,1 1 0,-1-1 0,0 1 0,1-1 0,0 0 0,0 0 0,0 0 0,0 0 0,4 2 0,17 9 0,-20-12 0,1 0 0,-1 0 0,0 1 0,1-1 0,-1 1 0,0 0 0,0 0 0,-1 1 0,1-1 0,-1 1 0,0 0 0,0 0 0,0 0 0,5 9 0,-1 3-1365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6:38.542"/>
    </inkml:context>
    <inkml:brush xml:id="br0">
      <inkml:brushProperty name="width" value="0.35" units="cm"/>
      <inkml:brushProperty name="height" value="0.35" units="cm"/>
      <inkml:brushProperty name="color" value="#FFFFFF"/>
    </inkml:brush>
  </inkml:definitions>
  <inkml:trace contextRef="#ctx0" brushRef="#br0">4736 460 24575,'0'2'0,"-1"0"0,1 0 0,-1 0 0,0 0 0,0 0 0,0-1 0,0 1 0,0 0 0,0 0 0,0-1 0,0 1 0,-1-1 0,1 1 0,0-1 0,-1 1 0,0-1 0,1 0 0,-1 0 0,0 0 0,0 0 0,1 0 0,-4 1 0,-46 17 0,44-17 0,-77 21 0,-90 11 0,169-34 0,-82 15 0,-1-4 0,-109-1 0,-201-11 0,370 0 0,0-2 0,-37-9 0,12 2 0,17 3 0,1-3 0,-54-20 0,61 19 0,-1 1 0,0 1 0,0 2 0,-49-7 0,-133 15 0,-22-3 0,207-2 0,1-1 0,-1-1 0,1-2 0,-26-11 0,-47-13 0,-192-39 0,279 68 0,-25-5 0,0 1 0,-1 2 0,-49-2 0,-387 9 0,454-1 0,0 1 0,-32 7 0,30-4 0,1-2 0,-24 2 0,31-4 0,0 1 0,0 0 0,0 1 0,0 0 0,0 1 0,-14 7 0,-3 0 0,8-6 0,-1 0 0,0-2 0,0 0 0,0-2 0,0 0 0,-38-5 0,-5 2 0,-63 4 0,-116-5 0,212-3 0,1-1 0,0-2 0,0-1 0,-48-22 0,34 11 0,31 12 0,-1 2 0,0 0 0,-30-8 0,41 14 0,0 0 0,0 0 0,1 1 0,-1-1 0,0 1 0,0 0 0,0 1 0,0-1 0,0 1 0,0 0 0,0 1 0,0-1 0,1 1 0,-1-1 0,0 2 0,1-1 0,-8 5 0,9-5 0,1 0 0,-1 0 0,1 0 0,0 0 0,-1 0 0,1 1 0,0-1 0,0 1 0,1 0 0,-1-1 0,0 1 0,1 0 0,0 0 0,-1 0 0,1 0 0,1 0 0,-1 0 0,0 0 0,1 0 0,-1 1 0,1-1 0,0 0 0,0 0 0,1 4 0,1 5 0,1 1 0,0-1 0,1-1 0,11 24 0,5 18 0,-18-44 0,0 0 0,1 0 0,0-1 0,0 1 0,7 11 0,-8-17 0,0 0 0,0 0 0,1-1 0,-1 1 0,1-1 0,-1 0 0,1 0 0,0 0 0,0 0 0,0 0 0,0-1 0,0 1 0,0-1 0,0 0 0,0 0 0,0 0 0,1 0 0,3 0 0,36 5 0,-27-4 0,-1 0 0,1 1 0,-1 0 0,0 1 0,0 1 0,27 13 0,-37-16 0,25 15 0,0-1 0,1-2 0,47 15 0,-53-21 0,1-2 0,0-1 0,0-1 0,45 1 0,677-6 0,-732 0 0,-1-1 0,1 0 0,17-5 0,37-5 0,-43 9 0,35-9 0,-2 1 0,-3 2 0,-21 2 0,70-2 0,1214 10 0,-1313-1 0,1 0 0,0-1 0,0 0 0,-1 0 0,1-1 0,0 0 0,-1-1 0,0 1 0,1-1 0,-1 0 0,0-1 0,-1 0 0,9-6 0,-5 2 0,-1-1 0,0 0 0,0 0 0,-1-1 0,-1 0 0,1 0 0,7-17 0,19-25 0,-21 33 0,17-32 0,-23 35 0,0-1 0,0 0 0,7-34 0,-10 35 0,1 1 0,9-22 0,-9 25 0,0 0 0,-1 0 0,-1-1 0,4-18 0,-6-30 0,-1 48 0,-1 1 0,2-1 0,0 0 0,4-19 0,-5 31 9,0 0-1,0 0 1,0 1-1,1-1 1,-1 0-1,0 0 1,1 0 0,-1 1-1,1-1 1,-1 0-1,1 0 1,-1 1-1,1-1 1,-1 0-1,1 1 1,-1-1-1,1 1 1,0-1-1,1 0 1,-2 1-2,1 0 1,-1 0-1,1 0 1,0 0-1,-1 0 0,1 0 1,-1 0-1,1 0 1,-1 0-1,1 0 1,-1 0-1,1 1 0,-1-1 1,1 0-1,-1 0 1,1 1-1,-1-1 0,1 0 1,-1 1-1,0-1 1,1 0-1,0 1 1,1 2-198,0-1 0,0 1 1,0-1-1,0 1 0,-1 0 1,1 0-1,-1 0 1,2 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36:48.551"/>
    </inkml:context>
    <inkml:brush xml:id="br0">
      <inkml:brushProperty name="width" value="0.35" units="cm"/>
      <inkml:brushProperty name="height" value="0.35" units="cm"/>
      <inkml:brushProperty name="color" value="#FFFFFF"/>
    </inkml:brush>
  </inkml:definitions>
  <inkml:trace contextRef="#ctx0" brushRef="#br0">4634 301 24575,'-48'-1'0,"11"0"0,0 2 0,0 1 0,-64 12 0,34-1 0,0-2 0,-94 2 0,-139-12 0,132-4 0,-1046 3 0,1189-1 0,0-1 0,-32-8 0,30 5 0,-44-3 0,51 6 0,1-1 0,-1 0 0,1-2 0,-21-7 0,21 6 0,-1 0 0,0 2 0,-36-4 0,-11 6 0,37 3 0,1-2 0,0-1 0,-41-9 0,30 5 0,-1 1 0,1 2 0,-1 2 0,-44 4 0,-7-1 0,-1303-2 0,3341 0 0,-1919-2 0,0-1 0,0-1 0,-1-2 0,1-1 0,-2 0 0,44-21 0,3 2 0,-49 19 0,0 1 0,32-3 0,-30 6 0,47-13 0,31-27 0,-76 31 0,-1 2 0,-1 2 0,2 0 0,-1 2 0,1 1 0,0 1 0,32-1 0,372 4 0,-213 3 0,405-2 0,-610-1-170,1 0-1,-1 0 0,0-2 1,1 1-1,-1-2 0,-1 0 1,18-7-1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41:54.924"/>
    </inkml:context>
    <inkml:brush xml:id="br0">
      <inkml:brushProperty name="width" value="0.35" units="cm"/>
      <inkml:brushProperty name="height" value="0.35" units="cm"/>
      <inkml:brushProperty name="color" value="#FFFFFF"/>
    </inkml:brush>
  </inkml:definitions>
  <inkml:trace contextRef="#ctx0" brushRef="#br0">0 275 24575,'899'0'0,"-880"-1"0,-1-1 0,34-7 0,-32 4 0,1 2 0,23-2 0,-35 5 0,25 0 0,1-2 0,-1-1 0,0-2 0,44-11 0,-18-3 0,-3 1 0,100-20 0,-116 30 0,71-23 0,-42 9 0,-44 17 0,0 1 0,0 1 0,1 1 0,-1 1 0,27 3 0,-24 0 0,0-2 0,0-1 0,50-9 0,-24 2 0,0 2 0,-1 2 0,86 5 0,-46 1 0,-88-2 0,1 1 0,-1 0 0,0 0 0,0 0 0,-1 1 0,1 0 0,7 4 0,-11-6 0,-1 0 0,-1 1 0,1-1 0,0 0 0,0 1 0,0-1 0,0 1 0,0 0 0,0-1 0,0 1 0,-1 0 0,1-1 0,0 1 0,0 0 0,-1 0 0,1 0 0,-1-1 0,1 1 0,-1 0 0,1 0 0,-1 0 0,1 0 0,-1 0 0,0 0 0,1 0 0,-1 0 0,0 0 0,0 0 0,0 0 0,0 0 0,0 0 0,0 0 0,0 0 0,0 0 0,-1 0 0,1 0 0,0 0 0,0 0 0,-1 0 0,1 0 0,-1 0 0,1 0 0,-1 0 0,1 0 0,-1 0 0,0 0 0,1-1 0,-1 1 0,0 0 0,0 0 0,-1 0 0,-1 2 0,0-1 0,0 0 0,-1 0 0,1 0 0,-1 0 0,1-1 0,-1 1 0,0-1 0,0 0 0,1 0 0,-1 0 0,-8 0 0,-52-1 0,46 0 0,-23-1 0,0 1 0,0 3 0,-40 7 0,27 0 0,-169 40 0,15 5 0,166-47 0,-1-2 0,1-2 0,-45-1 0,54-4 0,26 1 0,23-1 0,103 3 0,106-4 0,-184-3 0,67-17 0,-3 1 0,-75 15 0,40-13 0,-47 12 0,0 1 0,0 0 0,36-2 0,-29 4 0,0-1 0,0-1 0,0-2 0,-1-1 0,0-1 0,32-17 0,59-19 0,-105 42 0,1 1 0,0 0 0,29 0 0,26-4 0,58-9 0,-8 3 0,-99 9 0,0 1 0,0 0 0,25 2 0,-37 1 0,-1 1 0,1 1 0,0-1 0,-1 1 0,1 1 0,-1 0 0,0 0 0,0 1 0,13 7 0,-12-5 0,0 1 0,0 1 0,-1-1 0,0 2 0,12 12 0,-18-18 0,0 1 0,-1-1 0,1 1 0,-1-1 0,1 1 0,-1 0 0,0 0 0,-1 0 0,1 0 0,-1 0 0,0 0 0,0 0 0,0 1 0,0-1 0,-1 0 0,1 1 0,-1-1 0,-1 6 0,1-8 0,-1 0 0,0 0 0,0-1 0,0 1 0,0 0 0,0 0 0,0-1 0,0 1 0,0 0 0,-1-1 0,1 0 0,-1 1 0,1-1 0,-1 0 0,1 1 0,-1-1 0,0 0 0,0 0 0,1-1 0,-1 1 0,0 0 0,0 0 0,0-1 0,0 0 0,0 1 0,-3-1 0,-7 2 0,0-1 0,0 0 0,-15-2 0,16 0 0,-96-2 0,-235 3 0,317 2 0,0 1 0,0 1 0,1 1 0,-1 1 0,1 2 0,-33 14 0,55-21 0,-1 0 0,1 1 0,-1-1 0,1 1 0,0 0 0,-1-1 0,1 1 0,0 0 0,0 0 0,0 1 0,1-1 0,-1 0 0,0 1 0,1-1 0,0 1 0,-1-1 0,0 5 0,2-6 0,-1 0 0,1 0 0,0 0 0,0 0 0,0 0 0,1 0 0,-1 0 0,0-1 0,0 1 0,0 0 0,1 0 0,-1 0 0,0 0 0,1 0 0,-1 0 0,1-1 0,-1 1 0,1 0 0,-1 0 0,2 1 0,0-1 0,0 1 0,0-1 0,0 0 0,0 0 0,0 1 0,0-1 0,1-1 0,-1 1 0,0 0 0,1 0 0,3 0 0,31 3 0,0-2 0,1-1 0,41-4 0,8 0 0,312 3 0,-369 2 0,0 1 0,36 8 0,-18-2 0,7 2 0,-36-6 0,0-1 0,37 2 0,569-5 0,-296-3 0,1719 2 0,-2027-1 0,0-2 0,0 0 0,-1-1 0,34-12 0,25-5 0,-36 12 0,-14 3 0,0 1 0,50-3 0,-57 6 0,0 0 0,0-1 0,0-2 0,-1 0 0,23-9 0,-23 7 0,20-2 0,-33 7 0,-38 2 0,-485 1 118,301-1-1601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5T19:42:13.92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E3B2F-057D-4A8D-A8E1-E88D63456BD3}" type="datetimeFigureOut">
              <a:rPr lang="en-US" smtClean="0"/>
              <a:t>11/6/2023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BE-E&amp;TC (Mejor-Project</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AFC0C-7CE4-4638-A536-7365364957B8}" type="slidenum">
              <a:rPr lang="en-US" smtClean="0"/>
              <a:t>‹#›</a:t>
            </a:fld>
            <a:endParaRPr lang="en-US" dirty="0"/>
          </a:p>
        </p:txBody>
      </p:sp>
    </p:spTree>
    <p:extLst>
      <p:ext uri="{BB962C8B-B14F-4D97-AF65-F5344CB8AC3E}">
        <p14:creationId xmlns:p14="http://schemas.microsoft.com/office/powerpoint/2010/main" val="21501206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2440"/>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2400" dirty="0">
              <a:latin typeface="Garamond" pitchFamily="18" charset="0"/>
            </a:endParaRPr>
          </a:p>
        </p:txBody>
      </p:sp>
      <p:sp>
        <p:nvSpPr>
          <p:cNvPr id="9" name="Subtitle 8"/>
          <p:cNvSpPr>
            <a:spLocks noGrp="1"/>
          </p:cNvSpPr>
          <p:nvPr>
            <p:ph type="subTitle" idx="1"/>
          </p:nvPr>
        </p:nvSpPr>
        <p:spPr>
          <a:xfrm>
            <a:off x="1295400" y="3841856"/>
            <a:ext cx="6400800" cy="1600200"/>
          </a:xfrm>
        </p:spPr>
        <p:txBody>
          <a:bodyPr/>
          <a:lstStyle>
            <a:lvl1pPr marL="0" indent="0" algn="ctr">
              <a:buNone/>
              <a:defRPr sz="2600">
                <a:solidFill>
                  <a:schemeClr val="tx1"/>
                </a:solidFill>
                <a:latin typeface="Garamond"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p:txBody>
          <a:bodyPr/>
          <a:lstStyle/>
          <a:p>
            <a:r>
              <a:rPr lang="en-US"/>
              <a:t>2023-24</a:t>
            </a:r>
            <a:endParaRPr lang="en-US" dirty="0"/>
          </a:p>
        </p:txBody>
      </p:sp>
      <p:sp>
        <p:nvSpPr>
          <p:cNvPr id="17" name="Footer Placeholder 16"/>
          <p:cNvSpPr>
            <a:spLocks noGrp="1"/>
          </p:cNvSpPr>
          <p:nvPr>
            <p:ph type="ftr" sz="quarter" idx="11"/>
          </p:nvPr>
        </p:nvSpPr>
        <p:spPr/>
        <p:txBody>
          <a:bodyPr/>
          <a:lstStyle/>
          <a:p>
            <a:r>
              <a:rPr kumimoji="0" lang="en-US" dirty="0"/>
              <a:t>Dept. of E&amp;TC, SCOE, Pune</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a:t>
            </a:fld>
            <a:endParaRPr kumimoji="0" lang="en-US" sz="1400" dirty="0">
              <a:solidFill>
                <a:srgbClr val="FFFFFF"/>
              </a:solidFill>
            </a:endParaRPr>
          </a:p>
        </p:txBody>
      </p:sp>
      <p:sp>
        <p:nvSpPr>
          <p:cNvPr id="7" name="Rectangle 6"/>
          <p:cNvSpPr/>
          <p:nvPr/>
        </p:nvSpPr>
        <p:spPr>
          <a:xfrm>
            <a:off x="62931" y="2063463"/>
            <a:ext cx="9021537" cy="1527349"/>
          </a:xfrm>
          <a:prstGeom prst="rect">
            <a:avLst/>
          </a:prstGeom>
          <a:solidFill>
            <a:srgbClr val="003300"/>
          </a:solidFill>
          <a:ln/>
        </p:spPr>
        <p:style>
          <a:lnRef idx="3">
            <a:schemeClr val="lt1"/>
          </a:lnRef>
          <a:fillRef idx="1">
            <a:schemeClr val="accent2"/>
          </a:fillRef>
          <a:effectRef idx="1">
            <a:schemeClr val="accent2"/>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2003565"/>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004" y="145241"/>
            <a:ext cx="1280160" cy="824915"/>
          </a:xfrm>
          <a:prstGeom prst="rect">
            <a:avLst/>
          </a:prstGeom>
          <a:noFill/>
          <a:ln>
            <a:noFill/>
          </a:ln>
        </p:spPr>
      </p:pic>
      <p:sp>
        <p:nvSpPr>
          <p:cNvPr id="11" name="Rectangle 10"/>
          <p:cNvSpPr/>
          <p:nvPr/>
        </p:nvSpPr>
        <p:spPr>
          <a:xfrm>
            <a:off x="62931" y="3604457"/>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201978"/>
            <a:ext cx="8229600" cy="1188720"/>
          </a:xfrm>
        </p:spPr>
        <p:txBody>
          <a:bodyPr anchor="ctr"/>
          <a:lstStyle>
            <a:lvl1pPr algn="ctr">
              <a:defRPr lang="en-US" b="0" dirty="0">
                <a:solidFill>
                  <a:srgbClr val="FFFF00"/>
                </a:solidFill>
                <a:latin typeface="Georgia"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2023-24</a:t>
            </a:r>
            <a:endParaRPr lang="en-US" dirty="0"/>
          </a:p>
        </p:txBody>
      </p:sp>
      <p:sp>
        <p:nvSpPr>
          <p:cNvPr id="5" name="Footer Placeholder 4"/>
          <p:cNvSpPr>
            <a:spLocks noGrp="1"/>
          </p:cNvSpPr>
          <p:nvPr>
            <p:ph type="ftr" sz="quarter" idx="11"/>
          </p:nvPr>
        </p:nvSpPr>
        <p:spPr/>
        <p:txBody>
          <a:bodyPr/>
          <a:lstStyle/>
          <a:p>
            <a:r>
              <a:rPr kumimoji="0" lang="en-US" dirty="0"/>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2023-24</a:t>
            </a:r>
            <a:endParaRPr lang="en-US" dirty="0"/>
          </a:p>
        </p:txBody>
      </p:sp>
      <p:sp>
        <p:nvSpPr>
          <p:cNvPr id="5" name="Footer Placeholder 4"/>
          <p:cNvSpPr>
            <a:spLocks noGrp="1"/>
          </p:cNvSpPr>
          <p:nvPr>
            <p:ph type="ftr" sz="quarter" idx="11"/>
          </p:nvPr>
        </p:nvSpPr>
        <p:spPr/>
        <p:txBody>
          <a:bodyPr/>
          <a:lstStyle/>
          <a:p>
            <a:r>
              <a:rPr kumimoji="0" lang="en-US" dirty="0"/>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7872" y="97214"/>
            <a:ext cx="7132320" cy="1005840"/>
          </a:xfrm>
        </p:spPr>
        <p:txBody>
          <a:bodyPr anchor="ctr">
            <a:normAutofit/>
          </a:bodyPr>
          <a:lstStyle>
            <a:lvl1pPr>
              <a:defRPr sz="3400" b="1">
                <a:solidFill>
                  <a:srgbClr val="00B050"/>
                </a:solidFill>
                <a:latin typeface="Garamond" pitchFamily="18" charset="0"/>
              </a:defRPr>
            </a:lvl1pPr>
          </a:lstStyle>
          <a:p>
            <a:r>
              <a:rPr kumimoji="0" lang="en-US" dirty="0"/>
              <a:t>Click to edit Master title style</a:t>
            </a:r>
          </a:p>
        </p:txBody>
      </p:sp>
      <p:sp>
        <p:nvSpPr>
          <p:cNvPr id="4" name="Date Placeholder 3"/>
          <p:cNvSpPr>
            <a:spLocks noGrp="1"/>
          </p:cNvSpPr>
          <p:nvPr>
            <p:ph type="dt" sz="half" idx="10"/>
          </p:nvPr>
        </p:nvSpPr>
        <p:spPr>
          <a:xfrm>
            <a:off x="7441464" y="6341378"/>
            <a:ext cx="1463040" cy="365760"/>
          </a:xfrm>
        </p:spPr>
        <p:txBody>
          <a:bodyPr/>
          <a:lstStyle>
            <a:lvl1pPr>
              <a:defRPr sz="1200" i="1">
                <a:solidFill>
                  <a:srgbClr val="002060"/>
                </a:solidFill>
                <a:latin typeface="Times New Roman" pitchFamily="18" charset="0"/>
                <a:cs typeface="Times New Roman" pitchFamily="18" charset="0"/>
              </a:defRPr>
            </a:lvl1pPr>
          </a:lstStyle>
          <a:p>
            <a:r>
              <a:rPr lang="en-US"/>
              <a:t>2023-24</a:t>
            </a:r>
            <a:endParaRPr lang="en-US" dirty="0"/>
          </a:p>
        </p:txBody>
      </p:sp>
      <p:sp>
        <p:nvSpPr>
          <p:cNvPr id="5" name="Footer Placeholder 4"/>
          <p:cNvSpPr>
            <a:spLocks noGrp="1"/>
          </p:cNvSpPr>
          <p:nvPr>
            <p:ph type="ftr" sz="quarter" idx="11"/>
          </p:nvPr>
        </p:nvSpPr>
        <p:spPr>
          <a:xfrm>
            <a:off x="723328" y="6349624"/>
            <a:ext cx="2011680" cy="365760"/>
          </a:xfrm>
        </p:spPr>
        <p:txBody>
          <a:bodyPr/>
          <a:lstStyle>
            <a:lvl1pPr>
              <a:defRPr sz="1200" i="1">
                <a:solidFill>
                  <a:srgbClr val="002060"/>
                </a:solidFill>
                <a:latin typeface="Times New Roman" pitchFamily="18" charset="0"/>
                <a:cs typeface="Times New Roman" pitchFamily="18" charset="0"/>
              </a:defRPr>
            </a:lvl1pPr>
          </a:lstStyle>
          <a:p>
            <a:r>
              <a:rPr lang="en-US" dirty="0"/>
              <a:t>Dept. of E&amp;TC, SCOE, Pune</a:t>
            </a:r>
          </a:p>
        </p:txBody>
      </p:sp>
      <p:sp>
        <p:nvSpPr>
          <p:cNvPr id="6" name="Slide Number Placeholder 5"/>
          <p:cNvSpPr>
            <a:spLocks noGrp="1"/>
          </p:cNvSpPr>
          <p:nvPr>
            <p:ph type="sldNum" sz="quarter" idx="12"/>
          </p:nvPr>
        </p:nvSpPr>
        <p:spPr>
          <a:xfrm>
            <a:off x="200896" y="6346780"/>
            <a:ext cx="365760" cy="365760"/>
          </a:xfrm>
        </p:spPr>
        <p:txBody>
          <a:bodyPr/>
          <a:lstStyle>
            <a:lvl1pPr>
              <a:defRPr sz="1200">
                <a:latin typeface="Cambria Math" pitchFamily="18" charset="0"/>
                <a:ea typeface="Cambria Math" pitchFamily="18" charset="0"/>
              </a:defRPr>
            </a:lvl1pPr>
          </a:lstStyle>
          <a:p>
            <a:fld id="{6F42FDE4-A7DD-41A7-A0A6-9B649FB43336}" type="slidenum">
              <a:rPr lang="en-US" smtClean="0"/>
              <a:pPr/>
              <a:t>‹#›</a:t>
            </a:fld>
            <a:endParaRPr lang="en-US" dirty="0"/>
          </a:p>
        </p:txBody>
      </p:sp>
      <p:sp>
        <p:nvSpPr>
          <p:cNvPr id="8" name="Content Placeholder 7"/>
          <p:cNvSpPr>
            <a:spLocks noGrp="1"/>
          </p:cNvSpPr>
          <p:nvPr>
            <p:ph sz="quarter" idx="1"/>
          </p:nvPr>
        </p:nvSpPr>
        <p:spPr>
          <a:xfrm>
            <a:off x="150112" y="1485126"/>
            <a:ext cx="8869680" cy="4754880"/>
          </a:xfrm>
        </p:spPr>
        <p:txBody>
          <a:bodyPr vert="horz"/>
          <a:lstStyle>
            <a:lvl1pPr algn="just">
              <a:spcBef>
                <a:spcPts val="600"/>
              </a:spcBef>
              <a:spcAft>
                <a:spcPts val="600"/>
              </a:spcAft>
              <a:defRPr sz="2800" b="0">
                <a:solidFill>
                  <a:schemeClr val="tx1"/>
                </a:solidFill>
                <a:latin typeface="Book Antiqua" pitchFamily="18" charset="0"/>
              </a:defRPr>
            </a:lvl1pPr>
            <a:lvl2pPr algn="just">
              <a:spcBef>
                <a:spcPts val="600"/>
              </a:spcBef>
              <a:spcAft>
                <a:spcPts val="600"/>
              </a:spcAft>
              <a:defRPr sz="2600">
                <a:solidFill>
                  <a:schemeClr val="tx1"/>
                </a:solidFill>
                <a:latin typeface="Book Antiqua" pitchFamily="18" charset="0"/>
              </a:defRPr>
            </a:lvl2pPr>
            <a:lvl3pPr algn="just">
              <a:spcBef>
                <a:spcPts val="600"/>
              </a:spcBef>
              <a:spcAft>
                <a:spcPts val="600"/>
              </a:spcAft>
              <a:buClr>
                <a:srgbClr val="0000FF"/>
              </a:buClr>
              <a:defRPr sz="2400">
                <a:latin typeface="Book Antiqua" pitchFamily="18" charset="0"/>
              </a:defRPr>
            </a:lvl3pPr>
            <a:lvl4pPr algn="just">
              <a:spcBef>
                <a:spcPts val="600"/>
              </a:spcBef>
              <a:spcAft>
                <a:spcPts val="600"/>
              </a:spcAft>
              <a:buClr>
                <a:srgbClr val="FF0066"/>
              </a:buClr>
              <a:defRPr>
                <a:latin typeface="Book Antiqua" pitchFamily="18" charset="0"/>
              </a:defRPr>
            </a:lvl4pPr>
            <a:lvl5pPr algn="just">
              <a:spcBef>
                <a:spcPts val="600"/>
              </a:spcBef>
              <a:spcAft>
                <a:spcPts val="600"/>
              </a:spcAft>
              <a:buClr>
                <a:srgbClr val="FF6699"/>
              </a:buClr>
              <a:defRPr sz="1800">
                <a:latin typeface="Book Antiqua"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540" y="254424"/>
            <a:ext cx="1188720" cy="764901"/>
          </a:xfrm>
          <a:prstGeom prst="rect">
            <a:avLst/>
          </a:prstGeom>
        </p:spPr>
      </p:pic>
      <p:sp>
        <p:nvSpPr>
          <p:cNvPr id="3" name="Rectangle 2"/>
          <p:cNvSpPr/>
          <p:nvPr userDrawn="1"/>
        </p:nvSpPr>
        <p:spPr>
          <a:xfrm>
            <a:off x="67918" y="1195360"/>
            <a:ext cx="9006840" cy="9144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p:cNvSpPr txBox="1">
            <a:spLocks/>
          </p:cNvSpPr>
          <p:nvPr userDrawn="1"/>
        </p:nvSpPr>
        <p:spPr>
          <a:xfrm>
            <a:off x="3780624" y="6351896"/>
            <a:ext cx="2194560" cy="365760"/>
          </a:xfrm>
          <a:prstGeom prst="rect">
            <a:avLst/>
          </a:prstGeom>
        </p:spPr>
        <p:txBody>
          <a:bodyPr anchor="ctr" anchorCtr="0"/>
          <a:lstStyle>
            <a:defPPr>
              <a:defRPr lang="en-US"/>
            </a:defPPr>
            <a:lvl1pPr marL="0" algn="l" defTabSz="914400" rtl="0" eaLnBrk="1" latinLnBrk="0" hangingPunct="1">
              <a:defRPr kumimoji="0" sz="1200" i="1" kern="1200">
                <a:solidFill>
                  <a:schemeClr val="tx2"/>
                </a:solidFill>
                <a:latin typeface="Times New Roman" pitchFamily="18" charset="0"/>
                <a:ea typeface="+mn-ea"/>
                <a:cs typeface="Times New Roman"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rPr>
              <a:t>TE - E&amp;TC (Mini – Project)</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2023-24</a:t>
            </a:r>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a:t>Dept. of E&amp;TC, SCOE, Pune</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2023-24</a:t>
            </a:r>
            <a:endParaRPr lang="en-US" dirty="0"/>
          </a:p>
        </p:txBody>
      </p:sp>
      <p:sp>
        <p:nvSpPr>
          <p:cNvPr id="6" name="Footer Placeholder 5"/>
          <p:cNvSpPr>
            <a:spLocks noGrp="1"/>
          </p:cNvSpPr>
          <p:nvPr>
            <p:ph type="ftr" sz="quarter" idx="11"/>
          </p:nvPr>
        </p:nvSpPr>
        <p:spPr/>
        <p:txBody>
          <a:bodyPr/>
          <a:lstStyle/>
          <a:p>
            <a:r>
              <a:rPr kumimoji="0" lang="en-US" dirty="0"/>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2023-24</a:t>
            </a:r>
            <a:endParaRPr lang="en-US" dirty="0"/>
          </a:p>
        </p:txBody>
      </p:sp>
      <p:sp>
        <p:nvSpPr>
          <p:cNvPr id="8" name="Footer Placeholder 7"/>
          <p:cNvSpPr>
            <a:spLocks noGrp="1"/>
          </p:cNvSpPr>
          <p:nvPr>
            <p:ph type="ftr" sz="quarter" idx="11"/>
          </p:nvPr>
        </p:nvSpPr>
        <p:spPr/>
        <p:txBody>
          <a:bodyPr/>
          <a:lstStyle/>
          <a:p>
            <a:r>
              <a:rPr kumimoji="0" lang="en-US" dirty="0"/>
              <a:t>Dept. of E&amp;TC, SCOE, Pune</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kumimoji="0"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2023-24</a:t>
            </a:r>
            <a:endParaRPr lang="en-US" dirty="0"/>
          </a:p>
        </p:txBody>
      </p:sp>
      <p:sp>
        <p:nvSpPr>
          <p:cNvPr id="3" name="Footer Placeholder 2"/>
          <p:cNvSpPr>
            <a:spLocks noGrp="1"/>
          </p:cNvSpPr>
          <p:nvPr>
            <p:ph type="ftr" sz="quarter" idx="11"/>
          </p:nvPr>
        </p:nvSpPr>
        <p:spPr/>
        <p:txBody>
          <a:bodyPr/>
          <a:lstStyle/>
          <a:p>
            <a:r>
              <a:rPr kumimoji="0" lang="en-US" dirty="0"/>
              <a:t>Dept. of E&amp;TC, SCOE, Pune</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2023-24</a:t>
            </a:r>
            <a:endParaRPr lang="en-US" dirty="0"/>
          </a:p>
        </p:txBody>
      </p:sp>
      <p:sp>
        <p:nvSpPr>
          <p:cNvPr id="6" name="Footer Placeholder 5"/>
          <p:cNvSpPr>
            <a:spLocks noGrp="1"/>
          </p:cNvSpPr>
          <p:nvPr>
            <p:ph type="ftr" sz="quarter" idx="11"/>
          </p:nvPr>
        </p:nvSpPr>
        <p:spPr/>
        <p:txBody>
          <a:bodyPr/>
          <a:lstStyle/>
          <a:p>
            <a:r>
              <a:rPr kumimoji="0" lang="en-US" dirty="0"/>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2023-24</a:t>
            </a:r>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a:t>Dept. of E&amp;TC, SCOE, Pune</a:t>
            </a:r>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r>
              <a:rPr lang="en-US"/>
              <a:t>2023-24</a:t>
            </a:r>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kumimoji="0" lang="en-US" sz="1400" dirty="0">
                <a:solidFill>
                  <a:schemeClr val="tx2"/>
                </a:solidFill>
              </a:rPr>
              <a:t>Dept. of E&amp;TC, SCOE, Pune</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00012" y="3741843"/>
            <a:ext cx="6126480" cy="1808313"/>
          </a:xfrm>
        </p:spPr>
        <p:txBody>
          <a:bodyPr>
            <a:normAutofit fontScale="92500" lnSpcReduction="10000"/>
          </a:bodyPr>
          <a:lstStyle/>
          <a:p>
            <a:pPr algn="l"/>
            <a:r>
              <a:rPr lang="en-US" sz="2800" b="1" dirty="0">
                <a:solidFill>
                  <a:srgbClr val="002060"/>
                </a:solidFill>
              </a:rPr>
              <a:t>By</a:t>
            </a:r>
          </a:p>
          <a:p>
            <a:pPr algn="l"/>
            <a:r>
              <a:rPr lang="en-US" sz="2800" dirty="0">
                <a:solidFill>
                  <a:schemeClr val="tx1">
                    <a:lumMod val="85000"/>
                  </a:schemeClr>
                </a:solidFill>
                <a:latin typeface="Times New Roman" panose="02020603050405020304" pitchFamily="18" charset="0"/>
                <a:cs typeface="Times New Roman" panose="02020603050405020304" pitchFamily="18" charset="0"/>
              </a:rPr>
              <a:t>Kunal Shivaji Chavan                 404A035</a:t>
            </a:r>
          </a:p>
          <a:p>
            <a:pPr algn="l"/>
            <a:r>
              <a:rPr lang="en-US" sz="2800" dirty="0">
                <a:solidFill>
                  <a:schemeClr val="tx1">
                    <a:lumMod val="85000"/>
                  </a:schemeClr>
                </a:solidFill>
                <a:latin typeface="Times New Roman" panose="02020603050405020304" pitchFamily="18" charset="0"/>
                <a:cs typeface="Times New Roman" panose="02020603050405020304" pitchFamily="18" charset="0"/>
              </a:rPr>
              <a:t>Balaji Sarjerao Apet                    404A014</a:t>
            </a:r>
          </a:p>
          <a:p>
            <a:pPr algn="l"/>
            <a:r>
              <a:rPr lang="en-US" sz="2800" dirty="0">
                <a:solidFill>
                  <a:schemeClr val="tx1">
                    <a:lumMod val="85000"/>
                  </a:schemeClr>
                </a:solidFill>
                <a:latin typeface="Times New Roman" panose="02020603050405020304" pitchFamily="18" charset="0"/>
                <a:cs typeface="Times New Roman" panose="02020603050405020304" pitchFamily="18" charset="0"/>
              </a:rPr>
              <a:t>Hrishikesh Bhanudas Barge        404A019</a:t>
            </a:r>
          </a:p>
          <a:p>
            <a:pPr algn="just"/>
            <a:endParaRPr lang="en-US" sz="2800" b="1" dirty="0">
              <a:solidFill>
                <a:srgbClr val="0066FF"/>
              </a:solidFill>
            </a:endParaRPr>
          </a:p>
        </p:txBody>
      </p:sp>
      <p:sp>
        <p:nvSpPr>
          <p:cNvPr id="3" name="Title 2"/>
          <p:cNvSpPr>
            <a:spLocks noGrp="1"/>
          </p:cNvSpPr>
          <p:nvPr>
            <p:ph type="ctrTitle"/>
          </p:nvPr>
        </p:nvSpPr>
        <p:spPr>
          <a:xfrm>
            <a:off x="470848" y="2161034"/>
            <a:ext cx="8229600" cy="1280160"/>
          </a:xfrm>
        </p:spPr>
        <p:txBody>
          <a:bodyPr>
            <a:noAutofit/>
          </a:bodyPr>
          <a:lstStyle/>
          <a:p>
            <a:pPr>
              <a:lnSpc>
                <a:spcPct val="150000"/>
              </a:lnSpc>
              <a:spcBef>
                <a:spcPts val="0"/>
              </a:spcBef>
            </a:pPr>
            <a:r>
              <a:rPr lang="en-US" sz="2400" b="1" dirty="0">
                <a:effectLst/>
                <a:latin typeface="Georgia" panose="02040502050405020303" pitchFamily="18" charset="0"/>
                <a:ea typeface="Times New Roman" panose="02020603050405020304" pitchFamily="18" charset="0"/>
                <a:cs typeface="Times New Roman" panose="02020603050405020304" pitchFamily="18" charset="0"/>
              </a:rPr>
              <a:t>“</a:t>
            </a:r>
            <a:r>
              <a:rPr lang="en-US" sz="2400" dirty="0"/>
              <a:t>Smart Automatic Petrol Pump System Based on RFID and ESP8266</a:t>
            </a:r>
            <a:r>
              <a:rPr lang="en-US" sz="2400" b="1" dirty="0">
                <a:effectLst/>
                <a:latin typeface="Georgia" panose="02040502050405020303" pitchFamily="18" charset="0"/>
                <a:ea typeface="Times New Roman" panose="02020603050405020304" pitchFamily="18" charset="0"/>
                <a:cs typeface="Times New Roman" panose="02020603050405020304" pitchFamily="18" charset="0"/>
              </a:rPr>
              <a:t>”</a:t>
            </a:r>
            <a:endParaRPr lang="en-US" sz="2400" b="1" dirty="0"/>
          </a:p>
        </p:txBody>
      </p:sp>
      <p:sp>
        <p:nvSpPr>
          <p:cNvPr id="4" name="Subtitle 1"/>
          <p:cNvSpPr txBox="1">
            <a:spLocks/>
          </p:cNvSpPr>
          <p:nvPr/>
        </p:nvSpPr>
        <p:spPr>
          <a:xfrm>
            <a:off x="1549024" y="186511"/>
            <a:ext cx="6675120" cy="146304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b="1" dirty="0">
                <a:solidFill>
                  <a:srgbClr val="0000FF"/>
                </a:solidFill>
              </a:rPr>
              <a:t>Sinhgad College of Engineering, Pune</a:t>
            </a:r>
          </a:p>
          <a:p>
            <a:r>
              <a:rPr lang="en-US" b="1" dirty="0">
                <a:solidFill>
                  <a:srgbClr val="C00000"/>
                </a:solidFill>
              </a:rPr>
              <a:t>Department of E&amp;TC</a:t>
            </a:r>
          </a:p>
          <a:p>
            <a:r>
              <a:rPr lang="en-US" dirty="0">
                <a:solidFill>
                  <a:srgbClr val="002060"/>
                </a:solidFill>
              </a:rPr>
              <a:t>B . E . E&amp;TC - (Major – Project)</a:t>
            </a:r>
          </a:p>
          <a:p>
            <a:endParaRPr lang="en-US" dirty="0">
              <a:solidFill>
                <a:srgbClr val="002060"/>
              </a:solidFill>
            </a:endParaRPr>
          </a:p>
        </p:txBody>
      </p:sp>
      <p:sp>
        <p:nvSpPr>
          <p:cNvPr id="5" name="Subtitle 1">
            <a:extLst>
              <a:ext uri="{FF2B5EF4-FFF2-40B4-BE49-F238E27FC236}">
                <a16:creationId xmlns:a16="http://schemas.microsoft.com/office/drawing/2014/main" id="{B2BE5ECC-F6EA-0942-B6E4-4E3712DB454D}"/>
              </a:ext>
            </a:extLst>
          </p:cNvPr>
          <p:cNvSpPr txBox="1">
            <a:spLocks/>
          </p:cNvSpPr>
          <p:nvPr/>
        </p:nvSpPr>
        <p:spPr>
          <a:xfrm>
            <a:off x="962126" y="5843489"/>
            <a:ext cx="5525760"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0000CC"/>
                </a:solidFill>
              </a:rPr>
              <a:t>Guide: </a:t>
            </a:r>
            <a:r>
              <a:rPr lang="en-IN" sz="2800" dirty="0">
                <a:latin typeface="Times New Roman" panose="02020603050405020304" pitchFamily="18" charset="0"/>
                <a:cs typeface="Times New Roman" panose="02020603050405020304" pitchFamily="18" charset="0"/>
              </a:rPr>
              <a:t>Prof. Prashant Dahale</a:t>
            </a:r>
            <a:endParaRPr lang="en-US" sz="3200" dirty="0">
              <a:latin typeface="Times New Roman" panose="02020603050405020304" pitchFamily="18" charset="0"/>
              <a:cs typeface="Times New Roman" pitchFamily="18" charset="0"/>
            </a:endParaRPr>
          </a:p>
          <a:p>
            <a:pPr algn="l"/>
            <a:endParaRPr lang="en-US" sz="2800" b="1" dirty="0">
              <a:solidFill>
                <a:srgbClr val="0000CC"/>
              </a:solidFill>
            </a:endParaRPr>
          </a:p>
        </p:txBody>
      </p:sp>
      <p:sp>
        <p:nvSpPr>
          <p:cNvPr id="7" name="Subtitle 1">
            <a:extLst>
              <a:ext uri="{FF2B5EF4-FFF2-40B4-BE49-F238E27FC236}">
                <a16:creationId xmlns:a16="http://schemas.microsoft.com/office/drawing/2014/main" id="{D9614D35-6E5E-0575-8B02-92DA908B308D}"/>
              </a:ext>
            </a:extLst>
          </p:cNvPr>
          <p:cNvSpPr txBox="1">
            <a:spLocks/>
          </p:cNvSpPr>
          <p:nvPr/>
        </p:nvSpPr>
        <p:spPr>
          <a:xfrm>
            <a:off x="229155" y="1521465"/>
            <a:ext cx="2702731"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FF0000"/>
                </a:solidFill>
              </a:rPr>
              <a:t>Group No: A64</a:t>
            </a:r>
          </a:p>
        </p:txBody>
      </p:sp>
      <p:sp>
        <p:nvSpPr>
          <p:cNvPr id="8" name="Subtitle 1">
            <a:extLst>
              <a:ext uri="{FF2B5EF4-FFF2-40B4-BE49-F238E27FC236}">
                <a16:creationId xmlns:a16="http://schemas.microsoft.com/office/drawing/2014/main" id="{52552590-2F88-4A62-A7DE-3A9FC2E40BF8}"/>
              </a:ext>
            </a:extLst>
          </p:cNvPr>
          <p:cNvSpPr txBox="1">
            <a:spLocks/>
          </p:cNvSpPr>
          <p:nvPr/>
        </p:nvSpPr>
        <p:spPr>
          <a:xfrm>
            <a:off x="5916705" y="6419488"/>
            <a:ext cx="3135307" cy="380455"/>
          </a:xfrm>
          <a:prstGeom prst="rect">
            <a:avLst/>
          </a:prstGeom>
        </p:spPr>
        <p:txBody>
          <a:bodyPr>
            <a:normAutofit fontScale="92500" lnSpcReduction="20000"/>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r"/>
            <a:r>
              <a:rPr lang="en-US" sz="2400" b="1" dirty="0">
                <a:solidFill>
                  <a:srgbClr val="C00000"/>
                </a:solidFill>
              </a:rPr>
              <a:t>2023-24, Sem: I</a:t>
            </a:r>
          </a:p>
        </p:txBody>
      </p:sp>
    </p:spTree>
    <p:extLst>
      <p:ext uri="{BB962C8B-B14F-4D97-AF65-F5344CB8AC3E}">
        <p14:creationId xmlns:p14="http://schemas.microsoft.com/office/powerpoint/2010/main" val="39533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C1DD-F3C4-A891-AA32-494D117EBE20}"/>
              </a:ext>
            </a:extLst>
          </p:cNvPr>
          <p:cNvSpPr>
            <a:spLocks noGrp="1"/>
          </p:cNvSpPr>
          <p:nvPr>
            <p:ph type="title"/>
          </p:nvPr>
        </p:nvSpPr>
        <p:spPr/>
        <p:txBody>
          <a:bodyPr/>
          <a:lstStyle/>
          <a:p>
            <a:r>
              <a:rPr lang="en-US" dirty="0"/>
              <a:t>Flow Chart</a:t>
            </a:r>
          </a:p>
        </p:txBody>
      </p:sp>
      <p:sp>
        <p:nvSpPr>
          <p:cNvPr id="3" name="Date Placeholder 2">
            <a:extLst>
              <a:ext uri="{FF2B5EF4-FFF2-40B4-BE49-F238E27FC236}">
                <a16:creationId xmlns:a16="http://schemas.microsoft.com/office/drawing/2014/main" id="{591CE985-AB2C-F496-26EE-BFD3917DD5F3}"/>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A327D58F-6EB1-ACC8-7D9B-292B3CEE1926}"/>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E97ADE57-C6BD-5EA4-4E60-17D317AEFFCF}"/>
              </a:ext>
            </a:extLst>
          </p:cNvPr>
          <p:cNvSpPr>
            <a:spLocks noGrp="1"/>
          </p:cNvSpPr>
          <p:nvPr>
            <p:ph type="sldNum" sz="quarter" idx="12"/>
          </p:nvPr>
        </p:nvSpPr>
        <p:spPr/>
        <p:txBody>
          <a:bodyPr/>
          <a:lstStyle/>
          <a:p>
            <a:fld id="{6F42FDE4-A7DD-41A7-A0A6-9B649FB43336}" type="slidenum">
              <a:rPr lang="en-US" smtClean="0"/>
              <a:pPr/>
              <a:t>10</a:t>
            </a:fld>
            <a:endParaRPr lang="en-US" dirty="0"/>
          </a:p>
        </p:txBody>
      </p:sp>
      <p:pic>
        <p:nvPicPr>
          <p:cNvPr id="7" name="Picture 6" descr="A diagram of a card payment system&#10;&#10;Description automatically generated">
            <a:extLst>
              <a:ext uri="{FF2B5EF4-FFF2-40B4-BE49-F238E27FC236}">
                <a16:creationId xmlns:a16="http://schemas.microsoft.com/office/drawing/2014/main" id="{0D6F1304-7462-BCE9-EBB1-595091A9B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53" y="1308847"/>
            <a:ext cx="6884894" cy="5118847"/>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74FA7B86-1DAE-8C1A-28A1-FB8FB1E31473}"/>
                  </a:ext>
                </a:extLst>
              </p14:cNvPr>
              <p14:cNvContentPartPr/>
              <p14:nvPr/>
            </p14:nvContentPartPr>
            <p14:xfrm>
              <a:off x="3854562" y="6454108"/>
              <a:ext cx="2631240" cy="136080"/>
            </p14:xfrm>
          </p:contentPart>
        </mc:Choice>
        <mc:Fallback>
          <p:pic>
            <p:nvPicPr>
              <p:cNvPr id="9" name="Ink 8">
                <a:extLst>
                  <a:ext uri="{FF2B5EF4-FFF2-40B4-BE49-F238E27FC236}">
                    <a16:creationId xmlns:a16="http://schemas.microsoft.com/office/drawing/2014/main" id="{74FA7B86-1DAE-8C1A-28A1-FB8FB1E31473}"/>
                  </a:ext>
                </a:extLst>
              </p:cNvPr>
              <p:cNvPicPr/>
              <p:nvPr/>
            </p:nvPicPr>
            <p:blipFill>
              <a:blip r:embed="rId4"/>
              <a:stretch>
                <a:fillRect/>
              </a:stretch>
            </p:blipFill>
            <p:spPr>
              <a:xfrm>
                <a:off x="3791562" y="6391108"/>
                <a:ext cx="2756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79035C78-61C7-C7E2-356A-7D5B18802D7F}"/>
                  </a:ext>
                </a:extLst>
              </p14:cNvPr>
              <p14:cNvContentPartPr/>
              <p14:nvPr/>
            </p14:nvContentPartPr>
            <p14:xfrm>
              <a:off x="-1129638" y="1568548"/>
              <a:ext cx="360" cy="360"/>
            </p14:xfrm>
          </p:contentPart>
        </mc:Choice>
        <mc:Fallback>
          <p:pic>
            <p:nvPicPr>
              <p:cNvPr id="11" name="Ink 10">
                <a:extLst>
                  <a:ext uri="{FF2B5EF4-FFF2-40B4-BE49-F238E27FC236}">
                    <a16:creationId xmlns:a16="http://schemas.microsoft.com/office/drawing/2014/main" id="{79035C78-61C7-C7E2-356A-7D5B18802D7F}"/>
                  </a:ext>
                </a:extLst>
              </p:cNvPr>
              <p:cNvPicPr/>
              <p:nvPr/>
            </p:nvPicPr>
            <p:blipFill>
              <a:blip r:embed="rId6"/>
              <a:stretch>
                <a:fillRect/>
              </a:stretch>
            </p:blipFill>
            <p:spPr>
              <a:xfrm>
                <a:off x="-1192278" y="1505908"/>
                <a:ext cx="126000" cy="126000"/>
              </a:xfrm>
              <a:prstGeom prst="rect">
                <a:avLst/>
              </a:prstGeom>
            </p:spPr>
          </p:pic>
        </mc:Fallback>
      </mc:AlternateContent>
    </p:spTree>
    <p:extLst>
      <p:ext uri="{BB962C8B-B14F-4D97-AF65-F5344CB8AC3E}">
        <p14:creationId xmlns:p14="http://schemas.microsoft.com/office/powerpoint/2010/main" val="340230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C1DD-F3C4-A891-AA32-494D117EBE20}"/>
              </a:ext>
            </a:extLst>
          </p:cNvPr>
          <p:cNvSpPr>
            <a:spLocks noGrp="1"/>
          </p:cNvSpPr>
          <p:nvPr>
            <p:ph type="title"/>
          </p:nvPr>
        </p:nvSpPr>
        <p:spPr/>
        <p:txBody>
          <a:bodyPr/>
          <a:lstStyle/>
          <a:p>
            <a:r>
              <a:rPr lang="en-US" dirty="0"/>
              <a:t>Circuit Diagram</a:t>
            </a:r>
          </a:p>
        </p:txBody>
      </p:sp>
      <p:sp>
        <p:nvSpPr>
          <p:cNvPr id="3" name="Date Placeholder 2">
            <a:extLst>
              <a:ext uri="{FF2B5EF4-FFF2-40B4-BE49-F238E27FC236}">
                <a16:creationId xmlns:a16="http://schemas.microsoft.com/office/drawing/2014/main" id="{591CE985-AB2C-F496-26EE-BFD3917DD5F3}"/>
              </a:ext>
            </a:extLst>
          </p:cNvPr>
          <p:cNvSpPr>
            <a:spLocks noGrp="1"/>
          </p:cNvSpPr>
          <p:nvPr>
            <p:ph type="dt" sz="half" idx="10"/>
          </p:nvPr>
        </p:nvSpPr>
        <p:spPr/>
        <p:txBody>
          <a:bodyPr/>
          <a:lstStyle/>
          <a:p>
            <a:r>
              <a:rPr lang="en-US" dirty="0"/>
              <a:t>2023-24</a:t>
            </a:r>
          </a:p>
        </p:txBody>
      </p:sp>
      <p:sp>
        <p:nvSpPr>
          <p:cNvPr id="4" name="Footer Placeholder 3">
            <a:extLst>
              <a:ext uri="{FF2B5EF4-FFF2-40B4-BE49-F238E27FC236}">
                <a16:creationId xmlns:a16="http://schemas.microsoft.com/office/drawing/2014/main" id="{A327D58F-6EB1-ACC8-7D9B-292B3CEE1926}"/>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E97ADE57-C6BD-5EA4-4E60-17D317AEFFCF}"/>
              </a:ext>
            </a:extLst>
          </p:cNvPr>
          <p:cNvSpPr>
            <a:spLocks noGrp="1"/>
          </p:cNvSpPr>
          <p:nvPr>
            <p:ph type="sldNum" sz="quarter" idx="12"/>
          </p:nvPr>
        </p:nvSpPr>
        <p:spPr/>
        <p:txBody>
          <a:bodyPr/>
          <a:lstStyle/>
          <a:p>
            <a:fld id="{6F42FDE4-A7DD-41A7-A0A6-9B649FB43336}" type="slidenum">
              <a:rPr lang="en-US" smtClean="0"/>
              <a:pPr/>
              <a:t>11</a:t>
            </a:fld>
            <a:endParaRPr lang="en-US" dirty="0"/>
          </a:p>
        </p:txBody>
      </p:sp>
      <p:pic>
        <p:nvPicPr>
          <p:cNvPr id="7" name="Picture 6" descr="A computer circuit board with many wires&#10;&#10;Description automatically generated">
            <a:extLst>
              <a:ext uri="{FF2B5EF4-FFF2-40B4-BE49-F238E27FC236}">
                <a16:creationId xmlns:a16="http://schemas.microsoft.com/office/drawing/2014/main" id="{EE8116FD-7AC4-8DFD-1591-D7EFC70E9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511" y="1335741"/>
            <a:ext cx="5491953" cy="5049742"/>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FD998D0D-CB03-B6D4-550B-B3B4EAFF2A2B}"/>
                  </a:ext>
                </a:extLst>
              </p14:cNvPr>
              <p14:cNvContentPartPr/>
              <p14:nvPr/>
            </p14:nvContentPartPr>
            <p14:xfrm>
              <a:off x="3870402" y="6542308"/>
              <a:ext cx="1732680" cy="29160"/>
            </p14:xfrm>
          </p:contentPart>
        </mc:Choice>
        <mc:Fallback>
          <p:pic>
            <p:nvPicPr>
              <p:cNvPr id="10" name="Ink 9">
                <a:extLst>
                  <a:ext uri="{FF2B5EF4-FFF2-40B4-BE49-F238E27FC236}">
                    <a16:creationId xmlns:a16="http://schemas.microsoft.com/office/drawing/2014/main" id="{FD998D0D-CB03-B6D4-550B-B3B4EAFF2A2B}"/>
                  </a:ext>
                </a:extLst>
              </p:cNvPr>
              <p:cNvPicPr/>
              <p:nvPr/>
            </p:nvPicPr>
            <p:blipFill>
              <a:blip r:embed="rId4"/>
              <a:stretch>
                <a:fillRect/>
              </a:stretch>
            </p:blipFill>
            <p:spPr>
              <a:xfrm>
                <a:off x="3807402" y="6479308"/>
                <a:ext cx="1858320" cy="154800"/>
              </a:xfrm>
              <a:prstGeom prst="rect">
                <a:avLst/>
              </a:prstGeom>
            </p:spPr>
          </p:pic>
        </mc:Fallback>
      </mc:AlternateContent>
    </p:spTree>
    <p:extLst>
      <p:ext uri="{BB962C8B-B14F-4D97-AF65-F5344CB8AC3E}">
        <p14:creationId xmlns:p14="http://schemas.microsoft.com/office/powerpoint/2010/main" val="25211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B9B0-EA0C-E475-3AA3-3C3A224D01B2}"/>
              </a:ext>
            </a:extLst>
          </p:cNvPr>
          <p:cNvSpPr>
            <a:spLocks noGrp="1"/>
          </p:cNvSpPr>
          <p:nvPr>
            <p:ph type="title"/>
          </p:nvPr>
        </p:nvSpPr>
        <p:spPr/>
        <p:txBody>
          <a:bodyPr/>
          <a:lstStyle/>
          <a:p>
            <a:r>
              <a:rPr lang="en-US" sz="3600" dirty="0"/>
              <a:t>Hardware &amp; Software Required</a:t>
            </a:r>
            <a:endParaRPr lang="en-IN" dirty="0"/>
          </a:p>
        </p:txBody>
      </p:sp>
      <p:sp>
        <p:nvSpPr>
          <p:cNvPr id="3" name="Date Placeholder 2">
            <a:extLst>
              <a:ext uri="{FF2B5EF4-FFF2-40B4-BE49-F238E27FC236}">
                <a16:creationId xmlns:a16="http://schemas.microsoft.com/office/drawing/2014/main" id="{7226F6C2-C070-9A2D-2742-739F6D890F05}"/>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552A5EE7-9EE1-4969-F928-050FF0209A72}"/>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E691AEB9-4A4C-7F4B-5645-A128CED73AF3}"/>
              </a:ext>
            </a:extLst>
          </p:cNvPr>
          <p:cNvSpPr>
            <a:spLocks noGrp="1"/>
          </p:cNvSpPr>
          <p:nvPr>
            <p:ph type="sldNum" sz="quarter" idx="12"/>
          </p:nvPr>
        </p:nvSpPr>
        <p:spPr/>
        <p:txBody>
          <a:bodyPr/>
          <a:lstStyle/>
          <a:p>
            <a:fld id="{6F42FDE4-A7DD-41A7-A0A6-9B649FB43336}" type="slidenum">
              <a:rPr lang="en-US" smtClean="0"/>
              <a:pPr/>
              <a:t>12</a:t>
            </a:fld>
            <a:endParaRPr lang="en-US" dirty="0"/>
          </a:p>
        </p:txBody>
      </p:sp>
      <p:sp>
        <p:nvSpPr>
          <p:cNvPr id="6" name="Content Placeholder 5">
            <a:extLst>
              <a:ext uri="{FF2B5EF4-FFF2-40B4-BE49-F238E27FC236}">
                <a16:creationId xmlns:a16="http://schemas.microsoft.com/office/drawing/2014/main" id="{7B40D0CA-9DC1-1FC2-CDBD-04B60604CD21}"/>
              </a:ext>
            </a:extLst>
          </p:cNvPr>
          <p:cNvSpPr>
            <a:spLocks noGrp="1"/>
          </p:cNvSpPr>
          <p:nvPr>
            <p:ph sz="quarter" idx="1"/>
          </p:nvPr>
        </p:nvSpPr>
        <p:spPr>
          <a:xfrm>
            <a:off x="150112" y="1485126"/>
            <a:ext cx="8754392" cy="4754880"/>
          </a:xfrm>
        </p:spPr>
        <p:txBody>
          <a:bodyPr/>
          <a:lstStyle/>
          <a:p>
            <a:pPr marL="0" indent="0">
              <a:buNone/>
            </a:pPr>
            <a:r>
              <a:rPr lang="en-US" dirty="0"/>
              <a:t> Hardware used :</a:t>
            </a:r>
          </a:p>
          <a:p>
            <a:r>
              <a:rPr lang="en-IN" sz="2000" b="1" dirty="0">
                <a:effectLst/>
                <a:latin typeface="Times New Roman" panose="02020603050405020304" pitchFamily="18" charset="0"/>
                <a:ea typeface="Times New Roman" panose="02020603050405020304" pitchFamily="18" charset="0"/>
              </a:rPr>
              <a:t>ATmega328 Microcontroller</a:t>
            </a:r>
            <a:endParaRPr lang="en-IN"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SR04 Ultrasonic Sensor</a:t>
            </a:r>
            <a:endParaRPr lang="en-IN" sz="2000" dirty="0">
              <a:effectLst/>
              <a:latin typeface="Times New Roman" panose="02020603050405020304" pitchFamily="18" charset="0"/>
              <a:ea typeface="Times New Roman" panose="02020603050405020304" pitchFamily="18" charset="0"/>
            </a:endParaRPr>
          </a:p>
          <a:p>
            <a:r>
              <a:rPr lang="en-IN" sz="2000" b="1" i="0" dirty="0">
                <a:effectLst/>
                <a:latin typeface="Times New Roman" panose="02020603050405020304" pitchFamily="18" charset="0"/>
                <a:cs typeface="Times New Roman" panose="02020603050405020304" pitchFamily="18" charset="0"/>
              </a:rPr>
              <a:t>RFID Reader               </a:t>
            </a:r>
            <a:endParaRPr lang="en-US" sz="2000"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Water Pump</a:t>
            </a:r>
          </a:p>
          <a:p>
            <a:r>
              <a:rPr lang="en-IN" sz="2000" b="1" dirty="0">
                <a:effectLst/>
                <a:latin typeface="Times New Roman" panose="02020603050405020304" pitchFamily="18" charset="0"/>
                <a:ea typeface="Times New Roman" panose="02020603050405020304" pitchFamily="18" charset="0"/>
              </a:rPr>
              <a:t>Relay</a:t>
            </a:r>
            <a:endParaRPr lang="en-IN"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Keypad</a:t>
            </a:r>
            <a:endParaRPr lang="en-IN"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ESP8266 Wi-Fi Module</a:t>
            </a:r>
            <a:endParaRPr lang="en-IN" sz="2000" dirty="0">
              <a:effectLst/>
              <a:latin typeface="Times New Roman" panose="02020603050405020304" pitchFamily="18" charset="0"/>
              <a:ea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rPr>
              <a:t>LCD 16x2 Display</a:t>
            </a:r>
            <a:r>
              <a:rPr lang="en-IN" sz="2000" dirty="0">
                <a:effectLst/>
                <a:latin typeface="Times New Roman" panose="02020603050405020304" pitchFamily="18" charset="0"/>
                <a:ea typeface="Times New Roman" panose="02020603050405020304" pitchFamily="18" charset="0"/>
              </a:rPr>
              <a:t>:</a:t>
            </a:r>
          </a:p>
          <a:p>
            <a:pPr marL="0" indent="0">
              <a:buNone/>
            </a:pPr>
            <a:endParaRPr lang="en-US" dirty="0"/>
          </a:p>
          <a:p>
            <a:endParaRPr lang="en-IN" dirty="0"/>
          </a:p>
        </p:txBody>
      </p:sp>
      <p:sp>
        <p:nvSpPr>
          <p:cNvPr id="7" name="Rectangle 6">
            <a:extLst>
              <a:ext uri="{FF2B5EF4-FFF2-40B4-BE49-F238E27FC236}">
                <a16:creationId xmlns:a16="http://schemas.microsoft.com/office/drawing/2014/main" id="{10AB5DA7-BC15-6378-1C00-BB9B9B582835}"/>
              </a:ext>
            </a:extLst>
          </p:cNvPr>
          <p:cNvSpPr/>
          <p:nvPr/>
        </p:nvSpPr>
        <p:spPr>
          <a:xfrm>
            <a:off x="3783106" y="6427694"/>
            <a:ext cx="1819835" cy="1943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7221AC39-888A-8166-2F34-B8962ACAC468}"/>
              </a:ext>
            </a:extLst>
          </p:cNvPr>
          <p:cNvCxnSpPr/>
          <p:nvPr/>
        </p:nvCxnSpPr>
        <p:spPr>
          <a:xfrm>
            <a:off x="4706471" y="1679510"/>
            <a:ext cx="0" cy="4194736"/>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1129966-12D8-48D0-D598-8445E7144F0B}"/>
              </a:ext>
            </a:extLst>
          </p:cNvPr>
          <p:cNvSpPr txBox="1"/>
          <p:nvPr/>
        </p:nvSpPr>
        <p:spPr>
          <a:xfrm>
            <a:off x="4942938" y="1485126"/>
            <a:ext cx="3873258" cy="800219"/>
          </a:xfrm>
          <a:prstGeom prst="rect">
            <a:avLst/>
          </a:prstGeom>
          <a:noFill/>
        </p:spPr>
        <p:txBody>
          <a:bodyPr wrap="square" rtlCol="0">
            <a:spAutoFit/>
          </a:bodyPr>
          <a:lstStyle/>
          <a:p>
            <a:pPr>
              <a:buClr>
                <a:schemeClr val="accent2"/>
              </a:buClr>
            </a:pPr>
            <a:r>
              <a:rPr lang="en-US" sz="2800" dirty="0">
                <a:latin typeface="Book Antiqua" pitchFamily="18" charset="0"/>
              </a:rPr>
              <a:t>Software used:</a:t>
            </a:r>
          </a:p>
          <a:p>
            <a:pPr marL="285750" indent="-285750">
              <a:buClr>
                <a:schemeClr val="accent2"/>
              </a:buClr>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0C928EFD-AEC7-6F0C-BD96-8A54C5EF8C2A}"/>
              </a:ext>
            </a:extLst>
          </p:cNvPr>
          <p:cNvSpPr txBox="1"/>
          <p:nvPr/>
        </p:nvSpPr>
        <p:spPr>
          <a:xfrm>
            <a:off x="4682071" y="2046384"/>
            <a:ext cx="4394991" cy="2385268"/>
          </a:xfrm>
          <a:prstGeom prst="rect">
            <a:avLst/>
          </a:prstGeom>
          <a:noFill/>
        </p:spPr>
        <p:txBody>
          <a:bodyPr wrap="square" rtlCol="0">
            <a:spAutoFit/>
          </a:bodyPr>
          <a:lstStyle/>
          <a:p>
            <a:pPr marL="342900" indent="-342900">
              <a:buClr>
                <a:schemeClr val="accent1"/>
              </a:buClr>
              <a:buFont typeface="Times New Roman" panose="02020603050405020304" pitchFamily="18" charset="0"/>
              <a:buChar char="●"/>
            </a:pPr>
            <a:r>
              <a:rPr lang="en-IN" sz="2000" b="1" dirty="0">
                <a:effectLst/>
                <a:latin typeface="Times New Roman" panose="02020603050405020304" pitchFamily="18" charset="0"/>
                <a:ea typeface="Times New Roman" panose="02020603050405020304" pitchFamily="18" charset="0"/>
              </a:rPr>
              <a:t>Arduino IDE (Integrated Development Environment):</a:t>
            </a:r>
            <a:endParaRPr lang="en-IN" sz="2000" dirty="0">
              <a:effectLst/>
              <a:latin typeface="Times New Roman" panose="02020603050405020304" pitchFamily="18" charset="0"/>
              <a:ea typeface="Times New Roman" panose="02020603050405020304" pitchFamily="18" charset="0"/>
            </a:endParaRPr>
          </a:p>
          <a:p>
            <a:pPr marL="342900" indent="-342900">
              <a:buClr>
                <a:schemeClr val="accent1"/>
              </a:buClr>
              <a:buFont typeface="Times New Roman" panose="02020603050405020304" pitchFamily="18" charset="0"/>
              <a:buChar char="●"/>
            </a:pPr>
            <a:endParaRPr lang="en-IN" sz="2300" b="1" dirty="0">
              <a:latin typeface="Times New Roman" panose="02020603050405020304" pitchFamily="18" charset="0"/>
              <a:cs typeface="Times New Roman" panose="02020603050405020304" pitchFamily="18" charset="0"/>
            </a:endParaRPr>
          </a:p>
          <a:p>
            <a:pPr marL="342900" indent="-342900">
              <a:buClr>
                <a:schemeClr val="accent1"/>
              </a:buClr>
              <a:buFont typeface="Times New Roman" panose="02020603050405020304" pitchFamily="18" charset="0"/>
              <a:buChar char="●"/>
            </a:pPr>
            <a:r>
              <a:rPr lang="en-IN" sz="2000" b="1" dirty="0">
                <a:effectLst/>
                <a:latin typeface="Times New Roman" panose="02020603050405020304" pitchFamily="18" charset="0"/>
                <a:ea typeface="Times New Roman" panose="02020603050405020304" pitchFamily="18" charset="0"/>
              </a:rPr>
              <a:t>Express PCB (ExpressSCH and ExpressPCB):</a:t>
            </a:r>
            <a:endParaRPr lang="en-IN" sz="2000" dirty="0">
              <a:effectLst/>
              <a:latin typeface="Times New Roman" panose="02020603050405020304" pitchFamily="18" charset="0"/>
              <a:ea typeface="Times New Roman" panose="02020603050405020304" pitchFamily="18" charset="0"/>
            </a:endParaRPr>
          </a:p>
          <a:p>
            <a:pPr marL="342900" indent="-342900">
              <a:buClr>
                <a:schemeClr val="accent1"/>
              </a:buClr>
              <a:buFont typeface="Times New Roman" panose="02020603050405020304" pitchFamily="18" charset="0"/>
              <a:buChar char="●"/>
            </a:pPr>
            <a:endParaRPr lang="en-IN" sz="2300" b="1" dirty="0">
              <a:latin typeface="Times New Roman" panose="02020603050405020304" pitchFamily="18" charset="0"/>
              <a:cs typeface="Times New Roman" panose="02020603050405020304" pitchFamily="18" charset="0"/>
            </a:endParaRPr>
          </a:p>
          <a:p>
            <a:pPr>
              <a:buClr>
                <a:schemeClr val="accent1"/>
              </a:buClr>
            </a:pP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2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73F9-3321-CF27-C689-E43E5D9103B7}"/>
              </a:ext>
            </a:extLst>
          </p:cNvPr>
          <p:cNvSpPr>
            <a:spLocks noGrp="1"/>
          </p:cNvSpPr>
          <p:nvPr>
            <p:ph type="title"/>
          </p:nvPr>
        </p:nvSpPr>
        <p:spPr/>
        <p:txBody>
          <a:bodyPr/>
          <a:lstStyle/>
          <a:p>
            <a:r>
              <a:rPr lang="en-US" dirty="0"/>
              <a:t>Component Specification</a:t>
            </a:r>
          </a:p>
        </p:txBody>
      </p:sp>
      <p:sp>
        <p:nvSpPr>
          <p:cNvPr id="3" name="Date Placeholder 2">
            <a:extLst>
              <a:ext uri="{FF2B5EF4-FFF2-40B4-BE49-F238E27FC236}">
                <a16:creationId xmlns:a16="http://schemas.microsoft.com/office/drawing/2014/main" id="{FA74B124-579C-F1A8-205B-74CFA72467C9}"/>
              </a:ext>
            </a:extLst>
          </p:cNvPr>
          <p:cNvSpPr>
            <a:spLocks noGrp="1"/>
          </p:cNvSpPr>
          <p:nvPr>
            <p:ph type="dt" sz="half" idx="10"/>
          </p:nvPr>
        </p:nvSpPr>
        <p:spPr/>
        <p:txBody>
          <a:bodyPr/>
          <a:lstStyle/>
          <a:p>
            <a:r>
              <a:rPr lang="en-US" dirty="0"/>
              <a:t>2023-24</a:t>
            </a:r>
          </a:p>
        </p:txBody>
      </p:sp>
      <p:sp>
        <p:nvSpPr>
          <p:cNvPr id="4" name="Footer Placeholder 3">
            <a:extLst>
              <a:ext uri="{FF2B5EF4-FFF2-40B4-BE49-F238E27FC236}">
                <a16:creationId xmlns:a16="http://schemas.microsoft.com/office/drawing/2014/main" id="{35C2FD0F-667A-8E68-2B03-F7696B5E464D}"/>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3A9637F1-8749-CF01-3145-53E7AFAD7E99}"/>
              </a:ext>
            </a:extLst>
          </p:cNvPr>
          <p:cNvSpPr>
            <a:spLocks noGrp="1"/>
          </p:cNvSpPr>
          <p:nvPr>
            <p:ph type="sldNum" sz="quarter" idx="12"/>
          </p:nvPr>
        </p:nvSpPr>
        <p:spPr/>
        <p:txBody>
          <a:bodyPr/>
          <a:lstStyle/>
          <a:p>
            <a:fld id="{6F42FDE4-A7DD-41A7-A0A6-9B649FB43336}" type="slidenum">
              <a:rPr lang="en-US" smtClean="0"/>
              <a:pPr/>
              <a:t>13</a:t>
            </a:fld>
            <a:endParaRPr lang="en-US" dirty="0"/>
          </a:p>
        </p:txBody>
      </p:sp>
      <p:sp>
        <p:nvSpPr>
          <p:cNvPr id="6" name="Content Placeholder 5">
            <a:extLst>
              <a:ext uri="{FF2B5EF4-FFF2-40B4-BE49-F238E27FC236}">
                <a16:creationId xmlns:a16="http://schemas.microsoft.com/office/drawing/2014/main" id="{D2803B5B-1D27-02DD-67E9-D57067CEEC63}"/>
              </a:ext>
            </a:extLst>
          </p:cNvPr>
          <p:cNvSpPr>
            <a:spLocks noGrp="1"/>
          </p:cNvSpPr>
          <p:nvPr>
            <p:ph sz="quarter" idx="1"/>
          </p:nvPr>
        </p:nvSpPr>
        <p:spPr/>
        <p:txBody>
          <a:bodyPr>
            <a:normAutofit/>
          </a:bodyPr>
          <a:lstStyle/>
          <a:p>
            <a:pPr algn="l">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ESP8266 Microcontroller: </a:t>
            </a:r>
            <a:r>
              <a:rPr lang="en-IN" sz="1800" b="0" i="0" dirty="0">
                <a:effectLst/>
                <a:latin typeface="Times New Roman" panose="02020603050405020304" pitchFamily="18" charset="0"/>
                <a:cs typeface="Times New Roman" panose="02020603050405020304" pitchFamily="18" charset="0"/>
              </a:rPr>
              <a:t>Microcontroller Type: ESP8266 or a more recent model. Clock Speed: Typically operates at 80 </a:t>
            </a:r>
            <a:r>
              <a:rPr lang="en-IN" sz="1800" b="0" i="0" dirty="0" err="1">
                <a:effectLst/>
                <a:latin typeface="Times New Roman" panose="02020603050405020304" pitchFamily="18" charset="0"/>
                <a:cs typeface="Times New Roman" panose="02020603050405020304" pitchFamily="18" charset="0"/>
              </a:rPr>
              <a:t>MHz.</a:t>
            </a:r>
            <a:r>
              <a:rPr lang="en-IN" sz="1800" b="0" i="0" dirty="0">
                <a:effectLst/>
                <a:latin typeface="Times New Roman" panose="02020603050405020304" pitchFamily="18" charset="0"/>
                <a:cs typeface="Times New Roman" panose="02020603050405020304" pitchFamily="18" charset="0"/>
              </a:rPr>
              <a:t> Communication: Wi-Fi (802.11 b/g/n) for connectivity.. Input/Output Pins: Sufficient digital and </a:t>
            </a:r>
            <a:r>
              <a:rPr lang="en-IN" sz="1800" b="0" i="0" dirty="0" err="1">
                <a:effectLst/>
                <a:latin typeface="Times New Roman" panose="02020603050405020304" pitchFamily="18" charset="0"/>
                <a:cs typeface="Times New Roman" panose="02020603050405020304" pitchFamily="18" charset="0"/>
              </a:rPr>
              <a:t>analog</a:t>
            </a:r>
            <a:r>
              <a:rPr lang="en-IN" sz="1800" b="0" i="0" dirty="0">
                <a:effectLst/>
                <a:latin typeface="Times New Roman" panose="02020603050405020304" pitchFamily="18" charset="0"/>
                <a:cs typeface="Times New Roman" panose="02020603050405020304" pitchFamily="18" charset="0"/>
              </a:rPr>
              <a:t> pins.</a:t>
            </a:r>
          </a:p>
          <a:p>
            <a:pPr algn="l">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RFID Reader and Tags:</a:t>
            </a:r>
            <a:r>
              <a:rPr lang="en-US" sz="1800" b="0" i="0" dirty="0">
                <a:effectLst/>
                <a:latin typeface="Times New Roman" panose="02020603050405020304" pitchFamily="18" charset="0"/>
                <a:cs typeface="Times New Roman" panose="02020603050405020304" pitchFamily="18" charset="0"/>
              </a:rPr>
              <a:t>Each regular customer or user is provided with an RFID tag. These RFID tags can be in the form of cards, key fobs, stickers, or other small devices. The RFID tags are uniquely encoded with information related to the user's account, payment details, and other relevant information.</a:t>
            </a: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Sensors: </a:t>
            </a:r>
            <a:r>
              <a:rPr lang="en-IN" sz="1800" b="0" i="0" dirty="0">
                <a:effectLst/>
                <a:latin typeface="Times New Roman" panose="02020603050405020304" pitchFamily="18" charset="0"/>
                <a:cs typeface="Times New Roman" panose="02020603050405020304" pitchFamily="18" charset="0"/>
              </a:rPr>
              <a:t>Fire Sensor: Flame detection with a specified detection range.</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Gas Leakage Detector: Gas detection (e.g., LPG, methane) with a specified sensitivity.</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Spillage Sensor: Liquid spill detection.</a:t>
            </a:r>
          </a:p>
          <a:p>
            <a:pPr marL="0" indent="0" algn="l">
              <a:buNone/>
            </a:pPr>
            <a:r>
              <a:rPr lang="en-IN" sz="1800" b="0" i="0" dirty="0">
                <a:effectLst/>
                <a:latin typeface="Times New Roman" panose="02020603050405020304" pitchFamily="18" charset="0"/>
                <a:cs typeface="Times New Roman" panose="02020603050405020304" pitchFamily="18" charset="0"/>
              </a:rPr>
              <a:t>    Level Sensors: For monitoring fuel tank levels.</a:t>
            </a:r>
          </a:p>
          <a:p>
            <a:pPr marL="0" indent="0">
              <a:buNone/>
            </a:pPr>
            <a:endParaRPr lang="en-US" sz="1800"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14B78B2-DDC5-B2B8-2101-1F662A8A431A}"/>
                  </a:ext>
                </a:extLst>
              </p14:cNvPr>
              <p14:cNvContentPartPr/>
              <p14:nvPr/>
            </p14:nvContentPartPr>
            <p14:xfrm>
              <a:off x="3898482" y="6477868"/>
              <a:ext cx="1731240" cy="113760"/>
            </p14:xfrm>
          </p:contentPart>
        </mc:Choice>
        <mc:Fallback>
          <p:pic>
            <p:nvPicPr>
              <p:cNvPr id="7" name="Ink 6">
                <a:extLst>
                  <a:ext uri="{FF2B5EF4-FFF2-40B4-BE49-F238E27FC236}">
                    <a16:creationId xmlns:a16="http://schemas.microsoft.com/office/drawing/2014/main" id="{014B78B2-DDC5-B2B8-2101-1F662A8A431A}"/>
                  </a:ext>
                </a:extLst>
              </p:cNvPr>
              <p:cNvPicPr/>
              <p:nvPr/>
            </p:nvPicPr>
            <p:blipFill>
              <a:blip r:embed="rId3"/>
              <a:stretch>
                <a:fillRect/>
              </a:stretch>
            </p:blipFill>
            <p:spPr>
              <a:xfrm>
                <a:off x="3835842" y="6414868"/>
                <a:ext cx="1856880" cy="239400"/>
              </a:xfrm>
              <a:prstGeom prst="rect">
                <a:avLst/>
              </a:prstGeom>
            </p:spPr>
          </p:pic>
        </mc:Fallback>
      </mc:AlternateContent>
    </p:spTree>
    <p:extLst>
      <p:ext uri="{BB962C8B-B14F-4D97-AF65-F5344CB8AC3E}">
        <p14:creationId xmlns:p14="http://schemas.microsoft.com/office/powerpoint/2010/main" val="148583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8701-EC91-9766-7A0D-4E2CBD04DBF1}"/>
              </a:ext>
            </a:extLst>
          </p:cNvPr>
          <p:cNvSpPr>
            <a:spLocks noGrp="1"/>
          </p:cNvSpPr>
          <p:nvPr>
            <p:ph type="title"/>
          </p:nvPr>
        </p:nvSpPr>
        <p:spPr/>
        <p:txBody>
          <a:bodyPr/>
          <a:lstStyle/>
          <a:p>
            <a:r>
              <a:rPr lang="en-US" dirty="0"/>
              <a:t>Advantages</a:t>
            </a:r>
          </a:p>
        </p:txBody>
      </p:sp>
      <p:sp>
        <p:nvSpPr>
          <p:cNvPr id="3" name="Date Placeholder 2">
            <a:extLst>
              <a:ext uri="{FF2B5EF4-FFF2-40B4-BE49-F238E27FC236}">
                <a16:creationId xmlns:a16="http://schemas.microsoft.com/office/drawing/2014/main" id="{D9FF388F-ED6F-CBFF-46DF-F041CDCCC109}"/>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38B99B21-B908-DE70-D49E-C99938435DB4}"/>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E48428D2-1447-5BF4-37DA-DD35EC4AF24F}"/>
              </a:ext>
            </a:extLst>
          </p:cNvPr>
          <p:cNvSpPr>
            <a:spLocks noGrp="1"/>
          </p:cNvSpPr>
          <p:nvPr>
            <p:ph type="sldNum" sz="quarter" idx="12"/>
          </p:nvPr>
        </p:nvSpPr>
        <p:spPr/>
        <p:txBody>
          <a:bodyPr/>
          <a:lstStyle/>
          <a:p>
            <a:fld id="{6F42FDE4-A7DD-41A7-A0A6-9B649FB43336}" type="slidenum">
              <a:rPr lang="en-US" smtClean="0"/>
              <a:pPr/>
              <a:t>14</a:t>
            </a:fld>
            <a:endParaRPr lang="en-US" dirty="0"/>
          </a:p>
        </p:txBody>
      </p:sp>
      <p:sp>
        <p:nvSpPr>
          <p:cNvPr id="6" name="Content Placeholder 5">
            <a:extLst>
              <a:ext uri="{FF2B5EF4-FFF2-40B4-BE49-F238E27FC236}">
                <a16:creationId xmlns:a16="http://schemas.microsoft.com/office/drawing/2014/main" id="{A838F561-5F73-1833-0C60-1227BB5DFA00}"/>
              </a:ext>
            </a:extLst>
          </p:cNvPr>
          <p:cNvSpPr>
            <a:spLocks noGrp="1"/>
          </p:cNvSpPr>
          <p:nvPr>
            <p:ph sz="quarter" idx="1"/>
          </p:nvPr>
        </p:nvSpPr>
        <p:spPr/>
        <p:txBody>
          <a:bodyPr>
            <a:normAutofit/>
          </a:bodyPr>
          <a:lstStyle/>
          <a:p>
            <a:pPr algn="l">
              <a:buFont typeface="+mj-lt"/>
              <a:buAutoNum type="arabicPeriod"/>
            </a:pPr>
            <a:r>
              <a:rPr lang="en-US" dirty="0"/>
              <a:t> </a:t>
            </a:r>
            <a:r>
              <a:rPr lang="en-IN" b="1" i="0" dirty="0">
                <a:effectLst/>
                <a:latin typeface="Söhne"/>
              </a:rPr>
              <a:t>Efficient </a:t>
            </a:r>
            <a:r>
              <a:rPr lang="en-IN" b="1" i="0" dirty="0" err="1">
                <a:effectLst/>
                <a:latin typeface="Söhne"/>
              </a:rPr>
              <a:t>Refueling</a:t>
            </a:r>
            <a:r>
              <a:rPr lang="en-IN" b="1" i="0" dirty="0">
                <a:effectLst/>
                <a:latin typeface="Söhne"/>
              </a:rPr>
              <a:t> Process:-</a:t>
            </a:r>
            <a:r>
              <a:rPr lang="en-US" sz="2400" b="0" i="0" dirty="0">
                <a:solidFill>
                  <a:srgbClr val="374151"/>
                </a:solidFill>
                <a:effectLst/>
                <a:latin typeface="Söhne"/>
              </a:rPr>
              <a:t>Streamlines the fueling process by automating user and vehicle identification, making it faster and more efficient.</a:t>
            </a:r>
          </a:p>
          <a:p>
            <a:pPr algn="l">
              <a:buFont typeface="+mj-lt"/>
              <a:buAutoNum type="arabicPeriod"/>
            </a:pPr>
            <a:r>
              <a:rPr lang="en-US" dirty="0"/>
              <a:t> </a:t>
            </a:r>
            <a:r>
              <a:rPr lang="en-IN" b="1" i="0" dirty="0">
                <a:effectLst/>
                <a:latin typeface="Söhne"/>
              </a:rPr>
              <a:t>Convenience for Users:</a:t>
            </a:r>
            <a:r>
              <a:rPr lang="en-US" sz="2400" b="0" i="0" dirty="0">
                <a:solidFill>
                  <a:srgbClr val="374151"/>
                </a:solidFill>
                <a:effectLst/>
                <a:latin typeface="Söhne"/>
              </a:rPr>
              <a:t>Eliminates the need for users to make manual payments or interact with cashiers, enhancing convenience.</a:t>
            </a:r>
          </a:p>
          <a:p>
            <a:pPr algn="l">
              <a:buFont typeface="+mj-lt"/>
              <a:buAutoNum type="arabicPeriod"/>
            </a:pPr>
            <a:r>
              <a:rPr lang="en-US" dirty="0"/>
              <a:t> </a:t>
            </a:r>
            <a:r>
              <a:rPr lang="en-IN" b="1" i="0" dirty="0">
                <a:effectLst/>
                <a:latin typeface="Söhne"/>
              </a:rPr>
              <a:t>Remote Monitoring:</a:t>
            </a:r>
            <a:r>
              <a:rPr lang="en-US" sz="2400" b="0" i="0" dirty="0">
                <a:solidFill>
                  <a:srgbClr val="374151"/>
                </a:solidFill>
                <a:effectLst/>
                <a:latin typeface="Times New Roman" panose="02020603050405020304" pitchFamily="18" charset="0"/>
                <a:cs typeface="Times New Roman" panose="02020603050405020304" pitchFamily="18" charset="0"/>
              </a:rPr>
              <a:t>Allows remote monitoring of fueling transactions, providing petrol pump owners with real-time data and insights.</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C49CD76D-83B4-B524-5EBF-D5CCDE5DA230}"/>
                  </a:ext>
                </a:extLst>
              </p14:cNvPr>
              <p14:cNvContentPartPr/>
              <p14:nvPr/>
            </p14:nvContentPartPr>
            <p14:xfrm>
              <a:off x="3843402" y="6543388"/>
              <a:ext cx="1697040" cy="10800"/>
            </p14:xfrm>
          </p:contentPart>
        </mc:Choice>
        <mc:Fallback>
          <p:pic>
            <p:nvPicPr>
              <p:cNvPr id="7" name="Ink 6">
                <a:extLst>
                  <a:ext uri="{FF2B5EF4-FFF2-40B4-BE49-F238E27FC236}">
                    <a16:creationId xmlns:a16="http://schemas.microsoft.com/office/drawing/2014/main" id="{C49CD76D-83B4-B524-5EBF-D5CCDE5DA230}"/>
                  </a:ext>
                </a:extLst>
              </p:cNvPr>
              <p:cNvPicPr/>
              <p:nvPr/>
            </p:nvPicPr>
            <p:blipFill>
              <a:blip r:embed="rId3"/>
              <a:stretch>
                <a:fillRect/>
              </a:stretch>
            </p:blipFill>
            <p:spPr>
              <a:xfrm>
                <a:off x="3780402" y="6480748"/>
                <a:ext cx="1822680" cy="136440"/>
              </a:xfrm>
              <a:prstGeom prst="rect">
                <a:avLst/>
              </a:prstGeom>
            </p:spPr>
          </p:pic>
        </mc:Fallback>
      </mc:AlternateContent>
    </p:spTree>
    <p:extLst>
      <p:ext uri="{BB962C8B-B14F-4D97-AF65-F5344CB8AC3E}">
        <p14:creationId xmlns:p14="http://schemas.microsoft.com/office/powerpoint/2010/main" val="402225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E882-0EC4-5B84-92C7-D91A7DD181E5}"/>
              </a:ext>
            </a:extLst>
          </p:cNvPr>
          <p:cNvSpPr>
            <a:spLocks noGrp="1"/>
          </p:cNvSpPr>
          <p:nvPr>
            <p:ph type="title"/>
          </p:nvPr>
        </p:nvSpPr>
        <p:spPr/>
        <p:txBody>
          <a:bodyPr/>
          <a:lstStyle/>
          <a:p>
            <a:r>
              <a:rPr lang="en-US" dirty="0"/>
              <a:t>Disadvantages</a:t>
            </a:r>
          </a:p>
        </p:txBody>
      </p:sp>
      <p:sp>
        <p:nvSpPr>
          <p:cNvPr id="3" name="Date Placeholder 2">
            <a:extLst>
              <a:ext uri="{FF2B5EF4-FFF2-40B4-BE49-F238E27FC236}">
                <a16:creationId xmlns:a16="http://schemas.microsoft.com/office/drawing/2014/main" id="{5B3F44DB-ECC6-C047-5576-1C1E61F73852}"/>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D933E7F1-3F69-D336-961D-1354EB2C2EF4}"/>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278160B7-053E-C31E-B31D-870C74FEC820}"/>
              </a:ext>
            </a:extLst>
          </p:cNvPr>
          <p:cNvSpPr>
            <a:spLocks noGrp="1"/>
          </p:cNvSpPr>
          <p:nvPr>
            <p:ph type="sldNum" sz="quarter" idx="12"/>
          </p:nvPr>
        </p:nvSpPr>
        <p:spPr/>
        <p:txBody>
          <a:bodyPr/>
          <a:lstStyle/>
          <a:p>
            <a:fld id="{6F42FDE4-A7DD-41A7-A0A6-9B649FB43336}" type="slidenum">
              <a:rPr lang="en-US" smtClean="0"/>
              <a:pPr/>
              <a:t>15</a:t>
            </a:fld>
            <a:endParaRPr lang="en-US" dirty="0"/>
          </a:p>
        </p:txBody>
      </p:sp>
      <p:sp>
        <p:nvSpPr>
          <p:cNvPr id="6" name="Content Placeholder 5">
            <a:extLst>
              <a:ext uri="{FF2B5EF4-FFF2-40B4-BE49-F238E27FC236}">
                <a16:creationId xmlns:a16="http://schemas.microsoft.com/office/drawing/2014/main" id="{0C83811F-FDA9-B857-4676-634221B24302}"/>
              </a:ext>
            </a:extLst>
          </p:cNvPr>
          <p:cNvSpPr>
            <a:spLocks noGrp="1"/>
          </p:cNvSpPr>
          <p:nvPr>
            <p:ph sz="quarter" idx="1"/>
          </p:nvPr>
        </p:nvSpPr>
        <p:spPr/>
        <p:txBody>
          <a:bodyPr/>
          <a:lstStyle/>
          <a:p>
            <a:pPr marL="514350" indent="-514350">
              <a:buFont typeface="+mj-lt"/>
              <a:buAutoNum type="arabicPeriod"/>
            </a:pPr>
            <a:r>
              <a:rPr lang="en-IN" b="1" i="0" dirty="0">
                <a:effectLst/>
                <a:latin typeface="Söhne"/>
              </a:rPr>
              <a:t>Initial Setup Cost: </a:t>
            </a:r>
            <a:r>
              <a:rPr lang="en-US" sz="2000" b="0" i="0" dirty="0">
                <a:solidFill>
                  <a:srgbClr val="374151"/>
                </a:solidFill>
                <a:effectLst/>
                <a:latin typeface="Times New Roman" panose="02020603050405020304" pitchFamily="18" charset="0"/>
                <a:cs typeface="Times New Roman" panose="02020603050405020304" pitchFamily="18" charset="0"/>
              </a:rPr>
              <a:t>Implementing the system may require a significant initial investment in RFID readers, tags, and IoT infrastructure.</a:t>
            </a:r>
          </a:p>
          <a:p>
            <a:pPr marL="514350" indent="-514350">
              <a:buFont typeface="+mj-lt"/>
              <a:buAutoNum type="arabicPeriod"/>
            </a:pPr>
            <a:r>
              <a:rPr lang="en-IN" b="1" i="0" dirty="0">
                <a:effectLst/>
                <a:latin typeface="Söhne"/>
              </a:rPr>
              <a:t>Maintenance Costs: </a:t>
            </a:r>
            <a:r>
              <a:rPr lang="en-US" sz="2000" b="0" i="0" dirty="0">
                <a:solidFill>
                  <a:srgbClr val="374151"/>
                </a:solidFill>
                <a:effectLst/>
                <a:latin typeface="Times New Roman" panose="02020603050405020304" pitchFamily="18" charset="0"/>
                <a:cs typeface="Times New Roman" panose="02020603050405020304" pitchFamily="18" charset="0"/>
              </a:rPr>
              <a:t>Ongoing maintenance and technical support for RFID readers and IoT components can add to the operational expenses.</a:t>
            </a:r>
          </a:p>
          <a:p>
            <a:pPr marL="514350" indent="-514350">
              <a:buFont typeface="+mj-lt"/>
              <a:buAutoNum type="arabicPeriod"/>
            </a:pPr>
            <a:r>
              <a:rPr lang="en-IN" b="1" i="0" dirty="0">
                <a:effectLst/>
                <a:latin typeface="Söhne"/>
              </a:rPr>
              <a:t>Complex Implementation: </a:t>
            </a:r>
            <a:r>
              <a:rPr lang="en-US" sz="2000" b="0" i="0" dirty="0">
                <a:solidFill>
                  <a:srgbClr val="374151"/>
                </a:solidFill>
                <a:effectLst/>
                <a:latin typeface="Times New Roman" panose="02020603050405020304" pitchFamily="18" charset="0"/>
                <a:cs typeface="Times New Roman" panose="02020603050405020304" pitchFamily="18" charset="0"/>
              </a:rPr>
              <a:t>Installing the system and integrating it with existing petrol pump infrastructure may be complex and time-consuming.</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F2FEF31-6518-8492-F74C-15235F2F7238}"/>
                  </a:ext>
                </a:extLst>
              </p14:cNvPr>
              <p14:cNvContentPartPr/>
              <p14:nvPr/>
            </p14:nvContentPartPr>
            <p14:xfrm>
              <a:off x="3834402" y="6525388"/>
              <a:ext cx="1805040" cy="54720"/>
            </p14:xfrm>
          </p:contentPart>
        </mc:Choice>
        <mc:Fallback>
          <p:pic>
            <p:nvPicPr>
              <p:cNvPr id="9" name="Ink 8">
                <a:extLst>
                  <a:ext uri="{FF2B5EF4-FFF2-40B4-BE49-F238E27FC236}">
                    <a16:creationId xmlns:a16="http://schemas.microsoft.com/office/drawing/2014/main" id="{3F2FEF31-6518-8492-F74C-15235F2F7238}"/>
                  </a:ext>
                </a:extLst>
              </p:cNvPr>
              <p:cNvPicPr/>
              <p:nvPr/>
            </p:nvPicPr>
            <p:blipFill>
              <a:blip r:embed="rId3"/>
              <a:stretch>
                <a:fillRect/>
              </a:stretch>
            </p:blipFill>
            <p:spPr>
              <a:xfrm>
                <a:off x="3771402" y="6462388"/>
                <a:ext cx="1930680" cy="180360"/>
              </a:xfrm>
              <a:prstGeom prst="rect">
                <a:avLst/>
              </a:prstGeom>
            </p:spPr>
          </p:pic>
        </mc:Fallback>
      </mc:AlternateContent>
    </p:spTree>
    <p:extLst>
      <p:ext uri="{BB962C8B-B14F-4D97-AF65-F5344CB8AC3E}">
        <p14:creationId xmlns:p14="http://schemas.microsoft.com/office/powerpoint/2010/main" val="78239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Applications</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16</a:t>
            </a:fld>
            <a:endParaRPr lang="en-US" dirty="0"/>
          </a:p>
        </p:txBody>
      </p:sp>
      <p:sp>
        <p:nvSpPr>
          <p:cNvPr id="6" name="Content Placeholder 5"/>
          <p:cNvSpPr>
            <a:spLocks noGrp="1"/>
          </p:cNvSpPr>
          <p:nvPr>
            <p:ph sz="quarter" idx="1"/>
          </p:nvPr>
        </p:nvSpPr>
        <p:spPr/>
        <p:txBody>
          <a:bodyPr>
            <a:norm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 primary application is in traditional petrol and diesel fuel stations, where it can streamline the fueling process, enhance security, and improve user experience.</a:t>
            </a:r>
          </a:p>
          <a:p>
            <a:r>
              <a:rPr lang="en-US" sz="2400" b="0" i="0" dirty="0">
                <a:solidFill>
                  <a:srgbClr val="374151"/>
                </a:solidFill>
                <a:effectLst/>
                <a:latin typeface="Times New Roman" panose="02020603050405020304" pitchFamily="18" charset="0"/>
                <a:cs typeface="Times New Roman" panose="02020603050405020304" pitchFamily="18" charset="0"/>
              </a:rPr>
              <a:t>The system can be adapted for EV charging stations, making it convenient for EV owners to access charging services and manage their accounts seamlessly.</a:t>
            </a:r>
          </a:p>
          <a:p>
            <a:r>
              <a:rPr lang="en-US" sz="2400" b="0" i="0" dirty="0">
                <a:solidFill>
                  <a:srgbClr val="374151"/>
                </a:solidFill>
                <a:effectLst/>
                <a:latin typeface="Times New Roman" panose="02020603050405020304" pitchFamily="18" charset="0"/>
                <a:cs typeface="Times New Roman" panose="02020603050405020304" pitchFamily="18" charset="0"/>
              </a:rPr>
              <a:t>Companies with vehicle fleets can use this system to efficiently track and manage fuel consumption, automate refueling, and monitor driver behavior.</a:t>
            </a:r>
          </a:p>
          <a:p>
            <a:r>
              <a:rPr lang="en-US" sz="2400" b="0" i="0" dirty="0">
                <a:solidFill>
                  <a:srgbClr val="374151"/>
                </a:solidFill>
                <a:effectLst/>
                <a:latin typeface="Times New Roman" panose="02020603050405020304" pitchFamily="18" charset="0"/>
                <a:cs typeface="Times New Roman" panose="02020603050405020304" pitchFamily="18" charset="0"/>
              </a:rPr>
              <a:t>Private individuals or businesses with their fueling stations can adopt this system for personalized and secure fueling.</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E35A7A9-B748-631B-B597-89DFE7E69AD2}"/>
              </a:ext>
            </a:extLst>
          </p:cNvPr>
          <p:cNvSpPr/>
          <p:nvPr/>
        </p:nvSpPr>
        <p:spPr>
          <a:xfrm>
            <a:off x="3792071" y="6463553"/>
            <a:ext cx="1873623" cy="2435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2573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Conclusion</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17</a:t>
            </a:fld>
            <a:endParaRPr lang="en-US" dirty="0"/>
          </a:p>
        </p:txBody>
      </p:sp>
      <p:sp>
        <p:nvSpPr>
          <p:cNvPr id="6" name="Content Placeholder 5"/>
          <p:cNvSpPr>
            <a:spLocks noGrp="1"/>
          </p:cNvSpPr>
          <p:nvPr>
            <p:ph sz="quarter" idx="1"/>
          </p:nvPr>
        </p:nvSpPr>
        <p:spPr/>
        <p:txBody>
          <a:bodyPr>
            <a:normAutofit/>
          </a:bodyPr>
          <a:lstStyle/>
          <a:p>
            <a:r>
              <a:rPr lang="en-US" dirty="0"/>
              <a:t>To conclude we can say that with this project we can prevent any disastrous hazards in the station and can provide a keen control over the environmental pollution by using sensors  as monitoring and control. </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25D59CCA-FCEA-D3E5-8528-5341B14FC165}"/>
                  </a:ext>
                </a:extLst>
              </p14:cNvPr>
              <p14:cNvContentPartPr/>
              <p14:nvPr/>
            </p14:nvContentPartPr>
            <p14:xfrm>
              <a:off x="3926202" y="6516028"/>
              <a:ext cx="1748520" cy="46440"/>
            </p14:xfrm>
          </p:contentPart>
        </mc:Choice>
        <mc:Fallback>
          <p:pic>
            <p:nvPicPr>
              <p:cNvPr id="7" name="Ink 6">
                <a:extLst>
                  <a:ext uri="{FF2B5EF4-FFF2-40B4-BE49-F238E27FC236}">
                    <a16:creationId xmlns:a16="http://schemas.microsoft.com/office/drawing/2014/main" id="{25D59CCA-FCEA-D3E5-8528-5341B14FC165}"/>
                  </a:ext>
                </a:extLst>
              </p:cNvPr>
              <p:cNvPicPr/>
              <p:nvPr/>
            </p:nvPicPr>
            <p:blipFill>
              <a:blip r:embed="rId3"/>
              <a:stretch>
                <a:fillRect/>
              </a:stretch>
            </p:blipFill>
            <p:spPr>
              <a:xfrm>
                <a:off x="3863202" y="6453388"/>
                <a:ext cx="1874160" cy="172080"/>
              </a:xfrm>
              <a:prstGeom prst="rect">
                <a:avLst/>
              </a:prstGeom>
            </p:spPr>
          </p:pic>
        </mc:Fallback>
      </mc:AlternateContent>
    </p:spTree>
    <p:extLst>
      <p:ext uri="{BB962C8B-B14F-4D97-AF65-F5344CB8AC3E}">
        <p14:creationId xmlns:p14="http://schemas.microsoft.com/office/powerpoint/2010/main" val="62607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328B-E131-C404-51E4-D800F7D95C92}"/>
              </a:ext>
            </a:extLst>
          </p:cNvPr>
          <p:cNvSpPr>
            <a:spLocks noGrp="1"/>
          </p:cNvSpPr>
          <p:nvPr>
            <p:ph type="title"/>
          </p:nvPr>
        </p:nvSpPr>
        <p:spPr/>
        <p:txBody>
          <a:bodyPr/>
          <a:lstStyle/>
          <a:p>
            <a:r>
              <a:rPr lang="en-US" dirty="0"/>
              <a:t>Reference</a:t>
            </a:r>
          </a:p>
        </p:txBody>
      </p:sp>
      <p:sp>
        <p:nvSpPr>
          <p:cNvPr id="3" name="Date Placeholder 2">
            <a:extLst>
              <a:ext uri="{FF2B5EF4-FFF2-40B4-BE49-F238E27FC236}">
                <a16:creationId xmlns:a16="http://schemas.microsoft.com/office/drawing/2014/main" id="{60E4956C-1E05-9E2E-B2AB-A86EB45E891C}"/>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75CEBA1D-8161-4070-D359-BF92647C2F5B}"/>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0A53B2F0-0F25-8595-05FC-E502E6013C37}"/>
              </a:ext>
            </a:extLst>
          </p:cNvPr>
          <p:cNvSpPr>
            <a:spLocks noGrp="1"/>
          </p:cNvSpPr>
          <p:nvPr>
            <p:ph type="sldNum" sz="quarter" idx="12"/>
          </p:nvPr>
        </p:nvSpPr>
        <p:spPr/>
        <p:txBody>
          <a:bodyPr/>
          <a:lstStyle/>
          <a:p>
            <a:fld id="{6F42FDE4-A7DD-41A7-A0A6-9B649FB43336}" type="slidenum">
              <a:rPr lang="en-US" smtClean="0"/>
              <a:pPr/>
              <a:t>18</a:t>
            </a:fld>
            <a:endParaRPr lang="en-US" dirty="0"/>
          </a:p>
        </p:txBody>
      </p:sp>
      <p:sp>
        <p:nvSpPr>
          <p:cNvPr id="6" name="Content Placeholder 5">
            <a:extLst>
              <a:ext uri="{FF2B5EF4-FFF2-40B4-BE49-F238E27FC236}">
                <a16:creationId xmlns:a16="http://schemas.microsoft.com/office/drawing/2014/main" id="{22F90C55-75E8-7B61-DCB7-B6707B592F77}"/>
              </a:ext>
            </a:extLst>
          </p:cNvPr>
          <p:cNvSpPr>
            <a:spLocks noGrp="1"/>
          </p:cNvSpPr>
          <p:nvPr>
            <p:ph sz="quarter" idx="1"/>
          </p:nvPr>
        </p:nvSpPr>
        <p:spPr/>
        <p:txBody>
          <a:bodyPr>
            <a:normAutofit/>
          </a:bodyPr>
          <a:lstStyle/>
          <a:p>
            <a:r>
              <a:rPr lang="en-US" sz="1600" dirty="0"/>
              <a:t>M. Compare, P. </a:t>
            </a:r>
            <a:r>
              <a:rPr lang="en-US" sz="1600" dirty="0" err="1"/>
              <a:t>Baraldi</a:t>
            </a:r>
            <a:r>
              <a:rPr lang="en-US" sz="1600" dirty="0"/>
              <a:t>, and E. Zio, "Challenges to IoT-enabled predictive maintenance for industry 4.0," IEEE Internet of Things Journal, vol. 7, pp. 4585-4597, 2019. </a:t>
            </a:r>
          </a:p>
          <a:p>
            <a:r>
              <a:rPr lang="en-IN" sz="1600" dirty="0"/>
              <a:t>E. Aba, O. </a:t>
            </a:r>
            <a:r>
              <a:rPr lang="en-IN" sz="1600" dirty="0" err="1"/>
              <a:t>Olugboji</a:t>
            </a:r>
            <a:r>
              <a:rPr lang="en-IN" sz="1600" dirty="0"/>
              <a:t>, A. Nasir, M. </a:t>
            </a:r>
            <a:r>
              <a:rPr lang="en-IN" sz="1600" dirty="0" err="1"/>
              <a:t>Olutoye</a:t>
            </a:r>
            <a:r>
              <a:rPr lang="en-IN" sz="1600" dirty="0"/>
              <a:t>, and O. </a:t>
            </a:r>
            <a:r>
              <a:rPr lang="en-IN" sz="1600" dirty="0" err="1"/>
              <a:t>Adedipe</a:t>
            </a:r>
            <a:r>
              <a:rPr lang="en-IN" sz="1600" dirty="0"/>
              <a:t>, "Petroleum pipeline monitoring using an internet of things (IoT) platform," SN Applied Sciences, vol. 3, pp. 1-12, 2021. </a:t>
            </a:r>
            <a:endParaRPr lang="en-US" sz="1600" dirty="0">
              <a:solidFill>
                <a:srgbClr val="0070C0"/>
              </a:solidFill>
            </a:endParaRPr>
          </a:p>
          <a:p>
            <a:r>
              <a:rPr lang="en-US" sz="1600" dirty="0"/>
              <a:t>H. H. Joni, A. A. Mohammed, and A. A. Shakir, "Classification of traffic accidents datasets between 2003–2017 in Iraq," Data in brief, vol. 28, p. 104902, 2020.</a:t>
            </a:r>
            <a:endParaRPr lang="en-US" sz="1600" dirty="0">
              <a:solidFill>
                <a:srgbClr val="0070C0"/>
              </a:solidFill>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91517F76-88D8-86D5-C335-0004B258A30F}"/>
                  </a:ext>
                </a:extLst>
              </p14:cNvPr>
              <p14:cNvContentPartPr/>
              <p14:nvPr/>
            </p14:nvContentPartPr>
            <p14:xfrm>
              <a:off x="3935562" y="6471748"/>
              <a:ext cx="2430000" cy="108720"/>
            </p14:xfrm>
          </p:contentPart>
        </mc:Choice>
        <mc:Fallback>
          <p:pic>
            <p:nvPicPr>
              <p:cNvPr id="7" name="Ink 6">
                <a:extLst>
                  <a:ext uri="{FF2B5EF4-FFF2-40B4-BE49-F238E27FC236}">
                    <a16:creationId xmlns:a16="http://schemas.microsoft.com/office/drawing/2014/main" id="{91517F76-88D8-86D5-C335-0004B258A30F}"/>
                  </a:ext>
                </a:extLst>
              </p:cNvPr>
              <p:cNvPicPr/>
              <p:nvPr/>
            </p:nvPicPr>
            <p:blipFill>
              <a:blip r:embed="rId3"/>
              <a:stretch>
                <a:fillRect/>
              </a:stretch>
            </p:blipFill>
            <p:spPr>
              <a:xfrm>
                <a:off x="3872562" y="6409108"/>
                <a:ext cx="2555640" cy="234360"/>
              </a:xfrm>
              <a:prstGeom prst="rect">
                <a:avLst/>
              </a:prstGeom>
            </p:spPr>
          </p:pic>
        </mc:Fallback>
      </mc:AlternateContent>
    </p:spTree>
    <p:extLst>
      <p:ext uri="{BB962C8B-B14F-4D97-AF65-F5344CB8AC3E}">
        <p14:creationId xmlns:p14="http://schemas.microsoft.com/office/powerpoint/2010/main" val="221138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19</a:t>
            </a:fld>
            <a:endParaRPr lang="en-US" dirty="0"/>
          </a:p>
        </p:txBody>
      </p:sp>
      <p:sp>
        <p:nvSpPr>
          <p:cNvPr id="7" name="Rectangle 6"/>
          <p:cNvSpPr/>
          <p:nvPr/>
        </p:nvSpPr>
        <p:spPr>
          <a:xfrm>
            <a:off x="945849" y="2830855"/>
            <a:ext cx="7252306"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spc="0" dirty="0">
                <a:ln/>
                <a:solidFill>
                  <a:srgbClr val="FF6699"/>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Lucida Calligraphy" panose="03010101010101010101" pitchFamily="66" charset="0"/>
              </a:rPr>
              <a:t>Thank You</a:t>
            </a:r>
          </a:p>
        </p:txBody>
      </p:sp>
    </p:spTree>
    <p:extLst>
      <p:ext uri="{BB962C8B-B14F-4D97-AF65-F5344CB8AC3E}">
        <p14:creationId xmlns:p14="http://schemas.microsoft.com/office/powerpoint/2010/main" val="360407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Contents</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sz="2400" dirty="0"/>
              <a:t>Introduction.</a:t>
            </a:r>
          </a:p>
          <a:p>
            <a:r>
              <a:rPr lang="en-US" sz="2400" dirty="0"/>
              <a:t>Motivation.</a:t>
            </a:r>
          </a:p>
          <a:p>
            <a:r>
              <a:rPr lang="en-US" sz="2400" dirty="0"/>
              <a:t>Literature survey.</a:t>
            </a:r>
          </a:p>
          <a:p>
            <a:r>
              <a:rPr lang="en-US" sz="2400" dirty="0"/>
              <a:t>Problem Statement &amp; objective.</a:t>
            </a:r>
          </a:p>
          <a:p>
            <a:r>
              <a:rPr lang="en-US" sz="2400" dirty="0"/>
              <a:t>Block Diagram &amp; Explanation.</a:t>
            </a:r>
          </a:p>
          <a:p>
            <a:r>
              <a:rPr lang="en-US" sz="2400" dirty="0"/>
              <a:t>Hardware and software required.</a:t>
            </a:r>
          </a:p>
          <a:p>
            <a:r>
              <a:rPr lang="en-US" sz="2400" dirty="0"/>
              <a:t>Component specification.</a:t>
            </a:r>
          </a:p>
          <a:p>
            <a:r>
              <a:rPr lang="en-US" sz="2400" dirty="0"/>
              <a:t>Advantages and disadvantages.</a:t>
            </a:r>
          </a:p>
          <a:p>
            <a:r>
              <a:rPr lang="en-US" sz="2400" dirty="0"/>
              <a:t>Applications.</a:t>
            </a:r>
          </a:p>
          <a:p>
            <a:r>
              <a:rPr lang="en-US" sz="2400" dirty="0"/>
              <a:t>Conclusion.</a:t>
            </a:r>
          </a:p>
          <a:p>
            <a:r>
              <a:rPr lang="en-US" sz="2400" dirty="0"/>
              <a:t>References.</a:t>
            </a:r>
          </a:p>
        </p:txBody>
      </p:sp>
      <p:sp>
        <p:nvSpPr>
          <p:cNvPr id="7" name="Rectangle 6">
            <a:extLst>
              <a:ext uri="{FF2B5EF4-FFF2-40B4-BE49-F238E27FC236}">
                <a16:creationId xmlns:a16="http://schemas.microsoft.com/office/drawing/2014/main" id="{1E3A1942-000D-1B01-067D-6C880C0390B1}"/>
              </a:ext>
            </a:extLst>
          </p:cNvPr>
          <p:cNvSpPr/>
          <p:nvPr/>
        </p:nvSpPr>
        <p:spPr>
          <a:xfrm>
            <a:off x="3738282" y="6349624"/>
            <a:ext cx="1891553" cy="2724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971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Introduction</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3</a:t>
            </a:fld>
            <a:endParaRPr lang="en-US" dirty="0"/>
          </a:p>
        </p:txBody>
      </p:sp>
      <p:sp>
        <p:nvSpPr>
          <p:cNvPr id="6" name="Content Placeholder 5"/>
          <p:cNvSpPr>
            <a:spLocks noGrp="1"/>
          </p:cNvSpPr>
          <p:nvPr>
            <p:ph sz="quarter" idx="1"/>
          </p:nvPr>
        </p:nvSpPr>
        <p:spPr>
          <a:xfrm>
            <a:off x="150112" y="1467196"/>
            <a:ext cx="8869680" cy="4754880"/>
          </a:xfrm>
        </p:spPr>
        <p:txBody>
          <a:bodyPr>
            <a:normAutofit/>
          </a:bodyPr>
          <a:lstStyle/>
          <a:p>
            <a:r>
              <a:rPr lang="en-US" sz="2000" dirty="0">
                <a:latin typeface="Times New Roman" panose="02020603050405020304" pitchFamily="18" charset="0"/>
                <a:cs typeface="Times New Roman" panose="02020603050405020304" pitchFamily="18" charset="0"/>
              </a:rPr>
              <a:t>This project focus on design RFID based automated petrol pump to reduce human roles and develop an auto- led technique and to do the work serially by using RFID technology.</a:t>
            </a:r>
          </a:p>
          <a:p>
            <a:r>
              <a:rPr lang="en-US" sz="2000" dirty="0">
                <a:latin typeface="Times New Roman" panose="02020603050405020304" pitchFamily="18" charset="0"/>
                <a:cs typeface="Times New Roman" panose="02020603050405020304" pitchFamily="18" charset="0"/>
              </a:rPr>
              <a:t> ATmega328 is an electronic circuit board that support you make shared objects by evaluating information from the real world, treating these information, and then getting action in the world suitably.</a:t>
            </a:r>
          </a:p>
          <a:p>
            <a:r>
              <a:rPr lang="en-US" sz="2000" dirty="0">
                <a:latin typeface="Times New Roman" panose="02020603050405020304" pitchFamily="18" charset="0"/>
                <a:cs typeface="Times New Roman" panose="02020603050405020304" pitchFamily="18" charset="0"/>
              </a:rPr>
              <a:t>The UHF band RFID technology has been commonly accepted due to its large read range, and low-cost tags.</a:t>
            </a:r>
          </a:p>
          <a:p>
            <a:r>
              <a:rPr lang="en-IN" sz="2000" dirty="0"/>
              <a:t>The components used in this project are ATMEGA328 Microcontroller, RFID tags, 20x4 LCD display, servo Motor ,DC motor, relay, 4x4 keypad, ultrasonic sensor , flame sensor, MQ-9gas sensor, RFID reader and ESP8266 module.</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Rectangle 6">
            <a:extLst>
              <a:ext uri="{FF2B5EF4-FFF2-40B4-BE49-F238E27FC236}">
                <a16:creationId xmlns:a16="http://schemas.microsoft.com/office/drawing/2014/main" id="{1465FE40-84DD-95D6-A5CA-59BECE8A4630}"/>
              </a:ext>
            </a:extLst>
          </p:cNvPr>
          <p:cNvSpPr/>
          <p:nvPr/>
        </p:nvSpPr>
        <p:spPr>
          <a:xfrm>
            <a:off x="3765176" y="6349624"/>
            <a:ext cx="1837765" cy="2724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895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A370-1A5A-15DB-BCB1-12F3455D7EE0}"/>
              </a:ext>
            </a:extLst>
          </p:cNvPr>
          <p:cNvSpPr>
            <a:spLocks noGrp="1"/>
          </p:cNvSpPr>
          <p:nvPr>
            <p:ph type="title"/>
          </p:nvPr>
        </p:nvSpPr>
        <p:spPr/>
        <p:txBody>
          <a:bodyPr/>
          <a:lstStyle/>
          <a:p>
            <a:r>
              <a:rPr lang="en-US" dirty="0"/>
              <a:t>Motivation</a:t>
            </a:r>
          </a:p>
        </p:txBody>
      </p:sp>
      <p:sp>
        <p:nvSpPr>
          <p:cNvPr id="3" name="Date Placeholder 2">
            <a:extLst>
              <a:ext uri="{FF2B5EF4-FFF2-40B4-BE49-F238E27FC236}">
                <a16:creationId xmlns:a16="http://schemas.microsoft.com/office/drawing/2014/main" id="{2E45C33F-2091-43EA-31AA-B0CE275A76D1}"/>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AD4D17EE-B471-6E23-CDFB-69F95C54CE0D}"/>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0A887C38-77C9-561F-F8E1-E7D3CECC4F5D}"/>
              </a:ext>
            </a:extLst>
          </p:cNvPr>
          <p:cNvSpPr>
            <a:spLocks noGrp="1"/>
          </p:cNvSpPr>
          <p:nvPr>
            <p:ph type="sldNum" sz="quarter" idx="12"/>
          </p:nvPr>
        </p:nvSpPr>
        <p:spPr/>
        <p:txBody>
          <a:bodyPr/>
          <a:lstStyle/>
          <a:p>
            <a:fld id="{6F42FDE4-A7DD-41A7-A0A6-9B649FB43336}" type="slidenum">
              <a:rPr lang="en-US" smtClean="0"/>
              <a:pPr/>
              <a:t>4</a:t>
            </a:fld>
            <a:endParaRPr lang="en-US" dirty="0"/>
          </a:p>
        </p:txBody>
      </p:sp>
      <p:sp>
        <p:nvSpPr>
          <p:cNvPr id="6" name="Content Placeholder 5">
            <a:extLst>
              <a:ext uri="{FF2B5EF4-FFF2-40B4-BE49-F238E27FC236}">
                <a16:creationId xmlns:a16="http://schemas.microsoft.com/office/drawing/2014/main" id="{EA4426AA-E0CD-94B9-C572-A2FD6514C0B4}"/>
              </a:ext>
            </a:extLst>
          </p:cNvPr>
          <p:cNvSpPr>
            <a:spLocks noGrp="1"/>
          </p:cNvSpPr>
          <p:nvPr>
            <p:ph sz="quarter" idx="1"/>
          </p:nvPr>
        </p:nvSpPr>
        <p:spPr>
          <a:xfrm>
            <a:off x="150112" y="1485126"/>
            <a:ext cx="8754392" cy="5222012"/>
          </a:xfrm>
        </p:spPr>
        <p:txBody>
          <a:bodyPr>
            <a:normAutofit/>
          </a:bodyPr>
          <a:lstStyle/>
          <a:p>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Traditional fuel stations often suffer from long queues and inefficiencies due to manual payment processes and manual monitoring of fuel dispensing. This project aims to automate these processes, reducing wait times and enhancing overall efficiency.</a:t>
            </a:r>
          </a:p>
          <a:p>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Manual operations at petrol pumps can lead to errors in fuel quantity, payments, and change handling. Automation through RFID and ESP8266 technology can significantly reduce these errors, leading to a better customer experience.</a:t>
            </a:r>
          </a:p>
          <a:p>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integration of sensors to detect potential hazards like fires or gas leaks improves the safety of both customers and station employees. It also enables immediate response and intervention in case of emergencies.</a:t>
            </a:r>
          </a:p>
          <a:p>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an era of increasing digital payments, this project promotes cashless transactions by allowing users to pay with RFID cards, making the fueling process more convenient and secure.</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D695A55-FFCF-D895-CF05-B351751C9378}"/>
                  </a:ext>
                </a:extLst>
              </p14:cNvPr>
              <p14:cNvContentPartPr/>
              <p14:nvPr/>
            </p14:nvContentPartPr>
            <p14:xfrm>
              <a:off x="3901722" y="6427108"/>
              <a:ext cx="2522880" cy="117720"/>
            </p14:xfrm>
          </p:contentPart>
        </mc:Choice>
        <mc:Fallback>
          <p:pic>
            <p:nvPicPr>
              <p:cNvPr id="7" name="Ink 6">
                <a:extLst>
                  <a:ext uri="{FF2B5EF4-FFF2-40B4-BE49-F238E27FC236}">
                    <a16:creationId xmlns:a16="http://schemas.microsoft.com/office/drawing/2014/main" id="{FD695A55-FFCF-D895-CF05-B351751C9378}"/>
                  </a:ext>
                </a:extLst>
              </p:cNvPr>
              <p:cNvPicPr/>
              <p:nvPr/>
            </p:nvPicPr>
            <p:blipFill>
              <a:blip r:embed="rId3"/>
              <a:stretch>
                <a:fillRect/>
              </a:stretch>
            </p:blipFill>
            <p:spPr>
              <a:xfrm>
                <a:off x="3839082" y="6364468"/>
                <a:ext cx="26485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8005DF4-57C9-1872-BE12-3E60006D1761}"/>
                  </a:ext>
                </a:extLst>
              </p14:cNvPr>
              <p14:cNvContentPartPr/>
              <p14:nvPr/>
            </p14:nvContentPartPr>
            <p14:xfrm>
              <a:off x="5806482" y="6274468"/>
              <a:ext cx="799560" cy="154800"/>
            </p14:xfrm>
          </p:contentPart>
        </mc:Choice>
        <mc:Fallback>
          <p:pic>
            <p:nvPicPr>
              <p:cNvPr id="8" name="Ink 7">
                <a:extLst>
                  <a:ext uri="{FF2B5EF4-FFF2-40B4-BE49-F238E27FC236}">
                    <a16:creationId xmlns:a16="http://schemas.microsoft.com/office/drawing/2014/main" id="{88005DF4-57C9-1872-BE12-3E60006D1761}"/>
                  </a:ext>
                </a:extLst>
              </p:cNvPr>
              <p:cNvPicPr/>
              <p:nvPr/>
            </p:nvPicPr>
            <p:blipFill>
              <a:blip r:embed="rId5"/>
              <a:stretch>
                <a:fillRect/>
              </a:stretch>
            </p:blipFill>
            <p:spPr>
              <a:xfrm>
                <a:off x="5743842" y="6211468"/>
                <a:ext cx="9252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D5BD740-A461-3933-1B9B-594A933344C0}"/>
                  </a:ext>
                </a:extLst>
              </p14:cNvPr>
              <p14:cNvContentPartPr/>
              <p14:nvPr/>
            </p14:nvContentPartPr>
            <p14:xfrm>
              <a:off x="5150562" y="6330628"/>
              <a:ext cx="784080" cy="322200"/>
            </p14:xfrm>
          </p:contentPart>
        </mc:Choice>
        <mc:Fallback>
          <p:pic>
            <p:nvPicPr>
              <p:cNvPr id="9" name="Ink 8">
                <a:extLst>
                  <a:ext uri="{FF2B5EF4-FFF2-40B4-BE49-F238E27FC236}">
                    <a16:creationId xmlns:a16="http://schemas.microsoft.com/office/drawing/2014/main" id="{4D5BD740-A461-3933-1B9B-594A933344C0}"/>
                  </a:ext>
                </a:extLst>
              </p:cNvPr>
              <p:cNvPicPr/>
              <p:nvPr/>
            </p:nvPicPr>
            <p:blipFill>
              <a:blip r:embed="rId7"/>
              <a:stretch>
                <a:fillRect/>
              </a:stretch>
            </p:blipFill>
            <p:spPr>
              <a:xfrm>
                <a:off x="5087922" y="6267628"/>
                <a:ext cx="909720" cy="447840"/>
              </a:xfrm>
              <a:prstGeom prst="rect">
                <a:avLst/>
              </a:prstGeom>
            </p:spPr>
          </p:pic>
        </mc:Fallback>
      </mc:AlternateContent>
    </p:spTree>
    <p:extLst>
      <p:ext uri="{BB962C8B-B14F-4D97-AF65-F5344CB8AC3E}">
        <p14:creationId xmlns:p14="http://schemas.microsoft.com/office/powerpoint/2010/main" val="166111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79E1-DE8D-5CB5-D2AB-4088DCF4875E}"/>
              </a:ext>
            </a:extLst>
          </p:cNvPr>
          <p:cNvSpPr>
            <a:spLocks noGrp="1"/>
          </p:cNvSpPr>
          <p:nvPr>
            <p:ph type="title"/>
          </p:nvPr>
        </p:nvSpPr>
        <p:spPr/>
        <p:txBody>
          <a:bodyPr/>
          <a:lstStyle/>
          <a:p>
            <a:r>
              <a:rPr lang="en-US" dirty="0"/>
              <a:t>Literature Survey</a:t>
            </a:r>
          </a:p>
        </p:txBody>
      </p:sp>
      <p:sp>
        <p:nvSpPr>
          <p:cNvPr id="3" name="Date Placeholder 2">
            <a:extLst>
              <a:ext uri="{FF2B5EF4-FFF2-40B4-BE49-F238E27FC236}">
                <a16:creationId xmlns:a16="http://schemas.microsoft.com/office/drawing/2014/main" id="{5190909D-5492-8FBB-8EEE-A266D3E8B4A5}"/>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B090D33B-DF39-FB3B-6B11-BB0EFE76CC91}"/>
              </a:ext>
            </a:extLst>
          </p:cNvPr>
          <p:cNvSpPr>
            <a:spLocks noGrp="1"/>
          </p:cNvSpPr>
          <p:nvPr>
            <p:ph type="ftr" sz="quarter" idx="11"/>
          </p:nvPr>
        </p:nvSpPr>
        <p:spPr/>
        <p:txBody>
          <a:bodyPr/>
          <a:lstStyle/>
          <a:p>
            <a:r>
              <a:rPr lang="en-US" dirty="0"/>
              <a:t>Dept. of E&amp;TC, SCOE, Pune</a:t>
            </a:r>
          </a:p>
        </p:txBody>
      </p:sp>
      <p:sp>
        <p:nvSpPr>
          <p:cNvPr id="5" name="Slide Number Placeholder 4">
            <a:extLst>
              <a:ext uri="{FF2B5EF4-FFF2-40B4-BE49-F238E27FC236}">
                <a16:creationId xmlns:a16="http://schemas.microsoft.com/office/drawing/2014/main" id="{CAD51DE7-5694-4AA8-CD45-487EAEE403AD}"/>
              </a:ext>
            </a:extLst>
          </p:cNvPr>
          <p:cNvSpPr>
            <a:spLocks noGrp="1"/>
          </p:cNvSpPr>
          <p:nvPr>
            <p:ph type="sldNum" sz="quarter" idx="12"/>
          </p:nvPr>
        </p:nvSpPr>
        <p:spPr/>
        <p:txBody>
          <a:bodyPr/>
          <a:lstStyle/>
          <a:p>
            <a:fld id="{6F42FDE4-A7DD-41A7-A0A6-9B649FB43336}" type="slidenum">
              <a:rPr lang="en-US" smtClean="0"/>
              <a:pPr/>
              <a:t>5</a:t>
            </a:fld>
            <a:endParaRPr lang="en-US" dirty="0"/>
          </a:p>
        </p:txBody>
      </p:sp>
      <p:sp>
        <p:nvSpPr>
          <p:cNvPr id="6" name="Content Placeholder 5">
            <a:extLst>
              <a:ext uri="{FF2B5EF4-FFF2-40B4-BE49-F238E27FC236}">
                <a16:creationId xmlns:a16="http://schemas.microsoft.com/office/drawing/2014/main" id="{406E75F1-2C93-3E08-C920-144861AED16F}"/>
              </a:ext>
            </a:extLst>
          </p:cNvPr>
          <p:cNvSpPr>
            <a:spLocks noGrp="1"/>
          </p:cNvSpPr>
          <p:nvPr>
            <p:ph sz="quarter" idx="1"/>
          </p:nvPr>
        </p:nvSpPr>
        <p:spPr>
          <a:xfrm>
            <a:off x="50512" y="1340653"/>
            <a:ext cx="8869680" cy="4754880"/>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"Challenges to IoT-enabled predictive maintenance for industry 4.0”</a:t>
            </a:r>
          </a:p>
          <a:p>
            <a:pPr>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research paper titled "Challenges to IoT-enabled predictive maintenance for Industry 4.0"addresses the various obstacles and complexities associated with implementing Internet of Things (IoT)-enabled predictive maintenance strategies in the context of Industry 4.0.</a:t>
            </a:r>
          </a:p>
          <a:p>
            <a:pPr>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Predictive maintenance involves using real-time data and analytics to anticipate when equipment or machinery might fail, allowing for proactive maintenance, reduced downtime, and cost savings. </a:t>
            </a:r>
          </a:p>
          <a:p>
            <a:pPr marL="0" indent="0">
              <a:buNone/>
            </a:pPr>
            <a:r>
              <a:rPr lang="en-US" sz="1800" b="1" dirty="0">
                <a:latin typeface="Times New Roman" panose="02020603050405020304" pitchFamily="18" charset="0"/>
                <a:cs typeface="Times New Roman" panose="02020603050405020304" pitchFamily="18" charset="0"/>
              </a:rPr>
              <a:t>"Petroleum pipeline monitoring using an internet of things (IoT) platform“</a:t>
            </a:r>
          </a:p>
          <a:p>
            <a:r>
              <a:rPr lang="en-US" sz="1800" b="0" i="0" dirty="0">
                <a:solidFill>
                  <a:srgbClr val="374151"/>
                </a:solidFill>
                <a:effectLst/>
                <a:latin typeface="Times New Roman" panose="02020603050405020304" pitchFamily="18" charset="0"/>
                <a:cs typeface="Times New Roman" panose="02020603050405020304" pitchFamily="18" charset="0"/>
              </a:rPr>
              <a:t>The paper introduces the concept of IoT and its relevance in the context of petroleum pipeline monitoring. It also discusses the growing importance of real-time data and remote monitoring in the oil and gas industry</a:t>
            </a:r>
            <a:r>
              <a:rPr lang="en-US" sz="1800" dirty="0">
                <a:latin typeface="Times New Roman" panose="02020603050405020304" pitchFamily="18" charset="0"/>
                <a:cs typeface="Times New Roman" panose="02020603050405020304" pitchFamily="18" charset="0"/>
              </a:rPr>
              <a:t>.</a:t>
            </a:r>
          </a:p>
          <a:p>
            <a:r>
              <a:rPr lang="en-US" sz="1800" b="0" i="0" dirty="0">
                <a:solidFill>
                  <a:srgbClr val="374151"/>
                </a:solidFill>
                <a:effectLst/>
                <a:latin typeface="Times New Roman" panose="02020603050405020304" pitchFamily="18" charset="0"/>
                <a:cs typeface="Times New Roman" panose="02020603050405020304" pitchFamily="18" charset="0"/>
              </a:rPr>
              <a:t>Given the critical nature of petroleum pipelines, security is of paramount importance. The paper also covers the security measures and encryption methods in place to protect the data and the infrastructure from cyber threats.</a:t>
            </a:r>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ADE4B14-F74B-441C-EBED-8F36DDD81583}"/>
                  </a:ext>
                </a:extLst>
              </p14:cNvPr>
              <p14:cNvContentPartPr/>
              <p14:nvPr/>
            </p14:nvContentPartPr>
            <p14:xfrm>
              <a:off x="5317242" y="5816188"/>
              <a:ext cx="600120" cy="55800"/>
            </p14:xfrm>
          </p:contentPart>
        </mc:Choice>
        <mc:Fallback>
          <p:pic>
            <p:nvPicPr>
              <p:cNvPr id="7" name="Ink 6">
                <a:extLst>
                  <a:ext uri="{FF2B5EF4-FFF2-40B4-BE49-F238E27FC236}">
                    <a16:creationId xmlns:a16="http://schemas.microsoft.com/office/drawing/2014/main" id="{6ADE4B14-F74B-441C-EBED-8F36DDD81583}"/>
                  </a:ext>
                </a:extLst>
              </p:cNvPr>
              <p:cNvPicPr/>
              <p:nvPr/>
            </p:nvPicPr>
            <p:blipFill>
              <a:blip r:embed="rId3"/>
              <a:stretch>
                <a:fillRect/>
              </a:stretch>
            </p:blipFill>
            <p:spPr>
              <a:xfrm>
                <a:off x="5254242" y="5753188"/>
                <a:ext cx="7257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B365CDF-43B2-7560-21D8-F1E5A50841CA}"/>
                  </a:ext>
                </a:extLst>
              </p14:cNvPr>
              <p14:cNvContentPartPr/>
              <p14:nvPr/>
            </p14:nvContentPartPr>
            <p14:xfrm>
              <a:off x="3902082" y="6470308"/>
              <a:ext cx="1684440" cy="171000"/>
            </p14:xfrm>
          </p:contentPart>
        </mc:Choice>
        <mc:Fallback>
          <p:pic>
            <p:nvPicPr>
              <p:cNvPr id="8" name="Ink 7">
                <a:extLst>
                  <a:ext uri="{FF2B5EF4-FFF2-40B4-BE49-F238E27FC236}">
                    <a16:creationId xmlns:a16="http://schemas.microsoft.com/office/drawing/2014/main" id="{7B365CDF-43B2-7560-21D8-F1E5A50841CA}"/>
                  </a:ext>
                </a:extLst>
              </p:cNvPr>
              <p:cNvPicPr/>
              <p:nvPr/>
            </p:nvPicPr>
            <p:blipFill>
              <a:blip r:embed="rId5"/>
              <a:stretch>
                <a:fillRect/>
              </a:stretch>
            </p:blipFill>
            <p:spPr>
              <a:xfrm>
                <a:off x="3839082" y="6407668"/>
                <a:ext cx="1810080" cy="296640"/>
              </a:xfrm>
              <a:prstGeom prst="rect">
                <a:avLst/>
              </a:prstGeom>
            </p:spPr>
          </p:pic>
        </mc:Fallback>
      </mc:AlternateContent>
    </p:spTree>
    <p:extLst>
      <p:ext uri="{BB962C8B-B14F-4D97-AF65-F5344CB8AC3E}">
        <p14:creationId xmlns:p14="http://schemas.microsoft.com/office/powerpoint/2010/main" val="171379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Problem Statement</a:t>
            </a:r>
          </a:p>
        </p:txBody>
      </p:sp>
      <p:sp>
        <p:nvSpPr>
          <p:cNvPr id="3" name="Date Placeholder 2"/>
          <p:cNvSpPr>
            <a:spLocks noGrp="1"/>
          </p:cNvSpPr>
          <p:nvPr>
            <p:ph type="dt" sz="half" idx="10"/>
          </p:nvPr>
        </p:nvSpPr>
        <p:spPr/>
        <p:txBody>
          <a:bodyPr/>
          <a:lstStyle/>
          <a:p>
            <a:r>
              <a:rPr lang="en-US"/>
              <a:t>2023-24</a:t>
            </a:r>
            <a:endParaRPr lang="en-US" dirty="0"/>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6</a:t>
            </a:fld>
            <a:endParaRPr lang="en-US" dirty="0"/>
          </a:p>
        </p:txBody>
      </p:sp>
      <p:sp>
        <p:nvSpPr>
          <p:cNvPr id="6" name="Content Placeholder 5"/>
          <p:cNvSpPr>
            <a:spLocks noGrp="1"/>
          </p:cNvSpPr>
          <p:nvPr>
            <p:ph sz="quarter" idx="1"/>
          </p:nvPr>
        </p:nvSpPr>
        <p:spPr>
          <a:xfrm>
            <a:off x="150112" y="1485126"/>
            <a:ext cx="8754392" cy="4754880"/>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Traditional methods of monitoring and operating petrol pumps at gas stations involve manual human intervention, leading to issues related to efficiency, accuracy, and cost-effectiveness. </a:t>
            </a:r>
          </a:p>
          <a:p>
            <a:r>
              <a:rPr lang="en-US" sz="2000" b="0" i="0" dirty="0">
                <a:solidFill>
                  <a:srgbClr val="374151"/>
                </a:solidFill>
                <a:effectLst/>
                <a:latin typeface="Times New Roman" panose="02020603050405020304" pitchFamily="18" charset="0"/>
                <a:cs typeface="Times New Roman" panose="02020603050405020304" pitchFamily="18" charset="0"/>
              </a:rPr>
              <a:t>The increasing number of vehicles, especially in countries like Iraq, has caused congestion at fuel stations, where drivers often face challenges such as making cash payments, dealing with change, and ensuring the accurate dispensing of fuel. Moreover, safety and security concerns, as well as the management of pump operations, present additional challenges.</a:t>
            </a:r>
            <a:endParaRPr lang="en-IN"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1F3983D-EDA9-705F-E0C8-E7CF1116DF51}"/>
              </a:ext>
            </a:extLst>
          </p:cNvPr>
          <p:cNvSpPr/>
          <p:nvPr/>
        </p:nvSpPr>
        <p:spPr>
          <a:xfrm>
            <a:off x="3792071" y="6436659"/>
            <a:ext cx="1837764" cy="1854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108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879E-A33F-F0C8-26DE-AB0C026CACCE}"/>
              </a:ext>
            </a:extLst>
          </p:cNvPr>
          <p:cNvSpPr>
            <a:spLocks noGrp="1"/>
          </p:cNvSpPr>
          <p:nvPr>
            <p:ph type="title"/>
          </p:nvPr>
        </p:nvSpPr>
        <p:spPr/>
        <p:txBody>
          <a:bodyPr/>
          <a:lstStyle/>
          <a:p>
            <a:r>
              <a:rPr lang="en-US" dirty="0"/>
              <a:t>Objective</a:t>
            </a:r>
          </a:p>
        </p:txBody>
      </p:sp>
      <p:sp>
        <p:nvSpPr>
          <p:cNvPr id="3" name="Date Placeholder 2">
            <a:extLst>
              <a:ext uri="{FF2B5EF4-FFF2-40B4-BE49-F238E27FC236}">
                <a16:creationId xmlns:a16="http://schemas.microsoft.com/office/drawing/2014/main" id="{905C7B29-548E-0031-B4FF-C08B1B8A83F7}"/>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14A73DBC-5E0C-9F07-A534-A9F28B8C604E}"/>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358B8A5C-DE7A-A176-AB5D-C280F55E183C}"/>
              </a:ext>
            </a:extLst>
          </p:cNvPr>
          <p:cNvSpPr>
            <a:spLocks noGrp="1"/>
          </p:cNvSpPr>
          <p:nvPr>
            <p:ph type="sldNum" sz="quarter" idx="12"/>
          </p:nvPr>
        </p:nvSpPr>
        <p:spPr/>
        <p:txBody>
          <a:bodyPr/>
          <a:lstStyle/>
          <a:p>
            <a:fld id="{6F42FDE4-A7DD-41A7-A0A6-9B649FB43336}" type="slidenum">
              <a:rPr lang="en-US" smtClean="0"/>
              <a:pPr/>
              <a:t>7</a:t>
            </a:fld>
            <a:endParaRPr lang="en-US" dirty="0"/>
          </a:p>
        </p:txBody>
      </p:sp>
      <p:sp>
        <p:nvSpPr>
          <p:cNvPr id="6" name="Content Placeholder 5">
            <a:extLst>
              <a:ext uri="{FF2B5EF4-FFF2-40B4-BE49-F238E27FC236}">
                <a16:creationId xmlns:a16="http://schemas.microsoft.com/office/drawing/2014/main" id="{3D40DBB7-EA6C-180D-6289-9A66137DFA71}"/>
              </a:ext>
            </a:extLst>
          </p:cNvPr>
          <p:cNvSpPr>
            <a:spLocks noGrp="1"/>
          </p:cNvSpPr>
          <p:nvPr>
            <p:ph sz="quarter" idx="1"/>
          </p:nvPr>
        </p:nvSpPr>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To develop a system that automates the process of fuel dispensing to eliminate the need for manual intervention.</a:t>
            </a:r>
          </a:p>
          <a:p>
            <a:r>
              <a:rPr lang="en-US" sz="2000" b="0" i="0" dirty="0">
                <a:solidFill>
                  <a:srgbClr val="374151"/>
                </a:solidFill>
                <a:effectLst/>
                <a:latin typeface="Times New Roman" panose="02020603050405020304" pitchFamily="18" charset="0"/>
                <a:cs typeface="Times New Roman" panose="02020603050405020304" pitchFamily="18" charset="0"/>
              </a:rPr>
              <a:t>To implement RFID technology for user identification and payment processing to enable cashless transactions.</a:t>
            </a:r>
          </a:p>
          <a:p>
            <a:r>
              <a:rPr lang="en-US" sz="2000" b="0" i="0" dirty="0">
                <a:solidFill>
                  <a:srgbClr val="374151"/>
                </a:solidFill>
                <a:effectLst/>
                <a:latin typeface="Times New Roman" panose="02020603050405020304" pitchFamily="18" charset="0"/>
                <a:cs typeface="Times New Roman" panose="02020603050405020304" pitchFamily="18" charset="0"/>
              </a:rPr>
              <a:t>To enable users to monitor the quantity of fuel dispensed in real-time, providing transparency and accuracy.</a:t>
            </a:r>
          </a:p>
          <a:p>
            <a:r>
              <a:rPr lang="en-US" sz="2000" b="0" i="0">
                <a:solidFill>
                  <a:srgbClr val="374151"/>
                </a:solidFill>
                <a:effectLst/>
                <a:latin typeface="Times New Roman" panose="02020603050405020304" pitchFamily="18" charset="0"/>
                <a:cs typeface="Times New Roman" panose="02020603050405020304" pitchFamily="18" charset="0"/>
              </a:rPr>
              <a:t>To design </a:t>
            </a:r>
            <a:r>
              <a:rPr lang="en-US" sz="2000" b="0" i="0" dirty="0">
                <a:solidFill>
                  <a:srgbClr val="374151"/>
                </a:solidFill>
                <a:effectLst/>
                <a:latin typeface="Times New Roman" panose="02020603050405020304" pitchFamily="18" charset="0"/>
                <a:cs typeface="Times New Roman" panose="02020603050405020304" pitchFamily="18" charset="0"/>
              </a:rPr>
              <a:t>the system to be energy-efficient and environmentally friendly, considering power consumption and emissions</a:t>
            </a:r>
            <a:r>
              <a:rPr lang="en-US" b="0" i="0" dirty="0">
                <a:solidFill>
                  <a:srgbClr val="374151"/>
                </a:solidFill>
                <a:effectLst/>
                <a:latin typeface="Söhne"/>
              </a:rPr>
              <a:t>.</a:t>
            </a:r>
            <a:endParaRPr lang="en-US"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34C965B-CE8E-EE53-B27A-8D94C3184FB5}"/>
                  </a:ext>
                </a:extLst>
              </p14:cNvPr>
              <p14:cNvContentPartPr/>
              <p14:nvPr/>
            </p14:nvContentPartPr>
            <p14:xfrm>
              <a:off x="3853122" y="6369868"/>
              <a:ext cx="1705320" cy="264600"/>
            </p14:xfrm>
          </p:contentPart>
        </mc:Choice>
        <mc:Fallback>
          <p:pic>
            <p:nvPicPr>
              <p:cNvPr id="7" name="Ink 6">
                <a:extLst>
                  <a:ext uri="{FF2B5EF4-FFF2-40B4-BE49-F238E27FC236}">
                    <a16:creationId xmlns:a16="http://schemas.microsoft.com/office/drawing/2014/main" id="{634C965B-CE8E-EE53-B27A-8D94C3184FB5}"/>
                  </a:ext>
                </a:extLst>
              </p:cNvPr>
              <p:cNvPicPr/>
              <p:nvPr/>
            </p:nvPicPr>
            <p:blipFill>
              <a:blip r:embed="rId3"/>
              <a:stretch>
                <a:fillRect/>
              </a:stretch>
            </p:blipFill>
            <p:spPr>
              <a:xfrm>
                <a:off x="3790122" y="6307228"/>
                <a:ext cx="1830960" cy="390240"/>
              </a:xfrm>
              <a:prstGeom prst="rect">
                <a:avLst/>
              </a:prstGeom>
            </p:spPr>
          </p:pic>
        </mc:Fallback>
      </mc:AlternateContent>
    </p:spTree>
    <p:extLst>
      <p:ext uri="{BB962C8B-B14F-4D97-AF65-F5344CB8AC3E}">
        <p14:creationId xmlns:p14="http://schemas.microsoft.com/office/powerpoint/2010/main" val="24023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Block Diagram</a:t>
            </a:r>
          </a:p>
        </p:txBody>
      </p:sp>
      <p:sp>
        <p:nvSpPr>
          <p:cNvPr id="3" name="Date Placeholder 2"/>
          <p:cNvSpPr>
            <a:spLocks noGrp="1"/>
          </p:cNvSpPr>
          <p:nvPr>
            <p:ph type="dt" sz="half" idx="10"/>
          </p:nvPr>
        </p:nvSpPr>
        <p:spPr/>
        <p:txBody>
          <a:bodyPr/>
          <a:lstStyle/>
          <a:p>
            <a:r>
              <a:rPr lang="en-US" dirty="0"/>
              <a:t>2023-24</a:t>
            </a:r>
          </a:p>
        </p:txBody>
      </p:sp>
      <p:sp>
        <p:nvSpPr>
          <p:cNvPr id="4" name="Footer Placeholder 3"/>
          <p:cNvSpPr>
            <a:spLocks noGrp="1"/>
          </p:cNvSpPr>
          <p:nvPr>
            <p:ph type="ftr" sz="quarter" idx="11"/>
          </p:nvPr>
        </p:nvSpPr>
        <p:spPr/>
        <p:txBody>
          <a:bodyPr/>
          <a:lstStyle/>
          <a:p>
            <a:r>
              <a:rPr lang="en-US" dirty="0"/>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lang="en-US" smtClean="0"/>
              <a:pPr/>
              <a:t>8</a:t>
            </a:fld>
            <a:endParaRPr lang="en-US" dirty="0"/>
          </a:p>
        </p:txBody>
      </p:sp>
      <p:sp>
        <p:nvSpPr>
          <p:cNvPr id="6" name="Rectangle 5">
            <a:extLst>
              <a:ext uri="{FF2B5EF4-FFF2-40B4-BE49-F238E27FC236}">
                <a16:creationId xmlns:a16="http://schemas.microsoft.com/office/drawing/2014/main" id="{C0F50355-87A1-527C-0258-5CADE64A35A7}"/>
              </a:ext>
            </a:extLst>
          </p:cNvPr>
          <p:cNvSpPr/>
          <p:nvPr/>
        </p:nvSpPr>
        <p:spPr>
          <a:xfrm>
            <a:off x="3801035" y="6349624"/>
            <a:ext cx="1819836" cy="3162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4" name="Straight Connector 163">
            <a:extLst>
              <a:ext uri="{FF2B5EF4-FFF2-40B4-BE49-F238E27FC236}">
                <a16:creationId xmlns:a16="http://schemas.microsoft.com/office/drawing/2014/main" id="{656908B0-CF80-F41D-F0E6-1C5BF67F929D}"/>
              </a:ext>
            </a:extLst>
          </p:cNvPr>
          <p:cNvCxnSpPr/>
          <p:nvPr/>
        </p:nvCxnSpPr>
        <p:spPr>
          <a:xfrm flipV="1">
            <a:off x="-1751162" y="51758"/>
            <a:ext cx="0" cy="4545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diagram of a computer&#10;&#10;Description automatically generated">
            <a:extLst>
              <a:ext uri="{FF2B5EF4-FFF2-40B4-BE49-F238E27FC236}">
                <a16:creationId xmlns:a16="http://schemas.microsoft.com/office/drawing/2014/main" id="{A518A203-AAE2-B395-A4BC-68208D395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89" y="1457492"/>
            <a:ext cx="6856939" cy="4892132"/>
          </a:xfrm>
          <a:prstGeom prst="rect">
            <a:avLst/>
          </a:prstGeom>
        </p:spPr>
      </p:pic>
    </p:spTree>
    <p:extLst>
      <p:ext uri="{BB962C8B-B14F-4D97-AF65-F5344CB8AC3E}">
        <p14:creationId xmlns:p14="http://schemas.microsoft.com/office/powerpoint/2010/main" val="148748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C1DD-F3C4-A891-AA32-494D117EBE20}"/>
              </a:ext>
            </a:extLst>
          </p:cNvPr>
          <p:cNvSpPr>
            <a:spLocks noGrp="1"/>
          </p:cNvSpPr>
          <p:nvPr>
            <p:ph type="title"/>
          </p:nvPr>
        </p:nvSpPr>
        <p:spPr/>
        <p:txBody>
          <a:bodyPr/>
          <a:lstStyle/>
          <a:p>
            <a:r>
              <a:rPr lang="en-US" dirty="0"/>
              <a:t>Block Diagram Explanation</a:t>
            </a:r>
          </a:p>
        </p:txBody>
      </p:sp>
      <p:sp>
        <p:nvSpPr>
          <p:cNvPr id="3" name="Date Placeholder 2">
            <a:extLst>
              <a:ext uri="{FF2B5EF4-FFF2-40B4-BE49-F238E27FC236}">
                <a16:creationId xmlns:a16="http://schemas.microsoft.com/office/drawing/2014/main" id="{591CE985-AB2C-F496-26EE-BFD3917DD5F3}"/>
              </a:ext>
            </a:extLst>
          </p:cNvPr>
          <p:cNvSpPr>
            <a:spLocks noGrp="1"/>
          </p:cNvSpPr>
          <p:nvPr>
            <p:ph type="dt" sz="half" idx="10"/>
          </p:nvPr>
        </p:nvSpPr>
        <p:spPr/>
        <p:txBody>
          <a:bodyPr/>
          <a:lstStyle/>
          <a:p>
            <a:r>
              <a:rPr lang="en-US"/>
              <a:t>2023-24</a:t>
            </a:r>
            <a:endParaRPr lang="en-US" dirty="0"/>
          </a:p>
        </p:txBody>
      </p:sp>
      <p:sp>
        <p:nvSpPr>
          <p:cNvPr id="4" name="Footer Placeholder 3">
            <a:extLst>
              <a:ext uri="{FF2B5EF4-FFF2-40B4-BE49-F238E27FC236}">
                <a16:creationId xmlns:a16="http://schemas.microsoft.com/office/drawing/2014/main" id="{A327D58F-6EB1-ACC8-7D9B-292B3CEE1926}"/>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E97ADE57-C6BD-5EA4-4E60-17D317AEFFCF}"/>
              </a:ext>
            </a:extLst>
          </p:cNvPr>
          <p:cNvSpPr>
            <a:spLocks noGrp="1"/>
          </p:cNvSpPr>
          <p:nvPr>
            <p:ph type="sldNum" sz="quarter" idx="12"/>
          </p:nvPr>
        </p:nvSpPr>
        <p:spPr/>
        <p:txBody>
          <a:bodyPr/>
          <a:lstStyle/>
          <a:p>
            <a:fld id="{6F42FDE4-A7DD-41A7-A0A6-9B649FB43336}" type="slidenum">
              <a:rPr lang="en-US" smtClean="0"/>
              <a:pPr/>
              <a:t>9</a:t>
            </a:fld>
            <a:endParaRPr lang="en-US" dirty="0"/>
          </a:p>
        </p:txBody>
      </p:sp>
      <p:sp>
        <p:nvSpPr>
          <p:cNvPr id="6" name="Content Placeholder 5">
            <a:extLst>
              <a:ext uri="{FF2B5EF4-FFF2-40B4-BE49-F238E27FC236}">
                <a16:creationId xmlns:a16="http://schemas.microsoft.com/office/drawing/2014/main" id="{6D342D68-3F61-604E-56F7-E959A962DD32}"/>
              </a:ext>
            </a:extLst>
          </p:cNvPr>
          <p:cNvSpPr>
            <a:spLocks noGrp="1"/>
          </p:cNvSpPr>
          <p:nvPr>
            <p:ph sz="quarter" idx="1"/>
          </p:nvPr>
        </p:nvSpPr>
        <p:spPr>
          <a:xfrm>
            <a:off x="150112" y="1485126"/>
            <a:ext cx="8754392" cy="4754880"/>
          </a:xfrm>
        </p:spPr>
        <p:txBody>
          <a:bodyPr>
            <a:normAutofit lnSpcReduction="10000"/>
          </a:bodyPr>
          <a:lstStyle/>
          <a:p>
            <a:endParaRPr lang="en-US" dirty="0"/>
          </a:p>
          <a:p>
            <a:r>
              <a:rPr lang="en-US" dirty="0"/>
              <a:t>The petrol card is entered and the system reads the information.</a:t>
            </a:r>
          </a:p>
          <a:p>
            <a:r>
              <a:rPr lang="en-US" dirty="0"/>
              <a:t>The RFID reader reads the RFID and authenticates it.</a:t>
            </a:r>
          </a:p>
          <a:p>
            <a:r>
              <a:rPr lang="en-US" dirty="0"/>
              <a:t>If the RFID is valid the then the sensor level is displayed and the amount of petrol to be filled is entered.</a:t>
            </a:r>
          </a:p>
          <a:p>
            <a:r>
              <a:rPr lang="en-US" dirty="0"/>
              <a:t>Relay turns on the fuel dispenser and turns it off when the amount entered is recharged.</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A05A584-2CF5-608A-20BB-0920E266F5BE}"/>
                  </a:ext>
                </a:extLst>
              </p14:cNvPr>
              <p14:cNvContentPartPr/>
              <p14:nvPr/>
            </p14:nvContentPartPr>
            <p14:xfrm>
              <a:off x="3889842" y="6462748"/>
              <a:ext cx="1668600" cy="127800"/>
            </p14:xfrm>
          </p:contentPart>
        </mc:Choice>
        <mc:Fallback>
          <p:pic>
            <p:nvPicPr>
              <p:cNvPr id="7" name="Ink 6">
                <a:extLst>
                  <a:ext uri="{FF2B5EF4-FFF2-40B4-BE49-F238E27FC236}">
                    <a16:creationId xmlns:a16="http://schemas.microsoft.com/office/drawing/2014/main" id="{5A05A584-2CF5-608A-20BB-0920E266F5BE}"/>
                  </a:ext>
                </a:extLst>
              </p:cNvPr>
              <p:cNvPicPr/>
              <p:nvPr/>
            </p:nvPicPr>
            <p:blipFill>
              <a:blip r:embed="rId3"/>
              <a:stretch>
                <a:fillRect/>
              </a:stretch>
            </p:blipFill>
            <p:spPr>
              <a:xfrm>
                <a:off x="3826842" y="6399748"/>
                <a:ext cx="1794240" cy="253440"/>
              </a:xfrm>
              <a:prstGeom prst="rect">
                <a:avLst/>
              </a:prstGeom>
            </p:spPr>
          </p:pic>
        </mc:Fallback>
      </mc:AlternateContent>
    </p:spTree>
    <p:extLst>
      <p:ext uri="{BB962C8B-B14F-4D97-AF65-F5344CB8AC3E}">
        <p14:creationId xmlns:p14="http://schemas.microsoft.com/office/powerpoint/2010/main" val="1271116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2560</TotalTime>
  <Words>1593</Words>
  <Application>Microsoft Office PowerPoint</Application>
  <PresentationFormat>On-screen Show (4:3)</PresentationFormat>
  <Paragraphs>152</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Book Antiqua</vt:lpstr>
      <vt:lpstr>Calibri</vt:lpstr>
      <vt:lpstr>Cambria Math</vt:lpstr>
      <vt:lpstr>Franklin Gothic Book</vt:lpstr>
      <vt:lpstr>Garamond</vt:lpstr>
      <vt:lpstr>Georgia</vt:lpstr>
      <vt:lpstr>Lucida Calligraphy</vt:lpstr>
      <vt:lpstr>Perpetua</vt:lpstr>
      <vt:lpstr>Söhne</vt:lpstr>
      <vt:lpstr>Times New Roman</vt:lpstr>
      <vt:lpstr>Wingdings 2</vt:lpstr>
      <vt:lpstr>Equity</vt:lpstr>
      <vt:lpstr>“Smart Automatic Petrol Pump System Based on RFID and ESP8266”</vt:lpstr>
      <vt:lpstr>Contents</vt:lpstr>
      <vt:lpstr>Introduction</vt:lpstr>
      <vt:lpstr>Motivation</vt:lpstr>
      <vt:lpstr>Literature Survey</vt:lpstr>
      <vt:lpstr>Problem Statement</vt:lpstr>
      <vt:lpstr>Objective</vt:lpstr>
      <vt:lpstr>Block Diagram</vt:lpstr>
      <vt:lpstr>Block Diagram Explanation</vt:lpstr>
      <vt:lpstr>Flow Chart</vt:lpstr>
      <vt:lpstr>Circuit Diagram</vt:lpstr>
      <vt:lpstr>Hardware &amp; Software Required</vt:lpstr>
      <vt:lpstr>Component Specification</vt:lpstr>
      <vt:lpstr>Advantages</vt:lpstr>
      <vt:lpstr>Disadvantages</vt:lpstr>
      <vt:lpstr>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balaji apet</cp:lastModifiedBy>
  <cp:revision>214</cp:revision>
  <dcterms:created xsi:type="dcterms:W3CDTF">2014-09-16T21:34:04Z</dcterms:created>
  <dcterms:modified xsi:type="dcterms:W3CDTF">2023-11-05T19:43:04Z</dcterms:modified>
</cp:coreProperties>
</file>