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2" r:id="rId3"/>
    <p:sldId id="317" r:id="rId4"/>
    <p:sldId id="318" r:id="rId5"/>
    <p:sldId id="319" r:id="rId6"/>
    <p:sldId id="320" r:id="rId7"/>
    <p:sldId id="325" r:id="rId8"/>
    <p:sldId id="324" r:id="rId9"/>
    <p:sldId id="323" r:id="rId10"/>
    <p:sldId id="322" r:id="rId11"/>
    <p:sldId id="321" r:id="rId12"/>
    <p:sldId id="326" r:id="rId13"/>
    <p:sldId id="327" r:id="rId14"/>
    <p:sldId id="328" r:id="rId15"/>
    <p:sldId id="329" r:id="rId16"/>
    <p:sldId id="31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6699"/>
    <a:srgbClr val="003300"/>
    <a:srgbClr val="FFFF00"/>
    <a:srgbClr val="66CCFF"/>
    <a:srgbClr val="A50021"/>
    <a:srgbClr val="000066"/>
    <a:srgbClr val="003399"/>
    <a:srgbClr val="66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5" d="100"/>
          <a:sy n="85" d="100"/>
        </p:scale>
        <p:origin x="1181"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E3B2F-057D-4A8D-A8E1-E88D63456BD3}" type="datetimeFigureOut">
              <a:rPr lang="en-US" smtClean="0"/>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AFC0C-7CE4-4638-A536-7365364957B8}" type="slidenum">
              <a:rPr lang="en-US" smtClean="0"/>
              <a:t>‹#›</a:t>
            </a:fld>
            <a:endParaRPr lang="en-US"/>
          </a:p>
        </p:txBody>
      </p:sp>
    </p:spTree>
    <p:extLst>
      <p:ext uri="{BB962C8B-B14F-4D97-AF65-F5344CB8AC3E}">
        <p14:creationId xmlns:p14="http://schemas.microsoft.com/office/powerpoint/2010/main" val="215012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2440"/>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2400" dirty="0">
              <a:latin typeface="Garamond" pitchFamily="18" charset="0"/>
            </a:endParaRPr>
          </a:p>
        </p:txBody>
      </p:sp>
      <p:sp>
        <p:nvSpPr>
          <p:cNvPr id="9" name="Subtitle 8"/>
          <p:cNvSpPr>
            <a:spLocks noGrp="1"/>
          </p:cNvSpPr>
          <p:nvPr>
            <p:ph type="subTitle" idx="1"/>
          </p:nvPr>
        </p:nvSpPr>
        <p:spPr>
          <a:xfrm>
            <a:off x="1295400" y="3841856"/>
            <a:ext cx="6400800" cy="1600200"/>
          </a:xfrm>
        </p:spPr>
        <p:txBody>
          <a:bodyPr/>
          <a:lstStyle>
            <a:lvl1pPr marL="0" indent="0" algn="ctr">
              <a:buNone/>
              <a:defRPr sz="2600">
                <a:solidFill>
                  <a:schemeClr val="tx1"/>
                </a:solidFill>
                <a:latin typeface="Garamond" pitchFamily="18"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p:txBody>
          <a:bodyPr/>
          <a:lstStyle/>
          <a:p>
            <a:r>
              <a:rPr lang="en-US"/>
              <a:t>2022-23</a:t>
            </a:r>
          </a:p>
        </p:txBody>
      </p:sp>
      <p:sp>
        <p:nvSpPr>
          <p:cNvPr id="17" name="Footer Placeholder 16"/>
          <p:cNvSpPr>
            <a:spLocks noGrp="1"/>
          </p:cNvSpPr>
          <p:nvPr>
            <p:ph type="ftr" sz="quarter" idx="11"/>
          </p:nvPr>
        </p:nvSpPr>
        <p:spPr/>
        <p:txBody>
          <a:bodyPr/>
          <a:lstStyle/>
          <a:p>
            <a:r>
              <a:rPr kumimoji="0" lang="en-US"/>
              <a:t>Dept. of E&amp;TC, SCOE, Pune</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t>‹#›</a:t>
            </a:fld>
            <a:endParaRPr kumimoji="0" lang="en-US" sz="1400" dirty="0">
              <a:solidFill>
                <a:srgbClr val="FFFFFF"/>
              </a:solidFill>
            </a:endParaRPr>
          </a:p>
        </p:txBody>
      </p:sp>
      <p:sp>
        <p:nvSpPr>
          <p:cNvPr id="7" name="Rectangle 6"/>
          <p:cNvSpPr/>
          <p:nvPr/>
        </p:nvSpPr>
        <p:spPr>
          <a:xfrm>
            <a:off x="62931" y="2063463"/>
            <a:ext cx="9021537" cy="1527349"/>
          </a:xfrm>
          <a:prstGeom prst="rect">
            <a:avLst/>
          </a:prstGeom>
          <a:solidFill>
            <a:srgbClr val="003300"/>
          </a:solidFill>
          <a:ln/>
        </p:spPr>
        <p:style>
          <a:lnRef idx="3">
            <a:schemeClr val="lt1"/>
          </a:lnRef>
          <a:fillRef idx="1">
            <a:schemeClr val="accent2"/>
          </a:fillRef>
          <a:effectRef idx="1">
            <a:schemeClr val="accent2"/>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2003565"/>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004" y="145241"/>
            <a:ext cx="1280160" cy="824915"/>
          </a:xfrm>
          <a:prstGeom prst="rect">
            <a:avLst/>
          </a:prstGeom>
          <a:noFill/>
          <a:ln>
            <a:noFill/>
          </a:ln>
        </p:spPr>
      </p:pic>
      <p:sp>
        <p:nvSpPr>
          <p:cNvPr id="11" name="Rectangle 10"/>
          <p:cNvSpPr/>
          <p:nvPr/>
        </p:nvSpPr>
        <p:spPr>
          <a:xfrm>
            <a:off x="62931" y="3604457"/>
            <a:ext cx="9021537" cy="45720"/>
          </a:xfrm>
          <a:prstGeom prst="rect">
            <a:avLst/>
          </a:prstGeom>
          <a:solidFill>
            <a:srgbClr val="A50021"/>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201978"/>
            <a:ext cx="8229600" cy="1188720"/>
          </a:xfrm>
        </p:spPr>
        <p:txBody>
          <a:bodyPr anchor="ctr"/>
          <a:lstStyle>
            <a:lvl1pPr algn="ctr">
              <a:defRPr lang="en-US" b="0" dirty="0">
                <a:solidFill>
                  <a:srgbClr val="FFFF00"/>
                </a:solidFill>
                <a:latin typeface="Georgia" pitchFamily="18" charset="0"/>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2022-23</a:t>
            </a:r>
          </a:p>
        </p:txBody>
      </p:sp>
      <p:sp>
        <p:nvSpPr>
          <p:cNvPr id="5" name="Footer Placeholder 4"/>
          <p:cNvSpPr>
            <a:spLocks noGrp="1"/>
          </p:cNvSpPr>
          <p:nvPr>
            <p:ph type="ftr" sz="quarter" idx="11"/>
          </p:nvPr>
        </p:nvSpPr>
        <p:spPr/>
        <p:txBody>
          <a:bodyPr/>
          <a:lstStyle/>
          <a:p>
            <a:r>
              <a:rPr kumimoji="0" lang="en-US"/>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2022-23</a:t>
            </a:r>
          </a:p>
        </p:txBody>
      </p:sp>
      <p:sp>
        <p:nvSpPr>
          <p:cNvPr id="5" name="Footer Placeholder 4"/>
          <p:cNvSpPr>
            <a:spLocks noGrp="1"/>
          </p:cNvSpPr>
          <p:nvPr>
            <p:ph type="ftr" sz="quarter" idx="11"/>
          </p:nvPr>
        </p:nvSpPr>
        <p:spPr/>
        <p:txBody>
          <a:bodyPr/>
          <a:lstStyle/>
          <a:p>
            <a:r>
              <a:rPr kumimoji="0" lang="en-US"/>
              <a:t>Dept. of E&amp;TC, SCOE, Pune</a:t>
            </a:r>
          </a:p>
        </p:txBody>
      </p:sp>
      <p:sp>
        <p:nvSpPr>
          <p:cNvPr id="6" name="Slide Number Placeholder 5"/>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7872" y="97214"/>
            <a:ext cx="7132320" cy="1005840"/>
          </a:xfrm>
        </p:spPr>
        <p:txBody>
          <a:bodyPr anchor="ctr">
            <a:normAutofit/>
          </a:bodyPr>
          <a:lstStyle>
            <a:lvl1pPr>
              <a:defRPr sz="3400" b="1">
                <a:solidFill>
                  <a:srgbClr val="00B050"/>
                </a:solidFill>
                <a:latin typeface="Garamond" pitchFamily="18" charset="0"/>
              </a:defRPr>
            </a:lvl1pPr>
          </a:lstStyle>
          <a:p>
            <a:r>
              <a:rPr kumimoji="0" lang="en-US" dirty="0"/>
              <a:t>Click to edit Master title style</a:t>
            </a:r>
          </a:p>
        </p:txBody>
      </p:sp>
      <p:sp>
        <p:nvSpPr>
          <p:cNvPr id="4" name="Date Placeholder 3"/>
          <p:cNvSpPr>
            <a:spLocks noGrp="1"/>
          </p:cNvSpPr>
          <p:nvPr>
            <p:ph type="dt" sz="half" idx="10"/>
          </p:nvPr>
        </p:nvSpPr>
        <p:spPr>
          <a:xfrm>
            <a:off x="7441464" y="6341378"/>
            <a:ext cx="1463040" cy="365760"/>
          </a:xfrm>
        </p:spPr>
        <p:txBody>
          <a:bodyPr/>
          <a:lstStyle>
            <a:lvl1pPr>
              <a:defRPr sz="1200" i="1">
                <a:solidFill>
                  <a:srgbClr val="002060"/>
                </a:solidFill>
                <a:latin typeface="Times New Roman" pitchFamily="18" charset="0"/>
                <a:cs typeface="Times New Roman" pitchFamily="18" charset="0"/>
              </a:defRPr>
            </a:lvl1pPr>
          </a:lstStyle>
          <a:p>
            <a:r>
              <a:rPr lang="en-US"/>
              <a:t>2022-23</a:t>
            </a:r>
            <a:endParaRPr lang="en-US" dirty="0"/>
          </a:p>
        </p:txBody>
      </p:sp>
      <p:sp>
        <p:nvSpPr>
          <p:cNvPr id="5" name="Footer Placeholder 4"/>
          <p:cNvSpPr>
            <a:spLocks noGrp="1"/>
          </p:cNvSpPr>
          <p:nvPr>
            <p:ph type="ftr" sz="quarter" idx="11"/>
          </p:nvPr>
        </p:nvSpPr>
        <p:spPr>
          <a:xfrm>
            <a:off x="723328" y="6349624"/>
            <a:ext cx="2011680" cy="365760"/>
          </a:xfrm>
        </p:spPr>
        <p:txBody>
          <a:bodyPr/>
          <a:lstStyle>
            <a:lvl1pPr>
              <a:defRPr sz="1200" i="1">
                <a:solidFill>
                  <a:srgbClr val="002060"/>
                </a:solidFill>
                <a:latin typeface="Times New Roman" pitchFamily="18" charset="0"/>
                <a:cs typeface="Times New Roman" pitchFamily="18" charset="0"/>
              </a:defRPr>
            </a:lvl1pPr>
          </a:lstStyle>
          <a:p>
            <a:r>
              <a:rPr lang="en-US"/>
              <a:t>Dept. of E&amp;TC, SCOE, Pune</a:t>
            </a:r>
            <a:endParaRPr lang="en-US" dirty="0"/>
          </a:p>
        </p:txBody>
      </p:sp>
      <p:sp>
        <p:nvSpPr>
          <p:cNvPr id="6" name="Slide Number Placeholder 5"/>
          <p:cNvSpPr>
            <a:spLocks noGrp="1"/>
          </p:cNvSpPr>
          <p:nvPr>
            <p:ph type="sldNum" sz="quarter" idx="12"/>
          </p:nvPr>
        </p:nvSpPr>
        <p:spPr>
          <a:xfrm>
            <a:off x="200896" y="6346780"/>
            <a:ext cx="365760" cy="365760"/>
          </a:xfrm>
        </p:spPr>
        <p:txBody>
          <a:bodyPr/>
          <a:lstStyle>
            <a:lvl1pPr>
              <a:defRPr sz="1200">
                <a:latin typeface="Cambria Math" pitchFamily="18" charset="0"/>
                <a:ea typeface="Cambria Math" pitchFamily="18" charset="0"/>
              </a:defRPr>
            </a:lvl1pPr>
          </a:lstStyle>
          <a:p>
            <a:fld id="{6F42FDE4-A7DD-41A7-A0A6-9B649FB43336}" type="slidenum">
              <a:rPr lang="en-US" smtClean="0"/>
              <a:pPr/>
              <a:t>‹#›</a:t>
            </a:fld>
            <a:endParaRPr lang="en-US" dirty="0"/>
          </a:p>
        </p:txBody>
      </p:sp>
      <p:sp>
        <p:nvSpPr>
          <p:cNvPr id="8" name="Content Placeholder 7"/>
          <p:cNvSpPr>
            <a:spLocks noGrp="1"/>
          </p:cNvSpPr>
          <p:nvPr>
            <p:ph sz="quarter" idx="1"/>
          </p:nvPr>
        </p:nvSpPr>
        <p:spPr>
          <a:xfrm>
            <a:off x="150112" y="1485126"/>
            <a:ext cx="8869680" cy="4754880"/>
          </a:xfrm>
        </p:spPr>
        <p:txBody>
          <a:bodyPr vert="horz"/>
          <a:lstStyle>
            <a:lvl1pPr algn="just">
              <a:spcBef>
                <a:spcPts val="600"/>
              </a:spcBef>
              <a:spcAft>
                <a:spcPts val="600"/>
              </a:spcAft>
              <a:defRPr sz="2800" b="0">
                <a:solidFill>
                  <a:schemeClr val="tx1"/>
                </a:solidFill>
                <a:latin typeface="Book Antiqua" pitchFamily="18" charset="0"/>
              </a:defRPr>
            </a:lvl1pPr>
            <a:lvl2pPr algn="just">
              <a:spcBef>
                <a:spcPts val="600"/>
              </a:spcBef>
              <a:spcAft>
                <a:spcPts val="600"/>
              </a:spcAft>
              <a:defRPr sz="2600">
                <a:solidFill>
                  <a:schemeClr val="tx1"/>
                </a:solidFill>
                <a:latin typeface="Book Antiqua" pitchFamily="18" charset="0"/>
              </a:defRPr>
            </a:lvl2pPr>
            <a:lvl3pPr algn="just">
              <a:spcBef>
                <a:spcPts val="600"/>
              </a:spcBef>
              <a:spcAft>
                <a:spcPts val="600"/>
              </a:spcAft>
              <a:buClr>
                <a:srgbClr val="0000FF"/>
              </a:buClr>
              <a:defRPr sz="2400">
                <a:latin typeface="Book Antiqua" pitchFamily="18" charset="0"/>
              </a:defRPr>
            </a:lvl3pPr>
            <a:lvl4pPr algn="just">
              <a:spcBef>
                <a:spcPts val="600"/>
              </a:spcBef>
              <a:spcAft>
                <a:spcPts val="600"/>
              </a:spcAft>
              <a:buClr>
                <a:srgbClr val="FF0066"/>
              </a:buClr>
              <a:defRPr>
                <a:latin typeface="Book Antiqua" pitchFamily="18" charset="0"/>
              </a:defRPr>
            </a:lvl4pPr>
            <a:lvl5pPr algn="just">
              <a:spcBef>
                <a:spcPts val="600"/>
              </a:spcBef>
              <a:spcAft>
                <a:spcPts val="600"/>
              </a:spcAft>
              <a:buClr>
                <a:srgbClr val="FF6699"/>
              </a:buClr>
              <a:defRPr sz="1800">
                <a:latin typeface="Book Antiqua"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540" y="254424"/>
            <a:ext cx="1188720" cy="764901"/>
          </a:xfrm>
          <a:prstGeom prst="rect">
            <a:avLst/>
          </a:prstGeom>
        </p:spPr>
      </p:pic>
      <p:sp>
        <p:nvSpPr>
          <p:cNvPr id="3" name="Rectangle 2"/>
          <p:cNvSpPr/>
          <p:nvPr userDrawn="1"/>
        </p:nvSpPr>
        <p:spPr>
          <a:xfrm>
            <a:off x="67918" y="1195360"/>
            <a:ext cx="9006840" cy="91440"/>
          </a:xfrm>
          <a:prstGeom prst="rect">
            <a:avLst/>
          </a:prstGeom>
          <a:solidFill>
            <a:srgbClr val="000066"/>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3780624" y="6351896"/>
            <a:ext cx="2194560" cy="365760"/>
          </a:xfrm>
          <a:prstGeom prst="rect">
            <a:avLst/>
          </a:prstGeom>
        </p:spPr>
        <p:txBody>
          <a:bodyPr anchor="ctr" anchorCtr="0"/>
          <a:lstStyle>
            <a:defPPr>
              <a:defRPr lang="en-US"/>
            </a:defPPr>
            <a:lvl1pPr marL="0" algn="l" defTabSz="914400" rtl="0" eaLnBrk="1" latinLnBrk="0" hangingPunct="1">
              <a:defRPr kumimoji="0" sz="1200" i="1" kern="1200">
                <a:solidFill>
                  <a:schemeClr val="tx2"/>
                </a:solidFill>
                <a:latin typeface="Times New Roman" pitchFamily="18" charset="0"/>
                <a:ea typeface="+mn-ea"/>
                <a:cs typeface="Times New Roman"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rPr>
              <a:t>TE - E&amp;TC (Mini – Project)</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2022-23</a:t>
            </a:r>
          </a:p>
        </p:txBody>
      </p:sp>
      <p:sp>
        <p:nvSpPr>
          <p:cNvPr id="5" name="Footer Placeholder 4"/>
          <p:cNvSpPr>
            <a:spLocks noGrp="1"/>
          </p:cNvSpPr>
          <p:nvPr>
            <p:ph type="ftr" sz="quarter" idx="11"/>
          </p:nvPr>
        </p:nvSpPr>
        <p:spPr>
          <a:xfrm>
            <a:off x="800100" y="6172200"/>
            <a:ext cx="4000500" cy="457200"/>
          </a:xfrm>
        </p:spPr>
        <p:txBody>
          <a:bodyPr/>
          <a:lstStyle/>
          <a:p>
            <a:r>
              <a:rPr kumimoji="0" lang="en-US"/>
              <a:t>Dept. of E&amp;TC, SCOE, Pune</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2022-23</a:t>
            </a:r>
          </a:p>
        </p:txBody>
      </p:sp>
      <p:sp>
        <p:nvSpPr>
          <p:cNvPr id="6" name="Footer Placeholder 5"/>
          <p:cNvSpPr>
            <a:spLocks noGrp="1"/>
          </p:cNvSpPr>
          <p:nvPr>
            <p:ph type="ftr" sz="quarter" idx="11"/>
          </p:nvPr>
        </p:nvSpPr>
        <p:spPr/>
        <p:txBody>
          <a:bodyPr/>
          <a:lstStyle/>
          <a:p>
            <a:r>
              <a:rPr kumimoji="0" lang="en-US"/>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2022-23</a:t>
            </a:r>
          </a:p>
        </p:txBody>
      </p:sp>
      <p:sp>
        <p:nvSpPr>
          <p:cNvPr id="8" name="Footer Placeholder 7"/>
          <p:cNvSpPr>
            <a:spLocks noGrp="1"/>
          </p:cNvSpPr>
          <p:nvPr>
            <p:ph type="ftr" sz="quarter" idx="11"/>
          </p:nvPr>
        </p:nvSpPr>
        <p:spPr/>
        <p:txBody>
          <a:bodyPr/>
          <a:lstStyle/>
          <a:p>
            <a:r>
              <a:rPr kumimoji="0" lang="en-US"/>
              <a:t>Dept. of E&amp;TC, SCOE, Pune</a:t>
            </a:r>
          </a:p>
        </p:txBody>
      </p:sp>
      <p:sp>
        <p:nvSpPr>
          <p:cNvPr id="9" name="Slide Number Placeholder 8"/>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2022-23</a:t>
            </a:r>
          </a:p>
        </p:txBody>
      </p:sp>
      <p:sp>
        <p:nvSpPr>
          <p:cNvPr id="4" name="Footer Placeholder 3"/>
          <p:cNvSpPr>
            <a:spLocks noGrp="1"/>
          </p:cNvSpPr>
          <p:nvPr>
            <p:ph type="ftr" sz="quarter" idx="11"/>
          </p:nvPr>
        </p:nvSpPr>
        <p:spPr/>
        <p:txBody>
          <a:bodyPr/>
          <a:lstStyle/>
          <a:p>
            <a:r>
              <a:rPr kumimoji="0" lang="en-US"/>
              <a:t>Dept. of E&amp;TC, SCOE, Pune</a:t>
            </a:r>
          </a:p>
        </p:txBody>
      </p:sp>
      <p:sp>
        <p:nvSpPr>
          <p:cNvPr id="5" name="Slide Number Placeholder 4"/>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2022-23</a:t>
            </a:r>
          </a:p>
        </p:txBody>
      </p:sp>
      <p:sp>
        <p:nvSpPr>
          <p:cNvPr id="3" name="Footer Placeholder 2"/>
          <p:cNvSpPr>
            <a:spLocks noGrp="1"/>
          </p:cNvSpPr>
          <p:nvPr>
            <p:ph type="ftr" sz="quarter" idx="11"/>
          </p:nvPr>
        </p:nvSpPr>
        <p:spPr/>
        <p:txBody>
          <a:bodyPr/>
          <a:lstStyle/>
          <a:p>
            <a:r>
              <a:rPr kumimoji="0" lang="en-US"/>
              <a:t>Dept. of E&amp;TC, SCOE, Pune</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2022-23</a:t>
            </a:r>
          </a:p>
        </p:txBody>
      </p:sp>
      <p:sp>
        <p:nvSpPr>
          <p:cNvPr id="6" name="Footer Placeholder 5"/>
          <p:cNvSpPr>
            <a:spLocks noGrp="1"/>
          </p:cNvSpPr>
          <p:nvPr>
            <p:ph type="ftr" sz="quarter" idx="11"/>
          </p:nvPr>
        </p:nvSpPr>
        <p:spPr/>
        <p:txBody>
          <a:bodyPr/>
          <a:lstStyle/>
          <a:p>
            <a:r>
              <a:rPr kumimoji="0" lang="en-US"/>
              <a:t>Dept. of E&amp;TC, SCOE, Pune</a:t>
            </a:r>
          </a:p>
        </p:txBody>
      </p:sp>
      <p:sp>
        <p:nvSpPr>
          <p:cNvPr id="7" name="Slide Number Placeholder 6"/>
          <p:cNvSpPr>
            <a:spLocks noGrp="1"/>
          </p:cNvSpPr>
          <p:nvPr>
            <p:ph type="sldNum" sz="quarter" idx="12"/>
          </p:nvPr>
        </p:nvSpPr>
        <p:spPr/>
        <p:txBody>
          <a:bodyPr/>
          <a:lstStyle/>
          <a:p>
            <a:fld id="{6F42FDE4-A7DD-41A7-A0A6-9B649FB43336}" type="slidenum">
              <a:rPr kumimoji="0" lang="en-US" smtClean="0"/>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2022-23</a:t>
            </a:r>
          </a:p>
        </p:txBody>
      </p:sp>
      <p:sp>
        <p:nvSpPr>
          <p:cNvPr id="6" name="Footer Placeholder 5"/>
          <p:cNvSpPr>
            <a:spLocks noGrp="1"/>
          </p:cNvSpPr>
          <p:nvPr>
            <p:ph type="ftr" sz="quarter" idx="11"/>
          </p:nvPr>
        </p:nvSpPr>
        <p:spPr>
          <a:xfrm>
            <a:off x="914400" y="6172200"/>
            <a:ext cx="3886200" cy="457200"/>
          </a:xfrm>
        </p:spPr>
        <p:txBody>
          <a:bodyPr/>
          <a:lstStyle/>
          <a:p>
            <a:r>
              <a:rPr kumimoji="0" lang="en-US"/>
              <a:t>Dept. of E&amp;TC, SCOE, Pune</a:t>
            </a:r>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r>
              <a:rPr lang="en-US"/>
              <a:t>2022-23</a:t>
            </a:r>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kumimoji="0" lang="en-US" sz="1400">
                <a:solidFill>
                  <a:schemeClr val="tx2"/>
                </a:solidFill>
              </a:rPr>
              <a:t>Dept. of E&amp;TC, SCOE, Pune</a:t>
            </a:r>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00012" y="3741843"/>
            <a:ext cx="6126480" cy="1808313"/>
          </a:xfrm>
        </p:spPr>
        <p:txBody>
          <a:bodyPr anchor="ctr">
            <a:normAutofit fontScale="85000" lnSpcReduction="10000"/>
          </a:bodyPr>
          <a:lstStyle/>
          <a:p>
            <a:pPr algn="l"/>
            <a:r>
              <a:rPr lang="en-US" sz="2800" b="1" dirty="0">
                <a:solidFill>
                  <a:srgbClr val="002060"/>
                </a:solidFill>
              </a:rPr>
              <a:t>By</a:t>
            </a:r>
          </a:p>
          <a:p>
            <a:pPr algn="l"/>
            <a:r>
              <a:rPr lang="en-US" sz="2800" b="1" i="1" dirty="0">
                <a:solidFill>
                  <a:srgbClr val="002060"/>
                </a:solidFill>
              </a:rPr>
              <a:t>	Chaitanya Waghmare        T190233331</a:t>
            </a:r>
          </a:p>
          <a:p>
            <a:pPr algn="l"/>
            <a:r>
              <a:rPr lang="en-US" sz="2800" b="1" i="1" dirty="0">
                <a:solidFill>
                  <a:srgbClr val="002060"/>
                </a:solidFill>
              </a:rPr>
              <a:t>	Kunal Chavan		        T190233061</a:t>
            </a:r>
          </a:p>
          <a:p>
            <a:pPr algn="l"/>
            <a:r>
              <a:rPr lang="en-US" sz="2800" b="1" i="1" dirty="0">
                <a:solidFill>
                  <a:srgbClr val="002060"/>
                </a:solidFill>
              </a:rPr>
              <a:t>	Purushottam </a:t>
            </a:r>
            <a:r>
              <a:rPr lang="en-US" sz="2800" b="1" i="1">
                <a:solidFill>
                  <a:srgbClr val="002060"/>
                </a:solidFill>
              </a:rPr>
              <a:t>Deshmukh  T190233068</a:t>
            </a:r>
            <a:endParaRPr lang="en-US" sz="2800" b="1" i="1" dirty="0">
              <a:solidFill>
                <a:srgbClr val="0066FF"/>
              </a:solidFill>
            </a:endParaRPr>
          </a:p>
        </p:txBody>
      </p:sp>
      <p:sp>
        <p:nvSpPr>
          <p:cNvPr id="3" name="Title 2"/>
          <p:cNvSpPr>
            <a:spLocks noGrp="1"/>
          </p:cNvSpPr>
          <p:nvPr>
            <p:ph type="ctrTitle"/>
          </p:nvPr>
        </p:nvSpPr>
        <p:spPr>
          <a:xfrm>
            <a:off x="470848" y="2161034"/>
            <a:ext cx="8229600" cy="1280160"/>
          </a:xfrm>
        </p:spPr>
        <p:txBody>
          <a:bodyPr>
            <a:noAutofit/>
          </a:bodyPr>
          <a:lstStyle/>
          <a:p>
            <a:pPr>
              <a:lnSpc>
                <a:spcPct val="150000"/>
              </a:lnSpc>
              <a:spcBef>
                <a:spcPts val="0"/>
              </a:spcBef>
            </a:pPr>
            <a:r>
              <a:rPr lang="en-US" sz="3600" b="1" dirty="0">
                <a:solidFill>
                  <a:srgbClr val="FF6699"/>
                </a:solidFill>
              </a:rPr>
              <a:t>LASER HOME SECURITY</a:t>
            </a:r>
            <a:endParaRPr lang="en-US" sz="3200" b="1" dirty="0">
              <a:solidFill>
                <a:srgbClr val="FF6699"/>
              </a:solidFill>
            </a:endParaRPr>
          </a:p>
        </p:txBody>
      </p:sp>
      <p:sp>
        <p:nvSpPr>
          <p:cNvPr id="4" name="Subtitle 1"/>
          <p:cNvSpPr txBox="1">
            <a:spLocks/>
          </p:cNvSpPr>
          <p:nvPr/>
        </p:nvSpPr>
        <p:spPr>
          <a:xfrm>
            <a:off x="1549024" y="186511"/>
            <a:ext cx="6675120" cy="146304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r>
              <a:rPr lang="en-US" b="1" dirty="0">
                <a:solidFill>
                  <a:srgbClr val="0000FF"/>
                </a:solidFill>
              </a:rPr>
              <a:t>Sinhgad College of Engineering, Pune</a:t>
            </a:r>
          </a:p>
          <a:p>
            <a:r>
              <a:rPr lang="en-US" b="1" dirty="0">
                <a:solidFill>
                  <a:srgbClr val="C00000"/>
                </a:solidFill>
              </a:rPr>
              <a:t>Department of E&amp;TC</a:t>
            </a:r>
          </a:p>
          <a:p>
            <a:r>
              <a:rPr lang="en-US" dirty="0">
                <a:solidFill>
                  <a:srgbClr val="002060"/>
                </a:solidFill>
              </a:rPr>
              <a:t>T. E. E&amp;TC - (Mini – Project)</a:t>
            </a:r>
          </a:p>
          <a:p>
            <a:endParaRPr lang="en-US" dirty="0">
              <a:solidFill>
                <a:srgbClr val="002060"/>
              </a:solidFill>
            </a:endParaRPr>
          </a:p>
        </p:txBody>
      </p:sp>
      <p:sp>
        <p:nvSpPr>
          <p:cNvPr id="5" name="Subtitle 1">
            <a:extLst>
              <a:ext uri="{FF2B5EF4-FFF2-40B4-BE49-F238E27FC236}">
                <a16:creationId xmlns:a16="http://schemas.microsoft.com/office/drawing/2014/main" id="{B2BE5ECC-F6EA-0942-B6E4-4E3712DB454D}"/>
              </a:ext>
            </a:extLst>
          </p:cNvPr>
          <p:cNvSpPr txBox="1">
            <a:spLocks/>
          </p:cNvSpPr>
          <p:nvPr/>
        </p:nvSpPr>
        <p:spPr>
          <a:xfrm>
            <a:off x="962126" y="5843489"/>
            <a:ext cx="5525760"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0000CC"/>
                </a:solidFill>
              </a:rPr>
              <a:t>Guide: Prof. A. </a:t>
            </a:r>
            <a:r>
              <a:rPr lang="en-US" sz="2800" b="1" dirty="0" err="1">
                <a:solidFill>
                  <a:srgbClr val="0000CC"/>
                </a:solidFill>
              </a:rPr>
              <a:t>D.Vidhate</a:t>
            </a:r>
            <a:endParaRPr lang="en-US" sz="2800" b="1" dirty="0">
              <a:solidFill>
                <a:srgbClr val="0000CC"/>
              </a:solidFill>
            </a:endParaRPr>
          </a:p>
        </p:txBody>
      </p:sp>
      <p:sp>
        <p:nvSpPr>
          <p:cNvPr id="7" name="Subtitle 1">
            <a:extLst>
              <a:ext uri="{FF2B5EF4-FFF2-40B4-BE49-F238E27FC236}">
                <a16:creationId xmlns:a16="http://schemas.microsoft.com/office/drawing/2014/main" id="{D9614D35-6E5E-0575-8B02-92DA908B308D}"/>
              </a:ext>
            </a:extLst>
          </p:cNvPr>
          <p:cNvSpPr txBox="1">
            <a:spLocks/>
          </p:cNvSpPr>
          <p:nvPr/>
        </p:nvSpPr>
        <p:spPr>
          <a:xfrm>
            <a:off x="229155" y="1521465"/>
            <a:ext cx="2702731"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800" b="1" dirty="0">
                <a:solidFill>
                  <a:srgbClr val="FF0000"/>
                </a:solidFill>
              </a:rPr>
              <a:t>Group No: A24</a:t>
            </a:r>
          </a:p>
        </p:txBody>
      </p:sp>
      <p:sp>
        <p:nvSpPr>
          <p:cNvPr id="8" name="Subtitle 1">
            <a:extLst>
              <a:ext uri="{FF2B5EF4-FFF2-40B4-BE49-F238E27FC236}">
                <a16:creationId xmlns:a16="http://schemas.microsoft.com/office/drawing/2014/main" id="{52552590-2F88-4A62-A7DE-3A9FC2E40BF8}"/>
              </a:ext>
            </a:extLst>
          </p:cNvPr>
          <p:cNvSpPr txBox="1">
            <a:spLocks/>
          </p:cNvSpPr>
          <p:nvPr/>
        </p:nvSpPr>
        <p:spPr>
          <a:xfrm>
            <a:off x="5164013" y="6223944"/>
            <a:ext cx="3888000" cy="576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1"/>
                </a:solidFill>
                <a:latin typeface="Garamond" pitchFamily="18" charset="0"/>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r"/>
            <a:r>
              <a:rPr lang="en-US" sz="2400" b="1" dirty="0">
                <a:solidFill>
                  <a:srgbClr val="C00000"/>
                </a:solidFill>
              </a:rPr>
              <a:t>2022-23, Sem: II</a:t>
            </a:r>
          </a:p>
        </p:txBody>
      </p:sp>
    </p:spTree>
    <p:extLst>
      <p:ext uri="{BB962C8B-B14F-4D97-AF65-F5344CB8AC3E}">
        <p14:creationId xmlns:p14="http://schemas.microsoft.com/office/powerpoint/2010/main" val="395334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Components With Specification</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10</a:t>
            </a:fld>
            <a:endParaRPr lang="en-US" dirty="0"/>
          </a:p>
        </p:txBody>
      </p:sp>
      <p:sp>
        <p:nvSpPr>
          <p:cNvPr id="6" name="Content Placeholder 5"/>
          <p:cNvSpPr>
            <a:spLocks noGrp="1"/>
          </p:cNvSpPr>
          <p:nvPr>
            <p:ph sz="quarter" idx="1"/>
          </p:nvPr>
        </p:nvSpPr>
        <p:spPr/>
        <p:txBody>
          <a:bodyPr>
            <a:normAutofit/>
          </a:bodyPr>
          <a:lstStyle/>
          <a:p>
            <a:pPr>
              <a:tabLst>
                <a:tab pos="4775200" algn="l"/>
              </a:tabLst>
            </a:pPr>
            <a:r>
              <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Jumpers Wires: </a:t>
            </a:r>
            <a:r>
              <a:rPr lang="en-US" sz="1800" dirty="0">
                <a:solidFill>
                  <a:srgbClr val="111111"/>
                </a:solidFill>
                <a:effectLst/>
                <a:latin typeface="Roboto" panose="02000000000000000000" pitchFamily="2" charset="0"/>
                <a:ea typeface="Times New Roman" panose="02020603050405020304" pitchFamily="18" charset="0"/>
              </a:rPr>
              <a:t>Jumper wires are</a:t>
            </a:r>
            <a:r>
              <a:rPr lang="en-US" sz="1800" b="1" dirty="0">
                <a:solidFill>
                  <a:srgbClr val="111111"/>
                </a:solidFill>
                <a:effectLst/>
                <a:latin typeface="Roboto" panose="02000000000000000000" pitchFamily="2"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electrical wires with connector pins at each end. They are</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used to connect two points in a circuit</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without soldering. You can use jumper</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wires to modify a circuit or diagnose problems </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in a circuit. Further, they are best used to</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rPr>
              <a:t>bypass a part of the circuit that does not</a:t>
            </a:r>
            <a:r>
              <a:rPr lang="en-IN" sz="1800" dirty="0">
                <a:latin typeface="Times New Roman" panose="02020603050405020304" pitchFamily="18" charset="0"/>
                <a:ea typeface="Times New Roman" panose="02020603050405020304" pitchFamily="18" charset="0"/>
              </a:rPr>
              <a:t> </a:t>
            </a: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contain a resistor and is suspected to be bad.</a:t>
            </a:r>
            <a:endParaRPr lang="en-US" sz="1400" dirty="0">
              <a:solidFill>
                <a:srgbClr val="111111"/>
              </a:solidFill>
              <a:latin typeface="Roboto" panose="02000000000000000000" pitchFamily="2" charset="0"/>
              <a:ea typeface="Times New Roman" panose="02020603050405020304" pitchFamily="18" charset="0"/>
              <a:cs typeface="Times New Roman" panose="02020603050405020304" pitchFamily="18" charset="0"/>
            </a:endParaRPr>
          </a:p>
          <a:p>
            <a:pPr>
              <a:tabLst>
                <a:tab pos="4775200" algn="l"/>
              </a:tabLst>
            </a:pPr>
            <a:endParaRPr lang="en-US" sz="1400"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endParaRPr>
          </a:p>
          <a:p>
            <a:pPr>
              <a:tabLst>
                <a:tab pos="4775200" algn="l"/>
              </a:tabLst>
            </a:pPr>
            <a:endParaRPr lang="en-US" sz="1400" dirty="0">
              <a:solidFill>
                <a:srgbClr val="111111"/>
              </a:solidFill>
              <a:latin typeface="Roboto" panose="02000000000000000000" pitchFamily="2" charset="0"/>
              <a:ea typeface="Calibri" panose="020F0502020204030204" pitchFamily="34" charset="0"/>
              <a:cs typeface="Times New Roman" panose="02020603050405020304" pitchFamily="18" charset="0"/>
            </a:endParaRPr>
          </a:p>
          <a:p>
            <a:pPr>
              <a:tabLst>
                <a:tab pos="4775200" algn="l"/>
              </a:tabLst>
            </a:pPr>
            <a:endParaRPr lang="en-US" sz="1400"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endParaRPr>
          </a:p>
          <a:p>
            <a:pPr>
              <a:tabLst>
                <a:tab pos="4775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Laser :Wavelength: 650nm(red) Operating Voltage: 5v Range: Unlimited (in vacuum) </a:t>
            </a:r>
            <a:r>
              <a:rPr lang="en-IN" sz="2000" dirty="0">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Current Draw: 30mA </a:t>
            </a:r>
            <a:r>
              <a:rPr lang="en-US" sz="1400" dirty="0">
                <a:solidFill>
                  <a:srgbClr val="111111"/>
                </a:solidFill>
                <a:effectLst/>
                <a:latin typeface="Roboto" panose="02000000000000000000" pitchFamily="2" charset="0"/>
                <a:ea typeface="Calibri" panose="020F0502020204030204" pitchFamily="34" charset="0"/>
                <a:cs typeface="Times New Roman" panose="02020603050405020304" pitchFamily="18" charset="0"/>
              </a:rPr>
              <a:t>	</a:t>
            </a:r>
            <a:endParaRPr lang="en-US" sz="20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Image result for jumper wires ">
            <a:extLst>
              <a:ext uri="{FF2B5EF4-FFF2-40B4-BE49-F238E27FC236}">
                <a16:creationId xmlns:a16="http://schemas.microsoft.com/office/drawing/2014/main" id="{6321082A-D260-D25B-13F4-AAEF9C45CB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0421" y="2857500"/>
            <a:ext cx="1481480" cy="1143000"/>
          </a:xfrm>
          <a:prstGeom prst="rect">
            <a:avLst/>
          </a:prstGeom>
          <a:noFill/>
          <a:ln>
            <a:noFill/>
          </a:ln>
        </p:spPr>
      </p:pic>
      <p:pic>
        <p:nvPicPr>
          <p:cNvPr id="8" name="Picture 7">
            <a:extLst>
              <a:ext uri="{FF2B5EF4-FFF2-40B4-BE49-F238E27FC236}">
                <a16:creationId xmlns:a16="http://schemas.microsoft.com/office/drawing/2014/main" id="{9E04BDBE-14A9-ADE3-4B8F-65E7D57025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4601294"/>
            <a:ext cx="1955800" cy="1543159"/>
          </a:xfrm>
          <a:prstGeom prst="rect">
            <a:avLst/>
          </a:prstGeom>
          <a:noFill/>
          <a:ln>
            <a:noFill/>
          </a:ln>
        </p:spPr>
      </p:pic>
    </p:spTree>
    <p:extLst>
      <p:ext uri="{BB962C8B-B14F-4D97-AF65-F5344CB8AC3E}">
        <p14:creationId xmlns:p14="http://schemas.microsoft.com/office/powerpoint/2010/main" val="382573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Component With Specification</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11</a:t>
            </a:fld>
            <a:endParaRPr lang="en-US" dirty="0"/>
          </a:p>
        </p:txBody>
      </p:sp>
      <p:sp>
        <p:nvSpPr>
          <p:cNvPr id="6" name="Content Placeholder 5"/>
          <p:cNvSpPr>
            <a:spLocks noGrp="1"/>
          </p:cNvSpPr>
          <p:nvPr>
            <p:ph sz="quarter" idx="1"/>
          </p:nvPr>
        </p:nvSpPr>
        <p:spPr/>
        <p:txBody>
          <a:bodyPr>
            <a:normAutofit/>
          </a:bodyPr>
          <a:lstStyle/>
          <a:p>
            <a:pPr fontAlgn="base">
              <a:lnSpc>
                <a:spcPct val="107000"/>
              </a:lnSpc>
              <a:spcAft>
                <a:spcPts val="345"/>
              </a:spcAft>
              <a:buSzPct val="60000"/>
            </a:pPr>
            <a:r>
              <a:rPr lang="en-US" sz="2000" dirty="0"/>
              <a:t>Arduino Uno:</a:t>
            </a:r>
            <a:r>
              <a:rPr lang="en-US" sz="1400" b="0" i="0" dirty="0">
                <a:solidFill>
                  <a:srgbClr val="000000"/>
                </a:solidFill>
                <a:effectLst/>
                <a:latin typeface="Open Sans" panose="020B0604020202020204" pitchFamily="34" charset="0"/>
              </a:rPr>
              <a:t> </a:t>
            </a:r>
            <a:r>
              <a:rPr lang="en-US" sz="2000" b="0" i="0" dirty="0">
                <a:solidFill>
                  <a:srgbClr val="000000"/>
                </a:solidFill>
                <a:effectLst/>
              </a:rPr>
              <a:t>The Arduino UNO is the best board to get started with electronics and coding. If this is your first experience tinkering with the platform, the UNO is the most robust board you can start playing with. The UNO is the most used and documented board of the whole Arduino family.</a:t>
            </a:r>
          </a:p>
          <a:p>
            <a:pPr marL="0" indent="0" fontAlgn="base">
              <a:lnSpc>
                <a:spcPct val="107000"/>
              </a:lnSpc>
              <a:spcAft>
                <a:spcPts val="345"/>
              </a:spcAft>
              <a:buSzPct val="60000"/>
              <a:buNone/>
            </a:pPr>
            <a:r>
              <a:rPr lang="en-US" sz="2000" dirty="0">
                <a:solidFill>
                  <a:srgbClr val="000000"/>
                </a:solidFill>
              </a:rPr>
              <a:t>					</a:t>
            </a:r>
          </a:p>
          <a:p>
            <a:pPr marL="0" indent="0" fontAlgn="base">
              <a:lnSpc>
                <a:spcPct val="107000"/>
              </a:lnSpc>
              <a:spcAft>
                <a:spcPts val="345"/>
              </a:spcAft>
              <a:buSzPct val="60000"/>
              <a:buNone/>
            </a:pPr>
            <a:endParaRPr lang="en-US" sz="2000" dirty="0">
              <a:solidFill>
                <a:srgbClr val="000000"/>
              </a:solidFill>
            </a:endParaRPr>
          </a:p>
          <a:p>
            <a:pPr marL="0" indent="0" fontAlgn="base">
              <a:lnSpc>
                <a:spcPct val="107000"/>
              </a:lnSpc>
              <a:spcAft>
                <a:spcPts val="345"/>
              </a:spcAft>
              <a:buSzPct val="60000"/>
              <a:buNone/>
            </a:pPr>
            <a:endParaRPr lang="en-US" sz="2000" dirty="0"/>
          </a:p>
        </p:txBody>
      </p:sp>
    </p:spTree>
    <p:extLst>
      <p:ext uri="{BB962C8B-B14F-4D97-AF65-F5344CB8AC3E}">
        <p14:creationId xmlns:p14="http://schemas.microsoft.com/office/powerpoint/2010/main" val="62607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E63D-5DBE-2968-AF07-9F5BDD78E88F}"/>
              </a:ext>
            </a:extLst>
          </p:cNvPr>
          <p:cNvSpPr>
            <a:spLocks noGrp="1"/>
          </p:cNvSpPr>
          <p:nvPr>
            <p:ph type="title"/>
          </p:nvPr>
        </p:nvSpPr>
        <p:spPr/>
        <p:txBody>
          <a:bodyPr/>
          <a:lstStyle/>
          <a:p>
            <a:r>
              <a:rPr lang="en-US" dirty="0"/>
              <a:t>Result</a:t>
            </a:r>
            <a:endParaRPr lang="en-IN" dirty="0"/>
          </a:p>
        </p:txBody>
      </p:sp>
      <p:sp>
        <p:nvSpPr>
          <p:cNvPr id="3" name="Date Placeholder 2">
            <a:extLst>
              <a:ext uri="{FF2B5EF4-FFF2-40B4-BE49-F238E27FC236}">
                <a16:creationId xmlns:a16="http://schemas.microsoft.com/office/drawing/2014/main" id="{F14DB86C-169C-4D94-3563-233A0AA3D5AB}"/>
              </a:ext>
            </a:extLst>
          </p:cNvPr>
          <p:cNvSpPr>
            <a:spLocks noGrp="1"/>
          </p:cNvSpPr>
          <p:nvPr>
            <p:ph type="dt" sz="half" idx="10"/>
          </p:nvPr>
        </p:nvSpPr>
        <p:spPr/>
        <p:txBody>
          <a:bodyPr/>
          <a:lstStyle/>
          <a:p>
            <a:r>
              <a:rPr lang="en-US"/>
              <a:t>2022-23</a:t>
            </a:r>
            <a:endParaRPr lang="en-US" dirty="0"/>
          </a:p>
        </p:txBody>
      </p:sp>
      <p:sp>
        <p:nvSpPr>
          <p:cNvPr id="4" name="Footer Placeholder 3">
            <a:extLst>
              <a:ext uri="{FF2B5EF4-FFF2-40B4-BE49-F238E27FC236}">
                <a16:creationId xmlns:a16="http://schemas.microsoft.com/office/drawing/2014/main" id="{5CFC1FB8-E495-A6F4-A45E-4A312DE0FC32}"/>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21E5FFDB-67F5-A59B-42DD-E343A7E0118E}"/>
              </a:ext>
            </a:extLst>
          </p:cNvPr>
          <p:cNvSpPr>
            <a:spLocks noGrp="1"/>
          </p:cNvSpPr>
          <p:nvPr>
            <p:ph type="sldNum" sz="quarter" idx="12"/>
          </p:nvPr>
        </p:nvSpPr>
        <p:spPr/>
        <p:txBody>
          <a:bodyPr/>
          <a:lstStyle/>
          <a:p>
            <a:fld id="{6F42FDE4-A7DD-41A7-A0A6-9B649FB43336}" type="slidenum">
              <a:rPr lang="en-US" smtClean="0"/>
              <a:pPr/>
              <a:t>12</a:t>
            </a:fld>
            <a:endParaRPr lang="en-US" dirty="0"/>
          </a:p>
        </p:txBody>
      </p:sp>
      <p:pic>
        <p:nvPicPr>
          <p:cNvPr id="7" name="Content Placeholder 6">
            <a:extLst>
              <a:ext uri="{FF2B5EF4-FFF2-40B4-BE49-F238E27FC236}">
                <a16:creationId xmlns:a16="http://schemas.microsoft.com/office/drawing/2014/main" id="{EDAB9D5E-6C68-AF83-5208-173DC4BB3BE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03500" y="1485900"/>
            <a:ext cx="3835400" cy="4754563"/>
          </a:xfrm>
          <a:prstGeom prst="rect">
            <a:avLst/>
          </a:prstGeom>
          <a:noFill/>
          <a:ln>
            <a:noFill/>
          </a:ln>
        </p:spPr>
      </p:pic>
    </p:spTree>
    <p:extLst>
      <p:ext uri="{BB962C8B-B14F-4D97-AF65-F5344CB8AC3E}">
        <p14:creationId xmlns:p14="http://schemas.microsoft.com/office/powerpoint/2010/main" val="366491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F397-694C-DD6E-0116-C6F72E5DF4D2}"/>
              </a:ext>
            </a:extLst>
          </p:cNvPr>
          <p:cNvSpPr>
            <a:spLocks noGrp="1"/>
          </p:cNvSpPr>
          <p:nvPr>
            <p:ph type="title"/>
          </p:nvPr>
        </p:nvSpPr>
        <p:spPr/>
        <p:txBody>
          <a:bodyPr/>
          <a:lstStyle/>
          <a:p>
            <a:r>
              <a:rPr lang="en-US" dirty="0"/>
              <a:t>Conclusion</a:t>
            </a:r>
            <a:endParaRPr lang="en-IN" dirty="0"/>
          </a:p>
        </p:txBody>
      </p:sp>
      <p:sp>
        <p:nvSpPr>
          <p:cNvPr id="3" name="Date Placeholder 2">
            <a:extLst>
              <a:ext uri="{FF2B5EF4-FFF2-40B4-BE49-F238E27FC236}">
                <a16:creationId xmlns:a16="http://schemas.microsoft.com/office/drawing/2014/main" id="{FFC2F799-4FE8-2177-A36F-84BB88E44202}"/>
              </a:ext>
            </a:extLst>
          </p:cNvPr>
          <p:cNvSpPr>
            <a:spLocks noGrp="1"/>
          </p:cNvSpPr>
          <p:nvPr>
            <p:ph type="dt" sz="half" idx="10"/>
          </p:nvPr>
        </p:nvSpPr>
        <p:spPr/>
        <p:txBody>
          <a:bodyPr/>
          <a:lstStyle/>
          <a:p>
            <a:r>
              <a:rPr lang="en-US"/>
              <a:t>2022-23</a:t>
            </a:r>
            <a:endParaRPr lang="en-US" dirty="0"/>
          </a:p>
        </p:txBody>
      </p:sp>
      <p:sp>
        <p:nvSpPr>
          <p:cNvPr id="4" name="Footer Placeholder 3">
            <a:extLst>
              <a:ext uri="{FF2B5EF4-FFF2-40B4-BE49-F238E27FC236}">
                <a16:creationId xmlns:a16="http://schemas.microsoft.com/office/drawing/2014/main" id="{BD792929-B932-26EF-7FF3-B43446F65614}"/>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D0E83323-BAED-AEC9-AE63-E3634CC1C701}"/>
              </a:ext>
            </a:extLst>
          </p:cNvPr>
          <p:cNvSpPr>
            <a:spLocks noGrp="1"/>
          </p:cNvSpPr>
          <p:nvPr>
            <p:ph type="sldNum" sz="quarter" idx="12"/>
          </p:nvPr>
        </p:nvSpPr>
        <p:spPr/>
        <p:txBody>
          <a:bodyPr/>
          <a:lstStyle/>
          <a:p>
            <a:fld id="{6F42FDE4-A7DD-41A7-A0A6-9B649FB43336}" type="slidenum">
              <a:rPr lang="en-US" smtClean="0"/>
              <a:pPr/>
              <a:t>13</a:t>
            </a:fld>
            <a:endParaRPr lang="en-US" dirty="0"/>
          </a:p>
        </p:txBody>
      </p:sp>
      <p:sp>
        <p:nvSpPr>
          <p:cNvPr id="6" name="Content Placeholder 5">
            <a:extLst>
              <a:ext uri="{FF2B5EF4-FFF2-40B4-BE49-F238E27FC236}">
                <a16:creationId xmlns:a16="http://schemas.microsoft.com/office/drawing/2014/main" id="{217F361F-4D38-19C7-1B96-A0DCEB645729}"/>
              </a:ext>
            </a:extLst>
          </p:cNvPr>
          <p:cNvSpPr>
            <a:spLocks noGrp="1"/>
          </p:cNvSpPr>
          <p:nvPr>
            <p:ph sz="quarter" idx="1"/>
          </p:nvPr>
        </p:nvSpPr>
        <p:spPr/>
        <p:txBody>
          <a:bodyPr/>
          <a:lstStyle/>
          <a:p>
            <a:pPr marL="342900" lvl="0" indent="-342900">
              <a:spcAft>
                <a:spcPts val="560"/>
              </a:spcAft>
              <a:buFont typeface="Symbol" panose="05050102010706020507" pitchFamily="18" charset="2"/>
              <a:buChar char=""/>
            </a:pPr>
            <a:r>
              <a:rPr lang="en-US" sz="2000" dirty="0">
                <a:effectLst/>
                <a:ea typeface="Times New Roman" panose="02020603050405020304" pitchFamily="18" charset="0"/>
              </a:rPr>
              <a:t>To protect home and industry. Easy to construct, parts of the circuit are easily available. It reduced the man's effort. Accuracy of this circuit is more than accuracy of other circuits. The cost of circuit is low. They need very small power and voltage for its operation</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077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8BEE-EB21-2BA0-02E6-2AB469F680A2}"/>
              </a:ext>
            </a:extLst>
          </p:cNvPr>
          <p:cNvSpPr>
            <a:spLocks noGrp="1"/>
          </p:cNvSpPr>
          <p:nvPr>
            <p:ph type="title"/>
          </p:nvPr>
        </p:nvSpPr>
        <p:spPr/>
        <p:txBody>
          <a:bodyPr/>
          <a:lstStyle/>
          <a:p>
            <a:r>
              <a:rPr lang="en-US" dirty="0"/>
              <a:t>Future Scope</a:t>
            </a:r>
            <a:endParaRPr lang="en-IN" dirty="0"/>
          </a:p>
        </p:txBody>
      </p:sp>
      <p:sp>
        <p:nvSpPr>
          <p:cNvPr id="3" name="Date Placeholder 2">
            <a:extLst>
              <a:ext uri="{FF2B5EF4-FFF2-40B4-BE49-F238E27FC236}">
                <a16:creationId xmlns:a16="http://schemas.microsoft.com/office/drawing/2014/main" id="{F0C6D167-5D37-0920-6B9B-65B1B1DD0002}"/>
              </a:ext>
            </a:extLst>
          </p:cNvPr>
          <p:cNvSpPr>
            <a:spLocks noGrp="1"/>
          </p:cNvSpPr>
          <p:nvPr>
            <p:ph type="dt" sz="half" idx="10"/>
          </p:nvPr>
        </p:nvSpPr>
        <p:spPr/>
        <p:txBody>
          <a:bodyPr/>
          <a:lstStyle/>
          <a:p>
            <a:r>
              <a:rPr lang="en-US"/>
              <a:t>2022-23</a:t>
            </a:r>
            <a:endParaRPr lang="en-US" dirty="0"/>
          </a:p>
        </p:txBody>
      </p:sp>
      <p:sp>
        <p:nvSpPr>
          <p:cNvPr id="4" name="Footer Placeholder 3">
            <a:extLst>
              <a:ext uri="{FF2B5EF4-FFF2-40B4-BE49-F238E27FC236}">
                <a16:creationId xmlns:a16="http://schemas.microsoft.com/office/drawing/2014/main" id="{09C14506-C163-A8F6-21FB-C8EA772C6EE9}"/>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9D7F3EC1-C62D-D68B-E9C0-F7E5D1AC41F4}"/>
              </a:ext>
            </a:extLst>
          </p:cNvPr>
          <p:cNvSpPr>
            <a:spLocks noGrp="1"/>
          </p:cNvSpPr>
          <p:nvPr>
            <p:ph type="sldNum" sz="quarter" idx="12"/>
          </p:nvPr>
        </p:nvSpPr>
        <p:spPr/>
        <p:txBody>
          <a:bodyPr/>
          <a:lstStyle/>
          <a:p>
            <a:fld id="{6F42FDE4-A7DD-41A7-A0A6-9B649FB43336}" type="slidenum">
              <a:rPr lang="en-US" smtClean="0"/>
              <a:pPr/>
              <a:t>14</a:t>
            </a:fld>
            <a:endParaRPr lang="en-US" dirty="0"/>
          </a:p>
        </p:txBody>
      </p:sp>
      <p:sp>
        <p:nvSpPr>
          <p:cNvPr id="6" name="Content Placeholder 5">
            <a:extLst>
              <a:ext uri="{FF2B5EF4-FFF2-40B4-BE49-F238E27FC236}">
                <a16:creationId xmlns:a16="http://schemas.microsoft.com/office/drawing/2014/main" id="{52F60436-692E-E4A0-0365-4DDB22358812}"/>
              </a:ext>
            </a:extLst>
          </p:cNvPr>
          <p:cNvSpPr>
            <a:spLocks noGrp="1"/>
          </p:cNvSpPr>
          <p:nvPr>
            <p:ph sz="quarter" idx="1"/>
          </p:nvPr>
        </p:nvSpPr>
        <p:spPr/>
        <p:txBody>
          <a:bodyPr/>
          <a:lstStyle/>
          <a:p>
            <a:pPr marL="457200" lvl="0" indent="-457200">
              <a:lnSpc>
                <a:spcPct val="148000"/>
              </a:lnSpc>
              <a:spcAft>
                <a:spcPts val="95"/>
              </a:spcAft>
              <a:buFont typeface="+mj-lt"/>
              <a:buAutoNum type="arabicPeriod"/>
            </a:pPr>
            <a:r>
              <a:rPr lang="en-US" sz="2000" dirty="0">
                <a:effectLst/>
                <a:ea typeface="Times New Roman" panose="02020603050405020304" pitchFamily="18" charset="0"/>
              </a:rPr>
              <a:t>This security system is used in safeguarding bank vaults, museums, lockers, military, and Homeland security. </a:t>
            </a:r>
            <a:endParaRPr lang="en-IN" sz="2000" dirty="0">
              <a:effectLst/>
              <a:ea typeface="Times New Roman" panose="02020603050405020304" pitchFamily="18" charset="0"/>
            </a:endParaRPr>
          </a:p>
          <a:p>
            <a:pPr marL="457200" marR="266700" lvl="0" indent="-457200">
              <a:lnSpc>
                <a:spcPct val="148000"/>
              </a:lnSpc>
              <a:spcAft>
                <a:spcPts val="100"/>
              </a:spcAft>
              <a:buFont typeface="+mj-lt"/>
              <a:buAutoNum type="arabicPeriod"/>
            </a:pPr>
            <a:r>
              <a:rPr lang="en-US" sz="2000" dirty="0">
                <a:effectLst/>
                <a:ea typeface="Times New Roman" panose="02020603050405020304" pitchFamily="18" charset="0"/>
              </a:rPr>
              <a:t>Furthermore, if we add more sensers we can make a camera capture the intruder if he trips the tripwire clicking his photo. </a:t>
            </a:r>
            <a:endParaRPr lang="en-IN" sz="2000" dirty="0">
              <a:effectLst/>
              <a:ea typeface="Times New Roman" panose="02020603050405020304" pitchFamily="18" charset="0"/>
            </a:endParaRPr>
          </a:p>
          <a:p>
            <a:pPr marL="457200" lvl="0" indent="-457200">
              <a:spcAft>
                <a:spcPts val="1355"/>
              </a:spcAft>
              <a:buFont typeface="+mj-lt"/>
              <a:buAutoNum type="arabicPeriod"/>
            </a:pPr>
            <a:r>
              <a:rPr lang="en-US" sz="2000" dirty="0">
                <a:effectLst/>
                <a:ea typeface="Times New Roman" panose="02020603050405020304" pitchFamily="18" charset="0"/>
              </a:rPr>
              <a:t>Then after adding a module, we can then send that photo to a cell phone alerting the owner.</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2894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7A6A-A4EA-E3DB-6313-0BD81ACC2C04}"/>
              </a:ext>
            </a:extLst>
          </p:cNvPr>
          <p:cNvSpPr>
            <a:spLocks noGrp="1"/>
          </p:cNvSpPr>
          <p:nvPr>
            <p:ph type="title"/>
          </p:nvPr>
        </p:nvSpPr>
        <p:spPr/>
        <p:txBody>
          <a:bodyPr/>
          <a:lstStyle/>
          <a:p>
            <a:r>
              <a:rPr lang="en-US" dirty="0"/>
              <a:t>References</a:t>
            </a:r>
            <a:endParaRPr lang="en-IN" dirty="0"/>
          </a:p>
        </p:txBody>
      </p:sp>
      <p:sp>
        <p:nvSpPr>
          <p:cNvPr id="3" name="Date Placeholder 2">
            <a:extLst>
              <a:ext uri="{FF2B5EF4-FFF2-40B4-BE49-F238E27FC236}">
                <a16:creationId xmlns:a16="http://schemas.microsoft.com/office/drawing/2014/main" id="{A55B5979-4EDC-B94A-B15D-5CA9C54F23E3}"/>
              </a:ext>
            </a:extLst>
          </p:cNvPr>
          <p:cNvSpPr>
            <a:spLocks noGrp="1"/>
          </p:cNvSpPr>
          <p:nvPr>
            <p:ph type="dt" sz="half" idx="10"/>
          </p:nvPr>
        </p:nvSpPr>
        <p:spPr/>
        <p:txBody>
          <a:bodyPr/>
          <a:lstStyle/>
          <a:p>
            <a:r>
              <a:rPr lang="en-US"/>
              <a:t>2022-23</a:t>
            </a:r>
            <a:endParaRPr lang="en-US" dirty="0"/>
          </a:p>
        </p:txBody>
      </p:sp>
      <p:sp>
        <p:nvSpPr>
          <p:cNvPr id="4" name="Footer Placeholder 3">
            <a:extLst>
              <a:ext uri="{FF2B5EF4-FFF2-40B4-BE49-F238E27FC236}">
                <a16:creationId xmlns:a16="http://schemas.microsoft.com/office/drawing/2014/main" id="{9A8AE51A-BCE7-15BE-4578-A050FBFA329B}"/>
              </a:ext>
            </a:extLst>
          </p:cNvPr>
          <p:cNvSpPr>
            <a:spLocks noGrp="1"/>
          </p:cNvSpPr>
          <p:nvPr>
            <p:ph type="ftr" sz="quarter" idx="11"/>
          </p:nvPr>
        </p:nvSpPr>
        <p:spPr/>
        <p:txBody>
          <a:bodyPr/>
          <a:lstStyle/>
          <a:p>
            <a:r>
              <a:rPr lang="en-US"/>
              <a:t>Dept. of E&amp;TC, SCOE, Pune</a:t>
            </a:r>
            <a:endParaRPr lang="en-US" dirty="0"/>
          </a:p>
        </p:txBody>
      </p:sp>
      <p:sp>
        <p:nvSpPr>
          <p:cNvPr id="5" name="Slide Number Placeholder 4">
            <a:extLst>
              <a:ext uri="{FF2B5EF4-FFF2-40B4-BE49-F238E27FC236}">
                <a16:creationId xmlns:a16="http://schemas.microsoft.com/office/drawing/2014/main" id="{3E5EA96E-81E4-9576-329A-6851B17CBD37}"/>
              </a:ext>
            </a:extLst>
          </p:cNvPr>
          <p:cNvSpPr>
            <a:spLocks noGrp="1"/>
          </p:cNvSpPr>
          <p:nvPr>
            <p:ph type="sldNum" sz="quarter" idx="12"/>
          </p:nvPr>
        </p:nvSpPr>
        <p:spPr/>
        <p:txBody>
          <a:bodyPr/>
          <a:lstStyle/>
          <a:p>
            <a:fld id="{6F42FDE4-A7DD-41A7-A0A6-9B649FB43336}" type="slidenum">
              <a:rPr lang="en-US" smtClean="0"/>
              <a:pPr/>
              <a:t>15</a:t>
            </a:fld>
            <a:endParaRPr lang="en-US" dirty="0"/>
          </a:p>
        </p:txBody>
      </p:sp>
      <p:sp>
        <p:nvSpPr>
          <p:cNvPr id="6" name="Content Placeholder 5">
            <a:extLst>
              <a:ext uri="{FF2B5EF4-FFF2-40B4-BE49-F238E27FC236}">
                <a16:creationId xmlns:a16="http://schemas.microsoft.com/office/drawing/2014/main" id="{2E96871A-A49C-767D-9C36-1A3DC470199C}"/>
              </a:ext>
            </a:extLst>
          </p:cNvPr>
          <p:cNvSpPr>
            <a:spLocks noGrp="1"/>
          </p:cNvSpPr>
          <p:nvPr>
            <p:ph sz="quarter" idx="1"/>
          </p:nvPr>
        </p:nvSpPr>
        <p:spPr/>
        <p:txBody>
          <a:bodyPr>
            <a:normAutofit/>
          </a:bodyPr>
          <a:lstStyle/>
          <a:p>
            <a:pPr marL="457200" marR="492125" lvl="0" indent="-457200">
              <a:lnSpc>
                <a:spcPct val="148000"/>
              </a:lnSpc>
              <a:spcAft>
                <a:spcPts val="0"/>
              </a:spcAft>
              <a:buFont typeface="+mj-lt"/>
              <a:buAutoNum type="arabicPeriod"/>
            </a:pPr>
            <a:r>
              <a:rPr lang="en-US" sz="2000" dirty="0" err="1">
                <a:effectLst/>
                <a:ea typeface="Times New Roman" panose="02020603050405020304" pitchFamily="18" charset="0"/>
              </a:rPr>
              <a:t>K.Govinda</a:t>
            </a:r>
            <a:r>
              <a:rPr lang="en-US" sz="2000" dirty="0">
                <a:effectLst/>
                <a:ea typeface="Times New Roman" panose="02020603050405020304" pitchFamily="18" charset="0"/>
              </a:rPr>
              <a:t> K. Sai Krishna Prasad Sai ram </a:t>
            </a:r>
            <a:r>
              <a:rPr lang="en-US" sz="2000" dirty="0" err="1">
                <a:effectLst/>
                <a:ea typeface="Times New Roman" panose="02020603050405020304" pitchFamily="18" charset="0"/>
              </a:rPr>
              <a:t>susheel</a:t>
            </a:r>
            <a:r>
              <a:rPr lang="en-US" sz="2000" dirty="0">
                <a:effectLst/>
                <a:ea typeface="Times New Roman" panose="02020603050405020304" pitchFamily="18" charset="0"/>
              </a:rPr>
              <a:t>, Intrusion Detection System for Smart Home using Laser Rays, SCSE, University, Vellore, India, SENSE, VIT University Vellore, India. IJSRD - International Journal for Scientific Research &amp; Development| Vol. 2, Issue 03, 2014 | ISSN (online): 2321-0613  </a:t>
            </a:r>
            <a:endParaRPr lang="en-IN" sz="2000" dirty="0">
              <a:effectLst/>
              <a:ea typeface="Times New Roman" panose="02020603050405020304" pitchFamily="18" charset="0"/>
            </a:endParaRPr>
          </a:p>
          <a:p>
            <a:pPr marL="457200" lvl="0" indent="-457200">
              <a:spcAft>
                <a:spcPts val="550"/>
              </a:spcAft>
              <a:buFont typeface="+mj-lt"/>
              <a:buAutoNum type="arabicPeriod"/>
            </a:pPr>
            <a:r>
              <a:rPr lang="en-US" sz="2000" dirty="0">
                <a:effectLst/>
                <a:ea typeface="Times New Roman" panose="02020603050405020304" pitchFamily="18" charset="0"/>
              </a:rPr>
              <a:t>https://www.hunker.com/13419297/how-do-laser-security-systems-work  </a:t>
            </a:r>
            <a:endParaRPr lang="en-IN" sz="2000" dirty="0">
              <a:effectLst/>
              <a:ea typeface="Times New Roman" panose="02020603050405020304" pitchFamily="18" charset="0"/>
            </a:endParaRPr>
          </a:p>
          <a:p>
            <a:pPr marL="457200" indent="-457200">
              <a:buFont typeface="+mj-lt"/>
              <a:buAutoNum type="arabicPeriod"/>
            </a:pPr>
            <a:r>
              <a:rPr lang="en-US" sz="2000" dirty="0">
                <a:effectLst/>
                <a:ea typeface="Times New Roman" panose="02020603050405020304" pitchFamily="18" charset="0"/>
              </a:rPr>
              <a:t>https://www.electronicshub.org/laser-security-system/</a:t>
            </a:r>
            <a:endParaRPr lang="en-IN" sz="2000" dirty="0"/>
          </a:p>
        </p:txBody>
      </p:sp>
    </p:spTree>
    <p:extLst>
      <p:ext uri="{BB962C8B-B14F-4D97-AF65-F5344CB8AC3E}">
        <p14:creationId xmlns:p14="http://schemas.microsoft.com/office/powerpoint/2010/main" val="42252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16</a:t>
            </a:fld>
            <a:endParaRPr lang="en-US" dirty="0"/>
          </a:p>
        </p:txBody>
      </p:sp>
      <p:sp>
        <p:nvSpPr>
          <p:cNvPr id="7" name="Rectangle 6"/>
          <p:cNvSpPr/>
          <p:nvPr/>
        </p:nvSpPr>
        <p:spPr>
          <a:xfrm>
            <a:off x="945849" y="2830855"/>
            <a:ext cx="7252306"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spc="0" dirty="0">
                <a:ln/>
                <a:solidFill>
                  <a:srgbClr val="FF6699"/>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Lucida Calligraphy" panose="03010101010101010101" pitchFamily="66" charset="0"/>
              </a:rPr>
              <a:t>Thank You</a:t>
            </a:r>
          </a:p>
        </p:txBody>
      </p:sp>
    </p:spTree>
    <p:extLst>
      <p:ext uri="{BB962C8B-B14F-4D97-AF65-F5344CB8AC3E}">
        <p14:creationId xmlns:p14="http://schemas.microsoft.com/office/powerpoint/2010/main" val="360407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Contents</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2</a:t>
            </a:fld>
            <a:endParaRPr lang="en-US" dirty="0"/>
          </a:p>
        </p:txBody>
      </p:sp>
      <p:sp>
        <p:nvSpPr>
          <p:cNvPr id="6" name="Content Placeholder 5"/>
          <p:cNvSpPr>
            <a:spLocks noGrp="1"/>
          </p:cNvSpPr>
          <p:nvPr>
            <p:ph sz="quarter" idx="1"/>
          </p:nvPr>
        </p:nvSpPr>
        <p:spPr/>
        <p:txBody>
          <a:bodyPr>
            <a:normAutofit/>
          </a:bodyPr>
          <a:lstStyle/>
          <a:p>
            <a:r>
              <a:rPr lang="en-US" sz="2000" dirty="0"/>
              <a:t>Introduction</a:t>
            </a:r>
          </a:p>
          <a:p>
            <a:r>
              <a:rPr lang="en-US" sz="2000" dirty="0"/>
              <a:t>Literature Survey</a:t>
            </a:r>
          </a:p>
          <a:p>
            <a:r>
              <a:rPr lang="en-US" sz="2000" dirty="0"/>
              <a:t>Aim and Objectives of mini project</a:t>
            </a:r>
          </a:p>
          <a:p>
            <a:r>
              <a:rPr lang="en-US" sz="2000" dirty="0"/>
              <a:t>Block Diagram</a:t>
            </a:r>
          </a:p>
          <a:p>
            <a:r>
              <a:rPr lang="en-US" sz="2000" dirty="0"/>
              <a:t>Circuit Diagram </a:t>
            </a:r>
          </a:p>
          <a:p>
            <a:r>
              <a:rPr lang="en-US" sz="2000" dirty="0"/>
              <a:t>Algorithm</a:t>
            </a:r>
          </a:p>
          <a:p>
            <a:r>
              <a:rPr lang="en-US" sz="2000" dirty="0"/>
              <a:t>Component with Specification</a:t>
            </a:r>
          </a:p>
          <a:p>
            <a:r>
              <a:rPr lang="en-US" sz="2000" dirty="0"/>
              <a:t>Result</a:t>
            </a:r>
          </a:p>
          <a:p>
            <a:r>
              <a:rPr lang="en-US" sz="2000"/>
              <a:t>References </a:t>
            </a:r>
            <a:endParaRPr lang="en-US" sz="2000" dirty="0"/>
          </a:p>
        </p:txBody>
      </p:sp>
    </p:spTree>
    <p:extLst>
      <p:ext uri="{BB962C8B-B14F-4D97-AF65-F5344CB8AC3E}">
        <p14:creationId xmlns:p14="http://schemas.microsoft.com/office/powerpoint/2010/main" val="159719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Introduction</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3</a:t>
            </a:fld>
            <a:endParaRPr lang="en-US" dirty="0"/>
          </a:p>
        </p:txBody>
      </p:sp>
      <p:sp>
        <p:nvSpPr>
          <p:cNvPr id="6" name="Content Placeholder 5"/>
          <p:cNvSpPr>
            <a:spLocks noGrp="1"/>
          </p:cNvSpPr>
          <p:nvPr>
            <p:ph sz="quarter" idx="1"/>
          </p:nvPr>
        </p:nvSpPr>
        <p:spPr/>
        <p:txBody>
          <a:bodyPr>
            <a:normAutofit/>
          </a:bodyPr>
          <a:lstStyle/>
          <a:p>
            <a:pPr marL="342900" marR="492760" lvl="0" indent="-342900">
              <a:lnSpc>
                <a:spcPct val="148000"/>
              </a:lnSpc>
              <a:spcAft>
                <a:spcPts val="9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Need of security is the necessity of any individual. The feeling that we are safe and everything around us is all right is imperative for a peaceful living. LASER trip wire, which will be monitoring a walkway. Upon turning this on if anyone trips it or falls on the laser, an alarm will be raised, which might scare the trespasser.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Times New Roman" panose="02020603050405020304" pitchFamily="18" charset="0"/>
                <a:ea typeface="Times New Roman" panose="02020603050405020304" pitchFamily="18" charset="0"/>
              </a:rPr>
              <a:t>The idea of LASER (Light amplification by stimulated emission of radiation) based </a:t>
            </a:r>
            <a:r>
              <a:rPr lang="en-US" sz="2000" dirty="0">
                <a:effectLst/>
                <a:latin typeface="Calibri" panose="020F0502020204030204" pitchFamily="34" charset="0"/>
                <a:ea typeface="Calibri" panose="020F0502020204030204" pitchFamily="34" charset="0"/>
                <a:cs typeface="Calibri" panose="020F0502020204030204" pitchFamily="34" charset="0"/>
              </a:rPr>
              <a:t>security</a:t>
            </a:r>
            <a:r>
              <a:rPr lang="en-US" sz="2000" dirty="0">
                <a:effectLst/>
                <a:latin typeface="Times New Roman" panose="02020603050405020304" pitchFamily="18" charset="0"/>
                <a:ea typeface="Times New Roman" panose="02020603050405020304" pitchFamily="18" charset="0"/>
              </a:rPr>
              <a:t> system with LDR (Light dependent resistor), in which an alarm was sounded when an intruder as detected</a:t>
            </a:r>
            <a:r>
              <a:rPr lang="en-US" sz="1800" dirty="0">
                <a:effectLst/>
                <a:latin typeface="Times New Roman" panose="02020603050405020304" pitchFamily="18" charset="0"/>
                <a:ea typeface="Times New Roman" panose="02020603050405020304" pitchFamily="18" charset="0"/>
              </a:rPr>
              <a:t>. </a:t>
            </a:r>
          </a:p>
          <a:p>
            <a:r>
              <a:rPr lang="en-US" sz="2000" dirty="0">
                <a:effectLst/>
                <a:latin typeface="Calibri" panose="020F0502020204030204" pitchFamily="34" charset="0"/>
                <a:ea typeface="Calibri" panose="020F0502020204030204" pitchFamily="34" charset="0"/>
                <a:cs typeface="Calibri" panose="020F0502020204030204" pitchFamily="34" charset="0"/>
              </a:rPr>
              <a:t>LASER is highly directional and travels a very long range without losing sufficient power. LASER light even goes through long distance without scattering effect.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5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Literature Survey</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4</a:t>
            </a:fld>
            <a:endParaRPr lang="en-US" dirty="0"/>
          </a:p>
        </p:txBody>
      </p:sp>
      <p:sp>
        <p:nvSpPr>
          <p:cNvPr id="6" name="Content Placeholder 5"/>
          <p:cNvSpPr>
            <a:spLocks noGrp="1"/>
          </p:cNvSpPr>
          <p:nvPr>
            <p:ph sz="quarter" idx="1"/>
          </p:nvPr>
        </p:nvSpPr>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Security could be the most important factor in daily life. Need of security is that the basic necessity of every individual. The Sensation/feeling that we are safe and everything around us is all right is imperative for peaceful living. </a:t>
            </a:r>
          </a:p>
          <a:p>
            <a:r>
              <a:rPr lang="en-US" sz="2000" dirty="0">
                <a:effectLst/>
                <a:latin typeface="Calibri" panose="020F0502020204030204" pitchFamily="34" charset="0"/>
                <a:ea typeface="Calibri" panose="020F0502020204030204" pitchFamily="34" charset="0"/>
                <a:cs typeface="Calibri" panose="020F0502020204030204" pitchFamily="34" charset="0"/>
              </a:rPr>
              <a:t>Be that because it may, during this unsafe world, when crime, terror, and dangers are at their pinnacle, how might one achieve that suspicion of safety? Here, a laser tripwire security system provides us with a solution and for this reason, more and more people are installing them to remain safe and secured.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Different electronic security systems are often utilized at the house and other significant working spots for security and safety purposes. A laser tripwire Security system/ alarm is a device used for Safeguard/security purposes.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When the bad guys try to sneak up in the mid night, they kick the wire and pull over, making a rattle that awakens the sleeping good guys, who win the day. A laser tripwire security system works with the identical principle and working. </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322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Objectives</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5</a:t>
            </a:fld>
            <a:endParaRPr lang="en-US" dirty="0"/>
          </a:p>
        </p:txBody>
      </p:sp>
      <p:sp>
        <p:nvSpPr>
          <p:cNvPr id="6" name="Content Placeholder 5"/>
          <p:cNvSpPr>
            <a:spLocks noGrp="1"/>
          </p:cNvSpPr>
          <p:nvPr>
            <p:ph sz="quarter"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system should be able to detect any unauthorized entry into the protected area. Laser sensors can be strategically placed to create a virtual perimeter, and when the laser beam is interrupted by an intruder, the system can trigger an alert.</a:t>
            </a:r>
          </a:p>
          <a:p>
            <a:r>
              <a:rPr lang="en-US" sz="2000" dirty="0">
                <a:latin typeface="Calibri" panose="020F0502020204030204" pitchFamily="34" charset="0"/>
                <a:ea typeface="Calibri" panose="020F0502020204030204" pitchFamily="34" charset="0"/>
                <a:cs typeface="Calibri" panose="020F0502020204030204" pitchFamily="34" charset="0"/>
              </a:rPr>
              <a:t>When an intrusion is detected, the Arduino-based system can activate an audible alarm or trigger other warning devices such as flashing lights, sirens, or a pre-recorded voice message. The alarm should be loud and attention-grabbing to deter potential intruders and alert the occupants of the home or neighbors.</a:t>
            </a:r>
          </a:p>
          <a:p>
            <a:r>
              <a:rPr lang="en-US" sz="2000" dirty="0">
                <a:latin typeface="Calibri" panose="020F0502020204030204" pitchFamily="34" charset="0"/>
                <a:ea typeface="Calibri" panose="020F0502020204030204" pitchFamily="34" charset="0"/>
                <a:cs typeface="Calibri" panose="020F0502020204030204" pitchFamily="34" charset="0"/>
              </a:rPr>
              <a:t>The system can send real-time notifications to the homeowner's smartphone or other connected devices, alerting them about the intrusion. This allows for immediate action, such as contacting the authorities or checking live surveillance camera feeds.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748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Block Diagram</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6</a:t>
            </a:fld>
            <a:endParaRPr lang="en-US" dirty="0"/>
          </a:p>
        </p:txBody>
      </p:sp>
      <p:pic>
        <p:nvPicPr>
          <p:cNvPr id="7" name="Content Placeholder 6">
            <a:extLst>
              <a:ext uri="{FF2B5EF4-FFF2-40B4-BE49-F238E27FC236}">
                <a16:creationId xmlns:a16="http://schemas.microsoft.com/office/drawing/2014/main" id="{F2BA79B6-ADDB-3736-C7DA-6E94060E50C5}"/>
              </a:ext>
            </a:extLst>
          </p:cNvPr>
          <p:cNvPicPr>
            <a:picLocks noGrp="1" noChangeAspect="1"/>
          </p:cNvPicPr>
          <p:nvPr>
            <p:ph sz="quarter" idx="1"/>
          </p:nvPr>
        </p:nvPicPr>
        <p:blipFill>
          <a:blip r:embed="rId2"/>
          <a:stretch>
            <a:fillRect/>
          </a:stretch>
        </p:blipFill>
        <p:spPr>
          <a:xfrm>
            <a:off x="1963740" y="1485900"/>
            <a:ext cx="5243507" cy="4754563"/>
          </a:xfrm>
          <a:prstGeom prst="rect">
            <a:avLst/>
          </a:prstGeom>
        </p:spPr>
      </p:pic>
    </p:spTree>
    <p:extLst>
      <p:ext uri="{BB962C8B-B14F-4D97-AF65-F5344CB8AC3E}">
        <p14:creationId xmlns:p14="http://schemas.microsoft.com/office/powerpoint/2010/main" val="120033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Circuit Diagram</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7</a:t>
            </a:fld>
            <a:endParaRPr lang="en-US" dirty="0"/>
          </a:p>
        </p:txBody>
      </p:sp>
      <p:pic>
        <p:nvPicPr>
          <p:cNvPr id="7" name="Content Placeholder 6">
            <a:extLst>
              <a:ext uri="{FF2B5EF4-FFF2-40B4-BE49-F238E27FC236}">
                <a16:creationId xmlns:a16="http://schemas.microsoft.com/office/drawing/2014/main" id="{45E633C9-40B0-3AAA-C17C-5E7CDD8F9BB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3014" y="1705468"/>
            <a:ext cx="7944959" cy="4315427"/>
          </a:xfrm>
          <a:prstGeom prst="rect">
            <a:avLst/>
          </a:prstGeom>
          <a:noFill/>
          <a:ln>
            <a:noFill/>
          </a:ln>
        </p:spPr>
      </p:pic>
    </p:spTree>
    <p:extLst>
      <p:ext uri="{BB962C8B-B14F-4D97-AF65-F5344CB8AC3E}">
        <p14:creationId xmlns:p14="http://schemas.microsoft.com/office/powerpoint/2010/main" val="233044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Algorithm</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8</a:t>
            </a:fld>
            <a:endParaRPr lang="en-US" dirty="0"/>
          </a:p>
        </p:txBody>
      </p:sp>
      <p:pic>
        <p:nvPicPr>
          <p:cNvPr id="12" name="Content Placeholder 11">
            <a:extLst>
              <a:ext uri="{FF2B5EF4-FFF2-40B4-BE49-F238E27FC236}">
                <a16:creationId xmlns:a16="http://schemas.microsoft.com/office/drawing/2014/main" id="{F3A5AD43-CBEC-DEC2-01F0-5513A78446DD}"/>
              </a:ext>
            </a:extLst>
          </p:cNvPr>
          <p:cNvPicPr>
            <a:picLocks noGrp="1" noChangeAspect="1"/>
          </p:cNvPicPr>
          <p:nvPr>
            <p:ph sz="quarter" idx="1"/>
          </p:nvPr>
        </p:nvPicPr>
        <p:blipFill>
          <a:blip r:embed="rId2"/>
          <a:stretch>
            <a:fillRect/>
          </a:stretch>
        </p:blipFill>
        <p:spPr>
          <a:xfrm>
            <a:off x="566656" y="1485900"/>
            <a:ext cx="7789943" cy="4754563"/>
          </a:xfrm>
        </p:spPr>
      </p:pic>
    </p:spTree>
    <p:extLst>
      <p:ext uri="{BB962C8B-B14F-4D97-AF65-F5344CB8AC3E}">
        <p14:creationId xmlns:p14="http://schemas.microsoft.com/office/powerpoint/2010/main" val="347108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Components with Specification</a:t>
            </a:r>
          </a:p>
        </p:txBody>
      </p:sp>
      <p:sp>
        <p:nvSpPr>
          <p:cNvPr id="3" name="Date Placeholder 2"/>
          <p:cNvSpPr>
            <a:spLocks noGrp="1"/>
          </p:cNvSpPr>
          <p:nvPr>
            <p:ph type="dt" sz="half" idx="10"/>
          </p:nvPr>
        </p:nvSpPr>
        <p:spPr/>
        <p:txBody>
          <a:bodyPr/>
          <a:lstStyle/>
          <a:p>
            <a:r>
              <a:rPr lang="en-US"/>
              <a:t>2022-23</a:t>
            </a:r>
            <a:endParaRPr lang="en-US" dirty="0"/>
          </a:p>
        </p:txBody>
      </p:sp>
      <p:sp>
        <p:nvSpPr>
          <p:cNvPr id="4" name="Footer Placeholder 3"/>
          <p:cNvSpPr>
            <a:spLocks noGrp="1"/>
          </p:cNvSpPr>
          <p:nvPr>
            <p:ph type="ftr" sz="quarter" idx="11"/>
          </p:nvPr>
        </p:nvSpPr>
        <p:spPr/>
        <p:txBody>
          <a:bodyPr/>
          <a:lstStyle/>
          <a:p>
            <a:r>
              <a:rPr lang="en-US"/>
              <a:t>Dept. of E&amp;TC, SCOE, Pune</a:t>
            </a:r>
            <a:endParaRPr lang="en-US" dirty="0"/>
          </a:p>
        </p:txBody>
      </p:sp>
      <p:sp>
        <p:nvSpPr>
          <p:cNvPr id="5" name="Slide Number Placeholder 4"/>
          <p:cNvSpPr>
            <a:spLocks noGrp="1"/>
          </p:cNvSpPr>
          <p:nvPr>
            <p:ph type="sldNum" sz="quarter" idx="12"/>
          </p:nvPr>
        </p:nvSpPr>
        <p:spPr/>
        <p:txBody>
          <a:bodyPr/>
          <a:lstStyle/>
          <a:p>
            <a:fld id="{6F42FDE4-A7DD-41A7-A0A6-9B649FB43336}" type="slidenum">
              <a:rPr lang="en-US" smtClean="0"/>
              <a:pPr/>
              <a:t>9</a:t>
            </a:fld>
            <a:endParaRPr lang="en-US" dirty="0"/>
          </a:p>
        </p:txBody>
      </p:sp>
      <p:sp>
        <p:nvSpPr>
          <p:cNvPr id="6" name="Content Placeholder 5"/>
          <p:cNvSpPr>
            <a:spLocks noGrp="1"/>
          </p:cNvSpPr>
          <p:nvPr>
            <p:ph sz="quarter" idx="1"/>
          </p:nvPr>
        </p:nvSpPr>
        <p:spPr/>
        <p:txBody>
          <a:bodyPr>
            <a:normAutofit/>
          </a:bodyPr>
          <a:lstStyle/>
          <a:p>
            <a:r>
              <a:rPr lang="en-US" sz="2000" dirty="0">
                <a:solidFill>
                  <a:srgbClr val="111111"/>
                </a:solidFill>
                <a:ea typeface="Times New Roman" panose="02020603050405020304" pitchFamily="18" charset="0"/>
              </a:rPr>
              <a:t>LDR Model: </a:t>
            </a:r>
            <a:r>
              <a:rPr lang="en-US" sz="2000" dirty="0" err="1">
                <a:solidFill>
                  <a:srgbClr val="111111"/>
                </a:solidFill>
                <a:effectLst/>
                <a:ea typeface="Times New Roman" panose="02020603050405020304" pitchFamily="18" charset="0"/>
              </a:rPr>
              <a:t>Probots</a:t>
            </a:r>
            <a:r>
              <a:rPr lang="en-US" sz="2000" dirty="0">
                <a:solidFill>
                  <a:srgbClr val="111111"/>
                </a:solidFill>
                <a:effectLst/>
                <a:ea typeface="Times New Roman" panose="02020603050405020304" pitchFamily="18" charset="0"/>
              </a:rPr>
              <a:t> LDR Light Sensor Module  Digital + Analog with Output Buy Online Buy Online India Description: Easy to install using the sensitive type photosensitive resistance sensor the comparator output signal gives a clean and good waveform.</a:t>
            </a:r>
            <a:r>
              <a:rPr lang="en-US" sz="2000" b="1" dirty="0">
                <a:solidFill>
                  <a:srgbClr val="111111"/>
                </a:solidFill>
                <a:effectLst/>
                <a:ea typeface="Times New Roman" panose="02020603050405020304" pitchFamily="18" charset="0"/>
              </a:rPr>
              <a:t> Driving ability is 15mA</a:t>
            </a:r>
            <a:r>
              <a:rPr lang="en-US" sz="2000" dirty="0">
                <a:solidFill>
                  <a:srgbClr val="111111"/>
                </a:solidFill>
                <a:effectLst/>
                <a:ea typeface="Times New Roman" panose="02020603050405020304" pitchFamily="18" charset="0"/>
              </a:rPr>
              <a:t> with the adjustable potentiometer, it can adjust the brightness of the light.</a:t>
            </a:r>
            <a:endParaRPr lang="en-IN" sz="2000" dirty="0">
              <a:effectLst/>
              <a:ea typeface="Times New Roman" panose="02020603050405020304" pitchFamily="18" charset="0"/>
            </a:endParaRPr>
          </a:p>
          <a:p>
            <a:endParaRPr lang="en-US" sz="2000" dirty="0">
              <a:solidFill>
                <a:schemeClr val="tx1">
                  <a:lumMod val="75000"/>
                  <a:lumOff val="25000"/>
                </a:schemeClr>
              </a:solidFill>
            </a:endParaRPr>
          </a:p>
          <a:p>
            <a:endParaRPr lang="en-US" sz="2000" dirty="0">
              <a:solidFill>
                <a:schemeClr val="tx1">
                  <a:lumMod val="75000"/>
                  <a:lumOff val="25000"/>
                </a:schemeClr>
              </a:solidFill>
            </a:endParaRPr>
          </a:p>
          <a:p>
            <a:r>
              <a:rPr lang="en-US" sz="2000" dirty="0">
                <a:solidFill>
                  <a:schemeClr val="tx1">
                    <a:lumMod val="75000"/>
                    <a:lumOff val="25000"/>
                  </a:schemeClr>
                </a:solidFill>
              </a:rPr>
              <a:t>BUZZER: Buzzer (2-pin Active buzzer): Rated Voltage: 6V DC Operating Voltage: 4 to 8V DC Rated Current: ≤ 30mA 				</a:t>
            </a:r>
          </a:p>
        </p:txBody>
      </p:sp>
      <p:pic>
        <p:nvPicPr>
          <p:cNvPr id="7" name="Picture 6">
            <a:extLst>
              <a:ext uri="{FF2B5EF4-FFF2-40B4-BE49-F238E27FC236}">
                <a16:creationId xmlns:a16="http://schemas.microsoft.com/office/drawing/2014/main" id="{44D82BA1-DF5C-EB75-62A4-01700E73E5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9449" y="3043889"/>
            <a:ext cx="1809751" cy="1154753"/>
          </a:xfrm>
          <a:prstGeom prst="rect">
            <a:avLst/>
          </a:prstGeom>
          <a:noFill/>
          <a:ln>
            <a:noFill/>
          </a:ln>
        </p:spPr>
      </p:pic>
      <p:pic>
        <p:nvPicPr>
          <p:cNvPr id="13" name="Picture 12">
            <a:extLst>
              <a:ext uri="{FF2B5EF4-FFF2-40B4-BE49-F238E27FC236}">
                <a16:creationId xmlns:a16="http://schemas.microsoft.com/office/drawing/2014/main" id="{94CD6548-DB2D-A1CE-55CB-0DA7666183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9389" y="4996352"/>
            <a:ext cx="1522412" cy="1154754"/>
          </a:xfrm>
          <a:prstGeom prst="rect">
            <a:avLst/>
          </a:prstGeom>
          <a:noFill/>
        </p:spPr>
      </p:pic>
    </p:spTree>
    <p:extLst>
      <p:ext uri="{BB962C8B-B14F-4D97-AF65-F5344CB8AC3E}">
        <p14:creationId xmlns:p14="http://schemas.microsoft.com/office/powerpoint/2010/main" val="1727897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2143</TotalTime>
  <Words>1189</Words>
  <Application>Microsoft Office PowerPoint</Application>
  <PresentationFormat>On-screen Show (4:3)</PresentationFormat>
  <Paragraphs>108</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Book Antiqua</vt:lpstr>
      <vt:lpstr>Calibri</vt:lpstr>
      <vt:lpstr>Cambria Math</vt:lpstr>
      <vt:lpstr>Franklin Gothic Book</vt:lpstr>
      <vt:lpstr>Garamond</vt:lpstr>
      <vt:lpstr>Georgia</vt:lpstr>
      <vt:lpstr>Lucida Calligraphy</vt:lpstr>
      <vt:lpstr>Open Sans</vt:lpstr>
      <vt:lpstr>Perpetua</vt:lpstr>
      <vt:lpstr>Roboto</vt:lpstr>
      <vt:lpstr>Symbol</vt:lpstr>
      <vt:lpstr>Times New Roman</vt:lpstr>
      <vt:lpstr>Wingdings 2</vt:lpstr>
      <vt:lpstr>Equity</vt:lpstr>
      <vt:lpstr>LASER HOME SECURITY</vt:lpstr>
      <vt:lpstr>Contents</vt:lpstr>
      <vt:lpstr>Introduction</vt:lpstr>
      <vt:lpstr>Literature Survey</vt:lpstr>
      <vt:lpstr>Objectives</vt:lpstr>
      <vt:lpstr>Block Diagram</vt:lpstr>
      <vt:lpstr>Circuit Diagram</vt:lpstr>
      <vt:lpstr>Algorithm</vt:lpstr>
      <vt:lpstr>Components with Specification</vt:lpstr>
      <vt:lpstr>Components With Specification</vt:lpstr>
      <vt:lpstr>Component With Specification</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dc:creator>
  <cp:lastModifiedBy>vaibhavi kate</cp:lastModifiedBy>
  <cp:revision>182</cp:revision>
  <dcterms:created xsi:type="dcterms:W3CDTF">2014-09-16T21:34:04Z</dcterms:created>
  <dcterms:modified xsi:type="dcterms:W3CDTF">2023-05-22T08:00:42Z</dcterms:modified>
</cp:coreProperties>
</file>