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62" r:id="rId6"/>
    <p:sldId id="265" r:id="rId7"/>
    <p:sldId id="266" r:id="rId8"/>
    <p:sldId id="267" r:id="rId9"/>
    <p:sldId id="268" r:id="rId10"/>
    <p:sldId id="273" r:id="rId11"/>
    <p:sldId id="269" r:id="rId12"/>
    <p:sldId id="270" r:id="rId13"/>
    <p:sldId id="271" r:id="rId14"/>
    <p:sldId id="272" r:id="rId15"/>
    <p:sldId id="274" r:id="rId16"/>
    <p:sldId id="277" r:id="rId17"/>
    <p:sldId id="275" r:id="rId18"/>
    <p:sldId id="276" r:id="rId19"/>
    <p:sldId id="264" r:id="rId20"/>
    <p:sldId id="263" r:id="rId21"/>
    <p:sldId id="25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6:28:50.763"/>
    </inkml:context>
    <inkml:brush xml:id="br0">
      <inkml:brushProperty name="width" value="0.35" units="cm"/>
      <inkml:brushProperty name="height" value="0.35" units="cm"/>
      <inkml:brushProperty name="color" value="#FFFFFF"/>
    </inkml:brush>
  </inkml:definitions>
  <inkml:trace contextRef="#ctx0" brushRef="#br0">264 0 24575,'0'0'0,"-1"1"0,1-1 0,-1 0 0,1 0 0,-1 0 0,0 1 0,1-1 0,-1 0 0,1 1 0,-1-1 0,1 0 0,-1 1 0,1-1 0,0 1 0,-1-1 0,1 0 0,-1 1 0,1-1 0,0 1 0,0 0 0,-1-1 0,1 1 0,0-1 0,0 1 0,-1-1 0,1 1 0,0-1 0,0 1 0,0 0 0,0-1 0,0 1 0,0 0 0,-39 154 0,11-36 0,-13 55 0,-22 228 0,61-384 40,0 1 32,-1-1 0,0 1 1,-7 23-1,9-39-130,0-1 0,1 1-1,-1 0 1,0 0-1,-1-1 1,1 1-1,0-1 1,-1 1 0,1-1-1,-1 0 1,0 1-1,0-1 1,0 0-1,0 0 1,0 0 0,0 0-1,-1-1 1,1 1-1,-1-1 1,1 1-1,-1-1 1,1 0 0,-1 0-1,0 0 1,0 0-1,1 0 1,-1-1-1,-5 1 1</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86C52FA-A845-4A4C-875E-7CC32C74C662}" type="datetimeFigureOut">
              <a:rPr lang="en-IN" smtClean="0"/>
              <a:t>06-06-2023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B833199-8D16-46D5-ADF7-6C5BF8A9149A}" type="slidenum">
              <a:rPr lang="en-IN" smtClean="0"/>
              <a:t>‹#›</a:t>
            </a:fld>
            <a:endParaRPr lang="en-IN"/>
          </a:p>
        </p:txBody>
      </p:sp>
    </p:spTree>
    <p:extLst>
      <p:ext uri="{BB962C8B-B14F-4D97-AF65-F5344CB8AC3E}">
        <p14:creationId xmlns:p14="http://schemas.microsoft.com/office/powerpoint/2010/main" val="2066650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6C52FA-A845-4A4C-875E-7CC32C74C662}" type="datetimeFigureOut">
              <a:rPr lang="en-IN" smtClean="0"/>
              <a:t>06-06-2023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33199-8D16-46D5-ADF7-6C5BF8A9149A}" type="slidenum">
              <a:rPr lang="en-IN" smtClean="0"/>
              <a:t>‹#›</a:t>
            </a:fld>
            <a:endParaRPr lang="en-IN"/>
          </a:p>
        </p:txBody>
      </p:sp>
    </p:spTree>
    <p:extLst>
      <p:ext uri="{BB962C8B-B14F-4D97-AF65-F5344CB8AC3E}">
        <p14:creationId xmlns:p14="http://schemas.microsoft.com/office/powerpoint/2010/main" val="2797269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86C52FA-A845-4A4C-875E-7CC32C74C662}" type="datetimeFigureOut">
              <a:rPr lang="en-IN" smtClean="0"/>
              <a:t>06-06-2023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B833199-8D16-46D5-ADF7-6C5BF8A9149A}" type="slidenum">
              <a:rPr lang="en-IN" smtClean="0"/>
              <a:t>‹#›</a:t>
            </a:fld>
            <a:endParaRPr lang="en-IN"/>
          </a:p>
        </p:txBody>
      </p:sp>
    </p:spTree>
    <p:extLst>
      <p:ext uri="{BB962C8B-B14F-4D97-AF65-F5344CB8AC3E}">
        <p14:creationId xmlns:p14="http://schemas.microsoft.com/office/powerpoint/2010/main" val="145015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86C52FA-A845-4A4C-875E-7CC32C74C662}" type="datetimeFigureOut">
              <a:rPr lang="en-IN" smtClean="0"/>
              <a:t>06-06-2023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B833199-8D16-46D5-ADF7-6C5BF8A9149A}"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44973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86C52FA-A845-4A4C-875E-7CC32C74C662}" type="datetimeFigureOut">
              <a:rPr lang="en-IN" smtClean="0"/>
              <a:t>06-06-2023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B833199-8D16-46D5-ADF7-6C5BF8A9149A}" type="slidenum">
              <a:rPr lang="en-IN" smtClean="0"/>
              <a:t>‹#›</a:t>
            </a:fld>
            <a:endParaRPr lang="en-IN"/>
          </a:p>
        </p:txBody>
      </p:sp>
    </p:spTree>
    <p:extLst>
      <p:ext uri="{BB962C8B-B14F-4D97-AF65-F5344CB8AC3E}">
        <p14:creationId xmlns:p14="http://schemas.microsoft.com/office/powerpoint/2010/main" val="3330653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6C52FA-A845-4A4C-875E-7CC32C74C662}" type="datetimeFigureOut">
              <a:rPr lang="en-IN" smtClean="0"/>
              <a:t>06-06-2023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833199-8D16-46D5-ADF7-6C5BF8A9149A}" type="slidenum">
              <a:rPr lang="en-IN" smtClean="0"/>
              <a:t>‹#›</a:t>
            </a:fld>
            <a:endParaRPr lang="en-IN"/>
          </a:p>
        </p:txBody>
      </p:sp>
    </p:spTree>
    <p:extLst>
      <p:ext uri="{BB962C8B-B14F-4D97-AF65-F5344CB8AC3E}">
        <p14:creationId xmlns:p14="http://schemas.microsoft.com/office/powerpoint/2010/main" val="3501588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6C52FA-A845-4A4C-875E-7CC32C74C662}" type="datetimeFigureOut">
              <a:rPr lang="en-IN" smtClean="0"/>
              <a:t>06-06-2023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833199-8D16-46D5-ADF7-6C5BF8A9149A}" type="slidenum">
              <a:rPr lang="en-IN" smtClean="0"/>
              <a:t>‹#›</a:t>
            </a:fld>
            <a:endParaRPr lang="en-IN"/>
          </a:p>
        </p:txBody>
      </p:sp>
    </p:spTree>
    <p:extLst>
      <p:ext uri="{BB962C8B-B14F-4D97-AF65-F5344CB8AC3E}">
        <p14:creationId xmlns:p14="http://schemas.microsoft.com/office/powerpoint/2010/main" val="1832782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6C52FA-A845-4A4C-875E-7CC32C74C662}"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33199-8D16-46D5-ADF7-6C5BF8A9149A}" type="slidenum">
              <a:rPr lang="en-IN" smtClean="0"/>
              <a:t>‹#›</a:t>
            </a:fld>
            <a:endParaRPr lang="en-IN"/>
          </a:p>
        </p:txBody>
      </p:sp>
    </p:spTree>
    <p:extLst>
      <p:ext uri="{BB962C8B-B14F-4D97-AF65-F5344CB8AC3E}">
        <p14:creationId xmlns:p14="http://schemas.microsoft.com/office/powerpoint/2010/main" val="2716509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86C52FA-A845-4A4C-875E-7CC32C74C662}" type="datetimeFigureOut">
              <a:rPr lang="en-IN" smtClean="0"/>
              <a:t>06-06-2023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B833199-8D16-46D5-ADF7-6C5BF8A9149A}" type="slidenum">
              <a:rPr lang="en-IN" smtClean="0"/>
              <a:t>‹#›</a:t>
            </a:fld>
            <a:endParaRPr lang="en-IN"/>
          </a:p>
        </p:txBody>
      </p:sp>
    </p:spTree>
    <p:extLst>
      <p:ext uri="{BB962C8B-B14F-4D97-AF65-F5344CB8AC3E}">
        <p14:creationId xmlns:p14="http://schemas.microsoft.com/office/powerpoint/2010/main" val="336874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6C52FA-A845-4A4C-875E-7CC32C74C662}"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33199-8D16-46D5-ADF7-6C5BF8A9149A}" type="slidenum">
              <a:rPr lang="en-IN" smtClean="0"/>
              <a:t>‹#›</a:t>
            </a:fld>
            <a:endParaRPr lang="en-IN"/>
          </a:p>
        </p:txBody>
      </p:sp>
    </p:spTree>
    <p:extLst>
      <p:ext uri="{BB962C8B-B14F-4D97-AF65-F5344CB8AC3E}">
        <p14:creationId xmlns:p14="http://schemas.microsoft.com/office/powerpoint/2010/main" val="80666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86C52FA-A845-4A4C-875E-7CC32C74C662}" type="datetimeFigureOut">
              <a:rPr lang="en-IN" smtClean="0"/>
              <a:t>06-06-2023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B833199-8D16-46D5-ADF7-6C5BF8A9149A}" type="slidenum">
              <a:rPr lang="en-IN" smtClean="0"/>
              <a:t>‹#›</a:t>
            </a:fld>
            <a:endParaRPr lang="en-IN"/>
          </a:p>
        </p:txBody>
      </p:sp>
    </p:spTree>
    <p:extLst>
      <p:ext uri="{BB962C8B-B14F-4D97-AF65-F5344CB8AC3E}">
        <p14:creationId xmlns:p14="http://schemas.microsoft.com/office/powerpoint/2010/main" val="288544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6C52FA-A845-4A4C-875E-7CC32C74C662}" type="datetimeFigureOut">
              <a:rPr lang="en-IN" smtClean="0"/>
              <a:t>06-06-2023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33199-8D16-46D5-ADF7-6C5BF8A9149A}" type="slidenum">
              <a:rPr lang="en-IN" smtClean="0"/>
              <a:t>‹#›</a:t>
            </a:fld>
            <a:endParaRPr lang="en-IN"/>
          </a:p>
        </p:txBody>
      </p:sp>
    </p:spTree>
    <p:extLst>
      <p:ext uri="{BB962C8B-B14F-4D97-AF65-F5344CB8AC3E}">
        <p14:creationId xmlns:p14="http://schemas.microsoft.com/office/powerpoint/2010/main" val="82473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6C52FA-A845-4A4C-875E-7CC32C74C662}" type="datetimeFigureOut">
              <a:rPr lang="en-IN" smtClean="0"/>
              <a:t>06-06-2023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833199-8D16-46D5-ADF7-6C5BF8A9149A}" type="slidenum">
              <a:rPr lang="en-IN" smtClean="0"/>
              <a:t>‹#›</a:t>
            </a:fld>
            <a:endParaRPr lang="en-IN"/>
          </a:p>
        </p:txBody>
      </p:sp>
    </p:spTree>
    <p:extLst>
      <p:ext uri="{BB962C8B-B14F-4D97-AF65-F5344CB8AC3E}">
        <p14:creationId xmlns:p14="http://schemas.microsoft.com/office/powerpoint/2010/main" val="320793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6C52FA-A845-4A4C-875E-7CC32C74C662}" type="datetimeFigureOut">
              <a:rPr lang="en-IN" smtClean="0"/>
              <a:t>06-06-2023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833199-8D16-46D5-ADF7-6C5BF8A9149A}" type="slidenum">
              <a:rPr lang="en-IN" smtClean="0"/>
              <a:t>‹#›</a:t>
            </a:fld>
            <a:endParaRPr lang="en-IN"/>
          </a:p>
        </p:txBody>
      </p:sp>
    </p:spTree>
    <p:extLst>
      <p:ext uri="{BB962C8B-B14F-4D97-AF65-F5344CB8AC3E}">
        <p14:creationId xmlns:p14="http://schemas.microsoft.com/office/powerpoint/2010/main" val="2159661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C52FA-A845-4A4C-875E-7CC32C74C662}" type="datetimeFigureOut">
              <a:rPr lang="en-IN" smtClean="0"/>
              <a:t>06-06-2023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833199-8D16-46D5-ADF7-6C5BF8A9149A}" type="slidenum">
              <a:rPr lang="en-IN" smtClean="0"/>
              <a:t>‹#›</a:t>
            </a:fld>
            <a:endParaRPr lang="en-IN"/>
          </a:p>
        </p:txBody>
      </p:sp>
    </p:spTree>
    <p:extLst>
      <p:ext uri="{BB962C8B-B14F-4D97-AF65-F5344CB8AC3E}">
        <p14:creationId xmlns:p14="http://schemas.microsoft.com/office/powerpoint/2010/main" val="1406627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6C52FA-A845-4A4C-875E-7CC32C74C662}" type="datetimeFigureOut">
              <a:rPr lang="en-IN" smtClean="0"/>
              <a:t>06-06-2023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33199-8D16-46D5-ADF7-6C5BF8A9149A}" type="slidenum">
              <a:rPr lang="en-IN" smtClean="0"/>
              <a:t>‹#›</a:t>
            </a:fld>
            <a:endParaRPr lang="en-IN"/>
          </a:p>
        </p:txBody>
      </p:sp>
    </p:spTree>
    <p:extLst>
      <p:ext uri="{BB962C8B-B14F-4D97-AF65-F5344CB8AC3E}">
        <p14:creationId xmlns:p14="http://schemas.microsoft.com/office/powerpoint/2010/main" val="2518675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6C52FA-A845-4A4C-875E-7CC32C74C662}" type="datetimeFigureOut">
              <a:rPr lang="en-IN" smtClean="0"/>
              <a:t>06-06-2023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33199-8D16-46D5-ADF7-6C5BF8A9149A}" type="slidenum">
              <a:rPr lang="en-IN" smtClean="0"/>
              <a:t>‹#›</a:t>
            </a:fld>
            <a:endParaRPr lang="en-IN"/>
          </a:p>
        </p:txBody>
      </p:sp>
    </p:spTree>
    <p:extLst>
      <p:ext uri="{BB962C8B-B14F-4D97-AF65-F5344CB8AC3E}">
        <p14:creationId xmlns:p14="http://schemas.microsoft.com/office/powerpoint/2010/main" val="777750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86C52FA-A845-4A4C-875E-7CC32C74C662}" type="datetimeFigureOut">
              <a:rPr lang="en-IN" smtClean="0"/>
              <a:t>06-06-2023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B833199-8D16-46D5-ADF7-6C5BF8A9149A}" type="slidenum">
              <a:rPr lang="en-IN" smtClean="0"/>
              <a:t>‹#›</a:t>
            </a:fld>
            <a:endParaRPr lang="en-IN"/>
          </a:p>
        </p:txBody>
      </p:sp>
    </p:spTree>
    <p:extLst>
      <p:ext uri="{BB962C8B-B14F-4D97-AF65-F5344CB8AC3E}">
        <p14:creationId xmlns:p14="http://schemas.microsoft.com/office/powerpoint/2010/main" val="154070099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905336-43B5-9C87-2BBF-E4C114194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58" y="133190"/>
            <a:ext cx="2390617" cy="2390617"/>
          </a:xfrm>
          <a:prstGeom prst="rect">
            <a:avLst/>
          </a:prstGeom>
        </p:spPr>
      </p:pic>
      <p:sp>
        <p:nvSpPr>
          <p:cNvPr id="6" name="Title 1">
            <a:extLst>
              <a:ext uri="{FF2B5EF4-FFF2-40B4-BE49-F238E27FC236}">
                <a16:creationId xmlns:a16="http://schemas.microsoft.com/office/drawing/2014/main" id="{BFAF6047-BF58-E7FE-046C-7160B1B604D6}"/>
              </a:ext>
            </a:extLst>
          </p:cNvPr>
          <p:cNvSpPr>
            <a:spLocks noGrp="1"/>
          </p:cNvSpPr>
          <p:nvPr>
            <p:ph type="ctrTitle"/>
          </p:nvPr>
        </p:nvSpPr>
        <p:spPr>
          <a:xfrm>
            <a:off x="4159839" y="624899"/>
            <a:ext cx="7412878" cy="988097"/>
          </a:xfrm>
        </p:spPr>
        <p:txBody>
          <a:bodyPr>
            <a:normAutofit fontScale="90000"/>
          </a:bodyPr>
          <a:lstStyle/>
          <a:p>
            <a:pPr algn="r"/>
            <a:r>
              <a:rPr lang="en-IN" sz="3600" b="1" cap="none" dirty="0">
                <a:ln w="9525">
                  <a:solidFill>
                    <a:schemeClr val="bg1"/>
                  </a:solidFill>
                  <a:prstDash val="solid"/>
                </a:ln>
                <a:effectLst>
                  <a:outerShdw blurRad="12700" dist="38100" dir="2700000" algn="tl" rotWithShape="0">
                    <a:schemeClr val="bg1">
                      <a:lumMod val="50000"/>
                    </a:schemeClr>
                  </a:outerShdw>
                </a:effectLst>
                <a:latin typeface="Helvetica" panose="020B0604020202020204" pitchFamily="34" charset="0"/>
                <a:cs typeface="Helvetica" panose="020B0604020202020204" pitchFamily="34" charset="0"/>
              </a:rPr>
              <a:t>  </a:t>
            </a:r>
            <a:r>
              <a:rPr lang="en-IN" sz="3100" b="1" cap="none" dirty="0">
                <a:ln w="9525">
                  <a:solidFill>
                    <a:schemeClr val="bg1"/>
                  </a:solidFill>
                  <a:prstDash val="solid"/>
                </a:ln>
                <a:effectLst>
                  <a:outerShdw blurRad="12700" dist="38100" dir="2700000" algn="tl" rotWithShape="0">
                    <a:schemeClr val="bg1">
                      <a:lumMod val="50000"/>
                    </a:schemeClr>
                  </a:outerShdw>
                </a:effectLst>
                <a:latin typeface="Helvetica" panose="020B0604020202020204" pitchFamily="34" charset="0"/>
                <a:cs typeface="Helvetica" panose="020B0604020202020204" pitchFamily="34" charset="0"/>
              </a:rPr>
              <a:t>MACHINE LEARNING IN </a:t>
            </a:r>
            <a:br>
              <a:rPr lang="en-IN" sz="3100" b="1" cap="none" dirty="0">
                <a:ln w="9525">
                  <a:solidFill>
                    <a:schemeClr val="bg1"/>
                  </a:solidFill>
                  <a:prstDash val="solid"/>
                </a:ln>
                <a:effectLst>
                  <a:outerShdw blurRad="12700" dist="38100" dir="2700000" algn="tl" rotWithShape="0">
                    <a:schemeClr val="bg1">
                      <a:lumMod val="50000"/>
                    </a:schemeClr>
                  </a:outerShdw>
                </a:effectLst>
                <a:latin typeface="Helvetica" panose="020B0604020202020204" pitchFamily="34" charset="0"/>
                <a:cs typeface="Helvetica" panose="020B0604020202020204" pitchFamily="34" charset="0"/>
              </a:rPr>
            </a:br>
            <a:r>
              <a:rPr lang="en-IN" sz="3100" b="1" cap="none" dirty="0">
                <a:ln w="9525">
                  <a:solidFill>
                    <a:schemeClr val="bg1"/>
                  </a:solidFill>
                  <a:prstDash val="solid"/>
                </a:ln>
                <a:effectLst>
                  <a:outerShdw blurRad="12700" dist="38100" dir="2700000" algn="tl" rotWithShape="0">
                    <a:schemeClr val="bg1">
                      <a:lumMod val="50000"/>
                    </a:schemeClr>
                  </a:outerShdw>
                </a:effectLst>
                <a:latin typeface="Helvetica" panose="020B0604020202020204" pitchFamily="34" charset="0"/>
                <a:cs typeface="Helvetica" panose="020B0604020202020204" pitchFamily="34" charset="0"/>
              </a:rPr>
              <a:t>HEALTH MONITORING SYSTEM(HEART)</a:t>
            </a:r>
          </a:p>
        </p:txBody>
      </p:sp>
      <p:sp>
        <p:nvSpPr>
          <p:cNvPr id="7" name="TextBox 6">
            <a:extLst>
              <a:ext uri="{FF2B5EF4-FFF2-40B4-BE49-F238E27FC236}">
                <a16:creationId xmlns:a16="http://schemas.microsoft.com/office/drawing/2014/main" id="{CC54A772-364F-CAAA-D695-35DBCD7A7F98}"/>
              </a:ext>
            </a:extLst>
          </p:cNvPr>
          <p:cNvSpPr txBox="1"/>
          <p:nvPr/>
        </p:nvSpPr>
        <p:spPr>
          <a:xfrm>
            <a:off x="4317069" y="2047088"/>
            <a:ext cx="7098418" cy="400110"/>
          </a:xfrm>
          <a:prstGeom prst="rect">
            <a:avLst/>
          </a:prstGeom>
          <a:noFill/>
        </p:spPr>
        <p:txBody>
          <a:bodyPr wrap="none" rtlCol="0">
            <a:spAutoFit/>
          </a:bodyPr>
          <a:lstStyle/>
          <a:p>
            <a:pPr algn="r"/>
            <a:r>
              <a:rPr lang="en-IN" sz="2000" b="1" dirty="0">
                <a:cs typeface="Times New Roman" panose="02020603050405020304" pitchFamily="18" charset="0"/>
              </a:rPr>
              <a:t>DEPARTMENT OF COMPUTER SCIENCE AND ENGINEERING</a:t>
            </a:r>
          </a:p>
        </p:txBody>
      </p:sp>
      <p:sp>
        <p:nvSpPr>
          <p:cNvPr id="8" name="Subtitle 2">
            <a:extLst>
              <a:ext uri="{FF2B5EF4-FFF2-40B4-BE49-F238E27FC236}">
                <a16:creationId xmlns:a16="http://schemas.microsoft.com/office/drawing/2014/main" id="{E044FBD0-59AD-99D9-60D9-0B531A4A1C66}"/>
              </a:ext>
            </a:extLst>
          </p:cNvPr>
          <p:cNvSpPr>
            <a:spLocks noGrp="1"/>
          </p:cNvSpPr>
          <p:nvPr>
            <p:ph type="subTitle" idx="1"/>
          </p:nvPr>
        </p:nvSpPr>
        <p:spPr>
          <a:xfrm>
            <a:off x="8691153" y="2760080"/>
            <a:ext cx="2724334" cy="851220"/>
          </a:xfrm>
        </p:spPr>
        <p:txBody>
          <a:bodyPr>
            <a:noAutofit/>
          </a:bodyPr>
          <a:lstStyle/>
          <a:p>
            <a:pPr algn="r"/>
            <a:r>
              <a:rPr lang="en-IN" cap="none" dirty="0">
                <a:latin typeface="Calibri" panose="020F0502020204030204" pitchFamily="34" charset="0"/>
                <a:cs typeface="Calibri" panose="020F0502020204030204" pitchFamily="34" charset="0"/>
              </a:rPr>
              <a:t>Guided By</a:t>
            </a:r>
          </a:p>
          <a:p>
            <a:pPr algn="r"/>
            <a:r>
              <a:rPr lang="en-IN" dirty="0">
                <a:latin typeface="Calibri" panose="020F0502020204030204" pitchFamily="34" charset="0"/>
                <a:cs typeface="Calibri" panose="020F0502020204030204" pitchFamily="34" charset="0"/>
              </a:rPr>
              <a:t>DR. </a:t>
            </a:r>
            <a:r>
              <a:rPr lang="en-IN" sz="2400" dirty="0">
                <a:latin typeface="Calibri" panose="020F0502020204030204" pitchFamily="34" charset="0"/>
                <a:cs typeface="Calibri" panose="020F0502020204030204" pitchFamily="34" charset="0"/>
              </a:rPr>
              <a:t>ARINDAM</a:t>
            </a:r>
            <a:r>
              <a:rPr lang="en-IN" dirty="0">
                <a:latin typeface="Calibri" panose="020F0502020204030204" pitchFamily="34" charset="0"/>
                <a:cs typeface="Calibri" panose="020F0502020204030204" pitchFamily="34" charset="0"/>
              </a:rPr>
              <a:t> GIRI</a:t>
            </a:r>
          </a:p>
        </p:txBody>
      </p:sp>
      <p:sp>
        <p:nvSpPr>
          <p:cNvPr id="9" name="TextBox 8">
            <a:extLst>
              <a:ext uri="{FF2B5EF4-FFF2-40B4-BE49-F238E27FC236}">
                <a16:creationId xmlns:a16="http://schemas.microsoft.com/office/drawing/2014/main" id="{EA3C7D03-0328-30C8-8E09-66F8485EFD7F}"/>
              </a:ext>
            </a:extLst>
          </p:cNvPr>
          <p:cNvSpPr txBox="1"/>
          <p:nvPr/>
        </p:nvSpPr>
        <p:spPr>
          <a:xfrm>
            <a:off x="3260444" y="3611300"/>
            <a:ext cx="1308848"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Presented By</a:t>
            </a:r>
          </a:p>
        </p:txBody>
      </p:sp>
      <p:sp>
        <p:nvSpPr>
          <p:cNvPr id="10" name="TextBox 9">
            <a:extLst>
              <a:ext uri="{FF2B5EF4-FFF2-40B4-BE49-F238E27FC236}">
                <a16:creationId xmlns:a16="http://schemas.microsoft.com/office/drawing/2014/main" id="{5569AB94-DF4D-4C58-7460-7CE7E6C9CE6C}"/>
              </a:ext>
            </a:extLst>
          </p:cNvPr>
          <p:cNvSpPr txBox="1"/>
          <p:nvPr/>
        </p:nvSpPr>
        <p:spPr>
          <a:xfrm>
            <a:off x="2261352" y="4119309"/>
            <a:ext cx="3500714" cy="338554"/>
          </a:xfrm>
          <a:prstGeom prst="rect">
            <a:avLst/>
          </a:prstGeom>
          <a:noFill/>
        </p:spPr>
        <p:txBody>
          <a:bodyPr wrap="square" rtlCol="0">
            <a:spAutoFit/>
          </a:bodyPr>
          <a:lstStyle/>
          <a:p>
            <a:pPr marL="285750" indent="-285750">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JOY CHAKRABORTY (00119191)</a:t>
            </a:r>
          </a:p>
        </p:txBody>
      </p:sp>
      <p:sp>
        <p:nvSpPr>
          <p:cNvPr id="11" name="TextBox 10">
            <a:extLst>
              <a:ext uri="{FF2B5EF4-FFF2-40B4-BE49-F238E27FC236}">
                <a16:creationId xmlns:a16="http://schemas.microsoft.com/office/drawing/2014/main" id="{28F24C33-6AE1-0E8A-79DE-CA294D97A0F9}"/>
              </a:ext>
            </a:extLst>
          </p:cNvPr>
          <p:cNvSpPr txBox="1"/>
          <p:nvPr/>
        </p:nvSpPr>
        <p:spPr>
          <a:xfrm>
            <a:off x="2261352" y="4481747"/>
            <a:ext cx="3116538" cy="338554"/>
          </a:xfrm>
          <a:prstGeom prst="rect">
            <a:avLst/>
          </a:prstGeom>
          <a:noFill/>
        </p:spPr>
        <p:txBody>
          <a:bodyPr wrap="square" rtlCol="0">
            <a:spAutoFit/>
          </a:bodyPr>
          <a:lstStyle/>
          <a:p>
            <a:pPr marL="285750" indent="-285750">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KUNAL GUPTA (00119065)</a:t>
            </a:r>
          </a:p>
        </p:txBody>
      </p:sp>
      <p:sp>
        <p:nvSpPr>
          <p:cNvPr id="12" name="TextBox 11">
            <a:extLst>
              <a:ext uri="{FF2B5EF4-FFF2-40B4-BE49-F238E27FC236}">
                <a16:creationId xmlns:a16="http://schemas.microsoft.com/office/drawing/2014/main" id="{15270E6A-B432-A2D7-3EE3-DC525B11C63A}"/>
              </a:ext>
            </a:extLst>
          </p:cNvPr>
          <p:cNvSpPr txBox="1"/>
          <p:nvPr/>
        </p:nvSpPr>
        <p:spPr>
          <a:xfrm>
            <a:off x="2062771" y="4868070"/>
            <a:ext cx="2954925" cy="338554"/>
          </a:xfrm>
          <a:prstGeom prst="rect">
            <a:avLst/>
          </a:prstGeom>
          <a:noFill/>
        </p:spPr>
        <p:txBody>
          <a:bodyPr wrap="square" rtlCol="0">
            <a:spAutoFit/>
          </a:bodyPr>
          <a:lstStyle/>
          <a:p>
            <a:pPr marL="285750" indent="-285750" algn="ctr">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ROHIT DAS (00119114</a:t>
            </a:r>
            <a:r>
              <a:rPr lang="en-IN" sz="1600" dirty="0"/>
              <a:t>)</a:t>
            </a:r>
          </a:p>
        </p:txBody>
      </p:sp>
      <p:sp>
        <p:nvSpPr>
          <p:cNvPr id="13" name="TextBox 12">
            <a:extLst>
              <a:ext uri="{FF2B5EF4-FFF2-40B4-BE49-F238E27FC236}">
                <a16:creationId xmlns:a16="http://schemas.microsoft.com/office/drawing/2014/main" id="{CC157551-87D1-40B3-47AF-86415C244AE8}"/>
              </a:ext>
            </a:extLst>
          </p:cNvPr>
          <p:cNvSpPr txBox="1"/>
          <p:nvPr/>
        </p:nvSpPr>
        <p:spPr>
          <a:xfrm>
            <a:off x="2091346" y="5254393"/>
            <a:ext cx="3456550" cy="338554"/>
          </a:xfrm>
          <a:prstGeom prst="rect">
            <a:avLst/>
          </a:prstGeom>
          <a:noFill/>
        </p:spPr>
        <p:txBody>
          <a:bodyPr wrap="square" rtlCol="0">
            <a:spAutoFit/>
          </a:bodyPr>
          <a:lstStyle/>
          <a:p>
            <a:pPr marL="285750" indent="-285750" algn="ctr">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RITAM MALLICK (00119110)</a:t>
            </a:r>
          </a:p>
        </p:txBody>
      </p:sp>
    </p:spTree>
    <p:extLst>
      <p:ext uri="{BB962C8B-B14F-4D97-AF65-F5344CB8AC3E}">
        <p14:creationId xmlns:p14="http://schemas.microsoft.com/office/powerpoint/2010/main" val="901541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8875F-ADE4-0E1E-B70E-5B4A3AB7BDD6}"/>
              </a:ext>
            </a:extLst>
          </p:cNvPr>
          <p:cNvSpPr>
            <a:spLocks noGrp="1"/>
          </p:cNvSpPr>
          <p:nvPr>
            <p:ph type="title"/>
          </p:nvPr>
        </p:nvSpPr>
        <p:spPr>
          <a:xfrm>
            <a:off x="838200" y="679710"/>
            <a:ext cx="10515600" cy="762339"/>
          </a:xfrm>
        </p:spPr>
        <p:txBody>
          <a:bodyPr>
            <a:normAutofit/>
          </a:bodyPr>
          <a:lstStyle/>
          <a:p>
            <a:pPr algn="ctr"/>
            <a:r>
              <a:rPr lang="en-US" sz="4000" dirty="0">
                <a:latin typeface="Times New Roman" panose="02020603050405020304" pitchFamily="18" charset="0"/>
                <a:cs typeface="Times New Roman" panose="02020603050405020304" pitchFamily="18" charset="0"/>
              </a:rPr>
              <a:t>Implementation Overview</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EAD1F9-DBA6-95EC-A517-77730BF1621F}"/>
              </a:ext>
            </a:extLst>
          </p:cNvPr>
          <p:cNvSpPr>
            <a:spLocks noGrp="1"/>
          </p:cNvSpPr>
          <p:nvPr>
            <p:ph idx="1"/>
          </p:nvPr>
        </p:nvSpPr>
        <p:spPr>
          <a:xfrm>
            <a:off x="838200" y="2358286"/>
            <a:ext cx="10515600" cy="3438834"/>
          </a:xfrm>
        </p:spPr>
        <p:txBody>
          <a:bodyPr>
            <a:normAutofit/>
          </a:bodyPr>
          <a:lstStyle/>
          <a:p>
            <a:pPr marL="0" indent="0">
              <a:buNone/>
            </a:pPr>
            <a:r>
              <a:rPr lang="en-US" sz="1800" dirty="0">
                <a:latin typeface="Helvetica" panose="020B0604020202020204" pitchFamily="34" charset="0"/>
                <a:cs typeface="Helvetica" panose="020B0604020202020204" pitchFamily="34" charset="0"/>
              </a:rPr>
              <a:t>1. Data Collection: Gather data from various sources. </a:t>
            </a:r>
          </a:p>
          <a:p>
            <a:pPr marL="0" indent="0">
              <a:buNone/>
            </a:pPr>
            <a:r>
              <a:rPr lang="en-US" sz="1800" dirty="0">
                <a:latin typeface="Helvetica" panose="020B0604020202020204" pitchFamily="34" charset="0"/>
                <a:cs typeface="Helvetica" panose="020B0604020202020204" pitchFamily="34" charset="0"/>
              </a:rPr>
              <a:t>2. Data Preprocessing: Clean and preprocess the collected data, including handling missing values, normalizing features, and removing noise or outliers after that analyze data.</a:t>
            </a:r>
          </a:p>
          <a:p>
            <a:pPr marL="0" indent="0">
              <a:buNone/>
            </a:pPr>
            <a:r>
              <a:rPr lang="en-US" sz="1800" dirty="0">
                <a:latin typeface="Helvetica" panose="020B0604020202020204" pitchFamily="34" charset="0"/>
                <a:cs typeface="Helvetica" panose="020B0604020202020204" pitchFamily="34" charset="0"/>
              </a:rPr>
              <a:t>3. Feature Engineering: Extract relevant features from the data that are indicative of the health condition being monitored, considering factors like heart rate, blood pressure, or oxygen levels.</a:t>
            </a:r>
          </a:p>
          <a:p>
            <a:pPr marL="0" indent="0">
              <a:buNone/>
            </a:pPr>
            <a:r>
              <a:rPr lang="en-US" sz="1800" dirty="0">
                <a:latin typeface="Helvetica" panose="020B0604020202020204" pitchFamily="34" charset="0"/>
                <a:cs typeface="Helvetica" panose="020B0604020202020204" pitchFamily="34" charset="0"/>
              </a:rPr>
              <a:t>4. Model Training: Utilize machine learning algorithms to train predictive models using the preprocessed data.</a:t>
            </a:r>
          </a:p>
          <a:p>
            <a:pPr marL="0" indent="0">
              <a:buNone/>
            </a:pPr>
            <a:r>
              <a:rPr lang="en-US" sz="1800" dirty="0">
                <a:latin typeface="Helvetica" panose="020B0604020202020204" pitchFamily="34" charset="0"/>
                <a:cs typeface="Helvetica" panose="020B0604020202020204" pitchFamily="34" charset="0"/>
              </a:rPr>
              <a:t>5. </a:t>
            </a:r>
            <a:r>
              <a:rPr lang="en-US" sz="1800">
                <a:latin typeface="Helvetica" panose="020B0604020202020204" pitchFamily="34" charset="0"/>
                <a:cs typeface="Helvetica" panose="020B0604020202020204" pitchFamily="34" charset="0"/>
              </a:rPr>
              <a:t>Deployment : </a:t>
            </a:r>
            <a:r>
              <a:rPr lang="en-US" sz="1800" dirty="0">
                <a:latin typeface="Helvetica" panose="020B0604020202020204" pitchFamily="34" charset="0"/>
                <a:cs typeface="Helvetica" panose="020B0604020202020204" pitchFamily="34" charset="0"/>
              </a:rPr>
              <a:t>Deploy the trained models in a system to analyze real-time data, make predictions, and provide alerts or recommendations for healthcare professionals or patients based on the monitored parameters.</a:t>
            </a:r>
          </a:p>
        </p:txBody>
      </p:sp>
    </p:spTree>
    <p:extLst>
      <p:ext uri="{BB962C8B-B14F-4D97-AF65-F5344CB8AC3E}">
        <p14:creationId xmlns:p14="http://schemas.microsoft.com/office/powerpoint/2010/main" val="3788339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64916-5412-B59E-8C79-DA48582CDF1E}"/>
              </a:ext>
            </a:extLst>
          </p:cNvPr>
          <p:cNvSpPr>
            <a:spLocks noGrp="1"/>
          </p:cNvSpPr>
          <p:nvPr>
            <p:ph type="title"/>
          </p:nvPr>
        </p:nvSpPr>
        <p:spPr>
          <a:xfrm>
            <a:off x="838200" y="320166"/>
            <a:ext cx="10515600" cy="700195"/>
          </a:xfrm>
        </p:spPr>
        <p:txBody>
          <a:bodyPr>
            <a:normAutofit/>
          </a:bodyPr>
          <a:lstStyle/>
          <a:p>
            <a:pPr algn="ctr"/>
            <a:r>
              <a:rPr lang="en-US" sz="4000" dirty="0">
                <a:latin typeface="Times New Roman" panose="02020603050405020304" pitchFamily="18" charset="0"/>
                <a:cs typeface="Times New Roman" panose="02020603050405020304" pitchFamily="18" charset="0"/>
              </a:rPr>
              <a:t>System Dataflow</a:t>
            </a:r>
            <a:endParaRPr lang="en-IN" sz="40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3FB3111A-4BDF-7315-E63D-A36D993880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6696" y="1208282"/>
            <a:ext cx="6598608" cy="5000431"/>
          </a:xfrm>
          <a:solidFill>
            <a:schemeClr val="tx1"/>
          </a:solidFill>
          <a:effectLst>
            <a:outerShdw dist="50800" dir="5400000" sx="97000" sy="97000" algn="ctr" rotWithShape="0">
              <a:srgbClr val="000000">
                <a:alpha val="63000"/>
              </a:srgbClr>
            </a:outerShdw>
          </a:effectLst>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45F4AC7B-97FC-0975-63A8-02C6E79354B9}"/>
                  </a:ext>
                </a:extLst>
              </p14:cNvPr>
              <p14:cNvContentPartPr/>
              <p14:nvPr/>
            </p14:nvContentPartPr>
            <p14:xfrm>
              <a:off x="5162580" y="1371090"/>
              <a:ext cx="95400" cy="372960"/>
            </p14:xfrm>
          </p:contentPart>
        </mc:Choice>
        <mc:Fallback>
          <p:pic>
            <p:nvPicPr>
              <p:cNvPr id="7" name="Ink 6">
                <a:extLst>
                  <a:ext uri="{FF2B5EF4-FFF2-40B4-BE49-F238E27FC236}">
                    <a16:creationId xmlns:a16="http://schemas.microsoft.com/office/drawing/2014/main" id="{45F4AC7B-97FC-0975-63A8-02C6E79354B9}"/>
                  </a:ext>
                </a:extLst>
              </p:cNvPr>
              <p:cNvPicPr/>
              <p:nvPr/>
            </p:nvPicPr>
            <p:blipFill>
              <a:blip r:embed="rId4"/>
              <a:stretch>
                <a:fillRect/>
              </a:stretch>
            </p:blipFill>
            <p:spPr>
              <a:xfrm>
                <a:off x="5099580" y="1308090"/>
                <a:ext cx="221040" cy="498600"/>
              </a:xfrm>
              <a:prstGeom prst="rect">
                <a:avLst/>
              </a:prstGeom>
            </p:spPr>
          </p:pic>
        </mc:Fallback>
      </mc:AlternateContent>
    </p:spTree>
    <p:extLst>
      <p:ext uri="{BB962C8B-B14F-4D97-AF65-F5344CB8AC3E}">
        <p14:creationId xmlns:p14="http://schemas.microsoft.com/office/powerpoint/2010/main" val="2254762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1DFBA-FF6B-AB1E-B84C-1FDDE729CE3C}"/>
              </a:ext>
            </a:extLst>
          </p:cNvPr>
          <p:cNvSpPr>
            <a:spLocks noGrp="1"/>
          </p:cNvSpPr>
          <p:nvPr>
            <p:ph type="title"/>
          </p:nvPr>
        </p:nvSpPr>
        <p:spPr>
          <a:xfrm>
            <a:off x="838200" y="324036"/>
            <a:ext cx="10515600" cy="806727"/>
          </a:xfrm>
        </p:spPr>
        <p:txBody>
          <a:bodyPr>
            <a:normAutofit/>
          </a:bodyPr>
          <a:lstStyle/>
          <a:p>
            <a:pPr algn="ctr"/>
            <a:r>
              <a:rPr lang="en-US" sz="4000" dirty="0">
                <a:latin typeface="Times New Roman" panose="02020603050405020304" pitchFamily="18" charset="0"/>
                <a:cs typeface="Times New Roman" panose="02020603050405020304" pitchFamily="18" charset="0"/>
              </a:rPr>
              <a:t>Dataset and it’s attributes</a:t>
            </a:r>
            <a:endParaRPr lang="en-IN" sz="4000" dirty="0">
              <a:latin typeface="Times New Roman" panose="02020603050405020304" pitchFamily="18" charset="0"/>
              <a:cs typeface="Times New Roman" panose="02020603050405020304" pitchFamily="18" charset="0"/>
            </a:endParaRPr>
          </a:p>
        </p:txBody>
      </p:sp>
      <p:pic>
        <p:nvPicPr>
          <p:cNvPr id="4" name="image6.png">
            <a:extLst>
              <a:ext uri="{FF2B5EF4-FFF2-40B4-BE49-F238E27FC236}">
                <a16:creationId xmlns:a16="http://schemas.microsoft.com/office/drawing/2014/main" id="{27214501-5BE4-8F71-DD50-99ABAE7AE6DA}"/>
              </a:ext>
            </a:extLst>
          </p:cNvPr>
          <p:cNvPicPr>
            <a:picLocks noGrp="1"/>
          </p:cNvPicPr>
          <p:nvPr>
            <p:ph idx="1"/>
          </p:nvPr>
        </p:nvPicPr>
        <p:blipFill>
          <a:blip r:embed="rId2"/>
          <a:srcRect t="28908" r="46921" b="8849"/>
          <a:stretch>
            <a:fillRect/>
          </a:stretch>
        </p:blipFill>
        <p:spPr>
          <a:xfrm>
            <a:off x="480534" y="1548277"/>
            <a:ext cx="6630480" cy="4985687"/>
          </a:xfrm>
          <a:prstGeom prst="rect">
            <a:avLst/>
          </a:prstGeom>
          <a:ln/>
        </p:spPr>
      </p:pic>
      <p:sp>
        <p:nvSpPr>
          <p:cNvPr id="5" name="TextBox 4">
            <a:extLst>
              <a:ext uri="{FF2B5EF4-FFF2-40B4-BE49-F238E27FC236}">
                <a16:creationId xmlns:a16="http://schemas.microsoft.com/office/drawing/2014/main" id="{B5C1C67A-7723-0BC9-2850-2099AB359AE0}"/>
              </a:ext>
            </a:extLst>
          </p:cNvPr>
          <p:cNvSpPr txBox="1"/>
          <p:nvPr/>
        </p:nvSpPr>
        <p:spPr>
          <a:xfrm>
            <a:off x="7190913" y="1373723"/>
            <a:ext cx="4589755" cy="5334794"/>
          </a:xfrm>
          <a:prstGeom prst="rect">
            <a:avLst/>
          </a:prstGeom>
          <a:noFill/>
        </p:spPr>
        <p:txBody>
          <a:bodyPr wrap="square" rtlCol="0">
            <a:spAutoFit/>
          </a:bodyPr>
          <a:lstStyle/>
          <a:p>
            <a:pPr marL="342900" lvl="0" indent="-342900" algn="just">
              <a:lnSpc>
                <a:spcPct val="150000"/>
              </a:lnSpc>
              <a:buFont typeface="+mj-lt"/>
              <a:buAutoNum type="arabicPeriod"/>
            </a:pPr>
            <a:r>
              <a:rPr lang="en-IN" sz="1200" b="1" dirty="0">
                <a:effectLst/>
                <a:latin typeface="Times New Roman" panose="02020603050405020304" pitchFamily="18" charset="0"/>
                <a:ea typeface="Times New Roman" panose="02020603050405020304" pitchFamily="18" charset="0"/>
              </a:rPr>
              <a:t>age:</a:t>
            </a:r>
            <a:r>
              <a:rPr lang="en-IN" sz="1200" dirty="0">
                <a:effectLst/>
                <a:latin typeface="Times New Roman" panose="02020603050405020304" pitchFamily="18" charset="0"/>
                <a:ea typeface="Times New Roman" panose="02020603050405020304" pitchFamily="18" charset="0"/>
              </a:rPr>
              <a:t> (int) - Age in years</a:t>
            </a:r>
            <a:endParaRPr lang="en-IN" sz="1200" dirty="0">
              <a:effectLst/>
              <a:latin typeface="Calibri" panose="020F0502020204030204" pitchFamily="34" charset="0"/>
              <a:ea typeface="Calibri" panose="020F0502020204030204" pitchFamily="34" charset="0"/>
            </a:endParaRPr>
          </a:p>
          <a:p>
            <a:pPr marL="342900" lvl="0" indent="-342900" algn="just">
              <a:lnSpc>
                <a:spcPct val="150000"/>
              </a:lnSpc>
              <a:buFont typeface="+mj-lt"/>
              <a:buAutoNum type="arabicPeriod"/>
            </a:pPr>
            <a:r>
              <a:rPr lang="en-IN" sz="1200" b="1" dirty="0">
                <a:effectLst/>
                <a:latin typeface="Times New Roman" panose="02020603050405020304" pitchFamily="18" charset="0"/>
                <a:ea typeface="Times New Roman" panose="02020603050405020304" pitchFamily="18" charset="0"/>
              </a:rPr>
              <a:t>sex:</a:t>
            </a:r>
            <a:r>
              <a:rPr lang="en-IN" sz="1200" dirty="0">
                <a:effectLst/>
                <a:latin typeface="Times New Roman" panose="02020603050405020304" pitchFamily="18" charset="0"/>
                <a:ea typeface="Times New Roman" panose="02020603050405020304" pitchFamily="18" charset="0"/>
              </a:rPr>
              <a:t> (int) - (1 = Male, 0 = Female)</a:t>
            </a:r>
            <a:endParaRPr lang="en-IN" sz="1200" dirty="0">
              <a:effectLst/>
              <a:latin typeface="Calibri" panose="020F0502020204030204" pitchFamily="34" charset="0"/>
              <a:ea typeface="Calibri" panose="020F0502020204030204" pitchFamily="34" charset="0"/>
            </a:endParaRPr>
          </a:p>
          <a:p>
            <a:pPr marL="342900" lvl="0" indent="-342900" algn="just">
              <a:lnSpc>
                <a:spcPct val="150000"/>
              </a:lnSpc>
              <a:buFont typeface="+mj-lt"/>
              <a:buAutoNum type="arabicPeriod"/>
            </a:pPr>
            <a:r>
              <a:rPr lang="en-IN" sz="1200" b="1" dirty="0">
                <a:effectLst/>
                <a:latin typeface="Times New Roman" panose="02020603050405020304" pitchFamily="18" charset="0"/>
                <a:ea typeface="Times New Roman" panose="02020603050405020304" pitchFamily="18" charset="0"/>
              </a:rPr>
              <a:t>cp:</a:t>
            </a:r>
            <a:r>
              <a:rPr lang="en-IN" sz="1200" dirty="0">
                <a:effectLst/>
                <a:latin typeface="Times New Roman" panose="02020603050405020304" pitchFamily="18" charset="0"/>
                <a:ea typeface="Times New Roman" panose="02020603050405020304" pitchFamily="18" charset="0"/>
              </a:rPr>
              <a:t> (int) - Chest pain type(0 = Typical Angina ,1 = Atypical Angina,2 = Non-anginal Pain,3 = </a:t>
            </a:r>
            <a:r>
              <a:rPr lang="en-IN" sz="1200" dirty="0" err="1">
                <a:effectLst/>
                <a:latin typeface="Times New Roman" panose="02020603050405020304" pitchFamily="18" charset="0"/>
                <a:ea typeface="Times New Roman" panose="02020603050405020304" pitchFamily="18" charset="0"/>
              </a:rPr>
              <a:t>Asymtomatic</a:t>
            </a:r>
            <a:r>
              <a:rPr lang="en-IN" sz="1200" dirty="0">
                <a:effectLst/>
                <a:latin typeface="Times New Roman" panose="02020603050405020304" pitchFamily="18" charset="0"/>
                <a:ea typeface="Times New Roman" panose="02020603050405020304" pitchFamily="18" charset="0"/>
              </a:rPr>
              <a:t>)</a:t>
            </a:r>
            <a:endParaRPr lang="en-IN" sz="1200" dirty="0">
              <a:effectLst/>
              <a:latin typeface="Calibri" panose="020F0502020204030204" pitchFamily="34" charset="0"/>
              <a:ea typeface="Calibri" panose="020F0502020204030204" pitchFamily="34" charset="0"/>
            </a:endParaRPr>
          </a:p>
          <a:p>
            <a:pPr marL="342900" lvl="0" indent="-342900" algn="just">
              <a:lnSpc>
                <a:spcPct val="150000"/>
              </a:lnSpc>
              <a:buFont typeface="+mj-lt"/>
              <a:buAutoNum type="arabicPeriod"/>
            </a:pPr>
            <a:r>
              <a:rPr lang="en-IN" sz="1200" b="1" dirty="0" err="1">
                <a:effectLst/>
                <a:latin typeface="Times New Roman" panose="02020603050405020304" pitchFamily="18" charset="0"/>
                <a:ea typeface="Times New Roman" panose="02020603050405020304" pitchFamily="18" charset="0"/>
              </a:rPr>
              <a:t>trestbps</a:t>
            </a:r>
            <a:r>
              <a:rPr lang="en-IN" sz="1200" b="1" dirty="0">
                <a:effectLst/>
                <a:latin typeface="Times New Roman" panose="02020603050405020304" pitchFamily="18" charset="0"/>
                <a:ea typeface="Times New Roman" panose="02020603050405020304" pitchFamily="18" charset="0"/>
              </a:rPr>
              <a:t>:</a:t>
            </a:r>
            <a:r>
              <a:rPr lang="en-IN" sz="1200" dirty="0">
                <a:effectLst/>
                <a:latin typeface="Times New Roman" panose="02020603050405020304" pitchFamily="18" charset="0"/>
                <a:ea typeface="Times New Roman" panose="02020603050405020304" pitchFamily="18" charset="0"/>
              </a:rPr>
              <a:t> (int) - Resting Blood Pressure (in mm Hg on Admission to the Hospital)</a:t>
            </a:r>
            <a:endParaRPr lang="en-IN" sz="1200" dirty="0">
              <a:effectLst/>
              <a:latin typeface="Calibri" panose="020F0502020204030204" pitchFamily="34" charset="0"/>
              <a:ea typeface="Calibri" panose="020F0502020204030204" pitchFamily="34" charset="0"/>
            </a:endParaRPr>
          </a:p>
          <a:p>
            <a:pPr marL="342900" lvl="0" indent="-342900" algn="just">
              <a:lnSpc>
                <a:spcPct val="150000"/>
              </a:lnSpc>
              <a:buFont typeface="+mj-lt"/>
              <a:buAutoNum type="arabicPeriod"/>
            </a:pPr>
            <a:r>
              <a:rPr lang="en-IN" sz="1200" b="1" dirty="0" err="1">
                <a:effectLst/>
                <a:latin typeface="Times New Roman" panose="02020603050405020304" pitchFamily="18" charset="0"/>
                <a:ea typeface="Times New Roman" panose="02020603050405020304" pitchFamily="18" charset="0"/>
              </a:rPr>
              <a:t>chol</a:t>
            </a:r>
            <a:r>
              <a:rPr lang="en-IN" sz="1200" b="1" dirty="0">
                <a:effectLst/>
                <a:latin typeface="Times New Roman" panose="02020603050405020304" pitchFamily="18" charset="0"/>
                <a:ea typeface="Times New Roman" panose="02020603050405020304" pitchFamily="18" charset="0"/>
              </a:rPr>
              <a:t>:</a:t>
            </a:r>
            <a:r>
              <a:rPr lang="en-IN" sz="1200" dirty="0">
                <a:effectLst/>
                <a:latin typeface="Times New Roman" panose="02020603050405020304" pitchFamily="18" charset="0"/>
                <a:ea typeface="Times New Roman" panose="02020603050405020304" pitchFamily="18" charset="0"/>
              </a:rPr>
              <a:t> (int) - Serum cholesterol in mg/dl</a:t>
            </a:r>
            <a:endParaRPr lang="en-IN" sz="1200" dirty="0">
              <a:effectLst/>
              <a:latin typeface="Calibri" panose="020F0502020204030204" pitchFamily="34" charset="0"/>
              <a:ea typeface="Calibri" panose="020F0502020204030204" pitchFamily="34" charset="0"/>
            </a:endParaRPr>
          </a:p>
          <a:p>
            <a:pPr marL="342900" lvl="0" indent="-342900" algn="just">
              <a:lnSpc>
                <a:spcPct val="150000"/>
              </a:lnSpc>
              <a:buFont typeface="+mj-lt"/>
              <a:buAutoNum type="arabicPeriod"/>
            </a:pPr>
            <a:r>
              <a:rPr lang="en-IN" sz="1200" b="1" dirty="0" err="1">
                <a:effectLst/>
                <a:latin typeface="Times New Roman" panose="02020603050405020304" pitchFamily="18" charset="0"/>
                <a:ea typeface="Times New Roman" panose="02020603050405020304" pitchFamily="18" charset="0"/>
              </a:rPr>
              <a:t>fbs</a:t>
            </a:r>
            <a:r>
              <a:rPr lang="en-IN" sz="1200" b="1" dirty="0">
                <a:effectLst/>
                <a:latin typeface="Times New Roman" panose="02020603050405020304" pitchFamily="18" charset="0"/>
                <a:ea typeface="Times New Roman" panose="02020603050405020304" pitchFamily="18" charset="0"/>
              </a:rPr>
              <a:t>:</a:t>
            </a:r>
            <a:r>
              <a:rPr lang="en-IN" sz="1200" dirty="0">
                <a:effectLst/>
                <a:latin typeface="Times New Roman" panose="02020603050405020304" pitchFamily="18" charset="0"/>
                <a:ea typeface="Times New Roman" panose="02020603050405020304" pitchFamily="18" charset="0"/>
              </a:rPr>
              <a:t> (int) - Fasting blood sugar &gt;120 mg/dl (1 = Greater than 120 mg/dl , 0 = Less than 120 mg/dl)</a:t>
            </a:r>
            <a:endParaRPr lang="en-IN" sz="1200" dirty="0">
              <a:effectLst/>
              <a:latin typeface="Calibri" panose="020F0502020204030204" pitchFamily="34" charset="0"/>
              <a:ea typeface="Calibri" panose="020F0502020204030204" pitchFamily="34" charset="0"/>
            </a:endParaRPr>
          </a:p>
          <a:p>
            <a:pPr marL="342900" lvl="0" indent="-342900" algn="just">
              <a:lnSpc>
                <a:spcPct val="150000"/>
              </a:lnSpc>
              <a:buFont typeface="+mj-lt"/>
              <a:buAutoNum type="arabicPeriod"/>
            </a:pPr>
            <a:r>
              <a:rPr lang="en-IN" sz="1200" b="1" dirty="0" err="1">
                <a:effectLst/>
                <a:latin typeface="Times New Roman" panose="02020603050405020304" pitchFamily="18" charset="0"/>
                <a:ea typeface="Times New Roman" panose="02020603050405020304" pitchFamily="18" charset="0"/>
              </a:rPr>
              <a:t>restecg</a:t>
            </a:r>
            <a:r>
              <a:rPr lang="en-IN" sz="1200" b="1" dirty="0">
                <a:effectLst/>
                <a:latin typeface="Times New Roman" panose="02020603050405020304" pitchFamily="18" charset="0"/>
                <a:ea typeface="Times New Roman" panose="02020603050405020304" pitchFamily="18" charset="0"/>
              </a:rPr>
              <a:t>:</a:t>
            </a:r>
            <a:r>
              <a:rPr lang="en-IN" sz="1200" dirty="0">
                <a:effectLst/>
                <a:latin typeface="Times New Roman" panose="02020603050405020304" pitchFamily="18" charset="0"/>
                <a:ea typeface="Times New Roman" panose="02020603050405020304" pitchFamily="18" charset="0"/>
              </a:rPr>
              <a:t> (int) - Resting electrocardiographic results</a:t>
            </a:r>
            <a:endParaRPr lang="en-IN" sz="1200" dirty="0">
              <a:effectLst/>
              <a:latin typeface="Calibri" panose="020F0502020204030204" pitchFamily="34" charset="0"/>
              <a:ea typeface="Calibri" panose="020F0502020204030204" pitchFamily="34" charset="0"/>
            </a:endParaRPr>
          </a:p>
          <a:p>
            <a:pPr marL="342900" lvl="0" indent="-342900" algn="just">
              <a:lnSpc>
                <a:spcPct val="150000"/>
              </a:lnSpc>
              <a:buFont typeface="+mj-lt"/>
              <a:buAutoNum type="arabicPeriod"/>
            </a:pPr>
            <a:r>
              <a:rPr lang="en-IN" sz="1200" b="1" dirty="0" err="1">
                <a:effectLst/>
                <a:latin typeface="Times New Roman" panose="02020603050405020304" pitchFamily="18" charset="0"/>
                <a:ea typeface="Times New Roman" panose="02020603050405020304" pitchFamily="18" charset="0"/>
              </a:rPr>
              <a:t>thalach</a:t>
            </a:r>
            <a:r>
              <a:rPr lang="en-IN" sz="1200" b="1" dirty="0">
                <a:effectLst/>
                <a:latin typeface="Times New Roman" panose="02020603050405020304" pitchFamily="18" charset="0"/>
                <a:ea typeface="Times New Roman" panose="02020603050405020304" pitchFamily="18" charset="0"/>
              </a:rPr>
              <a:t>:</a:t>
            </a:r>
            <a:r>
              <a:rPr lang="en-IN" sz="1200" dirty="0">
                <a:effectLst/>
                <a:latin typeface="Times New Roman" panose="02020603050405020304" pitchFamily="18" charset="0"/>
                <a:ea typeface="Times New Roman" panose="02020603050405020304" pitchFamily="18" charset="0"/>
              </a:rPr>
              <a:t> (int) - Maximum heart rate achieved</a:t>
            </a:r>
            <a:endParaRPr lang="en-IN" sz="1200" dirty="0">
              <a:effectLst/>
              <a:latin typeface="Calibri" panose="020F0502020204030204" pitchFamily="34" charset="0"/>
              <a:ea typeface="Calibri" panose="020F0502020204030204" pitchFamily="34" charset="0"/>
            </a:endParaRPr>
          </a:p>
          <a:p>
            <a:pPr marL="342900" lvl="0" indent="-342900" algn="just">
              <a:lnSpc>
                <a:spcPct val="150000"/>
              </a:lnSpc>
              <a:buFont typeface="+mj-lt"/>
              <a:buAutoNum type="arabicPeriod"/>
            </a:pPr>
            <a:r>
              <a:rPr lang="en-IN" sz="1200" b="1" dirty="0" err="1">
                <a:effectLst/>
                <a:latin typeface="Times New Roman" panose="02020603050405020304" pitchFamily="18" charset="0"/>
                <a:ea typeface="Times New Roman" panose="02020603050405020304" pitchFamily="18" charset="0"/>
              </a:rPr>
              <a:t>exang</a:t>
            </a:r>
            <a:r>
              <a:rPr lang="en-IN" sz="1200" b="1" dirty="0">
                <a:effectLst/>
                <a:latin typeface="Times New Roman" panose="02020603050405020304" pitchFamily="18" charset="0"/>
                <a:ea typeface="Times New Roman" panose="02020603050405020304" pitchFamily="18" charset="0"/>
              </a:rPr>
              <a:t>:</a:t>
            </a:r>
            <a:r>
              <a:rPr lang="en-IN" sz="1200" dirty="0">
                <a:effectLst/>
                <a:latin typeface="Times New Roman" panose="02020603050405020304" pitchFamily="18" charset="0"/>
                <a:ea typeface="Times New Roman" panose="02020603050405020304" pitchFamily="18" charset="0"/>
              </a:rPr>
              <a:t> (int) - Exercise induced angina (1 = yes, 0 = no)</a:t>
            </a:r>
            <a:endParaRPr lang="en-IN" sz="1200" dirty="0">
              <a:effectLst/>
              <a:latin typeface="Calibri" panose="020F0502020204030204" pitchFamily="34" charset="0"/>
              <a:ea typeface="Calibri" panose="020F0502020204030204" pitchFamily="34" charset="0"/>
            </a:endParaRPr>
          </a:p>
          <a:p>
            <a:pPr marL="342900" lvl="0" indent="-342900" algn="just">
              <a:lnSpc>
                <a:spcPct val="150000"/>
              </a:lnSpc>
              <a:buFont typeface="+mj-lt"/>
              <a:buAutoNum type="arabicPeriod"/>
            </a:pPr>
            <a:r>
              <a:rPr lang="en-IN" sz="1200" b="1" dirty="0" err="1">
                <a:effectLst/>
                <a:latin typeface="Times New Roman" panose="02020603050405020304" pitchFamily="18" charset="0"/>
                <a:ea typeface="Times New Roman" panose="02020603050405020304" pitchFamily="18" charset="0"/>
              </a:rPr>
              <a:t>oldpeak</a:t>
            </a:r>
            <a:r>
              <a:rPr lang="en-IN" sz="1200" b="1" dirty="0">
                <a:effectLst/>
                <a:latin typeface="Times New Roman" panose="02020603050405020304" pitchFamily="18" charset="0"/>
                <a:ea typeface="Times New Roman" panose="02020603050405020304" pitchFamily="18" charset="0"/>
              </a:rPr>
              <a:t>:</a:t>
            </a:r>
            <a:r>
              <a:rPr lang="en-IN" sz="1200" dirty="0">
                <a:effectLst/>
                <a:latin typeface="Times New Roman" panose="02020603050405020304" pitchFamily="18" charset="0"/>
                <a:ea typeface="Times New Roman" panose="02020603050405020304" pitchFamily="18" charset="0"/>
              </a:rPr>
              <a:t> (float) - ST depression induced by exercise relative to rest</a:t>
            </a:r>
            <a:endParaRPr lang="en-IN" sz="1200" dirty="0">
              <a:effectLst/>
              <a:latin typeface="Calibri" panose="020F0502020204030204" pitchFamily="34" charset="0"/>
              <a:ea typeface="Calibri" panose="020F0502020204030204" pitchFamily="34" charset="0"/>
            </a:endParaRPr>
          </a:p>
          <a:p>
            <a:pPr marL="342900" lvl="0" indent="-342900" algn="just">
              <a:lnSpc>
                <a:spcPct val="150000"/>
              </a:lnSpc>
              <a:buFont typeface="+mj-lt"/>
              <a:buAutoNum type="arabicPeriod"/>
            </a:pPr>
            <a:r>
              <a:rPr lang="en-IN" sz="1200" b="1" dirty="0">
                <a:effectLst/>
                <a:latin typeface="Times New Roman" panose="02020603050405020304" pitchFamily="18" charset="0"/>
                <a:ea typeface="Times New Roman" panose="02020603050405020304" pitchFamily="18" charset="0"/>
              </a:rPr>
              <a:t>slope:</a:t>
            </a:r>
            <a:r>
              <a:rPr lang="en-IN" sz="1200" dirty="0">
                <a:effectLst/>
                <a:latin typeface="Times New Roman" panose="02020603050405020304" pitchFamily="18" charset="0"/>
                <a:ea typeface="Times New Roman" panose="02020603050405020304" pitchFamily="18" charset="0"/>
              </a:rPr>
              <a:t> (int) - The slope of the peak exercise ST segment</a:t>
            </a:r>
            <a:endParaRPr lang="en-IN" sz="1200" dirty="0">
              <a:effectLst/>
              <a:latin typeface="Calibri" panose="020F0502020204030204" pitchFamily="34" charset="0"/>
              <a:ea typeface="Calibri" panose="020F0502020204030204" pitchFamily="34" charset="0"/>
            </a:endParaRPr>
          </a:p>
          <a:p>
            <a:pPr marL="342900" lvl="0" indent="-342900" algn="just">
              <a:lnSpc>
                <a:spcPct val="150000"/>
              </a:lnSpc>
              <a:buFont typeface="+mj-lt"/>
              <a:buAutoNum type="arabicPeriod"/>
            </a:pPr>
            <a:r>
              <a:rPr lang="en-IN" sz="1200" b="1" dirty="0">
                <a:effectLst/>
                <a:latin typeface="Times New Roman" panose="02020603050405020304" pitchFamily="18" charset="0"/>
                <a:ea typeface="Times New Roman" panose="02020603050405020304" pitchFamily="18" charset="0"/>
              </a:rPr>
              <a:t>ca:</a:t>
            </a:r>
            <a:r>
              <a:rPr lang="en-IN" sz="1200" dirty="0">
                <a:effectLst/>
                <a:latin typeface="Times New Roman" panose="02020603050405020304" pitchFamily="18" charset="0"/>
                <a:ea typeface="Times New Roman" panose="02020603050405020304" pitchFamily="18" charset="0"/>
              </a:rPr>
              <a:t> (int) - Number of major vessels (0-3) </a:t>
            </a:r>
            <a:endParaRPr lang="en-IN" sz="1200" dirty="0">
              <a:effectLst/>
              <a:latin typeface="Calibri" panose="020F0502020204030204" pitchFamily="34" charset="0"/>
              <a:ea typeface="Calibri" panose="020F0502020204030204" pitchFamily="34" charset="0"/>
            </a:endParaRPr>
          </a:p>
          <a:p>
            <a:pPr marL="342900" lvl="0" indent="-342900" algn="just">
              <a:lnSpc>
                <a:spcPct val="150000"/>
              </a:lnSpc>
              <a:spcAft>
                <a:spcPts val="800"/>
              </a:spcAft>
              <a:buFont typeface="+mj-lt"/>
              <a:buAutoNum type="arabicPeriod"/>
            </a:pPr>
            <a:r>
              <a:rPr lang="en-IN" sz="1200" b="1" dirty="0" err="1">
                <a:effectLst/>
                <a:latin typeface="Times New Roman" panose="02020603050405020304" pitchFamily="18" charset="0"/>
                <a:ea typeface="Times New Roman" panose="02020603050405020304" pitchFamily="18" charset="0"/>
              </a:rPr>
              <a:t>thal</a:t>
            </a:r>
            <a:r>
              <a:rPr lang="en-IN" sz="1200" b="1" dirty="0">
                <a:effectLst/>
                <a:latin typeface="Times New Roman" panose="02020603050405020304" pitchFamily="18" charset="0"/>
                <a:ea typeface="Times New Roman" panose="02020603050405020304" pitchFamily="18" charset="0"/>
              </a:rPr>
              <a:t>:</a:t>
            </a:r>
            <a:r>
              <a:rPr lang="en-IN" sz="1200" dirty="0">
                <a:effectLst/>
                <a:latin typeface="Times New Roman" panose="02020603050405020304" pitchFamily="18" charset="0"/>
                <a:ea typeface="Times New Roman" panose="02020603050405020304" pitchFamily="18" charset="0"/>
              </a:rPr>
              <a:t> (int) - A blood disorder called thalassemia (1= Normal, 2 = Fixed Defect, 3 = Reversible Defect)</a:t>
            </a:r>
            <a:endParaRPr lang="en-IN" sz="1200" dirty="0">
              <a:effectLst/>
              <a:latin typeface="Calibri" panose="020F0502020204030204" pitchFamily="34" charset="0"/>
              <a:ea typeface="Calibri" panose="020F0502020204030204" pitchFamily="34" charset="0"/>
            </a:endParaRPr>
          </a:p>
          <a:p>
            <a:endParaRPr lang="en-IN" sz="1000" dirty="0"/>
          </a:p>
        </p:txBody>
      </p:sp>
    </p:spTree>
    <p:extLst>
      <p:ext uri="{BB962C8B-B14F-4D97-AF65-F5344CB8AC3E}">
        <p14:creationId xmlns:p14="http://schemas.microsoft.com/office/powerpoint/2010/main" val="2941487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A7D89-48F4-286B-6899-BC7644D76E26}"/>
              </a:ext>
            </a:extLst>
          </p:cNvPr>
          <p:cNvSpPr>
            <a:spLocks noGrp="1"/>
          </p:cNvSpPr>
          <p:nvPr>
            <p:ph type="title"/>
          </p:nvPr>
        </p:nvSpPr>
        <p:spPr>
          <a:xfrm>
            <a:off x="838200" y="365126"/>
            <a:ext cx="10515600" cy="726828"/>
          </a:xfrm>
        </p:spPr>
        <p:txBody>
          <a:bodyPr>
            <a:normAutofit/>
          </a:bodyPr>
          <a:lstStyle/>
          <a:p>
            <a:pPr algn="ctr"/>
            <a:r>
              <a:rPr lang="en-US" sz="4000" dirty="0">
                <a:latin typeface="Times New Roman" panose="02020603050405020304" pitchFamily="18" charset="0"/>
                <a:cs typeface="Times New Roman" panose="02020603050405020304" pitchFamily="18" charset="0"/>
              </a:rPr>
              <a:t>Data Analysis</a:t>
            </a:r>
            <a:endParaRPr lang="en-IN" sz="4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00EBD23-9DB7-4B4C-25E4-4E71FA199A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385" y="1958790"/>
            <a:ext cx="5419226" cy="3527610"/>
          </a:xfrm>
        </p:spPr>
      </p:pic>
      <p:pic>
        <p:nvPicPr>
          <p:cNvPr id="7" name="Picture 6">
            <a:extLst>
              <a:ext uri="{FF2B5EF4-FFF2-40B4-BE49-F238E27FC236}">
                <a16:creationId xmlns:a16="http://schemas.microsoft.com/office/drawing/2014/main" id="{EC56193F-99AC-F667-93CA-A0A04F4407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486" y="1312308"/>
            <a:ext cx="5654054" cy="4406499"/>
          </a:xfrm>
          <a:prstGeom prst="rect">
            <a:avLst/>
          </a:prstGeom>
        </p:spPr>
      </p:pic>
      <p:sp>
        <p:nvSpPr>
          <p:cNvPr id="3" name="TextBox 2">
            <a:extLst>
              <a:ext uri="{FF2B5EF4-FFF2-40B4-BE49-F238E27FC236}">
                <a16:creationId xmlns:a16="http://schemas.microsoft.com/office/drawing/2014/main" id="{58B45573-B592-E859-AF36-01977CF7291B}"/>
              </a:ext>
            </a:extLst>
          </p:cNvPr>
          <p:cNvSpPr txBox="1"/>
          <p:nvPr/>
        </p:nvSpPr>
        <p:spPr>
          <a:xfrm>
            <a:off x="1562470" y="6010536"/>
            <a:ext cx="2610035" cy="369332"/>
          </a:xfrm>
          <a:prstGeom prst="rect">
            <a:avLst/>
          </a:prstGeom>
          <a:noFill/>
        </p:spPr>
        <p:txBody>
          <a:bodyPr wrap="square" rtlCol="0">
            <a:spAutoFit/>
          </a:bodyPr>
          <a:lstStyle/>
          <a:p>
            <a:pPr algn="ctr"/>
            <a:r>
              <a:rPr lang="en-IN" dirty="0"/>
              <a:t>Correlation matrix</a:t>
            </a:r>
          </a:p>
        </p:txBody>
      </p:sp>
      <p:sp>
        <p:nvSpPr>
          <p:cNvPr id="4" name="TextBox 3">
            <a:extLst>
              <a:ext uri="{FF2B5EF4-FFF2-40B4-BE49-F238E27FC236}">
                <a16:creationId xmlns:a16="http://schemas.microsoft.com/office/drawing/2014/main" id="{ECF48484-3633-696E-D20A-7F90A7D158B2}"/>
              </a:ext>
            </a:extLst>
          </p:cNvPr>
          <p:cNvSpPr txBox="1"/>
          <p:nvPr/>
        </p:nvSpPr>
        <p:spPr>
          <a:xfrm>
            <a:off x="7945515" y="5939161"/>
            <a:ext cx="2565646" cy="381740"/>
          </a:xfrm>
          <a:prstGeom prst="rect">
            <a:avLst/>
          </a:prstGeom>
          <a:noFill/>
        </p:spPr>
        <p:txBody>
          <a:bodyPr wrap="square" rtlCol="0">
            <a:spAutoFit/>
          </a:bodyPr>
          <a:lstStyle/>
          <a:p>
            <a:pPr algn="ctr"/>
            <a:r>
              <a:rPr lang="en-US" dirty="0"/>
              <a:t>Scatter Plot based on Age</a:t>
            </a:r>
            <a:endParaRPr lang="en-IN" dirty="0"/>
          </a:p>
        </p:txBody>
      </p:sp>
    </p:spTree>
    <p:extLst>
      <p:ext uri="{BB962C8B-B14F-4D97-AF65-F5344CB8AC3E}">
        <p14:creationId xmlns:p14="http://schemas.microsoft.com/office/powerpoint/2010/main" val="1569386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AADE6C-2805-74A9-63EE-7A4112040E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729672"/>
            <a:ext cx="5578758" cy="3398656"/>
          </a:xfrm>
        </p:spPr>
      </p:pic>
      <p:pic>
        <p:nvPicPr>
          <p:cNvPr id="11" name="Picture 10">
            <a:extLst>
              <a:ext uri="{FF2B5EF4-FFF2-40B4-BE49-F238E27FC236}">
                <a16:creationId xmlns:a16="http://schemas.microsoft.com/office/drawing/2014/main" id="{AF1CFA96-1F30-6364-A14F-3F7598C255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30" y="2272646"/>
            <a:ext cx="5781675" cy="2813669"/>
          </a:xfrm>
          <a:prstGeom prst="rect">
            <a:avLst/>
          </a:prstGeom>
        </p:spPr>
      </p:pic>
      <p:sp>
        <p:nvSpPr>
          <p:cNvPr id="2" name="TextBox 1">
            <a:extLst>
              <a:ext uri="{FF2B5EF4-FFF2-40B4-BE49-F238E27FC236}">
                <a16:creationId xmlns:a16="http://schemas.microsoft.com/office/drawing/2014/main" id="{E972658D-EBCC-9F28-3107-0DC63464EC54}"/>
              </a:ext>
            </a:extLst>
          </p:cNvPr>
          <p:cNvSpPr txBox="1"/>
          <p:nvPr/>
        </p:nvSpPr>
        <p:spPr>
          <a:xfrm>
            <a:off x="106530" y="5153399"/>
            <a:ext cx="5442011" cy="369332"/>
          </a:xfrm>
          <a:prstGeom prst="rect">
            <a:avLst/>
          </a:prstGeom>
          <a:noFill/>
        </p:spPr>
        <p:txBody>
          <a:bodyPr wrap="square" rtlCol="0">
            <a:spAutoFit/>
          </a:bodyPr>
          <a:lstStyle/>
          <a:p>
            <a:pPr algn="ctr"/>
            <a:r>
              <a:rPr lang="en-US" dirty="0" err="1"/>
              <a:t>Barplot</a:t>
            </a:r>
            <a:r>
              <a:rPr lang="en-US" dirty="0"/>
              <a:t> on Heart disease distribution based on Gender</a:t>
            </a:r>
            <a:endParaRPr lang="en-IN" dirty="0"/>
          </a:p>
        </p:txBody>
      </p:sp>
      <p:sp>
        <p:nvSpPr>
          <p:cNvPr id="3" name="TextBox 2">
            <a:extLst>
              <a:ext uri="{FF2B5EF4-FFF2-40B4-BE49-F238E27FC236}">
                <a16:creationId xmlns:a16="http://schemas.microsoft.com/office/drawing/2014/main" id="{9A316150-24A2-FB9B-AFFC-C40740B9EEBE}"/>
              </a:ext>
            </a:extLst>
          </p:cNvPr>
          <p:cNvSpPr txBox="1"/>
          <p:nvPr/>
        </p:nvSpPr>
        <p:spPr>
          <a:xfrm>
            <a:off x="6643461" y="5153399"/>
            <a:ext cx="5193437" cy="369332"/>
          </a:xfrm>
          <a:prstGeom prst="rect">
            <a:avLst/>
          </a:prstGeom>
          <a:noFill/>
        </p:spPr>
        <p:txBody>
          <a:bodyPr wrap="square" rtlCol="0">
            <a:spAutoFit/>
          </a:bodyPr>
          <a:lstStyle/>
          <a:p>
            <a:r>
              <a:rPr lang="en-US" dirty="0" err="1"/>
              <a:t>Piechart</a:t>
            </a:r>
            <a:r>
              <a:rPr lang="en-US" dirty="0"/>
              <a:t> and Histogram on heart diseases distribution</a:t>
            </a:r>
            <a:endParaRPr lang="en-IN" dirty="0"/>
          </a:p>
        </p:txBody>
      </p:sp>
    </p:spTree>
    <p:extLst>
      <p:ext uri="{BB962C8B-B14F-4D97-AF65-F5344CB8AC3E}">
        <p14:creationId xmlns:p14="http://schemas.microsoft.com/office/powerpoint/2010/main" val="3167316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33360-C529-1E40-EE50-510625732543}"/>
              </a:ext>
            </a:extLst>
          </p:cNvPr>
          <p:cNvSpPr>
            <a:spLocks noGrp="1"/>
          </p:cNvSpPr>
          <p:nvPr>
            <p:ph type="title"/>
          </p:nvPr>
        </p:nvSpPr>
        <p:spPr>
          <a:xfrm>
            <a:off x="838200" y="516047"/>
            <a:ext cx="10515600" cy="691318"/>
          </a:xfrm>
        </p:spPr>
        <p:txBody>
          <a:bodyPr>
            <a:normAutofit/>
          </a:bodyPr>
          <a:lstStyle/>
          <a:p>
            <a:pPr algn="ctr"/>
            <a:r>
              <a:rPr lang="en-US" sz="4000" dirty="0"/>
              <a:t>Result</a:t>
            </a:r>
            <a:endParaRPr lang="en-IN" sz="4000" dirty="0"/>
          </a:p>
        </p:txBody>
      </p:sp>
      <p:sp>
        <p:nvSpPr>
          <p:cNvPr id="3" name="Content Placeholder 2">
            <a:extLst>
              <a:ext uri="{FF2B5EF4-FFF2-40B4-BE49-F238E27FC236}">
                <a16:creationId xmlns:a16="http://schemas.microsoft.com/office/drawing/2014/main" id="{C2EDC08F-608F-5616-ED8E-B31F81D3BBBB}"/>
              </a:ext>
            </a:extLst>
          </p:cNvPr>
          <p:cNvSpPr>
            <a:spLocks noGrp="1"/>
          </p:cNvSpPr>
          <p:nvPr>
            <p:ph idx="1"/>
          </p:nvPr>
        </p:nvSpPr>
        <p:spPr>
          <a:xfrm>
            <a:off x="838200" y="1873187"/>
            <a:ext cx="10515600" cy="4332303"/>
          </a:xfrm>
        </p:spPr>
        <p:txBody>
          <a:bodyPr>
            <a:normAutofit/>
          </a:bodyPr>
          <a:lstStyle/>
          <a:p>
            <a:pPr marL="0" indent="0">
              <a:buNone/>
            </a:pPr>
            <a:r>
              <a:rPr lang="en-US" sz="1600" dirty="0">
                <a:latin typeface="Helvetica" panose="020B0604020202020204" pitchFamily="34" charset="0"/>
                <a:cs typeface="Helvetica" panose="020B0604020202020204" pitchFamily="34" charset="0"/>
              </a:rPr>
              <a:t>After performing the machine learning approach for training and testing we find that accuracy of the Decision Tree is better compared to other algorithms.</a:t>
            </a:r>
          </a:p>
        </p:txBody>
      </p:sp>
      <p:graphicFrame>
        <p:nvGraphicFramePr>
          <p:cNvPr id="5" name="Table 4">
            <a:extLst>
              <a:ext uri="{FF2B5EF4-FFF2-40B4-BE49-F238E27FC236}">
                <a16:creationId xmlns:a16="http://schemas.microsoft.com/office/drawing/2014/main" id="{48B2F711-F699-F1B8-75CC-8E3985EB7B77}"/>
              </a:ext>
            </a:extLst>
          </p:cNvPr>
          <p:cNvGraphicFramePr>
            <a:graphicFrameLocks noGrp="1"/>
          </p:cNvGraphicFramePr>
          <p:nvPr>
            <p:extLst>
              <p:ext uri="{D42A27DB-BD31-4B8C-83A1-F6EECF244321}">
                <p14:modId xmlns:p14="http://schemas.microsoft.com/office/powerpoint/2010/main" val="2013489414"/>
              </p:ext>
            </p:extLst>
          </p:nvPr>
        </p:nvGraphicFramePr>
        <p:xfrm>
          <a:off x="3631281" y="2655149"/>
          <a:ext cx="4929438" cy="3473744"/>
        </p:xfrm>
        <a:graphic>
          <a:graphicData uri="http://schemas.openxmlformats.org/drawingml/2006/table">
            <a:tbl>
              <a:tblPr>
                <a:tableStyleId>{5940675A-B579-460E-94D1-54222C63F5DA}</a:tableStyleId>
              </a:tblPr>
              <a:tblGrid>
                <a:gridCol w="2464719">
                  <a:extLst>
                    <a:ext uri="{9D8B030D-6E8A-4147-A177-3AD203B41FA5}">
                      <a16:colId xmlns:a16="http://schemas.microsoft.com/office/drawing/2014/main" val="3115194875"/>
                    </a:ext>
                  </a:extLst>
                </a:gridCol>
                <a:gridCol w="2464719">
                  <a:extLst>
                    <a:ext uri="{9D8B030D-6E8A-4147-A177-3AD203B41FA5}">
                      <a16:colId xmlns:a16="http://schemas.microsoft.com/office/drawing/2014/main" val="174070247"/>
                    </a:ext>
                  </a:extLst>
                </a:gridCol>
              </a:tblGrid>
              <a:tr h="434218">
                <a:tc>
                  <a:txBody>
                    <a:bodyPr/>
                    <a:lstStyle/>
                    <a:p>
                      <a:pPr algn="ctr">
                        <a:lnSpc>
                          <a:spcPct val="150000"/>
                        </a:lnSpc>
                        <a:spcAft>
                          <a:spcPts val="800"/>
                        </a:spcAft>
                      </a:pPr>
                      <a:r>
                        <a:rPr lang="en-IN" sz="1200" b="1" dirty="0">
                          <a:effectLst/>
                        </a:rPr>
                        <a:t>Algorithm</a:t>
                      </a:r>
                      <a:endParaRPr lang="en-IN" sz="1100" dirty="0">
                        <a:effectLst/>
                        <a:latin typeface="Calibri" panose="020F0502020204030204" pitchFamily="34" charset="0"/>
                        <a:ea typeface="Calibri" panose="020F0502020204030204" pitchFamily="34" charset="0"/>
                      </a:endParaRPr>
                    </a:p>
                  </a:txBody>
                  <a:tcPr marL="63500" marR="63500" marT="63500" marB="63500"/>
                </a:tc>
                <a:tc>
                  <a:txBody>
                    <a:bodyPr/>
                    <a:lstStyle/>
                    <a:p>
                      <a:pPr algn="ctr">
                        <a:lnSpc>
                          <a:spcPct val="150000"/>
                        </a:lnSpc>
                        <a:spcAft>
                          <a:spcPts val="800"/>
                        </a:spcAft>
                      </a:pPr>
                      <a:r>
                        <a:rPr lang="en-IN" sz="1200" b="1" dirty="0">
                          <a:effectLst/>
                        </a:rPr>
                        <a:t>Accuracy</a:t>
                      </a:r>
                      <a:endParaRPr lang="en-IN" sz="1100" dirty="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2624382385"/>
                  </a:ext>
                </a:extLst>
              </a:tr>
              <a:tr h="434218">
                <a:tc>
                  <a:txBody>
                    <a:bodyPr/>
                    <a:lstStyle/>
                    <a:p>
                      <a:pPr>
                        <a:lnSpc>
                          <a:spcPct val="150000"/>
                        </a:lnSpc>
                        <a:spcAft>
                          <a:spcPts val="800"/>
                        </a:spcAft>
                      </a:pPr>
                      <a:r>
                        <a:rPr lang="en-IN" sz="1200" b="1" dirty="0">
                          <a:effectLst/>
                        </a:rPr>
                        <a:t>Logistic Regression</a:t>
                      </a:r>
                      <a:endParaRPr lang="en-IN" sz="1100" dirty="0">
                        <a:effectLst/>
                        <a:latin typeface="Calibri" panose="020F0502020204030204" pitchFamily="34" charset="0"/>
                        <a:ea typeface="Calibri" panose="020F0502020204030204" pitchFamily="34" charset="0"/>
                      </a:endParaRPr>
                    </a:p>
                  </a:txBody>
                  <a:tcPr marL="63500" marR="63500" marT="63500" marB="63500"/>
                </a:tc>
                <a:tc>
                  <a:txBody>
                    <a:bodyPr/>
                    <a:lstStyle/>
                    <a:p>
                      <a:pPr>
                        <a:lnSpc>
                          <a:spcPct val="150000"/>
                        </a:lnSpc>
                        <a:spcAft>
                          <a:spcPts val="800"/>
                        </a:spcAft>
                      </a:pPr>
                      <a:r>
                        <a:rPr lang="en-IN" sz="1200" b="1">
                          <a:effectLst/>
                        </a:rPr>
                        <a:t>84.88%</a:t>
                      </a:r>
                      <a:endParaRPr lang="en-IN" sz="110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2334090198"/>
                  </a:ext>
                </a:extLst>
              </a:tr>
              <a:tr h="434218">
                <a:tc>
                  <a:txBody>
                    <a:bodyPr/>
                    <a:lstStyle/>
                    <a:p>
                      <a:pPr>
                        <a:lnSpc>
                          <a:spcPct val="150000"/>
                        </a:lnSpc>
                        <a:spcAft>
                          <a:spcPts val="800"/>
                        </a:spcAft>
                      </a:pPr>
                      <a:r>
                        <a:rPr lang="en-IN" sz="1200" b="1" dirty="0">
                          <a:effectLst/>
                        </a:rPr>
                        <a:t>Naive Bayes</a:t>
                      </a:r>
                      <a:endParaRPr lang="en-IN" sz="1100" dirty="0">
                        <a:effectLst/>
                        <a:latin typeface="Calibri" panose="020F0502020204030204" pitchFamily="34" charset="0"/>
                        <a:ea typeface="Calibri" panose="020F0502020204030204" pitchFamily="34" charset="0"/>
                      </a:endParaRPr>
                    </a:p>
                  </a:txBody>
                  <a:tcPr marL="63500" marR="63500" marT="63500" marB="63500"/>
                </a:tc>
                <a:tc>
                  <a:txBody>
                    <a:bodyPr/>
                    <a:lstStyle/>
                    <a:p>
                      <a:pPr>
                        <a:lnSpc>
                          <a:spcPct val="150000"/>
                        </a:lnSpc>
                        <a:spcAft>
                          <a:spcPts val="800"/>
                        </a:spcAft>
                      </a:pPr>
                      <a:r>
                        <a:rPr lang="en-IN" sz="1200" b="1" dirty="0">
                          <a:effectLst/>
                        </a:rPr>
                        <a:t>81.46%</a:t>
                      </a:r>
                      <a:endParaRPr lang="en-IN" sz="1100" dirty="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307961209"/>
                  </a:ext>
                </a:extLst>
              </a:tr>
              <a:tr h="434218">
                <a:tc>
                  <a:txBody>
                    <a:bodyPr/>
                    <a:lstStyle/>
                    <a:p>
                      <a:pPr>
                        <a:lnSpc>
                          <a:spcPct val="150000"/>
                        </a:lnSpc>
                        <a:spcAft>
                          <a:spcPts val="800"/>
                        </a:spcAft>
                      </a:pPr>
                      <a:r>
                        <a:rPr lang="en-IN" sz="1200" b="1" dirty="0">
                          <a:effectLst/>
                        </a:rPr>
                        <a:t>Random Forest</a:t>
                      </a:r>
                      <a:endParaRPr lang="en-IN" sz="1100" dirty="0">
                        <a:effectLst/>
                        <a:latin typeface="Calibri" panose="020F0502020204030204" pitchFamily="34" charset="0"/>
                        <a:ea typeface="Calibri" panose="020F0502020204030204" pitchFamily="34" charset="0"/>
                      </a:endParaRPr>
                    </a:p>
                  </a:txBody>
                  <a:tcPr marL="63500" marR="63500" marT="63500" marB="63500"/>
                </a:tc>
                <a:tc>
                  <a:txBody>
                    <a:bodyPr/>
                    <a:lstStyle/>
                    <a:p>
                      <a:pPr>
                        <a:lnSpc>
                          <a:spcPct val="150000"/>
                        </a:lnSpc>
                        <a:spcAft>
                          <a:spcPts val="800"/>
                        </a:spcAft>
                      </a:pPr>
                      <a:r>
                        <a:rPr lang="en-IN" sz="1200" b="1">
                          <a:effectLst/>
                        </a:rPr>
                        <a:t>90.73%</a:t>
                      </a:r>
                      <a:endParaRPr lang="en-IN" sz="110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2042169433"/>
                  </a:ext>
                </a:extLst>
              </a:tr>
              <a:tr h="434218">
                <a:tc>
                  <a:txBody>
                    <a:bodyPr/>
                    <a:lstStyle/>
                    <a:p>
                      <a:pPr>
                        <a:lnSpc>
                          <a:spcPct val="150000"/>
                        </a:lnSpc>
                        <a:spcAft>
                          <a:spcPts val="800"/>
                        </a:spcAft>
                      </a:pPr>
                      <a:r>
                        <a:rPr lang="en-IN" sz="1200" b="1" dirty="0">
                          <a:effectLst/>
                        </a:rPr>
                        <a:t>Extreme Gradient Boost</a:t>
                      </a:r>
                      <a:endParaRPr lang="en-IN" sz="1100" dirty="0">
                        <a:effectLst/>
                        <a:latin typeface="Calibri" panose="020F0502020204030204" pitchFamily="34" charset="0"/>
                        <a:ea typeface="Calibri" panose="020F0502020204030204" pitchFamily="34" charset="0"/>
                      </a:endParaRPr>
                    </a:p>
                  </a:txBody>
                  <a:tcPr marL="63500" marR="63500" marT="63500" marB="63500"/>
                </a:tc>
                <a:tc>
                  <a:txBody>
                    <a:bodyPr/>
                    <a:lstStyle/>
                    <a:p>
                      <a:pPr>
                        <a:lnSpc>
                          <a:spcPct val="150000"/>
                        </a:lnSpc>
                        <a:spcAft>
                          <a:spcPts val="800"/>
                        </a:spcAft>
                      </a:pPr>
                      <a:r>
                        <a:rPr lang="en-IN" sz="1200" b="1">
                          <a:effectLst/>
                        </a:rPr>
                        <a:t>88.29%</a:t>
                      </a:r>
                      <a:endParaRPr lang="en-IN" sz="110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1343782938"/>
                  </a:ext>
                </a:extLst>
              </a:tr>
              <a:tr h="434218">
                <a:tc>
                  <a:txBody>
                    <a:bodyPr/>
                    <a:lstStyle/>
                    <a:p>
                      <a:pPr>
                        <a:lnSpc>
                          <a:spcPct val="150000"/>
                        </a:lnSpc>
                        <a:spcAft>
                          <a:spcPts val="800"/>
                        </a:spcAft>
                      </a:pPr>
                      <a:r>
                        <a:rPr lang="en-IN" sz="1200" b="1">
                          <a:effectLst/>
                        </a:rPr>
                        <a:t>K-Nearest Neighbour</a:t>
                      </a:r>
                      <a:endParaRPr lang="en-IN" sz="1100">
                        <a:effectLst/>
                        <a:latin typeface="Calibri" panose="020F0502020204030204" pitchFamily="34" charset="0"/>
                        <a:ea typeface="Calibri" panose="020F0502020204030204" pitchFamily="34" charset="0"/>
                      </a:endParaRPr>
                    </a:p>
                  </a:txBody>
                  <a:tcPr marL="63500" marR="63500" marT="63500" marB="63500"/>
                </a:tc>
                <a:tc>
                  <a:txBody>
                    <a:bodyPr/>
                    <a:lstStyle/>
                    <a:p>
                      <a:pPr>
                        <a:lnSpc>
                          <a:spcPct val="150000"/>
                        </a:lnSpc>
                        <a:spcAft>
                          <a:spcPts val="800"/>
                        </a:spcAft>
                      </a:pPr>
                      <a:r>
                        <a:rPr lang="en-IN" sz="1200" b="1" dirty="0">
                          <a:effectLst/>
                        </a:rPr>
                        <a:t>84.88%</a:t>
                      </a:r>
                      <a:endParaRPr lang="en-IN" sz="1100" dirty="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2718506917"/>
                  </a:ext>
                </a:extLst>
              </a:tr>
              <a:tr h="434218">
                <a:tc>
                  <a:txBody>
                    <a:bodyPr/>
                    <a:lstStyle/>
                    <a:p>
                      <a:pPr>
                        <a:lnSpc>
                          <a:spcPct val="150000"/>
                        </a:lnSpc>
                        <a:spcAft>
                          <a:spcPts val="800"/>
                        </a:spcAft>
                      </a:pPr>
                      <a:r>
                        <a:rPr lang="en-IN" sz="1200" b="1">
                          <a:effectLst/>
                        </a:rPr>
                        <a:t>Decision Tree</a:t>
                      </a:r>
                      <a:endParaRPr lang="en-IN" sz="1100">
                        <a:effectLst/>
                        <a:latin typeface="Calibri" panose="020F0502020204030204" pitchFamily="34" charset="0"/>
                        <a:ea typeface="Calibri" panose="020F0502020204030204" pitchFamily="34" charset="0"/>
                      </a:endParaRPr>
                    </a:p>
                  </a:txBody>
                  <a:tcPr marL="63500" marR="63500" marT="63500" marB="63500"/>
                </a:tc>
                <a:tc>
                  <a:txBody>
                    <a:bodyPr/>
                    <a:lstStyle/>
                    <a:p>
                      <a:pPr>
                        <a:lnSpc>
                          <a:spcPct val="150000"/>
                        </a:lnSpc>
                        <a:spcAft>
                          <a:spcPts val="800"/>
                        </a:spcAft>
                      </a:pPr>
                      <a:r>
                        <a:rPr lang="en-IN" sz="1200" b="1">
                          <a:effectLst/>
                        </a:rPr>
                        <a:t>92.19%</a:t>
                      </a:r>
                      <a:endParaRPr lang="en-IN" sz="110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1643021803"/>
                  </a:ext>
                </a:extLst>
              </a:tr>
              <a:tr h="434218">
                <a:tc>
                  <a:txBody>
                    <a:bodyPr/>
                    <a:lstStyle/>
                    <a:p>
                      <a:pPr>
                        <a:lnSpc>
                          <a:spcPct val="150000"/>
                        </a:lnSpc>
                        <a:spcAft>
                          <a:spcPts val="800"/>
                        </a:spcAft>
                      </a:pPr>
                      <a:r>
                        <a:rPr lang="en-IN" sz="1200" b="1">
                          <a:effectLst/>
                        </a:rPr>
                        <a:t>Support Vector Machine</a:t>
                      </a:r>
                      <a:endParaRPr lang="en-IN" sz="1100">
                        <a:effectLst/>
                        <a:latin typeface="Calibri" panose="020F0502020204030204" pitchFamily="34" charset="0"/>
                        <a:ea typeface="Calibri" panose="020F0502020204030204" pitchFamily="34" charset="0"/>
                      </a:endParaRPr>
                    </a:p>
                  </a:txBody>
                  <a:tcPr marL="63500" marR="63500" marT="63500" marB="63500"/>
                </a:tc>
                <a:tc>
                  <a:txBody>
                    <a:bodyPr/>
                    <a:lstStyle/>
                    <a:p>
                      <a:pPr>
                        <a:lnSpc>
                          <a:spcPct val="150000"/>
                        </a:lnSpc>
                        <a:spcAft>
                          <a:spcPts val="800"/>
                        </a:spcAft>
                      </a:pPr>
                      <a:r>
                        <a:rPr lang="en-IN" sz="1200" b="1" dirty="0">
                          <a:effectLst/>
                        </a:rPr>
                        <a:t>87.80%</a:t>
                      </a:r>
                      <a:endParaRPr lang="en-IN" sz="1100" dirty="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829997797"/>
                  </a:ext>
                </a:extLst>
              </a:tr>
            </a:tbl>
          </a:graphicData>
        </a:graphic>
      </p:graphicFrame>
    </p:spTree>
    <p:extLst>
      <p:ext uri="{BB962C8B-B14F-4D97-AF65-F5344CB8AC3E}">
        <p14:creationId xmlns:p14="http://schemas.microsoft.com/office/powerpoint/2010/main" val="4290938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6E9C9-63E9-2AB6-04E4-B5E0A90EF0B5}"/>
              </a:ext>
            </a:extLst>
          </p:cNvPr>
          <p:cNvSpPr>
            <a:spLocks noGrp="1"/>
          </p:cNvSpPr>
          <p:nvPr>
            <p:ph type="title"/>
          </p:nvPr>
        </p:nvSpPr>
        <p:spPr>
          <a:xfrm>
            <a:off x="838200" y="276348"/>
            <a:ext cx="10515600" cy="664685"/>
          </a:xfrm>
        </p:spPr>
        <p:txBody>
          <a:bodyPr>
            <a:normAutofit/>
          </a:bodyPr>
          <a:lstStyle/>
          <a:p>
            <a:pPr algn="ctr"/>
            <a:r>
              <a:rPr lang="en-US" sz="4000" dirty="0">
                <a:latin typeface="Times New Roman" panose="02020603050405020304" pitchFamily="18" charset="0"/>
                <a:cs typeface="Times New Roman" panose="02020603050405020304" pitchFamily="18" charset="0"/>
              </a:rPr>
              <a:t>Snap Shots</a:t>
            </a:r>
            <a:endParaRPr lang="en-IN" sz="4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DD4F96F-41E0-0029-968E-BB25B7C46F9C}"/>
              </a:ext>
            </a:extLst>
          </p:cNvPr>
          <p:cNvPicPr>
            <a:picLocks noChangeAspect="1"/>
          </p:cNvPicPr>
          <p:nvPr/>
        </p:nvPicPr>
        <p:blipFill rotWithShape="1">
          <a:blip r:embed="rId2">
            <a:extLst>
              <a:ext uri="{28A0092B-C50C-407E-A947-70E740481C1C}">
                <a14:useLocalDpi xmlns:a14="http://schemas.microsoft.com/office/drawing/2010/main" val="0"/>
              </a:ext>
            </a:extLst>
          </a:blip>
          <a:srcRect l="4515" t="7897" r="53107" b="7055"/>
          <a:stretch/>
        </p:blipFill>
        <p:spPr>
          <a:xfrm>
            <a:off x="399495" y="1154097"/>
            <a:ext cx="5058409" cy="5246703"/>
          </a:xfrm>
          <a:prstGeom prst="rect">
            <a:avLst/>
          </a:prstGeom>
        </p:spPr>
      </p:pic>
      <p:pic>
        <p:nvPicPr>
          <p:cNvPr id="7" name="Picture 6">
            <a:extLst>
              <a:ext uri="{FF2B5EF4-FFF2-40B4-BE49-F238E27FC236}">
                <a16:creationId xmlns:a16="http://schemas.microsoft.com/office/drawing/2014/main" id="{F00B044B-6A5D-1CAA-32C9-CAEE93E183EE}"/>
              </a:ext>
            </a:extLst>
          </p:cNvPr>
          <p:cNvPicPr>
            <a:picLocks noChangeAspect="1"/>
          </p:cNvPicPr>
          <p:nvPr/>
        </p:nvPicPr>
        <p:blipFill rotWithShape="1">
          <a:blip r:embed="rId3">
            <a:extLst>
              <a:ext uri="{28A0092B-C50C-407E-A947-70E740481C1C}">
                <a14:useLocalDpi xmlns:a14="http://schemas.microsoft.com/office/drawing/2010/main" val="0"/>
              </a:ext>
            </a:extLst>
          </a:blip>
          <a:srcRect l="4296" t="6666" r="45826" b="6666"/>
          <a:stretch/>
        </p:blipFill>
        <p:spPr>
          <a:xfrm>
            <a:off x="5862079" y="1154097"/>
            <a:ext cx="5368174" cy="5246704"/>
          </a:xfrm>
          <a:prstGeom prst="rect">
            <a:avLst/>
          </a:prstGeom>
        </p:spPr>
      </p:pic>
      <p:sp>
        <p:nvSpPr>
          <p:cNvPr id="8" name="TextBox 7">
            <a:extLst>
              <a:ext uri="{FF2B5EF4-FFF2-40B4-BE49-F238E27FC236}">
                <a16:creationId xmlns:a16="http://schemas.microsoft.com/office/drawing/2014/main" id="{BB05035E-13A5-E84F-7944-A08C3B276012}"/>
              </a:ext>
            </a:extLst>
          </p:cNvPr>
          <p:cNvSpPr txBox="1"/>
          <p:nvPr/>
        </p:nvSpPr>
        <p:spPr>
          <a:xfrm>
            <a:off x="1476098" y="6412375"/>
            <a:ext cx="3124939" cy="338554"/>
          </a:xfrm>
          <a:prstGeom prst="rect">
            <a:avLst/>
          </a:prstGeom>
          <a:noFill/>
        </p:spPr>
        <p:txBody>
          <a:bodyPr wrap="square" rtlCol="0">
            <a:spAutoFit/>
          </a:bodyPr>
          <a:lstStyle/>
          <a:p>
            <a:r>
              <a:rPr lang="en-US" sz="1600" dirty="0"/>
              <a:t>Prediction model code </a:t>
            </a:r>
            <a:endParaRPr lang="en-IN" sz="1600" dirty="0"/>
          </a:p>
        </p:txBody>
      </p:sp>
      <p:sp>
        <p:nvSpPr>
          <p:cNvPr id="9" name="TextBox 8">
            <a:extLst>
              <a:ext uri="{FF2B5EF4-FFF2-40B4-BE49-F238E27FC236}">
                <a16:creationId xmlns:a16="http://schemas.microsoft.com/office/drawing/2014/main" id="{114979FD-A419-09FE-47D6-EF9D1B95C436}"/>
              </a:ext>
            </a:extLst>
          </p:cNvPr>
          <p:cNvSpPr txBox="1"/>
          <p:nvPr/>
        </p:nvSpPr>
        <p:spPr>
          <a:xfrm>
            <a:off x="7272568" y="6396986"/>
            <a:ext cx="2938509" cy="369332"/>
          </a:xfrm>
          <a:prstGeom prst="rect">
            <a:avLst/>
          </a:prstGeom>
          <a:noFill/>
        </p:spPr>
        <p:txBody>
          <a:bodyPr wrap="square" rtlCol="0">
            <a:spAutoFit/>
          </a:bodyPr>
          <a:lstStyle/>
          <a:p>
            <a:pPr algn="ctr"/>
            <a:r>
              <a:rPr lang="en-US" dirty="0"/>
              <a:t>Flask code</a:t>
            </a:r>
            <a:endParaRPr lang="en-IN" dirty="0"/>
          </a:p>
        </p:txBody>
      </p:sp>
    </p:spTree>
    <p:extLst>
      <p:ext uri="{BB962C8B-B14F-4D97-AF65-F5344CB8AC3E}">
        <p14:creationId xmlns:p14="http://schemas.microsoft.com/office/powerpoint/2010/main" val="3526499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D8E8-4422-9E03-229F-91EEB3C5DABB}"/>
              </a:ext>
            </a:extLst>
          </p:cNvPr>
          <p:cNvSpPr>
            <a:spLocks noGrp="1"/>
          </p:cNvSpPr>
          <p:nvPr>
            <p:ph type="title"/>
          </p:nvPr>
        </p:nvSpPr>
        <p:spPr>
          <a:xfrm>
            <a:off x="838200" y="178695"/>
            <a:ext cx="10515600" cy="797850"/>
          </a:xfrm>
        </p:spPr>
        <p:txBody>
          <a:bodyPr>
            <a:normAutofit/>
          </a:bodyPr>
          <a:lstStyle/>
          <a:p>
            <a:pPr algn="ctr"/>
            <a:r>
              <a:rPr lang="en-US" sz="3600" dirty="0">
                <a:latin typeface="Times New Roman" panose="02020603050405020304" pitchFamily="18" charset="0"/>
                <a:cs typeface="Times New Roman" panose="02020603050405020304" pitchFamily="18" charset="0"/>
              </a:rPr>
              <a:t>Web Application Snap Shots</a:t>
            </a:r>
            <a:endParaRPr lang="en-IN" sz="3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58FAA47-CBA5-7243-6640-5B71AA07F8D8}"/>
              </a:ext>
            </a:extLst>
          </p:cNvPr>
          <p:cNvPicPr>
            <a:picLocks noChangeAspect="1"/>
          </p:cNvPicPr>
          <p:nvPr/>
        </p:nvPicPr>
        <p:blipFill rotWithShape="1">
          <a:blip r:embed="rId2">
            <a:extLst>
              <a:ext uri="{28A0092B-C50C-407E-A947-70E740481C1C}">
                <a14:useLocalDpi xmlns:a14="http://schemas.microsoft.com/office/drawing/2010/main" val="0"/>
              </a:ext>
            </a:extLst>
          </a:blip>
          <a:srcRect t="3754" r="752" b="4595"/>
          <a:stretch/>
        </p:blipFill>
        <p:spPr>
          <a:xfrm>
            <a:off x="1681672" y="1934703"/>
            <a:ext cx="8633903" cy="4484816"/>
          </a:xfrm>
          <a:prstGeom prst="rect">
            <a:avLst/>
          </a:prstGeom>
        </p:spPr>
      </p:pic>
      <p:sp>
        <p:nvSpPr>
          <p:cNvPr id="8" name="TextBox 7">
            <a:extLst>
              <a:ext uri="{FF2B5EF4-FFF2-40B4-BE49-F238E27FC236}">
                <a16:creationId xmlns:a16="http://schemas.microsoft.com/office/drawing/2014/main" id="{F8F8626C-240D-881D-23CA-896A78FE434E}"/>
              </a:ext>
            </a:extLst>
          </p:cNvPr>
          <p:cNvSpPr txBox="1"/>
          <p:nvPr/>
        </p:nvSpPr>
        <p:spPr>
          <a:xfrm>
            <a:off x="4483223" y="1120953"/>
            <a:ext cx="3089429" cy="369332"/>
          </a:xfrm>
          <a:prstGeom prst="rect">
            <a:avLst/>
          </a:prstGeom>
          <a:noFill/>
        </p:spPr>
        <p:txBody>
          <a:bodyPr wrap="square" rtlCol="0">
            <a:spAutoFit/>
          </a:bodyPr>
          <a:lstStyle/>
          <a:p>
            <a:pPr algn="ctr"/>
            <a:r>
              <a:rPr lang="en-US" b="1" dirty="0"/>
              <a:t>INPUT(Main )</a:t>
            </a:r>
            <a:endParaRPr lang="en-IN" b="1" dirty="0"/>
          </a:p>
        </p:txBody>
      </p:sp>
    </p:spTree>
    <p:extLst>
      <p:ext uri="{BB962C8B-B14F-4D97-AF65-F5344CB8AC3E}">
        <p14:creationId xmlns:p14="http://schemas.microsoft.com/office/powerpoint/2010/main" val="3771493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7C3BD5-C663-BDEA-8231-AC94D3C48E7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4624"/>
          <a:stretch/>
        </p:blipFill>
        <p:spPr>
          <a:xfrm>
            <a:off x="1953862" y="1408709"/>
            <a:ext cx="8634942" cy="4632546"/>
          </a:xfrm>
        </p:spPr>
      </p:pic>
      <p:sp>
        <p:nvSpPr>
          <p:cNvPr id="6" name="TextBox 5">
            <a:extLst>
              <a:ext uri="{FF2B5EF4-FFF2-40B4-BE49-F238E27FC236}">
                <a16:creationId xmlns:a16="http://schemas.microsoft.com/office/drawing/2014/main" id="{5A7B9A08-BF1E-CB35-6C09-EEA1B118D4F0}"/>
              </a:ext>
            </a:extLst>
          </p:cNvPr>
          <p:cNvSpPr txBox="1"/>
          <p:nvPr/>
        </p:nvSpPr>
        <p:spPr>
          <a:xfrm>
            <a:off x="4202836" y="816746"/>
            <a:ext cx="4136994" cy="369332"/>
          </a:xfrm>
          <a:prstGeom prst="rect">
            <a:avLst/>
          </a:prstGeom>
          <a:noFill/>
        </p:spPr>
        <p:txBody>
          <a:bodyPr wrap="square" rtlCol="0">
            <a:spAutoFit/>
          </a:bodyPr>
          <a:lstStyle/>
          <a:p>
            <a:pPr algn="ctr"/>
            <a:r>
              <a:rPr lang="en-US" b="1" dirty="0"/>
              <a:t>OUTPUT(Predicted result)</a:t>
            </a:r>
            <a:endParaRPr lang="en-IN" b="1" dirty="0"/>
          </a:p>
        </p:txBody>
      </p:sp>
    </p:spTree>
    <p:extLst>
      <p:ext uri="{BB962C8B-B14F-4D97-AF65-F5344CB8AC3E}">
        <p14:creationId xmlns:p14="http://schemas.microsoft.com/office/powerpoint/2010/main" val="4091326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BB943-2161-861F-264C-5B4CBE68A409}"/>
              </a:ext>
            </a:extLst>
          </p:cNvPr>
          <p:cNvSpPr>
            <a:spLocks noGrp="1"/>
          </p:cNvSpPr>
          <p:nvPr>
            <p:ph type="title"/>
          </p:nvPr>
        </p:nvSpPr>
        <p:spPr>
          <a:xfrm>
            <a:off x="838200" y="560435"/>
            <a:ext cx="10515600" cy="726828"/>
          </a:xfrm>
        </p:spPr>
        <p:txBody>
          <a:bodyPr>
            <a:normAutofit/>
          </a:bodyPr>
          <a:lstStyle/>
          <a:p>
            <a:pPr algn="ctr"/>
            <a:r>
              <a:rPr lang="en-US" sz="4000" dirty="0">
                <a:latin typeface="Times New Roman" panose="02020603050405020304" pitchFamily="18" charset="0"/>
                <a:cs typeface="Times New Roman" panose="02020603050405020304" pitchFamily="18" charset="0"/>
              </a:rPr>
              <a:t>Future Scope</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E5A217-2AB6-1866-03B8-ACBB99D16E03}"/>
              </a:ext>
            </a:extLst>
          </p:cNvPr>
          <p:cNvSpPr>
            <a:spLocks noGrp="1"/>
          </p:cNvSpPr>
          <p:nvPr>
            <p:ph idx="1"/>
          </p:nvPr>
        </p:nvSpPr>
        <p:spPr>
          <a:xfrm>
            <a:off x="838200" y="2168169"/>
            <a:ext cx="10515600" cy="3842014"/>
          </a:xfrm>
        </p:spPr>
        <p:txBody>
          <a:bodyPr>
            <a:normAutofit/>
          </a:bodyPr>
          <a:lstStyle/>
          <a:p>
            <a:pPr marL="0" indent="0">
              <a:buNone/>
            </a:pPr>
            <a:r>
              <a:rPr lang="en-US" sz="1800" dirty="0">
                <a:latin typeface="Helvetica" panose="020B0604020202020204" pitchFamily="34" charset="0"/>
                <a:cs typeface="Helvetica" panose="020B0604020202020204" pitchFamily="34" charset="0"/>
              </a:rPr>
              <a:t>Machine learning has immense potential in health monitoring systems for heart disease. It can enable personalized risk assessment, real-time monitoring, early detection, integration with wearable devices, data fusion, explain ability, and continuous learning. </a:t>
            </a:r>
          </a:p>
          <a:p>
            <a:pPr marL="0" indent="0">
              <a:buNone/>
            </a:pPr>
            <a:endParaRPr lang="en-US" sz="1800" dirty="0">
              <a:latin typeface="Helvetica" panose="020B0604020202020204" pitchFamily="34" charset="0"/>
              <a:cs typeface="Helvetica" panose="020B0604020202020204" pitchFamily="34" charset="0"/>
            </a:endParaRPr>
          </a:p>
          <a:p>
            <a:pPr marL="0" indent="0">
              <a:buNone/>
            </a:pPr>
            <a:r>
              <a:rPr lang="en-US" sz="1800" dirty="0">
                <a:latin typeface="Helvetica" panose="020B0604020202020204" pitchFamily="34" charset="0"/>
                <a:cs typeface="Helvetica" panose="020B0604020202020204" pitchFamily="34" charset="0"/>
              </a:rPr>
              <a:t>Some key areas where machine learning can make a significant impact:</a:t>
            </a:r>
          </a:p>
          <a:p>
            <a:pPr>
              <a:buFont typeface="Wingdings" panose="05000000000000000000" pitchFamily="2" charset="2"/>
              <a:buChar char="ü"/>
            </a:pPr>
            <a:r>
              <a:rPr lang="en-IN" sz="1800" dirty="0">
                <a:latin typeface="Helvetica" panose="020B0604020202020204" pitchFamily="34" charset="0"/>
                <a:cs typeface="Helvetica" panose="020B0604020202020204" pitchFamily="34" charset="0"/>
              </a:rPr>
              <a:t>Real-Time Monitoring</a:t>
            </a:r>
          </a:p>
          <a:p>
            <a:pPr>
              <a:buFont typeface="Wingdings" panose="05000000000000000000" pitchFamily="2" charset="2"/>
              <a:buChar char="ü"/>
            </a:pPr>
            <a:r>
              <a:rPr lang="en-IN" sz="1800" dirty="0">
                <a:latin typeface="Helvetica" panose="020B0604020202020204" pitchFamily="34" charset="0"/>
                <a:cs typeface="Helvetica" panose="020B0604020202020204" pitchFamily="34" charset="0"/>
              </a:rPr>
              <a:t>Early Detection and Prevention</a:t>
            </a:r>
          </a:p>
          <a:p>
            <a:pPr>
              <a:buFont typeface="Wingdings" panose="05000000000000000000" pitchFamily="2" charset="2"/>
              <a:buChar char="ü"/>
            </a:pPr>
            <a:r>
              <a:rPr lang="en-IN" sz="1800" dirty="0">
                <a:latin typeface="Helvetica" panose="020B0604020202020204" pitchFamily="34" charset="0"/>
                <a:cs typeface="Helvetica" panose="020B0604020202020204" pitchFamily="34" charset="0"/>
              </a:rPr>
              <a:t>Integration with Wearable Devices</a:t>
            </a:r>
          </a:p>
          <a:p>
            <a:pPr>
              <a:buFont typeface="Wingdings" panose="05000000000000000000" pitchFamily="2" charset="2"/>
              <a:buChar char="ü"/>
            </a:pPr>
            <a:r>
              <a:rPr lang="en-IN" sz="1800" dirty="0">
                <a:latin typeface="Helvetica" panose="020B0604020202020204" pitchFamily="34" charset="0"/>
                <a:cs typeface="Helvetica" panose="020B0604020202020204" pitchFamily="34" charset="0"/>
              </a:rPr>
              <a:t>Continuous Learning and Adaptability</a:t>
            </a:r>
          </a:p>
          <a:p>
            <a:pPr>
              <a:buFont typeface="Wingdings" panose="05000000000000000000" pitchFamily="2" charset="2"/>
              <a:buChar char="ü"/>
            </a:pPr>
            <a:r>
              <a:rPr lang="en-IN" sz="1800" dirty="0">
                <a:latin typeface="Helvetica" panose="020B0604020202020204" pitchFamily="34" charset="0"/>
                <a:cs typeface="Helvetica" panose="020B0604020202020204" pitchFamily="34" charset="0"/>
              </a:rPr>
              <a:t>Explainable AI and Interpretability</a:t>
            </a:r>
          </a:p>
        </p:txBody>
      </p:sp>
    </p:spTree>
    <p:extLst>
      <p:ext uri="{BB962C8B-B14F-4D97-AF65-F5344CB8AC3E}">
        <p14:creationId xmlns:p14="http://schemas.microsoft.com/office/powerpoint/2010/main" val="802050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08926-63B0-C666-8261-E4603F28E543}"/>
              </a:ext>
            </a:extLst>
          </p:cNvPr>
          <p:cNvSpPr>
            <a:spLocks noGrp="1"/>
          </p:cNvSpPr>
          <p:nvPr>
            <p:ph type="title"/>
          </p:nvPr>
        </p:nvSpPr>
        <p:spPr>
          <a:xfrm>
            <a:off x="838200" y="862275"/>
            <a:ext cx="10515600" cy="798657"/>
          </a:xfrm>
        </p:spPr>
        <p:txBody>
          <a:bodyPr>
            <a:normAutofit/>
          </a:bodyPr>
          <a:lstStyle/>
          <a:p>
            <a:pPr algn="ctr"/>
            <a:r>
              <a:rPr lang="en-US" sz="4000" dirty="0">
                <a:latin typeface="Times New Roman" panose="02020603050405020304" pitchFamily="18" charset="0"/>
                <a:cs typeface="Times New Roman" panose="02020603050405020304" pitchFamily="18" charset="0"/>
              </a:rPr>
              <a:t>Abstract</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C4DDD1-92AB-5F33-9161-E7D81684D0C4}"/>
              </a:ext>
            </a:extLst>
          </p:cNvPr>
          <p:cNvSpPr>
            <a:spLocks noGrp="1"/>
          </p:cNvSpPr>
          <p:nvPr>
            <p:ph idx="1"/>
          </p:nvPr>
        </p:nvSpPr>
        <p:spPr>
          <a:xfrm>
            <a:off x="900344" y="3064815"/>
            <a:ext cx="10515600" cy="1888925"/>
          </a:xfrm>
        </p:spPr>
        <p:txBody>
          <a:bodyPr>
            <a:normAutofit/>
          </a:bodyPr>
          <a:lstStyle/>
          <a:p>
            <a:pPr marL="0" indent="0" algn="just">
              <a:buNone/>
            </a:pPr>
            <a:r>
              <a:rPr lang="en-US" sz="1800" dirty="0">
                <a:latin typeface="Helvetica" panose="020B0604020202020204" pitchFamily="34" charset="0"/>
                <a:cs typeface="Helvetica" panose="020B0604020202020204" pitchFamily="34" charset="0"/>
              </a:rPr>
              <a:t>Heart disease is one of the most significant causes of mortality in the world today. Prediction of cardiovascular disease is a critical challenge in the area of clinical data analysis. Health monitoring is repeatedly mentioned as one of the main application areas. Machine learning algorithms use historical data as input to predict new output values. In this project, we propose a novel method that aims at finding significant features by applying machine learning techniques resulting in improving the accuracy in the monitoring of heart disease.</a:t>
            </a:r>
            <a:endParaRPr lang="en-IN" sz="1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775079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7CC5-076B-071C-3434-F54BCD674D52}"/>
              </a:ext>
            </a:extLst>
          </p:cNvPr>
          <p:cNvSpPr>
            <a:spLocks noGrp="1"/>
          </p:cNvSpPr>
          <p:nvPr>
            <p:ph type="title"/>
          </p:nvPr>
        </p:nvSpPr>
        <p:spPr>
          <a:xfrm>
            <a:off x="838200" y="1004317"/>
            <a:ext cx="10515600" cy="753461"/>
          </a:xfrm>
        </p:spPr>
        <p:txBody>
          <a:bodyPr>
            <a:normAutofit/>
          </a:bodyPr>
          <a:lstStyle/>
          <a:p>
            <a:pPr algn="ctr"/>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D09B9E-C1B0-7D0C-A644-3256BB9DC23C}"/>
              </a:ext>
            </a:extLst>
          </p:cNvPr>
          <p:cNvSpPr>
            <a:spLocks noGrp="1"/>
          </p:cNvSpPr>
          <p:nvPr>
            <p:ph idx="1"/>
          </p:nvPr>
        </p:nvSpPr>
        <p:spPr>
          <a:xfrm>
            <a:off x="838200" y="2917578"/>
            <a:ext cx="10515600" cy="2364635"/>
          </a:xfrm>
        </p:spPr>
        <p:txBody>
          <a:bodyPr>
            <a:normAutofit/>
          </a:bodyPr>
          <a:lstStyle/>
          <a:p>
            <a:pPr marL="0" indent="0">
              <a:buNone/>
            </a:pPr>
            <a:r>
              <a:rPr lang="en-US" sz="1800" dirty="0">
                <a:latin typeface="Helvetica" panose="020B0604020202020204" pitchFamily="34" charset="0"/>
                <a:cs typeface="Helvetica" panose="020B0604020202020204" pitchFamily="34" charset="0"/>
              </a:rPr>
              <a:t>Machine learning plays a crucial role in the development of a health monitoring system for heart disease. The project involves data collection, preprocessing, feature engineering, model selection, and evaluation. The selected model is trained and validated on appropriate datasets, and its performance is assessed using suitable metrics. The deployment of the system requires careful consideration of ongoing monitoring. Machine learning in health monitoring systems has the potential to improve early detection, intervention, and management of heart disease, leading to better patient outcomes and healthcare efficiency.</a:t>
            </a:r>
            <a:endParaRPr lang="en-IN" sz="1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105786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FB5FD-A2D8-1FD9-1882-06011F54006C}"/>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Reference</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C38020-CA50-B531-D3CB-A31337592FA9}"/>
              </a:ext>
            </a:extLst>
          </p:cNvPr>
          <p:cNvSpPr>
            <a:spLocks noGrp="1"/>
          </p:cNvSpPr>
          <p:nvPr>
            <p:ph idx="1"/>
          </p:nvPr>
        </p:nvSpPr>
        <p:spPr/>
        <p:txBody>
          <a:bodyPr>
            <a:normAutofit/>
          </a:bodyPr>
          <a:lstStyle/>
          <a:p>
            <a:pPr marL="0" indent="0">
              <a:buNone/>
            </a:pPr>
            <a:r>
              <a:rPr lang="en-US" sz="1800" dirty="0"/>
              <a:t>1. Weng, S.F., Reps, J., Kai, J., Garibaldi, J.M. and Qureshi, N. (2017) Can Machine-Learning Improve Cardiovascular Risk Prediction Using Routine Clinical Data? </a:t>
            </a:r>
            <a:r>
              <a:rPr lang="en-US" sz="1800" dirty="0" err="1"/>
              <a:t>PLoS</a:t>
            </a:r>
            <a:r>
              <a:rPr lang="en-US" sz="1800" dirty="0"/>
              <a:t> ONE, 12, e0174944.</a:t>
            </a:r>
          </a:p>
          <a:p>
            <a:pPr marL="0" indent="0">
              <a:buNone/>
            </a:pPr>
            <a:r>
              <a:rPr lang="en-US" sz="1800" dirty="0"/>
              <a:t>2. </a:t>
            </a:r>
            <a:r>
              <a:rPr lang="en-US" sz="1800" dirty="0" err="1"/>
              <a:t>Shouman</a:t>
            </a:r>
            <a:r>
              <a:rPr lang="en-US" sz="1800" dirty="0"/>
              <a:t>, M., Turner, T. and Stocker, R. (2012) Using Data Mining Techniques in Heart Disease Diagnosis and Treatment. Electronics, Communications, and Computers, Alexandria, 173-177.</a:t>
            </a:r>
          </a:p>
          <a:p>
            <a:pPr marL="0" indent="0">
              <a:buNone/>
            </a:pPr>
            <a:r>
              <a:rPr lang="en-IN" sz="1800" dirty="0"/>
              <a:t>3. </a:t>
            </a:r>
            <a:r>
              <a:rPr lang="en-US" sz="1800" dirty="0" err="1"/>
              <a:t>havan</a:t>
            </a:r>
            <a:r>
              <a:rPr lang="en-US" sz="1800" dirty="0"/>
              <a:t> Patil, A.B. and </a:t>
            </a:r>
            <a:r>
              <a:rPr lang="en-US" sz="1800" dirty="0" err="1"/>
              <a:t>Sonawane</a:t>
            </a:r>
            <a:r>
              <a:rPr lang="en-US" sz="1800" dirty="0"/>
              <a:t>, P. (2017) To Predict Heart Disease Risk and Medications Using Data Mining Techniques with an IoT Based Monitoring System for Post-Operative Heart Disease Patients. International Journal on Emerging Trends in Technology (IJETT), 4, 8274-8281.</a:t>
            </a:r>
          </a:p>
          <a:p>
            <a:pPr marL="0" indent="0">
              <a:buNone/>
            </a:pPr>
            <a:r>
              <a:rPr lang="en-US" sz="1800" dirty="0"/>
              <a:t>4. Soni, J., Ansari, U. and Sharma, D. (2011) Intelligent and Effective Heart Disease Prediction System Using Weighted Associative Classifiers. International Journal on Computer Science and Engineering (IJCSE), 3, 2385-2392.</a:t>
            </a:r>
          </a:p>
          <a:p>
            <a:pPr marL="0" indent="0">
              <a:buNone/>
            </a:pPr>
            <a:r>
              <a:rPr lang="en-US" sz="1800" dirty="0"/>
              <a:t>5. Ghadge, P., </a:t>
            </a:r>
            <a:r>
              <a:rPr lang="en-US" sz="1800" dirty="0" err="1"/>
              <a:t>Girme</a:t>
            </a:r>
            <a:r>
              <a:rPr lang="en-US" sz="1800" dirty="0"/>
              <a:t>, V., </a:t>
            </a:r>
            <a:r>
              <a:rPr lang="en-US" sz="1800" dirty="0" err="1"/>
              <a:t>Kokane</a:t>
            </a:r>
            <a:r>
              <a:rPr lang="en-US" sz="1800" dirty="0"/>
              <a:t>, K. and Deshmukh, P. (2016) Intelligent Heart </a:t>
            </a:r>
            <a:r>
              <a:rPr lang="en-US" sz="1800" dirty="0" err="1"/>
              <a:t>Attack</a:t>
            </a:r>
            <a:r>
              <a:rPr lang="en-US" sz="1800" dirty="0"/>
              <a:t> Prediction System Using Big Data. International Journal of Recent Research in Mathematics Computer Science and Information Technology, 2, 73-77.</a:t>
            </a:r>
            <a:endParaRPr lang="en-IN" sz="1800" dirty="0"/>
          </a:p>
        </p:txBody>
      </p:sp>
    </p:spTree>
    <p:extLst>
      <p:ext uri="{BB962C8B-B14F-4D97-AF65-F5344CB8AC3E}">
        <p14:creationId xmlns:p14="http://schemas.microsoft.com/office/powerpoint/2010/main" val="2347732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8C3B-B1C3-8D1D-2CDB-5372A632985F}"/>
              </a:ext>
            </a:extLst>
          </p:cNvPr>
          <p:cNvSpPr>
            <a:spLocks noGrp="1"/>
          </p:cNvSpPr>
          <p:nvPr>
            <p:ph type="title"/>
          </p:nvPr>
        </p:nvSpPr>
        <p:spPr>
          <a:xfrm>
            <a:off x="838200" y="409513"/>
            <a:ext cx="10515600" cy="771217"/>
          </a:xfrm>
        </p:spPr>
        <p:txBody>
          <a:bodyPr>
            <a:normAutofit/>
          </a:bodyPr>
          <a:lstStyle/>
          <a:p>
            <a:pPr algn="ctr"/>
            <a:r>
              <a:rPr lang="en-US" sz="4000" dirty="0">
                <a:latin typeface="Times New Roman" panose="02020603050405020304" pitchFamily="18" charset="0"/>
                <a:cs typeface="Times New Roman" panose="02020603050405020304" pitchFamily="18" charset="0"/>
              </a:rPr>
              <a:t>Literature Review</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5CA025-B1D6-C01C-36C0-AB13EF79BDC5}"/>
              </a:ext>
            </a:extLst>
          </p:cNvPr>
          <p:cNvSpPr>
            <a:spLocks noGrp="1"/>
          </p:cNvSpPr>
          <p:nvPr>
            <p:ph idx="1"/>
          </p:nvPr>
        </p:nvSpPr>
        <p:spPr>
          <a:xfrm>
            <a:off x="838200" y="1950316"/>
            <a:ext cx="10515600" cy="3793536"/>
          </a:xfrm>
        </p:spPr>
        <p:txBody>
          <a:bodyPr>
            <a:normAutofit lnSpcReduction="10000"/>
          </a:bodyPr>
          <a:lstStyle/>
          <a:p>
            <a:pPr marL="0" indent="0">
              <a:buNone/>
            </a:pPr>
            <a:r>
              <a:rPr lang="en-US" sz="1800" dirty="0">
                <a:latin typeface="Helvetica" panose="020B0604020202020204" pitchFamily="34" charset="0"/>
                <a:cs typeface="Helvetica" panose="020B0604020202020204" pitchFamily="34" charset="0"/>
              </a:rPr>
              <a:t>In disease detection an ai based application system especially the cardiac disease system detection improves the performance of other existing widely used models like models provided by American College of Cardiology/American Heart Association (ACC/AHA) models in CVD detection and prediction.[1]</a:t>
            </a:r>
          </a:p>
          <a:p>
            <a:pPr marL="0" indent="0">
              <a:buNone/>
            </a:pPr>
            <a:endParaRPr lang="en-US" sz="1800" dirty="0">
              <a:latin typeface="Helvetica" panose="020B0604020202020204" pitchFamily="34" charset="0"/>
              <a:cs typeface="Helvetica" panose="020B0604020202020204" pitchFamily="34" charset="0"/>
            </a:endParaRPr>
          </a:p>
          <a:p>
            <a:pPr marL="0" indent="0">
              <a:buNone/>
            </a:pPr>
            <a:r>
              <a:rPr lang="en-US" sz="1800" dirty="0">
                <a:latin typeface="Helvetica" panose="020B0604020202020204" pitchFamily="34" charset="0"/>
                <a:cs typeface="Helvetica" panose="020B0604020202020204" pitchFamily="34" charset="0"/>
              </a:rPr>
              <a:t>Developing a Decision Support System in heart disease detection that uses the data mining technique having best accuracy and performance among Naïve Bayes, Support Vector Machine, Simple Logistic Regression, Random Forest &amp; Artificial Neural Network (ANN) etc. By using several cardiovascular system parameters such as age, blood pressure, ECG results, sex, and blood sugar, it is possible to measure the possibility of getting affected by heart disease [2].</a:t>
            </a:r>
          </a:p>
          <a:p>
            <a:pPr marL="0" indent="0">
              <a:buNone/>
            </a:pPr>
            <a:endParaRPr lang="en-US" sz="1800" dirty="0">
              <a:latin typeface="Helvetica" panose="020B0604020202020204" pitchFamily="34" charset="0"/>
              <a:cs typeface="Helvetica" panose="020B0604020202020204" pitchFamily="34" charset="0"/>
            </a:endParaRPr>
          </a:p>
          <a:p>
            <a:pPr marL="0" indent="0">
              <a:buNone/>
            </a:pPr>
            <a:r>
              <a:rPr lang="en-US" sz="1800" dirty="0">
                <a:latin typeface="Helvetica" panose="020B0604020202020204" pitchFamily="34" charset="0"/>
                <a:cs typeface="Helvetica" panose="020B0604020202020204" pitchFamily="34" charset="0"/>
              </a:rPr>
              <a:t>Monitoring of elderly patients from indoor or outdoor locations had been presented by a mobile health system in real time. A signal sensor and a smartphone were the primary components of the system.[3]</a:t>
            </a:r>
          </a:p>
        </p:txBody>
      </p:sp>
    </p:spTree>
    <p:extLst>
      <p:ext uri="{BB962C8B-B14F-4D97-AF65-F5344CB8AC3E}">
        <p14:creationId xmlns:p14="http://schemas.microsoft.com/office/powerpoint/2010/main" val="2352030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B114-B8C9-A5F6-571D-14A4F57A234B}"/>
              </a:ext>
            </a:extLst>
          </p:cNvPr>
          <p:cNvSpPr>
            <a:spLocks noGrp="1"/>
          </p:cNvSpPr>
          <p:nvPr>
            <p:ph type="title"/>
          </p:nvPr>
        </p:nvSpPr>
        <p:spPr>
          <a:xfrm>
            <a:off x="838200" y="462107"/>
            <a:ext cx="10515600" cy="909493"/>
          </a:xfrm>
        </p:spPr>
        <p:txBody>
          <a:bodyPr>
            <a:normAutofit/>
          </a:bodyPr>
          <a:lstStyle/>
          <a:p>
            <a:pPr algn="ctr"/>
            <a:r>
              <a:rPr lang="en-IN" sz="4000"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D937235F-BE7B-792E-D1A1-CC318BBDFDBE}"/>
              </a:ext>
            </a:extLst>
          </p:cNvPr>
          <p:cNvSpPr>
            <a:spLocks noGrp="1"/>
          </p:cNvSpPr>
          <p:nvPr>
            <p:ph idx="1"/>
          </p:nvPr>
        </p:nvSpPr>
        <p:spPr>
          <a:xfrm>
            <a:off x="838200" y="2136343"/>
            <a:ext cx="10515600" cy="3696286"/>
          </a:xfrm>
        </p:spPr>
        <p:txBody>
          <a:bodyPr>
            <a:normAutofit/>
          </a:bodyPr>
          <a:lstStyle/>
          <a:p>
            <a:pPr marL="0" indent="0">
              <a:buNone/>
            </a:pPr>
            <a:r>
              <a:rPr lang="en-US" sz="1800" dirty="0">
                <a:latin typeface="Helvetica" panose="020B0604020202020204" pitchFamily="34" charset="0"/>
                <a:cs typeface="Helvetica" panose="020B0604020202020204" pitchFamily="34" charset="0"/>
              </a:rPr>
              <a:t>Wireless Health Monitoring System (WHMS) has attracted considerable attention from the research community and industry over the last decade. Improvement of several Machine learning algorithms and classifier performances like weighted associative classifier were reported in the detection of cardiac abnormalities [4].</a:t>
            </a:r>
          </a:p>
          <a:p>
            <a:pPr marL="0" indent="0">
              <a:buNone/>
            </a:pPr>
            <a:endParaRPr lang="en-IN" sz="1800" dirty="0">
              <a:latin typeface="Helvetica" panose="020B0604020202020204" pitchFamily="34" charset="0"/>
              <a:cs typeface="Helvetica" panose="020B0604020202020204" pitchFamily="34" charset="0"/>
            </a:endParaRPr>
          </a:p>
          <a:p>
            <a:pPr marL="0" indent="0">
              <a:buNone/>
            </a:pPr>
            <a:r>
              <a:rPr lang="en-US" sz="1800" dirty="0"/>
              <a:t>In Prajakta Ghadge et al researched an intelligent heart attack prediction system using big data. Heart attack needs to be diagnosed timely and effectively because of its high prevalence. [5]</a:t>
            </a:r>
            <a:endParaRPr lang="en-US" sz="1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122282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F97A-C45D-C499-88D3-178739C744AB}"/>
              </a:ext>
            </a:extLst>
          </p:cNvPr>
          <p:cNvSpPr>
            <a:spLocks noGrp="1"/>
          </p:cNvSpPr>
          <p:nvPr>
            <p:ph type="title"/>
          </p:nvPr>
        </p:nvSpPr>
        <p:spPr>
          <a:xfrm>
            <a:off x="838200" y="835642"/>
            <a:ext cx="10515600" cy="806727"/>
          </a:xfrm>
        </p:spPr>
        <p:txBody>
          <a:bodyPr>
            <a:normAutofit/>
          </a:bodyPr>
          <a:lstStyle/>
          <a:p>
            <a:pPr algn="ctr"/>
            <a:r>
              <a:rPr lang="en-US" sz="4000" dirty="0">
                <a:latin typeface="Times New Roman" panose="02020603050405020304" pitchFamily="18" charset="0"/>
                <a:cs typeface="Times New Roman" panose="02020603050405020304" pitchFamily="18" charset="0"/>
              </a:rPr>
              <a:t>System requirements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C6FD32-3FA3-A4CE-42E0-F79E070DA330}"/>
              </a:ext>
            </a:extLst>
          </p:cNvPr>
          <p:cNvSpPr>
            <a:spLocks noGrp="1"/>
          </p:cNvSpPr>
          <p:nvPr>
            <p:ph idx="1"/>
          </p:nvPr>
        </p:nvSpPr>
        <p:spPr>
          <a:xfrm>
            <a:off x="838200" y="2450237"/>
            <a:ext cx="10515600" cy="3737499"/>
          </a:xfrm>
        </p:spPr>
        <p:txBody>
          <a:bodyPr numCol="2">
            <a:noAutofit/>
          </a:bodyPr>
          <a:lstStyle/>
          <a:p>
            <a:pPr marL="0" indent="0" algn="just">
              <a:lnSpc>
                <a:spcPct val="100000"/>
              </a:lnSpc>
              <a:spcAft>
                <a:spcPts val="800"/>
              </a:spcAft>
              <a:buNone/>
            </a:pPr>
            <a:r>
              <a:rPr lang="en-IN" sz="1800" b="1" dirty="0">
                <a:effectLst/>
                <a:latin typeface="Helvetica" panose="020B0604020202020204" pitchFamily="34" charset="0"/>
                <a:ea typeface="Times New Roman" panose="02020603050405020304" pitchFamily="18" charset="0"/>
                <a:cs typeface="Helvetica" panose="020B0604020202020204" pitchFamily="34" charset="0"/>
              </a:rPr>
              <a:t> </a:t>
            </a:r>
            <a:endParaRPr lang="en-IN" sz="1800" b="1" u="sng" dirty="0">
              <a:effectLst/>
              <a:latin typeface="Helvetica" panose="020B0604020202020204" pitchFamily="34" charset="0"/>
              <a:ea typeface="Times New Roman" panose="02020603050405020304" pitchFamily="18" charset="0"/>
              <a:cs typeface="Helvetica" panose="020B0604020202020204" pitchFamily="34" charset="0"/>
            </a:endParaRPr>
          </a:p>
          <a:p>
            <a:pPr marL="0" indent="0" algn="just">
              <a:lnSpc>
                <a:spcPct val="100000"/>
              </a:lnSpc>
              <a:spcAft>
                <a:spcPts val="800"/>
              </a:spcAft>
              <a:buNone/>
            </a:pPr>
            <a:r>
              <a:rPr lang="en-IN" sz="1800" b="1" u="sng" dirty="0">
                <a:effectLst/>
                <a:latin typeface="Helvetica" panose="020B0604020202020204" pitchFamily="34" charset="0"/>
                <a:ea typeface="Times New Roman" panose="02020603050405020304" pitchFamily="18" charset="0"/>
                <a:cs typeface="Helvetica" panose="020B0604020202020204" pitchFamily="34" charset="0"/>
              </a:rPr>
              <a:t>Hardware requirements</a:t>
            </a:r>
            <a:r>
              <a:rPr lang="en-IN" sz="1800" b="1" dirty="0">
                <a:effectLst/>
                <a:latin typeface="Helvetica" panose="020B0604020202020204" pitchFamily="34" charset="0"/>
                <a:ea typeface="Times New Roman" panose="02020603050405020304" pitchFamily="18" charset="0"/>
                <a:cs typeface="Helvetica" panose="020B0604020202020204" pitchFamily="34" charset="0"/>
              </a:rPr>
              <a:t>:</a:t>
            </a:r>
            <a:endParaRPr lang="en-IN" sz="1800" dirty="0">
              <a:effectLst/>
              <a:latin typeface="Helvetica" panose="020B0604020202020204" pitchFamily="34" charset="0"/>
              <a:ea typeface="Calibri" panose="020F0502020204030204" pitchFamily="34" charset="0"/>
              <a:cs typeface="Helvetica" panose="020B0604020202020204" pitchFamily="34" charset="0"/>
            </a:endParaRPr>
          </a:p>
          <a:p>
            <a:pPr marL="0" indent="0" algn="just">
              <a:lnSpc>
                <a:spcPct val="100000"/>
              </a:lnSpc>
              <a:spcAft>
                <a:spcPts val="800"/>
              </a:spcAft>
              <a:buNone/>
            </a:pPr>
            <a:r>
              <a:rPr lang="en-IN" sz="1600" b="1" dirty="0">
                <a:effectLst/>
                <a:latin typeface="Helvetica" panose="020B0604020202020204" pitchFamily="34" charset="0"/>
                <a:ea typeface="Times New Roman" panose="02020603050405020304" pitchFamily="18" charset="0"/>
                <a:cs typeface="Helvetica" panose="020B0604020202020204" pitchFamily="34" charset="0"/>
              </a:rPr>
              <a:t>Processor:</a:t>
            </a:r>
            <a:r>
              <a:rPr lang="en-IN" sz="1600" dirty="0">
                <a:effectLst/>
                <a:latin typeface="Helvetica" panose="020B0604020202020204" pitchFamily="34" charset="0"/>
                <a:ea typeface="Times New Roman" panose="02020603050405020304" pitchFamily="18" charset="0"/>
                <a:cs typeface="Helvetica" panose="020B0604020202020204" pitchFamily="34" charset="0"/>
              </a:rPr>
              <a:t> Any Updated Processor </a:t>
            </a:r>
            <a:endParaRPr lang="en-IN" sz="1600" dirty="0">
              <a:latin typeface="Helvetica" panose="020B0604020202020204" pitchFamily="34" charset="0"/>
              <a:ea typeface="Times New Roman" panose="02020603050405020304" pitchFamily="18" charset="0"/>
              <a:cs typeface="Helvetica" panose="020B0604020202020204" pitchFamily="34" charset="0"/>
            </a:endParaRPr>
          </a:p>
          <a:p>
            <a:pPr marL="0" indent="0" algn="just">
              <a:lnSpc>
                <a:spcPct val="100000"/>
              </a:lnSpc>
              <a:spcAft>
                <a:spcPts val="800"/>
              </a:spcAft>
              <a:buNone/>
            </a:pPr>
            <a:r>
              <a:rPr lang="en-IN" sz="1600" b="1" dirty="0">
                <a:effectLst/>
                <a:latin typeface="Helvetica" panose="020B0604020202020204" pitchFamily="34" charset="0"/>
                <a:ea typeface="Times New Roman" panose="02020603050405020304" pitchFamily="18" charset="0"/>
                <a:cs typeface="Helvetica" panose="020B0604020202020204" pitchFamily="34" charset="0"/>
              </a:rPr>
              <a:t>Ram:</a:t>
            </a:r>
            <a:r>
              <a:rPr lang="en-IN" sz="1600" dirty="0">
                <a:effectLst/>
                <a:latin typeface="Helvetica" panose="020B0604020202020204" pitchFamily="34" charset="0"/>
                <a:ea typeface="Times New Roman" panose="02020603050405020304" pitchFamily="18" charset="0"/>
                <a:cs typeface="Helvetica" panose="020B0604020202020204" pitchFamily="34" charset="0"/>
              </a:rPr>
              <a:t> Min 4GB Hard </a:t>
            </a:r>
            <a:endParaRPr lang="en-IN" sz="1600" dirty="0">
              <a:latin typeface="Helvetica" panose="020B0604020202020204" pitchFamily="34" charset="0"/>
              <a:ea typeface="Times New Roman" panose="02020603050405020304" pitchFamily="18" charset="0"/>
              <a:cs typeface="Helvetica" panose="020B0604020202020204" pitchFamily="34" charset="0"/>
            </a:endParaRPr>
          </a:p>
          <a:p>
            <a:pPr marL="0" indent="0" algn="just">
              <a:lnSpc>
                <a:spcPct val="100000"/>
              </a:lnSpc>
              <a:spcAft>
                <a:spcPts val="800"/>
              </a:spcAft>
              <a:buNone/>
            </a:pPr>
            <a:r>
              <a:rPr lang="en-IN" sz="1600" b="1" dirty="0">
                <a:effectLst/>
                <a:latin typeface="Helvetica" panose="020B0604020202020204" pitchFamily="34" charset="0"/>
                <a:ea typeface="Times New Roman" panose="02020603050405020304" pitchFamily="18" charset="0"/>
                <a:cs typeface="Helvetica" panose="020B0604020202020204" pitchFamily="34" charset="0"/>
              </a:rPr>
              <a:t>Disk:</a:t>
            </a:r>
            <a:r>
              <a:rPr lang="en-IN" sz="1600" dirty="0">
                <a:effectLst/>
                <a:latin typeface="Helvetica" panose="020B0604020202020204" pitchFamily="34" charset="0"/>
                <a:ea typeface="Times New Roman" panose="02020603050405020304" pitchFamily="18" charset="0"/>
                <a:cs typeface="Helvetica" panose="020B0604020202020204" pitchFamily="34" charset="0"/>
              </a:rPr>
              <a:t> Min 50GB</a:t>
            </a:r>
            <a:endParaRPr lang="en-IN" sz="1600" dirty="0">
              <a:effectLst/>
              <a:latin typeface="Helvetica" panose="020B0604020202020204" pitchFamily="34" charset="0"/>
              <a:ea typeface="Calibri" panose="020F0502020204030204" pitchFamily="34" charset="0"/>
              <a:cs typeface="Helvetica" panose="020B0604020202020204" pitchFamily="34" charset="0"/>
            </a:endParaRPr>
          </a:p>
          <a:p>
            <a:pPr marL="0" indent="0" algn="just">
              <a:lnSpc>
                <a:spcPct val="100000"/>
              </a:lnSpc>
              <a:spcAft>
                <a:spcPts val="800"/>
              </a:spcAft>
              <a:buNone/>
            </a:pPr>
            <a:endParaRPr lang="en-IN" sz="1800" b="1" u="sng" dirty="0">
              <a:effectLst/>
              <a:latin typeface="Helvetica" panose="020B0604020202020204" pitchFamily="34" charset="0"/>
              <a:ea typeface="Times New Roman" panose="02020603050405020304" pitchFamily="18" charset="0"/>
              <a:cs typeface="Helvetica" panose="020B0604020202020204" pitchFamily="34" charset="0"/>
            </a:endParaRPr>
          </a:p>
          <a:p>
            <a:pPr marL="0" indent="0" algn="just">
              <a:lnSpc>
                <a:spcPct val="100000"/>
              </a:lnSpc>
              <a:spcAft>
                <a:spcPts val="800"/>
              </a:spcAft>
              <a:buNone/>
            </a:pPr>
            <a:endParaRPr lang="en-IN" sz="1800" b="1" u="sng" dirty="0">
              <a:latin typeface="Helvetica" panose="020B0604020202020204" pitchFamily="34" charset="0"/>
              <a:ea typeface="Times New Roman" panose="02020603050405020304" pitchFamily="18" charset="0"/>
              <a:cs typeface="Helvetica" panose="020B0604020202020204" pitchFamily="34" charset="0"/>
            </a:endParaRPr>
          </a:p>
          <a:p>
            <a:pPr marL="0" indent="0" algn="just">
              <a:lnSpc>
                <a:spcPct val="100000"/>
              </a:lnSpc>
              <a:spcAft>
                <a:spcPts val="800"/>
              </a:spcAft>
              <a:buNone/>
            </a:pPr>
            <a:endParaRPr lang="en-IN" sz="1800" b="1" u="sng" dirty="0">
              <a:effectLst/>
              <a:latin typeface="Helvetica" panose="020B0604020202020204" pitchFamily="34" charset="0"/>
              <a:ea typeface="Times New Roman" panose="02020603050405020304" pitchFamily="18" charset="0"/>
              <a:cs typeface="Helvetica" panose="020B0604020202020204" pitchFamily="34" charset="0"/>
            </a:endParaRPr>
          </a:p>
          <a:p>
            <a:pPr marL="0" indent="0" algn="just">
              <a:lnSpc>
                <a:spcPct val="100000"/>
              </a:lnSpc>
              <a:spcAft>
                <a:spcPts val="800"/>
              </a:spcAft>
              <a:buNone/>
            </a:pPr>
            <a:r>
              <a:rPr lang="en-IN" sz="1800" b="1" u="sng" dirty="0">
                <a:effectLst/>
                <a:latin typeface="Helvetica" panose="020B0604020202020204" pitchFamily="34" charset="0"/>
                <a:ea typeface="Times New Roman" panose="02020603050405020304" pitchFamily="18" charset="0"/>
                <a:cs typeface="Helvetica" panose="020B0604020202020204" pitchFamily="34" charset="0"/>
              </a:rPr>
              <a:t>Software Requirements</a:t>
            </a:r>
            <a:r>
              <a:rPr lang="en-IN" sz="1800" b="1" dirty="0">
                <a:effectLst/>
                <a:latin typeface="Helvetica" panose="020B0604020202020204" pitchFamily="34" charset="0"/>
                <a:ea typeface="Times New Roman" panose="02020603050405020304" pitchFamily="18" charset="0"/>
                <a:cs typeface="Helvetica" panose="020B0604020202020204" pitchFamily="34" charset="0"/>
              </a:rPr>
              <a:t>:</a:t>
            </a:r>
            <a:endParaRPr lang="en-IN" sz="1800" dirty="0">
              <a:effectLst/>
              <a:latin typeface="Helvetica" panose="020B0604020202020204" pitchFamily="34" charset="0"/>
              <a:ea typeface="Calibri" panose="020F0502020204030204" pitchFamily="34" charset="0"/>
              <a:cs typeface="Helvetica" panose="020B0604020202020204" pitchFamily="34" charset="0"/>
            </a:endParaRPr>
          </a:p>
          <a:p>
            <a:pPr marL="0" indent="0" algn="just">
              <a:lnSpc>
                <a:spcPct val="100000"/>
              </a:lnSpc>
              <a:spcAft>
                <a:spcPts val="800"/>
              </a:spcAft>
              <a:buNone/>
            </a:pPr>
            <a:r>
              <a:rPr lang="en-IN" sz="1600" b="1" dirty="0">
                <a:effectLst/>
                <a:latin typeface="Helvetica" panose="020B0604020202020204" pitchFamily="34" charset="0"/>
                <a:ea typeface="Times New Roman" panose="02020603050405020304" pitchFamily="18" charset="0"/>
                <a:cs typeface="Helvetica" panose="020B0604020202020204" pitchFamily="34" charset="0"/>
              </a:rPr>
              <a:t>Operating System:</a:t>
            </a:r>
            <a:r>
              <a:rPr lang="en-IN" sz="1600" dirty="0">
                <a:effectLst/>
                <a:latin typeface="Helvetica" panose="020B0604020202020204" pitchFamily="34" charset="0"/>
                <a:ea typeface="Times New Roman" panose="02020603050405020304" pitchFamily="18" charset="0"/>
                <a:cs typeface="Helvetica" panose="020B0604020202020204" pitchFamily="34" charset="0"/>
              </a:rPr>
              <a:t> Windows 8/8.1/10/11 </a:t>
            </a:r>
            <a:endParaRPr lang="en-IN" sz="1600" dirty="0">
              <a:latin typeface="Helvetica" panose="020B0604020202020204" pitchFamily="34" charset="0"/>
              <a:ea typeface="Times New Roman" panose="02020603050405020304" pitchFamily="18" charset="0"/>
              <a:cs typeface="Helvetica" panose="020B0604020202020204" pitchFamily="34" charset="0"/>
            </a:endParaRPr>
          </a:p>
          <a:p>
            <a:pPr marL="0" indent="0" algn="just">
              <a:lnSpc>
                <a:spcPct val="100000"/>
              </a:lnSpc>
              <a:spcAft>
                <a:spcPts val="800"/>
              </a:spcAft>
              <a:buNone/>
            </a:pPr>
            <a:r>
              <a:rPr lang="en-IN" sz="1600" b="1" dirty="0">
                <a:effectLst/>
                <a:latin typeface="Helvetica" panose="020B0604020202020204" pitchFamily="34" charset="0"/>
                <a:ea typeface="Times New Roman" panose="02020603050405020304" pitchFamily="18" charset="0"/>
                <a:cs typeface="Helvetica" panose="020B0604020202020204" pitchFamily="34" charset="0"/>
              </a:rPr>
              <a:t>Technology:</a:t>
            </a:r>
            <a:r>
              <a:rPr lang="en-IN" sz="1600" dirty="0">
                <a:effectLst/>
                <a:latin typeface="Helvetica" panose="020B0604020202020204" pitchFamily="34" charset="0"/>
                <a:ea typeface="Times New Roman" panose="02020603050405020304" pitchFamily="18" charset="0"/>
                <a:cs typeface="Helvetica" panose="020B0604020202020204" pitchFamily="34" charset="0"/>
              </a:rPr>
              <a:t> Python 3.9+ </a:t>
            </a:r>
            <a:endParaRPr lang="en-IN" sz="1600" dirty="0">
              <a:latin typeface="Helvetica" panose="020B0604020202020204" pitchFamily="34" charset="0"/>
              <a:ea typeface="Times New Roman" panose="02020603050405020304" pitchFamily="18" charset="0"/>
              <a:cs typeface="Helvetica" panose="020B0604020202020204" pitchFamily="34" charset="0"/>
            </a:endParaRPr>
          </a:p>
          <a:p>
            <a:pPr marL="0" indent="0" algn="just">
              <a:lnSpc>
                <a:spcPct val="100000"/>
              </a:lnSpc>
              <a:spcAft>
                <a:spcPts val="800"/>
              </a:spcAft>
              <a:buNone/>
            </a:pPr>
            <a:r>
              <a:rPr lang="en-IN" sz="1600" b="1" dirty="0">
                <a:effectLst/>
                <a:latin typeface="Helvetica" panose="020B0604020202020204" pitchFamily="34" charset="0"/>
                <a:ea typeface="Times New Roman" panose="02020603050405020304" pitchFamily="18" charset="0"/>
                <a:cs typeface="Helvetica" panose="020B0604020202020204" pitchFamily="34" charset="0"/>
              </a:rPr>
              <a:t>IDE :</a:t>
            </a:r>
            <a:r>
              <a:rPr lang="en-IN" sz="1600" dirty="0">
                <a:effectLst/>
                <a:latin typeface="Helvetica" panose="020B0604020202020204" pitchFamily="34" charset="0"/>
                <a:ea typeface="Times New Roman" panose="02020603050405020304" pitchFamily="18" charset="0"/>
                <a:cs typeface="Helvetica" panose="020B0604020202020204" pitchFamily="34" charset="0"/>
              </a:rPr>
              <a:t> </a:t>
            </a:r>
            <a:r>
              <a:rPr lang="en-IN" sz="1600" dirty="0" err="1">
                <a:effectLst/>
                <a:latin typeface="Helvetica" panose="020B0604020202020204" pitchFamily="34" charset="0"/>
                <a:ea typeface="Times New Roman" panose="02020603050405020304" pitchFamily="18" charset="0"/>
                <a:cs typeface="Helvetica" panose="020B0604020202020204" pitchFamily="34" charset="0"/>
              </a:rPr>
              <a:t>Jupyter</a:t>
            </a:r>
            <a:r>
              <a:rPr lang="en-IN" sz="1600" dirty="0">
                <a:effectLst/>
                <a:latin typeface="Helvetica" panose="020B0604020202020204" pitchFamily="34" charset="0"/>
                <a:ea typeface="Times New Roman" panose="02020603050405020304" pitchFamily="18" charset="0"/>
                <a:cs typeface="Helvetica" panose="020B0604020202020204" pitchFamily="34" charset="0"/>
              </a:rPr>
              <a:t> notebook</a:t>
            </a:r>
          </a:p>
          <a:p>
            <a:pPr marL="0" indent="0" algn="just">
              <a:lnSpc>
                <a:spcPct val="100000"/>
              </a:lnSpc>
              <a:spcAft>
                <a:spcPts val="800"/>
              </a:spcAft>
              <a:buNone/>
            </a:pPr>
            <a:r>
              <a:rPr lang="en-IN" sz="1600" b="1" dirty="0">
                <a:effectLst/>
                <a:latin typeface="Helvetica" panose="020B0604020202020204" pitchFamily="34" charset="0"/>
                <a:ea typeface="Calibri" panose="020F0502020204030204" pitchFamily="34" charset="0"/>
                <a:cs typeface="Helvetica" panose="020B0604020202020204" pitchFamily="34" charset="0"/>
              </a:rPr>
              <a:t>Complier: </a:t>
            </a:r>
            <a:r>
              <a:rPr lang="en-IN" sz="1600" dirty="0">
                <a:effectLst/>
                <a:latin typeface="Helvetica" panose="020B0604020202020204" pitchFamily="34" charset="0"/>
                <a:ea typeface="Calibri" panose="020F0502020204030204" pitchFamily="34" charset="0"/>
                <a:cs typeface="Helvetica" panose="020B0604020202020204" pitchFamily="34" charset="0"/>
              </a:rPr>
              <a:t>Visual Studio Code</a:t>
            </a:r>
            <a:endParaRPr lang="en-IN" sz="1600" b="1" dirty="0">
              <a:effectLst/>
              <a:latin typeface="Helvetica" panose="020B0604020202020204" pitchFamily="34" charset="0"/>
              <a:ea typeface="Calibri" panose="020F0502020204030204" pitchFamily="34" charset="0"/>
              <a:cs typeface="Helvetica" panose="020B0604020202020204" pitchFamily="34" charset="0"/>
            </a:endParaRPr>
          </a:p>
          <a:p>
            <a:pPr marL="0" indent="0">
              <a:buNone/>
            </a:pPr>
            <a:endParaRPr lang="en-IN" sz="18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740882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A416-5440-1AD7-DAA1-E087DC023E89}"/>
              </a:ext>
            </a:extLst>
          </p:cNvPr>
          <p:cNvSpPr>
            <a:spLocks noGrp="1"/>
          </p:cNvSpPr>
          <p:nvPr>
            <p:ph type="title"/>
          </p:nvPr>
        </p:nvSpPr>
        <p:spPr>
          <a:xfrm>
            <a:off x="838200" y="875458"/>
            <a:ext cx="10515600" cy="992620"/>
          </a:xfrm>
        </p:spPr>
        <p:txBody>
          <a:bodyPr>
            <a:normAutofit/>
          </a:bodyPr>
          <a:lstStyle/>
          <a:p>
            <a:pPr algn="ctr"/>
            <a:r>
              <a:rPr lang="en-US" sz="4000" dirty="0">
                <a:latin typeface="Times New Roman" panose="02020603050405020304" pitchFamily="18" charset="0"/>
                <a:cs typeface="Times New Roman" panose="02020603050405020304" pitchFamily="18" charset="0"/>
              </a:rPr>
              <a:t>What is machine learning ?</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5D8DE1-BFB2-8188-E7B3-04B0873C93FF}"/>
              </a:ext>
            </a:extLst>
          </p:cNvPr>
          <p:cNvSpPr>
            <a:spLocks noGrp="1"/>
          </p:cNvSpPr>
          <p:nvPr>
            <p:ph idx="1"/>
          </p:nvPr>
        </p:nvSpPr>
        <p:spPr>
          <a:xfrm>
            <a:off x="838200" y="3128974"/>
            <a:ext cx="10515600" cy="2055584"/>
          </a:xfrm>
        </p:spPr>
        <p:txBody>
          <a:bodyPr>
            <a:normAutofit/>
          </a:bodyPr>
          <a:lstStyle/>
          <a:p>
            <a:pPr marL="0" indent="0">
              <a:buNone/>
            </a:pPr>
            <a:r>
              <a:rPr lang="en-US" sz="1800" dirty="0">
                <a:latin typeface="Helvetica" panose="020B0604020202020204" pitchFamily="34" charset="0"/>
                <a:cs typeface="Helvetica" panose="020B0604020202020204" pitchFamily="34" charset="0"/>
              </a:rPr>
              <a:t>Machine learning is a branch of artificial intelligence that enables computers to learn and make predictions or decisions without being explicitly programmed. It involves the development of algorithms that learn from and analyze large amounts of data to identify patterns and make accurate predictions. The ultimate goal of machine learning is to enable machines to improve their performance over time through experience and data analysis.</a:t>
            </a:r>
            <a:endParaRPr lang="en-IN" sz="1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85539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38838-ADBB-18F6-84EA-2882E66D5A93}"/>
              </a:ext>
            </a:extLst>
          </p:cNvPr>
          <p:cNvSpPr>
            <a:spLocks noGrp="1"/>
          </p:cNvSpPr>
          <p:nvPr>
            <p:ph type="title"/>
          </p:nvPr>
        </p:nvSpPr>
        <p:spPr>
          <a:xfrm>
            <a:off x="838200" y="435005"/>
            <a:ext cx="10515600" cy="1305018"/>
          </a:xfrm>
        </p:spPr>
        <p:txBody>
          <a:bodyPr>
            <a:normAutofit/>
          </a:bodyPr>
          <a:lstStyle/>
          <a:p>
            <a:pPr algn="ctr"/>
            <a:r>
              <a:rPr lang="en-US" sz="4000" dirty="0">
                <a:latin typeface="Times New Roman" panose="02020603050405020304" pitchFamily="18" charset="0"/>
                <a:cs typeface="Times New Roman" panose="02020603050405020304" pitchFamily="18" charset="0"/>
              </a:rPr>
              <a:t>Why machine learning for health monitoring system?</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4390E8-B256-52AF-2E4A-C0303A630E05}"/>
              </a:ext>
            </a:extLst>
          </p:cNvPr>
          <p:cNvSpPr>
            <a:spLocks noGrp="1"/>
          </p:cNvSpPr>
          <p:nvPr>
            <p:ph idx="1"/>
          </p:nvPr>
        </p:nvSpPr>
        <p:spPr>
          <a:xfrm>
            <a:off x="838200" y="2512381"/>
            <a:ext cx="10515600" cy="3355759"/>
          </a:xfrm>
        </p:spPr>
        <p:txBody>
          <a:bodyPr>
            <a:normAutofit/>
          </a:bodyPr>
          <a:lstStyle/>
          <a:p>
            <a:pPr marL="342900" indent="-342900">
              <a:buFont typeface="+mj-lt"/>
              <a:buAutoNum type="arabicPeriod"/>
            </a:pPr>
            <a:r>
              <a:rPr lang="en-US" sz="1800" dirty="0">
                <a:latin typeface="Helvetica" panose="020B0604020202020204" pitchFamily="34" charset="0"/>
                <a:cs typeface="Helvetica" panose="020B0604020202020204" pitchFamily="34" charset="0"/>
              </a:rPr>
              <a:t>Machine learning algorithms can analyze large amounts of heart-related data and identify patterns and trends, enabling accurate predictions of heart conditions, such as arrhythmias or cardiac arrests.</a:t>
            </a:r>
          </a:p>
          <a:p>
            <a:pPr marL="342900" indent="-342900">
              <a:buFont typeface="+mj-lt"/>
              <a:buAutoNum type="arabicPeriod"/>
            </a:pPr>
            <a:r>
              <a:rPr lang="en-US" sz="1800" dirty="0">
                <a:latin typeface="Helvetica" panose="020B0604020202020204" pitchFamily="34" charset="0"/>
                <a:cs typeface="Helvetica" panose="020B0604020202020204" pitchFamily="34" charset="0"/>
              </a:rPr>
              <a:t>By continuously monitoring data, machine learning models can detect subtle changes in patterns, enabling early detection of potential health issues and timely interventions.</a:t>
            </a:r>
          </a:p>
          <a:p>
            <a:pPr marL="342900" indent="-342900">
              <a:buFont typeface="+mj-lt"/>
              <a:buAutoNum type="arabicPeriod"/>
            </a:pPr>
            <a:r>
              <a:rPr lang="en-US" sz="1800" dirty="0">
                <a:latin typeface="Helvetica" panose="020B0604020202020204" pitchFamily="34" charset="0"/>
                <a:cs typeface="Helvetica" panose="020B0604020202020204" pitchFamily="34" charset="0"/>
              </a:rPr>
              <a:t>Machine learning algorithms can analyze individual health data, including vital signs, medical history, and lifestyle factors, to create personalized care plans and recommendations tailored to the specific needs of each individual.</a:t>
            </a:r>
          </a:p>
          <a:p>
            <a:pPr marL="342900" indent="-342900">
              <a:buFont typeface="+mj-lt"/>
              <a:buAutoNum type="arabicPeriod"/>
            </a:pPr>
            <a:r>
              <a:rPr lang="en-US" sz="1800" dirty="0">
                <a:latin typeface="Helvetica" panose="020B0604020202020204" pitchFamily="34" charset="0"/>
                <a:cs typeface="Helvetica" panose="020B0604020202020204" pitchFamily="34" charset="0"/>
              </a:rPr>
              <a:t>Machine learning algorithms can process data in real-time, allowing for continuous monitoring of heart health, immediate alerts for emergencies, and timely medical assistance.</a:t>
            </a:r>
            <a:endParaRPr lang="en-IN" sz="1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507061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752A-2965-D10C-4883-520BD8ED3070}"/>
              </a:ext>
            </a:extLst>
          </p:cNvPr>
          <p:cNvSpPr>
            <a:spLocks noGrp="1"/>
          </p:cNvSpPr>
          <p:nvPr>
            <p:ph type="title"/>
          </p:nvPr>
        </p:nvSpPr>
        <p:spPr>
          <a:xfrm>
            <a:off x="838200" y="365126"/>
            <a:ext cx="10515600" cy="744584"/>
          </a:xfrm>
        </p:spPr>
        <p:txBody>
          <a:bodyPr>
            <a:normAutofit/>
          </a:bodyPr>
          <a:lstStyle/>
          <a:p>
            <a:pPr algn="ctr"/>
            <a:r>
              <a:rPr lang="en-US" sz="4000" dirty="0">
                <a:latin typeface="Times New Roman" panose="02020603050405020304" pitchFamily="18" charset="0"/>
                <a:cs typeface="Times New Roman" panose="02020603050405020304" pitchFamily="18" charset="0"/>
              </a:rPr>
              <a:t>Algorithms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800179-FD97-D7F5-7BE4-6CB951C457B1}"/>
              </a:ext>
            </a:extLst>
          </p:cNvPr>
          <p:cNvSpPr>
            <a:spLocks noGrp="1"/>
          </p:cNvSpPr>
          <p:nvPr>
            <p:ph idx="1"/>
          </p:nvPr>
        </p:nvSpPr>
        <p:spPr>
          <a:xfrm>
            <a:off x="838200" y="1660125"/>
            <a:ext cx="10515600" cy="4527612"/>
          </a:xfrm>
        </p:spPr>
        <p:txBody>
          <a:bodyPr>
            <a:normAutofit/>
          </a:bodyPr>
          <a:lstStyle/>
          <a:p>
            <a:pPr>
              <a:buFont typeface="Wingdings" panose="05000000000000000000" pitchFamily="2" charset="2"/>
              <a:buChar char="Ø"/>
            </a:pPr>
            <a:r>
              <a:rPr lang="en-IN" sz="1800" dirty="0">
                <a:latin typeface="Helvetica" panose="020B0604020202020204" pitchFamily="34" charset="0"/>
                <a:cs typeface="Helvetica" panose="020B0604020202020204" pitchFamily="34" charset="0"/>
              </a:rPr>
              <a:t>NAIVE BAYES ALGORITHM : </a:t>
            </a:r>
            <a:r>
              <a:rPr lang="en-US" sz="1800" dirty="0">
                <a:latin typeface="Helvetica" panose="020B0604020202020204" pitchFamily="34" charset="0"/>
                <a:cs typeface="Helvetica" panose="020B0604020202020204" pitchFamily="34" charset="0"/>
              </a:rPr>
              <a:t>is a probabilistic classification algorithm that assumes independence between features, making it computationally efficient and easy to implement for large datasets. It calculates the probability of a given instance belonging to a particular class based on the probability distribution of its features.</a:t>
            </a:r>
            <a:endParaRPr lang="en-IN" sz="1800" dirty="0">
              <a:latin typeface="Helvetica" panose="020B0604020202020204" pitchFamily="34" charset="0"/>
              <a:cs typeface="Helvetica" panose="020B0604020202020204" pitchFamily="34" charset="0"/>
            </a:endParaRPr>
          </a:p>
          <a:p>
            <a:pPr>
              <a:buFont typeface="Wingdings" panose="05000000000000000000" pitchFamily="2" charset="2"/>
              <a:buChar char="Ø"/>
            </a:pPr>
            <a:r>
              <a:rPr lang="en-IN" sz="1800" dirty="0">
                <a:latin typeface="Helvetica" panose="020B0604020202020204" pitchFamily="34" charset="0"/>
                <a:cs typeface="Helvetica" panose="020B0604020202020204" pitchFamily="34" charset="0"/>
              </a:rPr>
              <a:t>LOGISTIC REGRESSION ALGORITHM : </a:t>
            </a:r>
            <a:r>
              <a:rPr lang="en-US" sz="1800" dirty="0">
                <a:latin typeface="Helvetica" panose="020B0604020202020204" pitchFamily="34" charset="0"/>
                <a:cs typeface="Helvetica" panose="020B0604020202020204" pitchFamily="34" charset="0"/>
              </a:rPr>
              <a:t>Logistic Regression is a statistical algorithm used for binary classification tasks. It models the relationship between the input features and the probability of belonging to a certain class using a logistic function, allowing for efficient and interpretable predictions.</a:t>
            </a:r>
            <a:endParaRPr lang="en-IN" sz="1800" dirty="0">
              <a:latin typeface="Helvetica" panose="020B0604020202020204" pitchFamily="34" charset="0"/>
              <a:cs typeface="Helvetica" panose="020B0604020202020204" pitchFamily="34" charset="0"/>
            </a:endParaRPr>
          </a:p>
          <a:p>
            <a:pPr>
              <a:buFont typeface="Wingdings" panose="05000000000000000000" pitchFamily="2" charset="2"/>
              <a:buChar char="Ø"/>
            </a:pPr>
            <a:r>
              <a:rPr lang="en-IN" sz="1800" dirty="0">
                <a:latin typeface="Helvetica" panose="020B0604020202020204" pitchFamily="34" charset="0"/>
                <a:cs typeface="Helvetica" panose="020B0604020202020204" pitchFamily="34" charset="0"/>
              </a:rPr>
              <a:t>K-NEAREST NEIGHBORS ALGORITHMS: </a:t>
            </a:r>
            <a:r>
              <a:rPr lang="en-US" sz="1800" dirty="0">
                <a:latin typeface="Helvetica" panose="020B0604020202020204" pitchFamily="34" charset="0"/>
                <a:cs typeface="Helvetica" panose="020B0604020202020204" pitchFamily="34" charset="0"/>
              </a:rPr>
              <a:t>The k-Nearest Neighbors (k-NN) algorithm is a non-parametric classification algorithm that assigns a class label to a data point based on the majority vote of its k nearest neighbors in the feature space. </a:t>
            </a:r>
          </a:p>
          <a:p>
            <a:pPr>
              <a:buFont typeface="Wingdings" panose="05000000000000000000" pitchFamily="2" charset="2"/>
              <a:buChar char="Ø"/>
            </a:pPr>
            <a:r>
              <a:rPr lang="en-IN" sz="1800" dirty="0">
                <a:latin typeface="Helvetica" panose="020B0604020202020204" pitchFamily="34" charset="0"/>
                <a:cs typeface="Helvetica" panose="020B0604020202020204" pitchFamily="34" charset="0"/>
              </a:rPr>
              <a:t>SUPPORT VECTOR MACHINE: It </a:t>
            </a:r>
            <a:r>
              <a:rPr lang="en-US" sz="1800" dirty="0">
                <a:latin typeface="Helvetica" panose="020B0604020202020204" pitchFamily="34" charset="0"/>
                <a:cs typeface="Helvetica" panose="020B0604020202020204" pitchFamily="34" charset="0"/>
              </a:rPr>
              <a:t>is a powerful supervised learning algorithm used for classification and regression tasks. It finds an optimal hyperplane that maximally separates different classes or fits a regression line while minimizing the classification error or regression error, respectively.</a:t>
            </a:r>
            <a:endParaRPr lang="en-IN" sz="1800" dirty="0">
              <a:latin typeface="Helvetica" panose="020B0604020202020204" pitchFamily="34" charset="0"/>
              <a:cs typeface="Helvetica" panose="020B0604020202020204" pitchFamily="34" charset="0"/>
            </a:endParaRPr>
          </a:p>
          <a:p>
            <a:pPr marL="0" indent="0">
              <a:buNone/>
            </a:pPr>
            <a:endParaRPr lang="en-IN" sz="1800" dirty="0">
              <a:latin typeface="Helvetica" panose="020B0604020202020204" pitchFamily="34" charset="0"/>
              <a:cs typeface="Helvetica" panose="020B0604020202020204" pitchFamily="34" charset="0"/>
            </a:endParaRPr>
          </a:p>
          <a:p>
            <a:pPr marL="0" indent="0">
              <a:buNone/>
            </a:pPr>
            <a:endParaRPr lang="en-IN" sz="1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066728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F035D-7B5D-EBD8-99D1-2730D10D31BB}"/>
              </a:ext>
            </a:extLst>
          </p:cNvPr>
          <p:cNvSpPr>
            <a:spLocks noGrp="1"/>
          </p:cNvSpPr>
          <p:nvPr>
            <p:ph type="title"/>
          </p:nvPr>
        </p:nvSpPr>
        <p:spPr>
          <a:xfrm>
            <a:off x="838200" y="681038"/>
            <a:ext cx="10515600" cy="842238"/>
          </a:xfrm>
        </p:spPr>
        <p:txBody>
          <a:bodyPr>
            <a:normAutofit/>
          </a:bodyPr>
          <a:lstStyle/>
          <a:p>
            <a:pPr algn="ctr"/>
            <a:r>
              <a:rPr lang="en-US" sz="4000" dirty="0">
                <a:latin typeface="Times New Roman" panose="02020603050405020304" pitchFamily="18" charset="0"/>
                <a:cs typeface="Times New Roman" panose="02020603050405020304" pitchFamily="18" charset="0"/>
              </a:rPr>
              <a:t>Algorithms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3918AC-DABB-BF96-F17F-631661FB73A4}"/>
              </a:ext>
            </a:extLst>
          </p:cNvPr>
          <p:cNvSpPr>
            <a:spLocks noGrp="1"/>
          </p:cNvSpPr>
          <p:nvPr>
            <p:ph idx="1"/>
          </p:nvPr>
        </p:nvSpPr>
        <p:spPr>
          <a:xfrm>
            <a:off x="838200" y="2361461"/>
            <a:ext cx="10515600" cy="3815502"/>
          </a:xfrm>
        </p:spPr>
        <p:txBody>
          <a:bodyPr>
            <a:normAutofit/>
          </a:bodyPr>
          <a:lstStyle/>
          <a:p>
            <a:pPr>
              <a:buFont typeface="Wingdings" panose="05000000000000000000" pitchFamily="2" charset="2"/>
              <a:buChar char="Ø"/>
            </a:pPr>
            <a:r>
              <a:rPr lang="en-IN" sz="1800" dirty="0">
                <a:latin typeface="Helvetica" panose="020B0604020202020204" pitchFamily="34" charset="0"/>
                <a:cs typeface="Helvetica" panose="020B0604020202020204" pitchFamily="34" charset="0"/>
              </a:rPr>
              <a:t>RANDOM FOREST ALGORITHM: </a:t>
            </a:r>
            <a:r>
              <a:rPr lang="en-US" sz="1800" dirty="0">
                <a:latin typeface="Helvetica" panose="020B0604020202020204" pitchFamily="34" charset="0"/>
                <a:cs typeface="Helvetica" panose="020B0604020202020204" pitchFamily="34" charset="0"/>
              </a:rPr>
              <a:t>It is an ensemble learning algorithm that combines multiple decision trees to make predictions. It reduces overfitting and improves accuracy by aggregating the predictions of individual trees, resulting in a robust and versatile algorithm for classification and regression tasks.</a:t>
            </a:r>
          </a:p>
          <a:p>
            <a:pPr marL="0" indent="0">
              <a:buNone/>
            </a:pPr>
            <a:endParaRPr lang="en-IN" sz="1800" dirty="0">
              <a:latin typeface="Helvetica" panose="020B0604020202020204" pitchFamily="34" charset="0"/>
              <a:cs typeface="Helvetica" panose="020B0604020202020204" pitchFamily="34" charset="0"/>
            </a:endParaRPr>
          </a:p>
          <a:p>
            <a:pPr>
              <a:buFont typeface="Wingdings" panose="05000000000000000000" pitchFamily="2" charset="2"/>
              <a:buChar char="Ø"/>
            </a:pPr>
            <a:r>
              <a:rPr lang="en-IN" sz="1800" dirty="0">
                <a:latin typeface="Helvetica" panose="020B0604020202020204" pitchFamily="34" charset="0"/>
                <a:cs typeface="Helvetica" panose="020B0604020202020204" pitchFamily="34" charset="0"/>
              </a:rPr>
              <a:t>DECISION TREE ALGORITHM: </a:t>
            </a:r>
            <a:r>
              <a:rPr lang="en-US" sz="1800" dirty="0">
                <a:latin typeface="Helvetica" panose="020B0604020202020204" pitchFamily="34" charset="0"/>
                <a:cs typeface="Helvetica" panose="020B0604020202020204" pitchFamily="34" charset="0"/>
              </a:rPr>
              <a:t>It is a simple yet powerful machine learning algorithm that uses a tree-like model to make decisions based on features. It recursively splits data based on attribute values and creates a tree structure that can be used for classification or regression tasks.</a:t>
            </a:r>
          </a:p>
          <a:p>
            <a:pPr marL="0" indent="0">
              <a:buNone/>
            </a:pPr>
            <a:endParaRPr lang="en-IN" sz="1800" dirty="0">
              <a:latin typeface="Helvetica" panose="020B0604020202020204" pitchFamily="34" charset="0"/>
              <a:cs typeface="Helvetica" panose="020B0604020202020204" pitchFamily="34" charset="0"/>
            </a:endParaRPr>
          </a:p>
          <a:p>
            <a:pPr>
              <a:buFont typeface="Wingdings" panose="05000000000000000000" pitchFamily="2" charset="2"/>
              <a:buChar char="Ø"/>
            </a:pPr>
            <a:r>
              <a:rPr lang="en-IN" sz="1800" dirty="0">
                <a:latin typeface="Helvetica" panose="020B0604020202020204" pitchFamily="34" charset="0"/>
                <a:cs typeface="Helvetica" panose="020B0604020202020204" pitchFamily="34" charset="0"/>
              </a:rPr>
              <a:t>Extreme Gradient Boost (</a:t>
            </a:r>
            <a:r>
              <a:rPr lang="en-IN" sz="1800" dirty="0" err="1">
                <a:latin typeface="Helvetica" panose="020B0604020202020204" pitchFamily="34" charset="0"/>
                <a:cs typeface="Helvetica" panose="020B0604020202020204" pitchFamily="34" charset="0"/>
              </a:rPr>
              <a:t>XGBoost</a:t>
            </a:r>
            <a:r>
              <a:rPr lang="en-IN" sz="1800" dirty="0">
                <a:latin typeface="Helvetica" panose="020B0604020202020204" pitchFamily="34" charset="0"/>
                <a:cs typeface="Helvetica" panose="020B0604020202020204" pitchFamily="34" charset="0"/>
              </a:rPr>
              <a:t>) ALGORITHM: </a:t>
            </a:r>
            <a:r>
              <a:rPr lang="en-US" sz="1800" dirty="0" err="1">
                <a:latin typeface="Helvetica" panose="020B0604020202020204" pitchFamily="34" charset="0"/>
                <a:cs typeface="Helvetica" panose="020B0604020202020204" pitchFamily="34" charset="0"/>
              </a:rPr>
              <a:t>XGBoost</a:t>
            </a:r>
            <a:r>
              <a:rPr lang="en-US" sz="1800" dirty="0">
                <a:latin typeface="Helvetica" panose="020B0604020202020204" pitchFamily="34" charset="0"/>
                <a:cs typeface="Helvetica" panose="020B0604020202020204" pitchFamily="34" charset="0"/>
              </a:rPr>
              <a:t> is a powerful algorithm that improves predictions by combining many weak models together. It's great for tasks like classification and regression because it's efficient and produces accurate results.</a:t>
            </a:r>
            <a:endParaRPr lang="en-IN" sz="1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59851872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422</TotalTime>
  <Words>1809</Words>
  <Application>Microsoft Office PowerPoint</Application>
  <PresentationFormat>Widescreen</PresentationFormat>
  <Paragraphs>120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Helvetica</vt:lpstr>
      <vt:lpstr>Times New Roman</vt:lpstr>
      <vt:lpstr>Wingdings</vt:lpstr>
      <vt:lpstr>Vapor Trail</vt:lpstr>
      <vt:lpstr>  MACHINE LEARNING IN  HEALTH MONITORING SYSTEM(HEART)</vt:lpstr>
      <vt:lpstr>Abstract</vt:lpstr>
      <vt:lpstr>Literature Review</vt:lpstr>
      <vt:lpstr>Literature Review</vt:lpstr>
      <vt:lpstr>System requirements</vt:lpstr>
      <vt:lpstr>What is machine learning ?</vt:lpstr>
      <vt:lpstr>Why machine learning for health monitoring system?</vt:lpstr>
      <vt:lpstr>Algorithms</vt:lpstr>
      <vt:lpstr>Algorithms</vt:lpstr>
      <vt:lpstr>Implementation Overview</vt:lpstr>
      <vt:lpstr>System Dataflow</vt:lpstr>
      <vt:lpstr>Dataset and it’s attributes</vt:lpstr>
      <vt:lpstr>Data Analysis</vt:lpstr>
      <vt:lpstr>PowerPoint Presentation</vt:lpstr>
      <vt:lpstr>Result</vt:lpstr>
      <vt:lpstr>Snap Shots</vt:lpstr>
      <vt:lpstr>Web Application Snap Shots</vt:lpstr>
      <vt:lpstr>PowerPoint Presentation</vt:lpstr>
      <vt:lpstr>Future Scope</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 Chakraborty</dc:creator>
  <cp:lastModifiedBy>Joy Chakraborty</cp:lastModifiedBy>
  <cp:revision>90</cp:revision>
  <dcterms:created xsi:type="dcterms:W3CDTF">2023-06-04T20:03:10Z</dcterms:created>
  <dcterms:modified xsi:type="dcterms:W3CDTF">2023-06-06T06:31:40Z</dcterms:modified>
</cp:coreProperties>
</file>