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 id="2147483661" r:id="rId2"/>
    <p:sldMasterId id="2147483673" r:id="rId3"/>
  </p:sldMasterIdLst>
  <p:notesMasterIdLst>
    <p:notesMasterId r:id="rId40"/>
  </p:notesMasterIdLst>
  <p:sldIdLst>
    <p:sldId id="256" r:id="rId4"/>
    <p:sldId id="284" r:id="rId5"/>
    <p:sldId id="281" r:id="rId6"/>
    <p:sldId id="283" r:id="rId7"/>
    <p:sldId id="280" r:id="rId8"/>
    <p:sldId id="261" r:id="rId9"/>
    <p:sldId id="257" r:id="rId10"/>
    <p:sldId id="285" r:id="rId11"/>
    <p:sldId id="262" r:id="rId12"/>
    <p:sldId id="286" r:id="rId13"/>
    <p:sldId id="264" r:id="rId14"/>
    <p:sldId id="287" r:id="rId15"/>
    <p:sldId id="265" r:id="rId16"/>
    <p:sldId id="288" r:id="rId17"/>
    <p:sldId id="266" r:id="rId18"/>
    <p:sldId id="289" r:id="rId19"/>
    <p:sldId id="273" r:id="rId20"/>
    <p:sldId id="267" r:id="rId21"/>
    <p:sldId id="268" r:id="rId22"/>
    <p:sldId id="290" r:id="rId23"/>
    <p:sldId id="269" r:id="rId24"/>
    <p:sldId id="270" r:id="rId25"/>
    <p:sldId id="291" r:id="rId26"/>
    <p:sldId id="271" r:id="rId27"/>
    <p:sldId id="274" r:id="rId28"/>
    <p:sldId id="292" r:id="rId29"/>
    <p:sldId id="277" r:id="rId30"/>
    <p:sldId id="275" r:id="rId31"/>
    <p:sldId id="276" r:id="rId32"/>
    <p:sldId id="293" r:id="rId33"/>
    <p:sldId id="272" r:id="rId34"/>
    <p:sldId id="294" r:id="rId35"/>
    <p:sldId id="278" r:id="rId36"/>
    <p:sldId id="279" r:id="rId37"/>
    <p:sldId id="295" r:id="rId38"/>
    <p:sldId id="260" r:id="rId39"/>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a:srgbClr val="2D8CFF"/>
    <a:srgbClr val="9189FF"/>
    <a:srgbClr val="FFF533"/>
    <a:srgbClr val="CB8E3D"/>
    <a:srgbClr val="EAB05C"/>
    <a:srgbClr val="FF6DEA"/>
    <a:srgbClr val="DD87A6"/>
    <a:srgbClr val="BA2D1C"/>
    <a:srgbClr val="FFE4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94" autoAdjust="0"/>
    <p:restoredTop sz="94660"/>
  </p:normalViewPr>
  <p:slideViewPr>
    <p:cSldViewPr>
      <p:cViewPr>
        <p:scale>
          <a:sx n="80" d="100"/>
          <a:sy n="80" d="100"/>
        </p:scale>
        <p:origin x="1128" y="162"/>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viewProps" Target="viewProp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theme" Target="theme/theme1.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5/15/2023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36</a:t>
            </a:fld>
            <a:endParaRPr lang="en-US"/>
          </a:p>
        </p:txBody>
      </p:sp>
    </p:spTree>
    <p:extLst>
      <p:ext uri="{BB962C8B-B14F-4D97-AF65-F5344CB8AC3E}">
        <p14:creationId xmlns:p14="http://schemas.microsoft.com/office/powerpoint/2010/main" val="12845968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57200" y="2322122"/>
            <a:ext cx="8229599" cy="1890103"/>
          </a:xfrm>
          <a:noFill/>
          <a:effectLst>
            <a:outerShdw blurRad="50800" dist="38100" dir="2700000" algn="tl" rotWithShape="0">
              <a:prstClr val="black">
                <a:alpha val="40000"/>
              </a:prstClr>
            </a:outerShdw>
          </a:effectLst>
        </p:spPr>
        <p:txBody>
          <a:bodyPr>
            <a:normAutofit/>
          </a:bodyPr>
          <a:lstStyle>
            <a:lvl1pPr algn="r">
              <a:defRPr sz="36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410579" y="1308969"/>
            <a:ext cx="8276220" cy="916230"/>
          </a:xfrm>
        </p:spPr>
        <p:txBody>
          <a:bodyPr>
            <a:normAutofit/>
          </a:bodyPr>
          <a:lstStyle>
            <a:lvl1pPr marL="0" indent="0" algn="r">
              <a:buNone/>
              <a:defRPr sz="2800" b="0" i="0">
                <a:solidFill>
                  <a:schemeClr val="accent6">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5/15/2023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5/15/2023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5/15/2023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5/15/2023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smtClean="0"/>
              <a:t>Click to edit Master title style</a:t>
            </a:r>
            <a:endParaRPr lang="en-GB"/>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53074F12-AA26-4AC8-9962-C36BB8F32554}" type="datetimeFigureOut">
              <a:rPr lang="en-US" smtClean="0"/>
              <a:pPr/>
              <a:t>5/15/2023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27070021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53074F12-AA26-4AC8-9962-C36BB8F32554}" type="datetimeFigureOut">
              <a:rPr lang="en-US" smtClean="0"/>
              <a:pPr/>
              <a:t>5/15/2023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24274888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smtClean="0"/>
              <a:t>Click to edit Master title style</a:t>
            </a:r>
            <a:endParaRPr lang="en-GB"/>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5/15/2023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1345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628650" y="1369219"/>
            <a:ext cx="3886200" cy="326350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29150" y="1369219"/>
            <a:ext cx="3886200" cy="326350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53074F12-AA26-4AC8-9962-C36BB8F32554}" type="datetimeFigureOut">
              <a:rPr lang="en-US" smtClean="0"/>
              <a:pPr/>
              <a:t>5/15/2023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935945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53074F12-AA26-4AC8-9962-C36BB8F32554}" type="datetimeFigureOut">
              <a:rPr lang="en-US" smtClean="0"/>
              <a:pPr/>
              <a:t>5/15/2023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260992306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53074F12-AA26-4AC8-9962-C36BB8F32554}" type="datetimeFigureOut">
              <a:rPr lang="en-US" smtClean="0"/>
              <a:pPr/>
              <a:t>5/15/2023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3865171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5/15/2023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699545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81175"/>
            <a:ext cx="8229600" cy="763525"/>
          </a:xfrm>
        </p:spPr>
        <p:txBody>
          <a:bodyPr>
            <a:normAutofit/>
          </a:bodyPr>
          <a:lstStyle>
            <a:lvl1pPr algn="r">
              <a:defRPr sz="3600" baseline="0">
                <a:solidFill>
                  <a:schemeClr val="accent6">
                    <a:lumMod val="75000"/>
                  </a:schemeClr>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57201" y="1502815"/>
            <a:ext cx="8229600" cy="3264447"/>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5/15/2023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smtClean="0"/>
              <a:t>Click to edit Master title style</a:t>
            </a:r>
            <a:endParaRPr lang="en-GB"/>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5/15/2023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260065663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smtClean="0"/>
              <a:t>Click to edit Master title style</a:t>
            </a:r>
            <a:endParaRPr lang="en-GB"/>
          </a:p>
        </p:txBody>
      </p:sp>
      <p:sp>
        <p:nvSpPr>
          <p:cNvPr id="3" name="Picture Placeholder 2"/>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GB"/>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5/15/2023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56839141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53074F12-AA26-4AC8-9962-C36BB8F32554}" type="datetimeFigureOut">
              <a:rPr lang="en-US" smtClean="0"/>
              <a:pPr/>
              <a:t>5/15/2023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90265558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53074F12-AA26-4AC8-9962-C36BB8F32554}" type="datetimeFigureOut">
              <a:rPr lang="en-US" smtClean="0"/>
              <a:pPr/>
              <a:t>5/15/2023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600128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smtClean="0"/>
              <a:t>Click to edit Master title style</a:t>
            </a:r>
            <a:endParaRPr lang="en-GB"/>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53074F12-AA26-4AC8-9962-C36BB8F32554}" type="datetimeFigureOut">
              <a:rPr lang="en-US" smtClean="0"/>
              <a:pPr/>
              <a:t>5/15/2023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06266350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53074F12-AA26-4AC8-9962-C36BB8F32554}" type="datetimeFigureOut">
              <a:rPr lang="en-US" smtClean="0"/>
              <a:pPr/>
              <a:t>5/15/2023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8434275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smtClean="0"/>
              <a:t>Click to edit Master title style</a:t>
            </a:r>
            <a:endParaRPr lang="en-GB"/>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5/15/2023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41525655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628650" y="1369219"/>
            <a:ext cx="3886200" cy="326350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29150" y="1369219"/>
            <a:ext cx="3886200" cy="326350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53074F12-AA26-4AC8-9962-C36BB8F32554}" type="datetimeFigureOut">
              <a:rPr lang="en-US" smtClean="0"/>
              <a:pPr/>
              <a:t>5/15/2023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40114647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53074F12-AA26-4AC8-9962-C36BB8F32554}" type="datetimeFigureOut">
              <a:rPr lang="en-US" smtClean="0"/>
              <a:pPr/>
              <a:t>5/15/2023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215658940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53074F12-AA26-4AC8-9962-C36BB8F32554}" type="datetimeFigureOut">
              <a:rPr lang="en-US" smtClean="0"/>
              <a:pPr/>
              <a:t>5/15/2023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029494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1425" y="102393"/>
            <a:ext cx="6405375" cy="903587"/>
          </a:xfrm>
        </p:spPr>
        <p:txBody>
          <a:bodyPr>
            <a:normAutofit/>
          </a:bodyPr>
          <a:lstStyle>
            <a:lvl1pPr algn="l">
              <a:defRPr sz="3600">
                <a:solidFill>
                  <a:schemeClr val="accent6">
                    <a:lumMod val="75000"/>
                  </a:schemeClr>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281425" y="1044700"/>
            <a:ext cx="6405375" cy="3658289"/>
          </a:xfrm>
        </p:spPr>
        <p:txBody>
          <a:bodyPr/>
          <a:lstStyle>
            <a:lvl1pPr algn="l">
              <a:defRPr sz="2800">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5/15/2023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5/15/2023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4747474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smtClean="0"/>
              <a:t>Click to edit Master title style</a:t>
            </a:r>
            <a:endParaRPr lang="en-GB"/>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5/15/2023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95658663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smtClean="0"/>
              <a:t>Click to edit Master title style</a:t>
            </a:r>
            <a:endParaRPr lang="en-GB"/>
          </a:p>
        </p:txBody>
      </p:sp>
      <p:sp>
        <p:nvSpPr>
          <p:cNvPr id="3" name="Picture Placeholder 2"/>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GB"/>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5/15/2023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294533080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53074F12-AA26-4AC8-9962-C36BB8F32554}" type="datetimeFigureOut">
              <a:rPr lang="en-US" smtClean="0"/>
              <a:pPr/>
              <a:t>5/15/2023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56818859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53074F12-AA26-4AC8-9962-C36BB8F32554}" type="datetimeFigureOut">
              <a:rPr lang="en-US" smtClean="0"/>
              <a:pPr/>
              <a:t>5/15/2023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1590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5/15/2023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5/15/2023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8463" y="128469"/>
            <a:ext cx="8075311" cy="1068935"/>
          </a:xfrm>
        </p:spPr>
        <p:txBody>
          <a:bodyPr>
            <a:normAutofit/>
          </a:bodyPr>
          <a:lstStyle>
            <a:lvl1pPr algn="r">
              <a:defRPr sz="3600" u="none" baseline="0">
                <a:solidFill>
                  <a:schemeClr val="accent6">
                    <a:lumMod val="75000"/>
                  </a:schemeClr>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1808" y="1544993"/>
            <a:ext cx="4040188" cy="568644"/>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113636"/>
            <a:ext cx="4035120" cy="2427818"/>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1999" y="1544992"/>
            <a:ext cx="4041775" cy="568643"/>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113635"/>
            <a:ext cx="4041775" cy="2427819"/>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5/15/2023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5/15/2023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5/15/2023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5/15/2023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5/15/2023</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53074F12-AA26-4AC8-9962-C36BB8F32554}" type="datetimeFigureOut">
              <a:rPr lang="en-US" smtClean="0"/>
              <a:pPr/>
              <a:t>5/15/2023</a:t>
            </a:fld>
            <a:endParaRPr 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3198624839"/>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53074F12-AA26-4AC8-9962-C36BB8F32554}" type="datetimeFigureOut">
              <a:rPr lang="en-US" smtClean="0"/>
              <a:pPr/>
              <a:t>5/15/2023</a:t>
            </a:fld>
            <a:endParaRPr 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3495295450"/>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5.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00996" y="2419045"/>
            <a:ext cx="8229599" cy="1890103"/>
          </a:xfrm>
        </p:spPr>
        <p:txBody>
          <a:bodyPr/>
          <a:lstStyle/>
          <a:p>
            <a:r>
              <a:rPr lang="en-US" dirty="0" smtClean="0">
                <a:latin typeface="Algerian" panose="04020705040A02060702" pitchFamily="82" charset="0"/>
              </a:rPr>
              <a:t>MUSIC DATA </a:t>
            </a:r>
            <a:br>
              <a:rPr lang="en-US" dirty="0" smtClean="0">
                <a:latin typeface="Algerian" panose="04020705040A02060702" pitchFamily="82" charset="0"/>
              </a:rPr>
            </a:br>
            <a:r>
              <a:rPr lang="en-US" dirty="0" smtClean="0">
                <a:latin typeface="Algerian" panose="04020705040A02060702" pitchFamily="82" charset="0"/>
              </a:rPr>
              <a:t>ANALYSIS</a:t>
            </a:r>
            <a:endParaRPr lang="en-US" dirty="0">
              <a:latin typeface="Algerian" panose="04020705040A02060702" pitchFamily="82" charset="0"/>
            </a:endParaRPr>
          </a:p>
        </p:txBody>
      </p:sp>
      <p:sp>
        <p:nvSpPr>
          <p:cNvPr id="3" name="Subtitle 2"/>
          <p:cNvSpPr>
            <a:spLocks noGrp="1"/>
          </p:cNvSpPr>
          <p:nvPr>
            <p:ph type="subTitle" idx="1"/>
          </p:nvPr>
        </p:nvSpPr>
        <p:spPr>
          <a:xfrm>
            <a:off x="754375" y="1197405"/>
            <a:ext cx="8276220" cy="916230"/>
          </a:xfrm>
        </p:spPr>
        <p:txBody>
          <a:bodyPr>
            <a:normAutofit/>
          </a:bodyPr>
          <a:lstStyle/>
          <a:p>
            <a:r>
              <a:rPr lang="en-US" sz="4800" dirty="0" smtClean="0">
                <a:latin typeface="Algerian" panose="04020705040A02060702" pitchFamily="82" charset="0"/>
              </a:rPr>
              <a:t>SQL PROJECT </a:t>
            </a:r>
            <a:endParaRPr lang="en-US" sz="4800" dirty="0">
              <a:latin typeface="Algerian" panose="04020705040A02060702" pitchFamily="82" charset="0"/>
            </a:endParaRPr>
          </a:p>
        </p:txBody>
      </p:sp>
    </p:spTree>
    <p:extLst>
      <p:ext uri="{BB962C8B-B14F-4D97-AF65-F5344CB8AC3E}">
        <p14:creationId xmlns:p14="http://schemas.microsoft.com/office/powerpoint/2010/main" val="3639203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797">
                                          <p:stCondLst>
                                            <p:cond delay="0"/>
                                          </p:stCondLst>
                                        </p:cTn>
                                        <p:tgtEl>
                                          <p:spTgt spid="3">
                                            <p:txEl>
                                              <p:pRg st="0" end="0"/>
                                            </p:txEl>
                                          </p:spTgt>
                                        </p:tgtEl>
                                      </p:cBhvr>
                                    </p:animEffect>
                                    <p:anim calcmode="lin" valueType="num">
                                      <p:cBhvr>
                                        <p:cTn id="8" dur="2505"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913"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913" tmFilter="0, 0; 0.125,0.2665; 0.25,0.4; 0.375,0.465; 0.5,0.5;  0.625,0.535; 0.75,0.6; 0.875,0.7335; 1,1">
                                          <p:stCondLst>
                                            <p:cond delay="913"/>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456" tmFilter="0, 0; 0.125,0.2665; 0.25,0.4; 0.375,0.465; 0.5,0.5;  0.625,0.535; 0.75,0.6; 0.875,0.7335; 1,1">
                                          <p:stCondLst>
                                            <p:cond delay="1821"/>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226" tmFilter="0, 0; 0.125,0.2665; 0.25,0.4; 0.375,0.465; 0.5,0.5;  0.625,0.535; 0.75,0.6; 0.875,0.7335; 1,1">
                                          <p:stCondLst>
                                            <p:cond delay="2277"/>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36">
                                          <p:stCondLst>
                                            <p:cond delay="894"/>
                                          </p:stCondLst>
                                        </p:cTn>
                                        <p:tgtEl>
                                          <p:spTgt spid="3">
                                            <p:txEl>
                                              <p:pRg st="0" end="0"/>
                                            </p:txEl>
                                          </p:spTgt>
                                        </p:tgtEl>
                                      </p:cBhvr>
                                      <p:to x="100000" y="60000"/>
                                    </p:animScale>
                                    <p:animScale>
                                      <p:cBhvr>
                                        <p:cTn id="14" dur="228" decel="50000">
                                          <p:stCondLst>
                                            <p:cond delay="930"/>
                                          </p:stCondLst>
                                        </p:cTn>
                                        <p:tgtEl>
                                          <p:spTgt spid="3">
                                            <p:txEl>
                                              <p:pRg st="0" end="0"/>
                                            </p:txEl>
                                          </p:spTgt>
                                        </p:tgtEl>
                                      </p:cBhvr>
                                      <p:to x="100000" y="100000"/>
                                    </p:animScale>
                                    <p:animScale>
                                      <p:cBhvr>
                                        <p:cTn id="15" dur="36">
                                          <p:stCondLst>
                                            <p:cond delay="1804"/>
                                          </p:stCondLst>
                                        </p:cTn>
                                        <p:tgtEl>
                                          <p:spTgt spid="3">
                                            <p:txEl>
                                              <p:pRg st="0" end="0"/>
                                            </p:txEl>
                                          </p:spTgt>
                                        </p:tgtEl>
                                      </p:cBhvr>
                                      <p:to x="100000" y="80000"/>
                                    </p:animScale>
                                    <p:animScale>
                                      <p:cBhvr>
                                        <p:cTn id="16" dur="228" decel="50000">
                                          <p:stCondLst>
                                            <p:cond delay="1840"/>
                                          </p:stCondLst>
                                        </p:cTn>
                                        <p:tgtEl>
                                          <p:spTgt spid="3">
                                            <p:txEl>
                                              <p:pRg st="0" end="0"/>
                                            </p:txEl>
                                          </p:spTgt>
                                        </p:tgtEl>
                                      </p:cBhvr>
                                      <p:to x="100000" y="100000"/>
                                    </p:animScale>
                                    <p:animScale>
                                      <p:cBhvr>
                                        <p:cTn id="17" dur="36">
                                          <p:stCondLst>
                                            <p:cond delay="2258"/>
                                          </p:stCondLst>
                                        </p:cTn>
                                        <p:tgtEl>
                                          <p:spTgt spid="3">
                                            <p:txEl>
                                              <p:pRg st="0" end="0"/>
                                            </p:txEl>
                                          </p:spTgt>
                                        </p:tgtEl>
                                      </p:cBhvr>
                                      <p:to x="100000" y="90000"/>
                                    </p:animScale>
                                    <p:animScale>
                                      <p:cBhvr>
                                        <p:cTn id="18" dur="228" decel="50000">
                                          <p:stCondLst>
                                            <p:cond delay="2293"/>
                                          </p:stCondLst>
                                        </p:cTn>
                                        <p:tgtEl>
                                          <p:spTgt spid="3">
                                            <p:txEl>
                                              <p:pRg st="0" end="0"/>
                                            </p:txEl>
                                          </p:spTgt>
                                        </p:tgtEl>
                                      </p:cBhvr>
                                      <p:to x="100000" y="100000"/>
                                    </p:animScale>
                                    <p:animScale>
                                      <p:cBhvr>
                                        <p:cTn id="19" dur="36">
                                          <p:stCondLst>
                                            <p:cond delay="2486"/>
                                          </p:stCondLst>
                                        </p:cTn>
                                        <p:tgtEl>
                                          <p:spTgt spid="3">
                                            <p:txEl>
                                              <p:pRg st="0" end="0"/>
                                            </p:txEl>
                                          </p:spTgt>
                                        </p:tgtEl>
                                      </p:cBhvr>
                                      <p:to x="100000" y="95000"/>
                                    </p:animScale>
                                    <p:animScale>
                                      <p:cBhvr>
                                        <p:cTn id="20" dur="228" decel="50000">
                                          <p:stCondLst>
                                            <p:cond delay="2522"/>
                                          </p:stCondLst>
                                        </p:cTn>
                                        <p:tgtEl>
                                          <p:spTgt spid="3">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45" presetClass="entr" presetSubtype="0"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fade">
                                      <p:cBhvr>
                                        <p:cTn id="25" dur="3000"/>
                                        <p:tgtEl>
                                          <p:spTgt spid="2"/>
                                        </p:tgtEl>
                                      </p:cBhvr>
                                    </p:animEffect>
                                    <p:anim calcmode="lin" valueType="num">
                                      <p:cBhvr>
                                        <p:cTn id="26" dur="3000" fill="hold"/>
                                        <p:tgtEl>
                                          <p:spTgt spid="2"/>
                                        </p:tgtEl>
                                        <p:attrNameLst>
                                          <p:attrName>ppt_w</p:attrName>
                                        </p:attrNameLst>
                                      </p:cBhvr>
                                      <p:tavLst>
                                        <p:tav tm="0" fmla="#ppt_w*sin(2.5*pi*$)">
                                          <p:val>
                                            <p:fltVal val="0"/>
                                          </p:val>
                                        </p:tav>
                                        <p:tav tm="100000">
                                          <p:val>
                                            <p:fltVal val="1"/>
                                          </p:val>
                                        </p:tav>
                                      </p:tavLst>
                                    </p:anim>
                                    <p:anim calcmode="lin" valueType="num">
                                      <p:cBhvr>
                                        <p:cTn id="27" dur="3000" fill="hold"/>
                                        <p:tgtEl>
                                          <p:spTgt spid="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10447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6000" dirty="0" smtClean="0">
                <a:ln w="0"/>
                <a:solidFill>
                  <a:schemeClr val="tx1"/>
                </a:solidFill>
                <a:effectLst>
                  <a:outerShdw blurRad="38100" dist="19050" dir="2700000" algn="tl" rotWithShape="0">
                    <a:schemeClr val="dk1">
                      <a:alpha val="40000"/>
                    </a:schemeClr>
                  </a:outerShdw>
                </a:effectLst>
                <a:latin typeface="Algerian" panose="04020705040A02060702" pitchFamily="82" charset="0"/>
              </a:rPr>
              <a:t>OUTPUT</a:t>
            </a:r>
            <a:endParaRPr lang="en-GB" sz="6000" dirty="0">
              <a:ln w="0"/>
              <a:solidFill>
                <a:schemeClr val="tx1"/>
              </a:solidFill>
              <a:effectLst>
                <a:outerShdw blurRad="38100" dist="19050" dir="2700000" algn="tl" rotWithShape="0">
                  <a:schemeClr val="dk1">
                    <a:alpha val="40000"/>
                  </a:schemeClr>
                </a:outerShdw>
              </a:effectLst>
              <a:latin typeface="Algerian" panose="04020705040A02060702" pitchFamily="82"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62983"/>
            <a:ext cx="7626100" cy="4080518"/>
          </a:xfrm>
          <a:prstGeom prst="rect">
            <a:avLst/>
          </a:prstGeom>
        </p:spPr>
      </p:pic>
    </p:spTree>
    <p:extLst>
      <p:ext uri="{BB962C8B-B14F-4D97-AF65-F5344CB8AC3E}">
        <p14:creationId xmlns:p14="http://schemas.microsoft.com/office/powerpoint/2010/main" val="639578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
            <a:ext cx="9144000" cy="1197405"/>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GB"/>
          </a:p>
        </p:txBody>
      </p:sp>
      <p:sp>
        <p:nvSpPr>
          <p:cNvPr id="2" name="Title 1"/>
          <p:cNvSpPr>
            <a:spLocks noGrp="1"/>
          </p:cNvSpPr>
          <p:nvPr>
            <p:ph type="title"/>
          </p:nvPr>
        </p:nvSpPr>
        <p:spPr>
          <a:xfrm>
            <a:off x="457200" y="281176"/>
            <a:ext cx="8229600" cy="610820"/>
          </a:xfrm>
        </p:spPr>
        <p:txBody>
          <a:bodyPr>
            <a:normAutofit fontScale="90000"/>
          </a:bodyPr>
          <a:lstStyle/>
          <a:p>
            <a:pPr algn="ctr"/>
            <a:r>
              <a:rPr lang="en-US"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lgerian" panose="04020705040A02060702" pitchFamily="82" charset="0"/>
              </a:rPr>
              <a:t>3.     </a:t>
            </a:r>
            <a:r>
              <a:rPr lang="en-US"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lgerian" panose="04020705040A02060702" pitchFamily="82" charset="0"/>
              </a:rPr>
              <a:t>What are top 3 values of total invoice? </a:t>
            </a:r>
            <a:r>
              <a:rPr lang="en-US"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lgerian" panose="04020705040A02060702" pitchFamily="82" charset="0"/>
              </a:rPr>
              <a:t> </a:t>
            </a:r>
            <a:endParaRPr lang="en-US"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lgerian" panose="04020705040A02060702" pitchFamily="82" charset="0"/>
            </a:endParaRPr>
          </a:p>
        </p:txBody>
      </p:sp>
      <p:sp>
        <p:nvSpPr>
          <p:cNvPr id="3" name="Content Placeholder 2"/>
          <p:cNvSpPr>
            <a:spLocks noGrp="1"/>
          </p:cNvSpPr>
          <p:nvPr>
            <p:ph idx="1"/>
          </p:nvPr>
        </p:nvSpPr>
        <p:spPr>
          <a:xfrm>
            <a:off x="0" y="1197404"/>
            <a:ext cx="9143999" cy="3817625"/>
          </a:xfrm>
        </p:spPr>
        <p:txBody>
          <a:bodyPr>
            <a:normAutofit lnSpcReduction="10000"/>
          </a:bodyPr>
          <a:lstStyle/>
          <a:p>
            <a:pPr marL="0" indent="0">
              <a:buNone/>
            </a:pPr>
            <a:r>
              <a:rPr lang="en-US" dirty="0">
                <a:latin typeface="Algerian" panose="04020705040A02060702" pitchFamily="82" charset="0"/>
              </a:rPr>
              <a:t>SELECT top 3 </a:t>
            </a:r>
            <a:r>
              <a:rPr lang="en-US" dirty="0" err="1">
                <a:latin typeface="Algerian" panose="04020705040A02060702" pitchFamily="82" charset="0"/>
              </a:rPr>
              <a:t>customer_id,SUM</a:t>
            </a:r>
            <a:r>
              <a:rPr lang="en-US" dirty="0">
                <a:latin typeface="Algerian" panose="04020705040A02060702" pitchFamily="82" charset="0"/>
              </a:rPr>
              <a:t>(total) total </a:t>
            </a:r>
          </a:p>
          <a:p>
            <a:pPr marL="0" indent="0">
              <a:buNone/>
            </a:pPr>
            <a:r>
              <a:rPr lang="en-GB" dirty="0">
                <a:latin typeface="Algerian" panose="04020705040A02060702" pitchFamily="82" charset="0"/>
              </a:rPr>
              <a:t>FROM invoice</a:t>
            </a:r>
          </a:p>
          <a:p>
            <a:pPr marL="0" indent="0">
              <a:buNone/>
            </a:pPr>
            <a:r>
              <a:rPr lang="en-GB" dirty="0">
                <a:latin typeface="Algerian" panose="04020705040A02060702" pitchFamily="82" charset="0"/>
              </a:rPr>
              <a:t>group by </a:t>
            </a:r>
            <a:r>
              <a:rPr lang="en-GB" dirty="0" err="1">
                <a:latin typeface="Algerian" panose="04020705040A02060702" pitchFamily="82" charset="0"/>
              </a:rPr>
              <a:t>customer_id</a:t>
            </a:r>
            <a:endParaRPr lang="en-GB" dirty="0">
              <a:latin typeface="Algerian" panose="04020705040A02060702" pitchFamily="82" charset="0"/>
            </a:endParaRPr>
          </a:p>
          <a:p>
            <a:pPr marL="0" indent="0">
              <a:buNone/>
            </a:pPr>
            <a:r>
              <a:rPr lang="en-GB" dirty="0">
                <a:latin typeface="Algerian" panose="04020705040A02060702" pitchFamily="82" charset="0"/>
              </a:rPr>
              <a:t>order by total </a:t>
            </a:r>
            <a:r>
              <a:rPr lang="en-GB" dirty="0" err="1">
                <a:latin typeface="Algerian" panose="04020705040A02060702" pitchFamily="82" charset="0"/>
              </a:rPr>
              <a:t>desc</a:t>
            </a:r>
            <a:r>
              <a:rPr lang="en-GB" dirty="0">
                <a:latin typeface="Algerian" panose="04020705040A02060702" pitchFamily="82" charset="0"/>
              </a:rPr>
              <a:t>;</a:t>
            </a:r>
          </a:p>
          <a:p>
            <a:pPr marL="0" indent="0">
              <a:buNone/>
            </a:pPr>
            <a:r>
              <a:rPr lang="en-GB" dirty="0">
                <a:latin typeface="Algerian" panose="04020705040A02060702" pitchFamily="82" charset="0"/>
              </a:rPr>
              <a:t>    ---or--</a:t>
            </a:r>
          </a:p>
          <a:p>
            <a:pPr marL="0" indent="0">
              <a:buNone/>
            </a:pPr>
            <a:r>
              <a:rPr lang="en-GB" dirty="0">
                <a:latin typeface="Algerian" panose="04020705040A02060702" pitchFamily="82" charset="0"/>
              </a:rPr>
              <a:t>SELECT TOP 3 total</a:t>
            </a:r>
          </a:p>
          <a:p>
            <a:pPr marL="0" indent="0">
              <a:buNone/>
            </a:pPr>
            <a:r>
              <a:rPr lang="en-GB" dirty="0">
                <a:latin typeface="Algerian" panose="04020705040A02060702" pitchFamily="82" charset="0"/>
              </a:rPr>
              <a:t>FROM invoice</a:t>
            </a:r>
          </a:p>
          <a:p>
            <a:pPr marL="0" indent="0">
              <a:buNone/>
            </a:pPr>
            <a:r>
              <a:rPr lang="en-GB" dirty="0">
                <a:latin typeface="Algerian" panose="04020705040A02060702" pitchFamily="82" charset="0"/>
              </a:rPr>
              <a:t>ORDER BY total DESC;</a:t>
            </a:r>
          </a:p>
          <a:p>
            <a:pPr marL="0" indent="0">
              <a:buNone/>
            </a:pPr>
            <a:endParaRPr lang="en-GB" dirty="0">
              <a:latin typeface="Algerian" panose="04020705040A02060702" pitchFamily="82" charset="0"/>
            </a:endParaRPr>
          </a:p>
        </p:txBody>
      </p:sp>
    </p:spTree>
    <p:extLst>
      <p:ext uri="{BB962C8B-B14F-4D97-AF65-F5344CB8AC3E}">
        <p14:creationId xmlns:p14="http://schemas.microsoft.com/office/powerpoint/2010/main" val="17365997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10447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6000" dirty="0" smtClean="0">
                <a:ln w="0"/>
                <a:solidFill>
                  <a:schemeClr val="tx1"/>
                </a:solidFill>
                <a:effectLst>
                  <a:outerShdw blurRad="38100" dist="19050" dir="2700000" algn="tl" rotWithShape="0">
                    <a:schemeClr val="dk1">
                      <a:alpha val="40000"/>
                    </a:schemeClr>
                  </a:outerShdw>
                </a:effectLst>
                <a:latin typeface="Algerian" panose="04020705040A02060702" pitchFamily="82" charset="0"/>
              </a:rPr>
              <a:t>OUTPUT</a:t>
            </a:r>
            <a:endParaRPr lang="en-GB" sz="6000" dirty="0">
              <a:ln w="0"/>
              <a:solidFill>
                <a:schemeClr val="tx1"/>
              </a:solidFill>
              <a:effectLst>
                <a:outerShdw blurRad="38100" dist="19050" dir="2700000" algn="tl" rotWithShape="0">
                  <a:schemeClr val="dk1">
                    <a:alpha val="40000"/>
                  </a:schemeClr>
                </a:outerShdw>
              </a:effectLst>
              <a:latin typeface="Algerian" panose="04020705040A02060702" pitchFamily="82"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97404"/>
            <a:ext cx="9144000" cy="3946095"/>
          </a:xfrm>
          <a:prstGeom prst="rect">
            <a:avLst/>
          </a:prstGeom>
        </p:spPr>
      </p:pic>
    </p:spTree>
    <p:extLst>
      <p:ext uri="{BB962C8B-B14F-4D97-AF65-F5344CB8AC3E}">
        <p14:creationId xmlns:p14="http://schemas.microsoft.com/office/powerpoint/2010/main" val="13215150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
            <a:ext cx="9144000" cy="1197405"/>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GB"/>
          </a:p>
        </p:txBody>
      </p:sp>
      <p:sp>
        <p:nvSpPr>
          <p:cNvPr id="2" name="Title 1"/>
          <p:cNvSpPr>
            <a:spLocks noGrp="1"/>
          </p:cNvSpPr>
          <p:nvPr>
            <p:ph type="title"/>
          </p:nvPr>
        </p:nvSpPr>
        <p:spPr>
          <a:xfrm>
            <a:off x="-1" y="-2"/>
            <a:ext cx="9143999" cy="1197405"/>
          </a:xfrm>
        </p:spPr>
        <p:txBody>
          <a:bodyPr>
            <a:noAutofit/>
          </a:bodyPr>
          <a:lstStyle/>
          <a:p>
            <a:pPr algn="l"/>
            <a:r>
              <a:rPr lang="en-US" sz="18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lgerian" panose="04020705040A02060702" pitchFamily="82" charset="0"/>
              </a:rPr>
              <a:t>--4. Which city has the best customers? We would like to throw a promotional Music Festival in the city we made the most money. Write a query that returns one city that has the highest sum of invoice totals. Return both the city name &amp; sum of all invoice totals </a:t>
            </a:r>
          </a:p>
        </p:txBody>
      </p:sp>
      <p:sp>
        <p:nvSpPr>
          <p:cNvPr id="3" name="Content Placeholder 2"/>
          <p:cNvSpPr>
            <a:spLocks noGrp="1"/>
          </p:cNvSpPr>
          <p:nvPr>
            <p:ph idx="1"/>
          </p:nvPr>
        </p:nvSpPr>
        <p:spPr>
          <a:xfrm>
            <a:off x="0" y="1197404"/>
            <a:ext cx="9143999" cy="3817625"/>
          </a:xfrm>
        </p:spPr>
        <p:txBody>
          <a:bodyPr>
            <a:normAutofit/>
          </a:bodyPr>
          <a:lstStyle/>
          <a:p>
            <a:pPr marL="0" indent="0">
              <a:buNone/>
            </a:pPr>
            <a:r>
              <a:rPr lang="en-US" dirty="0">
                <a:latin typeface="Algerian" panose="04020705040A02060702" pitchFamily="82" charset="0"/>
              </a:rPr>
              <a:t>select top 1 </a:t>
            </a:r>
            <a:r>
              <a:rPr lang="en-US" dirty="0" err="1">
                <a:latin typeface="Algerian" panose="04020705040A02060702" pitchFamily="82" charset="0"/>
              </a:rPr>
              <a:t>billing_city,sum</a:t>
            </a:r>
            <a:r>
              <a:rPr lang="en-US" dirty="0">
                <a:latin typeface="Algerian" panose="04020705040A02060702" pitchFamily="82" charset="0"/>
              </a:rPr>
              <a:t>(total) </a:t>
            </a:r>
            <a:r>
              <a:rPr lang="en-US" dirty="0" err="1">
                <a:latin typeface="Algerian" panose="04020705040A02060702" pitchFamily="82" charset="0"/>
              </a:rPr>
              <a:t>invoice_total</a:t>
            </a:r>
            <a:r>
              <a:rPr lang="en-US" dirty="0">
                <a:latin typeface="Algerian" panose="04020705040A02060702" pitchFamily="82" charset="0"/>
              </a:rPr>
              <a:t> </a:t>
            </a:r>
          </a:p>
          <a:p>
            <a:pPr marL="0" indent="0">
              <a:buNone/>
            </a:pPr>
            <a:r>
              <a:rPr lang="en-GB" dirty="0">
                <a:latin typeface="Algerian" panose="04020705040A02060702" pitchFamily="82" charset="0"/>
              </a:rPr>
              <a:t>from invoice</a:t>
            </a:r>
          </a:p>
          <a:p>
            <a:pPr marL="0" indent="0">
              <a:buNone/>
            </a:pPr>
            <a:r>
              <a:rPr lang="en-GB" dirty="0">
                <a:latin typeface="Algerian" panose="04020705040A02060702" pitchFamily="82" charset="0"/>
              </a:rPr>
              <a:t>group by </a:t>
            </a:r>
            <a:r>
              <a:rPr lang="en-GB" dirty="0" err="1">
                <a:latin typeface="Algerian" panose="04020705040A02060702" pitchFamily="82" charset="0"/>
              </a:rPr>
              <a:t>billing_city</a:t>
            </a:r>
            <a:endParaRPr lang="en-GB" dirty="0">
              <a:latin typeface="Algerian" panose="04020705040A02060702" pitchFamily="82" charset="0"/>
            </a:endParaRPr>
          </a:p>
          <a:p>
            <a:pPr marL="0" indent="0">
              <a:buNone/>
            </a:pPr>
            <a:r>
              <a:rPr lang="en-GB" dirty="0">
                <a:latin typeface="Algerian" panose="04020705040A02060702" pitchFamily="82" charset="0"/>
              </a:rPr>
              <a:t>order by </a:t>
            </a:r>
            <a:r>
              <a:rPr lang="en-GB" dirty="0" err="1">
                <a:latin typeface="Algerian" panose="04020705040A02060702" pitchFamily="82" charset="0"/>
              </a:rPr>
              <a:t>invoice_total</a:t>
            </a:r>
            <a:r>
              <a:rPr lang="en-GB" dirty="0">
                <a:latin typeface="Algerian" panose="04020705040A02060702" pitchFamily="82" charset="0"/>
              </a:rPr>
              <a:t> </a:t>
            </a:r>
            <a:r>
              <a:rPr lang="en-GB" dirty="0" err="1">
                <a:latin typeface="Algerian" panose="04020705040A02060702" pitchFamily="82" charset="0"/>
              </a:rPr>
              <a:t>desc</a:t>
            </a:r>
            <a:r>
              <a:rPr lang="en-GB" dirty="0">
                <a:latin typeface="Algerian" panose="04020705040A02060702" pitchFamily="82" charset="0"/>
              </a:rPr>
              <a:t>;</a:t>
            </a:r>
          </a:p>
        </p:txBody>
      </p:sp>
    </p:spTree>
    <p:extLst>
      <p:ext uri="{BB962C8B-B14F-4D97-AF65-F5344CB8AC3E}">
        <p14:creationId xmlns:p14="http://schemas.microsoft.com/office/powerpoint/2010/main" val="51483944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10447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6000" dirty="0" smtClean="0">
                <a:ln w="0"/>
                <a:solidFill>
                  <a:schemeClr val="tx1"/>
                </a:solidFill>
                <a:effectLst>
                  <a:outerShdw blurRad="38100" dist="19050" dir="2700000" algn="tl" rotWithShape="0">
                    <a:schemeClr val="dk1">
                      <a:alpha val="40000"/>
                    </a:schemeClr>
                  </a:outerShdw>
                </a:effectLst>
                <a:latin typeface="Algerian" panose="04020705040A02060702" pitchFamily="82" charset="0"/>
              </a:rPr>
              <a:t>OUTPUT</a:t>
            </a:r>
            <a:endParaRPr lang="en-GB" sz="6000" dirty="0">
              <a:ln w="0"/>
              <a:solidFill>
                <a:schemeClr val="tx1"/>
              </a:solidFill>
              <a:effectLst>
                <a:outerShdw blurRad="38100" dist="19050" dir="2700000" algn="tl" rotWithShape="0">
                  <a:schemeClr val="dk1">
                    <a:alpha val="40000"/>
                  </a:schemeClr>
                </a:outerShdw>
              </a:effectLst>
              <a:latin typeface="Algerian" panose="04020705040A02060702" pitchFamily="82"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554" y="1288505"/>
            <a:ext cx="8856891" cy="2810295"/>
          </a:xfrm>
          <a:prstGeom prst="rect">
            <a:avLst/>
          </a:prstGeom>
        </p:spPr>
      </p:pic>
    </p:spTree>
    <p:extLst>
      <p:ext uri="{BB962C8B-B14F-4D97-AF65-F5344CB8AC3E}">
        <p14:creationId xmlns:p14="http://schemas.microsoft.com/office/powerpoint/2010/main" val="27307000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
            <a:ext cx="9144000" cy="1197405"/>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GB"/>
          </a:p>
        </p:txBody>
      </p:sp>
      <p:sp>
        <p:nvSpPr>
          <p:cNvPr id="2" name="Title 1"/>
          <p:cNvSpPr>
            <a:spLocks noGrp="1"/>
          </p:cNvSpPr>
          <p:nvPr>
            <p:ph type="title"/>
          </p:nvPr>
        </p:nvSpPr>
        <p:spPr>
          <a:xfrm>
            <a:off x="1" y="0"/>
            <a:ext cx="9143998" cy="1197404"/>
          </a:xfrm>
        </p:spPr>
        <p:txBody>
          <a:bodyPr>
            <a:noAutofit/>
          </a:bodyPr>
          <a:lstStyle/>
          <a:p>
            <a:pPr algn="l"/>
            <a:r>
              <a:rPr lang="en-US" sz="20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lgerian" panose="04020705040A02060702" pitchFamily="82" charset="0"/>
              </a:rPr>
              <a:t>--5. Who is the best customer? The customer who has spent the most money will be declared the best customer. Write a query that returns the person who has spent the most money </a:t>
            </a:r>
          </a:p>
        </p:txBody>
      </p:sp>
      <p:sp>
        <p:nvSpPr>
          <p:cNvPr id="3" name="Content Placeholder 2"/>
          <p:cNvSpPr>
            <a:spLocks noGrp="1"/>
          </p:cNvSpPr>
          <p:nvPr>
            <p:ph idx="1"/>
          </p:nvPr>
        </p:nvSpPr>
        <p:spPr>
          <a:xfrm>
            <a:off x="0" y="1197404"/>
            <a:ext cx="9143999" cy="3817625"/>
          </a:xfrm>
        </p:spPr>
        <p:txBody>
          <a:bodyPr>
            <a:noAutofit/>
          </a:bodyPr>
          <a:lstStyle/>
          <a:p>
            <a:pPr marL="0" indent="0">
              <a:buNone/>
            </a:pPr>
            <a:r>
              <a:rPr lang="en-US" sz="1600" dirty="0" smtClean="0">
                <a:latin typeface="Algerian" panose="04020705040A02060702" pitchFamily="82" charset="0"/>
              </a:rPr>
              <a:t>SELECT </a:t>
            </a:r>
            <a:r>
              <a:rPr lang="en-US" sz="1600" dirty="0">
                <a:latin typeface="Algerian" panose="04020705040A02060702" pitchFamily="82" charset="0"/>
              </a:rPr>
              <a:t>TOP 1 </a:t>
            </a:r>
            <a:r>
              <a:rPr lang="en-US" sz="1600" dirty="0" err="1">
                <a:latin typeface="Algerian" panose="04020705040A02060702" pitchFamily="82" charset="0"/>
              </a:rPr>
              <a:t>c.customer_id</a:t>
            </a:r>
            <a:r>
              <a:rPr lang="en-US" sz="1600" dirty="0">
                <a:latin typeface="Algerian" panose="04020705040A02060702" pitchFamily="82" charset="0"/>
              </a:rPr>
              <a:t>, </a:t>
            </a:r>
            <a:r>
              <a:rPr lang="en-US" sz="1600" dirty="0" err="1">
                <a:latin typeface="Algerian" panose="04020705040A02060702" pitchFamily="82" charset="0"/>
              </a:rPr>
              <a:t>first_name</a:t>
            </a:r>
            <a:r>
              <a:rPr lang="en-US" sz="1600" dirty="0">
                <a:latin typeface="Algerian" panose="04020705040A02060702" pitchFamily="82" charset="0"/>
              </a:rPr>
              <a:t>, </a:t>
            </a:r>
            <a:r>
              <a:rPr lang="en-US" sz="1600" dirty="0" err="1">
                <a:latin typeface="Algerian" panose="04020705040A02060702" pitchFamily="82" charset="0"/>
              </a:rPr>
              <a:t>last_name</a:t>
            </a:r>
            <a:r>
              <a:rPr lang="en-US" sz="1600" dirty="0">
                <a:latin typeface="Algerian" panose="04020705040A02060702" pitchFamily="82" charset="0"/>
              </a:rPr>
              <a:t>, SUM(total) AS </a:t>
            </a:r>
            <a:r>
              <a:rPr lang="en-US" sz="1600" dirty="0" err="1">
                <a:latin typeface="Algerian" panose="04020705040A02060702" pitchFamily="82" charset="0"/>
              </a:rPr>
              <a:t>total_spending</a:t>
            </a:r>
            <a:endParaRPr lang="en-US" sz="1600" dirty="0">
              <a:latin typeface="Algerian" panose="04020705040A02060702" pitchFamily="82" charset="0"/>
            </a:endParaRPr>
          </a:p>
          <a:p>
            <a:pPr marL="0" indent="0">
              <a:buNone/>
            </a:pPr>
            <a:r>
              <a:rPr lang="en-GB" sz="1600" dirty="0">
                <a:latin typeface="Algerian" panose="04020705040A02060702" pitchFamily="82" charset="0"/>
              </a:rPr>
              <a:t>FROM customer c</a:t>
            </a:r>
          </a:p>
          <a:p>
            <a:pPr marL="0" indent="0">
              <a:buNone/>
            </a:pPr>
            <a:r>
              <a:rPr lang="en-US" sz="1600" dirty="0">
                <a:latin typeface="Algerian" panose="04020705040A02060702" pitchFamily="82" charset="0"/>
              </a:rPr>
              <a:t>JOIN invoice </a:t>
            </a:r>
            <a:r>
              <a:rPr lang="en-US" sz="1600" dirty="0" err="1">
                <a:latin typeface="Algerian" panose="04020705040A02060702" pitchFamily="82" charset="0"/>
              </a:rPr>
              <a:t>i</a:t>
            </a:r>
            <a:r>
              <a:rPr lang="en-US" sz="1600" dirty="0">
                <a:latin typeface="Algerian" panose="04020705040A02060702" pitchFamily="82" charset="0"/>
              </a:rPr>
              <a:t> ON </a:t>
            </a:r>
            <a:r>
              <a:rPr lang="en-US" sz="1600" dirty="0" err="1">
                <a:latin typeface="Algerian" panose="04020705040A02060702" pitchFamily="82" charset="0"/>
              </a:rPr>
              <a:t>c.customer_id</a:t>
            </a:r>
            <a:r>
              <a:rPr lang="en-US" sz="1600" dirty="0">
                <a:latin typeface="Algerian" panose="04020705040A02060702" pitchFamily="82" charset="0"/>
              </a:rPr>
              <a:t> = </a:t>
            </a:r>
            <a:r>
              <a:rPr lang="en-US" sz="1600" dirty="0" err="1">
                <a:latin typeface="Algerian" panose="04020705040A02060702" pitchFamily="82" charset="0"/>
              </a:rPr>
              <a:t>i.customer_id</a:t>
            </a:r>
            <a:endParaRPr lang="en-US" sz="1600" dirty="0">
              <a:latin typeface="Algerian" panose="04020705040A02060702" pitchFamily="82" charset="0"/>
            </a:endParaRPr>
          </a:p>
          <a:p>
            <a:pPr marL="0" indent="0">
              <a:buNone/>
            </a:pPr>
            <a:r>
              <a:rPr lang="en-US" sz="1600" dirty="0">
                <a:latin typeface="Algerian" panose="04020705040A02060702" pitchFamily="82" charset="0"/>
              </a:rPr>
              <a:t>GROUP BY </a:t>
            </a:r>
            <a:r>
              <a:rPr lang="en-US" sz="1600" dirty="0" err="1">
                <a:latin typeface="Algerian" panose="04020705040A02060702" pitchFamily="82" charset="0"/>
              </a:rPr>
              <a:t>c.customer_id</a:t>
            </a:r>
            <a:r>
              <a:rPr lang="en-US" sz="1600" dirty="0">
                <a:latin typeface="Algerian" panose="04020705040A02060702" pitchFamily="82" charset="0"/>
              </a:rPr>
              <a:t>, </a:t>
            </a:r>
            <a:r>
              <a:rPr lang="en-US" sz="1600" dirty="0" err="1">
                <a:latin typeface="Algerian" panose="04020705040A02060702" pitchFamily="82" charset="0"/>
              </a:rPr>
              <a:t>first_name</a:t>
            </a:r>
            <a:r>
              <a:rPr lang="en-US" sz="1600" dirty="0">
                <a:latin typeface="Algerian" panose="04020705040A02060702" pitchFamily="82" charset="0"/>
              </a:rPr>
              <a:t>, </a:t>
            </a:r>
            <a:r>
              <a:rPr lang="en-US" sz="1600" dirty="0" err="1">
                <a:latin typeface="Algerian" panose="04020705040A02060702" pitchFamily="82" charset="0"/>
              </a:rPr>
              <a:t>last_name</a:t>
            </a:r>
            <a:endParaRPr lang="en-US" sz="1600" dirty="0">
              <a:latin typeface="Algerian" panose="04020705040A02060702" pitchFamily="82" charset="0"/>
            </a:endParaRPr>
          </a:p>
          <a:p>
            <a:pPr marL="0" indent="0">
              <a:buNone/>
            </a:pPr>
            <a:r>
              <a:rPr lang="en-GB" sz="1600" dirty="0">
                <a:latin typeface="Algerian" panose="04020705040A02060702" pitchFamily="82" charset="0"/>
              </a:rPr>
              <a:t>ORDER BY </a:t>
            </a:r>
            <a:r>
              <a:rPr lang="en-GB" sz="1600" dirty="0" err="1">
                <a:latin typeface="Algerian" panose="04020705040A02060702" pitchFamily="82" charset="0"/>
              </a:rPr>
              <a:t>total_spending</a:t>
            </a:r>
            <a:r>
              <a:rPr lang="en-GB" sz="1600" dirty="0">
                <a:latin typeface="Algerian" panose="04020705040A02060702" pitchFamily="82" charset="0"/>
              </a:rPr>
              <a:t> DESC</a:t>
            </a:r>
          </a:p>
          <a:p>
            <a:pPr marL="0" indent="0">
              <a:buNone/>
            </a:pPr>
            <a:endParaRPr lang="en-GB" sz="1600" dirty="0">
              <a:latin typeface="Algerian" panose="04020705040A02060702" pitchFamily="82" charset="0"/>
            </a:endParaRPr>
          </a:p>
          <a:p>
            <a:pPr marL="0" indent="0">
              <a:buNone/>
            </a:pPr>
            <a:r>
              <a:rPr lang="en-GB" sz="1600" dirty="0">
                <a:latin typeface="Algerian" panose="04020705040A02060702" pitchFamily="82" charset="0"/>
              </a:rPr>
              <a:t>                     -- top 5 best customer</a:t>
            </a:r>
          </a:p>
          <a:p>
            <a:pPr marL="0" indent="0">
              <a:buNone/>
            </a:pPr>
            <a:r>
              <a:rPr lang="en-US" sz="1600" dirty="0">
                <a:latin typeface="Algerian" panose="04020705040A02060702" pitchFamily="82" charset="0"/>
              </a:rPr>
              <a:t>SELECT TOP 5 </a:t>
            </a:r>
            <a:r>
              <a:rPr lang="en-US" sz="1600" dirty="0" err="1">
                <a:latin typeface="Algerian" panose="04020705040A02060702" pitchFamily="82" charset="0"/>
              </a:rPr>
              <a:t>c.customer_id</a:t>
            </a:r>
            <a:r>
              <a:rPr lang="en-US" sz="1600" dirty="0">
                <a:latin typeface="Algerian" panose="04020705040A02060702" pitchFamily="82" charset="0"/>
              </a:rPr>
              <a:t>, </a:t>
            </a:r>
            <a:r>
              <a:rPr lang="en-US" sz="1600" dirty="0" err="1">
                <a:latin typeface="Algerian" panose="04020705040A02060702" pitchFamily="82" charset="0"/>
              </a:rPr>
              <a:t>first_name</a:t>
            </a:r>
            <a:r>
              <a:rPr lang="en-US" sz="1600" dirty="0">
                <a:latin typeface="Algerian" panose="04020705040A02060702" pitchFamily="82" charset="0"/>
              </a:rPr>
              <a:t>, </a:t>
            </a:r>
            <a:r>
              <a:rPr lang="en-US" sz="1600" dirty="0" err="1">
                <a:latin typeface="Algerian" panose="04020705040A02060702" pitchFamily="82" charset="0"/>
              </a:rPr>
              <a:t>last_name</a:t>
            </a:r>
            <a:r>
              <a:rPr lang="en-US" sz="1600" dirty="0">
                <a:latin typeface="Algerian" panose="04020705040A02060702" pitchFamily="82" charset="0"/>
              </a:rPr>
              <a:t>, SUM(total) AS </a:t>
            </a:r>
            <a:r>
              <a:rPr lang="en-US" sz="1600" dirty="0" err="1">
                <a:latin typeface="Algerian" panose="04020705040A02060702" pitchFamily="82" charset="0"/>
              </a:rPr>
              <a:t>total_spending</a:t>
            </a:r>
            <a:endParaRPr lang="en-US" sz="1600" dirty="0">
              <a:latin typeface="Algerian" panose="04020705040A02060702" pitchFamily="82" charset="0"/>
            </a:endParaRPr>
          </a:p>
          <a:p>
            <a:pPr marL="0" indent="0">
              <a:buNone/>
            </a:pPr>
            <a:r>
              <a:rPr lang="en-GB" sz="1600" dirty="0">
                <a:latin typeface="Algerian" panose="04020705040A02060702" pitchFamily="82" charset="0"/>
              </a:rPr>
              <a:t>FROM customer c</a:t>
            </a:r>
          </a:p>
          <a:p>
            <a:pPr marL="0" indent="0">
              <a:buNone/>
            </a:pPr>
            <a:r>
              <a:rPr lang="en-US" sz="1600" dirty="0">
                <a:latin typeface="Algerian" panose="04020705040A02060702" pitchFamily="82" charset="0"/>
              </a:rPr>
              <a:t>JOIN invoice </a:t>
            </a:r>
            <a:r>
              <a:rPr lang="en-US" sz="1600" dirty="0" err="1">
                <a:latin typeface="Algerian" panose="04020705040A02060702" pitchFamily="82" charset="0"/>
              </a:rPr>
              <a:t>i</a:t>
            </a:r>
            <a:r>
              <a:rPr lang="en-US" sz="1600" dirty="0">
                <a:latin typeface="Algerian" panose="04020705040A02060702" pitchFamily="82" charset="0"/>
              </a:rPr>
              <a:t> ON </a:t>
            </a:r>
            <a:r>
              <a:rPr lang="en-US" sz="1600" dirty="0" err="1">
                <a:latin typeface="Algerian" panose="04020705040A02060702" pitchFamily="82" charset="0"/>
              </a:rPr>
              <a:t>c.customer_id</a:t>
            </a:r>
            <a:r>
              <a:rPr lang="en-US" sz="1600" dirty="0">
                <a:latin typeface="Algerian" panose="04020705040A02060702" pitchFamily="82" charset="0"/>
              </a:rPr>
              <a:t> = </a:t>
            </a:r>
            <a:r>
              <a:rPr lang="en-US" sz="1600" dirty="0" err="1">
                <a:latin typeface="Algerian" panose="04020705040A02060702" pitchFamily="82" charset="0"/>
              </a:rPr>
              <a:t>i.customer_id</a:t>
            </a:r>
            <a:endParaRPr lang="en-US" sz="1600" dirty="0">
              <a:latin typeface="Algerian" panose="04020705040A02060702" pitchFamily="82" charset="0"/>
            </a:endParaRPr>
          </a:p>
          <a:p>
            <a:pPr marL="0" indent="0">
              <a:buNone/>
            </a:pPr>
            <a:r>
              <a:rPr lang="en-US" sz="1600" dirty="0">
                <a:latin typeface="Algerian" panose="04020705040A02060702" pitchFamily="82" charset="0"/>
              </a:rPr>
              <a:t>GROUP BY </a:t>
            </a:r>
            <a:r>
              <a:rPr lang="en-US" sz="1600" dirty="0" err="1">
                <a:latin typeface="Algerian" panose="04020705040A02060702" pitchFamily="82" charset="0"/>
              </a:rPr>
              <a:t>c.customer_id</a:t>
            </a:r>
            <a:r>
              <a:rPr lang="en-US" sz="1600" dirty="0">
                <a:latin typeface="Algerian" panose="04020705040A02060702" pitchFamily="82" charset="0"/>
              </a:rPr>
              <a:t>, </a:t>
            </a:r>
            <a:r>
              <a:rPr lang="en-US" sz="1600" dirty="0" err="1">
                <a:latin typeface="Algerian" panose="04020705040A02060702" pitchFamily="82" charset="0"/>
              </a:rPr>
              <a:t>first_name</a:t>
            </a:r>
            <a:r>
              <a:rPr lang="en-US" sz="1600" dirty="0">
                <a:latin typeface="Algerian" panose="04020705040A02060702" pitchFamily="82" charset="0"/>
              </a:rPr>
              <a:t>, </a:t>
            </a:r>
            <a:r>
              <a:rPr lang="en-US" sz="1600" dirty="0" err="1">
                <a:latin typeface="Algerian" panose="04020705040A02060702" pitchFamily="82" charset="0"/>
              </a:rPr>
              <a:t>last_name</a:t>
            </a:r>
            <a:endParaRPr lang="en-US" sz="1600" dirty="0">
              <a:latin typeface="Algerian" panose="04020705040A02060702" pitchFamily="82" charset="0"/>
            </a:endParaRPr>
          </a:p>
          <a:p>
            <a:pPr marL="0" indent="0">
              <a:buNone/>
            </a:pPr>
            <a:r>
              <a:rPr lang="en-GB" sz="1600" dirty="0">
                <a:latin typeface="Algerian" panose="04020705040A02060702" pitchFamily="82" charset="0"/>
              </a:rPr>
              <a:t>ORDER BY </a:t>
            </a:r>
            <a:r>
              <a:rPr lang="en-GB" sz="1600" dirty="0" err="1">
                <a:latin typeface="Algerian" panose="04020705040A02060702" pitchFamily="82" charset="0"/>
              </a:rPr>
              <a:t>total_spending</a:t>
            </a:r>
            <a:r>
              <a:rPr lang="en-GB" sz="1600" dirty="0">
                <a:latin typeface="Algerian" panose="04020705040A02060702" pitchFamily="82" charset="0"/>
              </a:rPr>
              <a:t> DESC</a:t>
            </a:r>
          </a:p>
        </p:txBody>
      </p:sp>
    </p:spTree>
    <p:extLst>
      <p:ext uri="{BB962C8B-B14F-4D97-AF65-F5344CB8AC3E}">
        <p14:creationId xmlns:p14="http://schemas.microsoft.com/office/powerpoint/2010/main" val="129581651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10447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6000" dirty="0" smtClean="0">
                <a:ln w="0"/>
                <a:solidFill>
                  <a:schemeClr val="tx1"/>
                </a:solidFill>
                <a:effectLst>
                  <a:outerShdw blurRad="38100" dist="19050" dir="2700000" algn="tl" rotWithShape="0">
                    <a:schemeClr val="dk1">
                      <a:alpha val="40000"/>
                    </a:schemeClr>
                  </a:outerShdw>
                </a:effectLst>
                <a:latin typeface="Algerian" panose="04020705040A02060702" pitchFamily="82" charset="0"/>
              </a:rPr>
              <a:t>OUTPUT</a:t>
            </a:r>
            <a:endParaRPr lang="en-GB" sz="6000" dirty="0">
              <a:ln w="0"/>
              <a:solidFill>
                <a:schemeClr val="tx1"/>
              </a:solidFill>
              <a:effectLst>
                <a:outerShdw blurRad="38100" dist="19050" dir="2700000" algn="tl" rotWithShape="0">
                  <a:schemeClr val="dk1">
                    <a:alpha val="40000"/>
                  </a:schemeClr>
                </a:outerShdw>
              </a:effectLst>
              <a:latin typeface="Algerian" panose="04020705040A02060702" pitchFamily="82"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83" y="1044700"/>
            <a:ext cx="8068432" cy="4098800"/>
          </a:xfrm>
          <a:prstGeom prst="rect">
            <a:avLst/>
          </a:prstGeom>
        </p:spPr>
      </p:pic>
    </p:spTree>
    <p:extLst>
      <p:ext uri="{BB962C8B-B14F-4D97-AF65-F5344CB8AC3E}">
        <p14:creationId xmlns:p14="http://schemas.microsoft.com/office/powerpoint/2010/main" val="20856581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1044700"/>
            <a:ext cx="9161623" cy="418727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GB"/>
          </a:p>
        </p:txBody>
      </p:sp>
      <p:sp>
        <p:nvSpPr>
          <p:cNvPr id="6" name="Horizontal Scroll 5"/>
          <p:cNvSpPr/>
          <p:nvPr/>
        </p:nvSpPr>
        <p:spPr>
          <a:xfrm>
            <a:off x="979314" y="1426462"/>
            <a:ext cx="6566315" cy="2748690"/>
          </a:xfrm>
          <a:prstGeom prst="horizontalScroll">
            <a:avLst/>
          </a:prstGeom>
          <a:gradFill flip="none" rotWithShape="1">
            <a:gsLst>
              <a:gs pos="0">
                <a:schemeClr val="accent5">
                  <a:tint val="50000"/>
                  <a:satMod val="300000"/>
                </a:schemeClr>
              </a:gs>
              <a:gs pos="35000">
                <a:schemeClr val="accent5">
                  <a:tint val="37000"/>
                  <a:satMod val="300000"/>
                </a:schemeClr>
              </a:gs>
              <a:gs pos="100000">
                <a:schemeClr val="accent5">
                  <a:tint val="15000"/>
                  <a:satMod val="350000"/>
                </a:schemeClr>
              </a:gs>
            </a:gsLst>
            <a:path path="circle">
              <a:fillToRect l="100000" b="100000"/>
            </a:path>
            <a:tileRect t="-100000" r="-100000"/>
          </a:gradFill>
          <a:ln w="38100">
            <a:solidFill>
              <a:schemeClr val="accent5">
                <a:lumMod val="75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a:p>
        </p:txBody>
      </p:sp>
      <p:sp>
        <p:nvSpPr>
          <p:cNvPr id="2" name="Title 1"/>
          <p:cNvSpPr>
            <a:spLocks noGrp="1"/>
          </p:cNvSpPr>
          <p:nvPr>
            <p:ph type="title"/>
          </p:nvPr>
        </p:nvSpPr>
        <p:spPr>
          <a:xfrm>
            <a:off x="448965" y="2419045"/>
            <a:ext cx="7627015" cy="763525"/>
          </a:xfrm>
        </p:spPr>
        <p:txBody>
          <a:bodyPr>
            <a:noAutofit/>
          </a:bodyPr>
          <a:lstStyle/>
          <a:p>
            <a:pPr algn="ctr"/>
            <a:r>
              <a:rPr lang="en-US" sz="6000" dirty="0" smtClean="0">
                <a:latin typeface="Algerian" panose="04020705040A02060702" pitchFamily="82" charset="0"/>
              </a:rPr>
              <a:t>PHASE SECOND</a:t>
            </a:r>
            <a:endParaRPr lang="en-GB" sz="6000" dirty="0">
              <a:latin typeface="Algerian" panose="04020705040A02060702" pitchFamily="82" charset="0"/>
            </a:endParaRPr>
          </a:p>
        </p:txBody>
      </p:sp>
    </p:spTree>
    <p:extLst>
      <p:ext uri="{BB962C8B-B14F-4D97-AF65-F5344CB8AC3E}">
        <p14:creationId xmlns:p14="http://schemas.microsoft.com/office/powerpoint/2010/main" val="187904932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
            <a:ext cx="9144000" cy="1197405"/>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GB"/>
          </a:p>
        </p:txBody>
      </p:sp>
      <p:sp>
        <p:nvSpPr>
          <p:cNvPr id="2" name="Title 1"/>
          <p:cNvSpPr>
            <a:spLocks noGrp="1"/>
          </p:cNvSpPr>
          <p:nvPr>
            <p:ph type="title"/>
          </p:nvPr>
        </p:nvSpPr>
        <p:spPr>
          <a:xfrm>
            <a:off x="-1" y="0"/>
            <a:ext cx="9143999" cy="1197404"/>
          </a:xfrm>
        </p:spPr>
        <p:txBody>
          <a:bodyPr>
            <a:noAutofit/>
          </a:bodyPr>
          <a:lstStyle/>
          <a:p>
            <a:pPr algn="l"/>
            <a:r>
              <a:rPr lang="en-US" sz="24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lgerian" panose="04020705040A02060702" pitchFamily="82" charset="0"/>
              </a:rPr>
              <a:t>1.  </a:t>
            </a:r>
            <a:r>
              <a:rPr lang="en-US" sz="24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lgerian" panose="04020705040A02060702" pitchFamily="82" charset="0"/>
              </a:rPr>
              <a:t>Write query to return the email, first name, last name, &amp; Genre of all Rock Music listeners. Return your list ordered alphabetically by email starting with A </a:t>
            </a:r>
          </a:p>
        </p:txBody>
      </p:sp>
      <p:sp>
        <p:nvSpPr>
          <p:cNvPr id="3" name="Content Placeholder 2"/>
          <p:cNvSpPr>
            <a:spLocks noGrp="1"/>
          </p:cNvSpPr>
          <p:nvPr>
            <p:ph idx="1"/>
          </p:nvPr>
        </p:nvSpPr>
        <p:spPr>
          <a:xfrm>
            <a:off x="0" y="1197404"/>
            <a:ext cx="9143999" cy="3817625"/>
          </a:xfrm>
        </p:spPr>
        <p:txBody>
          <a:bodyPr>
            <a:noAutofit/>
          </a:bodyPr>
          <a:lstStyle/>
          <a:p>
            <a:pPr marL="0" indent="0">
              <a:buNone/>
            </a:pPr>
            <a:r>
              <a:rPr lang="en-GB" sz="2000" dirty="0">
                <a:latin typeface="Algerian" panose="04020705040A02060702" pitchFamily="82" charset="0"/>
              </a:rPr>
              <a:t>select distinct </a:t>
            </a:r>
            <a:r>
              <a:rPr lang="en-GB" sz="2000" dirty="0" err="1">
                <a:latin typeface="Algerian" panose="04020705040A02060702" pitchFamily="82" charset="0"/>
              </a:rPr>
              <a:t>c.first_name,c.last_name,c.email,g.name</a:t>
            </a:r>
            <a:endParaRPr lang="en-GB" sz="2000" dirty="0">
              <a:latin typeface="Algerian" panose="04020705040A02060702" pitchFamily="82" charset="0"/>
            </a:endParaRPr>
          </a:p>
          <a:p>
            <a:pPr marL="0" indent="0">
              <a:buNone/>
            </a:pPr>
            <a:r>
              <a:rPr lang="en-US" sz="2000" dirty="0">
                <a:latin typeface="Algerian" panose="04020705040A02060702" pitchFamily="82" charset="0"/>
              </a:rPr>
              <a:t>from customer c join invoice </a:t>
            </a:r>
            <a:r>
              <a:rPr lang="en-US" sz="2000" dirty="0" err="1">
                <a:latin typeface="Algerian" panose="04020705040A02060702" pitchFamily="82" charset="0"/>
              </a:rPr>
              <a:t>i</a:t>
            </a:r>
            <a:r>
              <a:rPr lang="en-US" sz="2000" dirty="0">
                <a:latin typeface="Algerian" panose="04020705040A02060702" pitchFamily="82" charset="0"/>
              </a:rPr>
              <a:t> on </a:t>
            </a:r>
            <a:r>
              <a:rPr lang="en-US" sz="2000" dirty="0" err="1">
                <a:latin typeface="Algerian" panose="04020705040A02060702" pitchFamily="82" charset="0"/>
              </a:rPr>
              <a:t>c.customer_id</a:t>
            </a:r>
            <a:r>
              <a:rPr lang="en-US" sz="2000" dirty="0">
                <a:latin typeface="Algerian" panose="04020705040A02060702" pitchFamily="82" charset="0"/>
              </a:rPr>
              <a:t>=</a:t>
            </a:r>
            <a:r>
              <a:rPr lang="en-US" sz="2000" dirty="0" err="1">
                <a:latin typeface="Algerian" panose="04020705040A02060702" pitchFamily="82" charset="0"/>
              </a:rPr>
              <a:t>i.customer_id</a:t>
            </a:r>
            <a:endParaRPr lang="en-US" sz="2000" dirty="0">
              <a:latin typeface="Algerian" panose="04020705040A02060702" pitchFamily="82" charset="0"/>
            </a:endParaRPr>
          </a:p>
          <a:p>
            <a:pPr marL="0" indent="0">
              <a:buNone/>
            </a:pPr>
            <a:r>
              <a:rPr lang="en-US" sz="2000" dirty="0">
                <a:latin typeface="Algerian" panose="04020705040A02060702" pitchFamily="82" charset="0"/>
              </a:rPr>
              <a:t>join </a:t>
            </a:r>
            <a:r>
              <a:rPr lang="en-US" sz="2000" dirty="0" err="1">
                <a:latin typeface="Algerian" panose="04020705040A02060702" pitchFamily="82" charset="0"/>
              </a:rPr>
              <a:t>invoice_line</a:t>
            </a:r>
            <a:r>
              <a:rPr lang="en-US" sz="2000" dirty="0">
                <a:latin typeface="Algerian" panose="04020705040A02060702" pitchFamily="82" charset="0"/>
              </a:rPr>
              <a:t> </a:t>
            </a:r>
            <a:r>
              <a:rPr lang="en-US" sz="2000" dirty="0" err="1">
                <a:latin typeface="Algerian" panose="04020705040A02060702" pitchFamily="82" charset="0"/>
              </a:rPr>
              <a:t>il</a:t>
            </a:r>
            <a:r>
              <a:rPr lang="en-US" sz="2000" dirty="0">
                <a:latin typeface="Algerian" panose="04020705040A02060702" pitchFamily="82" charset="0"/>
              </a:rPr>
              <a:t> on </a:t>
            </a:r>
            <a:r>
              <a:rPr lang="en-US" sz="2000" dirty="0" err="1">
                <a:latin typeface="Algerian" panose="04020705040A02060702" pitchFamily="82" charset="0"/>
              </a:rPr>
              <a:t>i.invoice_id</a:t>
            </a:r>
            <a:r>
              <a:rPr lang="en-US" sz="2000" dirty="0">
                <a:latin typeface="Algerian" panose="04020705040A02060702" pitchFamily="82" charset="0"/>
              </a:rPr>
              <a:t>=</a:t>
            </a:r>
            <a:r>
              <a:rPr lang="en-US" sz="2000" dirty="0" err="1">
                <a:latin typeface="Algerian" panose="04020705040A02060702" pitchFamily="82" charset="0"/>
              </a:rPr>
              <a:t>il.invoice_id</a:t>
            </a:r>
            <a:endParaRPr lang="en-US" sz="2000" dirty="0">
              <a:latin typeface="Algerian" panose="04020705040A02060702" pitchFamily="82" charset="0"/>
            </a:endParaRPr>
          </a:p>
          <a:p>
            <a:pPr marL="0" indent="0">
              <a:buNone/>
            </a:pPr>
            <a:r>
              <a:rPr lang="en-US" sz="2000" dirty="0">
                <a:latin typeface="Algerian" panose="04020705040A02060702" pitchFamily="82" charset="0"/>
              </a:rPr>
              <a:t>join track t on </a:t>
            </a:r>
            <a:r>
              <a:rPr lang="en-US" sz="2000" dirty="0" err="1">
                <a:latin typeface="Algerian" panose="04020705040A02060702" pitchFamily="82" charset="0"/>
              </a:rPr>
              <a:t>il.track_id</a:t>
            </a:r>
            <a:r>
              <a:rPr lang="en-US" sz="2000" dirty="0">
                <a:latin typeface="Algerian" panose="04020705040A02060702" pitchFamily="82" charset="0"/>
              </a:rPr>
              <a:t>=</a:t>
            </a:r>
            <a:r>
              <a:rPr lang="en-US" sz="2000" dirty="0" err="1">
                <a:latin typeface="Algerian" panose="04020705040A02060702" pitchFamily="82" charset="0"/>
              </a:rPr>
              <a:t>t.track_id</a:t>
            </a:r>
            <a:endParaRPr lang="en-US" sz="2000" dirty="0">
              <a:latin typeface="Algerian" panose="04020705040A02060702" pitchFamily="82" charset="0"/>
            </a:endParaRPr>
          </a:p>
          <a:p>
            <a:pPr marL="0" indent="0">
              <a:buNone/>
            </a:pPr>
            <a:r>
              <a:rPr lang="fr-FR" sz="2000" dirty="0" err="1">
                <a:latin typeface="Algerian" panose="04020705040A02060702" pitchFamily="82" charset="0"/>
              </a:rPr>
              <a:t>join</a:t>
            </a:r>
            <a:r>
              <a:rPr lang="fr-FR" sz="2000" dirty="0">
                <a:latin typeface="Algerian" panose="04020705040A02060702" pitchFamily="82" charset="0"/>
              </a:rPr>
              <a:t> genre g on </a:t>
            </a:r>
            <a:r>
              <a:rPr lang="fr-FR" sz="2000" dirty="0" err="1">
                <a:latin typeface="Algerian" panose="04020705040A02060702" pitchFamily="82" charset="0"/>
              </a:rPr>
              <a:t>g.genre_id</a:t>
            </a:r>
            <a:r>
              <a:rPr lang="fr-FR" sz="2000" dirty="0">
                <a:latin typeface="Algerian" panose="04020705040A02060702" pitchFamily="82" charset="0"/>
              </a:rPr>
              <a:t>=</a:t>
            </a:r>
            <a:r>
              <a:rPr lang="fr-FR" sz="2000" dirty="0" err="1">
                <a:latin typeface="Algerian" panose="04020705040A02060702" pitchFamily="82" charset="0"/>
              </a:rPr>
              <a:t>t.genre_id</a:t>
            </a:r>
            <a:endParaRPr lang="fr-FR" sz="2000" dirty="0">
              <a:latin typeface="Algerian" panose="04020705040A02060702" pitchFamily="82" charset="0"/>
            </a:endParaRPr>
          </a:p>
          <a:p>
            <a:pPr marL="0" indent="0">
              <a:buNone/>
            </a:pPr>
            <a:r>
              <a:rPr lang="en-GB" sz="2000" dirty="0">
                <a:latin typeface="Algerian" panose="04020705040A02060702" pitchFamily="82" charset="0"/>
              </a:rPr>
              <a:t>where g.name='Rock'</a:t>
            </a:r>
          </a:p>
          <a:p>
            <a:pPr marL="0" indent="0">
              <a:buNone/>
            </a:pPr>
            <a:r>
              <a:rPr lang="en-GB" sz="2000" dirty="0">
                <a:latin typeface="Algerian" panose="04020705040A02060702" pitchFamily="82" charset="0"/>
              </a:rPr>
              <a:t>order by email</a:t>
            </a:r>
            <a:r>
              <a:rPr lang="en-GB" sz="2000" dirty="0" smtClean="0">
                <a:latin typeface="Algerian" panose="04020705040A02060702" pitchFamily="82" charset="0"/>
              </a:rPr>
              <a:t>;</a:t>
            </a:r>
            <a:endParaRPr lang="en-GB" sz="2000" dirty="0">
              <a:latin typeface="Algerian" panose="04020705040A02060702" pitchFamily="82" charset="0"/>
            </a:endParaRPr>
          </a:p>
        </p:txBody>
      </p:sp>
    </p:spTree>
    <p:extLst>
      <p:ext uri="{BB962C8B-B14F-4D97-AF65-F5344CB8AC3E}">
        <p14:creationId xmlns:p14="http://schemas.microsoft.com/office/powerpoint/2010/main" val="250732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
            <a:ext cx="9144000" cy="1197405"/>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GB"/>
          </a:p>
        </p:txBody>
      </p:sp>
      <p:sp>
        <p:nvSpPr>
          <p:cNvPr id="2" name="Title 1"/>
          <p:cNvSpPr>
            <a:spLocks noGrp="1"/>
          </p:cNvSpPr>
          <p:nvPr>
            <p:ph type="title"/>
          </p:nvPr>
        </p:nvSpPr>
        <p:spPr>
          <a:xfrm>
            <a:off x="457200" y="281176"/>
            <a:ext cx="8229600" cy="610820"/>
          </a:xfrm>
        </p:spPr>
        <p:txBody>
          <a:bodyPr>
            <a:normAutofit fontScale="90000"/>
          </a:bodyPr>
          <a:lstStyle/>
          <a:p>
            <a:pPr algn="ctr"/>
            <a:r>
              <a:rPr lang="en-US"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lgerian" panose="04020705040A02060702" pitchFamily="82" charset="0"/>
              </a:rPr>
              <a:t>CONTINUE</a:t>
            </a:r>
            <a:endParaRPr lang="en-US"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lgerian" panose="04020705040A02060702" pitchFamily="82" charset="0"/>
            </a:endParaRPr>
          </a:p>
        </p:txBody>
      </p:sp>
      <p:sp>
        <p:nvSpPr>
          <p:cNvPr id="3" name="Content Placeholder 2"/>
          <p:cNvSpPr>
            <a:spLocks noGrp="1"/>
          </p:cNvSpPr>
          <p:nvPr>
            <p:ph idx="1"/>
          </p:nvPr>
        </p:nvSpPr>
        <p:spPr>
          <a:xfrm>
            <a:off x="0" y="1197404"/>
            <a:ext cx="9143999" cy="3946096"/>
          </a:xfrm>
        </p:spPr>
        <p:txBody>
          <a:bodyPr>
            <a:noAutofit/>
          </a:bodyPr>
          <a:lstStyle/>
          <a:p>
            <a:pPr marL="0" indent="0">
              <a:buNone/>
            </a:pPr>
            <a:r>
              <a:rPr lang="en-GB" sz="2000" dirty="0" smtClean="0">
                <a:latin typeface="Algerian" panose="04020705040A02060702" pitchFamily="82" charset="0"/>
              </a:rPr>
              <a:t>                   ---------------------</a:t>
            </a:r>
            <a:r>
              <a:rPr lang="en-GB" sz="2000" dirty="0">
                <a:latin typeface="Algerian" panose="04020705040A02060702" pitchFamily="82" charset="0"/>
              </a:rPr>
              <a:t>another method-------</a:t>
            </a:r>
          </a:p>
          <a:p>
            <a:pPr marL="0" indent="0">
              <a:buNone/>
            </a:pPr>
            <a:r>
              <a:rPr lang="en-GB" sz="2000" dirty="0">
                <a:latin typeface="Algerian" panose="04020705040A02060702" pitchFamily="82" charset="0"/>
              </a:rPr>
              <a:t>SELECT DISTINCT </a:t>
            </a:r>
            <a:r>
              <a:rPr lang="en-GB" sz="2000" dirty="0" err="1">
                <a:latin typeface="Algerian" panose="04020705040A02060702" pitchFamily="82" charset="0"/>
              </a:rPr>
              <a:t>email,first_name</a:t>
            </a:r>
            <a:r>
              <a:rPr lang="en-GB" sz="2000" dirty="0">
                <a:latin typeface="Algerian" panose="04020705040A02060702" pitchFamily="82" charset="0"/>
              </a:rPr>
              <a:t>, </a:t>
            </a:r>
            <a:r>
              <a:rPr lang="en-GB" sz="2000" dirty="0" err="1">
                <a:latin typeface="Algerian" panose="04020705040A02060702" pitchFamily="82" charset="0"/>
              </a:rPr>
              <a:t>last_name</a:t>
            </a:r>
            <a:endParaRPr lang="en-GB" sz="2000" dirty="0">
              <a:latin typeface="Algerian" panose="04020705040A02060702" pitchFamily="82" charset="0"/>
            </a:endParaRPr>
          </a:p>
          <a:p>
            <a:pPr marL="0" indent="0">
              <a:buNone/>
            </a:pPr>
            <a:r>
              <a:rPr lang="en-GB" sz="2000" dirty="0">
                <a:latin typeface="Algerian" panose="04020705040A02060702" pitchFamily="82" charset="0"/>
              </a:rPr>
              <a:t>FROM customer</a:t>
            </a:r>
          </a:p>
          <a:p>
            <a:pPr marL="0" indent="0">
              <a:buNone/>
            </a:pPr>
            <a:r>
              <a:rPr lang="en-US" sz="2000" dirty="0">
                <a:latin typeface="Algerian" panose="04020705040A02060702" pitchFamily="82" charset="0"/>
              </a:rPr>
              <a:t>JOIN invoice ON </a:t>
            </a:r>
            <a:r>
              <a:rPr lang="en-US" sz="2000" dirty="0" err="1">
                <a:latin typeface="Algerian" panose="04020705040A02060702" pitchFamily="82" charset="0"/>
              </a:rPr>
              <a:t>customer.customer_id</a:t>
            </a:r>
            <a:r>
              <a:rPr lang="en-US" sz="2000" dirty="0">
                <a:latin typeface="Algerian" panose="04020705040A02060702" pitchFamily="82" charset="0"/>
              </a:rPr>
              <a:t> = </a:t>
            </a:r>
            <a:r>
              <a:rPr lang="en-US" sz="2000" dirty="0" err="1">
                <a:latin typeface="Algerian" panose="04020705040A02060702" pitchFamily="82" charset="0"/>
              </a:rPr>
              <a:t>invoice.customer_id</a:t>
            </a:r>
            <a:endParaRPr lang="en-US" sz="2000" dirty="0">
              <a:latin typeface="Algerian" panose="04020705040A02060702" pitchFamily="82" charset="0"/>
            </a:endParaRPr>
          </a:p>
          <a:p>
            <a:pPr marL="0" indent="0">
              <a:buNone/>
            </a:pPr>
            <a:r>
              <a:rPr lang="en-US" sz="2000" dirty="0">
                <a:latin typeface="Algerian" panose="04020705040A02060702" pitchFamily="82" charset="0"/>
              </a:rPr>
              <a:t>JOIN </a:t>
            </a:r>
            <a:r>
              <a:rPr lang="en-US" sz="2000" dirty="0" err="1">
                <a:latin typeface="Algerian" panose="04020705040A02060702" pitchFamily="82" charset="0"/>
              </a:rPr>
              <a:t>invoice_line</a:t>
            </a:r>
            <a:r>
              <a:rPr lang="en-US" sz="2000" dirty="0">
                <a:latin typeface="Algerian" panose="04020705040A02060702" pitchFamily="82" charset="0"/>
              </a:rPr>
              <a:t> ON </a:t>
            </a:r>
            <a:r>
              <a:rPr lang="en-US" sz="2000" dirty="0" err="1">
                <a:latin typeface="Algerian" panose="04020705040A02060702" pitchFamily="82" charset="0"/>
              </a:rPr>
              <a:t>invoice.invoice_id</a:t>
            </a:r>
            <a:r>
              <a:rPr lang="en-US" sz="2000" dirty="0">
                <a:latin typeface="Algerian" panose="04020705040A02060702" pitchFamily="82" charset="0"/>
              </a:rPr>
              <a:t> = </a:t>
            </a:r>
            <a:r>
              <a:rPr lang="en-US" sz="2000" dirty="0" err="1">
                <a:latin typeface="Algerian" panose="04020705040A02060702" pitchFamily="82" charset="0"/>
              </a:rPr>
              <a:t>invoice_line.invoice_id</a:t>
            </a:r>
            <a:endParaRPr lang="en-US" sz="2000" dirty="0">
              <a:latin typeface="Algerian" panose="04020705040A02060702" pitchFamily="82" charset="0"/>
            </a:endParaRPr>
          </a:p>
          <a:p>
            <a:pPr marL="0" indent="0">
              <a:buNone/>
            </a:pPr>
            <a:r>
              <a:rPr lang="en-GB" sz="2000" dirty="0">
                <a:latin typeface="Algerian" panose="04020705040A02060702" pitchFamily="82" charset="0"/>
              </a:rPr>
              <a:t>WHERE </a:t>
            </a:r>
            <a:r>
              <a:rPr lang="en-GB" sz="2000" dirty="0" err="1">
                <a:latin typeface="Algerian" panose="04020705040A02060702" pitchFamily="82" charset="0"/>
              </a:rPr>
              <a:t>track_id</a:t>
            </a:r>
            <a:r>
              <a:rPr lang="en-GB" sz="2000" dirty="0">
                <a:latin typeface="Algerian" panose="04020705040A02060702" pitchFamily="82" charset="0"/>
              </a:rPr>
              <a:t> IN(</a:t>
            </a:r>
          </a:p>
          <a:p>
            <a:pPr marL="0" indent="0">
              <a:buNone/>
            </a:pPr>
            <a:r>
              <a:rPr lang="en-GB" sz="2000" dirty="0">
                <a:latin typeface="Algerian" panose="04020705040A02060702" pitchFamily="82" charset="0"/>
              </a:rPr>
              <a:t>SELECT </a:t>
            </a:r>
            <a:r>
              <a:rPr lang="en-GB" sz="2000" dirty="0" err="1">
                <a:latin typeface="Algerian" panose="04020705040A02060702" pitchFamily="82" charset="0"/>
              </a:rPr>
              <a:t>track_id</a:t>
            </a:r>
            <a:r>
              <a:rPr lang="en-GB" sz="2000" dirty="0">
                <a:latin typeface="Algerian" panose="04020705040A02060702" pitchFamily="82" charset="0"/>
              </a:rPr>
              <a:t> FROM track</a:t>
            </a:r>
          </a:p>
          <a:p>
            <a:pPr marL="0" indent="0">
              <a:buNone/>
            </a:pPr>
            <a:r>
              <a:rPr lang="fr-FR" sz="2000" dirty="0">
                <a:latin typeface="Algerian" panose="04020705040A02060702" pitchFamily="82" charset="0"/>
              </a:rPr>
              <a:t>JOIN genre ON </a:t>
            </a:r>
            <a:r>
              <a:rPr lang="fr-FR" sz="2000" dirty="0" err="1">
                <a:latin typeface="Algerian" panose="04020705040A02060702" pitchFamily="82" charset="0"/>
              </a:rPr>
              <a:t>track.genre_id</a:t>
            </a:r>
            <a:r>
              <a:rPr lang="fr-FR" sz="2000" dirty="0">
                <a:latin typeface="Algerian" panose="04020705040A02060702" pitchFamily="82" charset="0"/>
              </a:rPr>
              <a:t> = </a:t>
            </a:r>
            <a:r>
              <a:rPr lang="fr-FR" sz="2000" dirty="0" err="1">
                <a:latin typeface="Algerian" panose="04020705040A02060702" pitchFamily="82" charset="0"/>
              </a:rPr>
              <a:t>genre.genre_id</a:t>
            </a:r>
            <a:endParaRPr lang="fr-FR" sz="2000" dirty="0">
              <a:latin typeface="Algerian" panose="04020705040A02060702" pitchFamily="82" charset="0"/>
            </a:endParaRPr>
          </a:p>
          <a:p>
            <a:pPr marL="0" indent="0">
              <a:buNone/>
            </a:pPr>
            <a:r>
              <a:rPr lang="en-GB" sz="2000" dirty="0">
                <a:latin typeface="Algerian" panose="04020705040A02060702" pitchFamily="82" charset="0"/>
              </a:rPr>
              <a:t>WHERE genre.name LIKE 'Rock</a:t>
            </a:r>
            <a:r>
              <a:rPr lang="en-GB" sz="2000" dirty="0" smtClean="0">
                <a:latin typeface="Algerian" panose="04020705040A02060702" pitchFamily="82" charset="0"/>
              </a:rPr>
              <a:t>')</a:t>
            </a:r>
            <a:endParaRPr lang="en-GB" sz="2000" dirty="0">
              <a:latin typeface="Algerian" panose="04020705040A02060702" pitchFamily="82" charset="0"/>
            </a:endParaRPr>
          </a:p>
          <a:p>
            <a:pPr marL="0" indent="0">
              <a:buNone/>
            </a:pPr>
            <a:r>
              <a:rPr lang="en-GB" sz="2000" dirty="0">
                <a:latin typeface="Algerian" panose="04020705040A02060702" pitchFamily="82" charset="0"/>
              </a:rPr>
              <a:t>ORDER BY email;</a:t>
            </a:r>
          </a:p>
          <a:p>
            <a:pPr marL="0" indent="0">
              <a:buNone/>
            </a:pPr>
            <a:endParaRPr lang="en-GB" sz="2000" dirty="0">
              <a:latin typeface="Algerian" panose="04020705040A02060702" pitchFamily="82" charset="0"/>
            </a:endParaRPr>
          </a:p>
          <a:p>
            <a:pPr marL="0" indent="0">
              <a:buNone/>
            </a:pPr>
            <a:endParaRPr lang="en-GB" sz="2000" dirty="0">
              <a:latin typeface="Algerian" panose="04020705040A02060702" pitchFamily="82" charset="0"/>
            </a:endParaRPr>
          </a:p>
        </p:txBody>
      </p:sp>
    </p:spTree>
    <p:extLst>
      <p:ext uri="{BB962C8B-B14F-4D97-AF65-F5344CB8AC3E}">
        <p14:creationId xmlns:p14="http://schemas.microsoft.com/office/powerpoint/2010/main" val="82370733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Phone6papers.com | iPhone 6 wallpaper | np05-space-sky-night-dark-nature -blu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589922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907080" y="586585"/>
            <a:ext cx="7024430" cy="4708981"/>
          </a:xfrm>
          <a:prstGeom prst="rect">
            <a:avLst/>
          </a:prstGeom>
          <a:noFill/>
        </p:spPr>
        <p:txBody>
          <a:bodyPr wrap="square" rtlCol="0">
            <a:spAutoFit/>
          </a:bodyPr>
          <a:lstStyle/>
          <a:p>
            <a:pPr algn="ctr"/>
            <a:r>
              <a:rPr lang="en-US" sz="6000" dirty="0">
                <a:solidFill>
                  <a:srgbClr val="FFC000"/>
                </a:solidFill>
                <a:latin typeface="Algerian" panose="04020705040A02060702" pitchFamily="82" charset="0"/>
              </a:rPr>
              <a:t>"A brief introduction to the tables used for analysis in this dataset</a:t>
            </a:r>
            <a:endParaRPr lang="en-GB" sz="6000" dirty="0">
              <a:solidFill>
                <a:srgbClr val="FFC000"/>
              </a:solidFill>
              <a:latin typeface="Algerian" panose="04020705040A02060702" pitchFamily="82" charset="0"/>
            </a:endParaRPr>
          </a:p>
        </p:txBody>
      </p:sp>
    </p:spTree>
    <p:extLst>
      <p:ext uri="{BB962C8B-B14F-4D97-AF65-F5344CB8AC3E}">
        <p14:creationId xmlns:p14="http://schemas.microsoft.com/office/powerpoint/2010/main" val="273122307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10447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6000" dirty="0" smtClean="0">
                <a:ln w="0"/>
                <a:solidFill>
                  <a:schemeClr val="tx1"/>
                </a:solidFill>
                <a:effectLst>
                  <a:outerShdw blurRad="38100" dist="19050" dir="2700000" algn="tl" rotWithShape="0">
                    <a:schemeClr val="dk1">
                      <a:alpha val="40000"/>
                    </a:schemeClr>
                  </a:outerShdw>
                </a:effectLst>
                <a:latin typeface="Algerian" panose="04020705040A02060702" pitchFamily="82" charset="0"/>
              </a:rPr>
              <a:t>OUTPUT</a:t>
            </a:r>
            <a:endParaRPr lang="en-GB" sz="6000" dirty="0">
              <a:ln w="0"/>
              <a:solidFill>
                <a:schemeClr val="tx1"/>
              </a:solidFill>
              <a:effectLst>
                <a:outerShdw blurRad="38100" dist="19050" dir="2700000" algn="tl" rotWithShape="0">
                  <a:schemeClr val="dk1">
                    <a:alpha val="40000"/>
                  </a:schemeClr>
                </a:outerShdw>
              </a:effectLst>
              <a:latin typeface="Algerian" panose="04020705040A02060702" pitchFamily="82"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70421"/>
            <a:ext cx="9144000" cy="4073079"/>
          </a:xfrm>
          <a:prstGeom prst="rect">
            <a:avLst/>
          </a:prstGeom>
        </p:spPr>
      </p:pic>
    </p:spTree>
    <p:extLst>
      <p:ext uri="{BB962C8B-B14F-4D97-AF65-F5344CB8AC3E}">
        <p14:creationId xmlns:p14="http://schemas.microsoft.com/office/powerpoint/2010/main" val="224763424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
            <a:ext cx="9144000" cy="1197405"/>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GB"/>
          </a:p>
        </p:txBody>
      </p:sp>
      <p:sp>
        <p:nvSpPr>
          <p:cNvPr id="3" name="Content Placeholder 2"/>
          <p:cNvSpPr>
            <a:spLocks noGrp="1"/>
          </p:cNvSpPr>
          <p:nvPr>
            <p:ph idx="1"/>
          </p:nvPr>
        </p:nvSpPr>
        <p:spPr>
          <a:xfrm>
            <a:off x="0" y="1197404"/>
            <a:ext cx="9143999" cy="3817625"/>
          </a:xfrm>
        </p:spPr>
        <p:txBody>
          <a:bodyPr>
            <a:normAutofit fontScale="92500"/>
          </a:bodyPr>
          <a:lstStyle/>
          <a:p>
            <a:pPr marL="0" indent="0">
              <a:buNone/>
            </a:pPr>
            <a:r>
              <a:rPr lang="en-US" dirty="0">
                <a:ln w="0"/>
                <a:effectLst>
                  <a:outerShdw blurRad="38100" dist="19050" dir="2700000" algn="tl" rotWithShape="0">
                    <a:schemeClr val="dk1">
                      <a:alpha val="40000"/>
                    </a:schemeClr>
                  </a:outerShdw>
                </a:effectLst>
                <a:latin typeface="Algerian" panose="04020705040A02060702" pitchFamily="82" charset="0"/>
              </a:rPr>
              <a:t>select top 10 </a:t>
            </a:r>
            <a:r>
              <a:rPr lang="en-US" dirty="0" err="1">
                <a:ln w="0"/>
                <a:effectLst>
                  <a:outerShdw blurRad="38100" dist="19050" dir="2700000" algn="tl" rotWithShape="0">
                    <a:schemeClr val="dk1">
                      <a:alpha val="40000"/>
                    </a:schemeClr>
                  </a:outerShdw>
                </a:effectLst>
                <a:latin typeface="Algerian" panose="04020705040A02060702" pitchFamily="82" charset="0"/>
              </a:rPr>
              <a:t>a.name,count</a:t>
            </a:r>
            <a:r>
              <a:rPr lang="en-US" dirty="0">
                <a:ln w="0"/>
                <a:effectLst>
                  <a:outerShdw blurRad="38100" dist="19050" dir="2700000" algn="tl" rotWithShape="0">
                    <a:schemeClr val="dk1">
                      <a:alpha val="40000"/>
                    </a:schemeClr>
                  </a:outerShdw>
                </a:effectLst>
                <a:latin typeface="Algerian" panose="04020705040A02060702" pitchFamily="82" charset="0"/>
              </a:rPr>
              <a:t>(g.name) as </a:t>
            </a:r>
            <a:r>
              <a:rPr lang="en-US" dirty="0" err="1">
                <a:ln w="0"/>
                <a:effectLst>
                  <a:outerShdw blurRad="38100" dist="19050" dir="2700000" algn="tl" rotWithShape="0">
                    <a:schemeClr val="dk1">
                      <a:alpha val="40000"/>
                    </a:schemeClr>
                  </a:outerShdw>
                </a:effectLst>
                <a:latin typeface="Algerian" panose="04020705040A02060702" pitchFamily="82" charset="0"/>
              </a:rPr>
              <a:t>no_track</a:t>
            </a:r>
            <a:endParaRPr lang="en-US" dirty="0">
              <a:ln w="0"/>
              <a:effectLst>
                <a:outerShdw blurRad="38100" dist="19050" dir="2700000" algn="tl" rotWithShape="0">
                  <a:schemeClr val="dk1">
                    <a:alpha val="40000"/>
                  </a:schemeClr>
                </a:outerShdw>
              </a:effectLst>
              <a:latin typeface="Algerian" panose="04020705040A02060702" pitchFamily="82" charset="0"/>
            </a:endParaRPr>
          </a:p>
          <a:p>
            <a:pPr marL="0" indent="0">
              <a:buNone/>
            </a:pPr>
            <a:r>
              <a:rPr lang="en-US" dirty="0">
                <a:ln w="0"/>
                <a:effectLst>
                  <a:outerShdw blurRad="38100" dist="19050" dir="2700000" algn="tl" rotWithShape="0">
                    <a:schemeClr val="dk1">
                      <a:alpha val="40000"/>
                    </a:schemeClr>
                  </a:outerShdw>
                </a:effectLst>
                <a:latin typeface="Algerian" panose="04020705040A02060702" pitchFamily="82" charset="0"/>
              </a:rPr>
              <a:t>from artist a join album ab on </a:t>
            </a:r>
            <a:r>
              <a:rPr lang="en-US" dirty="0" err="1">
                <a:ln w="0"/>
                <a:effectLst>
                  <a:outerShdw blurRad="38100" dist="19050" dir="2700000" algn="tl" rotWithShape="0">
                    <a:schemeClr val="dk1">
                      <a:alpha val="40000"/>
                    </a:schemeClr>
                  </a:outerShdw>
                </a:effectLst>
                <a:latin typeface="Algerian" panose="04020705040A02060702" pitchFamily="82" charset="0"/>
              </a:rPr>
              <a:t>ab.artist_id</a:t>
            </a:r>
            <a:r>
              <a:rPr lang="en-US" dirty="0">
                <a:ln w="0"/>
                <a:effectLst>
                  <a:outerShdw blurRad="38100" dist="19050" dir="2700000" algn="tl" rotWithShape="0">
                    <a:schemeClr val="dk1">
                      <a:alpha val="40000"/>
                    </a:schemeClr>
                  </a:outerShdw>
                </a:effectLst>
                <a:latin typeface="Algerian" panose="04020705040A02060702" pitchFamily="82" charset="0"/>
              </a:rPr>
              <a:t> = </a:t>
            </a:r>
            <a:r>
              <a:rPr lang="en-US" dirty="0" err="1">
                <a:ln w="0"/>
                <a:effectLst>
                  <a:outerShdw blurRad="38100" dist="19050" dir="2700000" algn="tl" rotWithShape="0">
                    <a:schemeClr val="dk1">
                      <a:alpha val="40000"/>
                    </a:schemeClr>
                  </a:outerShdw>
                </a:effectLst>
                <a:latin typeface="Algerian" panose="04020705040A02060702" pitchFamily="82" charset="0"/>
              </a:rPr>
              <a:t>a.artist_id</a:t>
            </a:r>
            <a:endParaRPr lang="en-US" dirty="0">
              <a:ln w="0"/>
              <a:effectLst>
                <a:outerShdw blurRad="38100" dist="19050" dir="2700000" algn="tl" rotWithShape="0">
                  <a:schemeClr val="dk1">
                    <a:alpha val="40000"/>
                  </a:schemeClr>
                </a:outerShdw>
              </a:effectLst>
              <a:latin typeface="Algerian" panose="04020705040A02060702" pitchFamily="82" charset="0"/>
            </a:endParaRPr>
          </a:p>
          <a:p>
            <a:pPr marL="0" indent="0">
              <a:buNone/>
            </a:pPr>
            <a:r>
              <a:rPr lang="en-US" dirty="0">
                <a:ln w="0"/>
                <a:effectLst>
                  <a:outerShdw blurRad="38100" dist="19050" dir="2700000" algn="tl" rotWithShape="0">
                    <a:schemeClr val="dk1">
                      <a:alpha val="40000"/>
                    </a:schemeClr>
                  </a:outerShdw>
                </a:effectLst>
                <a:latin typeface="Algerian" panose="04020705040A02060702" pitchFamily="82" charset="0"/>
              </a:rPr>
              <a:t>join  track t on </a:t>
            </a:r>
            <a:r>
              <a:rPr lang="en-US" dirty="0" err="1">
                <a:ln w="0"/>
                <a:effectLst>
                  <a:outerShdw blurRad="38100" dist="19050" dir="2700000" algn="tl" rotWithShape="0">
                    <a:schemeClr val="dk1">
                      <a:alpha val="40000"/>
                    </a:schemeClr>
                  </a:outerShdw>
                </a:effectLst>
                <a:latin typeface="Algerian" panose="04020705040A02060702" pitchFamily="82" charset="0"/>
              </a:rPr>
              <a:t>ab.album_id</a:t>
            </a:r>
            <a:r>
              <a:rPr lang="en-US" dirty="0">
                <a:ln w="0"/>
                <a:effectLst>
                  <a:outerShdw blurRad="38100" dist="19050" dir="2700000" algn="tl" rotWithShape="0">
                    <a:schemeClr val="dk1">
                      <a:alpha val="40000"/>
                    </a:schemeClr>
                  </a:outerShdw>
                </a:effectLst>
                <a:latin typeface="Algerian" panose="04020705040A02060702" pitchFamily="82" charset="0"/>
              </a:rPr>
              <a:t>=</a:t>
            </a:r>
            <a:r>
              <a:rPr lang="en-US" dirty="0" err="1">
                <a:ln w="0"/>
                <a:effectLst>
                  <a:outerShdw blurRad="38100" dist="19050" dir="2700000" algn="tl" rotWithShape="0">
                    <a:schemeClr val="dk1">
                      <a:alpha val="40000"/>
                    </a:schemeClr>
                  </a:outerShdw>
                </a:effectLst>
                <a:latin typeface="Algerian" panose="04020705040A02060702" pitchFamily="82" charset="0"/>
              </a:rPr>
              <a:t>t.album_id</a:t>
            </a:r>
            <a:endParaRPr lang="en-US" dirty="0">
              <a:ln w="0"/>
              <a:effectLst>
                <a:outerShdw blurRad="38100" dist="19050" dir="2700000" algn="tl" rotWithShape="0">
                  <a:schemeClr val="dk1">
                    <a:alpha val="40000"/>
                  </a:schemeClr>
                </a:outerShdw>
              </a:effectLst>
              <a:latin typeface="Algerian" panose="04020705040A02060702" pitchFamily="82" charset="0"/>
            </a:endParaRPr>
          </a:p>
          <a:p>
            <a:pPr marL="0" indent="0">
              <a:buNone/>
            </a:pPr>
            <a:r>
              <a:rPr lang="fr-FR" dirty="0" err="1">
                <a:ln w="0"/>
                <a:effectLst>
                  <a:outerShdw blurRad="38100" dist="19050" dir="2700000" algn="tl" rotWithShape="0">
                    <a:schemeClr val="dk1">
                      <a:alpha val="40000"/>
                    </a:schemeClr>
                  </a:outerShdw>
                </a:effectLst>
                <a:latin typeface="Algerian" panose="04020705040A02060702" pitchFamily="82" charset="0"/>
              </a:rPr>
              <a:t>join</a:t>
            </a:r>
            <a:r>
              <a:rPr lang="fr-FR" dirty="0">
                <a:ln w="0"/>
                <a:effectLst>
                  <a:outerShdw blurRad="38100" dist="19050" dir="2700000" algn="tl" rotWithShape="0">
                    <a:schemeClr val="dk1">
                      <a:alpha val="40000"/>
                    </a:schemeClr>
                  </a:outerShdw>
                </a:effectLst>
                <a:latin typeface="Algerian" panose="04020705040A02060702" pitchFamily="82" charset="0"/>
              </a:rPr>
              <a:t> genre g on </a:t>
            </a:r>
            <a:r>
              <a:rPr lang="fr-FR" dirty="0" err="1">
                <a:ln w="0"/>
                <a:effectLst>
                  <a:outerShdw blurRad="38100" dist="19050" dir="2700000" algn="tl" rotWithShape="0">
                    <a:schemeClr val="dk1">
                      <a:alpha val="40000"/>
                    </a:schemeClr>
                  </a:outerShdw>
                </a:effectLst>
                <a:latin typeface="Algerian" panose="04020705040A02060702" pitchFamily="82" charset="0"/>
              </a:rPr>
              <a:t>t.genre_id</a:t>
            </a:r>
            <a:r>
              <a:rPr lang="fr-FR" dirty="0">
                <a:ln w="0"/>
                <a:effectLst>
                  <a:outerShdw blurRad="38100" dist="19050" dir="2700000" algn="tl" rotWithShape="0">
                    <a:schemeClr val="dk1">
                      <a:alpha val="40000"/>
                    </a:schemeClr>
                  </a:outerShdw>
                </a:effectLst>
                <a:latin typeface="Algerian" panose="04020705040A02060702" pitchFamily="82" charset="0"/>
              </a:rPr>
              <a:t> = </a:t>
            </a:r>
            <a:r>
              <a:rPr lang="fr-FR" dirty="0" err="1">
                <a:ln w="0"/>
                <a:effectLst>
                  <a:outerShdw blurRad="38100" dist="19050" dir="2700000" algn="tl" rotWithShape="0">
                    <a:schemeClr val="dk1">
                      <a:alpha val="40000"/>
                    </a:schemeClr>
                  </a:outerShdw>
                </a:effectLst>
                <a:latin typeface="Algerian" panose="04020705040A02060702" pitchFamily="82" charset="0"/>
              </a:rPr>
              <a:t>g.genre_id</a:t>
            </a:r>
            <a:endParaRPr lang="fr-FR" dirty="0">
              <a:ln w="0"/>
              <a:effectLst>
                <a:outerShdw blurRad="38100" dist="19050" dir="2700000" algn="tl" rotWithShape="0">
                  <a:schemeClr val="dk1">
                    <a:alpha val="40000"/>
                  </a:schemeClr>
                </a:outerShdw>
              </a:effectLst>
              <a:latin typeface="Algerian" panose="04020705040A02060702" pitchFamily="82" charset="0"/>
            </a:endParaRPr>
          </a:p>
          <a:p>
            <a:pPr marL="0" indent="0">
              <a:buNone/>
            </a:pPr>
            <a:r>
              <a:rPr lang="en-GB" dirty="0">
                <a:ln w="0"/>
                <a:effectLst>
                  <a:outerShdw blurRad="38100" dist="19050" dir="2700000" algn="tl" rotWithShape="0">
                    <a:schemeClr val="dk1">
                      <a:alpha val="40000"/>
                    </a:schemeClr>
                  </a:outerShdw>
                </a:effectLst>
                <a:latin typeface="Algerian" panose="04020705040A02060702" pitchFamily="82" charset="0"/>
              </a:rPr>
              <a:t>where g.name ='Rock'</a:t>
            </a:r>
          </a:p>
          <a:p>
            <a:pPr marL="0" indent="0">
              <a:buNone/>
            </a:pPr>
            <a:r>
              <a:rPr lang="en-GB" dirty="0">
                <a:ln w="0"/>
                <a:effectLst>
                  <a:outerShdw blurRad="38100" dist="19050" dir="2700000" algn="tl" rotWithShape="0">
                    <a:schemeClr val="dk1">
                      <a:alpha val="40000"/>
                    </a:schemeClr>
                  </a:outerShdw>
                </a:effectLst>
                <a:latin typeface="Algerian" panose="04020705040A02060702" pitchFamily="82" charset="0"/>
              </a:rPr>
              <a:t>group by a.name</a:t>
            </a:r>
          </a:p>
          <a:p>
            <a:pPr marL="0" indent="0">
              <a:buNone/>
            </a:pPr>
            <a:r>
              <a:rPr lang="en-GB" dirty="0">
                <a:ln w="0"/>
                <a:effectLst>
                  <a:outerShdw blurRad="38100" dist="19050" dir="2700000" algn="tl" rotWithShape="0">
                    <a:schemeClr val="dk1">
                      <a:alpha val="40000"/>
                    </a:schemeClr>
                  </a:outerShdw>
                </a:effectLst>
                <a:latin typeface="Algerian" panose="04020705040A02060702" pitchFamily="82" charset="0"/>
              </a:rPr>
              <a:t>order by </a:t>
            </a:r>
            <a:r>
              <a:rPr lang="en-GB" dirty="0" err="1">
                <a:ln w="0"/>
                <a:effectLst>
                  <a:outerShdw blurRad="38100" dist="19050" dir="2700000" algn="tl" rotWithShape="0">
                    <a:schemeClr val="dk1">
                      <a:alpha val="40000"/>
                    </a:schemeClr>
                  </a:outerShdw>
                </a:effectLst>
                <a:latin typeface="Algerian" panose="04020705040A02060702" pitchFamily="82" charset="0"/>
              </a:rPr>
              <a:t>no_track</a:t>
            </a:r>
            <a:r>
              <a:rPr lang="en-GB" dirty="0">
                <a:ln w="0"/>
                <a:effectLst>
                  <a:outerShdw blurRad="38100" dist="19050" dir="2700000" algn="tl" rotWithShape="0">
                    <a:schemeClr val="dk1">
                      <a:alpha val="40000"/>
                    </a:schemeClr>
                  </a:outerShdw>
                </a:effectLst>
                <a:latin typeface="Algerian" panose="04020705040A02060702" pitchFamily="82" charset="0"/>
              </a:rPr>
              <a:t> </a:t>
            </a:r>
            <a:r>
              <a:rPr lang="en-GB" dirty="0" err="1">
                <a:ln w="0"/>
                <a:effectLst>
                  <a:outerShdw blurRad="38100" dist="19050" dir="2700000" algn="tl" rotWithShape="0">
                    <a:schemeClr val="dk1">
                      <a:alpha val="40000"/>
                    </a:schemeClr>
                  </a:outerShdw>
                </a:effectLst>
                <a:latin typeface="Algerian" panose="04020705040A02060702" pitchFamily="82" charset="0"/>
              </a:rPr>
              <a:t>desc</a:t>
            </a:r>
            <a:r>
              <a:rPr lang="en-GB" dirty="0" smtClean="0">
                <a:ln w="0"/>
                <a:effectLst>
                  <a:outerShdw blurRad="38100" dist="19050" dir="2700000" algn="tl" rotWithShape="0">
                    <a:schemeClr val="dk1">
                      <a:alpha val="40000"/>
                    </a:schemeClr>
                  </a:outerShdw>
                </a:effectLst>
                <a:latin typeface="Algerian" panose="04020705040A02060702" pitchFamily="82" charset="0"/>
              </a:rPr>
              <a:t>;</a:t>
            </a:r>
            <a:endParaRPr lang="en-GB" dirty="0">
              <a:ln w="0"/>
              <a:effectLst>
                <a:outerShdw blurRad="38100" dist="19050" dir="2700000" algn="tl" rotWithShape="0">
                  <a:schemeClr val="dk1">
                    <a:alpha val="40000"/>
                  </a:schemeClr>
                </a:outerShdw>
              </a:effectLst>
              <a:latin typeface="Algerian" panose="04020705040A02060702" pitchFamily="82" charset="0"/>
            </a:endParaRPr>
          </a:p>
        </p:txBody>
      </p:sp>
      <p:sp>
        <p:nvSpPr>
          <p:cNvPr id="2" name="Title 1"/>
          <p:cNvSpPr>
            <a:spLocks noGrp="1"/>
          </p:cNvSpPr>
          <p:nvPr>
            <p:ph type="title"/>
          </p:nvPr>
        </p:nvSpPr>
        <p:spPr>
          <a:xfrm>
            <a:off x="0" y="-1"/>
            <a:ext cx="9144000" cy="1197405"/>
          </a:xfrm>
        </p:spPr>
        <p:txBody>
          <a:bodyPr>
            <a:noAutofit/>
          </a:bodyPr>
          <a:lstStyle/>
          <a:p>
            <a:pPr algn="l"/>
            <a:r>
              <a:rPr lang="en-US" sz="20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lgerian" panose="04020705040A02060702" pitchFamily="82" charset="0"/>
              </a:rPr>
              <a:t>--2. Let's invite the artists who have written the most rock music in our dataset. Write a query that returns the Artist name and total track count of the top 10 rock bands </a:t>
            </a:r>
          </a:p>
        </p:txBody>
      </p:sp>
    </p:spTree>
    <p:extLst>
      <p:ext uri="{BB962C8B-B14F-4D97-AF65-F5344CB8AC3E}">
        <p14:creationId xmlns:p14="http://schemas.microsoft.com/office/powerpoint/2010/main" val="10914810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
            <a:ext cx="9144000" cy="1197405"/>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GB"/>
          </a:p>
        </p:txBody>
      </p:sp>
      <p:sp>
        <p:nvSpPr>
          <p:cNvPr id="2" name="Title 1"/>
          <p:cNvSpPr>
            <a:spLocks noGrp="1"/>
          </p:cNvSpPr>
          <p:nvPr>
            <p:ph type="title"/>
          </p:nvPr>
        </p:nvSpPr>
        <p:spPr>
          <a:xfrm>
            <a:off x="457200" y="281176"/>
            <a:ext cx="8229600" cy="610820"/>
          </a:xfrm>
        </p:spPr>
        <p:txBody>
          <a:bodyPr>
            <a:normAutofit fontScale="90000"/>
          </a:bodyPr>
          <a:lstStyle/>
          <a:p>
            <a:pPr algn="ctr"/>
            <a:r>
              <a:rPr lang="en-US"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lgerian" panose="04020705040A02060702" pitchFamily="82" charset="0"/>
              </a:rPr>
              <a:t>CONTINUE</a:t>
            </a:r>
            <a:endParaRPr lang="en-US"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lgerian" panose="04020705040A02060702" pitchFamily="82" charset="0"/>
            </a:endParaRPr>
          </a:p>
        </p:txBody>
      </p:sp>
      <p:sp>
        <p:nvSpPr>
          <p:cNvPr id="3" name="Content Placeholder 2"/>
          <p:cNvSpPr>
            <a:spLocks noGrp="1"/>
          </p:cNvSpPr>
          <p:nvPr>
            <p:ph idx="1"/>
          </p:nvPr>
        </p:nvSpPr>
        <p:spPr>
          <a:xfrm>
            <a:off x="0" y="1197404"/>
            <a:ext cx="9143999" cy="3946096"/>
          </a:xfrm>
        </p:spPr>
        <p:txBody>
          <a:bodyPr>
            <a:noAutofit/>
          </a:bodyPr>
          <a:lstStyle/>
          <a:p>
            <a:pPr marL="0" indent="0">
              <a:buNone/>
            </a:pPr>
            <a:r>
              <a:rPr lang="en-GB" sz="2000" dirty="0">
                <a:ln w="0"/>
                <a:effectLst>
                  <a:outerShdw blurRad="38100" dist="19050" dir="2700000" algn="tl" rotWithShape="0">
                    <a:schemeClr val="dk1">
                      <a:alpha val="40000"/>
                    </a:schemeClr>
                  </a:outerShdw>
                </a:effectLst>
                <a:latin typeface="Algerian" panose="04020705040A02060702" pitchFamily="82" charset="0"/>
              </a:rPr>
              <a:t>---------------------or </a:t>
            </a:r>
            <a:r>
              <a:rPr lang="en-GB" sz="2000" dirty="0" err="1">
                <a:ln w="0"/>
                <a:effectLst>
                  <a:outerShdw blurRad="38100" dist="19050" dir="2700000" algn="tl" rotWithShape="0">
                    <a:schemeClr val="dk1">
                      <a:alpha val="40000"/>
                    </a:schemeClr>
                  </a:outerShdw>
                </a:effectLst>
                <a:latin typeface="Algerian" panose="04020705040A02060702" pitchFamily="82" charset="0"/>
              </a:rPr>
              <a:t>another_method</a:t>
            </a:r>
            <a:r>
              <a:rPr lang="en-GB" sz="2000" dirty="0">
                <a:ln w="0"/>
                <a:effectLst>
                  <a:outerShdw blurRad="38100" dist="19050" dir="2700000" algn="tl" rotWithShape="0">
                    <a:schemeClr val="dk1">
                      <a:alpha val="40000"/>
                    </a:schemeClr>
                  </a:outerShdw>
                </a:effectLst>
                <a:latin typeface="Algerian" panose="04020705040A02060702" pitchFamily="82" charset="0"/>
              </a:rPr>
              <a:t> =------------------------</a:t>
            </a:r>
          </a:p>
          <a:p>
            <a:pPr marL="0" indent="0">
              <a:buNone/>
            </a:pPr>
            <a:r>
              <a:rPr lang="en-US" sz="2000" dirty="0">
                <a:ln w="0"/>
                <a:effectLst>
                  <a:outerShdw blurRad="38100" dist="19050" dir="2700000" algn="tl" rotWithShape="0">
                    <a:schemeClr val="dk1">
                      <a:alpha val="40000"/>
                    </a:schemeClr>
                  </a:outerShdw>
                </a:effectLst>
                <a:latin typeface="Algerian" panose="04020705040A02060702" pitchFamily="82" charset="0"/>
              </a:rPr>
              <a:t>SELECT TOP 10 </a:t>
            </a:r>
            <a:r>
              <a:rPr lang="en-US" sz="2000" dirty="0" err="1">
                <a:ln w="0"/>
                <a:effectLst>
                  <a:outerShdw blurRad="38100" dist="19050" dir="2700000" algn="tl" rotWithShape="0">
                    <a:schemeClr val="dk1">
                      <a:alpha val="40000"/>
                    </a:schemeClr>
                  </a:outerShdw>
                </a:effectLst>
                <a:latin typeface="Algerian" panose="04020705040A02060702" pitchFamily="82" charset="0"/>
              </a:rPr>
              <a:t>a.artist_id</a:t>
            </a:r>
            <a:r>
              <a:rPr lang="en-US" sz="2000" dirty="0">
                <a:ln w="0"/>
                <a:effectLst>
                  <a:outerShdw blurRad="38100" dist="19050" dir="2700000" algn="tl" rotWithShape="0">
                    <a:schemeClr val="dk1">
                      <a:alpha val="40000"/>
                    </a:schemeClr>
                  </a:outerShdw>
                </a:effectLst>
                <a:latin typeface="Algerian" panose="04020705040A02060702" pitchFamily="82" charset="0"/>
              </a:rPr>
              <a:t>, a.name, COUNT(</a:t>
            </a:r>
            <a:r>
              <a:rPr lang="en-US" sz="2000" dirty="0" err="1">
                <a:ln w="0"/>
                <a:effectLst>
                  <a:outerShdw blurRad="38100" dist="19050" dir="2700000" algn="tl" rotWithShape="0">
                    <a:schemeClr val="dk1">
                      <a:alpha val="40000"/>
                    </a:schemeClr>
                  </a:outerShdw>
                </a:effectLst>
                <a:latin typeface="Algerian" panose="04020705040A02060702" pitchFamily="82" charset="0"/>
              </a:rPr>
              <a:t>a.artist_id</a:t>
            </a:r>
            <a:r>
              <a:rPr lang="en-US" sz="2000" dirty="0">
                <a:ln w="0"/>
                <a:effectLst>
                  <a:outerShdw blurRad="38100" dist="19050" dir="2700000" algn="tl" rotWithShape="0">
                    <a:schemeClr val="dk1">
                      <a:alpha val="40000"/>
                    </a:schemeClr>
                  </a:outerShdw>
                </a:effectLst>
                <a:latin typeface="Algerian" panose="04020705040A02060702" pitchFamily="82" charset="0"/>
              </a:rPr>
              <a:t>) AS </a:t>
            </a:r>
            <a:r>
              <a:rPr lang="en-US" sz="2000" dirty="0" err="1">
                <a:ln w="0"/>
                <a:effectLst>
                  <a:outerShdw blurRad="38100" dist="19050" dir="2700000" algn="tl" rotWithShape="0">
                    <a:schemeClr val="dk1">
                      <a:alpha val="40000"/>
                    </a:schemeClr>
                  </a:outerShdw>
                </a:effectLst>
                <a:latin typeface="Algerian" panose="04020705040A02060702" pitchFamily="82" charset="0"/>
              </a:rPr>
              <a:t>number_of_songs</a:t>
            </a:r>
            <a:endParaRPr lang="en-US" sz="2000" dirty="0">
              <a:ln w="0"/>
              <a:effectLst>
                <a:outerShdw blurRad="38100" dist="19050" dir="2700000" algn="tl" rotWithShape="0">
                  <a:schemeClr val="dk1">
                    <a:alpha val="40000"/>
                  </a:schemeClr>
                </a:outerShdw>
              </a:effectLst>
              <a:latin typeface="Algerian" panose="04020705040A02060702" pitchFamily="82" charset="0"/>
            </a:endParaRPr>
          </a:p>
          <a:p>
            <a:pPr marL="0" indent="0">
              <a:buNone/>
            </a:pPr>
            <a:r>
              <a:rPr lang="en-GB" sz="2000" dirty="0">
                <a:ln w="0"/>
                <a:effectLst>
                  <a:outerShdw blurRad="38100" dist="19050" dir="2700000" algn="tl" rotWithShape="0">
                    <a:schemeClr val="dk1">
                      <a:alpha val="40000"/>
                    </a:schemeClr>
                  </a:outerShdw>
                </a:effectLst>
                <a:latin typeface="Algerian" panose="04020705040A02060702" pitchFamily="82" charset="0"/>
              </a:rPr>
              <a:t>FROM track</a:t>
            </a:r>
          </a:p>
          <a:p>
            <a:pPr marL="0" indent="0">
              <a:buNone/>
            </a:pPr>
            <a:r>
              <a:rPr lang="en-GB" sz="2000" dirty="0">
                <a:ln w="0"/>
                <a:effectLst>
                  <a:outerShdw blurRad="38100" dist="19050" dir="2700000" algn="tl" rotWithShape="0">
                    <a:schemeClr val="dk1">
                      <a:alpha val="40000"/>
                    </a:schemeClr>
                  </a:outerShdw>
                </a:effectLst>
                <a:latin typeface="Algerian" panose="04020705040A02060702" pitchFamily="82" charset="0"/>
              </a:rPr>
              <a:t>JOIN album ab ON </a:t>
            </a:r>
            <a:r>
              <a:rPr lang="en-GB" sz="2000" dirty="0" err="1">
                <a:ln w="0"/>
                <a:effectLst>
                  <a:outerShdw blurRad="38100" dist="19050" dir="2700000" algn="tl" rotWithShape="0">
                    <a:schemeClr val="dk1">
                      <a:alpha val="40000"/>
                    </a:schemeClr>
                  </a:outerShdw>
                </a:effectLst>
                <a:latin typeface="Algerian" panose="04020705040A02060702" pitchFamily="82" charset="0"/>
              </a:rPr>
              <a:t>ab.album_id</a:t>
            </a:r>
            <a:r>
              <a:rPr lang="en-GB" sz="2000" dirty="0">
                <a:ln w="0"/>
                <a:effectLst>
                  <a:outerShdw blurRad="38100" dist="19050" dir="2700000" algn="tl" rotWithShape="0">
                    <a:schemeClr val="dk1">
                      <a:alpha val="40000"/>
                    </a:schemeClr>
                  </a:outerShdw>
                </a:effectLst>
                <a:latin typeface="Algerian" panose="04020705040A02060702" pitchFamily="82" charset="0"/>
              </a:rPr>
              <a:t> = </a:t>
            </a:r>
            <a:r>
              <a:rPr lang="en-GB" sz="2000" dirty="0" err="1">
                <a:ln w="0"/>
                <a:effectLst>
                  <a:outerShdw blurRad="38100" dist="19050" dir="2700000" algn="tl" rotWithShape="0">
                    <a:schemeClr val="dk1">
                      <a:alpha val="40000"/>
                    </a:schemeClr>
                  </a:outerShdw>
                </a:effectLst>
                <a:latin typeface="Algerian" panose="04020705040A02060702" pitchFamily="82" charset="0"/>
              </a:rPr>
              <a:t>track.album_id</a:t>
            </a:r>
            <a:endParaRPr lang="en-GB" sz="2000" dirty="0">
              <a:ln w="0"/>
              <a:effectLst>
                <a:outerShdw blurRad="38100" dist="19050" dir="2700000" algn="tl" rotWithShape="0">
                  <a:schemeClr val="dk1">
                    <a:alpha val="40000"/>
                  </a:schemeClr>
                </a:outerShdw>
              </a:effectLst>
              <a:latin typeface="Algerian" panose="04020705040A02060702" pitchFamily="82" charset="0"/>
            </a:endParaRPr>
          </a:p>
          <a:p>
            <a:pPr marL="0" indent="0">
              <a:buNone/>
            </a:pPr>
            <a:r>
              <a:rPr lang="en-US" sz="2000" dirty="0">
                <a:ln w="0"/>
                <a:effectLst>
                  <a:outerShdw blurRad="38100" dist="19050" dir="2700000" algn="tl" rotWithShape="0">
                    <a:schemeClr val="dk1">
                      <a:alpha val="40000"/>
                    </a:schemeClr>
                  </a:outerShdw>
                </a:effectLst>
                <a:latin typeface="Algerian" panose="04020705040A02060702" pitchFamily="82" charset="0"/>
              </a:rPr>
              <a:t>JOIN artist a ON </a:t>
            </a:r>
            <a:r>
              <a:rPr lang="en-US" sz="2000" dirty="0" err="1">
                <a:ln w="0"/>
                <a:effectLst>
                  <a:outerShdw blurRad="38100" dist="19050" dir="2700000" algn="tl" rotWithShape="0">
                    <a:schemeClr val="dk1">
                      <a:alpha val="40000"/>
                    </a:schemeClr>
                  </a:outerShdw>
                </a:effectLst>
                <a:latin typeface="Algerian" panose="04020705040A02060702" pitchFamily="82" charset="0"/>
              </a:rPr>
              <a:t>a.artist_id</a:t>
            </a:r>
            <a:r>
              <a:rPr lang="en-US" sz="2000" dirty="0">
                <a:ln w="0"/>
                <a:effectLst>
                  <a:outerShdw blurRad="38100" dist="19050" dir="2700000" algn="tl" rotWithShape="0">
                    <a:schemeClr val="dk1">
                      <a:alpha val="40000"/>
                    </a:schemeClr>
                  </a:outerShdw>
                </a:effectLst>
                <a:latin typeface="Algerian" panose="04020705040A02060702" pitchFamily="82" charset="0"/>
              </a:rPr>
              <a:t> = </a:t>
            </a:r>
            <a:r>
              <a:rPr lang="en-US" sz="2000" dirty="0" err="1">
                <a:ln w="0"/>
                <a:effectLst>
                  <a:outerShdw blurRad="38100" dist="19050" dir="2700000" algn="tl" rotWithShape="0">
                    <a:schemeClr val="dk1">
                      <a:alpha val="40000"/>
                    </a:schemeClr>
                  </a:outerShdw>
                </a:effectLst>
                <a:latin typeface="Algerian" panose="04020705040A02060702" pitchFamily="82" charset="0"/>
              </a:rPr>
              <a:t>ab.artist_id</a:t>
            </a:r>
            <a:endParaRPr lang="en-US" sz="2000" dirty="0">
              <a:ln w="0"/>
              <a:effectLst>
                <a:outerShdw blurRad="38100" dist="19050" dir="2700000" algn="tl" rotWithShape="0">
                  <a:schemeClr val="dk1">
                    <a:alpha val="40000"/>
                  </a:schemeClr>
                </a:outerShdw>
              </a:effectLst>
              <a:latin typeface="Algerian" panose="04020705040A02060702" pitchFamily="82" charset="0"/>
            </a:endParaRPr>
          </a:p>
          <a:p>
            <a:pPr marL="0" indent="0">
              <a:buNone/>
            </a:pPr>
            <a:r>
              <a:rPr lang="fr-FR" sz="2000" dirty="0">
                <a:ln w="0"/>
                <a:effectLst>
                  <a:outerShdw blurRad="38100" dist="19050" dir="2700000" algn="tl" rotWithShape="0">
                    <a:schemeClr val="dk1">
                      <a:alpha val="40000"/>
                    </a:schemeClr>
                  </a:outerShdw>
                </a:effectLst>
                <a:latin typeface="Algerian" panose="04020705040A02060702" pitchFamily="82" charset="0"/>
              </a:rPr>
              <a:t>JOIN genre ON </a:t>
            </a:r>
            <a:r>
              <a:rPr lang="fr-FR" sz="2000" dirty="0" err="1">
                <a:ln w="0"/>
                <a:effectLst>
                  <a:outerShdw blurRad="38100" dist="19050" dir="2700000" algn="tl" rotWithShape="0">
                    <a:schemeClr val="dk1">
                      <a:alpha val="40000"/>
                    </a:schemeClr>
                  </a:outerShdw>
                </a:effectLst>
                <a:latin typeface="Algerian" panose="04020705040A02060702" pitchFamily="82" charset="0"/>
              </a:rPr>
              <a:t>genre.genre_id</a:t>
            </a:r>
            <a:r>
              <a:rPr lang="fr-FR" sz="2000" dirty="0">
                <a:ln w="0"/>
                <a:effectLst>
                  <a:outerShdw blurRad="38100" dist="19050" dir="2700000" algn="tl" rotWithShape="0">
                    <a:schemeClr val="dk1">
                      <a:alpha val="40000"/>
                    </a:schemeClr>
                  </a:outerShdw>
                </a:effectLst>
                <a:latin typeface="Algerian" panose="04020705040A02060702" pitchFamily="82" charset="0"/>
              </a:rPr>
              <a:t> = </a:t>
            </a:r>
            <a:r>
              <a:rPr lang="fr-FR" sz="2000" dirty="0" err="1">
                <a:ln w="0"/>
                <a:effectLst>
                  <a:outerShdw blurRad="38100" dist="19050" dir="2700000" algn="tl" rotWithShape="0">
                    <a:schemeClr val="dk1">
                      <a:alpha val="40000"/>
                    </a:schemeClr>
                  </a:outerShdw>
                </a:effectLst>
                <a:latin typeface="Algerian" panose="04020705040A02060702" pitchFamily="82" charset="0"/>
              </a:rPr>
              <a:t>track.genre_id</a:t>
            </a:r>
            <a:endParaRPr lang="fr-FR" sz="2000" dirty="0">
              <a:ln w="0"/>
              <a:effectLst>
                <a:outerShdw blurRad="38100" dist="19050" dir="2700000" algn="tl" rotWithShape="0">
                  <a:schemeClr val="dk1">
                    <a:alpha val="40000"/>
                  </a:schemeClr>
                </a:outerShdw>
              </a:effectLst>
              <a:latin typeface="Algerian" panose="04020705040A02060702" pitchFamily="82" charset="0"/>
            </a:endParaRPr>
          </a:p>
          <a:p>
            <a:pPr marL="0" indent="0">
              <a:buNone/>
            </a:pPr>
            <a:r>
              <a:rPr lang="en-GB" sz="2000" dirty="0">
                <a:ln w="0"/>
                <a:effectLst>
                  <a:outerShdw blurRad="38100" dist="19050" dir="2700000" algn="tl" rotWithShape="0">
                    <a:schemeClr val="dk1">
                      <a:alpha val="40000"/>
                    </a:schemeClr>
                  </a:outerShdw>
                </a:effectLst>
                <a:latin typeface="Algerian" panose="04020705040A02060702" pitchFamily="82" charset="0"/>
              </a:rPr>
              <a:t>WHERE genre.name LIKE 'Rock'</a:t>
            </a:r>
          </a:p>
          <a:p>
            <a:pPr marL="0" indent="0">
              <a:buNone/>
            </a:pPr>
            <a:r>
              <a:rPr lang="en-GB" sz="2000" dirty="0">
                <a:ln w="0"/>
                <a:effectLst>
                  <a:outerShdw blurRad="38100" dist="19050" dir="2700000" algn="tl" rotWithShape="0">
                    <a:schemeClr val="dk1">
                      <a:alpha val="40000"/>
                    </a:schemeClr>
                  </a:outerShdw>
                </a:effectLst>
                <a:latin typeface="Algerian" panose="04020705040A02060702" pitchFamily="82" charset="0"/>
              </a:rPr>
              <a:t>GROUP BY </a:t>
            </a:r>
            <a:r>
              <a:rPr lang="en-GB" sz="2000" dirty="0" err="1">
                <a:ln w="0"/>
                <a:effectLst>
                  <a:outerShdw blurRad="38100" dist="19050" dir="2700000" algn="tl" rotWithShape="0">
                    <a:schemeClr val="dk1">
                      <a:alpha val="40000"/>
                    </a:schemeClr>
                  </a:outerShdw>
                </a:effectLst>
                <a:latin typeface="Algerian" panose="04020705040A02060702" pitchFamily="82" charset="0"/>
              </a:rPr>
              <a:t>a.artist_id</a:t>
            </a:r>
            <a:r>
              <a:rPr lang="en-GB" sz="2000" dirty="0">
                <a:ln w="0"/>
                <a:effectLst>
                  <a:outerShdw blurRad="38100" dist="19050" dir="2700000" algn="tl" rotWithShape="0">
                    <a:schemeClr val="dk1">
                      <a:alpha val="40000"/>
                    </a:schemeClr>
                  </a:outerShdw>
                </a:effectLst>
                <a:latin typeface="Algerian" panose="04020705040A02060702" pitchFamily="82" charset="0"/>
              </a:rPr>
              <a:t>, a.name</a:t>
            </a:r>
          </a:p>
          <a:p>
            <a:pPr marL="0" indent="0">
              <a:buNone/>
            </a:pPr>
            <a:r>
              <a:rPr lang="en-GB" sz="2000" dirty="0">
                <a:ln w="0"/>
                <a:effectLst>
                  <a:outerShdw blurRad="38100" dist="19050" dir="2700000" algn="tl" rotWithShape="0">
                    <a:schemeClr val="dk1">
                      <a:alpha val="40000"/>
                    </a:schemeClr>
                  </a:outerShdw>
                </a:effectLst>
                <a:latin typeface="Algerian" panose="04020705040A02060702" pitchFamily="82" charset="0"/>
              </a:rPr>
              <a:t>ORDER BY </a:t>
            </a:r>
            <a:r>
              <a:rPr lang="en-GB" sz="2000" dirty="0" err="1">
                <a:ln w="0"/>
                <a:effectLst>
                  <a:outerShdw blurRad="38100" dist="19050" dir="2700000" algn="tl" rotWithShape="0">
                    <a:schemeClr val="dk1">
                      <a:alpha val="40000"/>
                    </a:schemeClr>
                  </a:outerShdw>
                </a:effectLst>
                <a:latin typeface="Algerian" panose="04020705040A02060702" pitchFamily="82" charset="0"/>
              </a:rPr>
              <a:t>number_of_songs</a:t>
            </a:r>
            <a:r>
              <a:rPr lang="en-GB" sz="2000" dirty="0">
                <a:ln w="0"/>
                <a:effectLst>
                  <a:outerShdw blurRad="38100" dist="19050" dir="2700000" algn="tl" rotWithShape="0">
                    <a:schemeClr val="dk1">
                      <a:alpha val="40000"/>
                    </a:schemeClr>
                  </a:outerShdw>
                </a:effectLst>
                <a:latin typeface="Algerian" panose="04020705040A02060702" pitchFamily="82" charset="0"/>
              </a:rPr>
              <a:t> DESC</a:t>
            </a:r>
          </a:p>
          <a:p>
            <a:pPr marL="0" indent="0">
              <a:buNone/>
            </a:pPr>
            <a:endParaRPr lang="en-GB" sz="2000" dirty="0">
              <a:latin typeface="Algerian" panose="04020705040A02060702" pitchFamily="82" charset="0"/>
            </a:endParaRPr>
          </a:p>
        </p:txBody>
      </p:sp>
    </p:spTree>
    <p:extLst>
      <p:ext uri="{BB962C8B-B14F-4D97-AF65-F5344CB8AC3E}">
        <p14:creationId xmlns:p14="http://schemas.microsoft.com/office/powerpoint/2010/main" val="82758971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10447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6000" dirty="0" smtClean="0">
                <a:ln w="0"/>
                <a:solidFill>
                  <a:schemeClr val="tx1"/>
                </a:solidFill>
                <a:effectLst>
                  <a:outerShdw blurRad="38100" dist="19050" dir="2700000" algn="tl" rotWithShape="0">
                    <a:schemeClr val="dk1">
                      <a:alpha val="40000"/>
                    </a:schemeClr>
                  </a:outerShdw>
                </a:effectLst>
                <a:latin typeface="Algerian" panose="04020705040A02060702" pitchFamily="82" charset="0"/>
              </a:rPr>
              <a:t>OUTPUT</a:t>
            </a:r>
            <a:endParaRPr lang="en-GB" sz="6000" dirty="0">
              <a:ln w="0"/>
              <a:solidFill>
                <a:schemeClr val="tx1"/>
              </a:solidFill>
              <a:effectLst>
                <a:outerShdw blurRad="38100" dist="19050" dir="2700000" algn="tl" rotWithShape="0">
                  <a:schemeClr val="dk1">
                    <a:alpha val="40000"/>
                  </a:schemeClr>
                </a:outerShdw>
              </a:effectLst>
              <a:latin typeface="Algerian" panose="04020705040A02060702" pitchFamily="82"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44700"/>
            <a:ext cx="7167985" cy="4098799"/>
          </a:xfrm>
          <a:prstGeom prst="rect">
            <a:avLst/>
          </a:prstGeom>
        </p:spPr>
      </p:pic>
    </p:spTree>
    <p:extLst>
      <p:ext uri="{BB962C8B-B14F-4D97-AF65-F5344CB8AC3E}">
        <p14:creationId xmlns:p14="http://schemas.microsoft.com/office/powerpoint/2010/main" val="314948045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
            <a:ext cx="9144000" cy="1350111"/>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GB"/>
          </a:p>
        </p:txBody>
      </p:sp>
      <p:sp>
        <p:nvSpPr>
          <p:cNvPr id="2" name="Title 1"/>
          <p:cNvSpPr>
            <a:spLocks noGrp="1"/>
          </p:cNvSpPr>
          <p:nvPr>
            <p:ph type="title"/>
          </p:nvPr>
        </p:nvSpPr>
        <p:spPr>
          <a:xfrm>
            <a:off x="0" y="76351"/>
            <a:ext cx="9143999" cy="1273759"/>
          </a:xfrm>
        </p:spPr>
        <p:txBody>
          <a:bodyPr>
            <a:noAutofit/>
          </a:bodyPr>
          <a:lstStyle/>
          <a:p>
            <a:pPr algn="l"/>
            <a:r>
              <a:rPr lang="en-US" sz="20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lgerian" panose="04020705040A02060702" pitchFamily="82" charset="0"/>
              </a:rPr>
              <a:t>--3. Return all the track names that have a song length longer than the average song length. Return the Name and Milliseconds for each track. Order by the song length with the longest songs listed </a:t>
            </a:r>
            <a:r>
              <a:rPr lang="en-US" sz="2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lgerian" panose="04020705040A02060702" pitchFamily="82" charset="0"/>
              </a:rPr>
              <a:t>first              </a:t>
            </a:r>
            <a:endParaRPr lang="en-US" sz="20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lgerian" panose="04020705040A02060702" pitchFamily="82" charset="0"/>
            </a:endParaRPr>
          </a:p>
        </p:txBody>
      </p:sp>
      <p:sp>
        <p:nvSpPr>
          <p:cNvPr id="3" name="Content Placeholder 2"/>
          <p:cNvSpPr>
            <a:spLocks noGrp="1"/>
          </p:cNvSpPr>
          <p:nvPr>
            <p:ph idx="1"/>
          </p:nvPr>
        </p:nvSpPr>
        <p:spPr>
          <a:xfrm>
            <a:off x="0" y="1350110"/>
            <a:ext cx="9143999" cy="3664919"/>
          </a:xfrm>
        </p:spPr>
        <p:txBody>
          <a:bodyPr>
            <a:normAutofit fontScale="70000" lnSpcReduction="20000"/>
          </a:bodyPr>
          <a:lstStyle/>
          <a:p>
            <a:pPr marL="0" indent="0">
              <a:buNone/>
            </a:pPr>
            <a:r>
              <a:rPr lang="en-US" dirty="0">
                <a:latin typeface="Algerian" panose="04020705040A02060702" pitchFamily="82" charset="0"/>
              </a:rPr>
              <a:t>select name , milliseconds , milliseconds/60000 as minutes</a:t>
            </a:r>
          </a:p>
          <a:p>
            <a:pPr marL="0" indent="0">
              <a:buNone/>
            </a:pPr>
            <a:r>
              <a:rPr lang="en-GB" dirty="0">
                <a:latin typeface="Algerian" panose="04020705040A02060702" pitchFamily="82" charset="0"/>
              </a:rPr>
              <a:t>from track</a:t>
            </a:r>
          </a:p>
          <a:p>
            <a:pPr marL="0" indent="0">
              <a:buNone/>
            </a:pPr>
            <a:r>
              <a:rPr lang="en-US" dirty="0">
                <a:latin typeface="Algerian" panose="04020705040A02060702" pitchFamily="82" charset="0"/>
              </a:rPr>
              <a:t>where milliseconds/60000 &gt;  (select </a:t>
            </a:r>
            <a:r>
              <a:rPr lang="en-US" dirty="0" err="1">
                <a:latin typeface="Algerian" panose="04020705040A02060702" pitchFamily="82" charset="0"/>
              </a:rPr>
              <a:t>avg</a:t>
            </a:r>
            <a:r>
              <a:rPr lang="en-US" dirty="0">
                <a:latin typeface="Algerian" panose="04020705040A02060702" pitchFamily="82" charset="0"/>
              </a:rPr>
              <a:t>(milliseconds)/60000  from track)</a:t>
            </a:r>
          </a:p>
          <a:p>
            <a:pPr marL="0" indent="0">
              <a:buNone/>
            </a:pPr>
            <a:r>
              <a:rPr lang="en-GB" dirty="0">
                <a:latin typeface="Algerian" panose="04020705040A02060702" pitchFamily="82" charset="0"/>
              </a:rPr>
              <a:t>order by milliseconds </a:t>
            </a:r>
            <a:r>
              <a:rPr lang="en-GB" dirty="0" err="1">
                <a:latin typeface="Algerian" panose="04020705040A02060702" pitchFamily="82" charset="0"/>
              </a:rPr>
              <a:t>desc</a:t>
            </a:r>
            <a:r>
              <a:rPr lang="en-GB" dirty="0">
                <a:latin typeface="Algerian" panose="04020705040A02060702" pitchFamily="82" charset="0"/>
              </a:rPr>
              <a:t>;</a:t>
            </a:r>
          </a:p>
          <a:p>
            <a:pPr marL="0" indent="0">
              <a:buNone/>
            </a:pPr>
            <a:r>
              <a:rPr lang="en-GB" dirty="0">
                <a:latin typeface="Algerian" panose="04020705040A02060702" pitchFamily="82" charset="0"/>
              </a:rPr>
              <a:t>----------------------------or </a:t>
            </a:r>
            <a:r>
              <a:rPr lang="en-GB" dirty="0" err="1">
                <a:latin typeface="Algerian" panose="04020705040A02060702" pitchFamily="82" charset="0"/>
              </a:rPr>
              <a:t>another_method</a:t>
            </a:r>
            <a:r>
              <a:rPr lang="en-GB" dirty="0">
                <a:latin typeface="Algerian" panose="04020705040A02060702" pitchFamily="82" charset="0"/>
              </a:rPr>
              <a:t> ----------------------</a:t>
            </a:r>
          </a:p>
          <a:p>
            <a:pPr marL="0" indent="0">
              <a:buNone/>
            </a:pPr>
            <a:r>
              <a:rPr lang="en-GB" dirty="0">
                <a:latin typeface="Algerian" panose="04020705040A02060702" pitchFamily="82" charset="0"/>
              </a:rPr>
              <a:t>SELECT </a:t>
            </a:r>
            <a:r>
              <a:rPr lang="en-GB" dirty="0" err="1">
                <a:latin typeface="Algerian" panose="04020705040A02060702" pitchFamily="82" charset="0"/>
              </a:rPr>
              <a:t>name,milliseconds</a:t>
            </a:r>
            <a:endParaRPr lang="en-GB" dirty="0">
              <a:latin typeface="Algerian" panose="04020705040A02060702" pitchFamily="82" charset="0"/>
            </a:endParaRPr>
          </a:p>
          <a:p>
            <a:pPr marL="0" indent="0">
              <a:buNone/>
            </a:pPr>
            <a:r>
              <a:rPr lang="en-GB" dirty="0">
                <a:latin typeface="Algerian" panose="04020705040A02060702" pitchFamily="82" charset="0"/>
              </a:rPr>
              <a:t>FROM track</a:t>
            </a:r>
          </a:p>
          <a:p>
            <a:pPr marL="0" indent="0">
              <a:buNone/>
            </a:pPr>
            <a:r>
              <a:rPr lang="en-GB" dirty="0">
                <a:latin typeface="Algerian" panose="04020705040A02060702" pitchFamily="82" charset="0"/>
              </a:rPr>
              <a:t>WHERE milliseconds &gt; (</a:t>
            </a:r>
          </a:p>
          <a:p>
            <a:pPr marL="0" indent="0">
              <a:buNone/>
            </a:pPr>
            <a:r>
              <a:rPr lang="en-GB" dirty="0">
                <a:latin typeface="Algerian" panose="04020705040A02060702" pitchFamily="82" charset="0"/>
              </a:rPr>
              <a:t>SELECT AVG(milliseconds) AS </a:t>
            </a:r>
            <a:r>
              <a:rPr lang="en-GB" dirty="0" err="1">
                <a:latin typeface="Algerian" panose="04020705040A02060702" pitchFamily="82" charset="0"/>
              </a:rPr>
              <a:t>avg_track_length</a:t>
            </a:r>
            <a:endParaRPr lang="en-GB" dirty="0">
              <a:latin typeface="Algerian" panose="04020705040A02060702" pitchFamily="82" charset="0"/>
            </a:endParaRPr>
          </a:p>
          <a:p>
            <a:pPr marL="0" indent="0">
              <a:buNone/>
            </a:pPr>
            <a:r>
              <a:rPr lang="en-GB" dirty="0">
                <a:latin typeface="Algerian" panose="04020705040A02060702" pitchFamily="82" charset="0"/>
              </a:rPr>
              <a:t>FROM track )</a:t>
            </a:r>
          </a:p>
          <a:p>
            <a:pPr marL="0" indent="0">
              <a:buNone/>
            </a:pPr>
            <a:r>
              <a:rPr lang="en-GB" dirty="0">
                <a:latin typeface="Algerian" panose="04020705040A02060702" pitchFamily="82" charset="0"/>
              </a:rPr>
              <a:t>ORDER BY milliseconds DESC;</a:t>
            </a:r>
          </a:p>
        </p:txBody>
      </p:sp>
    </p:spTree>
    <p:extLst>
      <p:ext uri="{BB962C8B-B14F-4D97-AF65-F5344CB8AC3E}">
        <p14:creationId xmlns:p14="http://schemas.microsoft.com/office/powerpoint/2010/main" val="282388353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
            <a:ext cx="9144000" cy="1197405"/>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GB"/>
          </a:p>
        </p:txBody>
      </p:sp>
      <p:sp>
        <p:nvSpPr>
          <p:cNvPr id="2" name="Title 1"/>
          <p:cNvSpPr>
            <a:spLocks noGrp="1"/>
          </p:cNvSpPr>
          <p:nvPr>
            <p:ph type="title"/>
          </p:nvPr>
        </p:nvSpPr>
        <p:spPr>
          <a:xfrm>
            <a:off x="457200" y="281176"/>
            <a:ext cx="8229600" cy="610820"/>
          </a:xfrm>
        </p:spPr>
        <p:txBody>
          <a:bodyPr>
            <a:normAutofit fontScale="90000"/>
          </a:bodyPr>
          <a:lstStyle/>
          <a:p>
            <a:pPr algn="ctr"/>
            <a:r>
              <a:rPr lang="en-US"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lgerian" panose="04020705040A02060702" pitchFamily="82" charset="0"/>
              </a:rPr>
              <a:t>CONTINUE</a:t>
            </a:r>
            <a:endParaRPr lang="en-US"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lgerian" panose="04020705040A02060702" pitchFamily="82" charset="0"/>
            </a:endParaRPr>
          </a:p>
        </p:txBody>
      </p:sp>
      <p:sp>
        <p:nvSpPr>
          <p:cNvPr id="3" name="Content Placeholder 2"/>
          <p:cNvSpPr>
            <a:spLocks noGrp="1"/>
          </p:cNvSpPr>
          <p:nvPr>
            <p:ph idx="1"/>
          </p:nvPr>
        </p:nvSpPr>
        <p:spPr>
          <a:xfrm>
            <a:off x="0" y="1197404"/>
            <a:ext cx="9143999" cy="3817625"/>
          </a:xfrm>
        </p:spPr>
        <p:txBody>
          <a:bodyPr>
            <a:normAutofit fontScale="92500" lnSpcReduction="20000"/>
          </a:bodyPr>
          <a:lstStyle/>
          <a:p>
            <a:pPr marL="0" indent="0">
              <a:buNone/>
            </a:pPr>
            <a:r>
              <a:rPr lang="en-GB" dirty="0" smtClean="0">
                <a:latin typeface="Algerian" panose="04020705040A02060702" pitchFamily="82" charset="0"/>
              </a:rPr>
              <a:t>                             </a:t>
            </a:r>
            <a:r>
              <a:rPr lang="en-GB" dirty="0">
                <a:latin typeface="Algerian" panose="04020705040A02060702" pitchFamily="82" charset="0"/>
              </a:rPr>
              <a:t>--OR--ADVANCE VERSION--</a:t>
            </a:r>
          </a:p>
          <a:p>
            <a:pPr marL="0" indent="0">
              <a:buNone/>
            </a:pPr>
            <a:r>
              <a:rPr lang="en-US" dirty="0">
                <a:latin typeface="Algerian" panose="04020705040A02060702" pitchFamily="82" charset="0"/>
              </a:rPr>
              <a:t>select a.name as </a:t>
            </a:r>
            <a:r>
              <a:rPr lang="en-US" dirty="0" err="1">
                <a:latin typeface="Algerian" panose="04020705040A02060702" pitchFamily="82" charset="0"/>
              </a:rPr>
              <a:t>artist_name</a:t>
            </a:r>
            <a:r>
              <a:rPr lang="en-US" dirty="0">
                <a:latin typeface="Algerian" panose="04020705040A02060702" pitchFamily="82" charset="0"/>
              </a:rPr>
              <a:t> ,t.name as </a:t>
            </a:r>
            <a:r>
              <a:rPr lang="en-US" dirty="0" err="1">
                <a:latin typeface="Algerian" panose="04020705040A02060702" pitchFamily="82" charset="0"/>
              </a:rPr>
              <a:t>track_name</a:t>
            </a:r>
            <a:r>
              <a:rPr lang="en-US" dirty="0">
                <a:latin typeface="Algerian" panose="04020705040A02060702" pitchFamily="82" charset="0"/>
              </a:rPr>
              <a:t> , </a:t>
            </a:r>
            <a:r>
              <a:rPr lang="en-US" dirty="0" err="1">
                <a:latin typeface="Algerian" panose="04020705040A02060702" pitchFamily="82" charset="0"/>
              </a:rPr>
              <a:t>t.milliseconds</a:t>
            </a:r>
            <a:r>
              <a:rPr lang="en-US" dirty="0">
                <a:latin typeface="Algerian" panose="04020705040A02060702" pitchFamily="82" charset="0"/>
              </a:rPr>
              <a:t> , </a:t>
            </a:r>
            <a:r>
              <a:rPr lang="en-US" dirty="0" err="1">
                <a:latin typeface="Algerian" panose="04020705040A02060702" pitchFamily="82" charset="0"/>
              </a:rPr>
              <a:t>t.milliseconds</a:t>
            </a:r>
            <a:r>
              <a:rPr lang="en-US" dirty="0">
                <a:latin typeface="Algerian" panose="04020705040A02060702" pitchFamily="82" charset="0"/>
              </a:rPr>
              <a:t>/60000 as minutes</a:t>
            </a:r>
          </a:p>
          <a:p>
            <a:pPr marL="0" indent="0">
              <a:buNone/>
            </a:pPr>
            <a:r>
              <a:rPr lang="en-GB" dirty="0">
                <a:latin typeface="Algerian" panose="04020705040A02060702" pitchFamily="82" charset="0"/>
              </a:rPr>
              <a:t>from track t join album ab on </a:t>
            </a:r>
            <a:r>
              <a:rPr lang="en-GB" dirty="0" err="1">
                <a:latin typeface="Algerian" panose="04020705040A02060702" pitchFamily="82" charset="0"/>
              </a:rPr>
              <a:t>t.album_id</a:t>
            </a:r>
            <a:r>
              <a:rPr lang="en-GB" dirty="0">
                <a:latin typeface="Algerian" panose="04020705040A02060702" pitchFamily="82" charset="0"/>
              </a:rPr>
              <a:t> =</a:t>
            </a:r>
            <a:r>
              <a:rPr lang="en-GB" dirty="0" err="1">
                <a:latin typeface="Algerian" panose="04020705040A02060702" pitchFamily="82" charset="0"/>
              </a:rPr>
              <a:t>ab.album_id</a:t>
            </a:r>
            <a:endParaRPr lang="en-GB" dirty="0">
              <a:latin typeface="Algerian" panose="04020705040A02060702" pitchFamily="82" charset="0"/>
            </a:endParaRPr>
          </a:p>
          <a:p>
            <a:pPr marL="0" indent="0">
              <a:buNone/>
            </a:pPr>
            <a:r>
              <a:rPr lang="en-US" dirty="0">
                <a:latin typeface="Algerian" panose="04020705040A02060702" pitchFamily="82" charset="0"/>
              </a:rPr>
              <a:t>join artist a on </a:t>
            </a:r>
            <a:r>
              <a:rPr lang="en-US" dirty="0" err="1">
                <a:latin typeface="Algerian" panose="04020705040A02060702" pitchFamily="82" charset="0"/>
              </a:rPr>
              <a:t>ab.artist_id</a:t>
            </a:r>
            <a:r>
              <a:rPr lang="en-US" dirty="0">
                <a:latin typeface="Algerian" panose="04020705040A02060702" pitchFamily="82" charset="0"/>
              </a:rPr>
              <a:t> = </a:t>
            </a:r>
            <a:r>
              <a:rPr lang="en-US" dirty="0" err="1">
                <a:latin typeface="Algerian" panose="04020705040A02060702" pitchFamily="82" charset="0"/>
              </a:rPr>
              <a:t>a.artist_id</a:t>
            </a:r>
            <a:endParaRPr lang="en-US" dirty="0">
              <a:latin typeface="Algerian" panose="04020705040A02060702" pitchFamily="82" charset="0"/>
            </a:endParaRPr>
          </a:p>
          <a:p>
            <a:pPr marL="0" indent="0">
              <a:buNone/>
            </a:pPr>
            <a:r>
              <a:rPr lang="en-US" dirty="0">
                <a:latin typeface="Algerian" panose="04020705040A02060702" pitchFamily="82" charset="0"/>
              </a:rPr>
              <a:t>where </a:t>
            </a:r>
            <a:r>
              <a:rPr lang="en-US" dirty="0" err="1">
                <a:latin typeface="Algerian" panose="04020705040A02060702" pitchFamily="82" charset="0"/>
              </a:rPr>
              <a:t>t.milliseconds</a:t>
            </a:r>
            <a:r>
              <a:rPr lang="en-US" dirty="0">
                <a:latin typeface="Algerian" panose="04020705040A02060702" pitchFamily="82" charset="0"/>
              </a:rPr>
              <a:t>/60000 &gt; (select </a:t>
            </a:r>
            <a:r>
              <a:rPr lang="en-US" dirty="0" err="1">
                <a:latin typeface="Algerian" panose="04020705040A02060702" pitchFamily="82" charset="0"/>
              </a:rPr>
              <a:t>avg</a:t>
            </a:r>
            <a:r>
              <a:rPr lang="en-US" dirty="0">
                <a:latin typeface="Algerian" panose="04020705040A02060702" pitchFamily="82" charset="0"/>
              </a:rPr>
              <a:t>(milliseconds)/60000   from track)</a:t>
            </a:r>
          </a:p>
          <a:p>
            <a:pPr marL="0" indent="0">
              <a:buNone/>
            </a:pPr>
            <a:r>
              <a:rPr lang="en-GB" dirty="0">
                <a:latin typeface="Algerian" panose="04020705040A02060702" pitchFamily="82" charset="0"/>
              </a:rPr>
              <a:t>order by </a:t>
            </a:r>
            <a:r>
              <a:rPr lang="en-GB" dirty="0" err="1">
                <a:latin typeface="Algerian" panose="04020705040A02060702" pitchFamily="82" charset="0"/>
              </a:rPr>
              <a:t>t.milliseconds</a:t>
            </a:r>
            <a:r>
              <a:rPr lang="en-GB" dirty="0">
                <a:latin typeface="Algerian" panose="04020705040A02060702" pitchFamily="82" charset="0"/>
              </a:rPr>
              <a:t> </a:t>
            </a:r>
            <a:r>
              <a:rPr lang="en-GB" dirty="0" err="1">
                <a:latin typeface="Algerian" panose="04020705040A02060702" pitchFamily="82" charset="0"/>
              </a:rPr>
              <a:t>desc</a:t>
            </a:r>
            <a:r>
              <a:rPr lang="en-GB" dirty="0">
                <a:latin typeface="Algerian" panose="04020705040A02060702" pitchFamily="82" charset="0"/>
              </a:rPr>
              <a:t>;</a:t>
            </a:r>
          </a:p>
        </p:txBody>
      </p:sp>
    </p:spTree>
    <p:extLst>
      <p:ext uri="{BB962C8B-B14F-4D97-AF65-F5344CB8AC3E}">
        <p14:creationId xmlns:p14="http://schemas.microsoft.com/office/powerpoint/2010/main" val="191107520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658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6000" dirty="0" smtClean="0">
                <a:ln w="0"/>
                <a:solidFill>
                  <a:schemeClr val="tx1"/>
                </a:solidFill>
                <a:effectLst>
                  <a:outerShdw blurRad="38100" dist="19050" dir="2700000" algn="tl" rotWithShape="0">
                    <a:schemeClr val="dk1">
                      <a:alpha val="40000"/>
                    </a:schemeClr>
                  </a:outerShdw>
                </a:effectLst>
                <a:latin typeface="Algerian" panose="04020705040A02060702" pitchFamily="82" charset="0"/>
              </a:rPr>
              <a:t>OUTPUT</a:t>
            </a:r>
            <a:endParaRPr lang="en-GB" sz="6000" dirty="0">
              <a:ln w="0"/>
              <a:solidFill>
                <a:schemeClr val="tx1"/>
              </a:solidFill>
              <a:effectLst>
                <a:outerShdw blurRad="38100" dist="19050" dir="2700000" algn="tl" rotWithShape="0">
                  <a:schemeClr val="dk1">
                    <a:alpha val="40000"/>
                  </a:schemeClr>
                </a:outerShdw>
              </a:effectLst>
              <a:latin typeface="Algerian" panose="04020705040A02060702" pitchFamily="82"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86584"/>
            <a:ext cx="9000445" cy="4556915"/>
          </a:xfrm>
          <a:prstGeom prst="rect">
            <a:avLst/>
          </a:prstGeom>
        </p:spPr>
      </p:pic>
    </p:spTree>
    <p:extLst>
      <p:ext uri="{BB962C8B-B14F-4D97-AF65-F5344CB8AC3E}">
        <p14:creationId xmlns:p14="http://schemas.microsoft.com/office/powerpoint/2010/main" val="359975622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1044700"/>
            <a:ext cx="9161623" cy="418727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GB"/>
          </a:p>
        </p:txBody>
      </p:sp>
      <p:sp>
        <p:nvSpPr>
          <p:cNvPr id="6" name="Horizontal Scroll 5"/>
          <p:cNvSpPr/>
          <p:nvPr/>
        </p:nvSpPr>
        <p:spPr>
          <a:xfrm>
            <a:off x="979314" y="1426462"/>
            <a:ext cx="6566315" cy="2748690"/>
          </a:xfrm>
          <a:prstGeom prst="horizontalScroll">
            <a:avLst/>
          </a:prstGeom>
          <a:gradFill flip="none" rotWithShape="1">
            <a:gsLst>
              <a:gs pos="0">
                <a:schemeClr val="accent5">
                  <a:tint val="50000"/>
                  <a:satMod val="300000"/>
                </a:schemeClr>
              </a:gs>
              <a:gs pos="35000">
                <a:schemeClr val="accent5">
                  <a:tint val="37000"/>
                  <a:satMod val="300000"/>
                </a:schemeClr>
              </a:gs>
              <a:gs pos="100000">
                <a:schemeClr val="accent5">
                  <a:tint val="15000"/>
                  <a:satMod val="350000"/>
                </a:schemeClr>
              </a:gs>
            </a:gsLst>
            <a:path path="circle">
              <a:fillToRect l="100000" b="100000"/>
            </a:path>
            <a:tileRect t="-100000" r="-100000"/>
          </a:gradFill>
          <a:ln w="38100">
            <a:solidFill>
              <a:schemeClr val="accent5">
                <a:lumMod val="75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a:p>
        </p:txBody>
      </p:sp>
      <p:sp>
        <p:nvSpPr>
          <p:cNvPr id="2" name="Title 1"/>
          <p:cNvSpPr>
            <a:spLocks noGrp="1"/>
          </p:cNvSpPr>
          <p:nvPr>
            <p:ph type="title"/>
          </p:nvPr>
        </p:nvSpPr>
        <p:spPr>
          <a:xfrm>
            <a:off x="448965" y="2419045"/>
            <a:ext cx="7627015" cy="763525"/>
          </a:xfrm>
        </p:spPr>
        <p:txBody>
          <a:bodyPr>
            <a:noAutofit/>
          </a:bodyPr>
          <a:lstStyle/>
          <a:p>
            <a:pPr algn="ctr"/>
            <a:r>
              <a:rPr lang="en-US" sz="6000" dirty="0" smtClean="0">
                <a:latin typeface="Algerian" panose="04020705040A02060702" pitchFamily="82" charset="0"/>
              </a:rPr>
              <a:t>PHASE THIRD</a:t>
            </a:r>
            <a:endParaRPr lang="en-GB" sz="6000" dirty="0">
              <a:latin typeface="Algerian" panose="04020705040A02060702" pitchFamily="82" charset="0"/>
            </a:endParaRPr>
          </a:p>
        </p:txBody>
      </p:sp>
    </p:spTree>
    <p:extLst>
      <p:ext uri="{BB962C8B-B14F-4D97-AF65-F5344CB8AC3E}">
        <p14:creationId xmlns:p14="http://schemas.microsoft.com/office/powerpoint/2010/main" val="4191774509"/>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
            <a:ext cx="9144000" cy="1197405"/>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GB"/>
          </a:p>
        </p:txBody>
      </p:sp>
      <p:sp>
        <p:nvSpPr>
          <p:cNvPr id="2" name="Title 1"/>
          <p:cNvSpPr>
            <a:spLocks noGrp="1"/>
          </p:cNvSpPr>
          <p:nvPr>
            <p:ph type="title"/>
          </p:nvPr>
        </p:nvSpPr>
        <p:spPr>
          <a:xfrm>
            <a:off x="-1" y="0"/>
            <a:ext cx="9143999" cy="1197404"/>
          </a:xfrm>
        </p:spPr>
        <p:txBody>
          <a:bodyPr>
            <a:noAutofit/>
          </a:bodyPr>
          <a:lstStyle/>
          <a:p>
            <a:pPr algn="l"/>
            <a:r>
              <a:rPr lang="en-US" sz="24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lgerian" panose="04020705040A02060702" pitchFamily="82" charset="0"/>
              </a:rPr>
              <a:t>--1. Find how much amount spent by each customer on artists? Write a query to return customer name, artist name and total spent </a:t>
            </a:r>
          </a:p>
        </p:txBody>
      </p:sp>
      <p:sp>
        <p:nvSpPr>
          <p:cNvPr id="3" name="Content Placeholder 2"/>
          <p:cNvSpPr>
            <a:spLocks noGrp="1"/>
          </p:cNvSpPr>
          <p:nvPr>
            <p:ph idx="1"/>
          </p:nvPr>
        </p:nvSpPr>
        <p:spPr>
          <a:xfrm>
            <a:off x="0" y="1197404"/>
            <a:ext cx="9143999" cy="3946096"/>
          </a:xfrm>
        </p:spPr>
        <p:txBody>
          <a:bodyPr>
            <a:normAutofit fontScale="85000" lnSpcReduction="20000"/>
          </a:bodyPr>
          <a:lstStyle/>
          <a:p>
            <a:pPr marL="0" indent="0">
              <a:buNone/>
            </a:pPr>
            <a:r>
              <a:rPr lang="en-GB" dirty="0">
                <a:latin typeface="Algerian" panose="04020705040A02060702" pitchFamily="82" charset="0"/>
              </a:rPr>
              <a:t> </a:t>
            </a:r>
            <a:r>
              <a:rPr lang="en-GB" dirty="0" smtClean="0">
                <a:latin typeface="Algerian" panose="04020705040A02060702" pitchFamily="82" charset="0"/>
              </a:rPr>
              <a:t>          -------****----*-</a:t>
            </a:r>
            <a:r>
              <a:rPr lang="en-GB" dirty="0">
                <a:latin typeface="Algerian" panose="04020705040A02060702" pitchFamily="82" charset="0"/>
              </a:rPr>
              <a:t>BASIC_VERSION---*-----****----------</a:t>
            </a:r>
          </a:p>
          <a:p>
            <a:pPr marL="0" indent="0">
              <a:buNone/>
            </a:pPr>
            <a:r>
              <a:rPr lang="en-GB" dirty="0">
                <a:latin typeface="Algerian" panose="04020705040A02060702" pitchFamily="82" charset="0"/>
              </a:rPr>
              <a:t>select </a:t>
            </a:r>
            <a:r>
              <a:rPr lang="en-GB" dirty="0" err="1">
                <a:latin typeface="Algerian" panose="04020705040A02060702" pitchFamily="82" charset="0"/>
              </a:rPr>
              <a:t>c.customer_id,a.name,sum</a:t>
            </a:r>
            <a:r>
              <a:rPr lang="en-GB" dirty="0">
                <a:latin typeface="Algerian" panose="04020705040A02060702" pitchFamily="82" charset="0"/>
              </a:rPr>
              <a:t>(</a:t>
            </a:r>
            <a:r>
              <a:rPr lang="en-GB" dirty="0" err="1">
                <a:latin typeface="Algerian" panose="04020705040A02060702" pitchFamily="82" charset="0"/>
              </a:rPr>
              <a:t>i.total</a:t>
            </a:r>
            <a:r>
              <a:rPr lang="en-GB" dirty="0">
                <a:latin typeface="Algerian" panose="04020705040A02060702" pitchFamily="82" charset="0"/>
              </a:rPr>
              <a:t>) </a:t>
            </a:r>
            <a:r>
              <a:rPr lang="en-GB" dirty="0" err="1">
                <a:latin typeface="Algerian" panose="04020705040A02060702" pitchFamily="82" charset="0"/>
              </a:rPr>
              <a:t>total_spent</a:t>
            </a:r>
            <a:endParaRPr lang="en-GB" dirty="0">
              <a:latin typeface="Algerian" panose="04020705040A02060702" pitchFamily="82" charset="0"/>
            </a:endParaRPr>
          </a:p>
          <a:p>
            <a:pPr marL="0" indent="0">
              <a:buNone/>
            </a:pPr>
            <a:r>
              <a:rPr lang="en-US" dirty="0">
                <a:latin typeface="Algerian" panose="04020705040A02060702" pitchFamily="82" charset="0"/>
              </a:rPr>
              <a:t>from customer c join invoice </a:t>
            </a:r>
            <a:r>
              <a:rPr lang="en-US" dirty="0" err="1">
                <a:latin typeface="Algerian" panose="04020705040A02060702" pitchFamily="82" charset="0"/>
              </a:rPr>
              <a:t>i</a:t>
            </a:r>
            <a:r>
              <a:rPr lang="en-US" dirty="0">
                <a:latin typeface="Algerian" panose="04020705040A02060702" pitchFamily="82" charset="0"/>
              </a:rPr>
              <a:t> on </a:t>
            </a:r>
            <a:r>
              <a:rPr lang="en-US" dirty="0" err="1">
                <a:latin typeface="Algerian" panose="04020705040A02060702" pitchFamily="82" charset="0"/>
              </a:rPr>
              <a:t>c.customer_id</a:t>
            </a:r>
            <a:r>
              <a:rPr lang="en-US" dirty="0">
                <a:latin typeface="Algerian" panose="04020705040A02060702" pitchFamily="82" charset="0"/>
              </a:rPr>
              <a:t> = </a:t>
            </a:r>
            <a:r>
              <a:rPr lang="en-US" dirty="0" err="1">
                <a:latin typeface="Algerian" panose="04020705040A02060702" pitchFamily="82" charset="0"/>
              </a:rPr>
              <a:t>i.customer_id</a:t>
            </a:r>
            <a:endParaRPr lang="en-US" dirty="0">
              <a:latin typeface="Algerian" panose="04020705040A02060702" pitchFamily="82" charset="0"/>
            </a:endParaRPr>
          </a:p>
          <a:p>
            <a:pPr marL="0" indent="0">
              <a:buNone/>
            </a:pPr>
            <a:r>
              <a:rPr lang="en-US" dirty="0">
                <a:latin typeface="Algerian" panose="04020705040A02060702" pitchFamily="82" charset="0"/>
              </a:rPr>
              <a:t>join </a:t>
            </a:r>
            <a:r>
              <a:rPr lang="en-US" dirty="0" err="1">
                <a:latin typeface="Algerian" panose="04020705040A02060702" pitchFamily="82" charset="0"/>
              </a:rPr>
              <a:t>invoice_line</a:t>
            </a:r>
            <a:r>
              <a:rPr lang="en-US" dirty="0">
                <a:latin typeface="Algerian" panose="04020705040A02060702" pitchFamily="82" charset="0"/>
              </a:rPr>
              <a:t> </a:t>
            </a:r>
            <a:r>
              <a:rPr lang="en-US" dirty="0" err="1">
                <a:latin typeface="Algerian" panose="04020705040A02060702" pitchFamily="82" charset="0"/>
              </a:rPr>
              <a:t>il</a:t>
            </a:r>
            <a:r>
              <a:rPr lang="en-US" dirty="0">
                <a:latin typeface="Algerian" panose="04020705040A02060702" pitchFamily="82" charset="0"/>
              </a:rPr>
              <a:t> on </a:t>
            </a:r>
            <a:r>
              <a:rPr lang="en-US" dirty="0" err="1">
                <a:latin typeface="Algerian" panose="04020705040A02060702" pitchFamily="82" charset="0"/>
              </a:rPr>
              <a:t>i.invoice_id</a:t>
            </a:r>
            <a:r>
              <a:rPr lang="en-US" dirty="0">
                <a:latin typeface="Algerian" panose="04020705040A02060702" pitchFamily="82" charset="0"/>
              </a:rPr>
              <a:t>=</a:t>
            </a:r>
            <a:r>
              <a:rPr lang="en-US" dirty="0" err="1">
                <a:latin typeface="Algerian" panose="04020705040A02060702" pitchFamily="82" charset="0"/>
              </a:rPr>
              <a:t>il.invoice_id</a:t>
            </a:r>
            <a:endParaRPr lang="en-US" dirty="0">
              <a:latin typeface="Algerian" panose="04020705040A02060702" pitchFamily="82" charset="0"/>
            </a:endParaRPr>
          </a:p>
          <a:p>
            <a:pPr marL="0" indent="0">
              <a:buNone/>
            </a:pPr>
            <a:r>
              <a:rPr lang="en-US" dirty="0">
                <a:latin typeface="Algerian" panose="04020705040A02060702" pitchFamily="82" charset="0"/>
              </a:rPr>
              <a:t>join track t on </a:t>
            </a:r>
            <a:r>
              <a:rPr lang="en-US" dirty="0" err="1">
                <a:latin typeface="Algerian" panose="04020705040A02060702" pitchFamily="82" charset="0"/>
              </a:rPr>
              <a:t>il.track_id</a:t>
            </a:r>
            <a:r>
              <a:rPr lang="en-US" dirty="0">
                <a:latin typeface="Algerian" panose="04020705040A02060702" pitchFamily="82" charset="0"/>
              </a:rPr>
              <a:t> = </a:t>
            </a:r>
            <a:r>
              <a:rPr lang="en-US" dirty="0" err="1">
                <a:latin typeface="Algerian" panose="04020705040A02060702" pitchFamily="82" charset="0"/>
              </a:rPr>
              <a:t>t.track_id</a:t>
            </a:r>
            <a:endParaRPr lang="en-US" dirty="0">
              <a:latin typeface="Algerian" panose="04020705040A02060702" pitchFamily="82" charset="0"/>
            </a:endParaRPr>
          </a:p>
          <a:p>
            <a:pPr marL="0" indent="0">
              <a:buNone/>
            </a:pPr>
            <a:r>
              <a:rPr lang="en-GB" dirty="0">
                <a:latin typeface="Algerian" panose="04020705040A02060702" pitchFamily="82" charset="0"/>
              </a:rPr>
              <a:t>join album ab on </a:t>
            </a:r>
            <a:r>
              <a:rPr lang="en-GB" dirty="0" err="1">
                <a:latin typeface="Algerian" panose="04020705040A02060702" pitchFamily="82" charset="0"/>
              </a:rPr>
              <a:t>t.album_id</a:t>
            </a:r>
            <a:r>
              <a:rPr lang="en-GB" dirty="0">
                <a:latin typeface="Algerian" panose="04020705040A02060702" pitchFamily="82" charset="0"/>
              </a:rPr>
              <a:t> = </a:t>
            </a:r>
            <a:r>
              <a:rPr lang="en-GB" dirty="0" err="1">
                <a:latin typeface="Algerian" panose="04020705040A02060702" pitchFamily="82" charset="0"/>
              </a:rPr>
              <a:t>ab.album_id</a:t>
            </a:r>
            <a:endParaRPr lang="en-GB" dirty="0">
              <a:latin typeface="Algerian" panose="04020705040A02060702" pitchFamily="82" charset="0"/>
            </a:endParaRPr>
          </a:p>
          <a:p>
            <a:pPr marL="0" indent="0">
              <a:buNone/>
            </a:pPr>
            <a:r>
              <a:rPr lang="en-US" dirty="0">
                <a:latin typeface="Algerian" panose="04020705040A02060702" pitchFamily="82" charset="0"/>
              </a:rPr>
              <a:t>join artist a on </a:t>
            </a:r>
            <a:r>
              <a:rPr lang="en-US" dirty="0" err="1">
                <a:latin typeface="Algerian" panose="04020705040A02060702" pitchFamily="82" charset="0"/>
              </a:rPr>
              <a:t>ab.artist_id</a:t>
            </a:r>
            <a:r>
              <a:rPr lang="en-US" dirty="0">
                <a:latin typeface="Algerian" panose="04020705040A02060702" pitchFamily="82" charset="0"/>
              </a:rPr>
              <a:t>=</a:t>
            </a:r>
            <a:r>
              <a:rPr lang="en-US" dirty="0" err="1">
                <a:latin typeface="Algerian" panose="04020705040A02060702" pitchFamily="82" charset="0"/>
              </a:rPr>
              <a:t>a.artist_id</a:t>
            </a:r>
            <a:endParaRPr lang="en-US" dirty="0">
              <a:latin typeface="Algerian" panose="04020705040A02060702" pitchFamily="82" charset="0"/>
            </a:endParaRPr>
          </a:p>
          <a:p>
            <a:pPr marL="0" indent="0">
              <a:buNone/>
            </a:pPr>
            <a:r>
              <a:rPr lang="en-GB" dirty="0">
                <a:latin typeface="Algerian" panose="04020705040A02060702" pitchFamily="82" charset="0"/>
              </a:rPr>
              <a:t>group by </a:t>
            </a:r>
            <a:r>
              <a:rPr lang="en-GB" dirty="0" err="1">
                <a:latin typeface="Algerian" panose="04020705040A02060702" pitchFamily="82" charset="0"/>
              </a:rPr>
              <a:t>c.customer_id,a.name</a:t>
            </a:r>
            <a:endParaRPr lang="en-GB" dirty="0">
              <a:latin typeface="Algerian" panose="04020705040A02060702" pitchFamily="82" charset="0"/>
            </a:endParaRPr>
          </a:p>
          <a:p>
            <a:pPr marL="0" indent="0">
              <a:buNone/>
            </a:pPr>
            <a:r>
              <a:rPr lang="en-GB" dirty="0">
                <a:latin typeface="Algerian" panose="04020705040A02060702" pitchFamily="82" charset="0"/>
              </a:rPr>
              <a:t>order by </a:t>
            </a:r>
            <a:r>
              <a:rPr lang="en-GB" dirty="0" err="1">
                <a:latin typeface="Algerian" panose="04020705040A02060702" pitchFamily="82" charset="0"/>
              </a:rPr>
              <a:t>c.customer_id</a:t>
            </a:r>
            <a:r>
              <a:rPr lang="en-GB" dirty="0">
                <a:latin typeface="Algerian" panose="04020705040A02060702" pitchFamily="82" charset="0"/>
              </a:rPr>
              <a:t> </a:t>
            </a:r>
            <a:r>
              <a:rPr lang="en-GB" dirty="0" err="1">
                <a:latin typeface="Algerian" panose="04020705040A02060702" pitchFamily="82" charset="0"/>
              </a:rPr>
              <a:t>desc</a:t>
            </a:r>
            <a:r>
              <a:rPr lang="en-GB" dirty="0">
                <a:latin typeface="Algerian" panose="04020705040A02060702" pitchFamily="82" charset="0"/>
              </a:rPr>
              <a:t>;</a:t>
            </a:r>
          </a:p>
          <a:p>
            <a:pPr marL="0" indent="0">
              <a:buNone/>
            </a:pPr>
            <a:endParaRPr lang="en-GB" dirty="0">
              <a:latin typeface="Algerian" panose="04020705040A02060702" pitchFamily="82" charset="0"/>
            </a:endParaRPr>
          </a:p>
        </p:txBody>
      </p:sp>
    </p:spTree>
    <p:extLst>
      <p:ext uri="{BB962C8B-B14F-4D97-AF65-F5344CB8AC3E}">
        <p14:creationId xmlns:p14="http://schemas.microsoft.com/office/powerpoint/2010/main" val="186096701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
            <a:ext cx="9144000" cy="1197405"/>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GB"/>
          </a:p>
        </p:txBody>
      </p:sp>
      <p:sp>
        <p:nvSpPr>
          <p:cNvPr id="2" name="Title 1"/>
          <p:cNvSpPr>
            <a:spLocks noGrp="1"/>
          </p:cNvSpPr>
          <p:nvPr>
            <p:ph type="title"/>
          </p:nvPr>
        </p:nvSpPr>
        <p:spPr>
          <a:xfrm>
            <a:off x="457200" y="281176"/>
            <a:ext cx="8229600" cy="610820"/>
          </a:xfrm>
        </p:spPr>
        <p:txBody>
          <a:bodyPr>
            <a:normAutofit fontScale="90000"/>
          </a:bodyPr>
          <a:lstStyle/>
          <a:p>
            <a:pPr algn="ctr"/>
            <a:r>
              <a:rPr lang="en-US"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lgerian" panose="04020705040A02060702" pitchFamily="82" charset="0"/>
              </a:rPr>
              <a:t>CONTINUE</a:t>
            </a:r>
            <a:endParaRPr lang="en-US"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lgerian" panose="04020705040A02060702" pitchFamily="82" charset="0"/>
            </a:endParaRPr>
          </a:p>
        </p:txBody>
      </p:sp>
      <p:sp>
        <p:nvSpPr>
          <p:cNvPr id="3" name="Content Placeholder 2"/>
          <p:cNvSpPr>
            <a:spLocks noGrp="1"/>
          </p:cNvSpPr>
          <p:nvPr>
            <p:ph idx="1"/>
          </p:nvPr>
        </p:nvSpPr>
        <p:spPr>
          <a:xfrm>
            <a:off x="0" y="1197404"/>
            <a:ext cx="9143999" cy="3946096"/>
          </a:xfrm>
        </p:spPr>
        <p:txBody>
          <a:bodyPr>
            <a:normAutofit fontScale="47500" lnSpcReduction="20000"/>
          </a:bodyPr>
          <a:lstStyle/>
          <a:p>
            <a:pPr marL="0" indent="0">
              <a:buNone/>
            </a:pPr>
            <a:r>
              <a:rPr lang="en-US" dirty="0">
                <a:latin typeface="Algerian" panose="04020705040A02060702" pitchFamily="82" charset="0"/>
              </a:rPr>
              <a:t>--------------------*****--AND THE FINAL FORM OF THIS QUESTION IS ---*****----</a:t>
            </a:r>
          </a:p>
          <a:p>
            <a:pPr marL="0" indent="0">
              <a:buNone/>
            </a:pPr>
            <a:endParaRPr lang="en-GB" dirty="0">
              <a:latin typeface="Algerian" panose="04020705040A02060702" pitchFamily="82" charset="0"/>
            </a:endParaRPr>
          </a:p>
          <a:p>
            <a:pPr marL="0" indent="0">
              <a:buNone/>
            </a:pPr>
            <a:r>
              <a:rPr lang="en-GB" dirty="0">
                <a:latin typeface="Algerian" panose="04020705040A02060702" pitchFamily="82" charset="0"/>
              </a:rPr>
              <a:t>SELECT </a:t>
            </a:r>
            <a:r>
              <a:rPr lang="en-GB" dirty="0" err="1">
                <a:latin typeface="Algerian" panose="04020705040A02060702" pitchFamily="82" charset="0"/>
              </a:rPr>
              <a:t>c.customer_id,c.first_name,c.last_name,a.name</a:t>
            </a:r>
            <a:r>
              <a:rPr lang="en-GB" dirty="0">
                <a:latin typeface="Algerian" panose="04020705040A02060702" pitchFamily="82" charset="0"/>
              </a:rPr>
              <a:t>,</a:t>
            </a:r>
          </a:p>
          <a:p>
            <a:pPr marL="0" indent="0">
              <a:buNone/>
            </a:pPr>
            <a:r>
              <a:rPr lang="en-GB" dirty="0">
                <a:latin typeface="Algerian" panose="04020705040A02060702" pitchFamily="82" charset="0"/>
              </a:rPr>
              <a:t> SUM(</a:t>
            </a:r>
            <a:r>
              <a:rPr lang="en-GB" dirty="0" err="1">
                <a:latin typeface="Algerian" panose="04020705040A02060702" pitchFamily="82" charset="0"/>
              </a:rPr>
              <a:t>i.total</a:t>
            </a:r>
            <a:r>
              <a:rPr lang="en-GB" dirty="0">
                <a:latin typeface="Algerian" panose="04020705040A02060702" pitchFamily="82" charset="0"/>
              </a:rPr>
              <a:t>) AS </a:t>
            </a:r>
            <a:r>
              <a:rPr lang="en-GB" dirty="0" err="1">
                <a:latin typeface="Algerian" panose="04020705040A02060702" pitchFamily="82" charset="0"/>
              </a:rPr>
              <a:t>total_spent</a:t>
            </a:r>
            <a:r>
              <a:rPr lang="en-GB" dirty="0">
                <a:latin typeface="Algerian" panose="04020705040A02060702" pitchFamily="82" charset="0"/>
              </a:rPr>
              <a:t>,</a:t>
            </a:r>
          </a:p>
          <a:p>
            <a:pPr marL="0" indent="0">
              <a:buNone/>
            </a:pPr>
            <a:r>
              <a:rPr lang="en-US" dirty="0">
                <a:latin typeface="Algerian" panose="04020705040A02060702" pitchFamily="82" charset="0"/>
              </a:rPr>
              <a:t> SUM(SUM(</a:t>
            </a:r>
            <a:r>
              <a:rPr lang="en-US" dirty="0" err="1">
                <a:latin typeface="Algerian" panose="04020705040A02060702" pitchFamily="82" charset="0"/>
              </a:rPr>
              <a:t>i.total</a:t>
            </a:r>
            <a:r>
              <a:rPr lang="en-US" dirty="0">
                <a:latin typeface="Algerian" panose="04020705040A02060702" pitchFamily="82" charset="0"/>
              </a:rPr>
              <a:t>)) OVER (PARTITION BY </a:t>
            </a:r>
            <a:r>
              <a:rPr lang="en-US" dirty="0" err="1">
                <a:latin typeface="Algerian" panose="04020705040A02060702" pitchFamily="82" charset="0"/>
              </a:rPr>
              <a:t>c.customer_id</a:t>
            </a:r>
            <a:r>
              <a:rPr lang="en-US" dirty="0">
                <a:latin typeface="Algerian" panose="04020705040A02060702" pitchFamily="82" charset="0"/>
              </a:rPr>
              <a:t>) AS </a:t>
            </a:r>
            <a:r>
              <a:rPr lang="en-US" dirty="0" err="1">
                <a:latin typeface="Algerian" panose="04020705040A02060702" pitchFamily="82" charset="0"/>
              </a:rPr>
              <a:t>total_spent_by_customer</a:t>
            </a:r>
            <a:endParaRPr lang="en-US" dirty="0">
              <a:latin typeface="Algerian" panose="04020705040A02060702" pitchFamily="82" charset="0"/>
            </a:endParaRPr>
          </a:p>
          <a:p>
            <a:pPr marL="0" indent="0">
              <a:buNone/>
            </a:pPr>
            <a:r>
              <a:rPr lang="en-GB" dirty="0">
                <a:latin typeface="Algerian" panose="04020705040A02060702" pitchFamily="82" charset="0"/>
              </a:rPr>
              <a:t>FROM </a:t>
            </a:r>
          </a:p>
          <a:p>
            <a:pPr marL="0" indent="0">
              <a:buNone/>
            </a:pPr>
            <a:r>
              <a:rPr lang="en-GB" dirty="0">
                <a:latin typeface="Algerian" panose="04020705040A02060702" pitchFamily="82" charset="0"/>
              </a:rPr>
              <a:t>    customer c </a:t>
            </a:r>
          </a:p>
          <a:p>
            <a:pPr marL="0" indent="0">
              <a:buNone/>
            </a:pPr>
            <a:r>
              <a:rPr lang="en-US" dirty="0">
                <a:latin typeface="Algerian" panose="04020705040A02060702" pitchFamily="82" charset="0"/>
              </a:rPr>
              <a:t>    JOIN invoice </a:t>
            </a:r>
            <a:r>
              <a:rPr lang="en-US" dirty="0" err="1">
                <a:latin typeface="Algerian" panose="04020705040A02060702" pitchFamily="82" charset="0"/>
              </a:rPr>
              <a:t>i</a:t>
            </a:r>
            <a:r>
              <a:rPr lang="en-US" dirty="0">
                <a:latin typeface="Algerian" panose="04020705040A02060702" pitchFamily="82" charset="0"/>
              </a:rPr>
              <a:t> ON </a:t>
            </a:r>
            <a:r>
              <a:rPr lang="en-US" dirty="0" err="1">
                <a:latin typeface="Algerian" panose="04020705040A02060702" pitchFamily="82" charset="0"/>
              </a:rPr>
              <a:t>c.customer_id</a:t>
            </a:r>
            <a:r>
              <a:rPr lang="en-US" dirty="0">
                <a:latin typeface="Algerian" panose="04020705040A02060702" pitchFamily="82" charset="0"/>
              </a:rPr>
              <a:t> = </a:t>
            </a:r>
            <a:r>
              <a:rPr lang="en-US" dirty="0" err="1">
                <a:latin typeface="Algerian" panose="04020705040A02060702" pitchFamily="82" charset="0"/>
              </a:rPr>
              <a:t>i.customer_id</a:t>
            </a:r>
            <a:endParaRPr lang="en-US" dirty="0">
              <a:latin typeface="Algerian" panose="04020705040A02060702" pitchFamily="82" charset="0"/>
            </a:endParaRPr>
          </a:p>
          <a:p>
            <a:pPr marL="0" indent="0">
              <a:buNone/>
            </a:pPr>
            <a:r>
              <a:rPr lang="en-US" dirty="0">
                <a:latin typeface="Algerian" panose="04020705040A02060702" pitchFamily="82" charset="0"/>
              </a:rPr>
              <a:t>    JOIN </a:t>
            </a:r>
            <a:r>
              <a:rPr lang="en-US" dirty="0" err="1">
                <a:latin typeface="Algerian" panose="04020705040A02060702" pitchFamily="82" charset="0"/>
              </a:rPr>
              <a:t>invoice_line</a:t>
            </a:r>
            <a:r>
              <a:rPr lang="en-US" dirty="0">
                <a:latin typeface="Algerian" panose="04020705040A02060702" pitchFamily="82" charset="0"/>
              </a:rPr>
              <a:t> </a:t>
            </a:r>
            <a:r>
              <a:rPr lang="en-US" dirty="0" err="1">
                <a:latin typeface="Algerian" panose="04020705040A02060702" pitchFamily="82" charset="0"/>
              </a:rPr>
              <a:t>il</a:t>
            </a:r>
            <a:r>
              <a:rPr lang="en-US" dirty="0">
                <a:latin typeface="Algerian" panose="04020705040A02060702" pitchFamily="82" charset="0"/>
              </a:rPr>
              <a:t> ON </a:t>
            </a:r>
            <a:r>
              <a:rPr lang="en-US" dirty="0" err="1">
                <a:latin typeface="Algerian" panose="04020705040A02060702" pitchFamily="82" charset="0"/>
              </a:rPr>
              <a:t>i.invoice_id</a:t>
            </a:r>
            <a:r>
              <a:rPr lang="en-US" dirty="0">
                <a:latin typeface="Algerian" panose="04020705040A02060702" pitchFamily="82" charset="0"/>
              </a:rPr>
              <a:t> = </a:t>
            </a:r>
            <a:r>
              <a:rPr lang="en-US" dirty="0" err="1">
                <a:latin typeface="Algerian" panose="04020705040A02060702" pitchFamily="82" charset="0"/>
              </a:rPr>
              <a:t>il.invoice_id</a:t>
            </a:r>
            <a:endParaRPr lang="en-US" dirty="0">
              <a:latin typeface="Algerian" panose="04020705040A02060702" pitchFamily="82" charset="0"/>
            </a:endParaRPr>
          </a:p>
          <a:p>
            <a:pPr marL="0" indent="0">
              <a:buNone/>
            </a:pPr>
            <a:r>
              <a:rPr lang="en-US" dirty="0">
                <a:latin typeface="Algerian" panose="04020705040A02060702" pitchFamily="82" charset="0"/>
              </a:rPr>
              <a:t>    JOIN track t ON </a:t>
            </a:r>
            <a:r>
              <a:rPr lang="en-US" dirty="0" err="1">
                <a:latin typeface="Algerian" panose="04020705040A02060702" pitchFamily="82" charset="0"/>
              </a:rPr>
              <a:t>il.track_id</a:t>
            </a:r>
            <a:r>
              <a:rPr lang="en-US" dirty="0">
                <a:latin typeface="Algerian" panose="04020705040A02060702" pitchFamily="82" charset="0"/>
              </a:rPr>
              <a:t> = </a:t>
            </a:r>
            <a:r>
              <a:rPr lang="en-US" dirty="0" err="1">
                <a:latin typeface="Algerian" panose="04020705040A02060702" pitchFamily="82" charset="0"/>
              </a:rPr>
              <a:t>t.track_id</a:t>
            </a:r>
            <a:endParaRPr lang="en-US" dirty="0">
              <a:latin typeface="Algerian" panose="04020705040A02060702" pitchFamily="82" charset="0"/>
            </a:endParaRPr>
          </a:p>
          <a:p>
            <a:pPr marL="0" indent="0">
              <a:buNone/>
            </a:pPr>
            <a:r>
              <a:rPr lang="en-GB" dirty="0">
                <a:latin typeface="Algerian" panose="04020705040A02060702" pitchFamily="82" charset="0"/>
              </a:rPr>
              <a:t>    JOIN album ab ON </a:t>
            </a:r>
            <a:r>
              <a:rPr lang="en-GB" dirty="0" err="1">
                <a:latin typeface="Algerian" panose="04020705040A02060702" pitchFamily="82" charset="0"/>
              </a:rPr>
              <a:t>t.album_id</a:t>
            </a:r>
            <a:r>
              <a:rPr lang="en-GB" dirty="0">
                <a:latin typeface="Algerian" panose="04020705040A02060702" pitchFamily="82" charset="0"/>
              </a:rPr>
              <a:t> = </a:t>
            </a:r>
            <a:r>
              <a:rPr lang="en-GB" dirty="0" err="1">
                <a:latin typeface="Algerian" panose="04020705040A02060702" pitchFamily="82" charset="0"/>
              </a:rPr>
              <a:t>ab.album_id</a:t>
            </a:r>
            <a:endParaRPr lang="en-GB" dirty="0">
              <a:latin typeface="Algerian" panose="04020705040A02060702" pitchFamily="82" charset="0"/>
            </a:endParaRPr>
          </a:p>
          <a:p>
            <a:pPr marL="0" indent="0">
              <a:buNone/>
            </a:pPr>
            <a:r>
              <a:rPr lang="en-US" dirty="0">
                <a:latin typeface="Algerian" panose="04020705040A02060702" pitchFamily="82" charset="0"/>
              </a:rPr>
              <a:t>    JOIN artist a ON </a:t>
            </a:r>
            <a:r>
              <a:rPr lang="en-US" dirty="0" err="1">
                <a:latin typeface="Algerian" panose="04020705040A02060702" pitchFamily="82" charset="0"/>
              </a:rPr>
              <a:t>ab.artist_id</a:t>
            </a:r>
            <a:r>
              <a:rPr lang="en-US" dirty="0">
                <a:latin typeface="Algerian" panose="04020705040A02060702" pitchFamily="82" charset="0"/>
              </a:rPr>
              <a:t> = </a:t>
            </a:r>
            <a:r>
              <a:rPr lang="en-US" dirty="0" err="1">
                <a:latin typeface="Algerian" panose="04020705040A02060702" pitchFamily="82" charset="0"/>
              </a:rPr>
              <a:t>a.artist_id</a:t>
            </a:r>
            <a:endParaRPr lang="en-US" dirty="0">
              <a:latin typeface="Algerian" panose="04020705040A02060702" pitchFamily="82" charset="0"/>
            </a:endParaRPr>
          </a:p>
          <a:p>
            <a:pPr marL="0" indent="0">
              <a:buNone/>
            </a:pPr>
            <a:r>
              <a:rPr lang="en-GB" dirty="0">
                <a:latin typeface="Algerian" panose="04020705040A02060702" pitchFamily="82" charset="0"/>
              </a:rPr>
              <a:t>GROUP BY </a:t>
            </a:r>
          </a:p>
          <a:p>
            <a:pPr marL="0" indent="0">
              <a:buNone/>
            </a:pPr>
            <a:r>
              <a:rPr lang="en-GB" dirty="0">
                <a:latin typeface="Algerian" panose="04020705040A02060702" pitchFamily="82" charset="0"/>
              </a:rPr>
              <a:t>    </a:t>
            </a:r>
            <a:r>
              <a:rPr lang="en-GB" dirty="0" err="1">
                <a:latin typeface="Algerian" panose="04020705040A02060702" pitchFamily="82" charset="0"/>
              </a:rPr>
              <a:t>c.customer_id</a:t>
            </a:r>
            <a:r>
              <a:rPr lang="en-GB" dirty="0">
                <a:latin typeface="Algerian" panose="04020705040A02060702" pitchFamily="82" charset="0"/>
              </a:rPr>
              <a:t>,</a:t>
            </a:r>
          </a:p>
          <a:p>
            <a:pPr marL="0" indent="0">
              <a:buNone/>
            </a:pPr>
            <a:r>
              <a:rPr lang="en-GB" dirty="0">
                <a:latin typeface="Algerian" panose="04020705040A02060702" pitchFamily="82" charset="0"/>
              </a:rPr>
              <a:t>    </a:t>
            </a:r>
            <a:r>
              <a:rPr lang="en-GB" dirty="0" err="1">
                <a:latin typeface="Algerian" panose="04020705040A02060702" pitchFamily="82" charset="0"/>
              </a:rPr>
              <a:t>c.first_name</a:t>
            </a:r>
            <a:r>
              <a:rPr lang="en-GB" dirty="0">
                <a:latin typeface="Algerian" panose="04020705040A02060702" pitchFamily="82" charset="0"/>
              </a:rPr>
              <a:t>,</a:t>
            </a:r>
          </a:p>
          <a:p>
            <a:pPr marL="0" indent="0">
              <a:buNone/>
            </a:pPr>
            <a:r>
              <a:rPr lang="en-GB" dirty="0">
                <a:latin typeface="Algerian" panose="04020705040A02060702" pitchFamily="82" charset="0"/>
              </a:rPr>
              <a:t>    </a:t>
            </a:r>
            <a:r>
              <a:rPr lang="en-GB" dirty="0" err="1">
                <a:latin typeface="Algerian" panose="04020705040A02060702" pitchFamily="82" charset="0"/>
              </a:rPr>
              <a:t>c.last_name</a:t>
            </a:r>
            <a:r>
              <a:rPr lang="en-GB" dirty="0">
                <a:latin typeface="Algerian" panose="04020705040A02060702" pitchFamily="82" charset="0"/>
              </a:rPr>
              <a:t>,</a:t>
            </a:r>
          </a:p>
          <a:p>
            <a:pPr marL="0" indent="0">
              <a:buNone/>
            </a:pPr>
            <a:r>
              <a:rPr lang="en-GB" dirty="0">
                <a:latin typeface="Algerian" panose="04020705040A02060702" pitchFamily="82" charset="0"/>
              </a:rPr>
              <a:t>    a.name</a:t>
            </a:r>
          </a:p>
          <a:p>
            <a:pPr marL="0" indent="0">
              <a:buNone/>
            </a:pPr>
            <a:r>
              <a:rPr lang="en-GB" dirty="0">
                <a:latin typeface="Algerian" panose="04020705040A02060702" pitchFamily="82" charset="0"/>
              </a:rPr>
              <a:t>ORDER BY </a:t>
            </a:r>
          </a:p>
          <a:p>
            <a:pPr marL="0" indent="0">
              <a:buNone/>
            </a:pPr>
            <a:r>
              <a:rPr lang="en-GB" dirty="0">
                <a:latin typeface="Algerian" panose="04020705040A02060702" pitchFamily="82" charset="0"/>
              </a:rPr>
              <a:t>    </a:t>
            </a:r>
            <a:r>
              <a:rPr lang="en-GB" dirty="0" err="1">
                <a:latin typeface="Algerian" panose="04020705040A02060702" pitchFamily="82" charset="0"/>
              </a:rPr>
              <a:t>c.customer_id</a:t>
            </a:r>
            <a:r>
              <a:rPr lang="en-GB" dirty="0">
                <a:latin typeface="Algerian" panose="04020705040A02060702" pitchFamily="82" charset="0"/>
              </a:rPr>
              <a:t> DESC;</a:t>
            </a:r>
          </a:p>
        </p:txBody>
      </p:sp>
    </p:spTree>
    <p:extLst>
      <p:ext uri="{BB962C8B-B14F-4D97-AF65-F5344CB8AC3E}">
        <p14:creationId xmlns:p14="http://schemas.microsoft.com/office/powerpoint/2010/main" val="340140234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0"/>
            <a:ext cx="9143999" cy="5143500"/>
          </a:xfrm>
          <a:prstGeom prst="rect">
            <a:avLst/>
          </a:prstGeom>
          <a:blipFill>
            <a:blip r:embed="rId2"/>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Content Placeholder 2"/>
          <p:cNvSpPr>
            <a:spLocks noGrp="1"/>
          </p:cNvSpPr>
          <p:nvPr>
            <p:ph idx="1"/>
          </p:nvPr>
        </p:nvSpPr>
        <p:spPr>
          <a:xfrm>
            <a:off x="0" y="0"/>
            <a:ext cx="9143999" cy="5143500"/>
          </a:xfrm>
        </p:spPr>
        <p:txBody>
          <a:bodyPr>
            <a:noAutofit/>
          </a:bodyPr>
          <a:lstStyle/>
          <a:p>
            <a:pPr marL="0" indent="0" algn="just">
              <a:buNone/>
            </a:pPr>
            <a:r>
              <a:rPr lang="en-US" dirty="0" smtClean="0">
                <a:latin typeface="Algerian" panose="04020705040A02060702" pitchFamily="82" charset="0"/>
              </a:rPr>
              <a:t>Employee-&gt; </a:t>
            </a:r>
            <a:r>
              <a:rPr lang="en-US" dirty="0" smtClean="0">
                <a:latin typeface="Agency FB" panose="020B0503020202020204" pitchFamily="34" charset="0"/>
              </a:rPr>
              <a:t>dataset </a:t>
            </a:r>
            <a:r>
              <a:rPr lang="en-US" dirty="0">
                <a:latin typeface="Agency FB" panose="020B0503020202020204" pitchFamily="34" charset="0"/>
              </a:rPr>
              <a:t>containing information about employees in an organization. This dataset consists of several key attributes, including employee identification numbers, names, job titles, reporting hierarchy, personal details, and contact information</a:t>
            </a:r>
            <a:r>
              <a:rPr lang="en-US" dirty="0" smtClean="0"/>
              <a:t>.</a:t>
            </a:r>
          </a:p>
          <a:p>
            <a:pPr marL="0" indent="0" algn="just">
              <a:buNone/>
            </a:pPr>
            <a:r>
              <a:rPr lang="en-US" dirty="0" smtClean="0">
                <a:latin typeface="Algerian" panose="04020705040A02060702" pitchFamily="82" charset="0"/>
              </a:rPr>
              <a:t>customers -&gt; </a:t>
            </a:r>
            <a:r>
              <a:rPr lang="en-US" dirty="0" smtClean="0">
                <a:latin typeface="Agency FB" panose="020B0503020202020204" pitchFamily="34" charset="0"/>
              </a:rPr>
              <a:t>dataset </a:t>
            </a:r>
            <a:r>
              <a:rPr lang="en-US" dirty="0">
                <a:latin typeface="Agency FB" panose="020B0503020202020204" pitchFamily="34" charset="0"/>
              </a:rPr>
              <a:t>that contains valuable information about our customers. This dataset comprises various attributes, including customer identification numbers, names, company details, contact information, and support representative assignments</a:t>
            </a:r>
            <a:r>
              <a:rPr lang="en-US" dirty="0" smtClean="0"/>
              <a:t>.</a:t>
            </a:r>
          </a:p>
          <a:p>
            <a:pPr marL="0" indent="0" algn="just">
              <a:buNone/>
            </a:pPr>
            <a:r>
              <a:rPr lang="en-US" dirty="0" smtClean="0">
                <a:latin typeface="Algerian" panose="04020705040A02060702" pitchFamily="82" charset="0"/>
              </a:rPr>
              <a:t>invoice  </a:t>
            </a:r>
            <a:r>
              <a:rPr lang="en-US" dirty="0" smtClean="0">
                <a:latin typeface="Agency FB" panose="020B0503020202020204" pitchFamily="34" charset="0"/>
              </a:rPr>
              <a:t>-&gt; </a:t>
            </a:r>
            <a:r>
              <a:rPr lang="en-US" dirty="0" smtClean="0">
                <a:latin typeface="Agency FB" panose="020B0503020202020204" pitchFamily="34" charset="0"/>
              </a:rPr>
              <a:t>dataset </a:t>
            </a:r>
            <a:r>
              <a:rPr lang="en-US" dirty="0">
                <a:latin typeface="Agency FB" panose="020B0503020202020204" pitchFamily="34" charset="0"/>
              </a:rPr>
              <a:t>containing valuable information about our invoices. This dataset encompasses various attributes, including invoice identification numbers, customer details, invoice dates, billing addresses, and invoice totals</a:t>
            </a:r>
            <a:r>
              <a:rPr lang="en-US" dirty="0" smtClean="0"/>
              <a:t>.</a:t>
            </a:r>
          </a:p>
          <a:p>
            <a:pPr marL="0" indent="0" algn="just">
              <a:buNone/>
            </a:pPr>
            <a:r>
              <a:rPr lang="en-US" dirty="0" smtClean="0">
                <a:latin typeface="Algerian" panose="04020705040A02060702" pitchFamily="82" charset="0"/>
              </a:rPr>
              <a:t>invoice lines  </a:t>
            </a:r>
            <a:r>
              <a:rPr lang="en-US" dirty="0" smtClean="0">
                <a:latin typeface="Agency FB" panose="020B0503020202020204" pitchFamily="34" charset="0"/>
              </a:rPr>
              <a:t>-&gt; </a:t>
            </a:r>
            <a:r>
              <a:rPr lang="en-US" dirty="0" smtClean="0">
                <a:latin typeface="Agency FB" panose="020B0503020202020204" pitchFamily="34" charset="0"/>
              </a:rPr>
              <a:t>dataset </a:t>
            </a:r>
            <a:r>
              <a:rPr lang="en-US" dirty="0">
                <a:latin typeface="Agency FB" panose="020B0503020202020204" pitchFamily="34" charset="0"/>
              </a:rPr>
              <a:t>that contains crucial information about our invoice lines. This dataset includes attributes such as invoice line identification numbers, associated invoice identification numbers, track identification numbers, unit prices, and quantities</a:t>
            </a:r>
            <a:r>
              <a:rPr lang="en-US" dirty="0" smtClean="0">
                <a:latin typeface="Agency FB" panose="020B0503020202020204" pitchFamily="34" charset="0"/>
              </a:rPr>
              <a:t>.</a:t>
            </a:r>
          </a:p>
          <a:p>
            <a:pPr marL="0" indent="0" algn="just">
              <a:buNone/>
            </a:pPr>
            <a:r>
              <a:rPr lang="en-US" dirty="0" smtClean="0">
                <a:latin typeface="Algerian" panose="04020705040A02060702" pitchFamily="82" charset="0"/>
              </a:rPr>
              <a:t>tracks  -&gt; </a:t>
            </a:r>
            <a:r>
              <a:rPr lang="en-US" dirty="0" smtClean="0">
                <a:latin typeface="Agency FB" panose="020B0503020202020204" pitchFamily="34" charset="0"/>
              </a:rPr>
              <a:t>dataset </a:t>
            </a:r>
            <a:r>
              <a:rPr lang="en-US" dirty="0">
                <a:latin typeface="Agency FB" panose="020B0503020202020204" pitchFamily="34" charset="0"/>
              </a:rPr>
              <a:t>containing essential information about our tracks. This dataset includes attributes such as track identification numbers, track names, associated album identification numbers, media type identification numbers, genre identification numbers, composer details, durations, file sizes, and unit prices</a:t>
            </a:r>
            <a:r>
              <a:rPr lang="en-US" dirty="0" smtClean="0">
                <a:latin typeface="Agency FB" panose="020B0503020202020204" pitchFamily="34" charset="0"/>
              </a:rPr>
              <a:t>.</a:t>
            </a:r>
            <a:endParaRPr lang="en-GB" dirty="0">
              <a:latin typeface="Agency FB" panose="020B0503020202020204" pitchFamily="34" charset="0"/>
            </a:endParaRPr>
          </a:p>
        </p:txBody>
      </p:sp>
    </p:spTree>
    <p:extLst>
      <p:ext uri="{BB962C8B-B14F-4D97-AF65-F5344CB8AC3E}">
        <p14:creationId xmlns:p14="http://schemas.microsoft.com/office/powerpoint/2010/main" val="1611737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2" dur="500"/>
                                        <p:tgtEl>
                                          <p:spTgt spid="3">
                                            <p:txEl>
                                              <p:pRg st="3" end="3"/>
                                            </p:txEl>
                                          </p:spTgt>
                                        </p:tgtEl>
                                      </p:cBhvr>
                                    </p:animEffect>
                                  </p:childTnLst>
                                </p:cTn>
                              </p:par>
                              <p:par>
                                <p:cTn id="23" presetID="14" presetClass="entr" presetSubtype="10"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658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6000" dirty="0" smtClean="0">
                <a:ln w="0"/>
                <a:solidFill>
                  <a:schemeClr val="tx1"/>
                </a:solidFill>
                <a:effectLst>
                  <a:outerShdw blurRad="38100" dist="19050" dir="2700000" algn="tl" rotWithShape="0">
                    <a:schemeClr val="dk1">
                      <a:alpha val="40000"/>
                    </a:schemeClr>
                  </a:outerShdw>
                </a:effectLst>
                <a:latin typeface="Algerian" panose="04020705040A02060702" pitchFamily="82" charset="0"/>
              </a:rPr>
              <a:t>OUTPUT</a:t>
            </a:r>
            <a:endParaRPr lang="en-GB" sz="6000" dirty="0">
              <a:ln w="0"/>
              <a:solidFill>
                <a:schemeClr val="tx1"/>
              </a:solidFill>
              <a:effectLst>
                <a:outerShdw blurRad="38100" dist="19050" dir="2700000" algn="tl" rotWithShape="0">
                  <a:schemeClr val="dk1">
                    <a:alpha val="40000"/>
                  </a:schemeClr>
                </a:outerShdw>
              </a:effectLst>
              <a:latin typeface="Algerian" panose="04020705040A02060702" pitchFamily="82"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584"/>
            <a:ext cx="9144000" cy="4610033"/>
          </a:xfrm>
          <a:prstGeom prst="rect">
            <a:avLst/>
          </a:prstGeom>
        </p:spPr>
      </p:pic>
    </p:spTree>
    <p:extLst>
      <p:ext uri="{BB962C8B-B14F-4D97-AF65-F5344CB8AC3E}">
        <p14:creationId xmlns:p14="http://schemas.microsoft.com/office/powerpoint/2010/main" val="56733009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
            <a:ext cx="9144000" cy="1197405"/>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GB"/>
          </a:p>
        </p:txBody>
      </p:sp>
      <p:sp>
        <p:nvSpPr>
          <p:cNvPr id="2" name="Title 1"/>
          <p:cNvSpPr>
            <a:spLocks noGrp="1"/>
          </p:cNvSpPr>
          <p:nvPr>
            <p:ph type="title"/>
          </p:nvPr>
        </p:nvSpPr>
        <p:spPr>
          <a:xfrm>
            <a:off x="0" y="0"/>
            <a:ext cx="9144000" cy="1197404"/>
          </a:xfrm>
        </p:spPr>
        <p:txBody>
          <a:bodyPr>
            <a:noAutofit/>
          </a:bodyPr>
          <a:lstStyle/>
          <a:p>
            <a:pPr algn="l"/>
            <a:r>
              <a:rPr lang="en-US" sz="16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lgerian" panose="04020705040A02060702" pitchFamily="82" charset="0"/>
              </a:rPr>
              <a:t>---2. We want to find out the most popular music Genre for each country. We determine the most popular genre as the genre with the highest amount of purchases. Write a query that returns each country along with the top Genre. For countries where the maximum number of purchases is shared return all Genres</a:t>
            </a:r>
          </a:p>
        </p:txBody>
      </p:sp>
      <p:sp>
        <p:nvSpPr>
          <p:cNvPr id="3" name="Content Placeholder 2"/>
          <p:cNvSpPr>
            <a:spLocks noGrp="1"/>
          </p:cNvSpPr>
          <p:nvPr>
            <p:ph idx="1"/>
          </p:nvPr>
        </p:nvSpPr>
        <p:spPr>
          <a:xfrm>
            <a:off x="0" y="1197404"/>
            <a:ext cx="9143999" cy="3946096"/>
          </a:xfrm>
        </p:spPr>
        <p:txBody>
          <a:bodyPr>
            <a:noAutofit/>
          </a:bodyPr>
          <a:lstStyle/>
          <a:p>
            <a:pPr marL="0" indent="0">
              <a:buNone/>
            </a:pPr>
            <a:r>
              <a:rPr lang="en-GB" sz="1400" dirty="0">
                <a:latin typeface="Algerian" panose="04020705040A02060702" pitchFamily="82" charset="0"/>
              </a:rPr>
              <a:t>WITH k AS (</a:t>
            </a:r>
          </a:p>
          <a:p>
            <a:pPr marL="0" indent="0">
              <a:buNone/>
            </a:pPr>
            <a:r>
              <a:rPr lang="en-US" sz="1400" dirty="0">
                <a:latin typeface="Algerian" panose="04020705040A02060702" pitchFamily="82" charset="0"/>
              </a:rPr>
              <a:t>  SELECT </a:t>
            </a:r>
            <a:r>
              <a:rPr lang="en-US" sz="1400" dirty="0" err="1">
                <a:latin typeface="Algerian" panose="04020705040A02060702" pitchFamily="82" charset="0"/>
              </a:rPr>
              <a:t>i.billing_country</a:t>
            </a:r>
            <a:r>
              <a:rPr lang="en-US" sz="1400" dirty="0">
                <a:latin typeface="Algerian" panose="04020705040A02060702" pitchFamily="82" charset="0"/>
              </a:rPr>
              <a:t>, g.name, SUM(</a:t>
            </a:r>
            <a:r>
              <a:rPr lang="en-US" sz="1400" dirty="0" err="1">
                <a:latin typeface="Algerian" panose="04020705040A02060702" pitchFamily="82" charset="0"/>
              </a:rPr>
              <a:t>i.total</a:t>
            </a:r>
            <a:r>
              <a:rPr lang="en-US" sz="1400" dirty="0">
                <a:latin typeface="Algerian" panose="04020705040A02060702" pitchFamily="82" charset="0"/>
              </a:rPr>
              <a:t>) AS </a:t>
            </a:r>
            <a:r>
              <a:rPr lang="en-US" sz="1400" dirty="0" err="1">
                <a:latin typeface="Algerian" panose="04020705040A02060702" pitchFamily="82" charset="0"/>
              </a:rPr>
              <a:t>total_spent</a:t>
            </a:r>
            <a:endParaRPr lang="en-US" sz="1400" dirty="0">
              <a:latin typeface="Algerian" panose="04020705040A02060702" pitchFamily="82" charset="0"/>
            </a:endParaRPr>
          </a:p>
          <a:p>
            <a:pPr marL="0" indent="0">
              <a:buNone/>
            </a:pPr>
            <a:r>
              <a:rPr lang="en-GB" sz="1400" dirty="0">
                <a:latin typeface="Algerian" panose="04020705040A02060702" pitchFamily="82" charset="0"/>
              </a:rPr>
              <a:t>  FROM invoice </a:t>
            </a:r>
            <a:r>
              <a:rPr lang="en-GB" sz="1400" dirty="0" err="1">
                <a:latin typeface="Algerian" panose="04020705040A02060702" pitchFamily="82" charset="0"/>
              </a:rPr>
              <a:t>i</a:t>
            </a:r>
            <a:r>
              <a:rPr lang="en-GB" sz="1400" dirty="0">
                <a:latin typeface="Algerian" panose="04020705040A02060702" pitchFamily="82" charset="0"/>
              </a:rPr>
              <a:t> </a:t>
            </a:r>
          </a:p>
          <a:p>
            <a:pPr marL="0" indent="0">
              <a:buNone/>
            </a:pPr>
            <a:r>
              <a:rPr lang="en-US" sz="1400" dirty="0">
                <a:latin typeface="Algerian" panose="04020705040A02060702" pitchFamily="82" charset="0"/>
              </a:rPr>
              <a:t>  JOIN </a:t>
            </a:r>
            <a:r>
              <a:rPr lang="en-US" sz="1400" dirty="0" err="1">
                <a:latin typeface="Algerian" panose="04020705040A02060702" pitchFamily="82" charset="0"/>
              </a:rPr>
              <a:t>invoice_line</a:t>
            </a:r>
            <a:r>
              <a:rPr lang="en-US" sz="1400" dirty="0">
                <a:latin typeface="Algerian" panose="04020705040A02060702" pitchFamily="82" charset="0"/>
              </a:rPr>
              <a:t> </a:t>
            </a:r>
            <a:r>
              <a:rPr lang="en-US" sz="1400" dirty="0" err="1">
                <a:latin typeface="Algerian" panose="04020705040A02060702" pitchFamily="82" charset="0"/>
              </a:rPr>
              <a:t>il</a:t>
            </a:r>
            <a:r>
              <a:rPr lang="en-US" sz="1400" dirty="0">
                <a:latin typeface="Algerian" panose="04020705040A02060702" pitchFamily="82" charset="0"/>
              </a:rPr>
              <a:t> ON </a:t>
            </a:r>
            <a:r>
              <a:rPr lang="en-US" sz="1400" dirty="0" err="1">
                <a:latin typeface="Algerian" panose="04020705040A02060702" pitchFamily="82" charset="0"/>
              </a:rPr>
              <a:t>i.invoice_id</a:t>
            </a:r>
            <a:r>
              <a:rPr lang="en-US" sz="1400" dirty="0">
                <a:latin typeface="Algerian" panose="04020705040A02060702" pitchFamily="82" charset="0"/>
              </a:rPr>
              <a:t> = </a:t>
            </a:r>
            <a:r>
              <a:rPr lang="en-US" sz="1400" dirty="0" err="1">
                <a:latin typeface="Algerian" panose="04020705040A02060702" pitchFamily="82" charset="0"/>
              </a:rPr>
              <a:t>il.invoice_id</a:t>
            </a:r>
            <a:endParaRPr lang="en-US" sz="1400" dirty="0">
              <a:latin typeface="Algerian" panose="04020705040A02060702" pitchFamily="82" charset="0"/>
            </a:endParaRPr>
          </a:p>
          <a:p>
            <a:pPr marL="0" indent="0">
              <a:buNone/>
            </a:pPr>
            <a:r>
              <a:rPr lang="en-US" sz="1400" dirty="0">
                <a:latin typeface="Algerian" panose="04020705040A02060702" pitchFamily="82" charset="0"/>
              </a:rPr>
              <a:t>  JOIN track t ON </a:t>
            </a:r>
            <a:r>
              <a:rPr lang="en-US" sz="1400" dirty="0" err="1">
                <a:latin typeface="Algerian" panose="04020705040A02060702" pitchFamily="82" charset="0"/>
              </a:rPr>
              <a:t>il.track_id</a:t>
            </a:r>
            <a:r>
              <a:rPr lang="en-US" sz="1400" dirty="0">
                <a:latin typeface="Algerian" panose="04020705040A02060702" pitchFamily="82" charset="0"/>
              </a:rPr>
              <a:t> = </a:t>
            </a:r>
            <a:r>
              <a:rPr lang="en-US" sz="1400" dirty="0" err="1">
                <a:latin typeface="Algerian" panose="04020705040A02060702" pitchFamily="82" charset="0"/>
              </a:rPr>
              <a:t>t.track_id</a:t>
            </a:r>
            <a:endParaRPr lang="en-US" sz="1400" dirty="0">
              <a:latin typeface="Algerian" panose="04020705040A02060702" pitchFamily="82" charset="0"/>
            </a:endParaRPr>
          </a:p>
          <a:p>
            <a:pPr marL="0" indent="0">
              <a:buNone/>
            </a:pPr>
            <a:r>
              <a:rPr lang="fr-FR" sz="1400" dirty="0">
                <a:latin typeface="Algerian" panose="04020705040A02060702" pitchFamily="82" charset="0"/>
              </a:rPr>
              <a:t>  JOIN genre g ON </a:t>
            </a:r>
            <a:r>
              <a:rPr lang="fr-FR" sz="1400" dirty="0" err="1">
                <a:latin typeface="Algerian" panose="04020705040A02060702" pitchFamily="82" charset="0"/>
              </a:rPr>
              <a:t>t.genre_id</a:t>
            </a:r>
            <a:r>
              <a:rPr lang="fr-FR" sz="1400" dirty="0">
                <a:latin typeface="Algerian" panose="04020705040A02060702" pitchFamily="82" charset="0"/>
              </a:rPr>
              <a:t> = </a:t>
            </a:r>
            <a:r>
              <a:rPr lang="fr-FR" sz="1400" dirty="0" err="1">
                <a:latin typeface="Algerian" panose="04020705040A02060702" pitchFamily="82" charset="0"/>
              </a:rPr>
              <a:t>g.genre_id</a:t>
            </a:r>
            <a:endParaRPr lang="fr-FR" sz="1400" dirty="0">
              <a:latin typeface="Algerian" panose="04020705040A02060702" pitchFamily="82" charset="0"/>
            </a:endParaRPr>
          </a:p>
          <a:p>
            <a:pPr marL="0" indent="0">
              <a:buNone/>
            </a:pPr>
            <a:r>
              <a:rPr lang="en-GB" sz="1400" dirty="0">
                <a:latin typeface="Algerian" panose="04020705040A02060702" pitchFamily="82" charset="0"/>
              </a:rPr>
              <a:t>  GROUP BY </a:t>
            </a:r>
            <a:r>
              <a:rPr lang="en-GB" sz="1400" dirty="0" err="1">
                <a:latin typeface="Algerian" panose="04020705040A02060702" pitchFamily="82" charset="0"/>
              </a:rPr>
              <a:t>i.billing_country</a:t>
            </a:r>
            <a:r>
              <a:rPr lang="en-GB" sz="1400" dirty="0">
                <a:latin typeface="Algerian" panose="04020705040A02060702" pitchFamily="82" charset="0"/>
              </a:rPr>
              <a:t>, g.name), </a:t>
            </a:r>
          </a:p>
          <a:p>
            <a:pPr marL="0" indent="0">
              <a:buNone/>
            </a:pPr>
            <a:r>
              <a:rPr lang="en-GB" sz="1400" dirty="0" err="1">
                <a:latin typeface="Algerian" panose="04020705040A02060702" pitchFamily="82" charset="0"/>
              </a:rPr>
              <a:t>ranked_k</a:t>
            </a:r>
            <a:r>
              <a:rPr lang="en-GB" sz="1400" dirty="0">
                <a:latin typeface="Algerian" panose="04020705040A02060702" pitchFamily="82" charset="0"/>
              </a:rPr>
              <a:t> AS (</a:t>
            </a:r>
          </a:p>
          <a:p>
            <a:pPr marL="0" indent="0">
              <a:buNone/>
            </a:pPr>
            <a:r>
              <a:rPr lang="en-US" sz="1400" dirty="0">
                <a:latin typeface="Algerian" panose="04020705040A02060702" pitchFamily="82" charset="0"/>
              </a:rPr>
              <a:t>  SELECT *,ROW_NUMBER() OVER (PARTITION BY </a:t>
            </a:r>
            <a:r>
              <a:rPr lang="en-US" sz="1400" dirty="0" err="1">
                <a:latin typeface="Algerian" panose="04020705040A02060702" pitchFamily="82" charset="0"/>
              </a:rPr>
              <a:t>billing_country</a:t>
            </a:r>
            <a:r>
              <a:rPr lang="en-US" sz="1400" dirty="0">
                <a:latin typeface="Algerian" panose="04020705040A02060702" pitchFamily="82" charset="0"/>
              </a:rPr>
              <a:t> ORDER BY </a:t>
            </a:r>
            <a:r>
              <a:rPr lang="en-US" sz="1400" dirty="0" err="1">
                <a:latin typeface="Algerian" panose="04020705040A02060702" pitchFamily="82" charset="0"/>
              </a:rPr>
              <a:t>total_spent</a:t>
            </a:r>
            <a:r>
              <a:rPr lang="en-US" sz="1400" dirty="0">
                <a:latin typeface="Algerian" panose="04020705040A02060702" pitchFamily="82" charset="0"/>
              </a:rPr>
              <a:t> DESC) AS </a:t>
            </a:r>
            <a:r>
              <a:rPr lang="en-US" sz="1400" dirty="0" err="1">
                <a:latin typeface="Algerian" panose="04020705040A02060702" pitchFamily="82" charset="0"/>
              </a:rPr>
              <a:t>genre_rank</a:t>
            </a:r>
            <a:endParaRPr lang="en-US" sz="1400" dirty="0">
              <a:latin typeface="Algerian" panose="04020705040A02060702" pitchFamily="82" charset="0"/>
            </a:endParaRPr>
          </a:p>
          <a:p>
            <a:pPr marL="0" indent="0">
              <a:buNone/>
            </a:pPr>
            <a:r>
              <a:rPr lang="en-GB" sz="1400" dirty="0">
                <a:latin typeface="Algerian" panose="04020705040A02060702" pitchFamily="82" charset="0"/>
              </a:rPr>
              <a:t>  FROM k)</a:t>
            </a:r>
          </a:p>
          <a:p>
            <a:pPr marL="0" indent="0">
              <a:buNone/>
            </a:pPr>
            <a:r>
              <a:rPr lang="en-GB" sz="1400" dirty="0">
                <a:latin typeface="Algerian" panose="04020705040A02060702" pitchFamily="82" charset="0"/>
              </a:rPr>
              <a:t>SELECT </a:t>
            </a:r>
            <a:r>
              <a:rPr lang="en-GB" sz="1400" dirty="0" err="1">
                <a:latin typeface="Algerian" panose="04020705040A02060702" pitchFamily="82" charset="0"/>
              </a:rPr>
              <a:t>billing_country</a:t>
            </a:r>
            <a:r>
              <a:rPr lang="en-GB" sz="1400" dirty="0">
                <a:latin typeface="Algerian" panose="04020705040A02060702" pitchFamily="82" charset="0"/>
              </a:rPr>
              <a:t>, name, </a:t>
            </a:r>
            <a:r>
              <a:rPr lang="en-GB" sz="1400" dirty="0" err="1">
                <a:latin typeface="Algerian" panose="04020705040A02060702" pitchFamily="82" charset="0"/>
              </a:rPr>
              <a:t>total_spent</a:t>
            </a:r>
            <a:endParaRPr lang="en-GB" sz="1400" dirty="0">
              <a:latin typeface="Algerian" panose="04020705040A02060702" pitchFamily="82" charset="0"/>
            </a:endParaRPr>
          </a:p>
          <a:p>
            <a:pPr marL="0" indent="0">
              <a:buNone/>
            </a:pPr>
            <a:r>
              <a:rPr lang="en-GB" sz="1400" dirty="0">
                <a:latin typeface="Algerian" panose="04020705040A02060702" pitchFamily="82" charset="0"/>
              </a:rPr>
              <a:t>FROM </a:t>
            </a:r>
            <a:r>
              <a:rPr lang="en-GB" sz="1400" dirty="0" err="1">
                <a:latin typeface="Algerian" panose="04020705040A02060702" pitchFamily="82" charset="0"/>
              </a:rPr>
              <a:t>ranked_k</a:t>
            </a:r>
            <a:endParaRPr lang="en-GB" sz="1400" dirty="0">
              <a:latin typeface="Algerian" panose="04020705040A02060702" pitchFamily="82" charset="0"/>
            </a:endParaRPr>
          </a:p>
          <a:p>
            <a:pPr marL="0" indent="0">
              <a:buNone/>
            </a:pPr>
            <a:r>
              <a:rPr lang="en-GB" sz="1400" dirty="0">
                <a:latin typeface="Algerian" panose="04020705040A02060702" pitchFamily="82" charset="0"/>
              </a:rPr>
              <a:t>WHERE </a:t>
            </a:r>
            <a:r>
              <a:rPr lang="en-GB" sz="1400" dirty="0" err="1">
                <a:latin typeface="Algerian" panose="04020705040A02060702" pitchFamily="82" charset="0"/>
              </a:rPr>
              <a:t>genre_rank</a:t>
            </a:r>
            <a:r>
              <a:rPr lang="en-GB" sz="1400" dirty="0">
                <a:latin typeface="Algerian" panose="04020705040A02060702" pitchFamily="82" charset="0"/>
              </a:rPr>
              <a:t> = 1</a:t>
            </a:r>
          </a:p>
          <a:p>
            <a:pPr marL="0" indent="0">
              <a:buNone/>
            </a:pPr>
            <a:r>
              <a:rPr lang="en-GB" sz="1400" dirty="0">
                <a:latin typeface="Algerian" panose="04020705040A02060702" pitchFamily="82" charset="0"/>
              </a:rPr>
              <a:t>ORDER BY </a:t>
            </a:r>
            <a:r>
              <a:rPr lang="en-GB" sz="1400" dirty="0" err="1">
                <a:latin typeface="Algerian" panose="04020705040A02060702" pitchFamily="82" charset="0"/>
              </a:rPr>
              <a:t>billing_country</a:t>
            </a:r>
            <a:r>
              <a:rPr lang="en-GB" sz="1400" dirty="0">
                <a:latin typeface="Algerian" panose="04020705040A02060702" pitchFamily="82" charset="0"/>
              </a:rPr>
              <a:t> ASC;</a:t>
            </a:r>
          </a:p>
        </p:txBody>
      </p:sp>
    </p:spTree>
    <p:extLst>
      <p:ext uri="{BB962C8B-B14F-4D97-AF65-F5344CB8AC3E}">
        <p14:creationId xmlns:p14="http://schemas.microsoft.com/office/powerpoint/2010/main" val="299603883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10447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6000" dirty="0" smtClean="0">
                <a:ln w="0"/>
                <a:solidFill>
                  <a:schemeClr val="tx1"/>
                </a:solidFill>
                <a:effectLst>
                  <a:outerShdw blurRad="38100" dist="19050" dir="2700000" algn="tl" rotWithShape="0">
                    <a:schemeClr val="dk1">
                      <a:alpha val="40000"/>
                    </a:schemeClr>
                  </a:outerShdw>
                </a:effectLst>
                <a:latin typeface="Algerian" panose="04020705040A02060702" pitchFamily="82" charset="0"/>
              </a:rPr>
              <a:t>OUTPUT</a:t>
            </a:r>
            <a:endParaRPr lang="en-GB" sz="6000" dirty="0">
              <a:ln w="0"/>
              <a:solidFill>
                <a:schemeClr val="tx1"/>
              </a:solidFill>
              <a:effectLst>
                <a:outerShdw blurRad="38100" dist="19050" dir="2700000" algn="tl" rotWithShape="0">
                  <a:schemeClr val="dk1">
                    <a:alpha val="40000"/>
                  </a:schemeClr>
                </a:outerShdw>
              </a:effectLst>
              <a:latin typeface="Algerian" panose="04020705040A02060702" pitchFamily="82"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77" y="1044700"/>
            <a:ext cx="7458618" cy="4098800"/>
          </a:xfrm>
          <a:prstGeom prst="rect">
            <a:avLst/>
          </a:prstGeom>
        </p:spPr>
      </p:pic>
    </p:spTree>
    <p:extLst>
      <p:ext uri="{BB962C8B-B14F-4D97-AF65-F5344CB8AC3E}">
        <p14:creationId xmlns:p14="http://schemas.microsoft.com/office/powerpoint/2010/main" val="69546614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
            <a:ext cx="9144000" cy="1197405"/>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GB"/>
          </a:p>
        </p:txBody>
      </p:sp>
      <p:sp>
        <p:nvSpPr>
          <p:cNvPr id="2" name="Title 1"/>
          <p:cNvSpPr>
            <a:spLocks noGrp="1"/>
          </p:cNvSpPr>
          <p:nvPr>
            <p:ph type="title"/>
          </p:nvPr>
        </p:nvSpPr>
        <p:spPr>
          <a:xfrm>
            <a:off x="0" y="0"/>
            <a:ext cx="9144000" cy="1197404"/>
          </a:xfrm>
        </p:spPr>
        <p:txBody>
          <a:bodyPr>
            <a:noAutofit/>
          </a:bodyPr>
          <a:lstStyle/>
          <a:p>
            <a:pPr algn="l"/>
            <a:r>
              <a:rPr lang="en-US" sz="20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--3. Write a query that determines the customer that has spent the most on music for each country. Write a query that returns the country along with the top customer and how much they spent. For countries where the top amount spent is shared, provide all customers who spent this amount</a:t>
            </a:r>
            <a:endParaRPr lang="en-US" sz="105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lgerian" panose="04020705040A02060702" pitchFamily="82" charset="0"/>
            </a:endParaRPr>
          </a:p>
        </p:txBody>
      </p:sp>
      <p:sp>
        <p:nvSpPr>
          <p:cNvPr id="3" name="Content Placeholder 2"/>
          <p:cNvSpPr>
            <a:spLocks noGrp="1"/>
          </p:cNvSpPr>
          <p:nvPr>
            <p:ph idx="1"/>
          </p:nvPr>
        </p:nvSpPr>
        <p:spPr>
          <a:xfrm>
            <a:off x="0" y="1197404"/>
            <a:ext cx="9143999" cy="3946096"/>
          </a:xfrm>
        </p:spPr>
        <p:txBody>
          <a:bodyPr>
            <a:noAutofit/>
          </a:bodyPr>
          <a:lstStyle/>
          <a:p>
            <a:pPr marL="0" indent="0">
              <a:buNone/>
            </a:pPr>
            <a:r>
              <a:rPr lang="en-GB" sz="1600" dirty="0">
                <a:latin typeface="Algerian" panose="04020705040A02060702" pitchFamily="82" charset="0"/>
              </a:rPr>
              <a:t> </a:t>
            </a:r>
            <a:r>
              <a:rPr lang="en-GB" sz="1600" dirty="0" smtClean="0">
                <a:latin typeface="Algerian" panose="04020705040A02060702" pitchFamily="82" charset="0"/>
              </a:rPr>
              <a:t>                               ----------------------</a:t>
            </a:r>
            <a:r>
              <a:rPr lang="en-GB" sz="1600" dirty="0">
                <a:latin typeface="Algerian" panose="04020705040A02060702" pitchFamily="82" charset="0"/>
              </a:rPr>
              <a:t>FIRST_PART------------------</a:t>
            </a:r>
          </a:p>
          <a:p>
            <a:pPr marL="0" indent="0">
              <a:buNone/>
            </a:pPr>
            <a:r>
              <a:rPr lang="en-GB" sz="1600" dirty="0">
                <a:latin typeface="Algerian" panose="04020705040A02060702" pitchFamily="82" charset="0"/>
              </a:rPr>
              <a:t>WITH a AS (</a:t>
            </a:r>
          </a:p>
          <a:p>
            <a:pPr marL="0" indent="0">
              <a:buNone/>
            </a:pPr>
            <a:r>
              <a:rPr lang="en-GB" sz="1600" dirty="0">
                <a:latin typeface="Algerian" panose="04020705040A02060702" pitchFamily="82" charset="0"/>
              </a:rPr>
              <a:t>  SELECT </a:t>
            </a:r>
            <a:r>
              <a:rPr lang="en-GB" sz="1600" dirty="0" err="1">
                <a:latin typeface="Algerian" panose="04020705040A02060702" pitchFamily="82" charset="0"/>
              </a:rPr>
              <a:t>c.customer_id,c.first_name,c.last_name,i.billing_country,SUM</a:t>
            </a:r>
            <a:r>
              <a:rPr lang="en-GB" sz="1600" dirty="0">
                <a:latin typeface="Algerian" panose="04020705040A02060702" pitchFamily="82" charset="0"/>
              </a:rPr>
              <a:t>(</a:t>
            </a:r>
            <a:r>
              <a:rPr lang="en-GB" sz="1600" dirty="0" err="1">
                <a:latin typeface="Algerian" panose="04020705040A02060702" pitchFamily="82" charset="0"/>
              </a:rPr>
              <a:t>i.total</a:t>
            </a:r>
            <a:r>
              <a:rPr lang="en-GB" sz="1600" dirty="0">
                <a:latin typeface="Algerian" panose="04020705040A02060702" pitchFamily="82" charset="0"/>
              </a:rPr>
              <a:t>) AS </a:t>
            </a:r>
            <a:r>
              <a:rPr lang="en-GB" sz="1600" dirty="0" err="1">
                <a:latin typeface="Algerian" panose="04020705040A02060702" pitchFamily="82" charset="0"/>
              </a:rPr>
              <a:t>total_invoice</a:t>
            </a:r>
            <a:endParaRPr lang="en-GB" sz="1600" dirty="0">
              <a:latin typeface="Algerian" panose="04020705040A02060702" pitchFamily="82" charset="0"/>
            </a:endParaRPr>
          </a:p>
          <a:p>
            <a:pPr marL="0" indent="0">
              <a:buNone/>
            </a:pPr>
            <a:r>
              <a:rPr lang="en-US" sz="1600" dirty="0">
                <a:latin typeface="Algerian" panose="04020705040A02060702" pitchFamily="82" charset="0"/>
              </a:rPr>
              <a:t>  FROM customer c JOIN invoice </a:t>
            </a:r>
            <a:r>
              <a:rPr lang="en-US" sz="1600" dirty="0" err="1">
                <a:latin typeface="Algerian" panose="04020705040A02060702" pitchFamily="82" charset="0"/>
              </a:rPr>
              <a:t>i</a:t>
            </a:r>
            <a:r>
              <a:rPr lang="en-US" sz="1600" dirty="0">
                <a:latin typeface="Algerian" panose="04020705040A02060702" pitchFamily="82" charset="0"/>
              </a:rPr>
              <a:t> ON </a:t>
            </a:r>
            <a:r>
              <a:rPr lang="en-US" sz="1600" dirty="0" err="1">
                <a:latin typeface="Algerian" panose="04020705040A02060702" pitchFamily="82" charset="0"/>
              </a:rPr>
              <a:t>c.customer_id</a:t>
            </a:r>
            <a:r>
              <a:rPr lang="en-US" sz="1600" dirty="0">
                <a:latin typeface="Algerian" panose="04020705040A02060702" pitchFamily="82" charset="0"/>
              </a:rPr>
              <a:t> = </a:t>
            </a:r>
            <a:r>
              <a:rPr lang="en-US" sz="1600" dirty="0" err="1">
                <a:latin typeface="Algerian" panose="04020705040A02060702" pitchFamily="82" charset="0"/>
              </a:rPr>
              <a:t>i.customer_id</a:t>
            </a:r>
            <a:endParaRPr lang="en-US" sz="1600" dirty="0">
              <a:latin typeface="Algerian" panose="04020705040A02060702" pitchFamily="82" charset="0"/>
            </a:endParaRPr>
          </a:p>
          <a:p>
            <a:pPr marL="0" indent="0">
              <a:buNone/>
            </a:pPr>
            <a:r>
              <a:rPr lang="en-US" sz="1600" dirty="0">
                <a:latin typeface="Algerian" panose="04020705040A02060702" pitchFamily="82" charset="0"/>
              </a:rPr>
              <a:t>  GROUP BY </a:t>
            </a:r>
            <a:r>
              <a:rPr lang="en-US" sz="1600" dirty="0" err="1">
                <a:latin typeface="Algerian" panose="04020705040A02060702" pitchFamily="82" charset="0"/>
              </a:rPr>
              <a:t>c.customer_id</a:t>
            </a:r>
            <a:r>
              <a:rPr lang="en-US" sz="1600" dirty="0">
                <a:latin typeface="Algerian" panose="04020705040A02060702" pitchFamily="82" charset="0"/>
              </a:rPr>
              <a:t>, </a:t>
            </a:r>
            <a:r>
              <a:rPr lang="en-US" sz="1600" dirty="0" err="1">
                <a:latin typeface="Algerian" panose="04020705040A02060702" pitchFamily="82" charset="0"/>
              </a:rPr>
              <a:t>c.first_name</a:t>
            </a:r>
            <a:r>
              <a:rPr lang="en-US" sz="1600" dirty="0">
                <a:latin typeface="Algerian" panose="04020705040A02060702" pitchFamily="82" charset="0"/>
              </a:rPr>
              <a:t>, </a:t>
            </a:r>
            <a:r>
              <a:rPr lang="en-US" sz="1600" dirty="0" err="1">
                <a:latin typeface="Algerian" panose="04020705040A02060702" pitchFamily="82" charset="0"/>
              </a:rPr>
              <a:t>c.last_name</a:t>
            </a:r>
            <a:r>
              <a:rPr lang="en-US" sz="1600" dirty="0">
                <a:latin typeface="Algerian" panose="04020705040A02060702" pitchFamily="82" charset="0"/>
              </a:rPr>
              <a:t>, </a:t>
            </a:r>
            <a:r>
              <a:rPr lang="en-US" sz="1600" dirty="0" err="1">
                <a:latin typeface="Algerian" panose="04020705040A02060702" pitchFamily="82" charset="0"/>
              </a:rPr>
              <a:t>i.billing_country</a:t>
            </a:r>
            <a:r>
              <a:rPr lang="en-US" sz="1600" dirty="0">
                <a:latin typeface="Algerian" panose="04020705040A02060702" pitchFamily="82" charset="0"/>
              </a:rPr>
              <a:t>), </a:t>
            </a:r>
          </a:p>
          <a:p>
            <a:pPr marL="0" indent="0">
              <a:buNone/>
            </a:pPr>
            <a:r>
              <a:rPr lang="en-GB" sz="1600" dirty="0">
                <a:latin typeface="Algerian" panose="04020705040A02060702" pitchFamily="82" charset="0"/>
              </a:rPr>
              <a:t>b AS (</a:t>
            </a:r>
          </a:p>
          <a:p>
            <a:pPr marL="0" indent="0">
              <a:buNone/>
            </a:pPr>
            <a:r>
              <a:rPr lang="en-US" sz="1600" dirty="0">
                <a:latin typeface="Algerian" panose="04020705040A02060702" pitchFamily="82" charset="0"/>
              </a:rPr>
              <a:t>  SELECT *, DENSE_RANK() OVER (PARTITION BY </a:t>
            </a:r>
            <a:r>
              <a:rPr lang="en-US" sz="1600" dirty="0" err="1">
                <a:latin typeface="Algerian" panose="04020705040A02060702" pitchFamily="82" charset="0"/>
              </a:rPr>
              <a:t>billing_country</a:t>
            </a:r>
            <a:r>
              <a:rPr lang="en-US" sz="1600" dirty="0">
                <a:latin typeface="Algerian" panose="04020705040A02060702" pitchFamily="82" charset="0"/>
              </a:rPr>
              <a:t> ORDER BY </a:t>
            </a:r>
            <a:r>
              <a:rPr lang="en-US" sz="1600" dirty="0" err="1">
                <a:latin typeface="Algerian" panose="04020705040A02060702" pitchFamily="82" charset="0"/>
              </a:rPr>
              <a:t>total_invoice</a:t>
            </a:r>
            <a:r>
              <a:rPr lang="en-US" sz="1600" dirty="0">
                <a:latin typeface="Algerian" panose="04020705040A02060702" pitchFamily="82" charset="0"/>
              </a:rPr>
              <a:t> DESC) AS </a:t>
            </a:r>
            <a:r>
              <a:rPr lang="en-US" sz="1600" dirty="0" err="1">
                <a:latin typeface="Algerian" panose="04020705040A02060702" pitchFamily="82" charset="0"/>
              </a:rPr>
              <a:t>rnk</a:t>
            </a:r>
            <a:r>
              <a:rPr lang="en-US" sz="1600" dirty="0">
                <a:latin typeface="Algerian" panose="04020705040A02060702" pitchFamily="82" charset="0"/>
              </a:rPr>
              <a:t> </a:t>
            </a:r>
          </a:p>
          <a:p>
            <a:pPr marL="0" indent="0">
              <a:buNone/>
            </a:pPr>
            <a:r>
              <a:rPr lang="en-GB" sz="1600" dirty="0">
                <a:latin typeface="Algerian" panose="04020705040A02060702" pitchFamily="82" charset="0"/>
              </a:rPr>
              <a:t>  FROM </a:t>
            </a:r>
            <a:r>
              <a:rPr lang="en-GB" sz="1600" dirty="0" smtClean="0">
                <a:latin typeface="Algerian" panose="04020705040A02060702" pitchFamily="82" charset="0"/>
              </a:rPr>
              <a:t>a)</a:t>
            </a:r>
            <a:endParaRPr lang="en-GB" sz="1600" dirty="0">
              <a:latin typeface="Algerian" panose="04020705040A02060702" pitchFamily="82" charset="0"/>
            </a:endParaRPr>
          </a:p>
          <a:p>
            <a:pPr marL="0" indent="0">
              <a:buNone/>
            </a:pPr>
            <a:r>
              <a:rPr lang="en-GB" sz="1600" dirty="0">
                <a:latin typeface="Algerian" panose="04020705040A02060702" pitchFamily="82" charset="0"/>
              </a:rPr>
              <a:t>SELECT * FROM b</a:t>
            </a:r>
          </a:p>
          <a:p>
            <a:pPr marL="0" indent="0">
              <a:buNone/>
            </a:pPr>
            <a:r>
              <a:rPr lang="en-GB" sz="1600" dirty="0">
                <a:latin typeface="Algerian" panose="04020705040A02060702" pitchFamily="82" charset="0"/>
              </a:rPr>
              <a:t>where </a:t>
            </a:r>
            <a:r>
              <a:rPr lang="en-GB" sz="1600" dirty="0" err="1">
                <a:latin typeface="Algerian" panose="04020705040A02060702" pitchFamily="82" charset="0"/>
              </a:rPr>
              <a:t>rnk</a:t>
            </a:r>
            <a:r>
              <a:rPr lang="en-GB" sz="1600" dirty="0">
                <a:latin typeface="Algerian" panose="04020705040A02060702" pitchFamily="82" charset="0"/>
              </a:rPr>
              <a:t>=1</a:t>
            </a:r>
            <a:endParaRPr lang="en-GB" sz="1000" dirty="0">
              <a:latin typeface="Algerian" panose="04020705040A02060702" pitchFamily="82" charset="0"/>
            </a:endParaRPr>
          </a:p>
        </p:txBody>
      </p:sp>
    </p:spTree>
    <p:extLst>
      <p:ext uri="{BB962C8B-B14F-4D97-AF65-F5344CB8AC3E}">
        <p14:creationId xmlns:p14="http://schemas.microsoft.com/office/powerpoint/2010/main" val="360190766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
            <a:ext cx="9144000" cy="1197405"/>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GB"/>
          </a:p>
        </p:txBody>
      </p:sp>
      <p:sp>
        <p:nvSpPr>
          <p:cNvPr id="2" name="Title 1"/>
          <p:cNvSpPr>
            <a:spLocks noGrp="1"/>
          </p:cNvSpPr>
          <p:nvPr>
            <p:ph type="title"/>
          </p:nvPr>
        </p:nvSpPr>
        <p:spPr>
          <a:xfrm>
            <a:off x="0" y="0"/>
            <a:ext cx="9144000" cy="1197404"/>
          </a:xfrm>
        </p:spPr>
        <p:txBody>
          <a:bodyPr>
            <a:noAutofit/>
          </a:bodyPr>
          <a:lstStyle/>
          <a:p>
            <a:pPr algn="ctr"/>
            <a:r>
              <a:rPr lang="en-US" sz="66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lgerian" panose="04020705040A02060702" pitchFamily="82" charset="0"/>
              </a:rPr>
              <a:t>CONTINUE</a:t>
            </a:r>
            <a:endParaRPr lang="en-US" sz="66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lgerian" panose="04020705040A02060702" pitchFamily="82" charset="0"/>
            </a:endParaRPr>
          </a:p>
        </p:txBody>
      </p:sp>
      <p:sp>
        <p:nvSpPr>
          <p:cNvPr id="3" name="Content Placeholder 2"/>
          <p:cNvSpPr>
            <a:spLocks noGrp="1"/>
          </p:cNvSpPr>
          <p:nvPr>
            <p:ph idx="1"/>
          </p:nvPr>
        </p:nvSpPr>
        <p:spPr>
          <a:xfrm>
            <a:off x="0" y="1197404"/>
            <a:ext cx="9143999" cy="4123036"/>
          </a:xfrm>
        </p:spPr>
        <p:txBody>
          <a:bodyPr>
            <a:noAutofit/>
          </a:bodyPr>
          <a:lstStyle/>
          <a:p>
            <a:pPr marL="0" indent="0">
              <a:buNone/>
            </a:pPr>
            <a:r>
              <a:rPr lang="en-GB" sz="1200" dirty="0">
                <a:latin typeface="Algerian" panose="04020705040A02060702" pitchFamily="82" charset="0"/>
              </a:rPr>
              <a:t> </a:t>
            </a:r>
            <a:r>
              <a:rPr lang="en-GB" sz="1200" dirty="0" smtClean="0">
                <a:latin typeface="Algerian" panose="04020705040A02060702" pitchFamily="82" charset="0"/>
              </a:rPr>
              <a:t>                                  ----------------------------------</a:t>
            </a:r>
            <a:r>
              <a:rPr lang="en-GB" sz="1200" dirty="0">
                <a:latin typeface="Algerian" panose="04020705040A02060702" pitchFamily="82" charset="0"/>
              </a:rPr>
              <a:t>SECOND_PART----------------------------</a:t>
            </a:r>
          </a:p>
          <a:p>
            <a:pPr marL="0" indent="0">
              <a:buNone/>
            </a:pPr>
            <a:r>
              <a:rPr lang="en-US" sz="1200" dirty="0">
                <a:latin typeface="Algerian" panose="04020705040A02060702" pitchFamily="82" charset="0"/>
              </a:rPr>
              <a:t>--   Write a query that returns the country along with the top customer and how much they spent</a:t>
            </a:r>
          </a:p>
          <a:p>
            <a:pPr marL="0" indent="0">
              <a:buNone/>
            </a:pPr>
            <a:endParaRPr lang="en-GB" sz="1200" dirty="0">
              <a:latin typeface="Algerian" panose="04020705040A02060702" pitchFamily="82" charset="0"/>
            </a:endParaRPr>
          </a:p>
          <a:p>
            <a:pPr marL="0" indent="0">
              <a:buNone/>
            </a:pPr>
            <a:r>
              <a:rPr lang="en-GB" sz="1200" dirty="0">
                <a:latin typeface="Algerian" panose="04020705040A02060702" pitchFamily="82" charset="0"/>
              </a:rPr>
              <a:t>WITH a AS (</a:t>
            </a:r>
          </a:p>
          <a:p>
            <a:pPr marL="0" indent="0">
              <a:buNone/>
            </a:pPr>
            <a:r>
              <a:rPr lang="en-GB" sz="1200" dirty="0">
                <a:latin typeface="Algerian" panose="04020705040A02060702" pitchFamily="82" charset="0"/>
              </a:rPr>
              <a:t>  SELECT </a:t>
            </a:r>
            <a:r>
              <a:rPr lang="en-GB" sz="1200" dirty="0" err="1">
                <a:latin typeface="Algerian" panose="04020705040A02060702" pitchFamily="82" charset="0"/>
              </a:rPr>
              <a:t>c.customer_id,c.first_name,c.last_name,i.billing_country,SUM</a:t>
            </a:r>
            <a:r>
              <a:rPr lang="en-GB" sz="1200" dirty="0">
                <a:latin typeface="Algerian" panose="04020705040A02060702" pitchFamily="82" charset="0"/>
              </a:rPr>
              <a:t>(</a:t>
            </a:r>
            <a:r>
              <a:rPr lang="en-GB" sz="1200" dirty="0" err="1">
                <a:latin typeface="Algerian" panose="04020705040A02060702" pitchFamily="82" charset="0"/>
              </a:rPr>
              <a:t>i.total</a:t>
            </a:r>
            <a:r>
              <a:rPr lang="en-GB" sz="1200" dirty="0">
                <a:latin typeface="Algerian" panose="04020705040A02060702" pitchFamily="82" charset="0"/>
              </a:rPr>
              <a:t>) AS </a:t>
            </a:r>
            <a:r>
              <a:rPr lang="en-GB" sz="1200" dirty="0" err="1">
                <a:latin typeface="Algerian" panose="04020705040A02060702" pitchFamily="82" charset="0"/>
              </a:rPr>
              <a:t>total_spent_on_music</a:t>
            </a:r>
            <a:endParaRPr lang="en-GB" sz="1200" dirty="0">
              <a:latin typeface="Algerian" panose="04020705040A02060702" pitchFamily="82" charset="0"/>
            </a:endParaRPr>
          </a:p>
          <a:p>
            <a:pPr marL="0" indent="0">
              <a:buNone/>
            </a:pPr>
            <a:r>
              <a:rPr lang="en-US" sz="1200" dirty="0">
                <a:latin typeface="Algerian" panose="04020705040A02060702" pitchFamily="82" charset="0"/>
              </a:rPr>
              <a:t>  FROM customer c JOIN invoice </a:t>
            </a:r>
            <a:r>
              <a:rPr lang="en-US" sz="1200" dirty="0" err="1">
                <a:latin typeface="Algerian" panose="04020705040A02060702" pitchFamily="82" charset="0"/>
              </a:rPr>
              <a:t>i</a:t>
            </a:r>
            <a:r>
              <a:rPr lang="en-US" sz="1200" dirty="0">
                <a:latin typeface="Algerian" panose="04020705040A02060702" pitchFamily="82" charset="0"/>
              </a:rPr>
              <a:t> ON </a:t>
            </a:r>
            <a:r>
              <a:rPr lang="en-US" sz="1200" dirty="0" err="1">
                <a:latin typeface="Algerian" panose="04020705040A02060702" pitchFamily="82" charset="0"/>
              </a:rPr>
              <a:t>c.customer_id</a:t>
            </a:r>
            <a:r>
              <a:rPr lang="en-US" sz="1200" dirty="0">
                <a:latin typeface="Algerian" panose="04020705040A02060702" pitchFamily="82" charset="0"/>
              </a:rPr>
              <a:t> = </a:t>
            </a:r>
            <a:r>
              <a:rPr lang="en-US" sz="1200" dirty="0" err="1">
                <a:latin typeface="Algerian" panose="04020705040A02060702" pitchFamily="82" charset="0"/>
              </a:rPr>
              <a:t>i.customer_id</a:t>
            </a:r>
            <a:endParaRPr lang="en-US" sz="1200" dirty="0">
              <a:latin typeface="Algerian" panose="04020705040A02060702" pitchFamily="82" charset="0"/>
            </a:endParaRPr>
          </a:p>
          <a:p>
            <a:pPr marL="0" indent="0">
              <a:buNone/>
            </a:pPr>
            <a:r>
              <a:rPr lang="en-US" sz="1200" dirty="0">
                <a:latin typeface="Algerian" panose="04020705040A02060702" pitchFamily="82" charset="0"/>
              </a:rPr>
              <a:t>  GROUP BY </a:t>
            </a:r>
            <a:r>
              <a:rPr lang="en-US" sz="1200" dirty="0" err="1">
                <a:latin typeface="Algerian" panose="04020705040A02060702" pitchFamily="82" charset="0"/>
              </a:rPr>
              <a:t>c.customer_id</a:t>
            </a:r>
            <a:r>
              <a:rPr lang="en-US" sz="1200" dirty="0">
                <a:latin typeface="Algerian" panose="04020705040A02060702" pitchFamily="82" charset="0"/>
              </a:rPr>
              <a:t>, </a:t>
            </a:r>
            <a:r>
              <a:rPr lang="en-US" sz="1200" dirty="0" err="1">
                <a:latin typeface="Algerian" panose="04020705040A02060702" pitchFamily="82" charset="0"/>
              </a:rPr>
              <a:t>c.first_name</a:t>
            </a:r>
            <a:r>
              <a:rPr lang="en-US" sz="1200" dirty="0">
                <a:latin typeface="Algerian" panose="04020705040A02060702" pitchFamily="82" charset="0"/>
              </a:rPr>
              <a:t>, </a:t>
            </a:r>
            <a:r>
              <a:rPr lang="en-US" sz="1200" dirty="0" err="1">
                <a:latin typeface="Algerian" panose="04020705040A02060702" pitchFamily="82" charset="0"/>
              </a:rPr>
              <a:t>c.last_name</a:t>
            </a:r>
            <a:r>
              <a:rPr lang="en-US" sz="1200" dirty="0">
                <a:latin typeface="Algerian" panose="04020705040A02060702" pitchFamily="82" charset="0"/>
              </a:rPr>
              <a:t>, </a:t>
            </a:r>
            <a:r>
              <a:rPr lang="en-US" sz="1200" dirty="0" err="1" smtClean="0">
                <a:latin typeface="Algerian" panose="04020705040A02060702" pitchFamily="82" charset="0"/>
              </a:rPr>
              <a:t>i.billing_country</a:t>
            </a:r>
            <a:r>
              <a:rPr lang="en-GB" sz="1200" dirty="0" smtClean="0">
                <a:latin typeface="Algerian" panose="04020705040A02060702" pitchFamily="82" charset="0"/>
              </a:rPr>
              <a:t>),</a:t>
            </a:r>
            <a:endParaRPr lang="en-GB" sz="1200" dirty="0">
              <a:latin typeface="Algerian" panose="04020705040A02060702" pitchFamily="82" charset="0"/>
            </a:endParaRPr>
          </a:p>
          <a:p>
            <a:pPr marL="0" indent="0">
              <a:buNone/>
            </a:pPr>
            <a:r>
              <a:rPr lang="en-GB" sz="1200" dirty="0">
                <a:latin typeface="Algerian" panose="04020705040A02060702" pitchFamily="82" charset="0"/>
              </a:rPr>
              <a:t>b AS (</a:t>
            </a:r>
          </a:p>
          <a:p>
            <a:pPr marL="0" indent="0">
              <a:buNone/>
            </a:pPr>
            <a:r>
              <a:rPr lang="en-GB" sz="1200" dirty="0">
                <a:latin typeface="Algerian" panose="04020705040A02060702" pitchFamily="82" charset="0"/>
              </a:rPr>
              <a:t>  SELECT a.customer_id,a.first_name,a.last_name,a.billing_country,a.total_spent_on_music,</a:t>
            </a:r>
          </a:p>
          <a:p>
            <a:pPr marL="0" indent="0">
              <a:buNone/>
            </a:pPr>
            <a:r>
              <a:rPr lang="en-US" sz="1200" dirty="0">
                <a:latin typeface="Algerian" panose="04020705040A02060702" pitchFamily="82" charset="0"/>
              </a:rPr>
              <a:t>    RANK() OVER (PARTITION BY </a:t>
            </a:r>
            <a:r>
              <a:rPr lang="en-US" sz="1200" dirty="0" err="1">
                <a:latin typeface="Algerian" panose="04020705040A02060702" pitchFamily="82" charset="0"/>
              </a:rPr>
              <a:t>a.billing_country</a:t>
            </a:r>
            <a:r>
              <a:rPr lang="en-US" sz="1200" dirty="0">
                <a:latin typeface="Algerian" panose="04020705040A02060702" pitchFamily="82" charset="0"/>
              </a:rPr>
              <a:t> ORDER BY </a:t>
            </a:r>
            <a:r>
              <a:rPr lang="en-US" sz="1200" dirty="0" err="1">
                <a:latin typeface="Algerian" panose="04020705040A02060702" pitchFamily="82" charset="0"/>
              </a:rPr>
              <a:t>a.total_spent_on_music</a:t>
            </a:r>
            <a:r>
              <a:rPr lang="en-US" sz="1200" dirty="0">
                <a:latin typeface="Algerian" panose="04020705040A02060702" pitchFamily="82" charset="0"/>
              </a:rPr>
              <a:t> DESC) AS </a:t>
            </a:r>
            <a:r>
              <a:rPr lang="en-US" sz="1200" dirty="0" err="1">
                <a:latin typeface="Algerian" panose="04020705040A02060702" pitchFamily="82" charset="0"/>
              </a:rPr>
              <a:t>rnk</a:t>
            </a:r>
            <a:r>
              <a:rPr lang="en-US" sz="1200" dirty="0">
                <a:latin typeface="Algerian" panose="04020705040A02060702" pitchFamily="82" charset="0"/>
              </a:rPr>
              <a:t>,</a:t>
            </a:r>
          </a:p>
          <a:p>
            <a:pPr marL="0" indent="0">
              <a:buNone/>
            </a:pPr>
            <a:r>
              <a:rPr lang="en-US" sz="1200" dirty="0">
                <a:latin typeface="Algerian" panose="04020705040A02060702" pitchFamily="82" charset="0"/>
              </a:rPr>
              <a:t>    MAX(</a:t>
            </a:r>
            <a:r>
              <a:rPr lang="en-US" sz="1200" dirty="0" err="1">
                <a:latin typeface="Algerian" panose="04020705040A02060702" pitchFamily="82" charset="0"/>
              </a:rPr>
              <a:t>a.total_spent_on_music</a:t>
            </a:r>
            <a:r>
              <a:rPr lang="en-US" sz="1200" dirty="0">
                <a:latin typeface="Algerian" panose="04020705040A02060702" pitchFamily="82" charset="0"/>
              </a:rPr>
              <a:t>) OVER (PARTITION BY </a:t>
            </a:r>
            <a:r>
              <a:rPr lang="en-US" sz="1200" dirty="0" err="1">
                <a:latin typeface="Algerian" panose="04020705040A02060702" pitchFamily="82" charset="0"/>
              </a:rPr>
              <a:t>a.billing_country</a:t>
            </a:r>
            <a:r>
              <a:rPr lang="en-US" sz="1200" dirty="0">
                <a:latin typeface="Algerian" panose="04020705040A02060702" pitchFamily="82" charset="0"/>
              </a:rPr>
              <a:t>) AS </a:t>
            </a:r>
            <a:r>
              <a:rPr lang="en-US" sz="1200" dirty="0" err="1">
                <a:latin typeface="Algerian" panose="04020705040A02060702" pitchFamily="82" charset="0"/>
              </a:rPr>
              <a:t>max_spent_on_music</a:t>
            </a:r>
            <a:endParaRPr lang="en-US" sz="1200" dirty="0">
              <a:latin typeface="Algerian" panose="04020705040A02060702" pitchFamily="82" charset="0"/>
            </a:endParaRPr>
          </a:p>
          <a:p>
            <a:pPr marL="0" indent="0">
              <a:buNone/>
            </a:pPr>
            <a:r>
              <a:rPr lang="en-GB" sz="1200" dirty="0">
                <a:latin typeface="Algerian" panose="04020705040A02060702" pitchFamily="82" charset="0"/>
              </a:rPr>
              <a:t>  FROM </a:t>
            </a:r>
            <a:r>
              <a:rPr lang="en-GB" sz="1200" dirty="0" smtClean="0">
                <a:latin typeface="Algerian" panose="04020705040A02060702" pitchFamily="82" charset="0"/>
              </a:rPr>
              <a:t>a)</a:t>
            </a:r>
            <a:endParaRPr lang="en-GB" sz="1200" dirty="0">
              <a:latin typeface="Algerian" panose="04020705040A02060702" pitchFamily="82" charset="0"/>
            </a:endParaRPr>
          </a:p>
          <a:p>
            <a:pPr marL="0" indent="0">
              <a:buNone/>
            </a:pPr>
            <a:r>
              <a:rPr lang="en-GB" sz="1200" dirty="0">
                <a:latin typeface="Algerian" panose="04020705040A02060702" pitchFamily="82" charset="0"/>
              </a:rPr>
              <a:t>SELECT b.first_name,b.last_name,b.billing_country,b.total_spent_on_music</a:t>
            </a:r>
          </a:p>
          <a:p>
            <a:pPr marL="0" indent="0">
              <a:buNone/>
            </a:pPr>
            <a:r>
              <a:rPr lang="en-GB" sz="1200" dirty="0">
                <a:latin typeface="Algerian" panose="04020705040A02060702" pitchFamily="82" charset="0"/>
              </a:rPr>
              <a:t>FROM b</a:t>
            </a:r>
          </a:p>
          <a:p>
            <a:pPr marL="0" indent="0">
              <a:buNone/>
            </a:pPr>
            <a:r>
              <a:rPr lang="en-GB" sz="1200" dirty="0">
                <a:latin typeface="Algerian" panose="04020705040A02060702" pitchFamily="82" charset="0"/>
              </a:rPr>
              <a:t>WHERE </a:t>
            </a:r>
            <a:r>
              <a:rPr lang="en-GB" sz="1200" dirty="0" err="1">
                <a:latin typeface="Algerian" panose="04020705040A02060702" pitchFamily="82" charset="0"/>
              </a:rPr>
              <a:t>b.total_spent_on_music</a:t>
            </a:r>
            <a:r>
              <a:rPr lang="en-GB" sz="1200" dirty="0">
                <a:latin typeface="Algerian" panose="04020705040A02060702" pitchFamily="82" charset="0"/>
              </a:rPr>
              <a:t> = </a:t>
            </a:r>
            <a:r>
              <a:rPr lang="en-GB" sz="1200" dirty="0" err="1">
                <a:latin typeface="Algerian" panose="04020705040A02060702" pitchFamily="82" charset="0"/>
              </a:rPr>
              <a:t>b.max_spent_on_music</a:t>
            </a:r>
            <a:endParaRPr lang="en-GB" sz="1200" dirty="0">
              <a:latin typeface="Algerian" panose="04020705040A02060702" pitchFamily="82" charset="0"/>
            </a:endParaRPr>
          </a:p>
          <a:p>
            <a:pPr marL="0" indent="0">
              <a:buNone/>
            </a:pPr>
            <a:r>
              <a:rPr lang="en-GB" sz="1200" dirty="0">
                <a:latin typeface="Algerian" panose="04020705040A02060702" pitchFamily="82" charset="0"/>
              </a:rPr>
              <a:t>ORDER BY </a:t>
            </a:r>
          </a:p>
          <a:p>
            <a:pPr marL="0" indent="0">
              <a:buNone/>
            </a:pPr>
            <a:r>
              <a:rPr lang="en-GB" sz="1200" dirty="0">
                <a:latin typeface="Algerian" panose="04020705040A02060702" pitchFamily="82" charset="0"/>
              </a:rPr>
              <a:t>  </a:t>
            </a:r>
            <a:r>
              <a:rPr lang="en-GB" sz="1200" dirty="0" err="1">
                <a:latin typeface="Algerian" panose="04020705040A02060702" pitchFamily="82" charset="0"/>
              </a:rPr>
              <a:t>b.billing_country</a:t>
            </a:r>
            <a:r>
              <a:rPr lang="en-GB" sz="1200" dirty="0">
                <a:latin typeface="Algerian" panose="04020705040A02060702" pitchFamily="82" charset="0"/>
              </a:rPr>
              <a:t>,</a:t>
            </a:r>
          </a:p>
          <a:p>
            <a:pPr marL="0" indent="0">
              <a:buNone/>
            </a:pPr>
            <a:r>
              <a:rPr lang="en-GB" sz="1200" dirty="0">
                <a:latin typeface="Algerian" panose="04020705040A02060702" pitchFamily="82" charset="0"/>
              </a:rPr>
              <a:t>  </a:t>
            </a:r>
            <a:r>
              <a:rPr lang="en-GB" sz="1200" dirty="0" err="1">
                <a:latin typeface="Algerian" panose="04020705040A02060702" pitchFamily="82" charset="0"/>
              </a:rPr>
              <a:t>b.total_spent_on_music</a:t>
            </a:r>
            <a:r>
              <a:rPr lang="en-GB" sz="1200" dirty="0">
                <a:latin typeface="Algerian" panose="04020705040A02060702" pitchFamily="82" charset="0"/>
              </a:rPr>
              <a:t> DESC</a:t>
            </a:r>
            <a:endParaRPr lang="en-GB" sz="400" dirty="0">
              <a:latin typeface="Algerian" panose="04020705040A02060702" pitchFamily="82" charset="0"/>
            </a:endParaRPr>
          </a:p>
        </p:txBody>
      </p:sp>
    </p:spTree>
    <p:extLst>
      <p:ext uri="{BB962C8B-B14F-4D97-AF65-F5344CB8AC3E}">
        <p14:creationId xmlns:p14="http://schemas.microsoft.com/office/powerpoint/2010/main" val="10788417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752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6000" dirty="0" smtClean="0">
                <a:ln w="0"/>
                <a:solidFill>
                  <a:schemeClr val="tx1"/>
                </a:solidFill>
                <a:effectLst>
                  <a:outerShdw blurRad="38100" dist="19050" dir="2700000" algn="tl" rotWithShape="0">
                    <a:schemeClr val="dk1">
                      <a:alpha val="40000"/>
                    </a:schemeClr>
                  </a:outerShdw>
                </a:effectLst>
                <a:latin typeface="Algerian" panose="04020705040A02060702" pitchFamily="82" charset="0"/>
              </a:rPr>
              <a:t>OUTPUT</a:t>
            </a:r>
            <a:endParaRPr lang="en-GB" sz="6000" dirty="0">
              <a:ln w="0"/>
              <a:solidFill>
                <a:schemeClr val="tx1"/>
              </a:solidFill>
              <a:effectLst>
                <a:outerShdw blurRad="38100" dist="19050" dir="2700000" algn="tl" rotWithShape="0">
                  <a:schemeClr val="dk1">
                    <a:alpha val="40000"/>
                  </a:schemeClr>
                </a:outerShdw>
              </a:effectLst>
              <a:latin typeface="Algerian" panose="04020705040A02060702" pitchFamily="82"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75235"/>
            <a:ext cx="9144000" cy="4639322"/>
          </a:xfrm>
          <a:prstGeom prst="rect">
            <a:avLst/>
          </a:prstGeom>
        </p:spPr>
      </p:pic>
    </p:spTree>
    <p:extLst>
      <p:ext uri="{BB962C8B-B14F-4D97-AF65-F5344CB8AC3E}">
        <p14:creationId xmlns:p14="http://schemas.microsoft.com/office/powerpoint/2010/main" val="4280321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Download Thank You HD images for PPT, Whatsapp, Facebook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56" y="0"/>
            <a:ext cx="9163955" cy="5154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10069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033" y="-42111"/>
            <a:ext cx="9162300" cy="5227721"/>
          </a:xfrm>
          <a:prstGeom prst="rect">
            <a:avLst/>
          </a:prstGeom>
          <a:blipFill>
            <a:blip r:embed="rId2"/>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Content Placeholder 2"/>
          <p:cNvSpPr>
            <a:spLocks noGrp="1"/>
          </p:cNvSpPr>
          <p:nvPr>
            <p:ph idx="1"/>
          </p:nvPr>
        </p:nvSpPr>
        <p:spPr>
          <a:xfrm>
            <a:off x="12033" y="-42111"/>
            <a:ext cx="9012477" cy="5015030"/>
          </a:xfrm>
        </p:spPr>
        <p:txBody>
          <a:bodyPr>
            <a:noAutofit/>
          </a:bodyPr>
          <a:lstStyle/>
          <a:p>
            <a:pPr marL="0" indent="0" algn="just">
              <a:buNone/>
            </a:pPr>
            <a:r>
              <a:rPr lang="en-US" sz="2300" dirty="0" smtClean="0">
                <a:latin typeface="Algerian" panose="04020705040A02060702" pitchFamily="82" charset="0"/>
              </a:rPr>
              <a:t>media types </a:t>
            </a:r>
            <a:r>
              <a:rPr lang="en-US" sz="2300" dirty="0" smtClean="0">
                <a:latin typeface="Algerian" panose="04020705040A02060702" pitchFamily="82" charset="0"/>
              </a:rPr>
              <a:t>-&gt; </a:t>
            </a:r>
            <a:r>
              <a:rPr lang="en-US" sz="2300" dirty="0" smtClean="0">
                <a:latin typeface="Agency FB" panose="020B0503020202020204" pitchFamily="34" charset="0"/>
              </a:rPr>
              <a:t>Dataset </a:t>
            </a:r>
            <a:r>
              <a:rPr lang="en-US" sz="2300" dirty="0">
                <a:latin typeface="Agency FB" panose="020B0503020202020204" pitchFamily="34" charset="0"/>
              </a:rPr>
              <a:t>containing important information about media types. This dataset includes attributes such as media type identification numbers and corresponding names</a:t>
            </a:r>
            <a:r>
              <a:rPr lang="en-US" sz="2300" dirty="0" smtClean="0">
                <a:latin typeface="Agency FB" panose="020B0503020202020204" pitchFamily="34" charset="0"/>
              </a:rPr>
              <a:t>.</a:t>
            </a:r>
          </a:p>
          <a:p>
            <a:pPr marL="0" indent="0" algn="just">
              <a:buNone/>
            </a:pPr>
            <a:r>
              <a:rPr lang="en-US" sz="2300" dirty="0" smtClean="0">
                <a:latin typeface="Algerian" panose="04020705040A02060702" pitchFamily="82" charset="0"/>
              </a:rPr>
              <a:t>genres -&gt; </a:t>
            </a:r>
            <a:r>
              <a:rPr lang="en-US" sz="2300" dirty="0" smtClean="0">
                <a:latin typeface="Agency FB" panose="020B0503020202020204" pitchFamily="34" charset="0"/>
              </a:rPr>
              <a:t>dataset </a:t>
            </a:r>
            <a:r>
              <a:rPr lang="en-US" sz="2300" dirty="0">
                <a:latin typeface="Agency FB" panose="020B0503020202020204" pitchFamily="34" charset="0"/>
              </a:rPr>
              <a:t>containing essential information about music genres. This dataset includes attributes such as genre identification numbers and corresponding genre names</a:t>
            </a:r>
            <a:r>
              <a:rPr lang="en-US" sz="2300" dirty="0" smtClean="0">
                <a:latin typeface="Agency FB" panose="020B0503020202020204" pitchFamily="34" charset="0"/>
              </a:rPr>
              <a:t>.</a:t>
            </a:r>
          </a:p>
          <a:p>
            <a:pPr marL="0" indent="0" algn="just">
              <a:buNone/>
            </a:pPr>
            <a:r>
              <a:rPr lang="en-US" sz="2300" dirty="0" smtClean="0">
                <a:latin typeface="Algerian" panose="04020705040A02060702" pitchFamily="82" charset="0"/>
              </a:rPr>
              <a:t>artists -&gt;</a:t>
            </a:r>
            <a:r>
              <a:rPr lang="en-US" sz="2300" dirty="0" smtClean="0">
                <a:latin typeface="Agency FB" panose="020B0503020202020204" pitchFamily="34" charset="0"/>
              </a:rPr>
              <a:t>D</a:t>
            </a:r>
            <a:r>
              <a:rPr lang="en-US" sz="2300" dirty="0" smtClean="0">
                <a:latin typeface="Agency FB" panose="020B0503020202020204" pitchFamily="34" charset="0"/>
              </a:rPr>
              <a:t>ataset </a:t>
            </a:r>
            <a:r>
              <a:rPr lang="en-US" sz="2300" dirty="0">
                <a:latin typeface="Agency FB" panose="020B0503020202020204" pitchFamily="34" charset="0"/>
              </a:rPr>
              <a:t>containing essential information about artists. This dataset includes attributes such as artist identification numbers and corresponding artist names</a:t>
            </a:r>
            <a:r>
              <a:rPr lang="en-US" sz="2300" dirty="0" smtClean="0"/>
              <a:t>.</a:t>
            </a:r>
          </a:p>
          <a:p>
            <a:pPr marL="0" indent="0" algn="just">
              <a:buNone/>
            </a:pPr>
            <a:r>
              <a:rPr lang="en-US" sz="2300" dirty="0" smtClean="0">
                <a:latin typeface="Algerian" panose="04020705040A02060702" pitchFamily="82" charset="0"/>
              </a:rPr>
              <a:t>albums -&gt;</a:t>
            </a:r>
            <a:r>
              <a:rPr lang="en-US" sz="2300" dirty="0" smtClean="0">
                <a:latin typeface="Agency FB" panose="020B0503020202020204" pitchFamily="34" charset="0"/>
              </a:rPr>
              <a:t>dataset </a:t>
            </a:r>
            <a:r>
              <a:rPr lang="en-US" sz="2300" dirty="0">
                <a:latin typeface="Agency FB" panose="020B0503020202020204" pitchFamily="34" charset="0"/>
              </a:rPr>
              <a:t>containing crucial information about albums. This dataset includes attributes such as album identification numbers, album titles, and associated artist identification </a:t>
            </a:r>
            <a:r>
              <a:rPr lang="en-US" sz="2300" dirty="0" smtClean="0">
                <a:latin typeface="Agency FB" panose="020B0503020202020204" pitchFamily="34" charset="0"/>
              </a:rPr>
              <a:t>numbers.</a:t>
            </a:r>
          </a:p>
          <a:p>
            <a:pPr marL="0" indent="0" algn="just">
              <a:buNone/>
            </a:pPr>
            <a:r>
              <a:rPr lang="en-US" sz="2300" dirty="0" smtClean="0">
                <a:latin typeface="Algerian" panose="04020705040A02060702" pitchFamily="82" charset="0"/>
              </a:rPr>
              <a:t>playlists -&gt; </a:t>
            </a:r>
            <a:r>
              <a:rPr lang="en-US" sz="2300" dirty="0" smtClean="0">
                <a:latin typeface="Agency FB" panose="020B0503020202020204" pitchFamily="34" charset="0"/>
              </a:rPr>
              <a:t>dataset </a:t>
            </a:r>
            <a:r>
              <a:rPr lang="en-US" sz="2300" dirty="0">
                <a:latin typeface="Agency FB" panose="020B0503020202020204" pitchFamily="34" charset="0"/>
              </a:rPr>
              <a:t>containing important information about playlists. This dataset includes attributes such as playlist identification numbers and corresponding playlist names</a:t>
            </a:r>
            <a:r>
              <a:rPr lang="en-US" sz="2300" dirty="0" smtClean="0">
                <a:latin typeface="Agency FB" panose="020B0503020202020204" pitchFamily="34" charset="0"/>
              </a:rPr>
              <a:t>.</a:t>
            </a:r>
          </a:p>
          <a:p>
            <a:pPr marL="0" indent="0" algn="just">
              <a:buNone/>
            </a:pPr>
            <a:r>
              <a:rPr lang="en-US" sz="2300" dirty="0" smtClean="0">
                <a:latin typeface="Algerian" panose="04020705040A02060702" pitchFamily="82" charset="0"/>
              </a:rPr>
              <a:t>Playlists_ tracks -&gt;</a:t>
            </a:r>
            <a:r>
              <a:rPr lang="en-US" sz="2300" dirty="0" smtClean="0">
                <a:latin typeface="Agency FB" panose="020B0503020202020204" pitchFamily="34" charset="0"/>
              </a:rPr>
              <a:t>dataset </a:t>
            </a:r>
            <a:r>
              <a:rPr lang="en-US" sz="2300" dirty="0">
                <a:latin typeface="Agency FB" panose="020B0503020202020204" pitchFamily="34" charset="0"/>
              </a:rPr>
              <a:t>containing important information about the tracks included in playlists. This dataset includes attributes such as playlist identification numbers and associated track identification numbers</a:t>
            </a:r>
            <a:r>
              <a:rPr lang="en-US" sz="2300" dirty="0"/>
              <a:t>.</a:t>
            </a:r>
            <a:endParaRPr lang="en-US" sz="2300" dirty="0" smtClean="0"/>
          </a:p>
        </p:txBody>
      </p:sp>
    </p:spTree>
    <p:extLst>
      <p:ext uri="{BB962C8B-B14F-4D97-AF65-F5344CB8AC3E}">
        <p14:creationId xmlns:p14="http://schemas.microsoft.com/office/powerpoint/2010/main" val="3506572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0" dur="500"/>
                                        <p:tgtEl>
                                          <p:spTgt spid="3">
                                            <p:txEl>
                                              <p:pRg st="1" end="1"/>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3" dur="500"/>
                                        <p:tgtEl>
                                          <p:spTgt spid="3">
                                            <p:txEl>
                                              <p:pRg st="2" end="2"/>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6" dur="500"/>
                                        <p:tgtEl>
                                          <p:spTgt spid="3">
                                            <p:txEl>
                                              <p:pRg st="3" end="3"/>
                                            </p:txEl>
                                          </p:spTgt>
                                        </p:tgtEl>
                                      </p:cBhvr>
                                    </p:animEffect>
                                  </p:childTnLst>
                                </p:cTn>
                              </p:par>
                              <p:par>
                                <p:cTn id="17" presetID="14" presetClass="entr" presetSubtype="1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randombar(horizontal)">
                                      <p:cBhvr>
                                        <p:cTn id="19" dur="500"/>
                                        <p:tgtEl>
                                          <p:spTgt spid="3">
                                            <p:txEl>
                                              <p:pRg st="4" end="4"/>
                                            </p:txEl>
                                          </p:spTgt>
                                        </p:tgtEl>
                                      </p:cBhvr>
                                    </p:animEffect>
                                  </p:childTnLst>
                                </p:cTn>
                              </p:par>
                              <p:par>
                                <p:cTn id="20" presetID="14" presetClass="entr" presetSubtype="1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randombar(horizontal)">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044700"/>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915" y="-20825"/>
            <a:ext cx="5654054" cy="5177054"/>
          </a:xfrm>
        </p:spPr>
      </p:pic>
      <p:sp>
        <p:nvSpPr>
          <p:cNvPr id="6" name="Rounded Rectangle 5"/>
          <p:cNvSpPr/>
          <p:nvPr/>
        </p:nvSpPr>
        <p:spPr>
          <a:xfrm>
            <a:off x="5654969" y="0"/>
            <a:ext cx="3417253" cy="51435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scene3d>
              <a:camera prst="orthographicFront"/>
              <a:lightRig rig="harsh" dir="t"/>
            </a:scene3d>
            <a:sp3d extrusionH="57150" prstMaterial="matte">
              <a:bevelT w="63500" h="12700" prst="angle"/>
              <a:contourClr>
                <a:schemeClr val="bg1">
                  <a:lumMod val="65000"/>
                </a:schemeClr>
              </a:contourClr>
            </a:sp3d>
          </a:bodyPr>
          <a:lstStyle/>
          <a:p>
            <a:pPr algn="ctr"/>
            <a:r>
              <a:rPr lang="en-US" b="1" dirty="0">
                <a:ln/>
                <a:solidFill>
                  <a:schemeClr val="accent3"/>
                </a:solidFill>
                <a:latin typeface="Algerian" panose="04020705040A02060702" pitchFamily="82" charset="0"/>
              </a:rPr>
              <a:t>A dataset's schema is a blueprint that describes the structure of the data. It defines the columns, rows, and data types of the data. The schema helps us understand the data by providing a way to organize the data and by providing information about the context of the data.</a:t>
            </a:r>
            <a:endParaRPr lang="en-GB" b="1" dirty="0">
              <a:ln/>
              <a:solidFill>
                <a:schemeClr val="accent3"/>
              </a:solidFill>
              <a:latin typeface="Algerian" panose="04020705040A02060702" pitchFamily="82" charset="0"/>
            </a:endParaRPr>
          </a:p>
        </p:txBody>
      </p:sp>
    </p:spTree>
    <p:extLst>
      <p:ext uri="{BB962C8B-B14F-4D97-AF65-F5344CB8AC3E}">
        <p14:creationId xmlns:p14="http://schemas.microsoft.com/office/powerpoint/2010/main" val="25652426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1044700"/>
            <a:ext cx="9161623" cy="418727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GB"/>
          </a:p>
        </p:txBody>
      </p:sp>
      <p:sp>
        <p:nvSpPr>
          <p:cNvPr id="6" name="Horizontal Scroll 5"/>
          <p:cNvSpPr/>
          <p:nvPr/>
        </p:nvSpPr>
        <p:spPr>
          <a:xfrm>
            <a:off x="979314" y="1426462"/>
            <a:ext cx="6566315" cy="2748690"/>
          </a:xfrm>
          <a:prstGeom prst="horizontalScroll">
            <a:avLst/>
          </a:prstGeom>
          <a:gradFill flip="none" rotWithShape="1">
            <a:gsLst>
              <a:gs pos="0">
                <a:schemeClr val="accent5">
                  <a:tint val="50000"/>
                  <a:satMod val="300000"/>
                </a:schemeClr>
              </a:gs>
              <a:gs pos="35000">
                <a:schemeClr val="accent5">
                  <a:tint val="37000"/>
                  <a:satMod val="300000"/>
                </a:schemeClr>
              </a:gs>
              <a:gs pos="100000">
                <a:schemeClr val="accent5">
                  <a:tint val="15000"/>
                  <a:satMod val="350000"/>
                </a:schemeClr>
              </a:gs>
            </a:gsLst>
            <a:path path="circle">
              <a:fillToRect l="100000" b="100000"/>
            </a:path>
            <a:tileRect t="-100000" r="-100000"/>
          </a:gradFill>
          <a:ln w="38100">
            <a:solidFill>
              <a:schemeClr val="accent5">
                <a:lumMod val="75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a:p>
        </p:txBody>
      </p:sp>
      <p:sp>
        <p:nvSpPr>
          <p:cNvPr id="2" name="Title 1"/>
          <p:cNvSpPr>
            <a:spLocks noGrp="1"/>
          </p:cNvSpPr>
          <p:nvPr>
            <p:ph type="title"/>
          </p:nvPr>
        </p:nvSpPr>
        <p:spPr>
          <a:xfrm>
            <a:off x="448965" y="2419045"/>
            <a:ext cx="7627015" cy="763525"/>
          </a:xfrm>
        </p:spPr>
        <p:txBody>
          <a:bodyPr>
            <a:noAutofit/>
          </a:bodyPr>
          <a:lstStyle/>
          <a:p>
            <a:pPr algn="ctr"/>
            <a:r>
              <a:rPr lang="en-US" sz="6000" dirty="0" smtClean="0">
                <a:latin typeface="Algerian" panose="04020705040A02060702" pitchFamily="82" charset="0"/>
              </a:rPr>
              <a:t>PHASE FIRST </a:t>
            </a:r>
            <a:endParaRPr lang="en-GB" sz="6000" dirty="0">
              <a:latin typeface="Algerian" panose="04020705040A02060702" pitchFamily="82" charset="0"/>
            </a:endParaRPr>
          </a:p>
        </p:txBody>
      </p:sp>
    </p:spTree>
    <p:extLst>
      <p:ext uri="{BB962C8B-B14F-4D97-AF65-F5344CB8AC3E}">
        <p14:creationId xmlns:p14="http://schemas.microsoft.com/office/powerpoint/2010/main" val="130488523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10447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2" name="Title 1"/>
          <p:cNvSpPr>
            <a:spLocks noGrp="1"/>
          </p:cNvSpPr>
          <p:nvPr>
            <p:ph type="title"/>
          </p:nvPr>
        </p:nvSpPr>
        <p:spPr>
          <a:xfrm>
            <a:off x="0" y="128470"/>
            <a:ext cx="9000445" cy="916230"/>
          </a:xfrm>
        </p:spPr>
        <p:txBody>
          <a:bodyPr>
            <a:normAutofit fontScale="90000"/>
          </a:bodyPr>
          <a:lstStyle/>
          <a:p>
            <a:pPr algn="ctr"/>
            <a:r>
              <a:rPr lang="en-US" b="1" spc="50" dirty="0" smtClean="0">
                <a:ln w="9525" cmpd="sng">
                  <a:solidFill>
                    <a:schemeClr val="accent1"/>
                  </a:solidFill>
                  <a:prstDash val="solid"/>
                </a:ln>
                <a:solidFill>
                  <a:srgbClr val="70AD47">
                    <a:tint val="1000"/>
                  </a:srgbClr>
                </a:solidFill>
                <a:effectLst>
                  <a:glow rad="38100">
                    <a:schemeClr val="accent1">
                      <a:alpha val="40000"/>
                    </a:schemeClr>
                  </a:glow>
                </a:effectLst>
                <a:latin typeface="Algerian" panose="04020705040A02060702" pitchFamily="82" charset="0"/>
              </a:rPr>
              <a:t>Who </a:t>
            </a:r>
            <a:r>
              <a:rPr lang="en-US" b="1" spc="50" dirty="0">
                <a:ln w="9525" cmpd="sng">
                  <a:solidFill>
                    <a:schemeClr val="accent1"/>
                  </a:solidFill>
                  <a:prstDash val="solid"/>
                </a:ln>
                <a:solidFill>
                  <a:srgbClr val="70AD47">
                    <a:tint val="1000"/>
                  </a:srgbClr>
                </a:solidFill>
                <a:effectLst>
                  <a:glow rad="38100">
                    <a:schemeClr val="accent1">
                      <a:alpha val="40000"/>
                    </a:schemeClr>
                  </a:glow>
                </a:effectLst>
                <a:latin typeface="Algerian" panose="04020705040A02060702" pitchFamily="82" charset="0"/>
              </a:rPr>
              <a:t>is the senior most employee </a:t>
            </a:r>
            <a:r>
              <a:rPr lang="en-US" b="1" spc="50" dirty="0" err="1" smtClean="0">
                <a:ln w="9525" cmpd="sng">
                  <a:solidFill>
                    <a:schemeClr val="accent1"/>
                  </a:solidFill>
                  <a:prstDash val="solid"/>
                </a:ln>
                <a:solidFill>
                  <a:srgbClr val="70AD47">
                    <a:tint val="1000"/>
                  </a:srgbClr>
                </a:solidFill>
                <a:effectLst>
                  <a:glow rad="38100">
                    <a:schemeClr val="accent1">
                      <a:alpha val="40000"/>
                    </a:schemeClr>
                  </a:glow>
                </a:effectLst>
                <a:latin typeface="Algerian" panose="04020705040A02060702" pitchFamily="82" charset="0"/>
              </a:rPr>
              <a:t>baseD</a:t>
            </a:r>
            <a:r>
              <a:rPr lang="en-US" b="1" spc="50" dirty="0" smtClean="0">
                <a:ln w="9525" cmpd="sng">
                  <a:solidFill>
                    <a:schemeClr val="accent1"/>
                  </a:solidFill>
                  <a:prstDash val="solid"/>
                </a:ln>
                <a:solidFill>
                  <a:srgbClr val="70AD47">
                    <a:tint val="1000"/>
                  </a:srgbClr>
                </a:solidFill>
                <a:effectLst>
                  <a:glow rad="38100">
                    <a:schemeClr val="accent1">
                      <a:alpha val="40000"/>
                    </a:schemeClr>
                  </a:glow>
                </a:effectLst>
                <a:latin typeface="Algerian" panose="04020705040A02060702" pitchFamily="82" charset="0"/>
              </a:rPr>
              <a:t>       on </a:t>
            </a:r>
            <a:r>
              <a:rPr lang="en-US" b="1" spc="50" dirty="0">
                <a:ln w="9525" cmpd="sng">
                  <a:solidFill>
                    <a:schemeClr val="accent1"/>
                  </a:solidFill>
                  <a:prstDash val="solid"/>
                </a:ln>
                <a:solidFill>
                  <a:srgbClr val="70AD47">
                    <a:tint val="1000"/>
                  </a:srgbClr>
                </a:solidFill>
                <a:effectLst>
                  <a:glow rad="38100">
                    <a:schemeClr val="accent1">
                      <a:alpha val="40000"/>
                    </a:schemeClr>
                  </a:glow>
                </a:effectLst>
                <a:latin typeface="Algerian" panose="04020705040A02060702" pitchFamily="82" charset="0"/>
              </a:rPr>
              <a:t>job title?</a:t>
            </a:r>
          </a:p>
        </p:txBody>
      </p:sp>
      <p:sp>
        <p:nvSpPr>
          <p:cNvPr id="3" name="Content Placeholder 2"/>
          <p:cNvSpPr>
            <a:spLocks noGrp="1"/>
          </p:cNvSpPr>
          <p:nvPr>
            <p:ph idx="1"/>
          </p:nvPr>
        </p:nvSpPr>
        <p:spPr>
          <a:xfrm>
            <a:off x="143555" y="1173171"/>
            <a:ext cx="8229600" cy="3970329"/>
          </a:xfrm>
        </p:spPr>
        <p:txBody>
          <a:bodyPr>
            <a:normAutofit/>
          </a:bodyPr>
          <a:lstStyle/>
          <a:p>
            <a:pPr marL="0" indent="0">
              <a:buNone/>
            </a:pPr>
            <a:r>
              <a:rPr lang="en-GB" dirty="0">
                <a:latin typeface="Algerian" panose="04020705040A02060702" pitchFamily="82" charset="0"/>
              </a:rPr>
              <a:t>select </a:t>
            </a:r>
            <a:r>
              <a:rPr lang="en-GB" dirty="0" err="1">
                <a:latin typeface="Algerian" panose="04020705040A02060702" pitchFamily="82" charset="0"/>
              </a:rPr>
              <a:t>first_name,title</a:t>
            </a:r>
            <a:r>
              <a:rPr lang="en-GB" dirty="0">
                <a:latin typeface="Algerian" panose="04020705040A02060702" pitchFamily="82" charset="0"/>
              </a:rPr>
              <a:t> from employee</a:t>
            </a:r>
          </a:p>
          <a:p>
            <a:pPr marL="0" indent="0">
              <a:buNone/>
            </a:pPr>
            <a:r>
              <a:rPr lang="en-US" dirty="0">
                <a:latin typeface="Algerian" panose="04020705040A02060702" pitchFamily="82" charset="0"/>
              </a:rPr>
              <a:t>where levels=(select max(levels) from employee);</a:t>
            </a:r>
          </a:p>
          <a:p>
            <a:endParaRPr lang="en-US" dirty="0">
              <a:latin typeface="Algerian" panose="04020705040A02060702" pitchFamily="82" charset="0"/>
            </a:endParaRPr>
          </a:p>
        </p:txBody>
      </p:sp>
    </p:spTree>
    <p:extLst>
      <p:ext uri="{BB962C8B-B14F-4D97-AF65-F5344CB8AC3E}">
        <p14:creationId xmlns:p14="http://schemas.microsoft.com/office/powerpoint/2010/main" val="410330949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73929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6000" dirty="0" smtClean="0">
                <a:ln w="0"/>
                <a:solidFill>
                  <a:schemeClr val="tx1"/>
                </a:solidFill>
                <a:effectLst>
                  <a:outerShdw blurRad="38100" dist="19050" dir="2700000" algn="tl" rotWithShape="0">
                    <a:schemeClr val="dk1">
                      <a:alpha val="40000"/>
                    </a:schemeClr>
                  </a:outerShdw>
                </a:effectLst>
                <a:latin typeface="Algerian" panose="04020705040A02060702" pitchFamily="82" charset="0"/>
              </a:rPr>
              <a:t>OUTPUT</a:t>
            </a:r>
            <a:endParaRPr lang="en-GB" sz="6000" dirty="0">
              <a:ln w="0"/>
              <a:solidFill>
                <a:schemeClr val="tx1"/>
              </a:solidFill>
              <a:effectLst>
                <a:outerShdw blurRad="38100" dist="19050" dir="2700000" algn="tl" rotWithShape="0">
                  <a:schemeClr val="dk1">
                    <a:alpha val="40000"/>
                  </a:schemeClr>
                </a:outerShdw>
              </a:effectLst>
              <a:latin typeface="Algerian" panose="04020705040A02060702" pitchFamily="82"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6260" y="1350110"/>
            <a:ext cx="8133773" cy="2170077"/>
          </a:xfrm>
          <a:prstGeom prst="rect">
            <a:avLst/>
          </a:prstGeom>
        </p:spPr>
      </p:pic>
    </p:spTree>
    <p:extLst>
      <p:ext uri="{BB962C8B-B14F-4D97-AF65-F5344CB8AC3E}">
        <p14:creationId xmlns:p14="http://schemas.microsoft.com/office/powerpoint/2010/main" val="104085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
            <a:ext cx="9144000" cy="1197405"/>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GB"/>
          </a:p>
        </p:txBody>
      </p:sp>
      <p:sp>
        <p:nvSpPr>
          <p:cNvPr id="2" name="Title 1"/>
          <p:cNvSpPr>
            <a:spLocks noGrp="1"/>
          </p:cNvSpPr>
          <p:nvPr>
            <p:ph type="title"/>
          </p:nvPr>
        </p:nvSpPr>
        <p:spPr>
          <a:xfrm>
            <a:off x="457200" y="281176"/>
            <a:ext cx="8229600" cy="610820"/>
          </a:xfrm>
        </p:spPr>
        <p:txBody>
          <a:bodyPr>
            <a:normAutofit fontScale="90000"/>
          </a:bodyPr>
          <a:lstStyle/>
          <a:p>
            <a:pPr algn="ctr"/>
            <a:r>
              <a:rPr lang="en-US"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lgerian" panose="04020705040A02060702" pitchFamily="82" charset="0"/>
              </a:rPr>
              <a:t>2</a:t>
            </a:r>
            <a:r>
              <a:rPr lang="en-US"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lgerian" panose="04020705040A02060702" pitchFamily="82" charset="0"/>
              </a:rPr>
              <a:t>. </a:t>
            </a:r>
            <a:r>
              <a:rPr lang="en-US"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lgerian" panose="04020705040A02060702" pitchFamily="82" charset="0"/>
              </a:rPr>
              <a:t>     Which </a:t>
            </a:r>
            <a:r>
              <a:rPr lang="en-US"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lgerian" panose="04020705040A02060702" pitchFamily="82" charset="0"/>
              </a:rPr>
              <a:t>countries have the most Invoices?</a:t>
            </a:r>
            <a:endParaRPr lang="en-GB"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lgerian" panose="04020705040A02060702" pitchFamily="82" charset="0"/>
            </a:endParaRPr>
          </a:p>
        </p:txBody>
      </p:sp>
      <p:sp>
        <p:nvSpPr>
          <p:cNvPr id="3" name="Content Placeholder 2"/>
          <p:cNvSpPr>
            <a:spLocks noGrp="1"/>
          </p:cNvSpPr>
          <p:nvPr>
            <p:ph idx="1"/>
          </p:nvPr>
        </p:nvSpPr>
        <p:spPr>
          <a:xfrm>
            <a:off x="0" y="1197404"/>
            <a:ext cx="9143999" cy="3817625"/>
          </a:xfrm>
        </p:spPr>
        <p:txBody>
          <a:bodyPr>
            <a:normAutofit fontScale="70000" lnSpcReduction="20000"/>
          </a:bodyPr>
          <a:lstStyle/>
          <a:p>
            <a:pPr marL="0" indent="0">
              <a:buNone/>
            </a:pPr>
            <a:r>
              <a:rPr lang="en-GB" dirty="0">
                <a:latin typeface="Algerian" panose="04020705040A02060702" pitchFamily="82" charset="0"/>
              </a:rPr>
              <a:t>--select * from invoice;</a:t>
            </a:r>
          </a:p>
          <a:p>
            <a:pPr marL="0" indent="0">
              <a:buNone/>
            </a:pPr>
            <a:r>
              <a:rPr lang="en-US" dirty="0">
                <a:latin typeface="Algerian" panose="04020705040A02060702" pitchFamily="82" charset="0"/>
              </a:rPr>
              <a:t>                --TOP 5 </a:t>
            </a:r>
            <a:r>
              <a:rPr lang="en-US" dirty="0" smtClean="0">
                <a:latin typeface="Algerian" panose="04020705040A02060702" pitchFamily="82" charset="0"/>
              </a:rPr>
              <a:t>Countries </a:t>
            </a:r>
            <a:r>
              <a:rPr lang="en-US" dirty="0">
                <a:latin typeface="Algerian" panose="04020705040A02060702" pitchFamily="82" charset="0"/>
              </a:rPr>
              <a:t>have the most Invoices</a:t>
            </a:r>
          </a:p>
          <a:p>
            <a:pPr marL="0" indent="0">
              <a:buNone/>
            </a:pPr>
            <a:r>
              <a:rPr lang="en-US" dirty="0">
                <a:latin typeface="Algerian" panose="04020705040A02060702" pitchFamily="82" charset="0"/>
              </a:rPr>
              <a:t>select top 5 </a:t>
            </a:r>
            <a:r>
              <a:rPr lang="en-US" dirty="0" err="1">
                <a:latin typeface="Algerian" panose="04020705040A02060702" pitchFamily="82" charset="0"/>
              </a:rPr>
              <a:t>billing_country</a:t>
            </a:r>
            <a:r>
              <a:rPr lang="en-US" dirty="0">
                <a:latin typeface="Algerian" panose="04020705040A02060702" pitchFamily="82" charset="0"/>
              </a:rPr>
              <a:t> as </a:t>
            </a:r>
            <a:r>
              <a:rPr lang="en-US" dirty="0" err="1">
                <a:latin typeface="Algerian" panose="04020705040A02060702" pitchFamily="82" charset="0"/>
              </a:rPr>
              <a:t>country,count</a:t>
            </a:r>
            <a:r>
              <a:rPr lang="en-US" dirty="0">
                <a:latin typeface="Algerian" panose="04020705040A02060702" pitchFamily="82" charset="0"/>
              </a:rPr>
              <a:t>(</a:t>
            </a:r>
            <a:r>
              <a:rPr lang="en-US" dirty="0" err="1">
                <a:latin typeface="Algerian" panose="04020705040A02060702" pitchFamily="82" charset="0"/>
              </a:rPr>
              <a:t>invoice_id</a:t>
            </a:r>
            <a:r>
              <a:rPr lang="en-US" dirty="0">
                <a:latin typeface="Algerian" panose="04020705040A02060702" pitchFamily="82" charset="0"/>
              </a:rPr>
              <a:t>) as </a:t>
            </a:r>
            <a:r>
              <a:rPr lang="en-US" dirty="0" err="1">
                <a:latin typeface="Algerian" panose="04020705040A02060702" pitchFamily="82" charset="0"/>
              </a:rPr>
              <a:t>invoice_count</a:t>
            </a:r>
            <a:endParaRPr lang="en-US" dirty="0">
              <a:latin typeface="Algerian" panose="04020705040A02060702" pitchFamily="82" charset="0"/>
            </a:endParaRPr>
          </a:p>
          <a:p>
            <a:pPr marL="0" indent="0">
              <a:buNone/>
            </a:pPr>
            <a:r>
              <a:rPr lang="en-GB" dirty="0">
                <a:latin typeface="Algerian" panose="04020705040A02060702" pitchFamily="82" charset="0"/>
              </a:rPr>
              <a:t>from invoice</a:t>
            </a:r>
          </a:p>
          <a:p>
            <a:pPr marL="0" indent="0">
              <a:buNone/>
            </a:pPr>
            <a:r>
              <a:rPr lang="en-GB" dirty="0">
                <a:latin typeface="Algerian" panose="04020705040A02060702" pitchFamily="82" charset="0"/>
              </a:rPr>
              <a:t>group by </a:t>
            </a:r>
            <a:r>
              <a:rPr lang="en-GB" dirty="0" err="1">
                <a:latin typeface="Algerian" panose="04020705040A02060702" pitchFamily="82" charset="0"/>
              </a:rPr>
              <a:t>billing_country</a:t>
            </a:r>
            <a:endParaRPr lang="en-GB" dirty="0">
              <a:latin typeface="Algerian" panose="04020705040A02060702" pitchFamily="82" charset="0"/>
            </a:endParaRPr>
          </a:p>
          <a:p>
            <a:pPr marL="0" indent="0">
              <a:buNone/>
            </a:pPr>
            <a:r>
              <a:rPr lang="en-GB" dirty="0">
                <a:latin typeface="Algerian" panose="04020705040A02060702" pitchFamily="82" charset="0"/>
              </a:rPr>
              <a:t>order by  </a:t>
            </a:r>
            <a:r>
              <a:rPr lang="en-GB" dirty="0" err="1">
                <a:latin typeface="Algerian" panose="04020705040A02060702" pitchFamily="82" charset="0"/>
              </a:rPr>
              <a:t>invoice_count</a:t>
            </a:r>
            <a:r>
              <a:rPr lang="en-GB" dirty="0">
                <a:latin typeface="Algerian" panose="04020705040A02060702" pitchFamily="82" charset="0"/>
              </a:rPr>
              <a:t> </a:t>
            </a:r>
            <a:r>
              <a:rPr lang="en-GB" dirty="0" err="1">
                <a:latin typeface="Algerian" panose="04020705040A02060702" pitchFamily="82" charset="0"/>
              </a:rPr>
              <a:t>desc</a:t>
            </a:r>
            <a:r>
              <a:rPr lang="en-GB" dirty="0">
                <a:latin typeface="Algerian" panose="04020705040A02060702" pitchFamily="82" charset="0"/>
              </a:rPr>
              <a:t>;</a:t>
            </a:r>
          </a:p>
          <a:p>
            <a:pPr marL="0" indent="0">
              <a:buNone/>
            </a:pPr>
            <a:r>
              <a:rPr lang="en-US" dirty="0">
                <a:latin typeface="Algerian" panose="04020705040A02060702" pitchFamily="82" charset="0"/>
              </a:rPr>
              <a:t>               --OR--ALL COUNTRY-- ACCORDING TO THEIR INVOICE</a:t>
            </a:r>
          </a:p>
          <a:p>
            <a:pPr marL="0" indent="0">
              <a:buNone/>
            </a:pPr>
            <a:r>
              <a:rPr lang="en-GB" dirty="0">
                <a:latin typeface="Algerian" panose="04020705040A02060702" pitchFamily="82" charset="0"/>
              </a:rPr>
              <a:t>select </a:t>
            </a:r>
            <a:r>
              <a:rPr lang="en-GB" dirty="0" err="1">
                <a:latin typeface="Algerian" panose="04020705040A02060702" pitchFamily="82" charset="0"/>
              </a:rPr>
              <a:t>billing_country,count</a:t>
            </a:r>
            <a:r>
              <a:rPr lang="en-GB" dirty="0">
                <a:latin typeface="Algerian" panose="04020705040A02060702" pitchFamily="82" charset="0"/>
              </a:rPr>
              <a:t>(</a:t>
            </a:r>
            <a:r>
              <a:rPr lang="en-GB" dirty="0" err="1">
                <a:latin typeface="Algerian" panose="04020705040A02060702" pitchFamily="82" charset="0"/>
              </a:rPr>
              <a:t>invoice_id</a:t>
            </a:r>
            <a:r>
              <a:rPr lang="en-GB" dirty="0">
                <a:latin typeface="Algerian" panose="04020705040A02060702" pitchFamily="82" charset="0"/>
              </a:rPr>
              <a:t>) as </a:t>
            </a:r>
            <a:r>
              <a:rPr lang="en-GB" dirty="0" err="1">
                <a:latin typeface="Algerian" panose="04020705040A02060702" pitchFamily="82" charset="0"/>
              </a:rPr>
              <a:t>invoice_count</a:t>
            </a:r>
            <a:endParaRPr lang="en-GB" dirty="0">
              <a:latin typeface="Algerian" panose="04020705040A02060702" pitchFamily="82" charset="0"/>
            </a:endParaRPr>
          </a:p>
          <a:p>
            <a:pPr marL="0" indent="0">
              <a:buNone/>
            </a:pPr>
            <a:r>
              <a:rPr lang="en-GB" dirty="0">
                <a:latin typeface="Algerian" panose="04020705040A02060702" pitchFamily="82" charset="0"/>
              </a:rPr>
              <a:t>from invoice</a:t>
            </a:r>
          </a:p>
          <a:p>
            <a:pPr marL="0" indent="0">
              <a:buNone/>
            </a:pPr>
            <a:r>
              <a:rPr lang="en-GB" dirty="0">
                <a:latin typeface="Algerian" panose="04020705040A02060702" pitchFamily="82" charset="0"/>
              </a:rPr>
              <a:t>group by </a:t>
            </a:r>
            <a:r>
              <a:rPr lang="en-GB" dirty="0" err="1">
                <a:latin typeface="Algerian" panose="04020705040A02060702" pitchFamily="82" charset="0"/>
              </a:rPr>
              <a:t>billing_country</a:t>
            </a:r>
            <a:endParaRPr lang="en-GB" dirty="0">
              <a:latin typeface="Algerian" panose="04020705040A02060702" pitchFamily="82" charset="0"/>
            </a:endParaRPr>
          </a:p>
          <a:p>
            <a:pPr marL="0" indent="0">
              <a:buNone/>
            </a:pPr>
            <a:r>
              <a:rPr lang="en-GB" dirty="0">
                <a:latin typeface="Algerian" panose="04020705040A02060702" pitchFamily="82" charset="0"/>
              </a:rPr>
              <a:t>order by  </a:t>
            </a:r>
            <a:r>
              <a:rPr lang="en-GB" dirty="0" err="1">
                <a:latin typeface="Algerian" panose="04020705040A02060702" pitchFamily="82" charset="0"/>
              </a:rPr>
              <a:t>invoice_count</a:t>
            </a:r>
            <a:r>
              <a:rPr lang="en-GB" dirty="0">
                <a:latin typeface="Algerian" panose="04020705040A02060702" pitchFamily="82" charset="0"/>
              </a:rPr>
              <a:t> </a:t>
            </a:r>
            <a:r>
              <a:rPr lang="en-GB" dirty="0" err="1">
                <a:latin typeface="Algerian" panose="04020705040A02060702" pitchFamily="82" charset="0"/>
              </a:rPr>
              <a:t>desc</a:t>
            </a:r>
            <a:r>
              <a:rPr lang="en-GB" dirty="0">
                <a:latin typeface="Algerian" panose="04020705040A02060702" pitchFamily="82" charset="0"/>
              </a:rPr>
              <a:t>;</a:t>
            </a:r>
          </a:p>
        </p:txBody>
      </p:sp>
    </p:spTree>
    <p:extLst>
      <p:ext uri="{BB962C8B-B14F-4D97-AF65-F5344CB8AC3E}">
        <p14:creationId xmlns:p14="http://schemas.microsoft.com/office/powerpoint/2010/main" val="225577432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1698</Words>
  <Application>Microsoft Office PowerPoint</Application>
  <PresentationFormat>On-screen Show (16:9)</PresentationFormat>
  <Paragraphs>203</Paragraphs>
  <Slides>36</Slides>
  <Notes>1</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36</vt:i4>
      </vt:variant>
    </vt:vector>
  </HeadingPairs>
  <TitlesOfParts>
    <vt:vector size="44" baseType="lpstr">
      <vt:lpstr>Agency FB</vt:lpstr>
      <vt:lpstr>Algerian</vt:lpstr>
      <vt:lpstr>Arial</vt:lpstr>
      <vt:lpstr>Calibri</vt:lpstr>
      <vt:lpstr>Calibri Light</vt:lpstr>
      <vt:lpstr>Office Theme</vt:lpstr>
      <vt:lpstr>1_Office Theme</vt:lpstr>
      <vt:lpstr>2_Office Theme</vt:lpstr>
      <vt:lpstr>MUSIC DATA  ANALYSIS</vt:lpstr>
      <vt:lpstr>PowerPoint Presentation</vt:lpstr>
      <vt:lpstr>PowerPoint Presentation</vt:lpstr>
      <vt:lpstr>PowerPoint Presentation</vt:lpstr>
      <vt:lpstr>PowerPoint Presentation</vt:lpstr>
      <vt:lpstr>PHASE FIRST </vt:lpstr>
      <vt:lpstr>Who is the senior most employee baseD       on job title?</vt:lpstr>
      <vt:lpstr>PowerPoint Presentation</vt:lpstr>
      <vt:lpstr>2.      Which countries have the most Invoices?</vt:lpstr>
      <vt:lpstr>PowerPoint Presentation</vt:lpstr>
      <vt:lpstr>3.     What are top 3 values of total invoice?  </vt:lpstr>
      <vt:lpstr>PowerPoint Presentation</vt:lpstr>
      <vt:lpstr>--4. Which city has the best customers? We would like to throw a promotional Music Festival in the city we made the most money. Write a query that returns one city that has the highest sum of invoice totals. Return both the city name &amp; sum of all invoice totals </vt:lpstr>
      <vt:lpstr>PowerPoint Presentation</vt:lpstr>
      <vt:lpstr>--5. Who is the best customer? The customer who has spent the most money will be declared the best customer. Write a query that returns the person who has spent the most money </vt:lpstr>
      <vt:lpstr>PowerPoint Presentation</vt:lpstr>
      <vt:lpstr>PHASE SECOND</vt:lpstr>
      <vt:lpstr>1.  Write query to return the email, first name, last name, &amp; Genre of all Rock Music listeners. Return your list ordered alphabetically by email starting with A </vt:lpstr>
      <vt:lpstr>CONTINUE</vt:lpstr>
      <vt:lpstr>PowerPoint Presentation</vt:lpstr>
      <vt:lpstr>--2. Let's invite the artists who have written the most rock music in our dataset. Write a query that returns the Artist name and total track count of the top 10 rock bands </vt:lpstr>
      <vt:lpstr>CONTINUE</vt:lpstr>
      <vt:lpstr>PowerPoint Presentation</vt:lpstr>
      <vt:lpstr>--3. Return all the track names that have a song length longer than the average song length. Return the Name and Milliseconds for each track. Order by the song length with the longest songs listed first              </vt:lpstr>
      <vt:lpstr>CONTINUE</vt:lpstr>
      <vt:lpstr>PowerPoint Presentation</vt:lpstr>
      <vt:lpstr>PHASE THIRD</vt:lpstr>
      <vt:lpstr>--1. Find how much amount spent by each customer on artists? Write a query to return customer name, artist name and total spent </vt:lpstr>
      <vt:lpstr>CONTINUE</vt:lpstr>
      <vt:lpstr>PowerPoint Presentation</vt:lpstr>
      <vt:lpstr>---2. We want to find out the most popular music Genre for each country. We determine the most popular genre as the genre with the highest amount of purchases. Write a query that returns each country along with the top Genre. For countries where the maximum number of purchases is shared return all Genres</vt:lpstr>
      <vt:lpstr>PowerPoint Presentation</vt:lpstr>
      <vt:lpstr>--3. Write a query that determines the customer that has spent the most on music for each country. Write a query that returns the country along with the top customer and how much they spent. For countries where the top amount spent is shared, provide all customers who spent this amount</vt:lpstr>
      <vt:lpstr>CONTINUE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2017-08-01T15:40:51Z</dcterms:created>
  <dcterms:modified xsi:type="dcterms:W3CDTF">2023-05-15T08:13:00Z</dcterms:modified>
</cp:coreProperties>
</file>