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71"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C5A3B7C-334C-4E90-B558-915EABED3C82}" type="datetimeFigureOut">
              <a:rPr lang="en-IN" smtClean="0"/>
              <a:t>21-11-2020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CF093A-F82E-47AD-9023-570DF01E9A46}" type="slidenum">
              <a:rPr lang="en-IN" smtClean="0"/>
              <a:t>‹#›</a:t>
            </a:fld>
            <a:endParaRPr lang="en-IN"/>
          </a:p>
        </p:txBody>
      </p:sp>
    </p:spTree>
    <p:extLst>
      <p:ext uri="{BB962C8B-B14F-4D97-AF65-F5344CB8AC3E}">
        <p14:creationId xmlns:p14="http://schemas.microsoft.com/office/powerpoint/2010/main" val="1654999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5A3B7C-334C-4E90-B558-915EABED3C82}" type="datetimeFigureOut">
              <a:rPr lang="en-IN" smtClean="0"/>
              <a:t>21-11-2020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CF093A-F82E-47AD-9023-570DF01E9A46}" type="slidenum">
              <a:rPr lang="en-IN" smtClean="0"/>
              <a:t>‹#›</a:t>
            </a:fld>
            <a:endParaRPr lang="en-IN"/>
          </a:p>
        </p:txBody>
      </p:sp>
    </p:spTree>
    <p:extLst>
      <p:ext uri="{BB962C8B-B14F-4D97-AF65-F5344CB8AC3E}">
        <p14:creationId xmlns:p14="http://schemas.microsoft.com/office/powerpoint/2010/main" val="1895678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5A3B7C-334C-4E90-B558-915EABED3C82}" type="datetimeFigureOut">
              <a:rPr lang="en-IN" smtClean="0"/>
              <a:t>21-11-2020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CF093A-F82E-47AD-9023-570DF01E9A46}" type="slidenum">
              <a:rPr lang="en-IN" smtClean="0"/>
              <a:t>‹#›</a:t>
            </a:fld>
            <a:endParaRPr lang="en-IN"/>
          </a:p>
        </p:txBody>
      </p:sp>
    </p:spTree>
    <p:extLst>
      <p:ext uri="{BB962C8B-B14F-4D97-AF65-F5344CB8AC3E}">
        <p14:creationId xmlns:p14="http://schemas.microsoft.com/office/powerpoint/2010/main" val="3393022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5A3B7C-334C-4E90-B558-915EABED3C82}" type="datetimeFigureOut">
              <a:rPr lang="en-IN" smtClean="0"/>
              <a:t>21-11-2020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CF093A-F82E-47AD-9023-570DF01E9A46}" type="slidenum">
              <a:rPr lang="en-IN" smtClean="0"/>
              <a:t>‹#›</a:t>
            </a:fld>
            <a:endParaRPr lang="en-IN"/>
          </a:p>
        </p:txBody>
      </p:sp>
    </p:spTree>
    <p:extLst>
      <p:ext uri="{BB962C8B-B14F-4D97-AF65-F5344CB8AC3E}">
        <p14:creationId xmlns:p14="http://schemas.microsoft.com/office/powerpoint/2010/main" val="1558070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5A3B7C-334C-4E90-B558-915EABED3C82}" type="datetimeFigureOut">
              <a:rPr lang="en-IN" smtClean="0"/>
              <a:t>21-11-2020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CF093A-F82E-47AD-9023-570DF01E9A46}" type="slidenum">
              <a:rPr lang="en-IN" smtClean="0"/>
              <a:t>‹#›</a:t>
            </a:fld>
            <a:endParaRPr lang="en-IN"/>
          </a:p>
        </p:txBody>
      </p:sp>
    </p:spTree>
    <p:extLst>
      <p:ext uri="{BB962C8B-B14F-4D97-AF65-F5344CB8AC3E}">
        <p14:creationId xmlns:p14="http://schemas.microsoft.com/office/powerpoint/2010/main" val="2396194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C5A3B7C-334C-4E90-B558-915EABED3C82}" type="datetimeFigureOut">
              <a:rPr lang="en-IN" smtClean="0"/>
              <a:t>21-11-2020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CF093A-F82E-47AD-9023-570DF01E9A46}" type="slidenum">
              <a:rPr lang="en-IN" smtClean="0"/>
              <a:t>‹#›</a:t>
            </a:fld>
            <a:endParaRPr lang="en-IN"/>
          </a:p>
        </p:txBody>
      </p:sp>
    </p:spTree>
    <p:extLst>
      <p:ext uri="{BB962C8B-B14F-4D97-AF65-F5344CB8AC3E}">
        <p14:creationId xmlns:p14="http://schemas.microsoft.com/office/powerpoint/2010/main" val="549734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C5A3B7C-334C-4E90-B558-915EABED3C82}" type="datetimeFigureOut">
              <a:rPr lang="en-IN" smtClean="0"/>
              <a:t>21-11-2020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CF093A-F82E-47AD-9023-570DF01E9A46}" type="slidenum">
              <a:rPr lang="en-IN" smtClean="0"/>
              <a:t>‹#›</a:t>
            </a:fld>
            <a:endParaRPr lang="en-IN"/>
          </a:p>
        </p:txBody>
      </p:sp>
    </p:spTree>
    <p:extLst>
      <p:ext uri="{BB962C8B-B14F-4D97-AF65-F5344CB8AC3E}">
        <p14:creationId xmlns:p14="http://schemas.microsoft.com/office/powerpoint/2010/main" val="3482503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C5A3B7C-334C-4E90-B558-915EABED3C82}" type="datetimeFigureOut">
              <a:rPr lang="en-IN" smtClean="0"/>
              <a:t>21-11-2020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CF093A-F82E-47AD-9023-570DF01E9A46}" type="slidenum">
              <a:rPr lang="en-IN" smtClean="0"/>
              <a:t>‹#›</a:t>
            </a:fld>
            <a:endParaRPr lang="en-IN"/>
          </a:p>
        </p:txBody>
      </p:sp>
    </p:spTree>
    <p:extLst>
      <p:ext uri="{BB962C8B-B14F-4D97-AF65-F5344CB8AC3E}">
        <p14:creationId xmlns:p14="http://schemas.microsoft.com/office/powerpoint/2010/main" val="203029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5A3B7C-334C-4E90-B558-915EABED3C82}" type="datetimeFigureOut">
              <a:rPr lang="en-IN" smtClean="0"/>
              <a:t>21-11-2020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CF093A-F82E-47AD-9023-570DF01E9A46}" type="slidenum">
              <a:rPr lang="en-IN" smtClean="0"/>
              <a:t>‹#›</a:t>
            </a:fld>
            <a:endParaRPr lang="en-IN"/>
          </a:p>
        </p:txBody>
      </p:sp>
    </p:spTree>
    <p:extLst>
      <p:ext uri="{BB962C8B-B14F-4D97-AF65-F5344CB8AC3E}">
        <p14:creationId xmlns:p14="http://schemas.microsoft.com/office/powerpoint/2010/main" val="1920105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5A3B7C-334C-4E90-B558-915EABED3C82}" type="datetimeFigureOut">
              <a:rPr lang="en-IN" smtClean="0"/>
              <a:t>21-11-2020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CF093A-F82E-47AD-9023-570DF01E9A46}" type="slidenum">
              <a:rPr lang="en-IN" smtClean="0"/>
              <a:t>‹#›</a:t>
            </a:fld>
            <a:endParaRPr lang="en-IN"/>
          </a:p>
        </p:txBody>
      </p:sp>
    </p:spTree>
    <p:extLst>
      <p:ext uri="{BB962C8B-B14F-4D97-AF65-F5344CB8AC3E}">
        <p14:creationId xmlns:p14="http://schemas.microsoft.com/office/powerpoint/2010/main" val="3970135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5A3B7C-334C-4E90-B558-915EABED3C82}" type="datetimeFigureOut">
              <a:rPr lang="en-IN" smtClean="0"/>
              <a:t>21-11-2020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CF093A-F82E-47AD-9023-570DF01E9A46}" type="slidenum">
              <a:rPr lang="en-IN" smtClean="0"/>
              <a:t>‹#›</a:t>
            </a:fld>
            <a:endParaRPr lang="en-IN"/>
          </a:p>
        </p:txBody>
      </p:sp>
    </p:spTree>
    <p:extLst>
      <p:ext uri="{BB962C8B-B14F-4D97-AF65-F5344CB8AC3E}">
        <p14:creationId xmlns:p14="http://schemas.microsoft.com/office/powerpoint/2010/main" val="3879674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6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5A3B7C-334C-4E90-B558-915EABED3C82}" type="datetimeFigureOut">
              <a:rPr lang="en-IN" smtClean="0"/>
              <a:t>21-11-2020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F093A-F82E-47AD-9023-570DF01E9A46}" type="slidenum">
              <a:rPr lang="en-IN" smtClean="0"/>
              <a:t>‹#›</a:t>
            </a:fld>
            <a:endParaRPr lang="en-IN"/>
          </a:p>
        </p:txBody>
      </p:sp>
    </p:spTree>
    <p:extLst>
      <p:ext uri="{BB962C8B-B14F-4D97-AF65-F5344CB8AC3E}">
        <p14:creationId xmlns:p14="http://schemas.microsoft.com/office/powerpoint/2010/main" val="579961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u="sng" dirty="0" smtClean="0"/>
              <a:t>FACE MASK DETECTION</a:t>
            </a:r>
            <a:endParaRPr lang="en-IN" b="1" u="sng" dirty="0"/>
          </a:p>
        </p:txBody>
      </p:sp>
      <p:sp>
        <p:nvSpPr>
          <p:cNvPr id="3" name="Subtitle 2"/>
          <p:cNvSpPr>
            <a:spLocks noGrp="1"/>
          </p:cNvSpPr>
          <p:nvPr>
            <p:ph type="subTitle" idx="1"/>
          </p:nvPr>
        </p:nvSpPr>
        <p:spPr/>
        <p:txBody>
          <a:bodyPr/>
          <a:lstStyle/>
          <a:p>
            <a:r>
              <a:rPr lang="en-US" b="1" dirty="0" err="1" smtClean="0"/>
              <a:t>Kunal</a:t>
            </a:r>
            <a:r>
              <a:rPr lang="en-US" b="1" dirty="0" smtClean="0"/>
              <a:t> Kumar Sahoo</a:t>
            </a:r>
          </a:p>
          <a:p>
            <a:r>
              <a:rPr lang="en-US" b="1" dirty="0" smtClean="0"/>
              <a:t>XII-A</a:t>
            </a:r>
            <a:endParaRPr lang="en-IN" b="1" dirty="0"/>
          </a:p>
        </p:txBody>
      </p:sp>
    </p:spTree>
    <p:extLst>
      <p:ext uri="{BB962C8B-B14F-4D97-AF65-F5344CB8AC3E}">
        <p14:creationId xmlns:p14="http://schemas.microsoft.com/office/powerpoint/2010/main" val="546366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2ocjot45j55j36bcug1rfm7z-wpengine.netdna-ssl.com/wp-content/uploads/2020/05/Face-Mask-Detection-Ideas2it-blo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001" y="932421"/>
            <a:ext cx="11350460" cy="5545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28765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OUTPUT</a:t>
            </a:r>
            <a:endParaRPr lang="en-IN" b="1" dirty="0"/>
          </a:p>
        </p:txBody>
      </p:sp>
      <p:pic>
        <p:nvPicPr>
          <p:cNvPr id="5" name="Picture 4"/>
          <p:cNvPicPr>
            <a:picLocks noChangeAspect="1"/>
          </p:cNvPicPr>
          <p:nvPr/>
        </p:nvPicPr>
        <p:blipFill>
          <a:blip r:embed="rId2"/>
          <a:stretch>
            <a:fillRect/>
          </a:stretch>
        </p:blipFill>
        <p:spPr>
          <a:xfrm>
            <a:off x="1541929" y="1690688"/>
            <a:ext cx="9296400" cy="4886325"/>
          </a:xfrm>
          <a:prstGeom prst="rect">
            <a:avLst/>
          </a:prstGeom>
        </p:spPr>
      </p:pic>
    </p:spTree>
    <p:extLst>
      <p:ext uri="{BB962C8B-B14F-4D97-AF65-F5344CB8AC3E}">
        <p14:creationId xmlns:p14="http://schemas.microsoft.com/office/powerpoint/2010/main" val="3954449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OUTPUT</a:t>
            </a:r>
            <a:endParaRPr lang="en-IN" b="1" dirty="0"/>
          </a:p>
        </p:txBody>
      </p:sp>
      <p:pic>
        <p:nvPicPr>
          <p:cNvPr id="3" name="Picture 2"/>
          <p:cNvPicPr>
            <a:picLocks noChangeAspect="1"/>
          </p:cNvPicPr>
          <p:nvPr/>
        </p:nvPicPr>
        <p:blipFill>
          <a:blip r:embed="rId2"/>
          <a:stretch>
            <a:fillRect/>
          </a:stretch>
        </p:blipFill>
        <p:spPr>
          <a:xfrm>
            <a:off x="1598798" y="1571905"/>
            <a:ext cx="9344025" cy="4924425"/>
          </a:xfrm>
          <a:prstGeom prst="rect">
            <a:avLst/>
          </a:prstGeom>
        </p:spPr>
      </p:pic>
    </p:spTree>
    <p:extLst>
      <p:ext uri="{BB962C8B-B14F-4D97-AF65-F5344CB8AC3E}">
        <p14:creationId xmlns:p14="http://schemas.microsoft.com/office/powerpoint/2010/main" val="2848576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a:t>
            </a:r>
            <a:endParaRPr lang="en-IN" b="1" dirty="0"/>
          </a:p>
        </p:txBody>
      </p:sp>
      <p:sp>
        <p:nvSpPr>
          <p:cNvPr id="3" name="Content Placeholder 2"/>
          <p:cNvSpPr>
            <a:spLocks noGrp="1"/>
          </p:cNvSpPr>
          <p:nvPr>
            <p:ph idx="1"/>
          </p:nvPr>
        </p:nvSpPr>
        <p:spPr/>
        <p:txBody>
          <a:bodyPr/>
          <a:lstStyle/>
          <a:p>
            <a:pPr marL="0" indent="0">
              <a:buNone/>
            </a:pPr>
            <a:endParaRPr lang="en-US" dirty="0"/>
          </a:p>
          <a:p>
            <a:r>
              <a:rPr lang="en-US" dirty="0" smtClean="0"/>
              <a:t>This program can be used as a subset program at institutes like malls, schools, airports etc. with their existing surveillance systems to differentiate between mask-wearers and no mask-wearers.</a:t>
            </a:r>
          </a:p>
          <a:p>
            <a:r>
              <a:rPr lang="en-US" dirty="0" smtClean="0"/>
              <a:t>This can be also merged with the existing </a:t>
            </a:r>
            <a:r>
              <a:rPr lang="en-US" b="1" dirty="0" err="1" smtClean="0"/>
              <a:t>Aadhar</a:t>
            </a:r>
            <a:r>
              <a:rPr lang="en-US" b="1" dirty="0" smtClean="0"/>
              <a:t> Biometric Database </a:t>
            </a:r>
            <a:r>
              <a:rPr lang="en-US" dirty="0" smtClean="0"/>
              <a:t>to just automatically identify the non-mask wearers and penalizing them for compromising their and public health.</a:t>
            </a:r>
          </a:p>
          <a:p>
            <a:r>
              <a:rPr lang="en-US" dirty="0" smtClean="0"/>
              <a:t>This program can also be implemented in a small micro-controller like Raspberry pi</a:t>
            </a:r>
          </a:p>
          <a:p>
            <a:endParaRPr lang="en-US" dirty="0" smtClean="0"/>
          </a:p>
          <a:p>
            <a:pPr marL="0" indent="0">
              <a:buNone/>
            </a:pPr>
            <a:endParaRPr lang="en-IN" dirty="0"/>
          </a:p>
        </p:txBody>
      </p:sp>
    </p:spTree>
    <p:extLst>
      <p:ext uri="{BB962C8B-B14F-4D97-AF65-F5344CB8AC3E}">
        <p14:creationId xmlns:p14="http://schemas.microsoft.com/office/powerpoint/2010/main" val="16111106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FUTURE PLANS</a:t>
            </a:r>
            <a:endParaRPr lang="en-IN" b="1" dirty="0"/>
          </a:p>
        </p:txBody>
      </p:sp>
      <p:sp>
        <p:nvSpPr>
          <p:cNvPr id="3" name="Content Placeholder 2"/>
          <p:cNvSpPr>
            <a:spLocks noGrp="1"/>
          </p:cNvSpPr>
          <p:nvPr>
            <p:ph idx="1"/>
          </p:nvPr>
        </p:nvSpPr>
        <p:spPr/>
        <p:txBody>
          <a:bodyPr/>
          <a:lstStyle/>
          <a:p>
            <a:r>
              <a:rPr lang="en-US" dirty="0" smtClean="0"/>
              <a:t>To make a hybrid software where detection of faces for mask checking via video streaming and use the same data for further training happen simultaneously for continuous enhancement and robust performance.</a:t>
            </a:r>
          </a:p>
          <a:p>
            <a:r>
              <a:rPr lang="en-US" dirty="0" smtClean="0"/>
              <a:t>To implement the YOLO algorithm in this program to store the biometric information of the targets and link it with their </a:t>
            </a:r>
            <a:r>
              <a:rPr lang="en-US" dirty="0" err="1" smtClean="0"/>
              <a:t>Aadhar</a:t>
            </a:r>
            <a:r>
              <a:rPr lang="en-US" dirty="0" smtClean="0"/>
              <a:t> databases.</a:t>
            </a:r>
          </a:p>
          <a:p>
            <a:r>
              <a:rPr lang="en-US" dirty="0" smtClean="0"/>
              <a:t>To make the program efficient to take input from various video sources and make the identification process happen parallel.</a:t>
            </a:r>
            <a:endParaRPr lang="en-IN" dirty="0"/>
          </a:p>
        </p:txBody>
      </p:sp>
    </p:spTree>
    <p:extLst>
      <p:ext uri="{BB962C8B-B14F-4D97-AF65-F5344CB8AC3E}">
        <p14:creationId xmlns:p14="http://schemas.microsoft.com/office/powerpoint/2010/main" val="23324860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524000" y="1598881"/>
            <a:ext cx="9144000" cy="2387600"/>
          </a:xfrm>
        </p:spPr>
        <p:txBody>
          <a:bodyPr/>
          <a:lstStyle/>
          <a:p>
            <a:r>
              <a:rPr lang="en-US" dirty="0" smtClean="0">
                <a:solidFill>
                  <a:schemeClr val="bg1"/>
                </a:solidFill>
              </a:rPr>
              <a:t>THANK YOU</a:t>
            </a:r>
            <a:endParaRPr lang="en-IN" dirty="0">
              <a:solidFill>
                <a:schemeClr val="bg1"/>
              </a:solidFill>
            </a:endParaRPr>
          </a:p>
        </p:txBody>
      </p:sp>
    </p:spTree>
    <p:extLst>
      <p:ext uri="{BB962C8B-B14F-4D97-AF65-F5344CB8AC3E}">
        <p14:creationId xmlns:p14="http://schemas.microsoft.com/office/powerpoint/2010/main" val="3256345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0166"/>
            <a:ext cx="10515600" cy="5726797"/>
          </a:xfrm>
        </p:spPr>
        <p:txBody>
          <a:bodyPr/>
          <a:lstStyle/>
          <a:p>
            <a:pPr marL="0" indent="0">
              <a:buNone/>
            </a:pPr>
            <a:endParaRPr lang="en-IN" sz="4800" b="1" dirty="0" smtClean="0"/>
          </a:p>
          <a:p>
            <a:pPr marL="0" indent="0">
              <a:buNone/>
            </a:pPr>
            <a:endParaRPr lang="en-IN" sz="4800" b="1" dirty="0"/>
          </a:p>
          <a:p>
            <a:pPr marL="0" indent="0" algn="ctr">
              <a:buNone/>
            </a:pPr>
            <a:r>
              <a:rPr lang="en-IN" sz="4800" b="1" dirty="0" smtClean="0"/>
              <a:t>Objective</a:t>
            </a:r>
            <a:r>
              <a:rPr lang="en-IN" dirty="0" smtClean="0"/>
              <a:t/>
            </a:r>
            <a:br>
              <a:rPr lang="en-IN" dirty="0" smtClean="0"/>
            </a:br>
            <a:r>
              <a:rPr lang="en-IN" dirty="0"/>
              <a:t>To identify the person on image/video stream wearing face mask with the help of computer vision and deep learning </a:t>
            </a:r>
            <a:r>
              <a:rPr lang="en-IN" dirty="0" smtClean="0"/>
              <a:t>algorithm.</a:t>
            </a:r>
          </a:p>
          <a:p>
            <a:pPr marL="0" indent="0">
              <a:buNone/>
            </a:pPr>
            <a:endParaRPr lang="en-US" dirty="0"/>
          </a:p>
          <a:p>
            <a:pPr marL="0" indent="0" algn="ctr">
              <a:buNone/>
            </a:pPr>
            <a:r>
              <a:rPr lang="en-IN" sz="4800" b="1" dirty="0"/>
              <a:t>Approach</a:t>
            </a:r>
            <a:r>
              <a:rPr lang="en-IN" dirty="0" smtClean="0"/>
              <a:t/>
            </a:r>
            <a:br>
              <a:rPr lang="en-IN" dirty="0" smtClean="0"/>
            </a:br>
            <a:r>
              <a:rPr lang="en-IN" dirty="0"/>
              <a:t>1.Train Deep learning model (MobileNetV2)</a:t>
            </a:r>
            <a:r>
              <a:rPr lang="en-IN" dirty="0" smtClean="0"/>
              <a:t/>
            </a:r>
            <a:br>
              <a:rPr lang="en-IN" dirty="0" smtClean="0"/>
            </a:br>
            <a:r>
              <a:rPr lang="en-IN" dirty="0"/>
              <a:t>2.Apply mask detector over images / live video stream</a:t>
            </a:r>
          </a:p>
        </p:txBody>
      </p:sp>
    </p:spTree>
    <p:extLst>
      <p:ext uri="{BB962C8B-B14F-4D97-AF65-F5344CB8AC3E}">
        <p14:creationId xmlns:p14="http://schemas.microsoft.com/office/powerpoint/2010/main" val="11880503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BASIC CONCEPT USED</a:t>
            </a:r>
            <a:endParaRPr lang="en-IN" b="1" dirty="0"/>
          </a:p>
        </p:txBody>
      </p:sp>
      <p:sp>
        <p:nvSpPr>
          <p:cNvPr id="3" name="Content Placeholder 2"/>
          <p:cNvSpPr>
            <a:spLocks noGrp="1"/>
          </p:cNvSpPr>
          <p:nvPr>
            <p:ph idx="1"/>
          </p:nvPr>
        </p:nvSpPr>
        <p:spPr/>
        <p:txBody>
          <a:bodyPr/>
          <a:lstStyle/>
          <a:p>
            <a:r>
              <a:rPr lang="en-US" b="1" dirty="0" smtClean="0"/>
              <a:t>Machine Learning : </a:t>
            </a:r>
            <a:r>
              <a:rPr lang="en-US" dirty="0" smtClean="0"/>
              <a:t>This is a new segment in programming where a neural network is developed inside the computer in which numerical patterns in forms of arrays are generated from input data and output data.</a:t>
            </a:r>
          </a:p>
          <a:p>
            <a:r>
              <a:rPr lang="en-IN" b="1" dirty="0"/>
              <a:t>Neural architecture search</a:t>
            </a:r>
            <a:r>
              <a:rPr lang="en-IN" dirty="0"/>
              <a:t> (</a:t>
            </a:r>
            <a:r>
              <a:rPr lang="en-IN" b="1" dirty="0"/>
              <a:t>NAS</a:t>
            </a:r>
            <a:r>
              <a:rPr lang="en-IN" dirty="0" smtClean="0"/>
              <a:t>) : It</a:t>
            </a:r>
            <a:r>
              <a:rPr lang="en-IN" dirty="0"/>
              <a:t> is a technique for automating the design of artificial neural networks (ANN), a widely used model in the field of machine learning. NAS has been used to design networks that are on par or outperform hand-designed architectures.</a:t>
            </a:r>
            <a:endParaRPr lang="en-US" dirty="0" smtClean="0"/>
          </a:p>
        </p:txBody>
      </p:sp>
    </p:spTree>
    <p:extLst>
      <p:ext uri="{BB962C8B-B14F-4D97-AF65-F5344CB8AC3E}">
        <p14:creationId xmlns:p14="http://schemas.microsoft.com/office/powerpoint/2010/main" val="27009241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RESOURCES</a:t>
            </a:r>
            <a:endParaRPr lang="en-IN" b="1" dirty="0"/>
          </a:p>
        </p:txBody>
      </p:sp>
      <p:sp>
        <p:nvSpPr>
          <p:cNvPr id="3" name="Content Placeholder 2"/>
          <p:cNvSpPr>
            <a:spLocks noGrp="1"/>
          </p:cNvSpPr>
          <p:nvPr>
            <p:ph idx="1"/>
          </p:nvPr>
        </p:nvSpPr>
        <p:spPr/>
        <p:txBody>
          <a:bodyPr/>
          <a:lstStyle/>
          <a:p>
            <a:r>
              <a:rPr lang="en-US" b="1" dirty="0" smtClean="0"/>
              <a:t>Python : </a:t>
            </a:r>
            <a:r>
              <a:rPr lang="en-IN" dirty="0"/>
              <a:t>Python is an interpreted, high-level and general-purpose programming language.</a:t>
            </a:r>
            <a:endParaRPr lang="en-US" dirty="0" smtClean="0"/>
          </a:p>
          <a:p>
            <a:r>
              <a:rPr lang="en-US" b="1" dirty="0" err="1" smtClean="0"/>
              <a:t>Tensorflow</a:t>
            </a:r>
            <a:r>
              <a:rPr lang="en-US" b="1" dirty="0" smtClean="0"/>
              <a:t> : </a:t>
            </a:r>
            <a:r>
              <a:rPr lang="en-IN" dirty="0" err="1"/>
              <a:t>TensorFlow</a:t>
            </a:r>
            <a:r>
              <a:rPr lang="en-IN" dirty="0"/>
              <a:t> is a free and open-source software library for machine learning. It can be used across a range of tasks but has a particular focus on training and inference of deep neural networks. </a:t>
            </a:r>
            <a:r>
              <a:rPr lang="en-IN" dirty="0" err="1"/>
              <a:t>Tensorflow</a:t>
            </a:r>
            <a:r>
              <a:rPr lang="en-IN" dirty="0"/>
              <a:t> is a symbolic math library based on dataflow and differentiable programming</a:t>
            </a:r>
            <a:r>
              <a:rPr lang="en-IN" dirty="0" smtClean="0"/>
              <a:t>.</a:t>
            </a:r>
          </a:p>
          <a:p>
            <a:r>
              <a:rPr lang="en-US" b="1" dirty="0" err="1" smtClean="0"/>
              <a:t>Keras</a:t>
            </a:r>
            <a:r>
              <a:rPr lang="en-US" b="1" dirty="0" smtClean="0"/>
              <a:t> : </a:t>
            </a:r>
            <a:r>
              <a:rPr lang="en-IN" dirty="0" err="1"/>
              <a:t>Keras</a:t>
            </a:r>
            <a:r>
              <a:rPr lang="en-IN" dirty="0"/>
              <a:t> is an open-source library that provides a Python interface for artificial neural networks. </a:t>
            </a:r>
            <a:r>
              <a:rPr lang="en-IN" dirty="0" err="1"/>
              <a:t>Keras</a:t>
            </a:r>
            <a:r>
              <a:rPr lang="en-IN" dirty="0"/>
              <a:t> acts as an interface for the </a:t>
            </a:r>
            <a:r>
              <a:rPr lang="en-IN" dirty="0" err="1"/>
              <a:t>TensorFlow</a:t>
            </a:r>
            <a:r>
              <a:rPr lang="en-IN" dirty="0"/>
              <a:t> library.</a:t>
            </a:r>
            <a:endParaRPr lang="en-IN" dirty="0" smtClean="0"/>
          </a:p>
          <a:p>
            <a:endParaRPr lang="en-IN" dirty="0"/>
          </a:p>
        </p:txBody>
      </p:sp>
    </p:spTree>
    <p:extLst>
      <p:ext uri="{BB962C8B-B14F-4D97-AF65-F5344CB8AC3E}">
        <p14:creationId xmlns:p14="http://schemas.microsoft.com/office/powerpoint/2010/main" val="2271915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RESOURCES</a:t>
            </a:r>
            <a:endParaRPr lang="en-IN" dirty="0"/>
          </a:p>
        </p:txBody>
      </p:sp>
      <p:sp>
        <p:nvSpPr>
          <p:cNvPr id="3" name="Content Placeholder 2"/>
          <p:cNvSpPr>
            <a:spLocks noGrp="1"/>
          </p:cNvSpPr>
          <p:nvPr>
            <p:ph idx="1"/>
          </p:nvPr>
        </p:nvSpPr>
        <p:spPr/>
        <p:txBody>
          <a:bodyPr/>
          <a:lstStyle/>
          <a:p>
            <a:r>
              <a:rPr lang="en-US" b="1" dirty="0" err="1" smtClean="0"/>
              <a:t>SKLearn</a:t>
            </a:r>
            <a:r>
              <a:rPr lang="en-US" b="1" dirty="0" smtClean="0"/>
              <a:t> : </a:t>
            </a:r>
            <a:r>
              <a:rPr lang="en-IN" dirty="0" err="1"/>
              <a:t>Scikit</a:t>
            </a:r>
            <a:r>
              <a:rPr lang="en-IN" dirty="0"/>
              <a:t>-learn is a free software machine learning library for the Python programming language. It features various classification, regression and clustering algorithms including support vector </a:t>
            </a:r>
            <a:r>
              <a:rPr lang="en-IN" dirty="0" smtClean="0"/>
              <a:t>machines etc.</a:t>
            </a:r>
          </a:p>
          <a:p>
            <a:r>
              <a:rPr lang="en-US" b="1" dirty="0" err="1" smtClean="0"/>
              <a:t>Imutils</a:t>
            </a:r>
            <a:r>
              <a:rPr lang="en-US" b="1" dirty="0" smtClean="0"/>
              <a:t> : </a:t>
            </a:r>
            <a:r>
              <a:rPr lang="en-IN" dirty="0"/>
              <a:t>A series of convenience functions to make basic image processing functions such as translation, rotation, resizing, </a:t>
            </a:r>
            <a:r>
              <a:rPr lang="en-IN" dirty="0" err="1"/>
              <a:t>skeletonization</a:t>
            </a:r>
            <a:r>
              <a:rPr lang="en-IN" dirty="0"/>
              <a:t>, displaying </a:t>
            </a:r>
            <a:r>
              <a:rPr lang="en-IN" dirty="0" err="1"/>
              <a:t>Matplotlib</a:t>
            </a:r>
            <a:r>
              <a:rPr lang="en-IN" dirty="0"/>
              <a:t> images, sorting contours, detecting edges, and much more easier with </a:t>
            </a:r>
            <a:r>
              <a:rPr lang="en-IN" dirty="0" err="1"/>
              <a:t>OpenCV</a:t>
            </a:r>
            <a:r>
              <a:rPr lang="en-IN" dirty="0"/>
              <a:t> </a:t>
            </a:r>
            <a:r>
              <a:rPr lang="en-IN" dirty="0" smtClean="0"/>
              <a:t>.</a:t>
            </a:r>
          </a:p>
          <a:p>
            <a:r>
              <a:rPr lang="en-US" b="1" dirty="0" err="1" smtClean="0"/>
              <a:t>OpenCV</a:t>
            </a:r>
            <a:r>
              <a:rPr lang="en-US" b="1" dirty="0" smtClean="0"/>
              <a:t> : </a:t>
            </a:r>
            <a:r>
              <a:rPr lang="en-IN" dirty="0" err="1"/>
              <a:t>OpenCV</a:t>
            </a:r>
            <a:r>
              <a:rPr lang="en-IN" dirty="0"/>
              <a:t> is a library of programming functions mainly aimed at real-time computer vision. </a:t>
            </a:r>
            <a:endParaRPr lang="en-IN" b="1" dirty="0"/>
          </a:p>
        </p:txBody>
      </p:sp>
    </p:spTree>
    <p:extLst>
      <p:ext uri="{BB962C8B-B14F-4D97-AF65-F5344CB8AC3E}">
        <p14:creationId xmlns:p14="http://schemas.microsoft.com/office/powerpoint/2010/main" val="15265293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RESOURCES</a:t>
            </a:r>
            <a:endParaRPr lang="en-IN" dirty="0"/>
          </a:p>
        </p:txBody>
      </p:sp>
      <p:sp>
        <p:nvSpPr>
          <p:cNvPr id="3" name="Content Placeholder 2"/>
          <p:cNvSpPr>
            <a:spLocks noGrp="1"/>
          </p:cNvSpPr>
          <p:nvPr>
            <p:ph idx="1"/>
          </p:nvPr>
        </p:nvSpPr>
        <p:spPr>
          <a:xfrm>
            <a:off x="838200" y="1825625"/>
            <a:ext cx="4648200" cy="4351338"/>
          </a:xfrm>
        </p:spPr>
        <p:txBody>
          <a:bodyPr>
            <a:normAutofit fontScale="55000" lnSpcReduction="20000"/>
          </a:bodyPr>
          <a:lstStyle/>
          <a:p>
            <a:r>
              <a:rPr lang="en-US" sz="5800" b="1" dirty="0" smtClean="0"/>
              <a:t>MobileNetV2 :</a:t>
            </a:r>
          </a:p>
          <a:p>
            <a:pPr marL="0" indent="0">
              <a:lnSpc>
                <a:spcPct val="170000"/>
              </a:lnSpc>
              <a:buNone/>
            </a:pPr>
            <a:endParaRPr lang="en-IN" dirty="0" smtClean="0"/>
          </a:p>
          <a:p>
            <a:pPr marL="0" indent="0">
              <a:lnSpc>
                <a:spcPct val="170000"/>
              </a:lnSpc>
              <a:buNone/>
            </a:pPr>
            <a:r>
              <a:rPr lang="en-IN" dirty="0" smtClean="0"/>
              <a:t>It </a:t>
            </a:r>
            <a:r>
              <a:rPr lang="en-IN" dirty="0" smtClean="0"/>
              <a:t>is </a:t>
            </a:r>
            <a:r>
              <a:rPr lang="en-IN" dirty="0"/>
              <a:t>a convolutional neural network architecture that seeks to perform well on mobile devices. It is based on an inverted residual structure where the residual connections are between the bottleneck layers. The intermediate expansion layer uses lightweight </a:t>
            </a:r>
            <a:r>
              <a:rPr lang="en-IN" dirty="0" smtClean="0"/>
              <a:t>depth wise </a:t>
            </a:r>
            <a:r>
              <a:rPr lang="en-IN" dirty="0"/>
              <a:t>convolutions to filter features as a source of non-linearity. As a whole, the architecture of MobileNetV2 contains the initial fully convolution layer with 32 filters, followed by 19 residual bottleneck layers.</a:t>
            </a:r>
            <a:r>
              <a:rPr lang="en-US" b="1" dirty="0" smtClean="0"/>
              <a:t> </a:t>
            </a:r>
            <a:endParaRPr lang="en-IN" b="1" dirty="0"/>
          </a:p>
        </p:txBody>
      </p:sp>
      <p:pic>
        <p:nvPicPr>
          <p:cNvPr id="1026" name="Picture 2" descr="https://1.bp.blogspot.com/-M8UvZJWNW4E/WsKk-tbzp8I/AAAAAAAAChw/OqxBVPbDygMIQWGug4ZnHNDvuyK5FBMcQCLcBGAs/s1600/image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3681" y="700465"/>
            <a:ext cx="5206218" cy="5686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5303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94129"/>
            <a:ext cx="3932237" cy="1600200"/>
          </a:xfrm>
        </p:spPr>
        <p:txBody>
          <a:bodyPr/>
          <a:lstStyle/>
          <a:p>
            <a:r>
              <a:rPr lang="en-IN" b="1" dirty="0" smtClean="0"/>
              <a:t>Two-phase face mask detector</a:t>
            </a:r>
            <a:endParaRPr lang="en-IN" dirty="0"/>
          </a:p>
        </p:txBody>
      </p:sp>
      <p:sp>
        <p:nvSpPr>
          <p:cNvPr id="4" name="Text Placeholder 3"/>
          <p:cNvSpPr>
            <a:spLocks noGrp="1"/>
          </p:cNvSpPr>
          <p:nvPr>
            <p:ph type="body" sz="half" idx="2"/>
          </p:nvPr>
        </p:nvSpPr>
        <p:spPr/>
        <p:txBody>
          <a:bodyPr>
            <a:normAutofit fontScale="92500" lnSpcReduction="10000"/>
          </a:bodyPr>
          <a:lstStyle/>
          <a:p>
            <a:r>
              <a:rPr lang="en-IN" sz="2000" b="1" dirty="0"/>
              <a:t>Training:</a:t>
            </a:r>
            <a:r>
              <a:rPr lang="en-IN" sz="2000" dirty="0"/>
              <a:t> Here we’ll focus on loading our face mask detection dataset from disk, training a model (using </a:t>
            </a:r>
            <a:r>
              <a:rPr lang="en-IN" sz="2000" dirty="0" err="1"/>
              <a:t>Keras</a:t>
            </a:r>
            <a:r>
              <a:rPr lang="en-IN" sz="2000" dirty="0"/>
              <a:t>/</a:t>
            </a:r>
            <a:r>
              <a:rPr lang="en-IN" sz="2000" dirty="0" err="1"/>
              <a:t>TensorFlow</a:t>
            </a:r>
            <a:r>
              <a:rPr lang="en-IN" sz="2000" dirty="0"/>
              <a:t>) on this dataset, and then serializing the face mask detector to </a:t>
            </a:r>
            <a:r>
              <a:rPr lang="en-IN" sz="2000" dirty="0" smtClean="0"/>
              <a:t>disk</a:t>
            </a:r>
          </a:p>
          <a:p>
            <a:endParaRPr lang="en-IN" sz="2000" dirty="0"/>
          </a:p>
          <a:p>
            <a:r>
              <a:rPr lang="en-IN" sz="2000" b="1" dirty="0"/>
              <a:t>Deployment:</a:t>
            </a:r>
            <a:r>
              <a:rPr lang="en-IN" sz="2000" dirty="0"/>
              <a:t> Once the face mask detector is trained, we can then move on to loading the mask detector, performing face detection, and then classifying each face as </a:t>
            </a:r>
            <a:r>
              <a:rPr lang="en-IN" sz="2000" dirty="0" err="1"/>
              <a:t>with_mask</a:t>
            </a:r>
            <a:endParaRPr lang="en-IN" sz="2000" dirty="0"/>
          </a:p>
          <a:p>
            <a:r>
              <a:rPr lang="en-IN" sz="2000" dirty="0"/>
              <a:t> or </a:t>
            </a:r>
            <a:r>
              <a:rPr lang="en-IN" sz="2000" dirty="0" err="1"/>
              <a:t>without_mask</a:t>
            </a:r>
            <a:endParaRPr lang="en-IN" sz="2000" dirty="0"/>
          </a:p>
          <a:p>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8223" y="0"/>
            <a:ext cx="6383777" cy="6858000"/>
          </a:xfrm>
          <a:prstGeom prst="rect">
            <a:avLst/>
          </a:prstGeom>
        </p:spPr>
      </p:pic>
    </p:spTree>
    <p:extLst>
      <p:ext uri="{BB962C8B-B14F-4D97-AF65-F5344CB8AC3E}">
        <p14:creationId xmlns:p14="http://schemas.microsoft.com/office/powerpoint/2010/main" val="3356678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DATASETS</a:t>
            </a:r>
            <a:endParaRPr lang="en-IN"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292" y="1431890"/>
            <a:ext cx="10269415" cy="5162843"/>
          </a:xfrm>
          <a:prstGeom prst="rect">
            <a:avLst/>
          </a:prstGeom>
        </p:spPr>
      </p:pic>
    </p:spTree>
    <p:extLst>
      <p:ext uri="{BB962C8B-B14F-4D97-AF65-F5344CB8AC3E}">
        <p14:creationId xmlns:p14="http://schemas.microsoft.com/office/powerpoint/2010/main" val="9705679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ANALYSIS OF MODEL TRAINING</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76103"/>
            <a:ext cx="10515600" cy="5094513"/>
          </a:xfrm>
          <a:prstGeom prst="rect">
            <a:avLst/>
          </a:prstGeom>
        </p:spPr>
      </p:pic>
    </p:spTree>
    <p:extLst>
      <p:ext uri="{BB962C8B-B14F-4D97-AF65-F5344CB8AC3E}">
        <p14:creationId xmlns:p14="http://schemas.microsoft.com/office/powerpoint/2010/main" val="20543354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642</Words>
  <Application>Microsoft Office PowerPoint</Application>
  <PresentationFormat>Widescreen</PresentationFormat>
  <Paragraphs>42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FACE MASK DETECTION</vt:lpstr>
      <vt:lpstr>PowerPoint Presentation</vt:lpstr>
      <vt:lpstr>BASIC CONCEPT USED</vt:lpstr>
      <vt:lpstr>RESOURCES</vt:lpstr>
      <vt:lpstr>RESOURCES</vt:lpstr>
      <vt:lpstr>RESOURCES</vt:lpstr>
      <vt:lpstr>Two-phase face mask detector</vt:lpstr>
      <vt:lpstr>DATASETS</vt:lpstr>
      <vt:lpstr>ANALYSIS OF MODEL TRAINING</vt:lpstr>
      <vt:lpstr>PowerPoint Presentation</vt:lpstr>
      <vt:lpstr>OUTPUT</vt:lpstr>
      <vt:lpstr>OUTPUT</vt:lpstr>
      <vt:lpstr>APPLICATION</vt:lpstr>
      <vt:lpstr>FUTURE PLANS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dc:title>
  <dc:creator>HP</dc:creator>
  <cp:lastModifiedBy>dell</cp:lastModifiedBy>
  <cp:revision>12</cp:revision>
  <dcterms:created xsi:type="dcterms:W3CDTF">2020-11-20T16:22:56Z</dcterms:created>
  <dcterms:modified xsi:type="dcterms:W3CDTF">2020-11-21T05:50:26Z</dcterms:modified>
</cp:coreProperties>
</file>