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66" r:id="rId5"/>
    <p:sldId id="267" r:id="rId6"/>
    <p:sldId id="268" r:id="rId7"/>
    <p:sldId id="277" r:id="rId8"/>
    <p:sldId id="259" r:id="rId9"/>
    <p:sldId id="261" r:id="rId10"/>
    <p:sldId id="278" r:id="rId11"/>
    <p:sldId id="279" r:id="rId12"/>
    <p:sldId id="280" r:id="rId13"/>
    <p:sldId id="281" r:id="rId14"/>
    <p:sldId id="262" r:id="rId15"/>
    <p:sldId id="273" r:id="rId16"/>
    <p:sldId id="274" r:id="rId17"/>
    <p:sldId id="275" r:id="rId18"/>
    <p:sldId id="263" r:id="rId19"/>
    <p:sldId id="270" r:id="rId20"/>
    <p:sldId id="271" r:id="rId21"/>
    <p:sldId id="272" r:id="rId22"/>
    <p:sldId id="264" r:id="rId23"/>
    <p:sldId id="269" r:id="rId24"/>
    <p:sldId id="276" r:id="rId25"/>
    <p:sldId id="265"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orsiva"/>
      <p:regular r:id="rId32"/>
      <p:bold r:id="rId33"/>
      <p:italic r:id="rId34"/>
      <p:boldItalic r:id="rId35"/>
    </p:embeddedFont>
    <p:embeddedFont>
      <p:font typeface="Lora Medium"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A55F3B-3B2A-47DC-AB95-8D1C4C1B148F}">
  <a:tblStyle styleId="{85A55F3B-3B2A-47DC-AB95-8D1C4C1B148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F1E6"/>
          </a:solidFill>
        </a:fill>
      </a:tcStyle>
    </a:wholeTbl>
    <a:band1H>
      <a:tcTxStyle/>
      <a:tcStyle>
        <a:tcBdr/>
        <a:fill>
          <a:solidFill>
            <a:srgbClr val="F9E2CA"/>
          </a:solidFill>
        </a:fill>
      </a:tcStyle>
    </a:band1H>
    <a:band2H>
      <a:tcTxStyle/>
      <a:tcStyle>
        <a:tcBdr/>
      </a:tcStyle>
    </a:band2H>
    <a:band1V>
      <a:tcTxStyle/>
      <a:tcStyle>
        <a:tcBdr/>
        <a:fill>
          <a:solidFill>
            <a:srgbClr val="F9E2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0509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0059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0408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5894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2243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4618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330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5" name="Google Shape;1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5" name="Google Shape;1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448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5" name="Google Shape;1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816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5" name="Google Shape;1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7190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4" name="Google Shape;16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4" name="Google Shape;16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1484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4" name="Google Shape;16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9225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3" name="Google Shape;17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091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300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521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2711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833019" y="-1623215"/>
            <a:ext cx="45259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914400" y="2130428"/>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a:spLocks noGrp="1"/>
          </p:cNvSpPr>
          <p:nvPr>
            <p:ph type="pic" idx="2"/>
          </p:nvPr>
        </p:nvSpPr>
        <p:spPr>
          <a:xfrm>
            <a:off x="2389717" y="612775"/>
            <a:ext cx="7315200" cy="4114800"/>
          </a:xfrm>
          <a:prstGeom prst="rect">
            <a:avLst/>
          </a:prstGeom>
          <a:noFill/>
          <a:ln>
            <a:noFill/>
          </a:ln>
        </p:spPr>
      </p:sp>
      <p:sp>
        <p:nvSpPr>
          <p:cNvPr id="68" name="Google Shape;68;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RuVVHV8xq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hci.stanford.edu/courses/cs047n/readings/Reality_is_Broken.pd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scirp.org/(S(351jmbntvnsjt1aadkozje))/reference/referencespapers.aspx?referenceid=2598253"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hyperlink" Target="https://www.hindawi.com/journals/ijcgt/about/"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ted.com/talks/jane_mcgonigal_gaming_can_make_a_better_world?language=en" TargetMode="External"/><Relationship Id="rId4" Type="http://schemas.openxmlformats.org/officeDocument/2006/relationships/hyperlink" Target="https://en.wikipedia.org/wiki/Simulation_%26_Gami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1" y="3162867"/>
            <a:ext cx="12191996" cy="1227056"/>
          </a:xfrm>
          <a:prstGeom prst="rect">
            <a:avLst/>
          </a:prstGeom>
          <a:noFill/>
          <a:ln>
            <a:noFill/>
          </a:ln>
        </p:spPr>
        <p:txBody>
          <a:bodyPr spcFirstLastPara="1" wrap="square" lIns="91425" tIns="45700" rIns="91425" bIns="45700" anchor="ctr" anchorCtr="0">
            <a:normAutofit/>
          </a:bodyPr>
          <a:lstStyle/>
          <a:p>
            <a:pPr algn="ctr">
              <a:lnSpc>
                <a:spcPct val="90000"/>
              </a:lnSpc>
              <a:buClr>
                <a:srgbClr val="0070C0"/>
              </a:buClr>
              <a:buSzPts val="3200"/>
            </a:pPr>
            <a:r>
              <a:rPr lang="en-IN" sz="4400" b="1" dirty="0">
                <a:solidFill>
                  <a:srgbClr val="0070C0"/>
                </a:solidFill>
                <a:latin typeface="Times New Roman" panose="02020603050405020304" pitchFamily="18" charset="0"/>
                <a:cs typeface="Times New Roman" panose="02020603050405020304" pitchFamily="18" charset="0"/>
              </a:rPr>
              <a:t>Gaming Technology</a:t>
            </a:r>
          </a:p>
        </p:txBody>
      </p:sp>
      <p:grpSp>
        <p:nvGrpSpPr>
          <p:cNvPr id="89" name="Google Shape;89;p13"/>
          <p:cNvGrpSpPr/>
          <p:nvPr/>
        </p:nvGrpSpPr>
        <p:grpSpPr>
          <a:xfrm>
            <a:off x="-1" y="1752600"/>
            <a:ext cx="12192001" cy="1092524"/>
            <a:chOff x="-1" y="1981200"/>
            <a:chExt cx="12192001" cy="1092524"/>
          </a:xfrm>
        </p:grpSpPr>
        <p:sp>
          <p:nvSpPr>
            <p:cNvPr id="90" name="Google Shape;90;p13"/>
            <p:cNvSpPr txBox="1"/>
            <p:nvPr/>
          </p:nvSpPr>
          <p:spPr>
            <a:xfrm>
              <a:off x="-1" y="2045968"/>
              <a:ext cx="12192001" cy="955465"/>
            </a:xfrm>
            <a:prstGeom prst="rect">
              <a:avLst/>
            </a:prstGeom>
            <a:solidFill>
              <a:srgbClr val="005EA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rmAutofit lnSpcReduction="10000"/>
            </a:bodyPr>
            <a:lstStyle/>
            <a:p>
              <a:pPr marL="0" marR="0" lvl="0" indent="0" algn="ctr" rtl="0">
                <a:lnSpc>
                  <a:spcPct val="90000"/>
                </a:lnSpc>
                <a:spcBef>
                  <a:spcPts val="0"/>
                </a:spcBef>
                <a:spcAft>
                  <a:spcPts val="0"/>
                </a:spcAft>
                <a:buClr>
                  <a:schemeClr val="lt1"/>
                </a:buClr>
                <a:buSzPts val="3200"/>
                <a:buFont typeface="Times New Roman"/>
                <a:buNone/>
              </a:pPr>
              <a:r>
                <a:rPr lang="en-US" sz="3200" b="0" i="0" u="none" strike="noStrike" cap="none" dirty="0">
                  <a:solidFill>
                    <a:schemeClr val="lt1"/>
                  </a:solidFill>
                  <a:latin typeface="Times New Roman"/>
                  <a:ea typeface="Times New Roman"/>
                  <a:cs typeface="Times New Roman"/>
                  <a:sym typeface="Times New Roman"/>
                </a:rPr>
                <a:t>Seminar and Technical Communication (310249)</a:t>
              </a:r>
              <a:endParaRPr dirty="0"/>
            </a:p>
            <a:p>
              <a:pPr marL="0" marR="0" lvl="0" indent="0" algn="ctr" rtl="0">
                <a:lnSpc>
                  <a:spcPct val="90000"/>
                </a:lnSpc>
                <a:spcBef>
                  <a:spcPts val="0"/>
                </a:spcBef>
                <a:spcAft>
                  <a:spcPts val="0"/>
                </a:spcAft>
                <a:buClr>
                  <a:schemeClr val="lt1"/>
                </a:buClr>
                <a:buSzPts val="3200"/>
                <a:buFont typeface="Times New Roman"/>
                <a:buNone/>
              </a:pPr>
              <a:r>
                <a:rPr lang="en-US" sz="3200" b="0" i="0" u="none" strike="noStrike" cap="none" dirty="0">
                  <a:solidFill>
                    <a:schemeClr val="lt1"/>
                  </a:solidFill>
                  <a:latin typeface="Times New Roman"/>
                  <a:ea typeface="Times New Roman"/>
                  <a:cs typeface="Times New Roman"/>
                  <a:sym typeface="Times New Roman"/>
                </a:rPr>
                <a:t>Third Year (B.E.-Computer Engineering)</a:t>
              </a:r>
              <a:endParaRPr sz="3200" b="0" i="0" u="none" strike="noStrike" cap="none" dirty="0">
                <a:solidFill>
                  <a:schemeClr val="lt1"/>
                </a:solidFill>
                <a:latin typeface="Times New Roman"/>
                <a:ea typeface="Times New Roman"/>
                <a:cs typeface="Times New Roman"/>
                <a:sym typeface="Times New Roman"/>
              </a:endParaRPr>
            </a:p>
          </p:txBody>
        </p:sp>
        <p:sp>
          <p:nvSpPr>
            <p:cNvPr id="91" name="Google Shape;91;p13"/>
            <p:cNvSpPr txBox="1"/>
            <p:nvPr/>
          </p:nvSpPr>
          <p:spPr>
            <a:xfrm>
              <a:off x="1" y="1981200"/>
              <a:ext cx="12191999" cy="45719"/>
            </a:xfrm>
            <a:prstGeom prst="rect">
              <a:avLst/>
            </a:prstGeom>
            <a:solidFill>
              <a:srgbClr val="005EA4"/>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rmAutofit fontScale="25000" lnSpcReduction="20000"/>
            </a:bodyPr>
            <a:lstStyle/>
            <a:p>
              <a:pPr marL="0" marR="0" lvl="0" indent="0" algn="ctr" rtl="0">
                <a:lnSpc>
                  <a:spcPct val="90000"/>
                </a:lnSpc>
                <a:spcBef>
                  <a:spcPts val="0"/>
                </a:spcBef>
                <a:spcAft>
                  <a:spcPts val="0"/>
                </a:spcAft>
                <a:buClr>
                  <a:schemeClr val="dk1"/>
                </a:buClr>
                <a:buSzPct val="100000"/>
                <a:buFont typeface="Calibri"/>
                <a:buNone/>
              </a:pPr>
              <a:endParaRPr sz="3600" b="0" i="0" u="none" strike="noStrike" cap="none">
                <a:solidFill>
                  <a:schemeClr val="lt1"/>
                </a:solidFill>
                <a:latin typeface="Times New Roman"/>
                <a:ea typeface="Times New Roman"/>
                <a:cs typeface="Times New Roman"/>
                <a:sym typeface="Times New Roman"/>
              </a:endParaRPr>
            </a:p>
          </p:txBody>
        </p:sp>
        <p:sp>
          <p:nvSpPr>
            <p:cNvPr id="92" name="Google Shape;92;p13"/>
            <p:cNvSpPr txBox="1"/>
            <p:nvPr/>
          </p:nvSpPr>
          <p:spPr>
            <a:xfrm>
              <a:off x="1" y="3028005"/>
              <a:ext cx="12191999" cy="45719"/>
            </a:xfrm>
            <a:prstGeom prst="rect">
              <a:avLst/>
            </a:prstGeom>
            <a:solidFill>
              <a:srgbClr val="005EA4"/>
            </a:solidFill>
            <a:ln w="25400" cap="flat" cmpd="sng">
              <a:solidFill>
                <a:srgbClr val="0070C0"/>
              </a:solidFill>
              <a:prstDash val="solid"/>
              <a:round/>
              <a:headEnd type="none" w="sm" len="sm"/>
              <a:tailEnd type="none" w="sm" len="sm"/>
            </a:ln>
          </p:spPr>
          <p:txBody>
            <a:bodyPr spcFirstLastPara="1" wrap="square" lIns="91425" tIns="45700" rIns="91425" bIns="45700" anchor="ctr" anchorCtr="0">
              <a:normAutofit fontScale="25000" lnSpcReduction="20000"/>
            </a:bodyPr>
            <a:lstStyle/>
            <a:p>
              <a:pPr marL="0" marR="0" lvl="0" indent="0" algn="ctr" rtl="0">
                <a:lnSpc>
                  <a:spcPct val="90000"/>
                </a:lnSpc>
                <a:spcBef>
                  <a:spcPts val="0"/>
                </a:spcBef>
                <a:spcAft>
                  <a:spcPts val="0"/>
                </a:spcAft>
                <a:buClr>
                  <a:schemeClr val="dk1"/>
                </a:buClr>
                <a:buSzPct val="100000"/>
                <a:buFont typeface="Calibri"/>
                <a:buNone/>
              </a:pPr>
              <a:endParaRPr sz="3600" b="0" i="0" u="none" strike="noStrike" cap="none">
                <a:solidFill>
                  <a:schemeClr val="lt1"/>
                </a:solidFill>
                <a:latin typeface="Times New Roman"/>
                <a:ea typeface="Times New Roman"/>
                <a:cs typeface="Times New Roman"/>
                <a:sym typeface="Times New Roman"/>
              </a:endParaRPr>
            </a:p>
          </p:txBody>
        </p:sp>
      </p:grpSp>
      <p:sp>
        <p:nvSpPr>
          <p:cNvPr id="93" name="Google Shape;93;p13"/>
          <p:cNvSpPr txBox="1"/>
          <p:nvPr/>
        </p:nvSpPr>
        <p:spPr>
          <a:xfrm>
            <a:off x="619125" y="5076825"/>
            <a:ext cx="4876800"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i="0" u="none" strike="noStrike" cap="none" dirty="0">
                <a:solidFill>
                  <a:schemeClr val="dk1"/>
                </a:solidFill>
                <a:latin typeface="Times New Roman"/>
                <a:ea typeface="Times New Roman"/>
                <a:cs typeface="Times New Roman"/>
                <a:sym typeface="Times New Roman"/>
              </a:rPr>
              <a:t>Presented By</a:t>
            </a:r>
            <a:endParaRPr dirty="0"/>
          </a:p>
          <a:p>
            <a:pPr marL="0" marR="0" lvl="0" indent="0" algn="ctr" rtl="0">
              <a:spcBef>
                <a:spcPts val="0"/>
              </a:spcBef>
              <a:spcAft>
                <a:spcPts val="0"/>
              </a:spcAft>
              <a:buNone/>
            </a:pPr>
            <a:r>
              <a:rPr lang="en-US" sz="1600" dirty="0">
                <a:solidFill>
                  <a:schemeClr val="dk1"/>
                </a:solidFill>
                <a:latin typeface="Times New Roman"/>
                <a:ea typeface="Times New Roman"/>
                <a:cs typeface="Times New Roman"/>
                <a:sym typeface="Times New Roman"/>
              </a:rPr>
              <a:t>Kunal Kawate</a:t>
            </a:r>
            <a:r>
              <a:rPr lang="en-US" sz="1600" b="0" i="0" u="none" strike="noStrike" cap="none" dirty="0">
                <a:solidFill>
                  <a:schemeClr val="dk1"/>
                </a:solidFill>
                <a:latin typeface="Times New Roman"/>
                <a:ea typeface="Times New Roman"/>
                <a:cs typeface="Times New Roman"/>
                <a:sym typeface="Times New Roman"/>
              </a:rPr>
              <a:t> (Exam Seat No. S190244341)</a:t>
            </a:r>
            <a:endParaRPr dirty="0"/>
          </a:p>
          <a:p>
            <a:pPr marL="0" marR="0" lvl="0" indent="0" algn="ctr" rtl="0">
              <a:spcBef>
                <a:spcPts val="0"/>
              </a:spcBef>
              <a:spcAft>
                <a:spcPts val="0"/>
              </a:spcAft>
              <a:buNone/>
            </a:pPr>
            <a:r>
              <a:rPr lang="en-US" sz="1600" b="0" i="0" u="none" strike="noStrike" cap="none" dirty="0">
                <a:solidFill>
                  <a:schemeClr val="dk1"/>
                </a:solidFill>
                <a:latin typeface="Times New Roman"/>
                <a:ea typeface="Times New Roman"/>
                <a:cs typeface="Times New Roman"/>
                <a:sym typeface="Times New Roman"/>
              </a:rPr>
              <a:t>Department of Computer Engineering,</a:t>
            </a:r>
            <a:endParaRPr sz="16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600" b="0" i="0" u="none" strike="noStrike" cap="none" dirty="0">
                <a:solidFill>
                  <a:schemeClr val="dk1"/>
                </a:solidFill>
                <a:latin typeface="Times New Roman"/>
                <a:ea typeface="Times New Roman"/>
                <a:cs typeface="Times New Roman"/>
                <a:sym typeface="Times New Roman"/>
              </a:rPr>
              <a:t>Dr. D. Y. Patil Institute of Technology, </a:t>
            </a:r>
            <a:endParaRPr sz="16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600" b="0" i="0" u="none" strike="noStrike" cap="none" dirty="0">
                <a:solidFill>
                  <a:schemeClr val="dk1"/>
                </a:solidFill>
                <a:latin typeface="Times New Roman"/>
                <a:ea typeface="Times New Roman"/>
                <a:cs typeface="Times New Roman"/>
                <a:sym typeface="Times New Roman"/>
              </a:rPr>
              <a:t>Pimpri, Pune-411018. </a:t>
            </a:r>
            <a:endParaRPr sz="1600" b="0" i="0" u="none" strike="noStrike" cap="none" dirty="0">
              <a:solidFill>
                <a:schemeClr val="dk1"/>
              </a:solidFill>
              <a:latin typeface="Times New Roman"/>
              <a:ea typeface="Times New Roman"/>
              <a:cs typeface="Times New Roman"/>
              <a:sym typeface="Times New Roman"/>
            </a:endParaRPr>
          </a:p>
        </p:txBody>
      </p:sp>
      <p:sp>
        <p:nvSpPr>
          <p:cNvPr id="94" name="Google Shape;94;p13"/>
          <p:cNvSpPr txBox="1"/>
          <p:nvPr/>
        </p:nvSpPr>
        <p:spPr>
          <a:xfrm>
            <a:off x="6857999" y="5081366"/>
            <a:ext cx="4711485"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i="0" u="none" strike="noStrike" cap="none" dirty="0">
                <a:solidFill>
                  <a:schemeClr val="dk1"/>
                </a:solidFill>
                <a:latin typeface="Times New Roman"/>
                <a:ea typeface="Times New Roman"/>
                <a:cs typeface="Times New Roman"/>
                <a:sym typeface="Times New Roman"/>
              </a:rPr>
              <a:t>Under the Guidance of</a:t>
            </a:r>
            <a:endParaRPr dirty="0"/>
          </a:p>
          <a:p>
            <a:pPr marL="0" marR="0" lvl="0" indent="0" algn="ctr" rtl="0">
              <a:spcBef>
                <a:spcPts val="0"/>
              </a:spcBef>
              <a:spcAft>
                <a:spcPts val="0"/>
              </a:spcAft>
              <a:buNone/>
            </a:pPr>
            <a:r>
              <a:rPr lang="en-US" sz="1600" b="0" i="0" u="none" strike="noStrike" cap="none" dirty="0">
                <a:solidFill>
                  <a:schemeClr val="dk1"/>
                </a:solidFill>
                <a:latin typeface="Times New Roman"/>
                <a:ea typeface="Times New Roman"/>
                <a:cs typeface="Times New Roman"/>
                <a:sym typeface="Times New Roman"/>
              </a:rPr>
              <a:t>Dr. Atul </a:t>
            </a:r>
            <a:r>
              <a:rPr lang="en-US" sz="1600" b="0" i="0" u="none" strike="noStrike" cap="none" dirty="0" err="1">
                <a:solidFill>
                  <a:schemeClr val="dk1"/>
                </a:solidFill>
                <a:latin typeface="Times New Roman"/>
                <a:ea typeface="Times New Roman"/>
                <a:cs typeface="Times New Roman"/>
                <a:sym typeface="Times New Roman"/>
              </a:rPr>
              <a:t>Katho</a:t>
            </a:r>
            <a:r>
              <a:rPr lang="en-US" sz="1600" dirty="0" err="1">
                <a:solidFill>
                  <a:schemeClr val="dk1"/>
                </a:solidFill>
                <a:latin typeface="Times New Roman"/>
                <a:ea typeface="Times New Roman"/>
                <a:cs typeface="Times New Roman"/>
                <a:sym typeface="Times New Roman"/>
              </a:rPr>
              <a:t>le</a:t>
            </a:r>
            <a:endParaRPr sz="16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600" b="0" i="0" u="none" strike="noStrike" cap="none" dirty="0">
                <a:solidFill>
                  <a:schemeClr val="dk1"/>
                </a:solidFill>
                <a:latin typeface="Times New Roman"/>
                <a:ea typeface="Times New Roman"/>
                <a:cs typeface="Times New Roman"/>
                <a:sym typeface="Times New Roman"/>
              </a:rPr>
              <a:t>Department of Computer Engineering,</a:t>
            </a:r>
            <a:endParaRPr sz="16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600" b="0" i="0" u="none" strike="noStrike" cap="none" dirty="0">
                <a:solidFill>
                  <a:schemeClr val="dk1"/>
                </a:solidFill>
                <a:latin typeface="Times New Roman"/>
                <a:ea typeface="Times New Roman"/>
                <a:cs typeface="Times New Roman"/>
                <a:sym typeface="Times New Roman"/>
              </a:rPr>
              <a:t>Dr. D. Y. Patil Institute of Technology, </a:t>
            </a:r>
            <a:endParaRPr dirty="0"/>
          </a:p>
          <a:p>
            <a:pPr marL="0" marR="0" lvl="0" indent="0" algn="ctr" rtl="0">
              <a:spcBef>
                <a:spcPts val="0"/>
              </a:spcBef>
              <a:spcAft>
                <a:spcPts val="0"/>
              </a:spcAft>
              <a:buNone/>
            </a:pPr>
            <a:r>
              <a:rPr lang="en-US" sz="1600" b="0" i="0" u="none" strike="noStrike" cap="none" dirty="0">
                <a:solidFill>
                  <a:schemeClr val="dk1"/>
                </a:solidFill>
                <a:latin typeface="Times New Roman"/>
                <a:ea typeface="Times New Roman"/>
                <a:cs typeface="Times New Roman"/>
                <a:sym typeface="Times New Roman"/>
              </a:rPr>
              <a:t>Pimpri, Pune-411018. </a:t>
            </a:r>
            <a:endParaRPr sz="1600" b="0" i="0" u="none" strike="noStrike" cap="none" dirty="0">
              <a:solidFill>
                <a:schemeClr val="dk1"/>
              </a:solidFill>
              <a:latin typeface="Times New Roman"/>
              <a:ea typeface="Times New Roman"/>
              <a:cs typeface="Times New Roman"/>
              <a:sym typeface="Times New Roman"/>
            </a:endParaRPr>
          </a:p>
        </p:txBody>
      </p:sp>
      <p:sp>
        <p:nvSpPr>
          <p:cNvPr id="95" name="Google Shape;95;p13"/>
          <p:cNvSpPr txBox="1"/>
          <p:nvPr/>
        </p:nvSpPr>
        <p:spPr>
          <a:xfrm>
            <a:off x="619124" y="6492875"/>
            <a:ext cx="10950359"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dk1"/>
                </a:solidFill>
                <a:latin typeface="Times New Roman"/>
                <a:ea typeface="Times New Roman"/>
                <a:cs typeface="Times New Roman"/>
                <a:sym typeface="Times New Roman"/>
              </a:rPr>
              <a:t>A. Y. 2023-24</a:t>
            </a:r>
            <a:endParaRPr sz="1600" b="0" i="0" u="none" strike="noStrike" cap="none">
              <a:solidFill>
                <a:schemeClr val="dk1"/>
              </a:solidFill>
              <a:latin typeface="Times New Roman"/>
              <a:ea typeface="Times New Roman"/>
              <a:cs typeface="Times New Roman"/>
              <a:sym typeface="Times New Roman"/>
            </a:endParaRPr>
          </a:p>
        </p:txBody>
      </p:sp>
      <p:pic>
        <p:nvPicPr>
          <p:cNvPr id="96" name="Google Shape;96;p13" descr="A red and yellow letter on a black background&#10;&#10;Description automatically generated"/>
          <p:cNvPicPr preferRelativeResize="0"/>
          <p:nvPr/>
        </p:nvPicPr>
        <p:blipFill rotWithShape="1">
          <a:blip r:embed="rId3">
            <a:alphaModFix/>
          </a:blip>
          <a:srcRect/>
          <a:stretch/>
        </p:blipFill>
        <p:spPr>
          <a:xfrm>
            <a:off x="4885133" y="41220"/>
            <a:ext cx="2421731" cy="776281"/>
          </a:xfrm>
          <a:prstGeom prst="rect">
            <a:avLst/>
          </a:prstGeom>
          <a:noFill/>
          <a:ln>
            <a:noFill/>
          </a:ln>
        </p:spPr>
      </p:pic>
      <p:sp>
        <p:nvSpPr>
          <p:cNvPr id="97" name="Google Shape;97;p13"/>
          <p:cNvSpPr/>
          <p:nvPr/>
        </p:nvSpPr>
        <p:spPr>
          <a:xfrm>
            <a:off x="123823" y="817501"/>
            <a:ext cx="11944350"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a:solidFill>
                  <a:srgbClr val="17375E"/>
                </a:solidFill>
                <a:latin typeface="Lora Medium"/>
                <a:ea typeface="Lora Medium"/>
                <a:cs typeface="Lora Medium"/>
                <a:sym typeface="Lora Medium"/>
              </a:rPr>
              <a:t>Dr. D. Y. Patil Unitech Society’s</a:t>
            </a:r>
            <a:br>
              <a:rPr lang="en-US" sz="2400" b="0" i="0" u="none" strike="noStrike" cap="none">
                <a:solidFill>
                  <a:schemeClr val="dk1"/>
                </a:solidFill>
                <a:latin typeface="Lora Medium"/>
                <a:ea typeface="Lora Medium"/>
                <a:cs typeface="Lora Medium"/>
                <a:sym typeface="Lora Medium"/>
              </a:rPr>
            </a:br>
            <a:r>
              <a:rPr lang="en-US" sz="2400" b="0" i="0" u="none" strike="noStrike" cap="none">
                <a:solidFill>
                  <a:srgbClr val="17375E"/>
                </a:solidFill>
                <a:latin typeface="Lora Medium"/>
                <a:ea typeface="Lora Medium"/>
                <a:cs typeface="Lora Medium"/>
                <a:sym typeface="Lora Medium"/>
              </a:rPr>
              <a:t>Dr. D. Y. Patil Institute of Technology, Pimpri, Pune</a:t>
            </a:r>
            <a:endParaRPr sz="2400" b="0" i="0" u="none" strike="noStrike" cap="none">
              <a:solidFill>
                <a:schemeClr val="dk1"/>
              </a:solidFill>
              <a:latin typeface="Lora Medium"/>
              <a:ea typeface="Lora Medium"/>
              <a:cs typeface="Lora Medium"/>
              <a:sym typeface="Lora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a:spLocks noGrp="1"/>
          </p:cNvSpPr>
          <p:nvPr>
            <p:ph type="body" idx="1"/>
          </p:nvPr>
        </p:nvSpPr>
        <p:spPr>
          <a:xfrm>
            <a:off x="66675" y="710243"/>
            <a:ext cx="12049125"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algn="just"/>
            <a:r>
              <a:rPr lang="en-US" sz="2800" b="1" dirty="0"/>
              <a:t>Gamification and Education</a:t>
            </a:r>
            <a:r>
              <a:rPr lang="en-US" sz="2800" dirty="0"/>
              <a:t>: The concept of gamification, as discussed in </a:t>
            </a:r>
            <a:r>
              <a:rPr lang="en-US" sz="2800" dirty="0" err="1"/>
              <a:t>Zichermann</a:t>
            </a:r>
            <a:r>
              <a:rPr lang="en-US" sz="2800" dirty="0"/>
              <a:t> and Cunningham's book "Gamification by Design" (2011), has gained prominence. It introduces game mechanics into non-gaming contexts, making learning and training more engaging and effective. This approach has applications in educational settings, professional training, and beyond.</a:t>
            </a:r>
          </a:p>
          <a:p>
            <a:pPr marL="114300" indent="0" algn="just">
              <a:buNone/>
            </a:pPr>
            <a:endParaRPr lang="en-US" sz="2800" dirty="0"/>
          </a:p>
          <a:p>
            <a:pPr algn="just">
              <a:buFont typeface="Arial" panose="020B0604020202020204" pitchFamily="34" charset="0"/>
              <a:buChar char="•"/>
            </a:pPr>
            <a:r>
              <a:rPr lang="en-US" sz="2800" b="1" dirty="0"/>
              <a:t>Therapeutic Applications</a:t>
            </a:r>
            <a:r>
              <a:rPr lang="en-US" sz="2800" dirty="0"/>
              <a:t>: Anderson, Dill, and Dill's review on "Therapeutic Video Game Use in Children with Disabilities" (2000) has shown the potential of video games in pediatric healthcare. Gaming technology is leveraged for physical therapy, pain management, and mental health treatment, offering therapeutic benefits to a wide range of patients.</a:t>
            </a:r>
          </a:p>
        </p:txBody>
      </p:sp>
      <p:sp>
        <p:nvSpPr>
          <p:cNvPr id="140" name="Google Shape;140;p18"/>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10</a:t>
            </a:fld>
            <a:endParaRPr sz="1200" b="1" i="0" u="none" strike="noStrike" cap="none">
              <a:solidFill>
                <a:srgbClr val="898989"/>
              </a:solidFill>
              <a:latin typeface="Times New Roman"/>
              <a:ea typeface="Times New Roman"/>
              <a:cs typeface="Times New Roman"/>
              <a:sym typeface="Times New Roman"/>
            </a:endParaRPr>
          </a:p>
        </p:txBody>
      </p:sp>
      <p:sp>
        <p:nvSpPr>
          <p:cNvPr id="141" name="Google Shape;141;p18"/>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rgbClr val="66201F"/>
                </a:solidFill>
                <a:latin typeface="Times New Roman"/>
                <a:ea typeface="Times New Roman"/>
                <a:cs typeface="Times New Roman"/>
                <a:sym typeface="Times New Roman"/>
              </a:rPr>
              <a:t>Report of the Present Investigation</a:t>
            </a:r>
            <a:endParaRPr sz="3200" b="0" i="0" u="none" strike="noStrike" cap="none" dirty="0">
              <a:solidFill>
                <a:srgbClr val="66201F"/>
              </a:solidFill>
              <a:latin typeface="Times New Roman"/>
              <a:ea typeface="Times New Roman"/>
              <a:cs typeface="Times New Roman"/>
              <a:sym typeface="Times New Roman"/>
            </a:endParaRPr>
          </a:p>
        </p:txBody>
      </p:sp>
      <p:sp>
        <p:nvSpPr>
          <p:cNvPr id="142" name="Google Shape;142;p18"/>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43" name="Google Shape;143;p18"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spTree>
    <p:extLst>
      <p:ext uri="{BB962C8B-B14F-4D97-AF65-F5344CB8AC3E}">
        <p14:creationId xmlns:p14="http://schemas.microsoft.com/office/powerpoint/2010/main" val="1408601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a:spLocks noGrp="1"/>
          </p:cNvSpPr>
          <p:nvPr>
            <p:ph type="body" idx="1"/>
          </p:nvPr>
        </p:nvSpPr>
        <p:spPr>
          <a:xfrm>
            <a:off x="66676" y="710243"/>
            <a:ext cx="11948540"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marL="342900" indent="-203200" algn="just">
              <a:spcBef>
                <a:spcPts val="440"/>
              </a:spcBef>
              <a:buSzPts val="2200"/>
              <a:buNone/>
            </a:pPr>
            <a:r>
              <a:rPr lang="en-IN" sz="2800" b="1" dirty="0"/>
              <a:t>Case Studies</a:t>
            </a:r>
          </a:p>
          <a:p>
            <a:pPr marL="425450" lvl="0" indent="-285750" algn="just" rtl="0">
              <a:spcBef>
                <a:spcPts val="440"/>
              </a:spcBef>
              <a:spcAft>
                <a:spcPts val="0"/>
              </a:spcAft>
              <a:buClr>
                <a:schemeClr val="dk1"/>
              </a:buClr>
              <a:buSzPts val="2200"/>
              <a:buFont typeface="Wingdings" panose="05000000000000000000" pitchFamily="2" charset="2"/>
              <a:buChar char="§"/>
            </a:pPr>
            <a:r>
              <a:rPr lang="en-US" sz="2800" b="1" dirty="0"/>
              <a:t>Case Study 1: Cognitive Improvement in Action Gamers</a:t>
            </a:r>
            <a:r>
              <a:rPr lang="en-US" sz="2800" dirty="0"/>
              <a:t> In the study by Green and Bavelier (2003), it was found that individuals who engaged in action video games showed significant improvements in cognitive skills, with enhanced attention spans and improved problem-solving abilities. This case underscores the potential for gaming technology to have a profound impact on cognitive functions.</a:t>
            </a:r>
          </a:p>
          <a:p>
            <a:pPr marL="425450" lvl="0" indent="-285750" algn="just" rtl="0">
              <a:spcBef>
                <a:spcPts val="440"/>
              </a:spcBef>
              <a:spcAft>
                <a:spcPts val="0"/>
              </a:spcAft>
              <a:buClr>
                <a:schemeClr val="dk1"/>
              </a:buClr>
              <a:buSzPts val="2200"/>
              <a:buFont typeface="Wingdings" panose="05000000000000000000" pitchFamily="2" charset="2"/>
              <a:buChar char="§"/>
            </a:pPr>
            <a:r>
              <a:rPr lang="en-US" sz="2800" b="1" dirty="0"/>
              <a:t>Case Study 2: Gamified Learning in Education</a:t>
            </a:r>
            <a:r>
              <a:rPr lang="en-US" sz="2800" dirty="0"/>
              <a:t> The application of gamification in education has been exemplified by numerous institutions. The Khan Academy, for instance, utilizes game elements like badges and rewards to make learning more engaging. This case study highlights the successful integration of gaming technology into traditional education.</a:t>
            </a:r>
            <a:endParaRPr sz="2800" dirty="0">
              <a:latin typeface="Times New Roman"/>
              <a:ea typeface="Times New Roman"/>
              <a:cs typeface="Times New Roman"/>
              <a:sym typeface="Times New Roman"/>
            </a:endParaRPr>
          </a:p>
        </p:txBody>
      </p:sp>
      <p:sp>
        <p:nvSpPr>
          <p:cNvPr id="140" name="Google Shape;140;p18"/>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11</a:t>
            </a:fld>
            <a:endParaRPr sz="1200" b="1" i="0" u="none" strike="noStrike" cap="none">
              <a:solidFill>
                <a:srgbClr val="898989"/>
              </a:solidFill>
              <a:latin typeface="Times New Roman"/>
              <a:ea typeface="Times New Roman"/>
              <a:cs typeface="Times New Roman"/>
              <a:sym typeface="Times New Roman"/>
            </a:endParaRPr>
          </a:p>
        </p:txBody>
      </p:sp>
      <p:sp>
        <p:nvSpPr>
          <p:cNvPr id="141" name="Google Shape;141;p18"/>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rgbClr val="66201F"/>
                </a:solidFill>
                <a:latin typeface="Times New Roman"/>
                <a:ea typeface="Times New Roman"/>
                <a:cs typeface="Times New Roman"/>
                <a:sym typeface="Times New Roman"/>
              </a:rPr>
              <a:t>Report of the Present Investigation</a:t>
            </a:r>
            <a:endParaRPr sz="3200" b="0" i="0" u="none" strike="noStrike" cap="none" dirty="0">
              <a:solidFill>
                <a:srgbClr val="66201F"/>
              </a:solidFill>
              <a:latin typeface="Times New Roman"/>
              <a:ea typeface="Times New Roman"/>
              <a:cs typeface="Times New Roman"/>
              <a:sym typeface="Times New Roman"/>
            </a:endParaRPr>
          </a:p>
        </p:txBody>
      </p:sp>
      <p:sp>
        <p:nvSpPr>
          <p:cNvPr id="142" name="Google Shape;142;p18"/>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43" name="Google Shape;143;p18"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spTree>
    <p:extLst>
      <p:ext uri="{BB962C8B-B14F-4D97-AF65-F5344CB8AC3E}">
        <p14:creationId xmlns:p14="http://schemas.microsoft.com/office/powerpoint/2010/main" val="1367852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a:spLocks noGrp="1"/>
          </p:cNvSpPr>
          <p:nvPr>
            <p:ph type="body" idx="1"/>
          </p:nvPr>
        </p:nvSpPr>
        <p:spPr>
          <a:xfrm>
            <a:off x="66676" y="710243"/>
            <a:ext cx="11948540"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marL="425450" indent="-285750" algn="just">
              <a:spcBef>
                <a:spcPts val="440"/>
              </a:spcBef>
              <a:buSzPts val="2200"/>
              <a:buFont typeface="Wingdings" panose="05000000000000000000" pitchFamily="2" charset="2"/>
              <a:buChar char="§"/>
            </a:pPr>
            <a:r>
              <a:rPr lang="en-US" sz="2800" b="1" dirty="0"/>
              <a:t>Case Study 3: Therapeutic Use in Physical Rehabilitation</a:t>
            </a:r>
            <a:r>
              <a:rPr lang="en-US" sz="2800" dirty="0"/>
              <a:t> In the realm of healthcare, case studies have showcased the use of gaming technology in physical rehabilitation. For example, VR-based rehabilitation exercises have been used to help patients regain mobility after injuries. Such cases demonstrate the practicality of gaming technology in therapeutic settings.</a:t>
            </a:r>
          </a:p>
          <a:p>
            <a:pPr marL="139700" indent="0" algn="just">
              <a:spcBef>
                <a:spcPts val="440"/>
              </a:spcBef>
              <a:buSzPts val="2200"/>
              <a:buNone/>
            </a:pPr>
            <a:endParaRPr lang="en-US" sz="2800" dirty="0"/>
          </a:p>
          <a:p>
            <a:pPr marL="139700" indent="0" algn="just">
              <a:spcBef>
                <a:spcPts val="440"/>
              </a:spcBef>
              <a:buSzPts val="2200"/>
              <a:buNone/>
            </a:pPr>
            <a:r>
              <a:rPr lang="en-IN" sz="2800" b="1" dirty="0"/>
              <a:t>Examples</a:t>
            </a:r>
          </a:p>
          <a:p>
            <a:pPr marL="425450" indent="-285750" algn="just">
              <a:spcBef>
                <a:spcPts val="440"/>
              </a:spcBef>
              <a:buSzPts val="2200"/>
              <a:buFont typeface="Wingdings" panose="05000000000000000000" pitchFamily="2" charset="2"/>
              <a:buChar char="§"/>
            </a:pPr>
            <a:r>
              <a:rPr lang="en-US" sz="2800" b="1" dirty="0"/>
              <a:t>Example 1: VR-based Physical Therapy</a:t>
            </a:r>
            <a:r>
              <a:rPr lang="en-US" sz="2800" dirty="0"/>
              <a:t> A noteworthy example is the utilization of virtual reality in physical therapy. Patients recovering from injuries or surgeries engage in VR exercises, which are not only more engaging but also effective in helping them regain strength and mobility. This technology offers a more enjoyable rehabilitation process.</a:t>
            </a:r>
            <a:endParaRPr lang="en-IN" sz="2800" b="1" dirty="0"/>
          </a:p>
          <a:p>
            <a:pPr marL="139700" indent="0" algn="just">
              <a:spcBef>
                <a:spcPts val="440"/>
              </a:spcBef>
              <a:buSzPts val="2200"/>
              <a:buNone/>
            </a:pPr>
            <a:endParaRPr sz="2800" dirty="0">
              <a:latin typeface="Times New Roman"/>
              <a:ea typeface="Times New Roman"/>
              <a:cs typeface="Times New Roman"/>
              <a:sym typeface="Times New Roman"/>
            </a:endParaRPr>
          </a:p>
        </p:txBody>
      </p:sp>
      <p:sp>
        <p:nvSpPr>
          <p:cNvPr id="140" name="Google Shape;140;p18"/>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12</a:t>
            </a:fld>
            <a:endParaRPr sz="1200" b="1" i="0" u="none" strike="noStrike" cap="none">
              <a:solidFill>
                <a:srgbClr val="898989"/>
              </a:solidFill>
              <a:latin typeface="Times New Roman"/>
              <a:ea typeface="Times New Roman"/>
              <a:cs typeface="Times New Roman"/>
              <a:sym typeface="Times New Roman"/>
            </a:endParaRPr>
          </a:p>
        </p:txBody>
      </p:sp>
      <p:sp>
        <p:nvSpPr>
          <p:cNvPr id="141" name="Google Shape;141;p18"/>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rgbClr val="66201F"/>
                </a:solidFill>
                <a:latin typeface="Times New Roman"/>
                <a:ea typeface="Times New Roman"/>
                <a:cs typeface="Times New Roman"/>
                <a:sym typeface="Times New Roman"/>
              </a:rPr>
              <a:t>Report of the Present Investigation</a:t>
            </a:r>
            <a:endParaRPr sz="3200" b="0" i="0" u="none" strike="noStrike" cap="none" dirty="0">
              <a:solidFill>
                <a:srgbClr val="66201F"/>
              </a:solidFill>
              <a:latin typeface="Times New Roman"/>
              <a:ea typeface="Times New Roman"/>
              <a:cs typeface="Times New Roman"/>
              <a:sym typeface="Times New Roman"/>
            </a:endParaRPr>
          </a:p>
        </p:txBody>
      </p:sp>
      <p:sp>
        <p:nvSpPr>
          <p:cNvPr id="142" name="Google Shape;142;p18"/>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43" name="Google Shape;143;p18"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spTree>
    <p:extLst>
      <p:ext uri="{BB962C8B-B14F-4D97-AF65-F5344CB8AC3E}">
        <p14:creationId xmlns:p14="http://schemas.microsoft.com/office/powerpoint/2010/main" val="2365464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a:spLocks noGrp="1"/>
          </p:cNvSpPr>
          <p:nvPr>
            <p:ph type="body" idx="1"/>
          </p:nvPr>
        </p:nvSpPr>
        <p:spPr>
          <a:xfrm>
            <a:off x="66676" y="710243"/>
            <a:ext cx="11948540"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algn="just"/>
            <a:r>
              <a:rPr lang="en-US" sz="2800" b="1" dirty="0"/>
              <a:t>Example 2: Khan Academy's Gamified Learning</a:t>
            </a:r>
            <a:r>
              <a:rPr lang="en-US" sz="2800" dirty="0"/>
              <a:t> Khan Academy's online platform has incorporated gamified elements such as badges, points, and interactive challenges to motivate students in their learning journey. This example highlights how gaming technology can be integrated into mainstream education to boost engagement and learning outcomes.</a:t>
            </a:r>
          </a:p>
          <a:p>
            <a:pPr marL="114300" indent="0" algn="just">
              <a:buNone/>
            </a:pPr>
            <a:endParaRPr lang="en-US" sz="2800" dirty="0"/>
          </a:p>
          <a:p>
            <a:pPr algn="just"/>
            <a:r>
              <a:rPr lang="en-US" sz="2800" b="1" dirty="0"/>
              <a:t>Example 3: The Rise of Cloud Gaming</a:t>
            </a:r>
            <a:r>
              <a:rPr lang="en-US" sz="2800" dirty="0"/>
              <a:t> The emergence of cloud gaming services like Google Stadia and NVIDIA GeForce Now is revolutionizing how games are accessed and played. Gamers can now stream high-quality games on a variety of devices, eliminating the need for expensive gaming hardware. This example underscores the evolving trends in gaming technology.</a:t>
            </a:r>
          </a:p>
          <a:p>
            <a:pPr marL="139700" indent="0" algn="just">
              <a:spcBef>
                <a:spcPts val="440"/>
              </a:spcBef>
              <a:buSzPts val="2200"/>
              <a:buNone/>
            </a:pPr>
            <a:endParaRPr sz="2800" dirty="0">
              <a:latin typeface="Times New Roman"/>
              <a:ea typeface="Times New Roman"/>
              <a:cs typeface="Times New Roman"/>
              <a:sym typeface="Times New Roman"/>
            </a:endParaRPr>
          </a:p>
        </p:txBody>
      </p:sp>
      <p:sp>
        <p:nvSpPr>
          <p:cNvPr id="140" name="Google Shape;140;p18"/>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13</a:t>
            </a:fld>
            <a:endParaRPr sz="1200" b="1" i="0" u="none" strike="noStrike" cap="none">
              <a:solidFill>
                <a:srgbClr val="898989"/>
              </a:solidFill>
              <a:latin typeface="Times New Roman"/>
              <a:ea typeface="Times New Roman"/>
              <a:cs typeface="Times New Roman"/>
              <a:sym typeface="Times New Roman"/>
            </a:endParaRPr>
          </a:p>
        </p:txBody>
      </p:sp>
      <p:sp>
        <p:nvSpPr>
          <p:cNvPr id="141" name="Google Shape;141;p18"/>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rgbClr val="66201F"/>
                </a:solidFill>
                <a:latin typeface="Times New Roman"/>
                <a:ea typeface="Times New Roman"/>
                <a:cs typeface="Times New Roman"/>
                <a:sym typeface="Times New Roman"/>
              </a:rPr>
              <a:t>Report of the Present Investigation</a:t>
            </a:r>
            <a:endParaRPr sz="3200" b="0" i="0" u="none" strike="noStrike" cap="none" dirty="0">
              <a:solidFill>
                <a:srgbClr val="66201F"/>
              </a:solidFill>
              <a:latin typeface="Times New Roman"/>
              <a:ea typeface="Times New Roman"/>
              <a:cs typeface="Times New Roman"/>
              <a:sym typeface="Times New Roman"/>
            </a:endParaRPr>
          </a:p>
        </p:txBody>
      </p:sp>
      <p:sp>
        <p:nvSpPr>
          <p:cNvPr id="142" name="Google Shape;142;p18"/>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43" name="Google Shape;143;p18"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spTree>
    <p:extLst>
      <p:ext uri="{BB962C8B-B14F-4D97-AF65-F5344CB8AC3E}">
        <p14:creationId xmlns:p14="http://schemas.microsoft.com/office/powerpoint/2010/main" val="2280154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body" idx="1"/>
          </p:nvPr>
        </p:nvSpPr>
        <p:spPr>
          <a:xfrm>
            <a:off x="66675" y="710243"/>
            <a:ext cx="11756357"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marL="342900" lvl="0" algn="just" rtl="0">
              <a:spcBef>
                <a:spcPts val="0"/>
              </a:spcBef>
              <a:spcAft>
                <a:spcPts val="0"/>
              </a:spcAft>
              <a:buClr>
                <a:schemeClr val="dk1"/>
              </a:buClr>
              <a:buSzPts val="2200"/>
              <a:buFont typeface="Wingdings" panose="05000000000000000000" pitchFamily="2" charset="2"/>
              <a:buChar char="§"/>
            </a:pPr>
            <a:r>
              <a:rPr lang="en-US" b="1" dirty="0"/>
              <a:t>Impact of Virtual Reality (VR) on Cognitive Skills</a:t>
            </a:r>
            <a:r>
              <a:rPr lang="en-US" dirty="0"/>
              <a:t>: Investigate the effect of VR gaming on cognitive skills such as memory, attention, and problem-solving, and whether it can be utilized for cognitive enhancement.</a:t>
            </a:r>
          </a:p>
          <a:p>
            <a:pPr marL="342900" lvl="0" algn="just" rtl="0">
              <a:spcBef>
                <a:spcPts val="0"/>
              </a:spcBef>
              <a:spcAft>
                <a:spcPts val="0"/>
              </a:spcAft>
              <a:buClr>
                <a:schemeClr val="dk1"/>
              </a:buClr>
              <a:buSzPts val="2200"/>
              <a:buFont typeface="Wingdings" panose="05000000000000000000" pitchFamily="2" charset="2"/>
              <a:buChar char="§"/>
            </a:pPr>
            <a:r>
              <a:rPr lang="en-US" b="1" dirty="0"/>
              <a:t>Efficacy of Educational Gamification</a:t>
            </a:r>
            <a:r>
              <a:rPr lang="en-US" dirty="0"/>
              <a:t>: Examine the effectiveness of educational games and gamified learning platforms in improving student engagement and learning outcomes, and explore the factors that contribute to their success.</a:t>
            </a:r>
          </a:p>
          <a:p>
            <a:pPr marL="342900" lvl="0" algn="just" rtl="0">
              <a:spcBef>
                <a:spcPts val="0"/>
              </a:spcBef>
              <a:spcAft>
                <a:spcPts val="0"/>
              </a:spcAft>
              <a:buClr>
                <a:schemeClr val="dk1"/>
              </a:buClr>
              <a:buSzPts val="2200"/>
              <a:buFont typeface="Wingdings" panose="05000000000000000000" pitchFamily="2" charset="2"/>
              <a:buChar char="§"/>
            </a:pPr>
            <a:r>
              <a:rPr lang="en-US" b="1" dirty="0"/>
              <a:t>Ethical Considerations in Gaming</a:t>
            </a:r>
            <a:r>
              <a:rPr lang="en-US" dirty="0"/>
              <a:t>: Investigate the ethical concerns related to gaming technology, such as addiction, violence, and privacy issues, and propose strategies to mitigate these concerns.</a:t>
            </a:r>
            <a:endParaRPr dirty="0">
              <a:latin typeface="Times New Roman"/>
              <a:ea typeface="Times New Roman"/>
              <a:cs typeface="Times New Roman"/>
              <a:sym typeface="Times New Roman"/>
            </a:endParaRPr>
          </a:p>
        </p:txBody>
      </p:sp>
      <p:sp>
        <p:nvSpPr>
          <p:cNvPr id="149" name="Google Shape;149;p19"/>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14</a:t>
            </a:fld>
            <a:endParaRPr sz="1200" b="1" i="0" u="none" strike="noStrike" cap="none">
              <a:solidFill>
                <a:srgbClr val="898989"/>
              </a:solidFill>
              <a:latin typeface="Times New Roman"/>
              <a:ea typeface="Times New Roman"/>
              <a:cs typeface="Times New Roman"/>
              <a:sym typeface="Times New Roman"/>
            </a:endParaRPr>
          </a:p>
        </p:txBody>
      </p:sp>
      <p:sp>
        <p:nvSpPr>
          <p:cNvPr id="150" name="Google Shape;150;p19"/>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rgbClr val="66201F"/>
                </a:solidFill>
                <a:latin typeface="Times New Roman"/>
                <a:ea typeface="Times New Roman"/>
                <a:cs typeface="Times New Roman"/>
                <a:sym typeface="Times New Roman"/>
              </a:rPr>
              <a:t>Results and Discussions</a:t>
            </a:r>
            <a:endParaRPr sz="3200" b="0" i="0" u="none" strike="noStrike" cap="none">
              <a:solidFill>
                <a:srgbClr val="66201F"/>
              </a:solidFill>
              <a:latin typeface="Times New Roman"/>
              <a:ea typeface="Times New Roman"/>
              <a:cs typeface="Times New Roman"/>
              <a:sym typeface="Times New Roman"/>
            </a:endParaRPr>
          </a:p>
        </p:txBody>
      </p:sp>
      <p:sp>
        <p:nvSpPr>
          <p:cNvPr id="151" name="Google Shape;151;p19"/>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52" name="Google Shape;152;p19"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body" idx="1"/>
          </p:nvPr>
        </p:nvSpPr>
        <p:spPr>
          <a:xfrm>
            <a:off x="66675" y="710243"/>
            <a:ext cx="11820525"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marL="342900" lvl="0" algn="just" rtl="0">
              <a:spcBef>
                <a:spcPts val="0"/>
              </a:spcBef>
              <a:spcAft>
                <a:spcPts val="0"/>
              </a:spcAft>
              <a:buClr>
                <a:schemeClr val="dk1"/>
              </a:buClr>
              <a:buSzPts val="2200"/>
              <a:buFont typeface="Wingdings" panose="05000000000000000000" pitchFamily="2" charset="2"/>
              <a:buChar char="§"/>
            </a:pPr>
            <a:r>
              <a:rPr lang="en-US" b="1" dirty="0"/>
              <a:t>The Role of Gaming in Healthcare</a:t>
            </a:r>
            <a:r>
              <a:rPr lang="en-US" dirty="0"/>
              <a:t>: Analyze the therapeutic applications of gaming technology in healthcare, specifically in physical therapy, pain management, and mental health treatment. Assess the effectiveness of such applications and their long-term benefits.</a:t>
            </a:r>
          </a:p>
          <a:p>
            <a:pPr marL="342900" lvl="0" algn="just" rtl="0">
              <a:spcBef>
                <a:spcPts val="0"/>
              </a:spcBef>
              <a:spcAft>
                <a:spcPts val="0"/>
              </a:spcAft>
              <a:buClr>
                <a:schemeClr val="dk1"/>
              </a:buClr>
              <a:buSzPts val="2200"/>
              <a:buFont typeface="Wingdings" panose="05000000000000000000" pitchFamily="2" charset="2"/>
              <a:buChar char="§"/>
            </a:pPr>
            <a:r>
              <a:rPr lang="en-US" b="1" dirty="0"/>
              <a:t>Gaming and Global Connectivity</a:t>
            </a:r>
            <a:r>
              <a:rPr lang="en-US" dirty="0"/>
              <a:t>: Examine how gaming technology fosters global connectivity through online gaming communities and the potential for cross-cultural interactions and collaborations.</a:t>
            </a:r>
          </a:p>
          <a:p>
            <a:pPr marL="342900" lvl="0" algn="just" rtl="0">
              <a:spcBef>
                <a:spcPts val="0"/>
              </a:spcBef>
              <a:spcAft>
                <a:spcPts val="0"/>
              </a:spcAft>
              <a:buClr>
                <a:schemeClr val="dk1"/>
              </a:buClr>
              <a:buSzPts val="2200"/>
              <a:buFont typeface="Wingdings" panose="05000000000000000000" pitchFamily="2" charset="2"/>
              <a:buChar char="§"/>
            </a:pPr>
            <a:r>
              <a:rPr lang="en-US" b="1" dirty="0"/>
              <a:t>Economic Impact of the Gaming Industry</a:t>
            </a:r>
            <a:r>
              <a:rPr lang="en-US" dirty="0"/>
              <a:t>: Research the economic impact of the gaming industry, considering factors like job creation, revenue generation, and the market's contribution to the broader technology sector.</a:t>
            </a:r>
            <a:endParaRPr dirty="0">
              <a:latin typeface="Times New Roman"/>
              <a:ea typeface="Times New Roman"/>
              <a:cs typeface="Times New Roman"/>
              <a:sym typeface="Times New Roman"/>
            </a:endParaRPr>
          </a:p>
        </p:txBody>
      </p:sp>
      <p:sp>
        <p:nvSpPr>
          <p:cNvPr id="149" name="Google Shape;149;p19"/>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15</a:t>
            </a:fld>
            <a:endParaRPr sz="1200" b="1" i="0" u="none" strike="noStrike" cap="none">
              <a:solidFill>
                <a:srgbClr val="898989"/>
              </a:solidFill>
              <a:latin typeface="Times New Roman"/>
              <a:ea typeface="Times New Roman"/>
              <a:cs typeface="Times New Roman"/>
              <a:sym typeface="Times New Roman"/>
            </a:endParaRPr>
          </a:p>
        </p:txBody>
      </p:sp>
      <p:sp>
        <p:nvSpPr>
          <p:cNvPr id="150" name="Google Shape;150;p19"/>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rgbClr val="66201F"/>
                </a:solidFill>
                <a:latin typeface="Times New Roman"/>
                <a:ea typeface="Times New Roman"/>
                <a:cs typeface="Times New Roman"/>
                <a:sym typeface="Times New Roman"/>
              </a:rPr>
              <a:t>Results and Discussions</a:t>
            </a:r>
            <a:endParaRPr sz="3200" b="0" i="0" u="none" strike="noStrike" cap="none">
              <a:solidFill>
                <a:srgbClr val="66201F"/>
              </a:solidFill>
              <a:latin typeface="Times New Roman"/>
              <a:ea typeface="Times New Roman"/>
              <a:cs typeface="Times New Roman"/>
              <a:sym typeface="Times New Roman"/>
            </a:endParaRPr>
          </a:p>
        </p:txBody>
      </p:sp>
      <p:sp>
        <p:nvSpPr>
          <p:cNvPr id="151" name="Google Shape;151;p19"/>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52" name="Google Shape;152;p19"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spTree>
    <p:extLst>
      <p:ext uri="{BB962C8B-B14F-4D97-AF65-F5344CB8AC3E}">
        <p14:creationId xmlns:p14="http://schemas.microsoft.com/office/powerpoint/2010/main" val="1095142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body" idx="1"/>
          </p:nvPr>
        </p:nvSpPr>
        <p:spPr>
          <a:xfrm>
            <a:off x="66675" y="710243"/>
            <a:ext cx="11820525"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200"/>
              <a:buNone/>
            </a:pPr>
            <a:r>
              <a:rPr lang="en-US" dirty="0"/>
              <a:t>              These research and analysis points can provide a deeper understanding of the multifaceted nature of gaming technology and its far-reaching impact on our lives. Each point offers an opportunity to contribute to the growing body of knowledge in this field and explore potential avenues for future research.</a:t>
            </a:r>
          </a:p>
          <a:p>
            <a:pPr marL="0" lvl="0" indent="0" algn="just" rtl="0">
              <a:spcBef>
                <a:spcPts val="0"/>
              </a:spcBef>
              <a:spcAft>
                <a:spcPts val="0"/>
              </a:spcAft>
              <a:buClr>
                <a:schemeClr val="dk1"/>
              </a:buClr>
              <a:buSzPts val="2200"/>
              <a:buNone/>
            </a:pPr>
            <a:r>
              <a:rPr lang="en-IN" b="1" dirty="0"/>
              <a:t>Trends:</a:t>
            </a:r>
            <a:endParaRPr lang="en-US" b="1" dirty="0"/>
          </a:p>
          <a:p>
            <a:pPr indent="-457200" algn="just">
              <a:spcBef>
                <a:spcPts val="0"/>
              </a:spcBef>
              <a:buSzPts val="2200"/>
              <a:buFont typeface="Wingdings" panose="05000000000000000000" pitchFamily="2" charset="2"/>
              <a:buChar char="§"/>
            </a:pPr>
            <a:r>
              <a:rPr lang="en-US" b="1" dirty="0"/>
              <a:t>Artificial Intelligence (AI) in Gaming</a:t>
            </a:r>
            <a:r>
              <a:rPr lang="en-US" dirty="0"/>
              <a:t>: AI is being used to create intelligent non-player characters (NPCs), enhance game realism, and personalize gaming experiences.</a:t>
            </a:r>
            <a:endParaRPr lang="en-US" b="1" dirty="0"/>
          </a:p>
          <a:p>
            <a:pPr indent="-457200" algn="just">
              <a:spcBef>
                <a:spcPts val="0"/>
              </a:spcBef>
              <a:buSzPts val="2200"/>
              <a:buFont typeface="Wingdings" panose="05000000000000000000" pitchFamily="2" charset="2"/>
              <a:buChar char="§"/>
            </a:pPr>
            <a:r>
              <a:rPr lang="en-US" b="1" dirty="0"/>
              <a:t>Retro Gaming Revival</a:t>
            </a:r>
            <a:r>
              <a:rPr lang="en-US" dirty="0"/>
              <a:t>: Nostalgia for classic video games has led to a resurgence in retro gaming, with re-releases, remakes, and vintage consoles making a comeback.</a:t>
            </a:r>
            <a:endParaRPr dirty="0">
              <a:latin typeface="Times New Roman"/>
              <a:ea typeface="Times New Roman"/>
              <a:cs typeface="Times New Roman"/>
              <a:sym typeface="Times New Roman"/>
            </a:endParaRPr>
          </a:p>
        </p:txBody>
      </p:sp>
      <p:sp>
        <p:nvSpPr>
          <p:cNvPr id="149" name="Google Shape;149;p19"/>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16</a:t>
            </a:fld>
            <a:endParaRPr sz="1200" b="1" i="0" u="none" strike="noStrike" cap="none">
              <a:solidFill>
                <a:srgbClr val="898989"/>
              </a:solidFill>
              <a:latin typeface="Times New Roman"/>
              <a:ea typeface="Times New Roman"/>
              <a:cs typeface="Times New Roman"/>
              <a:sym typeface="Times New Roman"/>
            </a:endParaRPr>
          </a:p>
        </p:txBody>
      </p:sp>
      <p:sp>
        <p:nvSpPr>
          <p:cNvPr id="150" name="Google Shape;150;p19"/>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rgbClr val="66201F"/>
                </a:solidFill>
                <a:latin typeface="Times New Roman"/>
                <a:ea typeface="Times New Roman"/>
                <a:cs typeface="Times New Roman"/>
                <a:sym typeface="Times New Roman"/>
              </a:rPr>
              <a:t>Results and Discussions</a:t>
            </a:r>
            <a:endParaRPr sz="3200" b="0" i="0" u="none" strike="noStrike" cap="none">
              <a:solidFill>
                <a:srgbClr val="66201F"/>
              </a:solidFill>
              <a:latin typeface="Times New Roman"/>
              <a:ea typeface="Times New Roman"/>
              <a:cs typeface="Times New Roman"/>
              <a:sym typeface="Times New Roman"/>
            </a:endParaRPr>
          </a:p>
        </p:txBody>
      </p:sp>
      <p:sp>
        <p:nvSpPr>
          <p:cNvPr id="151" name="Google Shape;151;p19"/>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52" name="Google Shape;152;p19"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spTree>
    <p:extLst>
      <p:ext uri="{BB962C8B-B14F-4D97-AF65-F5344CB8AC3E}">
        <p14:creationId xmlns:p14="http://schemas.microsoft.com/office/powerpoint/2010/main" val="1208906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body" idx="1"/>
          </p:nvPr>
        </p:nvSpPr>
        <p:spPr>
          <a:xfrm>
            <a:off x="66675" y="710243"/>
            <a:ext cx="11820525"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200"/>
              <a:buNone/>
            </a:pPr>
            <a:r>
              <a:rPr lang="en-IN" b="1" dirty="0"/>
              <a:t>Significant Outcomes:</a:t>
            </a:r>
            <a:endParaRPr lang="en-US" b="1" dirty="0"/>
          </a:p>
          <a:p>
            <a:pPr lvl="0" indent="-457200" algn="just" rtl="0">
              <a:spcBef>
                <a:spcPts val="0"/>
              </a:spcBef>
              <a:spcAft>
                <a:spcPts val="0"/>
              </a:spcAft>
              <a:buClr>
                <a:schemeClr val="dk1"/>
              </a:buClr>
              <a:buSzPts val="2200"/>
              <a:buFont typeface="Wingdings" panose="05000000000000000000" pitchFamily="2" charset="2"/>
              <a:buChar char="§"/>
            </a:pPr>
            <a:r>
              <a:rPr lang="en-US" b="1" dirty="0"/>
              <a:t>Impact on Learning and Education</a:t>
            </a:r>
            <a:r>
              <a:rPr lang="en-US" dirty="0"/>
              <a:t>: The significant outcome is the use of gaming technology for educational purposes, enhancing learning outcomes and engagement through gamification and educational games.</a:t>
            </a:r>
            <a:endParaRPr lang="en-US" b="1" dirty="0"/>
          </a:p>
          <a:p>
            <a:pPr lvl="0" indent="-457200" algn="just" rtl="0">
              <a:spcBef>
                <a:spcPts val="0"/>
              </a:spcBef>
              <a:spcAft>
                <a:spcPts val="0"/>
              </a:spcAft>
              <a:buClr>
                <a:schemeClr val="dk1"/>
              </a:buClr>
              <a:buSzPts val="2200"/>
              <a:buFont typeface="Wingdings" panose="05000000000000000000" pitchFamily="2" charset="2"/>
              <a:buChar char="§"/>
            </a:pPr>
            <a:r>
              <a:rPr lang="en-US" b="1" dirty="0"/>
              <a:t>Economic Influence</a:t>
            </a:r>
            <a:r>
              <a:rPr lang="en-US" dirty="0"/>
              <a:t>: The gaming industry has a significant economic influence, generating substantial revenue, creating jobs, and contributing to the broader technology sector.</a:t>
            </a:r>
          </a:p>
          <a:p>
            <a:pPr marL="0" lvl="0" indent="0" algn="just" rtl="0">
              <a:spcBef>
                <a:spcPts val="0"/>
              </a:spcBef>
              <a:spcAft>
                <a:spcPts val="0"/>
              </a:spcAft>
              <a:buClr>
                <a:schemeClr val="dk1"/>
              </a:buClr>
              <a:buSzPts val="2200"/>
              <a:buNone/>
            </a:pPr>
            <a:r>
              <a:rPr lang="en-US" dirty="0"/>
              <a:t>                       Understanding these trends and significant outcomes is crucial for appreciating the evolving role of gaming technology in our lives and its potential to drive innovation and change in various domains.</a:t>
            </a:r>
            <a:endParaRPr dirty="0">
              <a:latin typeface="Times New Roman"/>
              <a:ea typeface="Times New Roman"/>
              <a:cs typeface="Times New Roman"/>
              <a:sym typeface="Times New Roman"/>
            </a:endParaRPr>
          </a:p>
        </p:txBody>
      </p:sp>
      <p:sp>
        <p:nvSpPr>
          <p:cNvPr id="149" name="Google Shape;149;p19"/>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17</a:t>
            </a:fld>
            <a:endParaRPr sz="1200" b="1" i="0" u="none" strike="noStrike" cap="none">
              <a:solidFill>
                <a:srgbClr val="898989"/>
              </a:solidFill>
              <a:latin typeface="Times New Roman"/>
              <a:ea typeface="Times New Roman"/>
              <a:cs typeface="Times New Roman"/>
              <a:sym typeface="Times New Roman"/>
            </a:endParaRPr>
          </a:p>
        </p:txBody>
      </p:sp>
      <p:sp>
        <p:nvSpPr>
          <p:cNvPr id="150" name="Google Shape;150;p19"/>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rgbClr val="66201F"/>
                </a:solidFill>
                <a:latin typeface="Times New Roman"/>
                <a:ea typeface="Times New Roman"/>
                <a:cs typeface="Times New Roman"/>
                <a:sym typeface="Times New Roman"/>
              </a:rPr>
              <a:t>Results and Discussions</a:t>
            </a:r>
            <a:endParaRPr sz="3200" b="0" i="0" u="none" strike="noStrike" cap="none">
              <a:solidFill>
                <a:srgbClr val="66201F"/>
              </a:solidFill>
              <a:latin typeface="Times New Roman"/>
              <a:ea typeface="Times New Roman"/>
              <a:cs typeface="Times New Roman"/>
              <a:sym typeface="Times New Roman"/>
            </a:endParaRPr>
          </a:p>
        </p:txBody>
      </p:sp>
      <p:sp>
        <p:nvSpPr>
          <p:cNvPr id="151" name="Google Shape;151;p19"/>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52" name="Google Shape;152;p19"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spTree>
    <p:extLst>
      <p:ext uri="{BB962C8B-B14F-4D97-AF65-F5344CB8AC3E}">
        <p14:creationId xmlns:p14="http://schemas.microsoft.com/office/powerpoint/2010/main" val="2913539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body" idx="1"/>
          </p:nvPr>
        </p:nvSpPr>
        <p:spPr>
          <a:xfrm>
            <a:off x="66675" y="710243"/>
            <a:ext cx="11948541"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200"/>
              <a:buNone/>
            </a:pPr>
            <a:r>
              <a:rPr lang="en-US" dirty="0"/>
              <a:t>                 In this seminar, we have explored the multifaceted world of gaming technology, uncovering its profound impact on our lives and its potential to shape the future. As a brief summary of our main points and findings –</a:t>
            </a:r>
          </a:p>
          <a:p>
            <a:pPr lvl="0" indent="-457200" algn="just" rtl="0">
              <a:spcBef>
                <a:spcPts val="0"/>
              </a:spcBef>
              <a:spcAft>
                <a:spcPts val="0"/>
              </a:spcAft>
              <a:buClr>
                <a:schemeClr val="dk1"/>
              </a:buClr>
              <a:buSzPts val="2200"/>
              <a:buFont typeface="Arial" panose="020B0604020202020204" pitchFamily="34" charset="0"/>
              <a:buChar char="•"/>
            </a:pPr>
            <a:r>
              <a:rPr lang="en-US" dirty="0"/>
              <a:t>Gaming technology, a fusion of hardware and software, has evolved into a powerful tool with applications spanning entertainment, education, healthcare, and various industries.</a:t>
            </a:r>
          </a:p>
          <a:p>
            <a:pPr lvl="0" indent="-457200" algn="just" rtl="0">
              <a:spcBef>
                <a:spcPts val="0"/>
              </a:spcBef>
              <a:spcAft>
                <a:spcPts val="0"/>
              </a:spcAft>
              <a:buClr>
                <a:schemeClr val="dk1"/>
              </a:buClr>
              <a:buSzPts val="2200"/>
              <a:buFont typeface="Arial" panose="020B0604020202020204" pitchFamily="34" charset="0"/>
              <a:buChar char="•"/>
            </a:pPr>
            <a:r>
              <a:rPr lang="en-US" dirty="0"/>
              <a:t>We have seen how gaming technology contributes to our real lives, enhancing hand-eye coordination, problem-solving skills, and social interaction, while also providing stress relief, therapeutic applications, and opportunities for training.</a:t>
            </a:r>
            <a:endParaRPr dirty="0"/>
          </a:p>
        </p:txBody>
      </p:sp>
      <p:sp>
        <p:nvSpPr>
          <p:cNvPr id="158" name="Google Shape;158;p20"/>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18</a:t>
            </a:fld>
            <a:endParaRPr sz="1200" b="1" i="0" u="none" strike="noStrike" cap="none">
              <a:solidFill>
                <a:srgbClr val="898989"/>
              </a:solidFill>
              <a:latin typeface="Times New Roman"/>
              <a:ea typeface="Times New Roman"/>
              <a:cs typeface="Times New Roman"/>
              <a:sym typeface="Times New Roman"/>
            </a:endParaRPr>
          </a:p>
        </p:txBody>
      </p:sp>
      <p:sp>
        <p:nvSpPr>
          <p:cNvPr id="159" name="Google Shape;159;p20"/>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rgbClr val="66201F"/>
                </a:solidFill>
                <a:latin typeface="Times New Roman"/>
                <a:ea typeface="Times New Roman"/>
                <a:cs typeface="Times New Roman"/>
                <a:sym typeface="Times New Roman"/>
              </a:rPr>
              <a:t>Conclusion</a:t>
            </a:r>
            <a:endParaRPr sz="3200" b="0" i="0" u="none" strike="noStrike" cap="none">
              <a:solidFill>
                <a:srgbClr val="66201F"/>
              </a:solidFill>
              <a:latin typeface="Times New Roman"/>
              <a:ea typeface="Times New Roman"/>
              <a:cs typeface="Times New Roman"/>
              <a:sym typeface="Times New Roman"/>
            </a:endParaRPr>
          </a:p>
        </p:txBody>
      </p:sp>
      <p:sp>
        <p:nvSpPr>
          <p:cNvPr id="160" name="Google Shape;160;p20"/>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61" name="Google Shape;161;p20"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body" idx="1"/>
          </p:nvPr>
        </p:nvSpPr>
        <p:spPr>
          <a:xfrm>
            <a:off x="66675" y="710243"/>
            <a:ext cx="11902821"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lvl="0" indent="-457200" algn="just" rtl="0">
              <a:spcBef>
                <a:spcPts val="0"/>
              </a:spcBef>
              <a:spcAft>
                <a:spcPts val="0"/>
              </a:spcAft>
              <a:buClr>
                <a:schemeClr val="dk1"/>
              </a:buClr>
              <a:buSzPts val="2200"/>
              <a:buFont typeface="Arial" panose="020B0604020202020204" pitchFamily="34" charset="0"/>
              <a:buChar char="•"/>
            </a:pPr>
            <a:r>
              <a:rPr lang="en-US" dirty="0"/>
              <a:t>It is evident that gaming technology is more than just a pastime; it is a catalyst for real-world change. From educational gamification to healthcare therapies, gaming tech has become an invaluable resource.</a:t>
            </a:r>
          </a:p>
          <a:p>
            <a:pPr lvl="0" indent="-457200" algn="just" rtl="0">
              <a:spcBef>
                <a:spcPts val="0"/>
              </a:spcBef>
              <a:spcAft>
                <a:spcPts val="0"/>
              </a:spcAft>
              <a:buClr>
                <a:schemeClr val="dk1"/>
              </a:buClr>
              <a:buSzPts val="2200"/>
              <a:buFont typeface="Arial" panose="020B0604020202020204" pitchFamily="34" charset="0"/>
              <a:buChar char="•"/>
            </a:pPr>
            <a:r>
              <a:rPr lang="en-US" dirty="0"/>
              <a:t>We have explored its applications in training, data processing, and scientific research, underscoring its significance beyond the gaming world</a:t>
            </a:r>
          </a:p>
          <a:p>
            <a:pPr marL="0" lvl="0" indent="0" algn="just" rtl="0">
              <a:spcBef>
                <a:spcPts val="0"/>
              </a:spcBef>
              <a:spcAft>
                <a:spcPts val="0"/>
              </a:spcAft>
              <a:buClr>
                <a:schemeClr val="dk1"/>
              </a:buClr>
              <a:buSzPts val="2200"/>
              <a:buNone/>
            </a:pPr>
            <a:r>
              <a:rPr lang="en-US" dirty="0"/>
              <a:t>            The significance of this topic is unquestionable. Gaming technology has the potential to redefine how we approach learning, therapy, and skill development. Its influence extends to a diverse audience, impacting various sectors, and fostering a sense of community. </a:t>
            </a:r>
            <a:endParaRPr dirty="0"/>
          </a:p>
        </p:txBody>
      </p:sp>
      <p:sp>
        <p:nvSpPr>
          <p:cNvPr id="158" name="Google Shape;158;p20"/>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19</a:t>
            </a:fld>
            <a:endParaRPr sz="1200" b="1" i="0" u="none" strike="noStrike" cap="none">
              <a:solidFill>
                <a:srgbClr val="898989"/>
              </a:solidFill>
              <a:latin typeface="Times New Roman"/>
              <a:ea typeface="Times New Roman"/>
              <a:cs typeface="Times New Roman"/>
              <a:sym typeface="Times New Roman"/>
            </a:endParaRPr>
          </a:p>
        </p:txBody>
      </p:sp>
      <p:sp>
        <p:nvSpPr>
          <p:cNvPr id="159" name="Google Shape;159;p20"/>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rgbClr val="66201F"/>
                </a:solidFill>
                <a:latin typeface="Times New Roman"/>
                <a:ea typeface="Times New Roman"/>
                <a:cs typeface="Times New Roman"/>
                <a:sym typeface="Times New Roman"/>
              </a:rPr>
              <a:t>Conclusion</a:t>
            </a:r>
            <a:endParaRPr sz="3200" b="0" i="0" u="none" strike="noStrike" cap="none">
              <a:solidFill>
                <a:srgbClr val="66201F"/>
              </a:solidFill>
              <a:latin typeface="Times New Roman"/>
              <a:ea typeface="Times New Roman"/>
              <a:cs typeface="Times New Roman"/>
              <a:sym typeface="Times New Roman"/>
            </a:endParaRPr>
          </a:p>
        </p:txBody>
      </p:sp>
      <p:sp>
        <p:nvSpPr>
          <p:cNvPr id="160" name="Google Shape;160;p20"/>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61" name="Google Shape;161;p20"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spTree>
    <p:extLst>
      <p:ext uri="{BB962C8B-B14F-4D97-AF65-F5344CB8AC3E}">
        <p14:creationId xmlns:p14="http://schemas.microsoft.com/office/powerpoint/2010/main" val="221026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body" idx="1"/>
          </p:nvPr>
        </p:nvSpPr>
        <p:spPr>
          <a:xfrm>
            <a:off x="66675" y="710243"/>
            <a:ext cx="12049125"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marL="342900" lvl="0" indent="-342900" rtl="0">
              <a:spcBef>
                <a:spcPts val="0"/>
              </a:spcBef>
              <a:spcAft>
                <a:spcPts val="0"/>
              </a:spcAft>
              <a:buClr>
                <a:schemeClr val="dk1"/>
              </a:buClr>
              <a:buSzPts val="2200"/>
              <a:buFont typeface="Noto Sans Symbols"/>
              <a:buChar char="⮚"/>
            </a:pPr>
            <a:r>
              <a:rPr lang="en-US" sz="3600" dirty="0"/>
              <a:t>Introduction</a:t>
            </a:r>
            <a:endParaRPr sz="4800" dirty="0"/>
          </a:p>
          <a:p>
            <a:pPr marL="342900" lvl="0" indent="-342900" rtl="0">
              <a:spcBef>
                <a:spcPts val="440"/>
              </a:spcBef>
              <a:spcAft>
                <a:spcPts val="0"/>
              </a:spcAft>
              <a:buClr>
                <a:schemeClr val="dk1"/>
              </a:buClr>
              <a:buSzPts val="2200"/>
              <a:buFont typeface="Noto Sans Symbols"/>
              <a:buChar char="⮚"/>
            </a:pPr>
            <a:r>
              <a:rPr lang="en-US" sz="3600" dirty="0"/>
              <a:t>Literature Survey</a:t>
            </a:r>
            <a:endParaRPr sz="4800" dirty="0"/>
          </a:p>
          <a:p>
            <a:pPr marL="342900" lvl="0" indent="-342900" rtl="0">
              <a:spcBef>
                <a:spcPts val="440"/>
              </a:spcBef>
              <a:spcAft>
                <a:spcPts val="0"/>
              </a:spcAft>
              <a:buClr>
                <a:schemeClr val="dk1"/>
              </a:buClr>
              <a:buSzPts val="2200"/>
              <a:buFont typeface="Noto Sans Symbols"/>
              <a:buChar char="⮚"/>
            </a:pPr>
            <a:r>
              <a:rPr lang="en-US" sz="3600" dirty="0"/>
              <a:t>Report of the Present Investigation</a:t>
            </a:r>
            <a:endParaRPr sz="4800" dirty="0"/>
          </a:p>
          <a:p>
            <a:pPr marL="342900" lvl="0" indent="-342900" rtl="0">
              <a:spcBef>
                <a:spcPts val="440"/>
              </a:spcBef>
              <a:spcAft>
                <a:spcPts val="0"/>
              </a:spcAft>
              <a:buClr>
                <a:schemeClr val="dk1"/>
              </a:buClr>
              <a:buSzPts val="2200"/>
              <a:buFont typeface="Noto Sans Symbols"/>
              <a:buChar char="⮚"/>
            </a:pPr>
            <a:r>
              <a:rPr lang="en-US" sz="3600" dirty="0"/>
              <a:t>Result and Discussion</a:t>
            </a:r>
            <a:endParaRPr sz="4800" dirty="0"/>
          </a:p>
          <a:p>
            <a:pPr marL="342900" lvl="0" indent="-342900" rtl="0">
              <a:spcBef>
                <a:spcPts val="440"/>
              </a:spcBef>
              <a:spcAft>
                <a:spcPts val="0"/>
              </a:spcAft>
              <a:buClr>
                <a:schemeClr val="dk1"/>
              </a:buClr>
              <a:buSzPts val="2200"/>
              <a:buFont typeface="Noto Sans Symbols"/>
              <a:buChar char="⮚"/>
            </a:pPr>
            <a:r>
              <a:rPr lang="en-US" sz="3600" dirty="0"/>
              <a:t>Conclusion</a:t>
            </a:r>
            <a:endParaRPr sz="4800" dirty="0"/>
          </a:p>
          <a:p>
            <a:pPr marL="342900" lvl="0" indent="-342900" rtl="0">
              <a:spcBef>
                <a:spcPts val="440"/>
              </a:spcBef>
              <a:spcAft>
                <a:spcPts val="0"/>
              </a:spcAft>
              <a:buClr>
                <a:schemeClr val="dk1"/>
              </a:buClr>
              <a:buSzPts val="2200"/>
              <a:buFont typeface="Noto Sans Symbols"/>
              <a:buChar char="⮚"/>
            </a:pPr>
            <a:r>
              <a:rPr lang="en-US" sz="3600" dirty="0"/>
              <a:t>References</a:t>
            </a:r>
            <a:endParaRPr sz="4800" dirty="0"/>
          </a:p>
        </p:txBody>
      </p:sp>
      <p:sp>
        <p:nvSpPr>
          <p:cNvPr id="103" name="Google Shape;103;p14"/>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2</a:t>
            </a:fld>
            <a:endParaRPr sz="1200" b="1" i="0" u="none" strike="noStrike" cap="none">
              <a:solidFill>
                <a:srgbClr val="898989"/>
              </a:solidFill>
              <a:latin typeface="Times New Roman"/>
              <a:ea typeface="Times New Roman"/>
              <a:cs typeface="Times New Roman"/>
              <a:sym typeface="Times New Roman"/>
            </a:endParaRPr>
          </a:p>
        </p:txBody>
      </p:sp>
      <p:sp>
        <p:nvSpPr>
          <p:cNvPr id="104" name="Google Shape;104;p14"/>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rgbClr val="66201F"/>
                </a:solidFill>
                <a:latin typeface="Times New Roman"/>
                <a:ea typeface="Times New Roman"/>
                <a:cs typeface="Times New Roman"/>
                <a:sym typeface="Times New Roman"/>
              </a:rPr>
              <a:t>Contents</a:t>
            </a:r>
            <a:endParaRPr sz="3200" b="0" i="0" u="none" strike="noStrike" cap="none">
              <a:solidFill>
                <a:srgbClr val="66201F"/>
              </a:solidFill>
              <a:latin typeface="Times New Roman"/>
              <a:ea typeface="Times New Roman"/>
              <a:cs typeface="Times New Roman"/>
              <a:sym typeface="Times New Roman"/>
            </a:endParaRPr>
          </a:p>
        </p:txBody>
      </p:sp>
      <p:sp>
        <p:nvSpPr>
          <p:cNvPr id="105" name="Google Shape;105;p14"/>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06" name="Google Shape;106;p14"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body" idx="1"/>
          </p:nvPr>
        </p:nvSpPr>
        <p:spPr>
          <a:xfrm>
            <a:off x="66675" y="710243"/>
            <a:ext cx="12049125"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200"/>
              <a:buNone/>
            </a:pPr>
            <a:r>
              <a:rPr lang="en-US" dirty="0"/>
              <a:t>As technology continues to advance, so does the potential for gaming technology to revolutionize our lives.</a:t>
            </a:r>
          </a:p>
          <a:p>
            <a:pPr marL="0" lvl="0" indent="0" algn="just" rtl="0">
              <a:spcBef>
                <a:spcPts val="0"/>
              </a:spcBef>
              <a:spcAft>
                <a:spcPts val="0"/>
              </a:spcAft>
              <a:buClr>
                <a:schemeClr val="dk1"/>
              </a:buClr>
              <a:buSzPts val="2200"/>
              <a:buNone/>
            </a:pPr>
            <a:r>
              <a:rPr lang="en-US" dirty="0"/>
              <a:t>              </a:t>
            </a:r>
          </a:p>
          <a:p>
            <a:pPr marL="0" lvl="0" indent="0" algn="just" rtl="0">
              <a:spcBef>
                <a:spcPts val="0"/>
              </a:spcBef>
              <a:spcAft>
                <a:spcPts val="0"/>
              </a:spcAft>
              <a:buClr>
                <a:schemeClr val="dk1"/>
              </a:buClr>
              <a:buSzPts val="2200"/>
              <a:buNone/>
            </a:pPr>
            <a:r>
              <a:rPr lang="en-US" dirty="0"/>
              <a:t>                  As we conclude, it's essential to consider potential future research directions. Gaming technology is a dynamic field, and research can delve deeper into its cognitive and psychological impacts, its potential for further revolutionizing healthcare and education, and its role in fostering global connections through online gaming communities. Additionally, exploring the ethical considerations of gaming technology and its long-term societal impact is an avenue worth investigating.</a:t>
            </a:r>
            <a:endParaRPr dirty="0"/>
          </a:p>
        </p:txBody>
      </p:sp>
      <p:sp>
        <p:nvSpPr>
          <p:cNvPr id="158" name="Google Shape;158;p20"/>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20</a:t>
            </a:fld>
            <a:endParaRPr sz="1200" b="1" i="0" u="none" strike="noStrike" cap="none">
              <a:solidFill>
                <a:srgbClr val="898989"/>
              </a:solidFill>
              <a:latin typeface="Times New Roman"/>
              <a:ea typeface="Times New Roman"/>
              <a:cs typeface="Times New Roman"/>
              <a:sym typeface="Times New Roman"/>
            </a:endParaRPr>
          </a:p>
        </p:txBody>
      </p:sp>
      <p:sp>
        <p:nvSpPr>
          <p:cNvPr id="159" name="Google Shape;159;p20"/>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rgbClr val="66201F"/>
                </a:solidFill>
                <a:latin typeface="Times New Roman"/>
                <a:ea typeface="Times New Roman"/>
                <a:cs typeface="Times New Roman"/>
                <a:sym typeface="Times New Roman"/>
              </a:rPr>
              <a:t>Conclusion</a:t>
            </a:r>
            <a:endParaRPr sz="3200" b="0" i="0" u="none" strike="noStrike" cap="none">
              <a:solidFill>
                <a:srgbClr val="66201F"/>
              </a:solidFill>
              <a:latin typeface="Times New Roman"/>
              <a:ea typeface="Times New Roman"/>
              <a:cs typeface="Times New Roman"/>
              <a:sym typeface="Times New Roman"/>
            </a:endParaRPr>
          </a:p>
        </p:txBody>
      </p:sp>
      <p:sp>
        <p:nvSpPr>
          <p:cNvPr id="160" name="Google Shape;160;p20"/>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61" name="Google Shape;161;p20"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spTree>
    <p:extLst>
      <p:ext uri="{BB962C8B-B14F-4D97-AF65-F5344CB8AC3E}">
        <p14:creationId xmlns:p14="http://schemas.microsoft.com/office/powerpoint/2010/main" val="333838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body" idx="1"/>
          </p:nvPr>
        </p:nvSpPr>
        <p:spPr>
          <a:xfrm>
            <a:off x="66675" y="710243"/>
            <a:ext cx="12049125"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200"/>
              <a:buNone/>
            </a:pPr>
            <a:r>
              <a:rPr lang="en-US" dirty="0"/>
              <a:t>                        In the years to come, we can anticipate a world where gaming technology continues to evolve, shaping our lives in ways we may not yet fully comprehend. Embracing and understanding this transformation is the first step in harnessing its potential for a brighter and more innovative future.</a:t>
            </a:r>
            <a:endParaRPr dirty="0"/>
          </a:p>
        </p:txBody>
      </p:sp>
      <p:sp>
        <p:nvSpPr>
          <p:cNvPr id="158" name="Google Shape;158;p20"/>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21</a:t>
            </a:fld>
            <a:endParaRPr sz="1200" b="1" i="0" u="none" strike="noStrike" cap="none">
              <a:solidFill>
                <a:srgbClr val="898989"/>
              </a:solidFill>
              <a:latin typeface="Times New Roman"/>
              <a:ea typeface="Times New Roman"/>
              <a:cs typeface="Times New Roman"/>
              <a:sym typeface="Times New Roman"/>
            </a:endParaRPr>
          </a:p>
        </p:txBody>
      </p:sp>
      <p:sp>
        <p:nvSpPr>
          <p:cNvPr id="159" name="Google Shape;159;p20"/>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rgbClr val="66201F"/>
                </a:solidFill>
                <a:latin typeface="Times New Roman"/>
                <a:ea typeface="Times New Roman"/>
                <a:cs typeface="Times New Roman"/>
                <a:sym typeface="Times New Roman"/>
              </a:rPr>
              <a:t>Conclusion</a:t>
            </a:r>
            <a:endParaRPr sz="3200" b="0" i="0" u="none" strike="noStrike" cap="none">
              <a:solidFill>
                <a:srgbClr val="66201F"/>
              </a:solidFill>
              <a:latin typeface="Times New Roman"/>
              <a:ea typeface="Times New Roman"/>
              <a:cs typeface="Times New Roman"/>
              <a:sym typeface="Times New Roman"/>
            </a:endParaRPr>
          </a:p>
        </p:txBody>
      </p:sp>
      <p:sp>
        <p:nvSpPr>
          <p:cNvPr id="160" name="Google Shape;160;p20"/>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61" name="Google Shape;161;p20"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spTree>
    <p:extLst>
      <p:ext uri="{BB962C8B-B14F-4D97-AF65-F5344CB8AC3E}">
        <p14:creationId xmlns:p14="http://schemas.microsoft.com/office/powerpoint/2010/main" val="2673490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body" idx="1"/>
          </p:nvPr>
        </p:nvSpPr>
        <p:spPr>
          <a:xfrm>
            <a:off x="66675" y="710243"/>
            <a:ext cx="12049125"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lvl="0" indent="-457200" rtl="0">
              <a:spcBef>
                <a:spcPts val="0"/>
              </a:spcBef>
              <a:spcAft>
                <a:spcPts val="0"/>
              </a:spcAft>
              <a:buClr>
                <a:schemeClr val="dk1"/>
              </a:buClr>
              <a:buSzPts val="2400"/>
              <a:buFont typeface="Wingdings" panose="05000000000000000000" pitchFamily="2" charset="2"/>
              <a:buChar char="q"/>
            </a:pPr>
            <a:r>
              <a:rPr lang="en-US" b="1" dirty="0"/>
              <a:t>"The Art of Game Design: A Book of Lenses"</a:t>
            </a:r>
            <a:r>
              <a:rPr lang="en-US" dirty="0"/>
              <a:t> by Jesse Schell - This book provides insights into the art and science of game design, offering a comprehensive overview of gaming technology. YouTube Link - </a:t>
            </a:r>
            <a:r>
              <a:rPr lang="en-US" dirty="0">
                <a:hlinkClick r:id="rId3"/>
              </a:rPr>
              <a:t>https://www.youtube.com/watch?v=-RuVVHV8xqg</a:t>
            </a:r>
            <a:endParaRPr lang="en-US" dirty="0"/>
          </a:p>
          <a:p>
            <a:pPr marL="0" lvl="0" indent="0" rtl="0">
              <a:spcBef>
                <a:spcPts val="0"/>
              </a:spcBef>
              <a:spcAft>
                <a:spcPts val="0"/>
              </a:spcAft>
              <a:buClr>
                <a:schemeClr val="dk1"/>
              </a:buClr>
              <a:buSzPts val="2400"/>
              <a:buNone/>
            </a:pPr>
            <a:endParaRPr lang="en-US" dirty="0"/>
          </a:p>
          <a:p>
            <a:pPr lvl="0" indent="-457200" rtl="0">
              <a:spcBef>
                <a:spcPts val="0"/>
              </a:spcBef>
              <a:spcAft>
                <a:spcPts val="0"/>
              </a:spcAft>
              <a:buClr>
                <a:schemeClr val="dk1"/>
              </a:buClr>
              <a:buSzPts val="2400"/>
              <a:buFont typeface="Wingdings" panose="05000000000000000000" pitchFamily="2" charset="2"/>
              <a:buChar char="q"/>
            </a:pPr>
            <a:r>
              <a:rPr lang="en-US" b="1" dirty="0"/>
              <a:t>"Reality Is Broken: Why Games Make Us Better and How They Can Change the World"</a:t>
            </a:r>
            <a:r>
              <a:rPr lang="en-US" dirty="0"/>
              <a:t> by Jane McGonigal - This book explores how gaming technology can be harnessed to solve real-world problems and improve lives. Book PDF Link- </a:t>
            </a:r>
            <a:r>
              <a:rPr lang="en-US" dirty="0">
                <a:hlinkClick r:id="rId4"/>
              </a:rPr>
              <a:t>https://hci.stanford.edu/courses/cs047n/readings/Reality_is_Broken.pdf</a:t>
            </a:r>
            <a:endParaRPr lang="en-US" dirty="0"/>
          </a:p>
          <a:p>
            <a:pPr marL="0" lvl="0" indent="0" rtl="0">
              <a:spcBef>
                <a:spcPts val="0"/>
              </a:spcBef>
              <a:spcAft>
                <a:spcPts val="0"/>
              </a:spcAft>
              <a:buClr>
                <a:schemeClr val="dk1"/>
              </a:buClr>
              <a:buSzPts val="2400"/>
              <a:buNone/>
            </a:pPr>
            <a:r>
              <a:rPr lang="en-US" dirty="0"/>
              <a:t>     </a:t>
            </a:r>
          </a:p>
        </p:txBody>
      </p:sp>
      <p:sp>
        <p:nvSpPr>
          <p:cNvPr id="167" name="Google Shape;167;p21"/>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22</a:t>
            </a:fld>
            <a:endParaRPr sz="1200" b="1" i="0" u="none" strike="noStrike" cap="none">
              <a:solidFill>
                <a:srgbClr val="898989"/>
              </a:solidFill>
              <a:latin typeface="Times New Roman"/>
              <a:ea typeface="Times New Roman"/>
              <a:cs typeface="Times New Roman"/>
              <a:sym typeface="Times New Roman"/>
            </a:endParaRPr>
          </a:p>
        </p:txBody>
      </p:sp>
      <p:sp>
        <p:nvSpPr>
          <p:cNvPr id="168" name="Google Shape;168;p21"/>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rgbClr val="66201F"/>
                </a:solidFill>
                <a:latin typeface="Times New Roman"/>
                <a:ea typeface="Times New Roman"/>
                <a:cs typeface="Times New Roman"/>
                <a:sym typeface="Times New Roman"/>
              </a:rPr>
              <a:t>References</a:t>
            </a:r>
            <a:endParaRPr sz="3200" b="0" i="0" u="none" strike="noStrike" cap="none">
              <a:solidFill>
                <a:srgbClr val="66201F"/>
              </a:solidFill>
              <a:latin typeface="Times New Roman"/>
              <a:ea typeface="Times New Roman"/>
              <a:cs typeface="Times New Roman"/>
              <a:sym typeface="Times New Roman"/>
            </a:endParaRPr>
          </a:p>
        </p:txBody>
      </p:sp>
      <p:sp>
        <p:nvSpPr>
          <p:cNvPr id="169" name="Google Shape;169;p21"/>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70" name="Google Shape;170;p21" descr="A red and yellow letter on a black background&#10;&#10;Description automatically generated"/>
          <p:cNvPicPr preferRelativeResize="0"/>
          <p:nvPr/>
        </p:nvPicPr>
        <p:blipFill rotWithShape="1">
          <a:blip r:embed="rId5">
            <a:alphaModFix/>
          </a:blip>
          <a:srcRect/>
          <a:stretch/>
        </p:blipFill>
        <p:spPr>
          <a:xfrm>
            <a:off x="76200" y="95250"/>
            <a:ext cx="1219200" cy="43966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body" idx="1"/>
          </p:nvPr>
        </p:nvSpPr>
        <p:spPr>
          <a:xfrm>
            <a:off x="66675" y="710243"/>
            <a:ext cx="12049125"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lvl="0" indent="-457200" rtl="0">
              <a:spcBef>
                <a:spcPts val="0"/>
              </a:spcBef>
              <a:spcAft>
                <a:spcPts val="0"/>
              </a:spcAft>
              <a:buClr>
                <a:schemeClr val="dk1"/>
              </a:buClr>
              <a:buSzPts val="2400"/>
              <a:buFont typeface="Wingdings" panose="05000000000000000000" pitchFamily="2" charset="2"/>
              <a:buChar char="q"/>
            </a:pPr>
            <a:r>
              <a:rPr lang="en-US" b="1" dirty="0"/>
              <a:t>"The Gamification of Learning and Instruction: Game-based Methods and Strategies for Training and Education"</a:t>
            </a:r>
            <a:r>
              <a:rPr lang="en-US" dirty="0"/>
              <a:t> by Karl M. Kapp - This book focuses on the educational applications of gaming </a:t>
            </a:r>
            <a:r>
              <a:rPr lang="en-US" dirty="0" err="1"/>
              <a:t>technology.SCIRP</a:t>
            </a:r>
            <a:r>
              <a:rPr lang="en-US" dirty="0"/>
              <a:t>- </a:t>
            </a:r>
            <a:r>
              <a:rPr lang="en-US" dirty="0">
                <a:hlinkClick r:id="rId3"/>
              </a:rPr>
              <a:t>https://www.scirp.org/(S(351jmbntvnsjt1aadkozje))/reference/referencespapers.aspx?referenceid=2598253</a:t>
            </a:r>
            <a:endParaRPr lang="en-US" dirty="0"/>
          </a:p>
          <a:p>
            <a:pPr marL="0" lvl="0" indent="0" rtl="0">
              <a:spcBef>
                <a:spcPts val="0"/>
              </a:spcBef>
              <a:spcAft>
                <a:spcPts val="0"/>
              </a:spcAft>
              <a:buClr>
                <a:schemeClr val="dk1"/>
              </a:buClr>
              <a:buSzPts val="2400"/>
              <a:buNone/>
            </a:pPr>
            <a:endParaRPr lang="en-US" dirty="0"/>
          </a:p>
          <a:p>
            <a:pPr lvl="0" indent="-457200" rtl="0">
              <a:spcBef>
                <a:spcPts val="0"/>
              </a:spcBef>
              <a:spcAft>
                <a:spcPts val="0"/>
              </a:spcAft>
              <a:buClr>
                <a:schemeClr val="dk1"/>
              </a:buClr>
              <a:buSzPts val="2400"/>
              <a:buFont typeface="Wingdings" panose="05000000000000000000" pitchFamily="2" charset="2"/>
              <a:buChar char="q"/>
            </a:pPr>
            <a:r>
              <a:rPr lang="en-US" b="1" dirty="0"/>
              <a:t>"The Innovators: How a Group of Hackers, Geniuses, and Geeks Created the Digital Revolution"</a:t>
            </a:r>
            <a:r>
              <a:rPr lang="en-US" dirty="0"/>
              <a:t> by Walter Isaacson - While not exclusively about gaming technology, this book provides a historical context for the development of technology, including the early days of video games.</a:t>
            </a:r>
          </a:p>
        </p:txBody>
      </p:sp>
      <p:sp>
        <p:nvSpPr>
          <p:cNvPr id="167" name="Google Shape;167;p21"/>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23</a:t>
            </a:fld>
            <a:endParaRPr sz="1200" b="1" i="0" u="none" strike="noStrike" cap="none">
              <a:solidFill>
                <a:srgbClr val="898989"/>
              </a:solidFill>
              <a:latin typeface="Times New Roman"/>
              <a:ea typeface="Times New Roman"/>
              <a:cs typeface="Times New Roman"/>
              <a:sym typeface="Times New Roman"/>
            </a:endParaRPr>
          </a:p>
        </p:txBody>
      </p:sp>
      <p:sp>
        <p:nvSpPr>
          <p:cNvPr id="168" name="Google Shape;168;p21"/>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rgbClr val="66201F"/>
                </a:solidFill>
                <a:latin typeface="Times New Roman"/>
                <a:ea typeface="Times New Roman"/>
                <a:cs typeface="Times New Roman"/>
                <a:sym typeface="Times New Roman"/>
              </a:rPr>
              <a:t>References</a:t>
            </a:r>
            <a:endParaRPr sz="3200" b="0" i="0" u="none" strike="noStrike" cap="none">
              <a:solidFill>
                <a:srgbClr val="66201F"/>
              </a:solidFill>
              <a:latin typeface="Times New Roman"/>
              <a:ea typeface="Times New Roman"/>
              <a:cs typeface="Times New Roman"/>
              <a:sym typeface="Times New Roman"/>
            </a:endParaRPr>
          </a:p>
        </p:txBody>
      </p:sp>
      <p:sp>
        <p:nvSpPr>
          <p:cNvPr id="169" name="Google Shape;169;p21"/>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70" name="Google Shape;170;p21" descr="A red and yellow letter on a black background&#10;&#10;Description automatically generated"/>
          <p:cNvPicPr preferRelativeResize="0"/>
          <p:nvPr/>
        </p:nvPicPr>
        <p:blipFill rotWithShape="1">
          <a:blip r:embed="rId4">
            <a:alphaModFix/>
          </a:blip>
          <a:srcRect/>
          <a:stretch/>
        </p:blipFill>
        <p:spPr>
          <a:xfrm>
            <a:off x="76200" y="95250"/>
            <a:ext cx="1219200" cy="439664"/>
          </a:xfrm>
          <a:prstGeom prst="rect">
            <a:avLst/>
          </a:prstGeom>
          <a:noFill/>
          <a:ln>
            <a:noFill/>
          </a:ln>
        </p:spPr>
      </p:pic>
    </p:spTree>
    <p:extLst>
      <p:ext uri="{BB962C8B-B14F-4D97-AF65-F5344CB8AC3E}">
        <p14:creationId xmlns:p14="http://schemas.microsoft.com/office/powerpoint/2010/main" val="2517634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body" idx="1"/>
          </p:nvPr>
        </p:nvSpPr>
        <p:spPr>
          <a:xfrm>
            <a:off x="66675" y="710243"/>
            <a:ext cx="12049125"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lvl="0" indent="-457200" rtl="0">
              <a:spcBef>
                <a:spcPts val="0"/>
              </a:spcBef>
              <a:spcAft>
                <a:spcPts val="0"/>
              </a:spcAft>
              <a:buClr>
                <a:schemeClr val="dk1"/>
              </a:buClr>
              <a:buSzPts val="2400"/>
              <a:buFont typeface="Wingdings" panose="05000000000000000000" pitchFamily="2" charset="2"/>
              <a:buChar char="q"/>
            </a:pPr>
            <a:r>
              <a:rPr lang="en-US" b="1" dirty="0"/>
              <a:t>Academic Journals</a:t>
            </a:r>
            <a:r>
              <a:rPr lang="en-US" dirty="0"/>
              <a:t>: Scholarly journals like the "</a:t>
            </a:r>
            <a:r>
              <a:rPr lang="en-US" dirty="0">
                <a:hlinkClick r:id="rId3"/>
              </a:rPr>
              <a:t>International Journal of Computer Games Technology</a:t>
            </a:r>
            <a:r>
              <a:rPr lang="en-US" dirty="0"/>
              <a:t>" and "</a:t>
            </a:r>
            <a:r>
              <a:rPr lang="en-US" b="1" dirty="0">
                <a:hlinkClick r:id="rId4"/>
              </a:rPr>
              <a:t>Simulation &amp; Gaming</a:t>
            </a:r>
            <a:r>
              <a:rPr lang="en-US" dirty="0"/>
              <a:t>" offer academic insights into gaming technology.</a:t>
            </a:r>
          </a:p>
          <a:p>
            <a:pPr lvl="0" indent="-457200" rtl="0">
              <a:spcBef>
                <a:spcPts val="0"/>
              </a:spcBef>
              <a:spcAft>
                <a:spcPts val="0"/>
              </a:spcAft>
              <a:buClr>
                <a:schemeClr val="dk1"/>
              </a:buClr>
              <a:buSzPts val="2400"/>
              <a:buFont typeface="Wingdings" panose="05000000000000000000" pitchFamily="2" charset="2"/>
              <a:buChar char="q"/>
            </a:pPr>
            <a:r>
              <a:rPr lang="en-US" b="1" dirty="0"/>
              <a:t>TED Talks</a:t>
            </a:r>
            <a:r>
              <a:rPr lang="en-US" dirty="0"/>
              <a:t>: such as Jane McGonigal's "</a:t>
            </a:r>
            <a:r>
              <a:rPr lang="en-US" dirty="0">
                <a:hlinkClick r:id="rId5"/>
              </a:rPr>
              <a:t>Gaming Can Make a Better World</a:t>
            </a:r>
            <a:r>
              <a:rPr lang="en-US" dirty="0"/>
              <a:t>“.</a:t>
            </a:r>
          </a:p>
        </p:txBody>
      </p:sp>
      <p:sp>
        <p:nvSpPr>
          <p:cNvPr id="167" name="Google Shape;167;p21"/>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24</a:t>
            </a:fld>
            <a:endParaRPr sz="1200" b="1" i="0" u="none" strike="noStrike" cap="none">
              <a:solidFill>
                <a:srgbClr val="898989"/>
              </a:solidFill>
              <a:latin typeface="Times New Roman"/>
              <a:ea typeface="Times New Roman"/>
              <a:cs typeface="Times New Roman"/>
              <a:sym typeface="Times New Roman"/>
            </a:endParaRPr>
          </a:p>
        </p:txBody>
      </p:sp>
      <p:sp>
        <p:nvSpPr>
          <p:cNvPr id="168" name="Google Shape;168;p21"/>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rgbClr val="66201F"/>
                </a:solidFill>
                <a:latin typeface="Times New Roman"/>
                <a:ea typeface="Times New Roman"/>
                <a:cs typeface="Times New Roman"/>
                <a:sym typeface="Times New Roman"/>
              </a:rPr>
              <a:t>References</a:t>
            </a:r>
            <a:endParaRPr sz="3200" b="0" i="0" u="none" strike="noStrike" cap="none">
              <a:solidFill>
                <a:srgbClr val="66201F"/>
              </a:solidFill>
              <a:latin typeface="Times New Roman"/>
              <a:ea typeface="Times New Roman"/>
              <a:cs typeface="Times New Roman"/>
              <a:sym typeface="Times New Roman"/>
            </a:endParaRPr>
          </a:p>
        </p:txBody>
      </p:sp>
      <p:sp>
        <p:nvSpPr>
          <p:cNvPr id="169" name="Google Shape;169;p21"/>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70" name="Google Shape;170;p21" descr="A red and yellow letter on a black background&#10;&#10;Description automatically generated"/>
          <p:cNvPicPr preferRelativeResize="0"/>
          <p:nvPr/>
        </p:nvPicPr>
        <p:blipFill rotWithShape="1">
          <a:blip r:embed="rId6">
            <a:alphaModFix/>
          </a:blip>
          <a:srcRect/>
          <a:stretch/>
        </p:blipFill>
        <p:spPr>
          <a:xfrm>
            <a:off x="76200" y="95250"/>
            <a:ext cx="1219200" cy="439664"/>
          </a:xfrm>
          <a:prstGeom prst="rect">
            <a:avLst/>
          </a:prstGeom>
          <a:noFill/>
          <a:ln>
            <a:noFill/>
          </a:ln>
        </p:spPr>
      </p:pic>
    </p:spTree>
    <p:extLst>
      <p:ext uri="{BB962C8B-B14F-4D97-AF65-F5344CB8AC3E}">
        <p14:creationId xmlns:p14="http://schemas.microsoft.com/office/powerpoint/2010/main" val="3160161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sldNum" idx="12"/>
          </p:nvPr>
        </p:nvSpPr>
        <p:spPr>
          <a:xfrm>
            <a:off x="11734800" y="6562725"/>
            <a:ext cx="3714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25</a:t>
            </a:fld>
            <a:endParaRPr sz="1200" b="1" i="0" u="none" strike="noStrike" cap="none">
              <a:solidFill>
                <a:srgbClr val="898989"/>
              </a:solidFill>
              <a:latin typeface="Times New Roman"/>
              <a:ea typeface="Times New Roman"/>
              <a:cs typeface="Times New Roman"/>
              <a:sym typeface="Times New Roman"/>
            </a:endParaRPr>
          </a:p>
        </p:txBody>
      </p:sp>
      <p:grpSp>
        <p:nvGrpSpPr>
          <p:cNvPr id="176" name="Google Shape;176;p22"/>
          <p:cNvGrpSpPr/>
          <p:nvPr/>
        </p:nvGrpSpPr>
        <p:grpSpPr>
          <a:xfrm>
            <a:off x="100012" y="2731881"/>
            <a:ext cx="11991975" cy="1394237"/>
            <a:chOff x="0" y="3820562"/>
            <a:chExt cx="12192000" cy="1394237"/>
          </a:xfrm>
        </p:grpSpPr>
        <p:grpSp>
          <p:nvGrpSpPr>
            <p:cNvPr id="177" name="Google Shape;177;p22"/>
            <p:cNvGrpSpPr/>
            <p:nvPr/>
          </p:nvGrpSpPr>
          <p:grpSpPr>
            <a:xfrm>
              <a:off x="0" y="3909546"/>
              <a:ext cx="12192000" cy="1200329"/>
              <a:chOff x="-2726" y="4081562"/>
              <a:chExt cx="12192000" cy="1200329"/>
            </a:xfrm>
          </p:grpSpPr>
          <p:sp>
            <p:nvSpPr>
              <p:cNvPr id="178" name="Google Shape;178;p22"/>
              <p:cNvSpPr/>
              <p:nvPr/>
            </p:nvSpPr>
            <p:spPr>
              <a:xfrm>
                <a:off x="-2726" y="4081562"/>
                <a:ext cx="12192000"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0" i="0" u="none" strike="noStrike" cap="none" dirty="0">
                    <a:solidFill>
                      <a:srgbClr val="17375E"/>
                    </a:solidFill>
                    <a:latin typeface="Corsiva"/>
                    <a:ea typeface="Corsiva"/>
                    <a:cs typeface="Corsiva"/>
                    <a:sym typeface="Corsiva"/>
                  </a:rPr>
                  <a:t>Thank You</a:t>
                </a:r>
                <a:endParaRPr sz="8000" b="0" i="0" u="none" strike="noStrike" cap="none" dirty="0">
                  <a:solidFill>
                    <a:srgbClr val="17375E"/>
                  </a:solidFill>
                  <a:latin typeface="Corsiva"/>
                  <a:ea typeface="Corsiva"/>
                  <a:cs typeface="Corsiva"/>
                  <a:sym typeface="Corsiva"/>
                </a:endParaRPr>
              </a:p>
            </p:txBody>
          </p:sp>
          <p:pic>
            <p:nvPicPr>
              <p:cNvPr id="179" name="Google Shape;179;p22"/>
              <p:cNvPicPr preferRelativeResize="0"/>
              <p:nvPr/>
            </p:nvPicPr>
            <p:blipFill rotWithShape="1">
              <a:blip r:embed="rId3">
                <a:alphaModFix/>
              </a:blip>
              <a:srcRect/>
              <a:stretch/>
            </p:blipFill>
            <p:spPr>
              <a:xfrm>
                <a:off x="8016127" y="4146767"/>
                <a:ext cx="1122033" cy="1067691"/>
              </a:xfrm>
              <a:prstGeom prst="rect">
                <a:avLst/>
              </a:prstGeom>
              <a:noFill/>
              <a:ln>
                <a:noFill/>
              </a:ln>
            </p:spPr>
          </p:pic>
          <p:pic>
            <p:nvPicPr>
              <p:cNvPr id="180" name="Google Shape;180;p22"/>
              <p:cNvPicPr preferRelativeResize="0"/>
              <p:nvPr/>
            </p:nvPicPr>
            <p:blipFill rotWithShape="1">
              <a:blip r:embed="rId3">
                <a:alphaModFix/>
              </a:blip>
              <a:srcRect/>
              <a:stretch/>
            </p:blipFill>
            <p:spPr>
              <a:xfrm>
                <a:off x="3137921" y="4146768"/>
                <a:ext cx="1122033" cy="1067691"/>
              </a:xfrm>
              <a:prstGeom prst="rect">
                <a:avLst/>
              </a:prstGeom>
              <a:noFill/>
              <a:ln>
                <a:noFill/>
              </a:ln>
            </p:spPr>
          </p:pic>
        </p:grpSp>
        <p:cxnSp>
          <p:nvCxnSpPr>
            <p:cNvPr id="181" name="Google Shape;181;p22"/>
            <p:cNvCxnSpPr/>
            <p:nvPr/>
          </p:nvCxnSpPr>
          <p:spPr>
            <a:xfrm>
              <a:off x="2833735" y="3820562"/>
              <a:ext cx="6753886" cy="0"/>
            </a:xfrm>
            <a:prstGeom prst="straightConnector1">
              <a:avLst/>
            </a:prstGeom>
            <a:noFill/>
            <a:ln w="47625" cap="rnd" cmpd="sng">
              <a:solidFill>
                <a:srgbClr val="9A2827"/>
              </a:solidFill>
              <a:prstDash val="solid"/>
              <a:round/>
              <a:headEnd type="none" w="sm" len="sm"/>
              <a:tailEnd type="none" w="sm" len="sm"/>
            </a:ln>
          </p:spPr>
        </p:cxnSp>
        <p:cxnSp>
          <p:nvCxnSpPr>
            <p:cNvPr id="182" name="Google Shape;182;p22"/>
            <p:cNvCxnSpPr/>
            <p:nvPr/>
          </p:nvCxnSpPr>
          <p:spPr>
            <a:xfrm>
              <a:off x="2833735" y="5214799"/>
              <a:ext cx="6753886" cy="0"/>
            </a:xfrm>
            <a:prstGeom prst="straightConnector1">
              <a:avLst/>
            </a:prstGeom>
            <a:noFill/>
            <a:ln w="47625" cap="rnd" cmpd="sng">
              <a:solidFill>
                <a:srgbClr val="9A2827"/>
              </a:solidFill>
              <a:prstDash val="solid"/>
              <a:round/>
              <a:headEnd type="none" w="sm" len="sm"/>
              <a:tailEnd type="none" w="sm" len="sm"/>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body" idx="1"/>
          </p:nvPr>
        </p:nvSpPr>
        <p:spPr>
          <a:xfrm>
            <a:off x="66675" y="710243"/>
            <a:ext cx="11747373"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marL="342900" lvl="0" indent="-139700" algn="just" rtl="0">
              <a:spcBef>
                <a:spcPts val="640"/>
              </a:spcBef>
              <a:spcAft>
                <a:spcPts val="0"/>
              </a:spcAft>
              <a:buClr>
                <a:schemeClr val="dk1"/>
              </a:buClr>
              <a:buSzPts val="3200"/>
              <a:buFont typeface="Noto Sans Symbols"/>
              <a:buNone/>
            </a:pPr>
            <a:r>
              <a:rPr lang="en-US" dirty="0"/>
              <a:t>                  </a:t>
            </a:r>
            <a:r>
              <a:rPr lang="en-US" dirty="0">
                <a:latin typeface="Times New Roman" panose="02020603050405020304" pitchFamily="18" charset="0"/>
                <a:cs typeface="Times New Roman" panose="02020603050405020304" pitchFamily="18" charset="0"/>
              </a:rPr>
              <a:t>In our rapidly evolving digital age, gaming technology has emerged as a transformative force, reshaping the way we live, learn, and interact with the world. This seminar explores the multifaceted realm of gaming technology, delving into its components, applications, and its tangible impact on our daily lives.</a:t>
            </a:r>
          </a:p>
          <a:p>
            <a:pPr marL="342900" lvl="0" indent="-139700" algn="just" rtl="0">
              <a:spcBef>
                <a:spcPts val="640"/>
              </a:spcBef>
              <a:spcAft>
                <a:spcPts val="0"/>
              </a:spcAft>
              <a:buClr>
                <a:schemeClr val="dk1"/>
              </a:buClr>
              <a:buSzPts val="3200"/>
              <a:buFont typeface="Noto Sans Symbols"/>
              <a:buNone/>
            </a:pPr>
            <a:r>
              <a:rPr lang="en-US" dirty="0">
                <a:latin typeface="Times New Roman" panose="02020603050405020304" pitchFamily="18" charset="0"/>
                <a:cs typeface="Times New Roman" panose="02020603050405020304" pitchFamily="18" charset="0"/>
              </a:rPr>
              <a:t>                 Gaming technology, at its core, encompasses the amalgamation of sophisticated hardware and software designed to create and play video games. It transcends mere entertainment, bridging the gap between virtual worlds and real-life applications, offering a host of benefits to individuals and society at large.</a:t>
            </a:r>
            <a:endParaRPr lang="en-US" dirty="0">
              <a:latin typeface="Times New Roman" panose="02020603050405020304" pitchFamily="18" charset="0"/>
              <a:ea typeface="Times New Roman"/>
              <a:cs typeface="Times New Roman" panose="02020603050405020304" pitchFamily="18" charset="0"/>
              <a:sym typeface="Times New Roman"/>
            </a:endParaRPr>
          </a:p>
        </p:txBody>
      </p:sp>
      <p:sp>
        <p:nvSpPr>
          <p:cNvPr id="112" name="Google Shape;112;p15"/>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3</a:t>
            </a:fld>
            <a:endParaRPr sz="1200" b="1" i="0" u="none" strike="noStrike" cap="none">
              <a:solidFill>
                <a:srgbClr val="898989"/>
              </a:solidFill>
              <a:latin typeface="Times New Roman"/>
              <a:ea typeface="Times New Roman"/>
              <a:cs typeface="Times New Roman"/>
              <a:sym typeface="Times New Roman"/>
            </a:endParaRPr>
          </a:p>
        </p:txBody>
      </p:sp>
      <p:sp>
        <p:nvSpPr>
          <p:cNvPr id="113" name="Google Shape;113;p15"/>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rgbClr val="66201F"/>
                </a:solidFill>
                <a:latin typeface="Times New Roman"/>
                <a:ea typeface="Times New Roman"/>
                <a:cs typeface="Times New Roman"/>
                <a:sym typeface="Times New Roman"/>
              </a:rPr>
              <a:t>Introduction</a:t>
            </a:r>
            <a:endParaRPr sz="3200" b="0" i="0" u="none" strike="noStrike" cap="none" dirty="0">
              <a:solidFill>
                <a:srgbClr val="66201F"/>
              </a:solidFill>
              <a:latin typeface="Times New Roman"/>
              <a:ea typeface="Times New Roman"/>
              <a:cs typeface="Times New Roman"/>
              <a:sym typeface="Times New Roman"/>
            </a:endParaRPr>
          </a:p>
        </p:txBody>
      </p:sp>
      <p:sp>
        <p:nvSpPr>
          <p:cNvPr id="114" name="Google Shape;114;p15"/>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15" name="Google Shape;115;p15"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body" idx="1"/>
          </p:nvPr>
        </p:nvSpPr>
        <p:spPr>
          <a:xfrm>
            <a:off x="66675" y="710243"/>
            <a:ext cx="12049125"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marL="342900" lvl="0" indent="-139700" algn="just" rtl="0">
              <a:spcBef>
                <a:spcPts val="640"/>
              </a:spcBef>
              <a:spcAft>
                <a:spcPts val="0"/>
              </a:spcAft>
              <a:buClr>
                <a:schemeClr val="dk1"/>
              </a:buClr>
              <a:buSzPts val="3200"/>
              <a:buFont typeface="Noto Sans Symbols"/>
              <a:buNone/>
            </a:pPr>
            <a:r>
              <a:rPr lang="en-US" dirty="0">
                <a:latin typeface="Times New Roman" panose="02020603050405020304" pitchFamily="18" charset="0"/>
                <a:cs typeface="Times New Roman" panose="02020603050405020304" pitchFamily="18" charset="0"/>
              </a:rPr>
              <a:t>                  From enhancing hand-eye coordination to fostering problem-solving skills, gaming technology has found its way into our everyday existence, demonstrating that its influence extends far beyond the gaming screen. In this seminar, we will navigate the intriguing landscape of gaming technology, uncovering its potential to empower and improve our lives.</a:t>
            </a: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112" name="Google Shape;112;p15"/>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4</a:t>
            </a:fld>
            <a:endParaRPr sz="1200" b="1" i="0" u="none" strike="noStrike" cap="none">
              <a:solidFill>
                <a:srgbClr val="898989"/>
              </a:solidFill>
              <a:latin typeface="Times New Roman"/>
              <a:ea typeface="Times New Roman"/>
              <a:cs typeface="Times New Roman"/>
              <a:sym typeface="Times New Roman"/>
            </a:endParaRPr>
          </a:p>
        </p:txBody>
      </p:sp>
      <p:sp>
        <p:nvSpPr>
          <p:cNvPr id="113" name="Google Shape;113;p15"/>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rgbClr val="66201F"/>
                </a:solidFill>
                <a:latin typeface="Times New Roman"/>
                <a:ea typeface="Times New Roman"/>
                <a:cs typeface="Times New Roman"/>
                <a:sym typeface="Times New Roman"/>
              </a:rPr>
              <a:t>Introduction</a:t>
            </a:r>
            <a:endParaRPr sz="3200" b="0" i="0" u="none" strike="noStrike" cap="none" dirty="0">
              <a:solidFill>
                <a:srgbClr val="66201F"/>
              </a:solidFill>
              <a:latin typeface="Times New Roman"/>
              <a:ea typeface="Times New Roman"/>
              <a:cs typeface="Times New Roman"/>
              <a:sym typeface="Times New Roman"/>
            </a:endParaRPr>
          </a:p>
        </p:txBody>
      </p:sp>
      <p:sp>
        <p:nvSpPr>
          <p:cNvPr id="114" name="Google Shape;114;p15"/>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15" name="Google Shape;115;p15"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pic>
        <p:nvPicPr>
          <p:cNvPr id="5" name="Picture 4">
            <a:extLst>
              <a:ext uri="{FF2B5EF4-FFF2-40B4-BE49-F238E27FC236}">
                <a16:creationId xmlns:a16="http://schemas.microsoft.com/office/drawing/2014/main" id="{64DF6C3B-1DBF-0D0B-AE64-A4BEEFB7D2BF}"/>
              </a:ext>
            </a:extLst>
          </p:cNvPr>
          <p:cNvPicPr>
            <a:picLocks noChangeAspect="1"/>
          </p:cNvPicPr>
          <p:nvPr/>
        </p:nvPicPr>
        <p:blipFill>
          <a:blip r:embed="rId4"/>
          <a:stretch>
            <a:fillRect/>
          </a:stretch>
        </p:blipFill>
        <p:spPr>
          <a:xfrm>
            <a:off x="9341163" y="4136401"/>
            <a:ext cx="2020824" cy="2020824"/>
          </a:xfrm>
          <a:prstGeom prst="rect">
            <a:avLst/>
          </a:prstGeom>
        </p:spPr>
      </p:pic>
      <p:pic>
        <p:nvPicPr>
          <p:cNvPr id="7" name="Picture 6">
            <a:extLst>
              <a:ext uri="{FF2B5EF4-FFF2-40B4-BE49-F238E27FC236}">
                <a16:creationId xmlns:a16="http://schemas.microsoft.com/office/drawing/2014/main" id="{0C4AE6B9-1F6C-55F5-9B81-A46D80615A61}"/>
              </a:ext>
            </a:extLst>
          </p:cNvPr>
          <p:cNvPicPr>
            <a:picLocks noChangeAspect="1"/>
          </p:cNvPicPr>
          <p:nvPr/>
        </p:nvPicPr>
        <p:blipFill>
          <a:blip r:embed="rId5"/>
          <a:stretch>
            <a:fillRect/>
          </a:stretch>
        </p:blipFill>
        <p:spPr>
          <a:xfrm>
            <a:off x="6456042" y="4136401"/>
            <a:ext cx="2020824" cy="2020824"/>
          </a:xfrm>
          <a:prstGeom prst="rect">
            <a:avLst/>
          </a:prstGeom>
        </p:spPr>
      </p:pic>
      <p:pic>
        <p:nvPicPr>
          <p:cNvPr id="9" name="Picture 8">
            <a:extLst>
              <a:ext uri="{FF2B5EF4-FFF2-40B4-BE49-F238E27FC236}">
                <a16:creationId xmlns:a16="http://schemas.microsoft.com/office/drawing/2014/main" id="{03C9917C-59D2-1FF0-5AB9-D1D8F1F06C1D}"/>
              </a:ext>
            </a:extLst>
          </p:cNvPr>
          <p:cNvPicPr>
            <a:picLocks noChangeAspect="1"/>
          </p:cNvPicPr>
          <p:nvPr/>
        </p:nvPicPr>
        <p:blipFill>
          <a:blip r:embed="rId6"/>
          <a:stretch>
            <a:fillRect/>
          </a:stretch>
        </p:blipFill>
        <p:spPr>
          <a:xfrm>
            <a:off x="3570921" y="4136401"/>
            <a:ext cx="2020824" cy="2020824"/>
          </a:xfrm>
          <a:prstGeom prst="rect">
            <a:avLst/>
          </a:prstGeom>
        </p:spPr>
      </p:pic>
      <p:pic>
        <p:nvPicPr>
          <p:cNvPr id="11" name="Picture 10">
            <a:extLst>
              <a:ext uri="{FF2B5EF4-FFF2-40B4-BE49-F238E27FC236}">
                <a16:creationId xmlns:a16="http://schemas.microsoft.com/office/drawing/2014/main" id="{DF5E614A-F123-4B07-70DC-4D820550D1F8}"/>
              </a:ext>
            </a:extLst>
          </p:cNvPr>
          <p:cNvPicPr>
            <a:picLocks noChangeAspect="1"/>
          </p:cNvPicPr>
          <p:nvPr/>
        </p:nvPicPr>
        <p:blipFill>
          <a:blip r:embed="rId7"/>
          <a:stretch>
            <a:fillRect/>
          </a:stretch>
        </p:blipFill>
        <p:spPr>
          <a:xfrm>
            <a:off x="685800" y="4136401"/>
            <a:ext cx="2020824" cy="2020824"/>
          </a:xfrm>
          <a:prstGeom prst="rect">
            <a:avLst/>
          </a:prstGeom>
        </p:spPr>
      </p:pic>
    </p:spTree>
    <p:extLst>
      <p:ext uri="{BB962C8B-B14F-4D97-AF65-F5344CB8AC3E}">
        <p14:creationId xmlns:p14="http://schemas.microsoft.com/office/powerpoint/2010/main" val="352847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body" idx="1"/>
          </p:nvPr>
        </p:nvSpPr>
        <p:spPr>
          <a:xfrm>
            <a:off x="66675" y="710243"/>
            <a:ext cx="11747373"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marL="342900" indent="-139700" algn="just">
              <a:spcBef>
                <a:spcPts val="640"/>
              </a:spcBef>
              <a:buSzPts val="3200"/>
              <a:buNone/>
            </a:pPr>
            <a:r>
              <a:rPr lang="en-IN" b="1" dirty="0">
                <a:latin typeface="Times New Roman" panose="02020603050405020304" pitchFamily="18" charset="0"/>
                <a:cs typeface="Times New Roman" panose="02020603050405020304" pitchFamily="18" charset="0"/>
              </a:rPr>
              <a:t>Purposes and Objectives</a:t>
            </a:r>
          </a:p>
          <a:p>
            <a:pPr marL="114300" indent="0">
              <a:buNone/>
            </a:pPr>
            <a:endParaRPr lang="en-US" b="1"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The primary purpose of this seminar is to provide a comprehensive understanding of gaming technology, its applications, and its role in shaping our present and future.</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To define and explain gaming technology, covering the hardware and software components.</a:t>
            </a:r>
          </a:p>
          <a:p>
            <a:pPr marL="114300" indent="0">
              <a:buNone/>
            </a:pPr>
            <a:endParaRPr lang="en-US" dirty="0">
              <a:latin typeface="Times New Roman" panose="02020603050405020304" pitchFamily="18" charset="0"/>
              <a:cs typeface="Times New Roman" panose="02020603050405020304" pitchFamily="18" charset="0"/>
            </a:endParaRPr>
          </a:p>
          <a:p>
            <a:pPr marL="342900" lvl="0" indent="-139700" algn="just" rtl="0">
              <a:spcBef>
                <a:spcPts val="640"/>
              </a:spcBef>
              <a:spcAft>
                <a:spcPts val="0"/>
              </a:spcAft>
              <a:buClr>
                <a:schemeClr val="dk1"/>
              </a:buClr>
              <a:buSzPts val="3200"/>
              <a:buFont typeface="Noto Sans Symbols"/>
              <a:buNone/>
            </a:pPr>
            <a:endParaRPr lang="en-US" dirty="0">
              <a:latin typeface="Times New Roman" panose="02020603050405020304" pitchFamily="18" charset="0"/>
              <a:ea typeface="Times New Roman"/>
              <a:cs typeface="Times New Roman" panose="02020603050405020304" pitchFamily="18" charset="0"/>
              <a:sym typeface="Times New Roman"/>
            </a:endParaRPr>
          </a:p>
        </p:txBody>
      </p:sp>
      <p:sp>
        <p:nvSpPr>
          <p:cNvPr id="112" name="Google Shape;112;p15"/>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5</a:t>
            </a:fld>
            <a:endParaRPr sz="1200" b="1" i="0" u="none" strike="noStrike" cap="none">
              <a:solidFill>
                <a:srgbClr val="898989"/>
              </a:solidFill>
              <a:latin typeface="Times New Roman"/>
              <a:ea typeface="Times New Roman"/>
              <a:cs typeface="Times New Roman"/>
              <a:sym typeface="Times New Roman"/>
            </a:endParaRPr>
          </a:p>
        </p:txBody>
      </p:sp>
      <p:sp>
        <p:nvSpPr>
          <p:cNvPr id="113" name="Google Shape;113;p15"/>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rgbClr val="66201F"/>
                </a:solidFill>
                <a:latin typeface="Times New Roman"/>
                <a:ea typeface="Times New Roman"/>
                <a:cs typeface="Times New Roman"/>
                <a:sym typeface="Times New Roman"/>
              </a:rPr>
              <a:t>Introduction</a:t>
            </a:r>
            <a:endParaRPr sz="3200" b="0" i="0" u="none" strike="noStrike" cap="none" dirty="0">
              <a:solidFill>
                <a:srgbClr val="66201F"/>
              </a:solidFill>
              <a:latin typeface="Times New Roman"/>
              <a:ea typeface="Times New Roman"/>
              <a:cs typeface="Times New Roman"/>
              <a:sym typeface="Times New Roman"/>
            </a:endParaRPr>
          </a:p>
        </p:txBody>
      </p:sp>
      <p:sp>
        <p:nvSpPr>
          <p:cNvPr id="114" name="Google Shape;114;p15"/>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15" name="Google Shape;115;p15"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spTree>
    <p:extLst>
      <p:ext uri="{BB962C8B-B14F-4D97-AF65-F5344CB8AC3E}">
        <p14:creationId xmlns:p14="http://schemas.microsoft.com/office/powerpoint/2010/main" val="16366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body" idx="1"/>
          </p:nvPr>
        </p:nvSpPr>
        <p:spPr>
          <a:xfrm>
            <a:off x="66675" y="710243"/>
            <a:ext cx="11747373"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a:buFont typeface="Wingdings" panose="05000000000000000000" pitchFamily="2" charset="2"/>
              <a:buChar char="ü"/>
            </a:pPr>
            <a:r>
              <a:rPr lang="en-US" dirty="0"/>
              <a:t>To analyze the various uses of gaming technology in entertainment and beyond.</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t>To evaluate the extent to which gaming technology influences and aids real-life scenarios.</a:t>
            </a:r>
          </a:p>
          <a:p>
            <a:pPr>
              <a:buFont typeface="Wingdings" panose="05000000000000000000" pitchFamily="2" charset="2"/>
              <a:buChar char="ü"/>
            </a:pPr>
            <a:r>
              <a:rPr lang="en-US" dirty="0"/>
              <a:t>To investigate the potential of gaming technology in addressing real-world problems.</a:t>
            </a:r>
          </a:p>
          <a:p>
            <a:pPr>
              <a:buFont typeface="Wingdings" panose="05000000000000000000" pitchFamily="2" charset="2"/>
              <a:buChar char="ü"/>
            </a:pPr>
            <a:r>
              <a:rPr lang="en-US" dirty="0"/>
              <a:t>To highlight why gaming technology is considered the future of technology.</a:t>
            </a:r>
          </a:p>
          <a:p>
            <a:pPr>
              <a:buFont typeface="Wingdings" panose="05000000000000000000" pitchFamily="2" charset="2"/>
              <a:buChar char="ü"/>
            </a:pPr>
            <a:r>
              <a:rPr lang="en-US" dirty="0"/>
              <a:t>To explore the current technological trends and innovations in the gaming industry.</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t>To discuss transformative capabilities of GT in various domains.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a:p>
            <a:pPr marL="342900" lvl="0" indent="-139700" algn="just" rtl="0">
              <a:spcBef>
                <a:spcPts val="640"/>
              </a:spcBef>
              <a:spcAft>
                <a:spcPts val="0"/>
              </a:spcAft>
              <a:buClr>
                <a:schemeClr val="dk1"/>
              </a:buClr>
              <a:buSzPts val="3200"/>
              <a:buFont typeface="Noto Sans Symbols"/>
              <a:buNone/>
            </a:pPr>
            <a:endParaRPr lang="en-US" dirty="0">
              <a:latin typeface="Times New Roman" panose="02020603050405020304" pitchFamily="18" charset="0"/>
              <a:ea typeface="Times New Roman"/>
              <a:cs typeface="Times New Roman" panose="02020603050405020304" pitchFamily="18" charset="0"/>
              <a:sym typeface="Times New Roman"/>
            </a:endParaRPr>
          </a:p>
        </p:txBody>
      </p:sp>
      <p:sp>
        <p:nvSpPr>
          <p:cNvPr id="112" name="Google Shape;112;p15"/>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6</a:t>
            </a:fld>
            <a:endParaRPr sz="1200" b="1" i="0" u="none" strike="noStrike" cap="none">
              <a:solidFill>
                <a:srgbClr val="898989"/>
              </a:solidFill>
              <a:latin typeface="Times New Roman"/>
              <a:ea typeface="Times New Roman"/>
              <a:cs typeface="Times New Roman"/>
              <a:sym typeface="Times New Roman"/>
            </a:endParaRPr>
          </a:p>
        </p:txBody>
      </p:sp>
      <p:sp>
        <p:nvSpPr>
          <p:cNvPr id="113" name="Google Shape;113;p15"/>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rgbClr val="66201F"/>
                </a:solidFill>
                <a:latin typeface="Times New Roman"/>
                <a:ea typeface="Times New Roman"/>
                <a:cs typeface="Times New Roman"/>
                <a:sym typeface="Times New Roman"/>
              </a:rPr>
              <a:t>Introduction</a:t>
            </a:r>
            <a:endParaRPr sz="3200" b="0" i="0" u="none" strike="noStrike" cap="none" dirty="0">
              <a:solidFill>
                <a:srgbClr val="66201F"/>
              </a:solidFill>
              <a:latin typeface="Times New Roman"/>
              <a:ea typeface="Times New Roman"/>
              <a:cs typeface="Times New Roman"/>
              <a:sym typeface="Times New Roman"/>
            </a:endParaRPr>
          </a:p>
        </p:txBody>
      </p:sp>
      <p:sp>
        <p:nvSpPr>
          <p:cNvPr id="114" name="Google Shape;114;p15"/>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15" name="Google Shape;115;p15"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spTree>
    <p:extLst>
      <p:ext uri="{BB962C8B-B14F-4D97-AF65-F5344CB8AC3E}">
        <p14:creationId xmlns:p14="http://schemas.microsoft.com/office/powerpoint/2010/main" val="329923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16"/>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7</a:t>
            </a:fld>
            <a:endParaRPr sz="1200" b="1" i="0" u="none" strike="noStrike" cap="none">
              <a:solidFill>
                <a:srgbClr val="898989"/>
              </a:solidFill>
              <a:latin typeface="Times New Roman"/>
              <a:ea typeface="Times New Roman"/>
              <a:cs typeface="Times New Roman"/>
              <a:sym typeface="Times New Roman"/>
            </a:endParaRPr>
          </a:p>
        </p:txBody>
      </p:sp>
      <p:sp>
        <p:nvSpPr>
          <p:cNvPr id="122" name="Google Shape;122;p16"/>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rgbClr val="66201F"/>
                </a:solidFill>
                <a:latin typeface="Times New Roman"/>
                <a:ea typeface="Times New Roman"/>
                <a:cs typeface="Times New Roman"/>
                <a:sym typeface="Times New Roman"/>
              </a:rPr>
              <a:t>Literature Survey</a:t>
            </a:r>
            <a:endParaRPr sz="3200" b="0" i="0" u="none" strike="noStrike" cap="none">
              <a:solidFill>
                <a:srgbClr val="66201F"/>
              </a:solidFill>
              <a:latin typeface="Times New Roman"/>
              <a:ea typeface="Times New Roman"/>
              <a:cs typeface="Times New Roman"/>
              <a:sym typeface="Times New Roman"/>
            </a:endParaRPr>
          </a:p>
        </p:txBody>
      </p:sp>
      <p:sp>
        <p:nvSpPr>
          <p:cNvPr id="123" name="Google Shape;123;p16"/>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24" name="Google Shape;124;p16"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graphicFrame>
        <p:nvGraphicFramePr>
          <p:cNvPr id="2" name="Table 1">
            <a:extLst>
              <a:ext uri="{FF2B5EF4-FFF2-40B4-BE49-F238E27FC236}">
                <a16:creationId xmlns:a16="http://schemas.microsoft.com/office/drawing/2014/main" id="{2D69F473-BA5C-8E54-ED73-DBFD3FA7C614}"/>
              </a:ext>
            </a:extLst>
          </p:cNvPr>
          <p:cNvGraphicFramePr>
            <a:graphicFrameLocks noGrp="1"/>
          </p:cNvGraphicFramePr>
          <p:nvPr>
            <p:extLst>
              <p:ext uri="{D42A27DB-BD31-4B8C-83A1-F6EECF244321}">
                <p14:modId xmlns:p14="http://schemas.microsoft.com/office/powerpoint/2010/main" val="33076496"/>
              </p:ext>
            </p:extLst>
          </p:nvPr>
        </p:nvGraphicFramePr>
        <p:xfrm>
          <a:off x="85724" y="740664"/>
          <a:ext cx="11920347" cy="5918143"/>
        </p:xfrm>
        <a:graphic>
          <a:graphicData uri="http://schemas.openxmlformats.org/drawingml/2006/table">
            <a:tbl>
              <a:tblPr firstRow="1" bandRow="1">
                <a:tableStyleId>{85A55F3B-3B2A-47DC-AB95-8D1C4C1B148F}</a:tableStyleId>
              </a:tblPr>
              <a:tblGrid>
                <a:gridCol w="746380">
                  <a:extLst>
                    <a:ext uri="{9D8B030D-6E8A-4147-A177-3AD203B41FA5}">
                      <a16:colId xmlns:a16="http://schemas.microsoft.com/office/drawing/2014/main" val="2144852453"/>
                    </a:ext>
                  </a:extLst>
                </a:gridCol>
                <a:gridCol w="2523744">
                  <a:extLst>
                    <a:ext uri="{9D8B030D-6E8A-4147-A177-3AD203B41FA5}">
                      <a16:colId xmlns:a16="http://schemas.microsoft.com/office/drawing/2014/main" val="937244167"/>
                    </a:ext>
                  </a:extLst>
                </a:gridCol>
                <a:gridCol w="2468880">
                  <a:extLst>
                    <a:ext uri="{9D8B030D-6E8A-4147-A177-3AD203B41FA5}">
                      <a16:colId xmlns:a16="http://schemas.microsoft.com/office/drawing/2014/main" val="566437574"/>
                    </a:ext>
                  </a:extLst>
                </a:gridCol>
                <a:gridCol w="896112">
                  <a:extLst>
                    <a:ext uri="{9D8B030D-6E8A-4147-A177-3AD203B41FA5}">
                      <a16:colId xmlns:a16="http://schemas.microsoft.com/office/drawing/2014/main" val="111157356"/>
                    </a:ext>
                  </a:extLst>
                </a:gridCol>
                <a:gridCol w="2715768">
                  <a:extLst>
                    <a:ext uri="{9D8B030D-6E8A-4147-A177-3AD203B41FA5}">
                      <a16:colId xmlns:a16="http://schemas.microsoft.com/office/drawing/2014/main" val="1814450544"/>
                    </a:ext>
                  </a:extLst>
                </a:gridCol>
                <a:gridCol w="2569463">
                  <a:extLst>
                    <a:ext uri="{9D8B030D-6E8A-4147-A177-3AD203B41FA5}">
                      <a16:colId xmlns:a16="http://schemas.microsoft.com/office/drawing/2014/main" val="2177222095"/>
                    </a:ext>
                  </a:extLst>
                </a:gridCol>
              </a:tblGrid>
              <a:tr h="326439">
                <a:tc>
                  <a:txBody>
                    <a:bodyPr/>
                    <a:lstStyle/>
                    <a:p>
                      <a:r>
                        <a:rPr lang="en-US" dirty="0"/>
                        <a:t>Sr. No.</a:t>
                      </a:r>
                      <a:endParaRPr lang="en-IN" dirty="0"/>
                    </a:p>
                  </a:txBody>
                  <a:tcPr/>
                </a:tc>
                <a:tc>
                  <a:txBody>
                    <a:bodyPr/>
                    <a:lstStyle/>
                    <a:p>
                      <a:r>
                        <a:rPr lang="en-US" dirty="0"/>
                        <a:t>Name</a:t>
                      </a:r>
                      <a:endParaRPr lang="en-IN" dirty="0"/>
                    </a:p>
                  </a:txBody>
                  <a:tcPr/>
                </a:tc>
                <a:tc>
                  <a:txBody>
                    <a:bodyPr/>
                    <a:lstStyle/>
                    <a:p>
                      <a:r>
                        <a:rPr lang="en-US" dirty="0"/>
                        <a:t>Author Name</a:t>
                      </a:r>
                      <a:endParaRPr lang="en-IN" dirty="0"/>
                    </a:p>
                  </a:txBody>
                  <a:tcPr/>
                </a:tc>
                <a:tc>
                  <a:txBody>
                    <a:bodyPr/>
                    <a:lstStyle/>
                    <a:p>
                      <a:r>
                        <a:rPr lang="en-US" dirty="0"/>
                        <a:t>Year</a:t>
                      </a:r>
                      <a:endParaRPr lang="en-IN" dirty="0"/>
                    </a:p>
                  </a:txBody>
                  <a:tcPr/>
                </a:tc>
                <a:tc>
                  <a:txBody>
                    <a:bodyPr/>
                    <a:lstStyle/>
                    <a:p>
                      <a:r>
                        <a:rPr lang="en-US" dirty="0"/>
                        <a:t>Advantage</a:t>
                      </a:r>
                      <a:endParaRPr lang="en-IN" dirty="0"/>
                    </a:p>
                  </a:txBody>
                  <a:tcPr/>
                </a:tc>
                <a:tc>
                  <a:txBody>
                    <a:bodyPr/>
                    <a:lstStyle/>
                    <a:p>
                      <a:r>
                        <a:rPr lang="en-US" dirty="0"/>
                        <a:t>Future Scope</a:t>
                      </a:r>
                      <a:endParaRPr lang="en-IN" dirty="0"/>
                    </a:p>
                  </a:txBody>
                  <a:tcPr/>
                </a:tc>
                <a:extLst>
                  <a:ext uri="{0D108BD9-81ED-4DB2-BD59-A6C34878D82A}">
                    <a16:rowId xmlns:a16="http://schemas.microsoft.com/office/drawing/2014/main" val="4017637371"/>
                  </a:ext>
                </a:extLst>
              </a:tr>
              <a:tr h="2005720">
                <a:tc>
                  <a:txBody>
                    <a:bodyPr/>
                    <a:lstStyle/>
                    <a:p>
                      <a:r>
                        <a:rPr lang="en-US" dirty="0"/>
                        <a:t>1</a:t>
                      </a:r>
                      <a:endParaRPr lang="en-IN" dirty="0"/>
                    </a:p>
                  </a:txBody>
                  <a:tcPr/>
                </a:tc>
                <a:tc>
                  <a:txBody>
                    <a:bodyPr/>
                    <a:lstStyle/>
                    <a:p>
                      <a:r>
                        <a:rPr lang="en-US" b="1" dirty="0"/>
                        <a:t>The Impact of Video Games on Cognitive Function.</a:t>
                      </a:r>
                      <a:endParaRPr lang="en-IN" dirty="0"/>
                    </a:p>
                  </a:txBody>
                  <a:tcPr/>
                </a:tc>
                <a:tc>
                  <a:txBody>
                    <a:bodyPr/>
                    <a:lstStyle/>
                    <a:p>
                      <a:r>
                        <a:rPr lang="en-IN" dirty="0"/>
                        <a:t>Green, C. S., &amp; Bavelier, D.</a:t>
                      </a:r>
                    </a:p>
                  </a:txBody>
                  <a:tcPr/>
                </a:tc>
                <a:tc>
                  <a:txBody>
                    <a:bodyPr/>
                    <a:lstStyle/>
                    <a:p>
                      <a:r>
                        <a:rPr lang="en-IN" dirty="0"/>
                        <a:t>2003</a:t>
                      </a:r>
                    </a:p>
                  </a:txBody>
                  <a:tcPr/>
                </a:tc>
                <a:tc>
                  <a:txBody>
                    <a:bodyPr/>
                    <a:lstStyle/>
                    <a:p>
                      <a:r>
                        <a:rPr lang="en-US" dirty="0"/>
                        <a:t>This seminal study explores the positive effects of action video games on cognitive skills such as attention, memory, and problem-solving.</a:t>
                      </a:r>
                      <a:endParaRPr lang="en-IN" dirty="0"/>
                    </a:p>
                  </a:txBody>
                  <a:tcPr/>
                </a:tc>
                <a:tc>
                  <a:txBody>
                    <a:bodyPr/>
                    <a:lstStyle/>
                    <a:p>
                      <a:r>
                        <a:rPr lang="en-US" dirty="0"/>
                        <a:t>Future research in this area can delve deeper into specific cognitive improvements and their real-world applications, particularly in education and professional training.</a:t>
                      </a:r>
                      <a:endParaRPr lang="en-IN" dirty="0"/>
                    </a:p>
                  </a:txBody>
                  <a:tcPr/>
                </a:tc>
                <a:extLst>
                  <a:ext uri="{0D108BD9-81ED-4DB2-BD59-A6C34878D82A}">
                    <a16:rowId xmlns:a16="http://schemas.microsoft.com/office/drawing/2014/main" val="1813581441"/>
                  </a:ext>
                </a:extLst>
              </a:tr>
              <a:tr h="1792992">
                <a:tc>
                  <a:txBody>
                    <a:bodyPr/>
                    <a:lstStyle/>
                    <a:p>
                      <a:r>
                        <a:rPr lang="en-US" dirty="0"/>
                        <a:t>2</a:t>
                      </a:r>
                      <a:endParaRPr lang="en-IN" dirty="0"/>
                    </a:p>
                  </a:txBody>
                  <a:tcPr/>
                </a:tc>
                <a:tc>
                  <a:txBody>
                    <a:bodyPr/>
                    <a:lstStyle/>
                    <a:p>
                      <a:r>
                        <a:rPr lang="en-US" b="1" dirty="0"/>
                        <a:t>Gamification by Design: Implementing Game Mechanics in Web and Mobile Apps.</a:t>
                      </a:r>
                      <a:endParaRPr lang="en-IN" dirty="0"/>
                    </a:p>
                  </a:txBody>
                  <a:tcPr/>
                </a:tc>
                <a:tc>
                  <a:txBody>
                    <a:bodyPr/>
                    <a:lstStyle/>
                    <a:p>
                      <a:r>
                        <a:rPr lang="en-IN" dirty="0" err="1"/>
                        <a:t>Zichermann</a:t>
                      </a:r>
                      <a:r>
                        <a:rPr lang="en-IN" dirty="0"/>
                        <a:t>, G., &amp; Cunningham, C.</a:t>
                      </a:r>
                    </a:p>
                  </a:txBody>
                  <a:tcPr/>
                </a:tc>
                <a:tc>
                  <a:txBody>
                    <a:bodyPr/>
                    <a:lstStyle/>
                    <a:p>
                      <a:r>
                        <a:rPr lang="en-IN" dirty="0"/>
                        <a:t>2011</a:t>
                      </a:r>
                    </a:p>
                  </a:txBody>
                  <a:tcPr/>
                </a:tc>
                <a:tc>
                  <a:txBody>
                    <a:bodyPr/>
                    <a:lstStyle/>
                    <a:p>
                      <a:r>
                        <a:rPr lang="en-US" dirty="0"/>
                        <a:t>This book comprehensively examines the concept of gamification and its applications in various industries, offering practical insights for implementation.</a:t>
                      </a:r>
                      <a:endParaRPr lang="en-IN" dirty="0"/>
                    </a:p>
                  </a:txBody>
                  <a:tcPr/>
                </a:tc>
                <a:tc>
                  <a:txBody>
                    <a:bodyPr/>
                    <a:lstStyle/>
                    <a:p>
                      <a:r>
                        <a:rPr lang="en-US" dirty="0"/>
                        <a:t>Future research can focus on the refinement of gamification techniques and their effectiveness in different contexts, exploring new ways to engage users.</a:t>
                      </a:r>
                      <a:endParaRPr lang="en-IN" dirty="0"/>
                    </a:p>
                  </a:txBody>
                  <a:tcPr/>
                </a:tc>
                <a:extLst>
                  <a:ext uri="{0D108BD9-81ED-4DB2-BD59-A6C34878D82A}">
                    <a16:rowId xmlns:a16="http://schemas.microsoft.com/office/drawing/2014/main" val="4135204175"/>
                  </a:ext>
                </a:extLst>
              </a:tr>
              <a:tr h="1792992">
                <a:tc>
                  <a:txBody>
                    <a:bodyPr/>
                    <a:lstStyle/>
                    <a:p>
                      <a:r>
                        <a:rPr lang="en-US" dirty="0"/>
                        <a:t>3</a:t>
                      </a:r>
                      <a:endParaRPr lang="en-IN" dirty="0"/>
                    </a:p>
                  </a:txBody>
                  <a:tcPr/>
                </a:tc>
                <a:tc>
                  <a:txBody>
                    <a:bodyPr/>
                    <a:lstStyle/>
                    <a:p>
                      <a:r>
                        <a:rPr lang="en-US" b="1" dirty="0"/>
                        <a:t>Therapeutic Video Game Use in Children with Disabilities: A Review</a:t>
                      </a:r>
                      <a:endParaRPr lang="en-IN" dirty="0"/>
                    </a:p>
                  </a:txBody>
                  <a:tcPr/>
                </a:tc>
                <a:tc>
                  <a:txBody>
                    <a:bodyPr/>
                    <a:lstStyle/>
                    <a:p>
                      <a:r>
                        <a:rPr lang="en-US" dirty="0"/>
                        <a:t>Anderson, C. A., Dill, K. E., &amp; Dill, J. C.</a:t>
                      </a:r>
                      <a:endParaRPr lang="en-IN" dirty="0"/>
                    </a:p>
                  </a:txBody>
                  <a:tcPr/>
                </a:tc>
                <a:tc>
                  <a:txBody>
                    <a:bodyPr/>
                    <a:lstStyle/>
                    <a:p>
                      <a:r>
                        <a:rPr lang="en-IN" dirty="0"/>
                        <a:t>2000</a:t>
                      </a:r>
                    </a:p>
                  </a:txBody>
                  <a:tcPr/>
                </a:tc>
                <a:tc>
                  <a:txBody>
                    <a:bodyPr/>
                    <a:lstStyle/>
                    <a:p>
                      <a:r>
                        <a:rPr lang="en-US" dirty="0"/>
                        <a:t>This review discusses the use of video games as therapeutic tools, particularly in pediatric healthcare, highlighting their potential for physical and mental health improvement.</a:t>
                      </a:r>
                      <a:endParaRPr lang="en-IN" dirty="0"/>
                    </a:p>
                  </a:txBody>
                  <a:tcPr/>
                </a:tc>
                <a:tc>
                  <a:txBody>
                    <a:bodyPr/>
                    <a:lstStyle/>
                    <a:p>
                      <a:r>
                        <a:rPr lang="en-US" dirty="0"/>
                        <a:t>Future studies could delve into optimizing game-based therapies and expanding their use to address a broader range of medical conditions.</a:t>
                      </a:r>
                      <a:endParaRPr lang="en-IN" dirty="0"/>
                    </a:p>
                  </a:txBody>
                  <a:tcPr/>
                </a:tc>
                <a:extLst>
                  <a:ext uri="{0D108BD9-81ED-4DB2-BD59-A6C34878D82A}">
                    <a16:rowId xmlns:a16="http://schemas.microsoft.com/office/drawing/2014/main" val="1073294004"/>
                  </a:ext>
                </a:extLst>
              </a:tr>
            </a:tbl>
          </a:graphicData>
        </a:graphic>
      </p:graphicFrame>
    </p:spTree>
    <p:extLst>
      <p:ext uri="{BB962C8B-B14F-4D97-AF65-F5344CB8AC3E}">
        <p14:creationId xmlns:p14="http://schemas.microsoft.com/office/powerpoint/2010/main" val="3676409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8</a:t>
            </a:fld>
            <a:endParaRPr sz="1200" b="1" i="0" u="none" strike="noStrike" cap="none">
              <a:solidFill>
                <a:srgbClr val="898989"/>
              </a:solidFill>
              <a:latin typeface="Times New Roman"/>
              <a:ea typeface="Times New Roman"/>
              <a:cs typeface="Times New Roman"/>
              <a:sym typeface="Times New Roman"/>
            </a:endParaRPr>
          </a:p>
        </p:txBody>
      </p:sp>
      <p:sp>
        <p:nvSpPr>
          <p:cNvPr id="122" name="Google Shape;122;p16"/>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rgbClr val="66201F"/>
                </a:solidFill>
                <a:latin typeface="Times New Roman"/>
                <a:ea typeface="Times New Roman"/>
                <a:cs typeface="Times New Roman"/>
                <a:sym typeface="Times New Roman"/>
              </a:rPr>
              <a:t>Literature Survey</a:t>
            </a:r>
            <a:endParaRPr sz="3200" b="0" i="0" u="none" strike="noStrike" cap="none">
              <a:solidFill>
                <a:srgbClr val="66201F"/>
              </a:solidFill>
              <a:latin typeface="Times New Roman"/>
              <a:ea typeface="Times New Roman"/>
              <a:cs typeface="Times New Roman"/>
              <a:sym typeface="Times New Roman"/>
            </a:endParaRPr>
          </a:p>
        </p:txBody>
      </p:sp>
      <p:sp>
        <p:nvSpPr>
          <p:cNvPr id="123" name="Google Shape;123;p16"/>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24" name="Google Shape;124;p16"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graphicFrame>
        <p:nvGraphicFramePr>
          <p:cNvPr id="2" name="Table 1">
            <a:extLst>
              <a:ext uri="{FF2B5EF4-FFF2-40B4-BE49-F238E27FC236}">
                <a16:creationId xmlns:a16="http://schemas.microsoft.com/office/drawing/2014/main" id="{3F4CD649-4149-1E00-6264-2EC36856990E}"/>
              </a:ext>
            </a:extLst>
          </p:cNvPr>
          <p:cNvGraphicFramePr>
            <a:graphicFrameLocks noGrp="1"/>
          </p:cNvGraphicFramePr>
          <p:nvPr>
            <p:extLst>
              <p:ext uri="{D42A27DB-BD31-4B8C-83A1-F6EECF244321}">
                <p14:modId xmlns:p14="http://schemas.microsoft.com/office/powerpoint/2010/main" val="3119195676"/>
              </p:ext>
            </p:extLst>
          </p:nvPr>
        </p:nvGraphicFramePr>
        <p:xfrm>
          <a:off x="76200" y="719666"/>
          <a:ext cx="11948161" cy="3239686"/>
        </p:xfrm>
        <a:graphic>
          <a:graphicData uri="http://schemas.openxmlformats.org/drawingml/2006/table">
            <a:tbl>
              <a:tblPr firstRow="1" bandRow="1">
                <a:tableStyleId>{85A55F3B-3B2A-47DC-AB95-8D1C4C1B148F}</a:tableStyleId>
              </a:tblPr>
              <a:tblGrid>
                <a:gridCol w="699584">
                  <a:extLst>
                    <a:ext uri="{9D8B030D-6E8A-4147-A177-3AD203B41FA5}">
                      <a16:colId xmlns:a16="http://schemas.microsoft.com/office/drawing/2014/main" val="305064780"/>
                    </a:ext>
                  </a:extLst>
                </a:gridCol>
                <a:gridCol w="2853567">
                  <a:extLst>
                    <a:ext uri="{9D8B030D-6E8A-4147-A177-3AD203B41FA5}">
                      <a16:colId xmlns:a16="http://schemas.microsoft.com/office/drawing/2014/main" val="4143618029"/>
                    </a:ext>
                  </a:extLst>
                </a:gridCol>
                <a:gridCol w="1297913">
                  <a:extLst>
                    <a:ext uri="{9D8B030D-6E8A-4147-A177-3AD203B41FA5}">
                      <a16:colId xmlns:a16="http://schemas.microsoft.com/office/drawing/2014/main" val="2417226237"/>
                    </a:ext>
                  </a:extLst>
                </a:gridCol>
                <a:gridCol w="1288708">
                  <a:extLst>
                    <a:ext uri="{9D8B030D-6E8A-4147-A177-3AD203B41FA5}">
                      <a16:colId xmlns:a16="http://schemas.microsoft.com/office/drawing/2014/main" val="2684895034"/>
                    </a:ext>
                  </a:extLst>
                </a:gridCol>
                <a:gridCol w="2853567">
                  <a:extLst>
                    <a:ext uri="{9D8B030D-6E8A-4147-A177-3AD203B41FA5}">
                      <a16:colId xmlns:a16="http://schemas.microsoft.com/office/drawing/2014/main" val="1790237617"/>
                    </a:ext>
                  </a:extLst>
                </a:gridCol>
                <a:gridCol w="2954822">
                  <a:extLst>
                    <a:ext uri="{9D8B030D-6E8A-4147-A177-3AD203B41FA5}">
                      <a16:colId xmlns:a16="http://schemas.microsoft.com/office/drawing/2014/main" val="1508521934"/>
                    </a:ext>
                  </a:extLst>
                </a:gridCol>
              </a:tblGrid>
              <a:tr h="496486">
                <a:tc>
                  <a:txBody>
                    <a:bodyPr/>
                    <a:lstStyle/>
                    <a:p>
                      <a:r>
                        <a:rPr lang="en-US" dirty="0"/>
                        <a:t>Sr. No.</a:t>
                      </a:r>
                      <a:endParaRPr lang="en-IN" dirty="0"/>
                    </a:p>
                  </a:txBody>
                  <a:tcPr/>
                </a:tc>
                <a:tc>
                  <a:txBody>
                    <a:bodyPr/>
                    <a:lstStyle/>
                    <a:p>
                      <a:r>
                        <a:rPr lang="en-US" dirty="0"/>
                        <a:t>Name</a:t>
                      </a:r>
                      <a:endParaRPr lang="en-IN" dirty="0"/>
                    </a:p>
                  </a:txBody>
                  <a:tcPr/>
                </a:tc>
                <a:tc>
                  <a:txBody>
                    <a:bodyPr/>
                    <a:lstStyle/>
                    <a:p>
                      <a:r>
                        <a:rPr lang="en-US" dirty="0"/>
                        <a:t>A</a:t>
                      </a:r>
                      <a:r>
                        <a:rPr lang="en-IN" dirty="0" err="1"/>
                        <a:t>uthor</a:t>
                      </a:r>
                      <a:r>
                        <a:rPr lang="en-IN" dirty="0"/>
                        <a:t> Name</a:t>
                      </a:r>
                    </a:p>
                  </a:txBody>
                  <a:tcPr/>
                </a:tc>
                <a:tc>
                  <a:txBody>
                    <a:bodyPr/>
                    <a:lstStyle/>
                    <a:p>
                      <a:r>
                        <a:rPr lang="en-US" dirty="0"/>
                        <a:t>Year</a:t>
                      </a:r>
                      <a:endParaRPr lang="en-IN" dirty="0"/>
                    </a:p>
                  </a:txBody>
                  <a:tcPr/>
                </a:tc>
                <a:tc>
                  <a:txBody>
                    <a:bodyPr/>
                    <a:lstStyle/>
                    <a:p>
                      <a:r>
                        <a:rPr lang="en-US" dirty="0"/>
                        <a:t>Advantage</a:t>
                      </a:r>
                      <a:endParaRPr lang="en-IN" dirty="0"/>
                    </a:p>
                  </a:txBody>
                  <a:tcPr/>
                </a:tc>
                <a:tc>
                  <a:txBody>
                    <a:bodyPr/>
                    <a:lstStyle/>
                    <a:p>
                      <a:r>
                        <a:rPr lang="en-US" dirty="0"/>
                        <a:t>Future Scope</a:t>
                      </a:r>
                      <a:endParaRPr lang="en-IN" dirty="0"/>
                    </a:p>
                  </a:txBody>
                  <a:tcPr/>
                </a:tc>
                <a:extLst>
                  <a:ext uri="{0D108BD9-81ED-4DB2-BD59-A6C34878D82A}">
                    <a16:rowId xmlns:a16="http://schemas.microsoft.com/office/drawing/2014/main" val="3820265039"/>
                  </a:ext>
                </a:extLst>
              </a:tr>
              <a:tr h="1268786">
                <a:tc>
                  <a:txBody>
                    <a:bodyPr/>
                    <a:lstStyle/>
                    <a:p>
                      <a:r>
                        <a:rPr lang="en-US" dirty="0"/>
                        <a:t>4</a:t>
                      </a:r>
                      <a:endParaRPr lang="en-IN" dirty="0"/>
                    </a:p>
                  </a:txBody>
                  <a:tcPr/>
                </a:tc>
                <a:tc>
                  <a:txBody>
                    <a:bodyPr/>
                    <a:lstStyle/>
                    <a:p>
                      <a:r>
                        <a:rPr lang="en-US" b="1" dirty="0"/>
                        <a:t>The Gamification of Learning and Instruction: Game-based Methods and Strategies for Training and Education</a:t>
                      </a:r>
                      <a:endParaRPr lang="en-IN" dirty="0"/>
                    </a:p>
                  </a:txBody>
                  <a:tcPr/>
                </a:tc>
                <a:tc>
                  <a:txBody>
                    <a:bodyPr/>
                    <a:lstStyle/>
                    <a:p>
                      <a:r>
                        <a:rPr lang="en-IN" dirty="0"/>
                        <a:t>Kapp, K. M.</a:t>
                      </a:r>
                    </a:p>
                  </a:txBody>
                  <a:tcPr/>
                </a:tc>
                <a:tc>
                  <a:txBody>
                    <a:bodyPr/>
                    <a:lstStyle/>
                    <a:p>
                      <a:r>
                        <a:rPr lang="en-IN" dirty="0"/>
                        <a:t>2012</a:t>
                      </a:r>
                    </a:p>
                  </a:txBody>
                  <a:tcPr/>
                </a:tc>
                <a:tc>
                  <a:txBody>
                    <a:bodyPr/>
                    <a:lstStyle/>
                    <a:p>
                      <a:r>
                        <a:rPr lang="en-US" dirty="0"/>
                        <a:t>This book offers a comprehensive examination of gamification in education and training, presenting a range of practical methods and strategies.</a:t>
                      </a:r>
                      <a:endParaRPr lang="en-IN" dirty="0"/>
                    </a:p>
                  </a:txBody>
                  <a:tcPr/>
                </a:tc>
                <a:tc>
                  <a:txBody>
                    <a:bodyPr/>
                    <a:lstStyle/>
                    <a:p>
                      <a:r>
                        <a:rPr lang="en-US" dirty="0"/>
                        <a:t>Future research can explore the evolution of gamified learning methods, assess their long-term effectiveness, and adapt them to changing educational and professional landscapes.</a:t>
                      </a:r>
                      <a:endParaRPr lang="en-IN" dirty="0"/>
                    </a:p>
                  </a:txBody>
                  <a:tcPr/>
                </a:tc>
                <a:extLst>
                  <a:ext uri="{0D108BD9-81ED-4DB2-BD59-A6C34878D82A}">
                    <a16:rowId xmlns:a16="http://schemas.microsoft.com/office/drawing/2014/main" val="195140933"/>
                  </a:ext>
                </a:extLst>
              </a:tr>
              <a:tr h="1268786">
                <a:tc>
                  <a:txBody>
                    <a:bodyPr/>
                    <a:lstStyle/>
                    <a:p>
                      <a:r>
                        <a:rPr lang="en-US" dirty="0"/>
                        <a:t>5</a:t>
                      </a:r>
                      <a:endParaRPr lang="en-IN" dirty="0"/>
                    </a:p>
                  </a:txBody>
                  <a:tcPr/>
                </a:tc>
                <a:tc>
                  <a:txBody>
                    <a:bodyPr/>
                    <a:lstStyle/>
                    <a:p>
                      <a:r>
                        <a:rPr lang="en-US" b="1" dirty="0"/>
                        <a:t>The Ethics of Computer Games</a:t>
                      </a:r>
                      <a:endParaRPr lang="en-IN" dirty="0"/>
                    </a:p>
                  </a:txBody>
                  <a:tcPr/>
                </a:tc>
                <a:tc>
                  <a:txBody>
                    <a:bodyPr/>
                    <a:lstStyle/>
                    <a:p>
                      <a:r>
                        <a:rPr lang="en-IN" dirty="0" err="1"/>
                        <a:t>Sicart</a:t>
                      </a:r>
                      <a:r>
                        <a:rPr lang="en-IN" dirty="0"/>
                        <a:t>, M.</a:t>
                      </a:r>
                    </a:p>
                  </a:txBody>
                  <a:tcPr/>
                </a:tc>
                <a:tc>
                  <a:txBody>
                    <a:bodyPr/>
                    <a:lstStyle/>
                    <a:p>
                      <a:r>
                        <a:rPr lang="en-IN" dirty="0"/>
                        <a:t>2009</a:t>
                      </a:r>
                    </a:p>
                  </a:txBody>
                  <a:tcPr/>
                </a:tc>
                <a:tc>
                  <a:txBody>
                    <a:bodyPr/>
                    <a:lstStyle/>
                    <a:p>
                      <a:r>
                        <a:rPr lang="en-US" dirty="0"/>
                        <a:t>This book provides an ethical perspective on gaming technology, discussing issues like violence, addiction, and privacy, offering insights into the ethical considerations of gaming.</a:t>
                      </a:r>
                      <a:endParaRPr lang="en-IN" dirty="0"/>
                    </a:p>
                  </a:txBody>
                  <a:tcPr/>
                </a:tc>
                <a:tc>
                  <a:txBody>
                    <a:bodyPr/>
                    <a:lstStyle/>
                    <a:p>
                      <a:r>
                        <a:rPr lang="en-US" dirty="0"/>
                        <a:t>Future research can delve into the development of ethical guidelines and regulations for the gaming industry and explore the impact of these guidelines on gaming content and user behavior.</a:t>
                      </a:r>
                      <a:endParaRPr lang="en-IN" dirty="0"/>
                    </a:p>
                  </a:txBody>
                  <a:tcPr/>
                </a:tc>
                <a:extLst>
                  <a:ext uri="{0D108BD9-81ED-4DB2-BD59-A6C34878D82A}">
                    <a16:rowId xmlns:a16="http://schemas.microsoft.com/office/drawing/2014/main" val="3348950977"/>
                  </a:ext>
                </a:extLst>
              </a:tr>
            </a:tbl>
          </a:graphicData>
        </a:graphic>
      </p:graphicFrame>
      <p:sp>
        <p:nvSpPr>
          <p:cNvPr id="4" name="TextBox 3">
            <a:extLst>
              <a:ext uri="{FF2B5EF4-FFF2-40B4-BE49-F238E27FC236}">
                <a16:creationId xmlns:a16="http://schemas.microsoft.com/office/drawing/2014/main" id="{2D189A60-F487-E92A-6EF0-40AA3AC33D1A}"/>
              </a:ext>
            </a:extLst>
          </p:cNvPr>
          <p:cNvSpPr txBox="1"/>
          <p:nvPr/>
        </p:nvSpPr>
        <p:spPr>
          <a:xfrm>
            <a:off x="292608" y="4417361"/>
            <a:ext cx="11731752" cy="1938992"/>
          </a:xfrm>
          <a:prstGeom prst="rect">
            <a:avLst/>
          </a:prstGeom>
          <a:noFill/>
        </p:spPr>
        <p:txBody>
          <a:bodyPr wrap="square">
            <a:spAutoFit/>
          </a:bodyPr>
          <a:lstStyle/>
          <a:p>
            <a:pPr algn="just"/>
            <a:r>
              <a:rPr lang="en-US" sz="2400" dirty="0"/>
              <a:t>                                      These literature survey entries offer a broad spectrum of perspectives on gaming technology, from its cognitive impacts to its applications in healthcare, education, and ethics. They also point to future research directions, such as further investigating the intricacies of cognitive improvements and the ethical implications of gaming content.</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a:spLocks noGrp="1"/>
          </p:cNvSpPr>
          <p:nvPr>
            <p:ph type="body" idx="1"/>
          </p:nvPr>
        </p:nvSpPr>
        <p:spPr>
          <a:xfrm>
            <a:off x="66675" y="710243"/>
            <a:ext cx="11966829" cy="5852482"/>
          </a:xfrm>
          <a:prstGeom prst="rect">
            <a:avLst/>
          </a:prstGeom>
          <a:noFill/>
          <a:ln w="9525" cap="flat" cmpd="sng">
            <a:solidFill>
              <a:srgbClr val="60B5CC"/>
            </a:solidFill>
            <a:prstDash val="solid"/>
            <a:round/>
            <a:headEnd type="none" w="sm" len="sm"/>
            <a:tailEnd type="none" w="sm" len="sm"/>
          </a:ln>
        </p:spPr>
        <p:txBody>
          <a:bodyPr spcFirstLastPara="1" wrap="square" lIns="91425" tIns="45700" rIns="91425" bIns="45700" anchor="t" anchorCtr="0">
            <a:noAutofit/>
          </a:bodyPr>
          <a:lstStyle/>
          <a:p>
            <a:pPr marL="342900" lvl="0" indent="-203200" algn="just" rtl="0">
              <a:spcBef>
                <a:spcPts val="440"/>
              </a:spcBef>
              <a:spcAft>
                <a:spcPts val="0"/>
              </a:spcAft>
              <a:buClr>
                <a:schemeClr val="dk1"/>
              </a:buClr>
              <a:buSzPts val="2200"/>
              <a:buFont typeface="Noto Sans Symbols"/>
              <a:buNone/>
            </a:pPr>
            <a:r>
              <a:rPr lang="en-US" sz="2800" dirty="0"/>
              <a:t>            The multifaceted impact of gaming technology on various aspects of our lives. Gaming technology is more than just a medium for entertainment; it serves as a dynamic tool with significant implications for cognition, education, healthcare, and even ethical considerations.</a:t>
            </a:r>
          </a:p>
          <a:p>
            <a:pPr marL="342900" lvl="0" indent="-203200" algn="just" rtl="0">
              <a:spcBef>
                <a:spcPts val="440"/>
              </a:spcBef>
              <a:spcAft>
                <a:spcPts val="0"/>
              </a:spcAft>
              <a:buClr>
                <a:schemeClr val="dk1"/>
              </a:buClr>
              <a:buSzPts val="2200"/>
              <a:buFont typeface="Noto Sans Symbols"/>
              <a:buNone/>
            </a:pPr>
            <a:endParaRPr lang="en-US" sz="2800" dirty="0"/>
          </a:p>
          <a:p>
            <a:pPr marL="596900" lvl="0" indent="-457200" algn="just" rtl="0">
              <a:spcBef>
                <a:spcPts val="440"/>
              </a:spcBef>
              <a:spcAft>
                <a:spcPts val="0"/>
              </a:spcAft>
              <a:buClr>
                <a:schemeClr val="dk1"/>
              </a:buClr>
              <a:buSzPts val="2200"/>
              <a:buFont typeface="Arial" panose="020B0604020202020204" pitchFamily="34" charset="0"/>
              <a:buChar char="•"/>
            </a:pPr>
            <a:r>
              <a:rPr lang="en-US" sz="2800" b="1" dirty="0"/>
              <a:t>Cognitive Enhancement</a:t>
            </a:r>
            <a:r>
              <a:rPr lang="en-US" sz="2800" dirty="0"/>
              <a:t>: Numerous studies, such as Green and Bavelier's (2003) research on "The Impact of Video Games on Cognitive Function," have established that gaming can improve cognitive skills, including attention, memory, and problem-solving. This cognitive enhancement is attributed to the demand for precision and quick decision-making in many video games.</a:t>
            </a:r>
            <a:endParaRPr sz="2800" dirty="0">
              <a:latin typeface="Times New Roman"/>
              <a:ea typeface="Times New Roman"/>
              <a:cs typeface="Times New Roman"/>
              <a:sym typeface="Times New Roman"/>
            </a:endParaRPr>
          </a:p>
        </p:txBody>
      </p:sp>
      <p:sp>
        <p:nvSpPr>
          <p:cNvPr id="140" name="Google Shape;140;p18"/>
          <p:cNvSpPr txBox="1">
            <a:spLocks noGrp="1"/>
          </p:cNvSpPr>
          <p:nvPr>
            <p:ph type="sldNum" idx="12"/>
          </p:nvPr>
        </p:nvSpPr>
        <p:spPr>
          <a:xfrm>
            <a:off x="11582400" y="6562725"/>
            <a:ext cx="523875" cy="2794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1" i="0" u="none" strike="noStrike" cap="none">
                <a:solidFill>
                  <a:srgbClr val="898989"/>
                </a:solidFill>
                <a:latin typeface="Times New Roman"/>
                <a:ea typeface="Times New Roman"/>
                <a:cs typeface="Times New Roman"/>
                <a:sym typeface="Times New Roman"/>
              </a:rPr>
              <a:t>9</a:t>
            </a:fld>
            <a:endParaRPr sz="1200" b="1" i="0" u="none" strike="noStrike" cap="none">
              <a:solidFill>
                <a:srgbClr val="898989"/>
              </a:solidFill>
              <a:latin typeface="Times New Roman"/>
              <a:ea typeface="Times New Roman"/>
              <a:cs typeface="Times New Roman"/>
              <a:sym typeface="Times New Roman"/>
            </a:endParaRPr>
          </a:p>
        </p:txBody>
      </p:sp>
      <p:sp>
        <p:nvSpPr>
          <p:cNvPr id="141" name="Google Shape;141;p18"/>
          <p:cNvSpPr txBox="1"/>
          <p:nvPr/>
        </p:nvSpPr>
        <p:spPr>
          <a:xfrm>
            <a:off x="1295400" y="72864"/>
            <a:ext cx="9591675" cy="4573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rgbClr val="66201F"/>
                </a:solidFill>
                <a:latin typeface="Times New Roman"/>
                <a:ea typeface="Times New Roman"/>
                <a:cs typeface="Times New Roman"/>
                <a:sym typeface="Times New Roman"/>
              </a:rPr>
              <a:t>Report of the Present Investigation</a:t>
            </a:r>
            <a:endParaRPr sz="3200" b="0" i="0" u="none" strike="noStrike" cap="none" dirty="0">
              <a:solidFill>
                <a:srgbClr val="66201F"/>
              </a:solidFill>
              <a:latin typeface="Times New Roman"/>
              <a:ea typeface="Times New Roman"/>
              <a:cs typeface="Times New Roman"/>
              <a:sym typeface="Times New Roman"/>
            </a:endParaRPr>
          </a:p>
        </p:txBody>
      </p:sp>
      <p:sp>
        <p:nvSpPr>
          <p:cNvPr id="142" name="Google Shape;142;p18"/>
          <p:cNvSpPr/>
          <p:nvPr/>
        </p:nvSpPr>
        <p:spPr>
          <a:xfrm>
            <a:off x="0" y="574998"/>
            <a:ext cx="12192000" cy="34602"/>
          </a:xfrm>
          <a:prstGeom prst="rect">
            <a:avLst/>
          </a:prstGeom>
          <a:solidFill>
            <a:srgbClr val="60B5CC"/>
          </a:solidFill>
          <a:ln w="25400" cap="flat" cmpd="sng">
            <a:solidFill>
              <a:srgbClr val="60B5C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B0F0"/>
              </a:solidFill>
              <a:latin typeface="Arial"/>
              <a:ea typeface="Arial"/>
              <a:cs typeface="Arial"/>
              <a:sym typeface="Arial"/>
            </a:endParaRPr>
          </a:p>
        </p:txBody>
      </p:sp>
      <p:pic>
        <p:nvPicPr>
          <p:cNvPr id="143" name="Google Shape;143;p18" descr="A red and yellow letter on a black background&#10;&#10;Description automatically generated"/>
          <p:cNvPicPr preferRelativeResize="0"/>
          <p:nvPr/>
        </p:nvPicPr>
        <p:blipFill rotWithShape="1">
          <a:blip r:embed="rId3">
            <a:alphaModFix/>
          </a:blip>
          <a:srcRect/>
          <a:stretch/>
        </p:blipFill>
        <p:spPr>
          <a:xfrm>
            <a:off x="76200" y="95250"/>
            <a:ext cx="1219200" cy="43966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2526</Words>
  <Application>Microsoft Office PowerPoint</Application>
  <PresentationFormat>Widescreen</PresentationFormat>
  <Paragraphs>178</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Corsiva</vt:lpstr>
      <vt:lpstr>Times New Roman</vt:lpstr>
      <vt:lpstr>Arial</vt:lpstr>
      <vt:lpstr>Wingdings</vt:lpstr>
      <vt:lpstr>Calibri</vt:lpstr>
      <vt:lpstr>Lora Medium</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Kunal Kawate</cp:lastModifiedBy>
  <cp:revision>5</cp:revision>
  <dcterms:modified xsi:type="dcterms:W3CDTF">2023-11-07T14:05:09Z</dcterms:modified>
</cp:coreProperties>
</file>