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66" r:id="rId2"/>
    <p:sldId id="455" r:id="rId3"/>
    <p:sldId id="476" r:id="rId4"/>
    <p:sldId id="475" r:id="rId5"/>
    <p:sldId id="468" r:id="rId6"/>
    <p:sldId id="489" r:id="rId7"/>
    <p:sldId id="477" r:id="rId8"/>
    <p:sldId id="479" r:id="rId9"/>
    <p:sldId id="482" r:id="rId10"/>
    <p:sldId id="480" r:id="rId11"/>
    <p:sldId id="483" r:id="rId12"/>
    <p:sldId id="484" r:id="rId13"/>
    <p:sldId id="485" r:id="rId14"/>
    <p:sldId id="472" r:id="rId15"/>
    <p:sldId id="486" r:id="rId16"/>
    <p:sldId id="487" r:id="rId17"/>
    <p:sldId id="473" r:id="rId18"/>
    <p:sldId id="488" r:id="rId19"/>
    <p:sldId id="474" r:id="rId20"/>
    <p:sldId id="467"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0B5CC"/>
    <a:srgbClr val="B1DBE6"/>
    <a:srgbClr val="6E0000"/>
    <a:srgbClr val="D5AB3B"/>
    <a:srgbClr val="005EA4"/>
    <a:srgbClr val="9A2827"/>
    <a:srgbClr val="0065B0"/>
    <a:srgbClr val="FFE8BE"/>
    <a:srgbClr val="C92114"/>
    <a:srgbClr val="0C7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9687" autoAdjust="0"/>
  </p:normalViewPr>
  <p:slideViewPr>
    <p:cSldViewPr>
      <p:cViewPr varScale="1">
        <p:scale>
          <a:sx n="79" d="100"/>
          <a:sy n="79" d="100"/>
        </p:scale>
        <p:origin x="974"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28E3469-D24A-4C2D-8D28-F3B86709611F}" type="datetimeFigureOut">
              <a:rPr lang="en-US"/>
              <a:pPr>
                <a:defRPr/>
              </a:pPr>
              <a:t>3/28/2024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E48B5CE-3B03-4514-9AD2-16E69FAD2E62}" type="slidenum">
              <a:rPr lang="en-IN" altLang="en-US"/>
              <a:pPr/>
              <a:t>‹#›</a:t>
            </a:fld>
            <a:endParaRPr lang="en-IN" altLang="en-US"/>
          </a:p>
        </p:txBody>
      </p:sp>
    </p:spTree>
    <p:extLst>
      <p:ext uri="{BB962C8B-B14F-4D97-AF65-F5344CB8AC3E}">
        <p14:creationId xmlns:p14="http://schemas.microsoft.com/office/powerpoint/2010/main" val="697185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5E6EC00C-CD03-4817-A122-B377A53743BD}" type="datetime1">
              <a:rPr lang="en-US"/>
              <a:pPr>
                <a:defRPr/>
              </a:pPr>
              <a:t>3/28/2024</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6" name="Slide Number Placeholder 5"/>
          <p:cNvSpPr>
            <a:spLocks noGrp="1"/>
          </p:cNvSpPr>
          <p:nvPr>
            <p:ph type="sldNum" sz="quarter" idx="12"/>
          </p:nvPr>
        </p:nvSpPr>
        <p:spPr/>
        <p:txBody>
          <a:bodyPr/>
          <a:lstStyle>
            <a:lvl1pPr>
              <a:defRPr/>
            </a:lvl1pPr>
          </a:lstStyle>
          <a:p>
            <a:fld id="{7A523C00-BBF4-4207-97C0-2CB0ACCB9775}" type="slidenum">
              <a:rPr lang="en-IN" altLang="en-US"/>
              <a:pPr/>
              <a:t>‹#›</a:t>
            </a:fld>
            <a:endParaRPr lang="en-IN" altLang="en-US"/>
          </a:p>
        </p:txBody>
      </p:sp>
    </p:spTree>
    <p:extLst>
      <p:ext uri="{BB962C8B-B14F-4D97-AF65-F5344CB8AC3E}">
        <p14:creationId xmlns:p14="http://schemas.microsoft.com/office/powerpoint/2010/main" val="24497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7AFB226A-5553-40C3-B06E-5AE683E04101}" type="datetime1">
              <a:rPr lang="en-US"/>
              <a:pPr>
                <a:defRPr/>
              </a:pPr>
              <a:t>3/28/2024</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6" name="Slide Number Placeholder 5"/>
          <p:cNvSpPr>
            <a:spLocks noGrp="1"/>
          </p:cNvSpPr>
          <p:nvPr>
            <p:ph type="sldNum" sz="quarter" idx="12"/>
          </p:nvPr>
        </p:nvSpPr>
        <p:spPr/>
        <p:txBody>
          <a:bodyPr/>
          <a:lstStyle>
            <a:lvl1pPr>
              <a:defRPr/>
            </a:lvl1pPr>
          </a:lstStyle>
          <a:p>
            <a:fld id="{7330E842-506A-4985-9468-8ABF04302953}" type="slidenum">
              <a:rPr lang="en-IN" altLang="en-US"/>
              <a:pPr/>
              <a:t>‹#›</a:t>
            </a:fld>
            <a:endParaRPr lang="en-IN" altLang="en-US"/>
          </a:p>
        </p:txBody>
      </p:sp>
    </p:spTree>
    <p:extLst>
      <p:ext uri="{BB962C8B-B14F-4D97-AF65-F5344CB8AC3E}">
        <p14:creationId xmlns:p14="http://schemas.microsoft.com/office/powerpoint/2010/main" val="282648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EA9D86B-4418-41BF-AAC5-B47E06C73F36}" type="datetime1">
              <a:rPr lang="en-US"/>
              <a:pPr>
                <a:defRPr/>
              </a:pPr>
              <a:t>3/28/2024</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6" name="Slide Number Placeholder 5"/>
          <p:cNvSpPr>
            <a:spLocks noGrp="1"/>
          </p:cNvSpPr>
          <p:nvPr>
            <p:ph type="sldNum" sz="quarter" idx="12"/>
          </p:nvPr>
        </p:nvSpPr>
        <p:spPr/>
        <p:txBody>
          <a:bodyPr/>
          <a:lstStyle>
            <a:lvl1pPr>
              <a:defRPr/>
            </a:lvl1pPr>
          </a:lstStyle>
          <a:p>
            <a:fld id="{C0A65BD1-5824-4D13-B24F-64DF2CA5802D}" type="slidenum">
              <a:rPr lang="en-IN" altLang="en-US"/>
              <a:pPr/>
              <a:t>‹#›</a:t>
            </a:fld>
            <a:endParaRPr lang="en-IN" altLang="en-US"/>
          </a:p>
        </p:txBody>
      </p:sp>
    </p:spTree>
    <p:extLst>
      <p:ext uri="{BB962C8B-B14F-4D97-AF65-F5344CB8AC3E}">
        <p14:creationId xmlns:p14="http://schemas.microsoft.com/office/powerpoint/2010/main" val="73619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691D970-CA06-45A6-94C0-D909AB289070}" type="datetime1">
              <a:rPr lang="en-US"/>
              <a:pPr>
                <a:defRPr/>
              </a:pPr>
              <a:t>3/28/2024</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6" name="Slide Number Placeholder 5"/>
          <p:cNvSpPr>
            <a:spLocks noGrp="1"/>
          </p:cNvSpPr>
          <p:nvPr>
            <p:ph type="sldNum" sz="quarter" idx="12"/>
          </p:nvPr>
        </p:nvSpPr>
        <p:spPr/>
        <p:txBody>
          <a:bodyPr/>
          <a:lstStyle>
            <a:lvl1pPr>
              <a:defRPr/>
            </a:lvl1pPr>
          </a:lstStyle>
          <a:p>
            <a:fld id="{E22B1F50-308D-4AAF-965D-90829D7760E1}" type="slidenum">
              <a:rPr lang="en-IN" altLang="en-US"/>
              <a:pPr/>
              <a:t>‹#›</a:t>
            </a:fld>
            <a:endParaRPr lang="en-IN" altLang="en-US"/>
          </a:p>
        </p:txBody>
      </p:sp>
    </p:spTree>
    <p:extLst>
      <p:ext uri="{BB962C8B-B14F-4D97-AF65-F5344CB8AC3E}">
        <p14:creationId xmlns:p14="http://schemas.microsoft.com/office/powerpoint/2010/main" val="373191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09DB5C-8C3B-4F22-A80E-887529212F3C}" type="datetime1">
              <a:rPr lang="en-US"/>
              <a:pPr>
                <a:defRPr/>
              </a:pPr>
              <a:t>3/28/2024</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6" name="Slide Number Placeholder 5"/>
          <p:cNvSpPr>
            <a:spLocks noGrp="1"/>
          </p:cNvSpPr>
          <p:nvPr>
            <p:ph type="sldNum" sz="quarter" idx="12"/>
          </p:nvPr>
        </p:nvSpPr>
        <p:spPr/>
        <p:txBody>
          <a:bodyPr/>
          <a:lstStyle>
            <a:lvl1pPr>
              <a:defRPr/>
            </a:lvl1pPr>
          </a:lstStyle>
          <a:p>
            <a:fld id="{17F57898-362D-4609-B882-E68367B08FFC}" type="slidenum">
              <a:rPr lang="en-IN" altLang="en-US"/>
              <a:pPr/>
              <a:t>‹#›</a:t>
            </a:fld>
            <a:endParaRPr lang="en-IN" altLang="en-US"/>
          </a:p>
        </p:txBody>
      </p:sp>
    </p:spTree>
    <p:extLst>
      <p:ext uri="{BB962C8B-B14F-4D97-AF65-F5344CB8AC3E}">
        <p14:creationId xmlns:p14="http://schemas.microsoft.com/office/powerpoint/2010/main" val="333375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51EA1FBC-C7AD-40AD-9B3D-948A68D58F5B}" type="datetime1">
              <a:rPr lang="en-US"/>
              <a:pPr>
                <a:defRPr/>
              </a:pPr>
              <a:t>3/28/2024</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7" name="Slide Number Placeholder 5"/>
          <p:cNvSpPr>
            <a:spLocks noGrp="1"/>
          </p:cNvSpPr>
          <p:nvPr>
            <p:ph type="sldNum" sz="quarter" idx="12"/>
          </p:nvPr>
        </p:nvSpPr>
        <p:spPr/>
        <p:txBody>
          <a:bodyPr/>
          <a:lstStyle>
            <a:lvl1pPr>
              <a:defRPr/>
            </a:lvl1pPr>
          </a:lstStyle>
          <a:p>
            <a:fld id="{AE97B111-1DA6-44C1-B9F3-D5E010417316}" type="slidenum">
              <a:rPr lang="en-IN" altLang="en-US"/>
              <a:pPr/>
              <a:t>‹#›</a:t>
            </a:fld>
            <a:endParaRPr lang="en-IN" altLang="en-US"/>
          </a:p>
        </p:txBody>
      </p:sp>
    </p:spTree>
    <p:extLst>
      <p:ext uri="{BB962C8B-B14F-4D97-AF65-F5344CB8AC3E}">
        <p14:creationId xmlns:p14="http://schemas.microsoft.com/office/powerpoint/2010/main" val="347507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F3DB572D-7876-4EC0-96F0-8E275374320A}" type="datetime1">
              <a:rPr lang="en-US"/>
              <a:pPr>
                <a:defRPr/>
              </a:pPr>
              <a:t>3/28/2024</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9" name="Slide Number Placeholder 5"/>
          <p:cNvSpPr>
            <a:spLocks noGrp="1"/>
          </p:cNvSpPr>
          <p:nvPr>
            <p:ph type="sldNum" sz="quarter" idx="12"/>
          </p:nvPr>
        </p:nvSpPr>
        <p:spPr/>
        <p:txBody>
          <a:bodyPr/>
          <a:lstStyle>
            <a:lvl1pPr>
              <a:defRPr/>
            </a:lvl1pPr>
          </a:lstStyle>
          <a:p>
            <a:fld id="{EFB50279-8150-4627-8118-26A284CFEF88}" type="slidenum">
              <a:rPr lang="en-IN" altLang="en-US"/>
              <a:pPr/>
              <a:t>‹#›</a:t>
            </a:fld>
            <a:endParaRPr lang="en-IN" altLang="en-US"/>
          </a:p>
        </p:txBody>
      </p:sp>
    </p:spTree>
    <p:extLst>
      <p:ext uri="{BB962C8B-B14F-4D97-AF65-F5344CB8AC3E}">
        <p14:creationId xmlns:p14="http://schemas.microsoft.com/office/powerpoint/2010/main" val="391532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7567FF8-9329-43B8-9859-0E051B0B4296}" type="datetime1">
              <a:rPr lang="en-US"/>
              <a:pPr>
                <a:defRPr/>
              </a:pPr>
              <a:t>3/28/2024</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5" name="Slide Number Placeholder 5"/>
          <p:cNvSpPr>
            <a:spLocks noGrp="1"/>
          </p:cNvSpPr>
          <p:nvPr>
            <p:ph type="sldNum" sz="quarter" idx="12"/>
          </p:nvPr>
        </p:nvSpPr>
        <p:spPr/>
        <p:txBody>
          <a:bodyPr/>
          <a:lstStyle>
            <a:lvl1pPr>
              <a:defRPr/>
            </a:lvl1pPr>
          </a:lstStyle>
          <a:p>
            <a:fld id="{D1E42A79-F7E0-4A33-A97E-17E7CDBDBDD0}" type="slidenum">
              <a:rPr lang="en-IN" altLang="en-US"/>
              <a:pPr/>
              <a:t>‹#›</a:t>
            </a:fld>
            <a:endParaRPr lang="en-IN" altLang="en-US"/>
          </a:p>
        </p:txBody>
      </p:sp>
    </p:spTree>
    <p:extLst>
      <p:ext uri="{BB962C8B-B14F-4D97-AF65-F5344CB8AC3E}">
        <p14:creationId xmlns:p14="http://schemas.microsoft.com/office/powerpoint/2010/main" val="49729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AB193C-8127-431F-85E9-1611768A41CC}" type="datetime1">
              <a:rPr lang="en-US"/>
              <a:pPr>
                <a:defRPr/>
              </a:pPr>
              <a:t>3/28/2024</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4" name="Slide Number Placeholder 5"/>
          <p:cNvSpPr>
            <a:spLocks noGrp="1"/>
          </p:cNvSpPr>
          <p:nvPr>
            <p:ph type="sldNum" sz="quarter" idx="12"/>
          </p:nvPr>
        </p:nvSpPr>
        <p:spPr/>
        <p:txBody>
          <a:bodyPr/>
          <a:lstStyle>
            <a:lvl1pPr>
              <a:defRPr/>
            </a:lvl1pPr>
          </a:lstStyle>
          <a:p>
            <a:fld id="{24481EDF-7791-4B65-8E69-EDBF681E70DE}" type="slidenum">
              <a:rPr lang="en-IN" altLang="en-US"/>
              <a:pPr/>
              <a:t>‹#›</a:t>
            </a:fld>
            <a:endParaRPr lang="en-IN" altLang="en-US"/>
          </a:p>
        </p:txBody>
      </p:sp>
    </p:spTree>
    <p:extLst>
      <p:ext uri="{BB962C8B-B14F-4D97-AF65-F5344CB8AC3E}">
        <p14:creationId xmlns:p14="http://schemas.microsoft.com/office/powerpoint/2010/main" val="331596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992C413-80C8-4FEA-A3BD-FA2A00190540}" type="datetime1">
              <a:rPr lang="en-US"/>
              <a:pPr>
                <a:defRPr/>
              </a:pPr>
              <a:t>3/28/2024</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7" name="Slide Number Placeholder 5"/>
          <p:cNvSpPr>
            <a:spLocks noGrp="1"/>
          </p:cNvSpPr>
          <p:nvPr>
            <p:ph type="sldNum" sz="quarter" idx="12"/>
          </p:nvPr>
        </p:nvSpPr>
        <p:spPr/>
        <p:txBody>
          <a:bodyPr/>
          <a:lstStyle>
            <a:lvl1pPr>
              <a:defRPr/>
            </a:lvl1pPr>
          </a:lstStyle>
          <a:p>
            <a:fld id="{E49D2043-3631-44E6-B515-7268A996BA56}" type="slidenum">
              <a:rPr lang="en-IN" altLang="en-US"/>
              <a:pPr/>
              <a:t>‹#›</a:t>
            </a:fld>
            <a:endParaRPr lang="en-IN" altLang="en-US"/>
          </a:p>
        </p:txBody>
      </p:sp>
    </p:spTree>
    <p:extLst>
      <p:ext uri="{BB962C8B-B14F-4D97-AF65-F5344CB8AC3E}">
        <p14:creationId xmlns:p14="http://schemas.microsoft.com/office/powerpoint/2010/main" val="166961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B6CF709-00A1-4872-93CC-FEB0051BBE7E}" type="datetime1">
              <a:rPr lang="en-US"/>
              <a:pPr>
                <a:defRPr/>
              </a:pPr>
              <a:t>3/28/2024</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t>Nand Kishore Sharma, PhD Scholar CSE,ASET, AUC</a:t>
            </a:r>
            <a:endParaRPr lang="en-IN"/>
          </a:p>
        </p:txBody>
      </p:sp>
      <p:sp>
        <p:nvSpPr>
          <p:cNvPr id="7" name="Slide Number Placeholder 5"/>
          <p:cNvSpPr>
            <a:spLocks noGrp="1"/>
          </p:cNvSpPr>
          <p:nvPr>
            <p:ph type="sldNum" sz="quarter" idx="12"/>
          </p:nvPr>
        </p:nvSpPr>
        <p:spPr/>
        <p:txBody>
          <a:bodyPr/>
          <a:lstStyle>
            <a:lvl1pPr>
              <a:defRPr/>
            </a:lvl1pPr>
          </a:lstStyle>
          <a:p>
            <a:fld id="{CBA6D5DB-8303-4A7D-A068-820F186DF2CF}" type="slidenum">
              <a:rPr lang="en-IN" altLang="en-US"/>
              <a:pPr/>
              <a:t>‹#›</a:t>
            </a:fld>
            <a:endParaRPr lang="en-IN" altLang="en-US"/>
          </a:p>
        </p:txBody>
      </p:sp>
    </p:spTree>
    <p:extLst>
      <p:ext uri="{BB962C8B-B14F-4D97-AF65-F5344CB8AC3E}">
        <p14:creationId xmlns:p14="http://schemas.microsoft.com/office/powerpoint/2010/main" val="285900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202F27A-943B-44AF-AE45-029BCDC113CB}" type="datetime1">
              <a:rPr lang="en-US"/>
              <a:pPr>
                <a:defRPr/>
              </a:pPr>
              <a:t>3/28/2024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Nand Kishore Sharma, PhD Scholar CSE,ASET, AUC</a:t>
            </a:r>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981B8BA0-A2D0-45F3-A814-F9F4B98191EB}"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API/WebSocket" TargetMode="External"/><Relationship Id="rId2" Type="http://schemas.openxmlformats.org/officeDocument/2006/relationships/hyperlink" Target="https://github.com/Uberi/speech_recogniti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asisinfobyt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 y="3162867"/>
            <a:ext cx="12191996" cy="1227056"/>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70C0"/>
                </a:solidFill>
                <a:latin typeface="Times New Roman" panose="02020603050405020304" pitchFamily="18" charset="0"/>
                <a:cs typeface="Times New Roman" panose="02020603050405020304" pitchFamily="18" charset="0"/>
              </a:rPr>
              <a:t>Python Internship at Oasis </a:t>
            </a:r>
            <a:r>
              <a:rPr lang="en-US" sz="3200" b="1" dirty="0" err="1">
                <a:solidFill>
                  <a:srgbClr val="0070C0"/>
                </a:solidFill>
                <a:latin typeface="Times New Roman" panose="02020603050405020304" pitchFamily="18" charset="0"/>
                <a:cs typeface="Times New Roman" panose="02020603050405020304" pitchFamily="18" charset="0"/>
              </a:rPr>
              <a:t>Infobyte</a:t>
            </a:r>
            <a:endParaRPr lang="en-IN" sz="3200" b="1" dirty="0">
              <a:solidFill>
                <a:srgbClr val="0070C0"/>
              </a:solidFill>
              <a:latin typeface="Times New Roman" panose="02020603050405020304" pitchFamily="18" charset="0"/>
              <a:cs typeface="Times New Roman" panose="02020603050405020304" pitchFamily="18" charset="0"/>
            </a:endParaRPr>
          </a:p>
        </p:txBody>
      </p:sp>
      <p:grpSp>
        <p:nvGrpSpPr>
          <p:cNvPr id="22" name="Group 21"/>
          <p:cNvGrpSpPr/>
          <p:nvPr/>
        </p:nvGrpSpPr>
        <p:grpSpPr>
          <a:xfrm>
            <a:off x="-1" y="1752600"/>
            <a:ext cx="12192001" cy="1092524"/>
            <a:chOff x="-1" y="1981200"/>
            <a:chExt cx="12192001" cy="1092524"/>
          </a:xfrm>
        </p:grpSpPr>
        <p:sp>
          <p:nvSpPr>
            <p:cNvPr id="4" name="Title 1"/>
            <p:cNvSpPr txBox="1">
              <a:spLocks/>
            </p:cNvSpPr>
            <p:nvPr/>
          </p:nvSpPr>
          <p:spPr>
            <a:xfrm>
              <a:off x="-1" y="2045968"/>
              <a:ext cx="12192001" cy="955465"/>
            </a:xfrm>
            <a:prstGeom prst="rect">
              <a:avLst/>
            </a:prstGeom>
            <a:solidFill>
              <a:srgbClr val="005EA4"/>
            </a:solidFill>
            <a:ln>
              <a:solidFill>
                <a:schemeClr val="bg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Times New Roman" panose="02020603050405020304" pitchFamily="18" charset="0"/>
                  <a:cs typeface="Times New Roman" panose="02020603050405020304" pitchFamily="18" charset="0"/>
                </a:rPr>
                <a:t>Internship (</a:t>
              </a:r>
              <a:r>
                <a:rPr lang="en-US" sz="3200" dirty="0">
                  <a:solidFill>
                    <a:schemeClr val="bg1"/>
                  </a:solidFill>
                </a:rPr>
                <a:t>310255)</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Third Year (T.E -Computer Engineering)</a:t>
              </a:r>
            </a:p>
          </p:txBody>
        </p:sp>
        <p:sp>
          <p:nvSpPr>
            <p:cNvPr id="10" name="Title 1"/>
            <p:cNvSpPr txBox="1">
              <a:spLocks/>
            </p:cNvSpPr>
            <p:nvPr/>
          </p:nvSpPr>
          <p:spPr>
            <a:xfrm>
              <a:off x="1" y="1981200"/>
              <a:ext cx="12191999" cy="45719"/>
            </a:xfrm>
            <a:prstGeom prst="rect">
              <a:avLst/>
            </a:prstGeom>
            <a:solidFill>
              <a:srgbClr val="005EA4"/>
            </a:solidFill>
            <a:ln>
              <a:solidFill>
                <a:srgbClr val="0070C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1" y="3028005"/>
              <a:ext cx="12191999" cy="45719"/>
            </a:xfrm>
            <a:prstGeom prst="rect">
              <a:avLst/>
            </a:prstGeom>
            <a:solidFill>
              <a:srgbClr val="005EA4"/>
            </a:solidFill>
            <a:ln>
              <a:solidFill>
                <a:srgbClr val="0070C0"/>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dirty="0">
                <a:solidFill>
                  <a:schemeClr val="bg1"/>
                </a:solidFill>
                <a:latin typeface="Times New Roman" panose="02020603050405020304" pitchFamily="18" charset="0"/>
                <a:cs typeface="Times New Roman" panose="02020603050405020304" pitchFamily="18" charset="0"/>
              </a:endParaRPr>
            </a:p>
          </p:txBody>
        </p:sp>
      </p:grpSp>
      <p:sp>
        <p:nvSpPr>
          <p:cNvPr id="18" name="TextBox 17"/>
          <p:cNvSpPr txBox="1"/>
          <p:nvPr/>
        </p:nvSpPr>
        <p:spPr>
          <a:xfrm>
            <a:off x="619125" y="5076825"/>
            <a:ext cx="4876800" cy="1323439"/>
          </a:xfrm>
          <a:prstGeom prst="rect">
            <a:avLst/>
          </a:prstGeom>
          <a:noFill/>
        </p:spPr>
        <p:txBody>
          <a:bodyPr wrap="square">
            <a:spAutoFit/>
          </a:bodyPr>
          <a:lstStyle/>
          <a:p>
            <a:pPr algn="ctr" eaLnBrk="1" fontAlgn="auto" hangingPunct="1">
              <a:spcBef>
                <a:spcPts val="0"/>
              </a:spcBef>
              <a:spcAft>
                <a:spcPts val="0"/>
              </a:spcAft>
              <a:defRPr/>
            </a:pPr>
            <a:r>
              <a:rPr lang="en-US" sz="1600" b="1" dirty="0">
                <a:latin typeface="Times New Roman" panose="02020603050405020304" pitchFamily="18" charset="0"/>
                <a:cs typeface="Times New Roman" panose="02020603050405020304" pitchFamily="18" charset="0"/>
              </a:rPr>
              <a:t>Presented By</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Kawate Kunal Kisan (Exam Seat No. T190244341)</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Department of Computer Engineering,</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Dr. D. Y. Patil Institute of Technology, </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Pimpri, Pune-411018. </a:t>
            </a:r>
          </a:p>
        </p:txBody>
      </p:sp>
      <p:sp>
        <p:nvSpPr>
          <p:cNvPr id="20" name="TextBox 19"/>
          <p:cNvSpPr txBox="1"/>
          <p:nvPr/>
        </p:nvSpPr>
        <p:spPr>
          <a:xfrm>
            <a:off x="6857999" y="5081366"/>
            <a:ext cx="4711485" cy="1323439"/>
          </a:xfrm>
          <a:prstGeom prst="rect">
            <a:avLst/>
          </a:prstGeom>
          <a:noFill/>
        </p:spPr>
        <p:txBody>
          <a:bodyPr wrap="square">
            <a:spAutoFit/>
          </a:bodyPr>
          <a:lstStyle/>
          <a:p>
            <a:pPr algn="ctr" eaLnBrk="1" fontAlgn="auto" hangingPunct="1">
              <a:spcBef>
                <a:spcPts val="0"/>
              </a:spcBef>
              <a:spcAft>
                <a:spcPts val="0"/>
              </a:spcAft>
              <a:defRPr/>
            </a:pPr>
            <a:r>
              <a:rPr lang="en-US" sz="1600" b="1" dirty="0">
                <a:latin typeface="Times New Roman" panose="02020603050405020304" pitchFamily="18" charset="0"/>
                <a:cs typeface="Times New Roman" panose="02020603050405020304" pitchFamily="18" charset="0"/>
              </a:rPr>
              <a:t>Under the Guidance of</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Mrs. Trupti Deshmukh</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Department of Computer Engineering,</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Dr. D. Y. Patil Institute of Technology, </a:t>
            </a:r>
          </a:p>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Pimpri, Pune-411018. </a:t>
            </a:r>
          </a:p>
        </p:txBody>
      </p:sp>
      <p:sp>
        <p:nvSpPr>
          <p:cNvPr id="25" name="TextBox 24"/>
          <p:cNvSpPr txBox="1"/>
          <p:nvPr/>
        </p:nvSpPr>
        <p:spPr>
          <a:xfrm>
            <a:off x="619124" y="6492875"/>
            <a:ext cx="10950359" cy="338554"/>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Times New Roman" panose="02020603050405020304" pitchFamily="18" charset="0"/>
                <a:cs typeface="Times New Roman" panose="02020603050405020304" pitchFamily="18" charset="0"/>
              </a:rPr>
              <a:t>A. Y. 2023-24</a:t>
            </a:r>
          </a:p>
        </p:txBody>
      </p:sp>
      <p:pic>
        <p:nvPicPr>
          <p:cNvPr id="26"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5133" y="41220"/>
            <a:ext cx="2421731" cy="77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26"/>
          <p:cNvSpPr/>
          <p:nvPr/>
        </p:nvSpPr>
        <p:spPr>
          <a:xfrm>
            <a:off x="123823" y="817501"/>
            <a:ext cx="11944350" cy="830997"/>
          </a:xfrm>
          <a:prstGeom prst="rect">
            <a:avLst/>
          </a:prstGeom>
        </p:spPr>
        <p:txBody>
          <a:bodyPr wrap="square">
            <a:spAutoFit/>
          </a:bodyPr>
          <a:lstStyle/>
          <a:p>
            <a:pPr algn="ctr"/>
            <a:r>
              <a:rPr lang="en-US" sz="2400" spc="-10" dirty="0">
                <a:solidFill>
                  <a:srgbClr val="17375E"/>
                </a:solidFill>
                <a:latin typeface="Lora Medium" pitchFamily="2" charset="0"/>
                <a:cs typeface="Calibri"/>
              </a:rPr>
              <a:t>Dr. D. Y. Patil </a:t>
            </a:r>
            <a:r>
              <a:rPr lang="en-US" sz="2400" spc="-10" dirty="0" err="1">
                <a:solidFill>
                  <a:srgbClr val="17375E"/>
                </a:solidFill>
                <a:latin typeface="Lora Medium" pitchFamily="2" charset="0"/>
                <a:cs typeface="Calibri"/>
              </a:rPr>
              <a:t>Unitech</a:t>
            </a:r>
            <a:r>
              <a:rPr lang="en-US" sz="2400" spc="-10" dirty="0">
                <a:solidFill>
                  <a:srgbClr val="17375E"/>
                </a:solidFill>
                <a:latin typeface="Lora Medium" pitchFamily="2" charset="0"/>
                <a:cs typeface="Calibri"/>
              </a:rPr>
              <a:t> Society’s</a:t>
            </a:r>
            <a:br>
              <a:rPr lang="en-US" sz="2400" dirty="0">
                <a:latin typeface="Lora Medium" pitchFamily="2" charset="0"/>
                <a:cs typeface="Calibri"/>
              </a:rPr>
            </a:br>
            <a:r>
              <a:rPr lang="en-US" sz="2400" dirty="0">
                <a:solidFill>
                  <a:srgbClr val="17375E"/>
                </a:solidFill>
                <a:latin typeface="Lora Medium" pitchFamily="2" charset="0"/>
              </a:rPr>
              <a:t>Dr. D. Y. </a:t>
            </a:r>
            <a:r>
              <a:rPr lang="en-US" sz="2400" dirty="0" err="1">
                <a:solidFill>
                  <a:srgbClr val="17375E"/>
                </a:solidFill>
                <a:latin typeface="Lora Medium" pitchFamily="2" charset="0"/>
              </a:rPr>
              <a:t>Patil</a:t>
            </a:r>
            <a:r>
              <a:rPr lang="en-US" sz="2400" dirty="0">
                <a:solidFill>
                  <a:srgbClr val="17375E"/>
                </a:solidFill>
                <a:latin typeface="Lora Medium" pitchFamily="2" charset="0"/>
              </a:rPr>
              <a:t> Institute of Technology</a:t>
            </a:r>
            <a:r>
              <a:rPr lang="en-US" sz="2400" spc="-5" dirty="0">
                <a:solidFill>
                  <a:srgbClr val="17375E"/>
                </a:solidFill>
                <a:latin typeface="Lora Medium" pitchFamily="2" charset="0"/>
              </a:rPr>
              <a:t>, Pimpri, Pune</a:t>
            </a:r>
            <a:endParaRPr lang="en-IN" sz="2400" dirty="0">
              <a:latin typeface="Lora Medium" pitchFamily="2" charset="0"/>
            </a:endParaRPr>
          </a:p>
        </p:txBody>
      </p:sp>
    </p:spTree>
    <p:extLst>
      <p:ext uri="{BB962C8B-B14F-4D97-AF65-F5344CB8AC3E}">
        <p14:creationId xmlns:p14="http://schemas.microsoft.com/office/powerpoint/2010/main" val="393948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b="1" dirty="0">
                <a:latin typeface="Times New Roman" panose="02020603050405020304" pitchFamily="18" charset="0"/>
                <a:cs typeface="Times New Roman" panose="02020603050405020304" pitchFamily="18" charset="0"/>
              </a:rPr>
              <a:t>2. Experimental Setups:</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Environment: The project utilizes Python programming language for its flexibility and extensive libraries support.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Prebuilt Modules: Key modules such as pyttsx3 for text-to-speech conversion, </a:t>
            </a:r>
            <a:r>
              <a:rPr lang="en-US" sz="2200" dirty="0" err="1">
                <a:latin typeface="Times New Roman" panose="02020603050405020304" pitchFamily="18" charset="0"/>
                <a:cs typeface="Times New Roman" panose="02020603050405020304" pitchFamily="18" charset="0"/>
              </a:rPr>
              <a:t>speech_recognition</a:t>
            </a:r>
            <a:r>
              <a:rPr lang="en-US" sz="2200" dirty="0">
                <a:latin typeface="Times New Roman" panose="02020603050405020304" pitchFamily="18" charset="0"/>
                <a:cs typeface="Times New Roman" panose="02020603050405020304" pitchFamily="18" charset="0"/>
              </a:rPr>
              <a:t> for speech recognition, and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for building a chatbot model are incorporated.</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External APIs: Integration with external APIs for functionalities such as fetching weather data, generating jokes, and accessing news updates.</a:t>
            </a:r>
          </a:p>
          <a:p>
            <a:pPr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3. Methodologies Developed and Adopted:</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Intent Classification: A machine learning model is trained to classify user intents based on input queries, enabling the Voice Assistant to determine appropriate actions.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Multi-Task Handling: Techniques for multitasking and context switching are developed to handle multiple user queries concurrently while maintaining responsiveness.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Error Handling: Robust error handling mechanisms are implemented to gracefully handle exceptions and errors encountered during user interactions.</a:t>
            </a:r>
          </a:p>
          <a:p>
            <a:pPr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10</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Report of the Present Investigation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15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b="1" dirty="0">
                <a:latin typeface="Times New Roman" panose="02020603050405020304" pitchFamily="18" charset="0"/>
                <a:cs typeface="Times New Roman" panose="02020603050405020304" pitchFamily="18" charset="0"/>
              </a:rPr>
              <a:t>Project Title: Weather App with JavaScript</a:t>
            </a:r>
            <a:endParaRPr lang="en-US" sz="2200" dirty="0">
              <a:latin typeface="Times New Roman" panose="02020603050405020304" pitchFamily="18" charset="0"/>
              <a:cs typeface="Times New Roman" panose="02020603050405020304" pitchFamily="18" charset="0"/>
            </a:endParaRPr>
          </a:p>
          <a:p>
            <a:pPr algn="just">
              <a:buAutoNum type="arabicPeriod"/>
            </a:pPr>
            <a:r>
              <a:rPr lang="en-US" sz="2200" b="1" dirty="0">
                <a:latin typeface="Times New Roman" panose="02020603050405020304" pitchFamily="18" charset="0"/>
                <a:cs typeface="Times New Roman" panose="02020603050405020304" pitchFamily="18" charset="0"/>
              </a:rPr>
              <a:t>Introduction:</a:t>
            </a:r>
            <a:r>
              <a:rPr lang="en-US" sz="2200" dirty="0">
                <a:latin typeface="Times New Roman" panose="02020603050405020304" pitchFamily="18" charset="0"/>
                <a:cs typeface="Times New Roman" panose="02020603050405020304" pitchFamily="18" charset="0"/>
              </a:rPr>
              <a:t> The Weather App with JavaScript project signifies the fusion of web development technologies and real-time data integration to deliver a user-friendly application for accessing weather forecasts. As part of an internship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this project aims to harness the power of JavaScript frameworks and APIs to provide users with accurate and up-to-date weather information in an intuitive and visually appealing interface.</a:t>
            </a:r>
          </a:p>
          <a:p>
            <a:pPr algn="just">
              <a:buAutoNum type="arabicPeriod"/>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2. Experimental Setups:</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JavaScript Frameworks: The project leverages JavaScript frameworks such as React.js or Vue.js for building dynamic and interactive user interfaces.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Weather Data APIs: Integration with weather data APIs such as </a:t>
            </a:r>
            <a:r>
              <a:rPr lang="en-US" sz="2200" dirty="0" err="1">
                <a:latin typeface="Times New Roman" panose="02020603050405020304" pitchFamily="18" charset="0"/>
                <a:cs typeface="Times New Roman" panose="02020603050405020304" pitchFamily="18" charset="0"/>
              </a:rPr>
              <a:t>OpenWeatherMap</a:t>
            </a:r>
            <a:r>
              <a:rPr lang="en-US" sz="2200" dirty="0">
                <a:latin typeface="Times New Roman" panose="02020603050405020304" pitchFamily="18" charset="0"/>
                <a:cs typeface="Times New Roman" panose="02020603050405020304" pitchFamily="18" charset="0"/>
              </a:rPr>
              <a:t> or </a:t>
            </a:r>
            <a:r>
              <a:rPr lang="en-US" sz="2200" dirty="0" err="1">
                <a:latin typeface="Times New Roman" panose="02020603050405020304" pitchFamily="18" charset="0"/>
                <a:cs typeface="Times New Roman" panose="02020603050405020304" pitchFamily="18" charset="0"/>
              </a:rPr>
              <a:t>Weatherstack</a:t>
            </a:r>
            <a:r>
              <a:rPr lang="en-US" sz="2200" dirty="0">
                <a:latin typeface="Times New Roman" panose="02020603050405020304" pitchFamily="18" charset="0"/>
                <a:cs typeface="Times New Roman" panose="02020603050405020304" pitchFamily="18" charset="0"/>
              </a:rPr>
              <a:t> for fetching real-time weather information based on user input.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Responsive Design: Implementation of responsive design principles to ensure optimal viewing experience across various devices and screen sizes.</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11</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Report of the Present Investigation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4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b="1" dirty="0">
                <a:latin typeface="Times New Roman" panose="02020603050405020304" pitchFamily="18" charset="0"/>
                <a:cs typeface="Times New Roman" panose="02020603050405020304" pitchFamily="18" charset="0"/>
              </a:rPr>
              <a:t>5. Methodologies Developed and Adopted:</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Component-Based Architecture: The Weather App adopts a component-based architecture, allowing for modularity and reusability of code components, thereby facilitating easier maintenance and scalability.</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Asynchronous Programming: Asynchronous programming techniques are employed to handle asynchronous operations such as API requests and responses, ensuring smooth and non-blocking user interactions.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Error Handling: Robust error handling mechanisms are implemented to gracefully handle exceptions, network errors, and invalid user inputs, providing a seamless user experience.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t>Project Title: Browser-Based Chat Application</a:t>
            </a:r>
            <a:endParaRPr lang="en-US" sz="2200" dirty="0"/>
          </a:p>
          <a:p>
            <a:pPr marL="0" indent="0" algn="just">
              <a:buNone/>
            </a:pPr>
            <a:r>
              <a:rPr lang="en-US" sz="2200" b="1" dirty="0"/>
              <a:t>1. Introduction:</a:t>
            </a:r>
            <a:r>
              <a:rPr lang="en-US" sz="2200" dirty="0"/>
              <a:t> The Browser-Based Chat Application project marks the convergence of web development technologies and real-time communication protocols to create an interactive platform for seamless text-based communication. Developed as part of an internship at Oasis </a:t>
            </a:r>
            <a:r>
              <a:rPr lang="en-US" sz="2200" dirty="0" err="1"/>
              <a:t>Infobyte</a:t>
            </a:r>
            <a:r>
              <a:rPr lang="en-US" sz="2200" dirty="0"/>
              <a:t>, this project aims to leverage JavaScript frameworks and WebSocket technology to enable users to engage in real-time chat sessions directly from their web browsers.</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12</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Report of the Present Investigation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44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IN" sz="2200" b="1" dirty="0"/>
              <a:t>2. Experimental Setups:</a:t>
            </a:r>
            <a:endParaRPr lang="en-IN" sz="2200" dirty="0"/>
          </a:p>
          <a:p>
            <a:pPr algn="just">
              <a:buFont typeface="Arial" panose="020B0604020202020204" pitchFamily="34" charset="0"/>
              <a:buChar char="•"/>
            </a:pPr>
            <a:r>
              <a:rPr lang="en-IN" sz="2200" dirty="0"/>
              <a:t>JavaScript Frameworks: The project utilizes JavaScript frameworks such as React.js or Vue.js for building the client-side interface, enabling dynamic and responsive user interactions.</a:t>
            </a:r>
          </a:p>
          <a:p>
            <a:pPr algn="just">
              <a:buFont typeface="Arial" panose="020B0604020202020204" pitchFamily="34" charset="0"/>
              <a:buChar char="•"/>
            </a:pPr>
            <a:r>
              <a:rPr lang="en-IN" sz="2200" dirty="0"/>
              <a:t>WebSocket Protocol: Integration of WebSocket protocol for establishing persistent, bidirectional communication channels between clients and servers, facilitating real-time message exchange.</a:t>
            </a:r>
          </a:p>
          <a:p>
            <a:pPr algn="just">
              <a:buFont typeface="Arial" panose="020B0604020202020204" pitchFamily="34" charset="0"/>
              <a:buChar char="•"/>
            </a:pPr>
            <a:r>
              <a:rPr lang="en-IN" sz="2200" dirty="0"/>
              <a:t>User Authentication: Implementation of user authentication mechanisms to ensure secure access and privacy of chat sessions, employing technologies such as JSON Web Tokens (JWT) or OAuth.</a:t>
            </a:r>
          </a:p>
          <a:p>
            <a:pPr marL="0" indent="0" algn="just">
              <a:buNone/>
            </a:pPr>
            <a:r>
              <a:rPr lang="en-US" sz="2200" b="1" dirty="0"/>
              <a:t>3. Methodologies Developed and Adopted:</a:t>
            </a:r>
            <a:endParaRPr lang="en-US" sz="2200" dirty="0"/>
          </a:p>
          <a:p>
            <a:pPr algn="just">
              <a:buFont typeface="Arial" panose="020B0604020202020204" pitchFamily="34" charset="0"/>
              <a:buChar char="•"/>
            </a:pPr>
            <a:r>
              <a:rPr lang="en-US" sz="2200" dirty="0"/>
              <a:t>Event-Driven Architecture: Adopting an event-driven architecture facilitates asynchronous message handling and event propagation, ensuring efficient utilization of system resources and optimal responsiveness.</a:t>
            </a:r>
          </a:p>
          <a:p>
            <a:pPr algn="just">
              <a:buFont typeface="Arial" panose="020B0604020202020204" pitchFamily="34" charset="0"/>
              <a:buChar char="•"/>
            </a:pPr>
            <a:r>
              <a:rPr lang="en-US" sz="2200" dirty="0"/>
              <a:t>Scalability Strategies: Implementation of scalability strategies such as load balancing and horizontal scaling to accommodate increasing user traffic and ensure high availability and performance of the chat application.</a:t>
            </a:r>
          </a:p>
          <a:p>
            <a:pPr algn="just">
              <a:buFont typeface="Arial" panose="020B0604020202020204" pitchFamily="34" charset="0"/>
              <a:buChar char="•"/>
            </a:pPr>
            <a:r>
              <a:rPr lang="en-US" sz="2200" dirty="0"/>
              <a:t>Continuous Deployment: Integration of continuous deployment pipelines to automate the build, test, and deployment processes, enabling rapid delivery of new features and enhancements to users.</a:t>
            </a:r>
          </a:p>
          <a:p>
            <a:pPr marL="0" indent="0" algn="just">
              <a:buNone/>
            </a:pPr>
            <a:endParaRPr lang="en-IN" sz="2200" dirty="0"/>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13</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Report of the Present Investigation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54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dirty="0">
                <a:latin typeface="Times New Roman" panose="02020603050405020304" pitchFamily="18" charset="0"/>
                <a:cs typeface="Times New Roman" panose="02020603050405020304" pitchFamily="18" charset="0"/>
              </a:rPr>
              <a:t>                The internship journey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culminated in the successful completion of three distinct projects: the Voice Assistant, Weather App with JavaScript integration, and Browser-Based Chat Application. Each project yielded valuable results and insights, contributing to a deeper understanding of Python programming, web development technologies, and real-time communication protocols. The Results and Discussions section presents an analysis of the outcomes, trends, patterns, and significant insights derived from the internship experience.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1. Voice Assistant Project:</a:t>
            </a:r>
            <a:r>
              <a:rPr lang="en-US" sz="2200" dirty="0">
                <a:latin typeface="Times New Roman" panose="02020603050405020304" pitchFamily="18" charset="0"/>
                <a:cs typeface="Times New Roman" panose="02020603050405020304" pitchFamily="18" charset="0"/>
              </a:rPr>
              <a:t> The Voice Assistant project demonstrated the practical application of natural language processing (NLP) techniques and machine learning algorithms to create a responsive and interactive virtual assistant. Key outcomes include:</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Successful implementation of speech recognition and text-to-speech conversion functionalities using Python libraries such as </a:t>
            </a:r>
            <a:r>
              <a:rPr lang="en-US" sz="2200" dirty="0" err="1">
                <a:latin typeface="Times New Roman" panose="02020603050405020304" pitchFamily="18" charset="0"/>
                <a:cs typeface="Times New Roman" panose="02020603050405020304" pitchFamily="18" charset="0"/>
              </a:rPr>
              <a:t>SpeechRecognition</a:t>
            </a:r>
            <a:r>
              <a:rPr lang="en-US" sz="2200" dirty="0">
                <a:latin typeface="Times New Roman" panose="02020603050405020304" pitchFamily="18" charset="0"/>
                <a:cs typeface="Times New Roman" panose="02020603050405020304" pitchFamily="18" charset="0"/>
              </a:rPr>
              <a:t> and pyttsx3.</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Training of a machine learning model for intent classification, enabling the Voice Assistant to understand and respond to user queries accurately.</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Integration with external APIs for accessing additional functionalities such as weather forecasts, news updates, and joke generation.</a:t>
            </a:r>
          </a:p>
          <a:p>
            <a:pPr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14</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Results and Discussions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06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b="1" dirty="0">
                <a:latin typeface="Times New Roman" panose="02020603050405020304" pitchFamily="18" charset="0"/>
                <a:cs typeface="Times New Roman" panose="02020603050405020304" pitchFamily="18" charset="0"/>
              </a:rPr>
              <a:t>2. Weather App with JavaScript:</a:t>
            </a:r>
            <a:r>
              <a:rPr lang="en-US" sz="2200" dirty="0">
                <a:latin typeface="Times New Roman" panose="02020603050405020304" pitchFamily="18" charset="0"/>
                <a:cs typeface="Times New Roman" panose="02020603050405020304" pitchFamily="18" charset="0"/>
              </a:rPr>
              <a:t> The Weather App with JavaScript showcased the utilization of JavaScript frameworks and weather data APIs to develop a user-friendly application for accessing real-time weather information. Key outcomes include:</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Creation of a dynamic and visually appealing user interface using JavaScript frameworks like React.js or Vue.js, enhancing user experience and engagement.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Integration with weather data APIs such as </a:t>
            </a:r>
            <a:r>
              <a:rPr lang="en-US" sz="2200" dirty="0" err="1">
                <a:latin typeface="Times New Roman" panose="02020603050405020304" pitchFamily="18" charset="0"/>
                <a:cs typeface="Times New Roman" panose="02020603050405020304" pitchFamily="18" charset="0"/>
              </a:rPr>
              <a:t>OpenWeatherMap</a:t>
            </a:r>
            <a:r>
              <a:rPr lang="en-US" sz="2200" dirty="0">
                <a:latin typeface="Times New Roman" panose="02020603050405020304" pitchFamily="18" charset="0"/>
                <a:cs typeface="Times New Roman" panose="02020603050405020304" pitchFamily="18" charset="0"/>
              </a:rPr>
              <a:t> or </a:t>
            </a:r>
            <a:r>
              <a:rPr lang="en-US" sz="2200" dirty="0" err="1">
                <a:latin typeface="Times New Roman" panose="02020603050405020304" pitchFamily="18" charset="0"/>
                <a:cs typeface="Times New Roman" panose="02020603050405020304" pitchFamily="18" charset="0"/>
              </a:rPr>
              <a:t>Weatherstack</a:t>
            </a:r>
            <a:r>
              <a:rPr lang="en-US" sz="2200" dirty="0">
                <a:latin typeface="Times New Roman" panose="02020603050405020304" pitchFamily="18" charset="0"/>
                <a:cs typeface="Times New Roman" panose="02020603050405020304" pitchFamily="18" charset="0"/>
              </a:rPr>
              <a:t> to fetch and display accurate weather forecasts based on user location or input.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Implementation of responsive design principles to ensure optimal viewing experience across various devices and screen sizes, catering to diverse user preferences.</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3. Browser-Based Chat Application:</a:t>
            </a:r>
            <a:r>
              <a:rPr lang="en-US" sz="2200" dirty="0">
                <a:latin typeface="Times New Roman" panose="02020603050405020304" pitchFamily="18" charset="0"/>
                <a:cs typeface="Times New Roman" panose="02020603050405020304" pitchFamily="18" charset="0"/>
              </a:rPr>
              <a:t> The Browser-Based Chat Application project demonstrated the utilization of WebSocket technology and event-driven architecture to facilitate real-time communication among users. Key outcomes include:</a:t>
            </a:r>
          </a:p>
          <a:p>
            <a:pPr algn="just"/>
            <a:r>
              <a:rPr lang="en-US" sz="2200" dirty="0">
                <a:latin typeface="Times New Roman" panose="02020603050405020304" pitchFamily="18" charset="0"/>
                <a:cs typeface="Times New Roman" panose="02020603050405020304" pitchFamily="18" charset="0"/>
              </a:rPr>
              <a:t>Development of a scalable and responsive chat platform using JavaScript frameworks and WebSocket protocol, enabling seamless text-based communication across multiple clients.</a:t>
            </a: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15</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Results and Discussions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31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Implementation of user authentication mechanisms to ensure secure access and privacy of chat sessions, enhancing user trust and confidence in the application.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Integration of continuous deployment pipelines to automate build, test, and deployment processes, ensuring rapid delivery of new features and enhancements to users.</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Discussion:</a:t>
            </a:r>
            <a:r>
              <a:rPr lang="en-US" sz="2200" dirty="0">
                <a:latin typeface="Times New Roman" panose="02020603050405020304" pitchFamily="18" charset="0"/>
                <a:cs typeface="Times New Roman" panose="02020603050405020304" pitchFamily="18" charset="0"/>
              </a:rPr>
              <a:t> Throughout the internship, several trends, patterns, and significant outcomes emerged, shaping the trajectory of project development and contributing to personal and professional growth:</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Adoption of Agile Methodologies: The Agile development approach proved instrumental in fostering iterative development cycles, enabling adaptability to changing requirements and continuous improvement of project deliverables.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Emphasis on User-Centric Design: User feedback and usability testing played a pivotal role in informing design decisions and feature prioritization, resulting in intuitive and user-friendly applications tailored to user needs and preferences.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Integration of Emerging Technologies: The internship experience provided exposure to emerging technologies such as natural language processing, real-time communication protocols, and cloud-based services, reflecting industry trends and expanding technical skill sets.</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16</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Results and Discussions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76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dirty="0">
                <a:latin typeface="Times New Roman" panose="02020603050405020304" pitchFamily="18" charset="0"/>
                <a:cs typeface="Times New Roman" panose="02020603050405020304" pitchFamily="18" charset="0"/>
              </a:rPr>
              <a:t>                         The internship experience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has been an enriching journey, providing valuable insights and hands-on learning opportunities in the domains of Python programming, web development, and artificial intelligence. Through the completion of three diverse projects – the Voice Assistant, Weather App with JavaScript integration, and Browser-Based Chat Application – significant strides were made in understanding and applying cutting-edge technologies to real-world challenges.</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Summary of Main Points and Findings:</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internship delved into Python programming fundamentals, web development technologies, and real-time communication protocols, equipping with a versatile skill set.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Projects like the Voice Assistant demonstrated the practical application of natural language processing and machine learning, while the Weather App and Chat Application showcased proficiency in JavaScript frameworks and WebSocket technology.</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Emphasis on user-centric design, agile methodologies, and continuous improvement fostered the development of intuitive and impactful solutions.</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Collaboration with mentors and colleagues provided a supportive learning environment, facilitating knowledge sharing and skill development.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17</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Conclusion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05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b="1" dirty="0">
                <a:latin typeface="Times New Roman" panose="02020603050405020304" pitchFamily="18" charset="0"/>
                <a:cs typeface="Times New Roman" panose="02020603050405020304" pitchFamily="18" charset="0"/>
              </a:rPr>
              <a:t>Potential Future Research Directions:</a:t>
            </a:r>
            <a:r>
              <a:rPr lang="en-US" sz="2200" dirty="0">
                <a:latin typeface="Times New Roman" panose="02020603050405020304" pitchFamily="18" charset="0"/>
                <a:cs typeface="Times New Roman" panose="02020603050405020304" pitchFamily="18" charset="0"/>
              </a:rPr>
              <a:t> Moving forward, there are several potential avenues for future research and exploration based on the internship experience:</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Advanced Natural Language Processing:</a:t>
            </a:r>
            <a:r>
              <a:rPr lang="en-US" sz="2200" dirty="0">
                <a:latin typeface="Times New Roman" panose="02020603050405020304" pitchFamily="18" charset="0"/>
                <a:cs typeface="Times New Roman" panose="02020603050405020304" pitchFamily="18" charset="0"/>
              </a:rPr>
              <a:t> Further research into advanced NLP techniques such as sentiment analysis, entity recognition, and language translation could enhance the capabilities of the Voice Assistant.</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Enhanced User Interfaces:</a:t>
            </a:r>
            <a:r>
              <a:rPr lang="en-US" sz="2200" dirty="0">
                <a:latin typeface="Times New Roman" panose="02020603050405020304" pitchFamily="18" charset="0"/>
                <a:cs typeface="Times New Roman" panose="02020603050405020304" pitchFamily="18" charset="0"/>
              </a:rPr>
              <a:t> Research into advanced UI/UX design principles and immersive technologies could lead to the development of more engaging and immersive user interfaces for web-based applications.</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Integration of Voice and Text-Based Communication:</a:t>
            </a:r>
            <a:r>
              <a:rPr lang="en-US" sz="2200" dirty="0">
                <a:latin typeface="Times New Roman" panose="02020603050405020304" pitchFamily="18" charset="0"/>
                <a:cs typeface="Times New Roman" panose="02020603050405020304" pitchFamily="18" charset="0"/>
              </a:rPr>
              <a:t> Exploring the integration of voice and text-based communication modalities in the Chat Application could provide users with more diverse and flexible communication options.</a:t>
            </a: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Machine Learning and Predictive Analytics:</a:t>
            </a:r>
            <a:r>
              <a:rPr lang="en-US" sz="2200" dirty="0">
                <a:latin typeface="Times New Roman" panose="02020603050405020304" pitchFamily="18" charset="0"/>
                <a:cs typeface="Times New Roman" panose="02020603050405020304" pitchFamily="18" charset="0"/>
              </a:rPr>
              <a:t> Leveraging machine learning and predictive analytics techniques to analyze user behavior and preferences could enable personalized recommendations and proactive assistance in the Voice Assistant and Chat Application.</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18</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Conclusion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64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a:buFont typeface="+mj-lt"/>
              <a:buAutoNum type="arabicPeriod"/>
            </a:pPr>
            <a:r>
              <a:rPr lang="en-IN" sz="2200" dirty="0" err="1">
                <a:latin typeface="Times New Roman" panose="02020603050405020304" pitchFamily="18" charset="0"/>
                <a:cs typeface="Times New Roman" panose="02020603050405020304" pitchFamily="18" charset="0"/>
              </a:rPr>
              <a:t>Géron</a:t>
            </a:r>
            <a:r>
              <a:rPr lang="en-IN" sz="2200" dirty="0">
                <a:latin typeface="Times New Roman" panose="02020603050405020304" pitchFamily="18" charset="0"/>
                <a:cs typeface="Times New Roman" panose="02020603050405020304" pitchFamily="18" charset="0"/>
              </a:rPr>
              <a:t>, A. (2019). </a:t>
            </a:r>
            <a:r>
              <a:rPr lang="en-IN" sz="2200" i="1" dirty="0">
                <a:latin typeface="Times New Roman" panose="02020603050405020304" pitchFamily="18" charset="0"/>
                <a:cs typeface="Times New Roman" panose="02020603050405020304" pitchFamily="18" charset="0"/>
              </a:rPr>
              <a:t>Hands-On Machine Learning with Scikit-Learn, </a:t>
            </a:r>
            <a:r>
              <a:rPr lang="en-IN" sz="2200" i="1" dirty="0" err="1">
                <a:latin typeface="Times New Roman" panose="02020603050405020304" pitchFamily="18" charset="0"/>
                <a:cs typeface="Times New Roman" panose="02020603050405020304" pitchFamily="18" charset="0"/>
              </a:rPr>
              <a:t>Keras</a:t>
            </a:r>
            <a:r>
              <a:rPr lang="en-IN" sz="2200" i="1" dirty="0">
                <a:latin typeface="Times New Roman" panose="02020603050405020304" pitchFamily="18" charset="0"/>
                <a:cs typeface="Times New Roman" panose="02020603050405020304" pitchFamily="18" charset="0"/>
              </a:rPr>
              <a:t>, and TensorFlow: Concepts, Tools, and Techniques to Build Intelligent Systems.</a:t>
            </a:r>
            <a:r>
              <a:rPr lang="en-IN" sz="2200" dirty="0">
                <a:latin typeface="Times New Roman" panose="02020603050405020304" pitchFamily="18" charset="0"/>
                <a:cs typeface="Times New Roman" panose="02020603050405020304" pitchFamily="18" charset="0"/>
              </a:rPr>
              <a:t> O'Reilly Media.</a:t>
            </a:r>
          </a:p>
          <a:p>
            <a:pPr>
              <a:buFont typeface="+mj-lt"/>
              <a:buAutoNum type="arabicPeriod"/>
            </a:pPr>
            <a:r>
              <a:rPr lang="en-IN" sz="2200" dirty="0" err="1">
                <a:latin typeface="Times New Roman" panose="02020603050405020304" pitchFamily="18" charset="0"/>
                <a:cs typeface="Times New Roman" panose="02020603050405020304" pitchFamily="18" charset="0"/>
              </a:rPr>
              <a:t>VanderPlas</a:t>
            </a:r>
            <a:r>
              <a:rPr lang="en-IN" sz="2200" dirty="0">
                <a:latin typeface="Times New Roman" panose="02020603050405020304" pitchFamily="18" charset="0"/>
                <a:cs typeface="Times New Roman" panose="02020603050405020304" pitchFamily="18" charset="0"/>
              </a:rPr>
              <a:t>, J. (2016). </a:t>
            </a:r>
            <a:r>
              <a:rPr lang="en-IN" sz="2200" i="1" dirty="0">
                <a:latin typeface="Times New Roman" panose="02020603050405020304" pitchFamily="18" charset="0"/>
                <a:cs typeface="Times New Roman" panose="02020603050405020304" pitchFamily="18" charset="0"/>
              </a:rPr>
              <a:t>Python Data Science Handbook: Essential Tools for Working with Data.</a:t>
            </a:r>
            <a:r>
              <a:rPr lang="en-IN" sz="2200" dirty="0">
                <a:latin typeface="Times New Roman" panose="02020603050405020304" pitchFamily="18" charset="0"/>
                <a:cs typeface="Times New Roman" panose="02020603050405020304" pitchFamily="18" charset="0"/>
              </a:rPr>
              <a:t> O'Reilly Media.</a:t>
            </a:r>
          </a:p>
          <a:p>
            <a:pPr>
              <a:buFont typeface="+mj-lt"/>
              <a:buAutoNum type="arabicPeriod"/>
            </a:pPr>
            <a:r>
              <a:rPr lang="en-IN" sz="2200" dirty="0">
                <a:latin typeface="Times New Roman" panose="02020603050405020304" pitchFamily="18" charset="0"/>
                <a:cs typeface="Times New Roman" panose="02020603050405020304" pitchFamily="18" charset="0"/>
              </a:rPr>
              <a:t>W3Schools. (n.d.). JavaScript Tutorial. Retrieved from https://www.w3schools.com/js/</a:t>
            </a:r>
          </a:p>
          <a:p>
            <a:pPr>
              <a:buFont typeface="+mj-lt"/>
              <a:buAutoNum type="arabicPeriod"/>
            </a:pPr>
            <a:r>
              <a:rPr lang="en-IN" sz="2200" dirty="0" err="1">
                <a:latin typeface="Times New Roman" panose="02020603050405020304" pitchFamily="18" charset="0"/>
                <a:cs typeface="Times New Roman" panose="02020603050405020304" pitchFamily="18" charset="0"/>
              </a:rPr>
              <a:t>OpenWeatherMap</a:t>
            </a:r>
            <a:r>
              <a:rPr lang="en-IN" sz="2200" dirty="0">
                <a:latin typeface="Times New Roman" panose="02020603050405020304" pitchFamily="18" charset="0"/>
                <a:cs typeface="Times New Roman" panose="02020603050405020304" pitchFamily="18" charset="0"/>
              </a:rPr>
              <a:t>. (n.d.). Weather API Documentation. Retrieved from https://openweathermap.org/api</a:t>
            </a:r>
          </a:p>
          <a:p>
            <a:pPr>
              <a:buFont typeface="+mj-lt"/>
              <a:buAutoNum type="arabicPeriod"/>
            </a:pPr>
            <a:r>
              <a:rPr lang="en-IN" sz="2200" dirty="0" err="1">
                <a:latin typeface="Times New Roman" panose="02020603050405020304" pitchFamily="18" charset="0"/>
                <a:cs typeface="Times New Roman" panose="02020603050405020304" pitchFamily="18" charset="0"/>
              </a:rPr>
              <a:t>SpeechRecognition</a:t>
            </a:r>
            <a:r>
              <a:rPr lang="en-IN" sz="2200" dirty="0">
                <a:latin typeface="Times New Roman" panose="02020603050405020304" pitchFamily="18" charset="0"/>
                <a:cs typeface="Times New Roman" panose="02020603050405020304" pitchFamily="18" charset="0"/>
              </a:rPr>
              <a:t>. (n.d.). </a:t>
            </a:r>
            <a:r>
              <a:rPr lang="en-IN" sz="2200" dirty="0" err="1">
                <a:latin typeface="Times New Roman" panose="02020603050405020304" pitchFamily="18" charset="0"/>
                <a:cs typeface="Times New Roman" panose="02020603050405020304" pitchFamily="18" charset="0"/>
              </a:rPr>
              <a:t>SpeechRecognition</a:t>
            </a:r>
            <a:r>
              <a:rPr lang="en-IN" sz="2200" dirty="0">
                <a:latin typeface="Times New Roman" panose="02020603050405020304" pitchFamily="18" charset="0"/>
                <a:cs typeface="Times New Roman" panose="02020603050405020304" pitchFamily="18" charset="0"/>
              </a:rPr>
              <a:t> Library Documentation. Retrieved from </a:t>
            </a:r>
            <a:r>
              <a:rPr lang="en-IN" sz="2200" dirty="0">
                <a:latin typeface="Times New Roman" panose="02020603050405020304" pitchFamily="18" charset="0"/>
                <a:cs typeface="Times New Roman" panose="02020603050405020304" pitchFamily="18" charset="0"/>
                <a:hlinkClick r:id="rId2"/>
              </a:rPr>
              <a:t>https://github.com/Uberi/speech_recognition</a:t>
            </a:r>
            <a:endParaRPr lang="en-IN" sz="2200" dirty="0">
              <a:latin typeface="Times New Roman" panose="02020603050405020304" pitchFamily="18" charset="0"/>
              <a:cs typeface="Times New Roman" panose="02020603050405020304" pitchFamily="18" charset="0"/>
            </a:endParaRPr>
          </a:p>
          <a:p>
            <a:pPr>
              <a:buFont typeface="+mj-lt"/>
              <a:buAutoNum type="arabicPeriod"/>
            </a:pPr>
            <a:r>
              <a:rPr lang="en-IN" sz="2200" dirty="0">
                <a:latin typeface="Times New Roman" panose="02020603050405020304" pitchFamily="18" charset="0"/>
                <a:cs typeface="Times New Roman" panose="02020603050405020304" pitchFamily="18" charset="0"/>
              </a:rPr>
              <a:t>React. (n.d.). React Documentation. Retrieved from https://reactjs.org/docs/getting-started.html</a:t>
            </a:r>
          </a:p>
          <a:p>
            <a:pPr>
              <a:buFont typeface="+mj-lt"/>
              <a:buAutoNum type="arabicPeriod"/>
            </a:pPr>
            <a:r>
              <a:rPr lang="en-IN" sz="2200" dirty="0">
                <a:latin typeface="Times New Roman" panose="02020603050405020304" pitchFamily="18" charset="0"/>
                <a:cs typeface="Times New Roman" panose="02020603050405020304" pitchFamily="18" charset="0"/>
              </a:rPr>
              <a:t>Vue.js. (n.d.). Vue.js Documentation. Retrieved from https://vuejs.org/v2/guide/</a:t>
            </a:r>
          </a:p>
          <a:p>
            <a:pPr>
              <a:buFont typeface="+mj-lt"/>
              <a:buAutoNum type="arabicPeriod"/>
            </a:pPr>
            <a:r>
              <a:rPr lang="en-IN" sz="2200" dirty="0">
                <a:latin typeface="Times New Roman" panose="02020603050405020304" pitchFamily="18" charset="0"/>
                <a:cs typeface="Times New Roman" panose="02020603050405020304" pitchFamily="18" charset="0"/>
              </a:rPr>
              <a:t>WebSocket. (n.d.). WebSocket Protocol Documentation. Retrieved from </a:t>
            </a:r>
            <a:r>
              <a:rPr lang="en-IN" sz="2200" dirty="0">
                <a:latin typeface="Times New Roman" panose="02020603050405020304" pitchFamily="18" charset="0"/>
                <a:cs typeface="Times New Roman" panose="02020603050405020304" pitchFamily="18" charset="0"/>
                <a:hlinkClick r:id="rId3"/>
              </a:rPr>
              <a:t>https://developer.mozilla.org/en-US/docs/Web/API/WebSocket</a:t>
            </a:r>
            <a:endParaRPr lang="en-IN" sz="2200" dirty="0">
              <a:latin typeface="Times New Roman" panose="02020603050405020304" pitchFamily="18" charset="0"/>
              <a:cs typeface="Times New Roman" panose="02020603050405020304" pitchFamily="18" charset="0"/>
            </a:endParaRPr>
          </a:p>
          <a:p>
            <a:pPr>
              <a:buFont typeface="+mj-lt"/>
              <a:buAutoNum type="arabicPeriod"/>
            </a:pPr>
            <a:r>
              <a:rPr lang="en-IN" sz="2200" dirty="0">
                <a:latin typeface="Times New Roman" panose="02020603050405020304" pitchFamily="18" charset="0"/>
                <a:cs typeface="Times New Roman" panose="02020603050405020304" pitchFamily="18" charset="0"/>
              </a:rPr>
              <a:t>Oasis </a:t>
            </a:r>
            <a:r>
              <a:rPr lang="en-IN" sz="2200" dirty="0" err="1">
                <a:latin typeface="Times New Roman" panose="02020603050405020304" pitchFamily="18" charset="0"/>
                <a:cs typeface="Times New Roman" panose="02020603050405020304" pitchFamily="18" charset="0"/>
              </a:rPr>
              <a:t>Infobyte</a:t>
            </a:r>
            <a:r>
              <a:rPr lang="en-IN" sz="2200" dirty="0">
                <a:latin typeface="Times New Roman" panose="02020603050405020304" pitchFamily="18" charset="0"/>
                <a:cs typeface="Times New Roman" panose="02020603050405020304" pitchFamily="18" charset="0"/>
              </a:rPr>
              <a:t>. (2024). Internal Documentation and Training Materials.</a:t>
            </a:r>
          </a:p>
          <a:p>
            <a:pPr>
              <a:buFont typeface="+mj-lt"/>
              <a:buAutoNum type="arabicPeriod"/>
            </a:pPr>
            <a:r>
              <a:rPr lang="en-IN" sz="2200" dirty="0">
                <a:latin typeface="Times New Roman" panose="02020603050405020304" pitchFamily="18" charset="0"/>
                <a:cs typeface="Times New Roman" panose="02020603050405020304" pitchFamily="18" charset="0"/>
              </a:rPr>
              <a:t>Oasis </a:t>
            </a:r>
            <a:r>
              <a:rPr lang="en-IN" sz="2200" dirty="0" err="1">
                <a:latin typeface="Times New Roman" panose="02020603050405020304" pitchFamily="18" charset="0"/>
                <a:cs typeface="Times New Roman" panose="02020603050405020304" pitchFamily="18" charset="0"/>
              </a:rPr>
              <a:t>Infobyte</a:t>
            </a:r>
            <a:r>
              <a:rPr lang="en-IN" sz="2200" dirty="0">
                <a:latin typeface="Times New Roman" panose="02020603050405020304" pitchFamily="18" charset="0"/>
                <a:cs typeface="Times New Roman" panose="02020603050405020304" pitchFamily="18" charset="0"/>
              </a:rPr>
              <a:t>. (2024). Mentorship and Collaboration Sessions.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19</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References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00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a:buFont typeface="Wingdings" panose="05000000000000000000" pitchFamily="2" charset="2"/>
              <a:buChar char="Ø"/>
            </a:pPr>
            <a:r>
              <a:rPr lang="en-US" sz="2200" dirty="0">
                <a:cs typeface="Times New Roman" panose="02020603050405020304" pitchFamily="18" charset="0"/>
              </a:rPr>
              <a:t>Introduction</a:t>
            </a:r>
          </a:p>
          <a:p>
            <a:pPr>
              <a:buFont typeface="Wingdings" panose="05000000000000000000" pitchFamily="2" charset="2"/>
              <a:buChar char="Ø"/>
            </a:pPr>
            <a:r>
              <a:rPr lang="en-US" sz="2200" dirty="0">
                <a:cs typeface="Times New Roman" panose="02020603050405020304" pitchFamily="18" charset="0"/>
              </a:rPr>
              <a:t>Company Overview</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Purpose and Objective of the Internship</a:t>
            </a:r>
            <a:endParaRPr lang="en-US" sz="2200" dirty="0">
              <a:cs typeface="Times New Roman" panose="02020603050405020304" pitchFamily="18" charset="0"/>
            </a:endParaRPr>
          </a:p>
          <a:p>
            <a:pPr>
              <a:buFont typeface="Wingdings" panose="05000000000000000000" pitchFamily="2" charset="2"/>
              <a:buChar char="Ø"/>
            </a:pPr>
            <a:r>
              <a:rPr lang="en-US" sz="2200" dirty="0">
                <a:cs typeface="Times New Roman" panose="02020603050405020304" pitchFamily="18" charset="0"/>
              </a:rPr>
              <a:t>Literature Survey</a:t>
            </a:r>
          </a:p>
          <a:p>
            <a:pPr>
              <a:buFont typeface="Wingdings" panose="05000000000000000000" pitchFamily="2" charset="2"/>
              <a:buChar char="Ø"/>
            </a:pPr>
            <a:r>
              <a:rPr lang="en-US" sz="2200" dirty="0">
                <a:cs typeface="Times New Roman" panose="02020603050405020304" pitchFamily="18" charset="0"/>
              </a:rPr>
              <a:t>Report of the Present Investigation</a:t>
            </a:r>
          </a:p>
          <a:p>
            <a:pPr>
              <a:buFont typeface="Wingdings" panose="05000000000000000000" pitchFamily="2" charset="2"/>
              <a:buChar char="Ø"/>
            </a:pPr>
            <a:r>
              <a:rPr lang="en-US" sz="2200" dirty="0">
                <a:cs typeface="Times New Roman" panose="02020603050405020304" pitchFamily="18" charset="0"/>
              </a:rPr>
              <a:t>Result and Discussion</a:t>
            </a:r>
          </a:p>
          <a:p>
            <a:pPr>
              <a:buFont typeface="Wingdings" panose="05000000000000000000" pitchFamily="2" charset="2"/>
              <a:buChar char="Ø"/>
            </a:pPr>
            <a:r>
              <a:rPr lang="en-US" sz="2200" dirty="0">
                <a:cs typeface="Times New Roman" panose="02020603050405020304" pitchFamily="18" charset="0"/>
              </a:rPr>
              <a:t>Conclusion</a:t>
            </a:r>
          </a:p>
          <a:p>
            <a:pPr>
              <a:buFont typeface="Wingdings" panose="05000000000000000000" pitchFamily="2" charset="2"/>
              <a:buChar char="Ø"/>
            </a:pPr>
            <a:r>
              <a:rPr lang="en-US" sz="2200" dirty="0">
                <a:cs typeface="Times New Roman" panose="02020603050405020304" pitchFamily="18" charset="0"/>
              </a:rPr>
              <a:t>References</a:t>
            </a:r>
            <a:endParaRPr lang="en-IN" dirty="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2</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Contents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2"/>
          <p:cNvSpPr>
            <a:spLocks noGrp="1" noChangeArrowheads="1"/>
          </p:cNvSpPr>
          <p:nvPr>
            <p:ph type="sldNum" sz="quarter" idx="12"/>
          </p:nvPr>
        </p:nvSpPr>
        <p:spPr bwMode="auto">
          <a:xfrm>
            <a:off x="11734800" y="6562725"/>
            <a:ext cx="3714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20</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04775" y="2286000"/>
            <a:ext cx="11991975" cy="1394237"/>
            <a:chOff x="0" y="3820562"/>
            <a:chExt cx="12192000" cy="1394237"/>
          </a:xfrm>
        </p:grpSpPr>
        <p:grpSp>
          <p:nvGrpSpPr>
            <p:cNvPr id="10" name="Group 9"/>
            <p:cNvGrpSpPr/>
            <p:nvPr/>
          </p:nvGrpSpPr>
          <p:grpSpPr>
            <a:xfrm>
              <a:off x="0" y="3909546"/>
              <a:ext cx="12192000" cy="1200329"/>
              <a:chOff x="-2726" y="4081562"/>
              <a:chExt cx="12192000" cy="1200329"/>
            </a:xfrm>
          </p:grpSpPr>
          <p:sp>
            <p:nvSpPr>
              <p:cNvPr id="13" name="Rectangle 12"/>
              <p:cNvSpPr/>
              <p:nvPr/>
            </p:nvSpPr>
            <p:spPr>
              <a:xfrm>
                <a:off x="-2726" y="4081562"/>
                <a:ext cx="12192000" cy="1200329"/>
              </a:xfrm>
              <a:prstGeom prst="rect">
                <a:avLst/>
              </a:prstGeom>
            </p:spPr>
            <p:txBody>
              <a:bodyPr wrap="square">
                <a:spAutoFit/>
              </a:bodyPr>
              <a:lstStyle/>
              <a:p>
                <a:pPr algn="ctr"/>
                <a:r>
                  <a:rPr lang="en-US" sz="7200" spc="-10" dirty="0">
                    <a:solidFill>
                      <a:srgbClr val="17375E"/>
                    </a:solidFill>
                    <a:latin typeface="Monotype Corsiva" panose="03010101010201010101" pitchFamily="66" charset="0"/>
                    <a:cs typeface="Calibri"/>
                  </a:rPr>
                  <a:t>Thank You</a:t>
                </a:r>
                <a:endParaRPr lang="en-US" sz="8000" spc="-10" dirty="0">
                  <a:solidFill>
                    <a:srgbClr val="17375E"/>
                  </a:solidFill>
                  <a:latin typeface="Monotype Corsiva" panose="03010101010201010101" pitchFamily="66" charset="0"/>
                  <a:cs typeface="Calibri"/>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6127" y="4146767"/>
                <a:ext cx="1122033" cy="1067691"/>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7921" y="4146768"/>
                <a:ext cx="1122033" cy="1067691"/>
              </a:xfrm>
              <a:prstGeom prst="rect">
                <a:avLst/>
              </a:prstGeom>
            </p:spPr>
          </p:pic>
        </p:grpSp>
        <p:cxnSp>
          <p:nvCxnSpPr>
            <p:cNvPr id="11" name="Straight Connector 10"/>
            <p:cNvCxnSpPr/>
            <p:nvPr/>
          </p:nvCxnSpPr>
          <p:spPr>
            <a:xfrm>
              <a:off x="2833735" y="3820562"/>
              <a:ext cx="6753886" cy="0"/>
            </a:xfrm>
            <a:prstGeom prst="line">
              <a:avLst/>
            </a:prstGeom>
            <a:ln w="47625" cap="rnd" cmpd="sng">
              <a:gradFill flip="none" rotWithShape="1">
                <a:gsLst>
                  <a:gs pos="0">
                    <a:srgbClr val="9A2827"/>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33735" y="5214799"/>
              <a:ext cx="6753886" cy="0"/>
            </a:xfrm>
            <a:prstGeom prst="line">
              <a:avLst/>
            </a:prstGeom>
            <a:ln w="47625" cap="rnd" cmpd="sng">
              <a:gradFill flip="none" rotWithShape="1">
                <a:gsLst>
                  <a:gs pos="0">
                    <a:srgbClr val="9A2827"/>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135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This report encapsulates the culmination of my one-month internship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where I immersed myself in the practical application of Python programming.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a renowned entity known for its pioneering solutions within the tech industry, provided an ideal environment for honing my skills and gaining invaluable hands-on experience.</a:t>
            </a:r>
          </a:p>
          <a:p>
            <a:pPr marL="0" indent="0" algn="just">
              <a:buNone/>
            </a:pPr>
            <a:r>
              <a:rPr lang="en-US" sz="2200" dirty="0">
                <a:latin typeface="Times New Roman" panose="02020603050405020304" pitchFamily="18" charset="0"/>
                <a:cs typeface="Times New Roman" panose="02020603050405020304" pitchFamily="18" charset="0"/>
              </a:rPr>
              <a:t>                        During the internship period, spanning four weeks, I underwent a structured program designed to elevate my proficiency in Python programming. The journey commenced with a rigorous exploration of Python fundamentals, encompassing essential concepts such as syntax intricacies, data type manipulations, and adept navigation of various modules. This foundational knowledge served as the cornerstone for the subsequent project assignments.</a:t>
            </a:r>
          </a:p>
          <a:p>
            <a:pPr marL="0" indent="0" algn="just">
              <a:buNone/>
            </a:pPr>
            <a:r>
              <a:rPr lang="en-US" sz="2200" dirty="0">
                <a:latin typeface="Times New Roman" panose="02020603050405020304" pitchFamily="18" charset="0"/>
                <a:cs typeface="Times New Roman" panose="02020603050405020304" pitchFamily="18" charset="0"/>
              </a:rPr>
              <a:t>                      Over the course of three weeks, I was entrusted with the development of three distinct projects, each meticulously designed to test and expand my programming acumen. These projects included the creation of a Voice Assistant, integration of a Weather App with JavaScript, and the development of a Browser-Based Chat Application. Each project presented unique challenges, fostering critical thinking, effective problem-solving, and innovative solution design aligned with project objectives.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3</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932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In addition to project development, I was tasked with preparing comprehensive reports to accompany each submission. These reports served as a platform to articulate methodologies, document project progress, and reflect on insights gleaned throughout the project lifecycle.</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As I reflect on this internship experience, I extend profound gratitude to the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team for their unwavering support and mentorship. Their guidance has not only deepened my understanding of Python programming but has also imbued me with a newfound confidence to tackle complex software challenges.</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Through this report, I endeavor to encapsulate the essence of my internship journey, highlighting key learnings, accomplishments, and personal growth achieved. It is my aspiration that this documentation serves as a testament to the enriching experience provided by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and underscores the transformative impact of practical learning in shaping proficient professionals within the software development domain.</a:t>
            </a:r>
          </a:p>
          <a:p>
            <a:pPr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4</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1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Purpose and Objective of the Internship:</a:t>
            </a: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IN" sz="2400" dirty="0">
                <a:solidFill>
                  <a:schemeClr val="tx2">
                    <a:shade val="30000"/>
                    <a:satMod val="150000"/>
                  </a:schemeClr>
                </a:solidFill>
              </a:rPr>
              <a:t>Duration of internship : 01/01/24 to 05/02/24 (28-30 Days)</a:t>
            </a: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purpose of my one-month internship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was to provide me with a structured learning experience in Python programming. The objective was to deepen my understanding of Python fundamentals and enhance my practical skills through the completion of three distinct projects: a Voice Assistant, a Weather App with JavaScript integration, and a Browser-Based Chat Application. Through these projects, I aimed to apply theoretical knowledge to real-world scenarios, cultivate problem-solving abilities, and gain hands-on experience in software development.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5</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59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dirty="0"/>
              <a:t>Oasis </a:t>
            </a:r>
            <a:r>
              <a:rPr lang="en-US" sz="2200" dirty="0" err="1"/>
              <a:t>Infobyte</a:t>
            </a:r>
            <a:r>
              <a:rPr lang="en-US" sz="2200" dirty="0"/>
              <a:t> is a training and internship provider based in Satya Niketan, South West New Delhi, India. Established in 2015, the company specializes in offering training programs and internships in various fields.</a:t>
            </a:r>
          </a:p>
          <a:p>
            <a:pPr marL="0" indent="0" algn="just">
              <a:buNone/>
            </a:pPr>
            <a:endParaRPr lang="en-US" sz="2200" dirty="0"/>
          </a:p>
          <a:p>
            <a:pPr algn="just">
              <a:buFont typeface="Arial" panose="020B0604020202020204" pitchFamily="34" charset="0"/>
              <a:buChar char="•"/>
            </a:pPr>
            <a:r>
              <a:rPr lang="en-US" sz="2200" dirty="0"/>
              <a:t>Website: </a:t>
            </a:r>
            <a:r>
              <a:rPr lang="en-US" sz="2200" dirty="0">
                <a:hlinkClick r:id="rId2"/>
              </a:rPr>
              <a:t>https://oasisinfobyte.com/</a:t>
            </a:r>
            <a:endParaRPr lang="en-US" sz="2200" dirty="0"/>
          </a:p>
          <a:p>
            <a:pPr algn="just">
              <a:buFont typeface="Arial" panose="020B0604020202020204" pitchFamily="34" charset="0"/>
              <a:buChar char="•"/>
            </a:pPr>
            <a:r>
              <a:rPr lang="en-US" sz="2200" dirty="0"/>
              <a:t>Contact Info:</a:t>
            </a:r>
          </a:p>
          <a:p>
            <a:pPr marL="742950" lvl="1" indent="-285750" algn="just">
              <a:buFont typeface="Arial" panose="020B0604020202020204" pitchFamily="34" charset="0"/>
              <a:buChar char="•"/>
            </a:pPr>
            <a:r>
              <a:rPr lang="en-US" sz="2200" dirty="0"/>
              <a:t>Email: contact@oasisinfobyte.in</a:t>
            </a:r>
          </a:p>
          <a:p>
            <a:pPr marL="742950" lvl="1" indent="-285750" algn="just">
              <a:buFont typeface="Arial" panose="020B0604020202020204" pitchFamily="34" charset="0"/>
              <a:buChar char="•"/>
            </a:pPr>
            <a:r>
              <a:rPr lang="en-US" sz="2200" dirty="0"/>
              <a:t>Email: services.oasisinfobyte@gmail.com</a:t>
            </a:r>
          </a:p>
          <a:p>
            <a:pPr algn="just">
              <a:buFont typeface="Arial" panose="020B0604020202020204" pitchFamily="34" charset="0"/>
              <a:buChar char="•"/>
            </a:pPr>
            <a:r>
              <a:rPr lang="en-US" sz="2200" dirty="0"/>
              <a:t>Location: Satya Niketan, South West New Delhi, India - 110021</a:t>
            </a:r>
          </a:p>
          <a:p>
            <a:pPr algn="just">
              <a:buFont typeface="Arial" panose="020B0604020202020204" pitchFamily="34" charset="0"/>
              <a:buChar char="•"/>
            </a:pPr>
            <a:r>
              <a:rPr lang="en-US" sz="2200" dirty="0"/>
              <a:t>Company Size: 11-50 employees</a:t>
            </a:r>
          </a:p>
          <a:p>
            <a:pPr algn="just">
              <a:buFont typeface="Arial" panose="020B0604020202020204" pitchFamily="34" charset="0"/>
              <a:buChar char="•"/>
            </a:pPr>
            <a:r>
              <a:rPr lang="en-US" sz="2200" dirty="0"/>
              <a:t>LinkedIn Members: 153 associated members have listed Oasis </a:t>
            </a:r>
            <a:r>
              <a:rPr lang="en-US" sz="2200" dirty="0" err="1"/>
              <a:t>Infobyte</a:t>
            </a:r>
            <a:r>
              <a:rPr lang="en-US" sz="2200" dirty="0"/>
              <a:t> as their current workplace on their profile</a:t>
            </a:r>
          </a:p>
          <a:p>
            <a:pPr algn="just">
              <a:buFont typeface="Arial" panose="020B0604020202020204" pitchFamily="34" charset="0"/>
              <a:buChar char="•"/>
            </a:pPr>
            <a:r>
              <a:rPr lang="en-US" sz="2200" dirty="0"/>
              <a:t>Headquarter: Satya Niketan, South West New Delhi, India - 110021</a:t>
            </a:r>
          </a:p>
          <a:p>
            <a:pPr algn="just">
              <a:buFont typeface="Arial" panose="020B0604020202020204" pitchFamily="34" charset="0"/>
              <a:buChar char="•"/>
            </a:pPr>
            <a:r>
              <a:rPr lang="en-US" sz="2200" dirty="0"/>
              <a:t>Founded: 2015</a:t>
            </a:r>
          </a:p>
          <a:p>
            <a:pPr algn="just">
              <a:buFont typeface="Arial" panose="020B0604020202020204" pitchFamily="34" charset="0"/>
              <a:buChar char="•"/>
            </a:pPr>
            <a:r>
              <a:rPr lang="en-US" sz="2200" dirty="0"/>
              <a:t>Specialties: Training, Internships</a:t>
            </a:r>
          </a:p>
          <a:p>
            <a:pPr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6</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Company Overview</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37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7</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Literature Survey Continued</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4"/>
          <p:cNvGraphicFramePr>
            <a:graphicFrameLocks/>
          </p:cNvGraphicFramePr>
          <p:nvPr>
            <p:extLst>
              <p:ext uri="{D42A27DB-BD31-4B8C-83A1-F6EECF244321}">
                <p14:modId xmlns:p14="http://schemas.microsoft.com/office/powerpoint/2010/main" val="2307386625"/>
              </p:ext>
            </p:extLst>
          </p:nvPr>
        </p:nvGraphicFramePr>
        <p:xfrm>
          <a:off x="252297" y="731339"/>
          <a:ext cx="11677879" cy="5974261"/>
        </p:xfrm>
        <a:graphic>
          <a:graphicData uri="http://schemas.openxmlformats.org/drawingml/2006/table">
            <a:tbl>
              <a:tblPr firstRow="1" bandRow="1">
                <a:tableStyleId>{073A0DAA-6AF3-43AB-8588-CEC1D06C72B9}</a:tableStyleId>
              </a:tblPr>
              <a:tblGrid>
                <a:gridCol w="2064794">
                  <a:extLst>
                    <a:ext uri="{9D8B030D-6E8A-4147-A177-3AD203B41FA5}">
                      <a16:colId xmlns:a16="http://schemas.microsoft.com/office/drawing/2014/main" val="20000"/>
                    </a:ext>
                  </a:extLst>
                </a:gridCol>
                <a:gridCol w="2116914">
                  <a:extLst>
                    <a:ext uri="{9D8B030D-6E8A-4147-A177-3AD203B41FA5}">
                      <a16:colId xmlns:a16="http://schemas.microsoft.com/office/drawing/2014/main" val="20001"/>
                    </a:ext>
                  </a:extLst>
                </a:gridCol>
                <a:gridCol w="3694176">
                  <a:extLst>
                    <a:ext uri="{9D8B030D-6E8A-4147-A177-3AD203B41FA5}">
                      <a16:colId xmlns:a16="http://schemas.microsoft.com/office/drawing/2014/main" val="20002"/>
                    </a:ext>
                  </a:extLst>
                </a:gridCol>
                <a:gridCol w="3801995">
                  <a:extLst>
                    <a:ext uri="{9D8B030D-6E8A-4147-A177-3AD203B41FA5}">
                      <a16:colId xmlns:a16="http://schemas.microsoft.com/office/drawing/2014/main" val="20003"/>
                    </a:ext>
                  </a:extLst>
                </a:gridCol>
              </a:tblGrid>
              <a:tr h="426402">
                <a:tc>
                  <a:txBody>
                    <a:bodyPr/>
                    <a:lstStyle/>
                    <a:p>
                      <a:pPr algn="l"/>
                      <a:r>
                        <a:rPr lang="en-US" sz="2000" dirty="0"/>
                        <a:t>Author</a:t>
                      </a:r>
                    </a:p>
                  </a:txBody>
                  <a:tcPr/>
                </a:tc>
                <a:tc>
                  <a:txBody>
                    <a:bodyPr/>
                    <a:lstStyle/>
                    <a:p>
                      <a:pPr algn="l"/>
                      <a:r>
                        <a:rPr lang="en-US" sz="2000" dirty="0"/>
                        <a:t>Methodology</a:t>
                      </a:r>
                    </a:p>
                  </a:txBody>
                  <a:tcPr/>
                </a:tc>
                <a:tc>
                  <a:txBody>
                    <a:bodyPr/>
                    <a:lstStyle/>
                    <a:p>
                      <a:pPr algn="l"/>
                      <a:r>
                        <a:rPr lang="en-US" sz="2000" dirty="0"/>
                        <a:t>Features</a:t>
                      </a:r>
                    </a:p>
                  </a:txBody>
                  <a:tcPr/>
                </a:tc>
                <a:tc>
                  <a:txBody>
                    <a:bodyPr/>
                    <a:lstStyle/>
                    <a:p>
                      <a:pPr algn="l"/>
                      <a:r>
                        <a:rPr lang="en-US" sz="2000" dirty="0"/>
                        <a:t>Challenges</a:t>
                      </a:r>
                    </a:p>
                  </a:txBody>
                  <a:tcPr/>
                </a:tc>
                <a:extLst>
                  <a:ext uri="{0D108BD9-81ED-4DB2-BD59-A6C34878D82A}">
                    <a16:rowId xmlns:a16="http://schemas.microsoft.com/office/drawing/2014/main" val="10000"/>
                  </a:ext>
                </a:extLst>
              </a:tr>
              <a:tr h="29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Guido van Rossum, Mark Lutz, and others.(</a:t>
                      </a:r>
                      <a:r>
                        <a:rPr lang="en-IN" sz="2000" b="1" dirty="0"/>
                        <a:t>Python Programming</a:t>
                      </a:r>
                      <a:r>
                        <a:rPr lang="en-US" sz="2000" dirty="0"/>
                        <a:t>)</a:t>
                      </a:r>
                    </a:p>
                  </a:txBody>
                  <a:tcPr/>
                </a:tc>
                <a:tc>
                  <a:txBody>
                    <a:bodyPr/>
                    <a:lstStyle/>
                    <a:p>
                      <a:pPr marL="0" marR="0" algn="l">
                        <a:lnSpc>
                          <a:spcPct val="100000"/>
                        </a:lnSpc>
                        <a:spcBef>
                          <a:spcPts val="0"/>
                        </a:spcBef>
                        <a:spcAft>
                          <a:spcPts val="0"/>
                        </a:spcAft>
                      </a:pPr>
                      <a:r>
                        <a:rPr lang="en-US" sz="2000" dirty="0"/>
                        <a:t>Comprehensive exploration of Python syntax, data structures, and control flow through textbooks, online tutorials, and official Python documentation.</a:t>
                      </a:r>
                      <a:endParaRPr lang="en-US" sz="2000" kern="1200" dirty="0">
                        <a:solidFill>
                          <a:schemeClr val="tx1"/>
                        </a:solidFill>
                        <a:effectLst/>
                        <a:latin typeface="+mn-lt"/>
                        <a:ea typeface="+mn-ea"/>
                        <a:cs typeface="+mn-cs"/>
                      </a:endParaRPr>
                    </a:p>
                  </a:txBody>
                  <a:tcPr marL="68580" marR="68580" marT="0" marB="0"/>
                </a:tc>
                <a:tc>
                  <a:txBody>
                    <a:bodyPr/>
                    <a:lstStyle/>
                    <a:p>
                      <a:pPr marL="342900" indent="-342900" algn="l">
                        <a:buFont typeface="Arial" panose="020B0604020202020204" pitchFamily="34" charset="0"/>
                        <a:buChar char="•"/>
                      </a:pPr>
                      <a:r>
                        <a:rPr lang="en-US" sz="2000" b="0" i="0" u="none" strike="noStrike" kern="1200" baseline="0" dirty="0" err="1">
                          <a:solidFill>
                            <a:schemeClr val="dk1"/>
                          </a:solidFill>
                          <a:latin typeface="+mn-lt"/>
                          <a:ea typeface="+mn-ea"/>
                          <a:cs typeface="+mn-cs"/>
                        </a:rPr>
                        <a:t>I</a:t>
                      </a:r>
                      <a:r>
                        <a:rPr lang="en-US" sz="2000" dirty="0" err="1"/>
                        <a:t>Clear</a:t>
                      </a:r>
                      <a:r>
                        <a:rPr lang="en-US" sz="2000" dirty="0"/>
                        <a:t> explanations of Python fundamentals.</a:t>
                      </a:r>
                    </a:p>
                    <a:p>
                      <a:pPr marL="342900" indent="-342900" algn="l">
                        <a:buFont typeface="Arial" panose="020B0604020202020204" pitchFamily="34" charset="0"/>
                        <a:buChar char="•"/>
                      </a:pPr>
                      <a:r>
                        <a:rPr lang="en-US" sz="2000" dirty="0"/>
                        <a:t>Examples illustrating best practices and coding conventions.</a:t>
                      </a:r>
                    </a:p>
                    <a:p>
                      <a:pPr marL="342900" indent="-342900" algn="l">
                        <a:buFont typeface="Arial" panose="020B0604020202020204" pitchFamily="34" charset="0"/>
                        <a:buChar char="•"/>
                      </a:pPr>
                      <a:r>
                        <a:rPr lang="en-US" sz="2000" dirty="0"/>
                        <a:t>In-depth coverage of standard library modules and third-party packages.</a:t>
                      </a:r>
                    </a:p>
                  </a:txBody>
                  <a:tcPr/>
                </a:tc>
                <a:tc>
                  <a:txBody>
                    <a:bodyPr/>
                    <a:lstStyle/>
                    <a:p>
                      <a:pPr marL="342900" indent="-342900" algn="l">
                        <a:buFont typeface="Arial" panose="020B0604020202020204" pitchFamily="34" charset="0"/>
                        <a:buChar char="•"/>
                      </a:pPr>
                      <a:r>
                        <a:rPr lang="en-US" sz="2000" dirty="0"/>
                        <a:t>Navigating through the vast array of available resources to find the most relevant and up-to-date information.</a:t>
                      </a:r>
                    </a:p>
                    <a:p>
                      <a:pPr marL="342900" indent="-342900" algn="l">
                        <a:buFont typeface="Arial" panose="020B0604020202020204" pitchFamily="34" charset="0"/>
                        <a:buChar char="•"/>
                      </a:pPr>
                      <a:r>
                        <a:rPr lang="en-US" sz="2000" dirty="0"/>
                        <a:t>Understanding advanced concepts such as decorators, generators, and meta-programming.</a:t>
                      </a:r>
                    </a:p>
                  </a:txBody>
                  <a:tcPr/>
                </a:tc>
                <a:extLst>
                  <a:ext uri="{0D108BD9-81ED-4DB2-BD59-A6C34878D82A}">
                    <a16:rowId xmlns:a16="http://schemas.microsoft.com/office/drawing/2014/main" val="10001"/>
                  </a:ext>
                </a:extLst>
              </a:tr>
              <a:tr h="2595844">
                <a:tc>
                  <a:txBody>
                    <a:bodyPr/>
                    <a:lstStyle/>
                    <a:p>
                      <a:pPr algn="l"/>
                      <a:r>
                        <a:rPr lang="en-US" sz="2000" dirty="0"/>
                        <a:t>Douglas Crockford, Kyle Simpson, and others. (</a:t>
                      </a:r>
                      <a:r>
                        <a:rPr lang="en-IN" sz="2000" b="1" dirty="0"/>
                        <a:t>Web Development Technologies)</a:t>
                      </a:r>
                      <a:endParaRPr lang="en-US" sz="2000" dirty="0"/>
                    </a:p>
                  </a:txBody>
                  <a:tcPr/>
                </a:tc>
                <a:tc>
                  <a:txBody>
                    <a:bodyPr/>
                    <a:lstStyle/>
                    <a:p>
                      <a:pPr marL="0" marR="0" algn="l">
                        <a:lnSpc>
                          <a:spcPct val="100000"/>
                        </a:lnSpc>
                        <a:spcBef>
                          <a:spcPts val="0"/>
                        </a:spcBef>
                        <a:spcAft>
                          <a:spcPts val="0"/>
                        </a:spcAft>
                      </a:pPr>
                      <a:r>
                        <a:rPr lang="en-US" sz="2000" dirty="0"/>
                        <a:t>Examination of JavaScript frameworks and web APIs through online courses, documentation, and industry articles.</a:t>
                      </a:r>
                      <a:endParaRPr lang="en-US" sz="2000" kern="1200" dirty="0">
                        <a:solidFill>
                          <a:schemeClr val="tx1"/>
                        </a:solidFill>
                        <a:effectLst/>
                        <a:latin typeface="+mn-lt"/>
                        <a:ea typeface="+mn-ea"/>
                        <a:cs typeface="+mn-cs"/>
                      </a:endParaRPr>
                    </a:p>
                  </a:txBody>
                  <a:tcPr marL="68580" marR="68580" marT="0" marB="0"/>
                </a:tc>
                <a:tc>
                  <a:txBody>
                    <a:bodyPr/>
                    <a:lstStyle/>
                    <a:p>
                      <a:pPr marL="342900" indent="-342900" algn="l">
                        <a:buFont typeface="Arial" panose="020B0604020202020204" pitchFamily="34" charset="0"/>
                        <a:buChar char="•"/>
                      </a:pPr>
                      <a:r>
                        <a:rPr lang="en-US" sz="2000" dirty="0"/>
                        <a:t>Tutorials on popular JavaScript libraries like React.js and Vue.js for building interactive web applications.</a:t>
                      </a:r>
                    </a:p>
                    <a:p>
                      <a:pPr marL="342900" indent="-342900" algn="l">
                        <a:buFont typeface="Arial" panose="020B0604020202020204" pitchFamily="34" charset="0"/>
                        <a:buChar char="•"/>
                      </a:pPr>
                      <a:r>
                        <a:rPr lang="en-US" sz="2000" dirty="0"/>
                        <a:t>Documentation and usage examples of web APIs for fetching real-time data.</a:t>
                      </a:r>
                    </a:p>
                  </a:txBody>
                  <a:tcPr/>
                </a:tc>
                <a:tc>
                  <a:txBody>
                    <a:bodyPr/>
                    <a:lstStyle/>
                    <a:p>
                      <a:pPr marL="342900" indent="-342900" algn="l">
                        <a:buFont typeface="Arial" panose="020B0604020202020204" pitchFamily="34" charset="0"/>
                        <a:buChar char="•"/>
                      </a:pPr>
                      <a:r>
                        <a:rPr lang="en-US" sz="2000" dirty="0"/>
                        <a:t>Keeping pace with rapid advancements and frequent updates in JavaScript ecosystem.</a:t>
                      </a:r>
                    </a:p>
                    <a:p>
                      <a:pPr marL="342900" indent="-342900" algn="l">
                        <a:buFont typeface="Arial" panose="020B0604020202020204" pitchFamily="34" charset="0"/>
                        <a:buChar char="•"/>
                      </a:pPr>
                      <a:r>
                        <a:rPr lang="en-US" sz="2000" dirty="0"/>
                        <a:t>Ensuring compatibility and cross-browser support for web application features.</a:t>
                      </a:r>
                    </a:p>
                    <a:p>
                      <a:pPr marL="342900" indent="-342900" algn="l">
                        <a:buFont typeface="Arial" panose="020B0604020202020204" pitchFamily="34" charset="0"/>
                        <a:buChar char="•"/>
                      </a:pPr>
                      <a:endParaRPr lang="en-US" sz="2000" dirty="0"/>
                    </a:p>
                  </a:txBody>
                  <a:tcPr/>
                </a:tc>
                <a:extLst>
                  <a:ext uri="{0D108BD9-81ED-4DB2-BD59-A6C34878D82A}">
                    <a16:rowId xmlns:a16="http://schemas.microsoft.com/office/drawing/2014/main" val="1799394316"/>
                  </a:ext>
                </a:extLst>
              </a:tr>
            </a:tbl>
          </a:graphicData>
        </a:graphic>
      </p:graphicFrame>
    </p:spTree>
    <p:extLst>
      <p:ext uri="{BB962C8B-B14F-4D97-AF65-F5344CB8AC3E}">
        <p14:creationId xmlns:p14="http://schemas.microsoft.com/office/powerpoint/2010/main" val="347163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8</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Literature Survey Continued</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4"/>
          <p:cNvGraphicFramePr>
            <a:graphicFrameLocks/>
          </p:cNvGraphicFramePr>
          <p:nvPr>
            <p:extLst>
              <p:ext uri="{D42A27DB-BD31-4B8C-83A1-F6EECF244321}">
                <p14:modId xmlns:p14="http://schemas.microsoft.com/office/powerpoint/2010/main" val="26039539"/>
              </p:ext>
            </p:extLst>
          </p:nvPr>
        </p:nvGraphicFramePr>
        <p:xfrm>
          <a:off x="252297" y="731339"/>
          <a:ext cx="11677879" cy="5974261"/>
        </p:xfrm>
        <a:graphic>
          <a:graphicData uri="http://schemas.openxmlformats.org/drawingml/2006/table">
            <a:tbl>
              <a:tblPr firstRow="1" bandRow="1">
                <a:tableStyleId>{073A0DAA-6AF3-43AB-8588-CEC1D06C72B9}</a:tableStyleId>
              </a:tblPr>
              <a:tblGrid>
                <a:gridCol w="2064794">
                  <a:extLst>
                    <a:ext uri="{9D8B030D-6E8A-4147-A177-3AD203B41FA5}">
                      <a16:colId xmlns:a16="http://schemas.microsoft.com/office/drawing/2014/main" val="20000"/>
                    </a:ext>
                  </a:extLst>
                </a:gridCol>
                <a:gridCol w="2116914">
                  <a:extLst>
                    <a:ext uri="{9D8B030D-6E8A-4147-A177-3AD203B41FA5}">
                      <a16:colId xmlns:a16="http://schemas.microsoft.com/office/drawing/2014/main" val="20001"/>
                    </a:ext>
                  </a:extLst>
                </a:gridCol>
                <a:gridCol w="3694176">
                  <a:extLst>
                    <a:ext uri="{9D8B030D-6E8A-4147-A177-3AD203B41FA5}">
                      <a16:colId xmlns:a16="http://schemas.microsoft.com/office/drawing/2014/main" val="20002"/>
                    </a:ext>
                  </a:extLst>
                </a:gridCol>
                <a:gridCol w="3801995">
                  <a:extLst>
                    <a:ext uri="{9D8B030D-6E8A-4147-A177-3AD203B41FA5}">
                      <a16:colId xmlns:a16="http://schemas.microsoft.com/office/drawing/2014/main" val="20003"/>
                    </a:ext>
                  </a:extLst>
                </a:gridCol>
              </a:tblGrid>
              <a:tr h="426402">
                <a:tc>
                  <a:txBody>
                    <a:bodyPr/>
                    <a:lstStyle/>
                    <a:p>
                      <a:pPr algn="l"/>
                      <a:r>
                        <a:rPr lang="en-US" sz="2000" dirty="0"/>
                        <a:t>Author</a:t>
                      </a:r>
                    </a:p>
                  </a:txBody>
                  <a:tcPr/>
                </a:tc>
                <a:tc>
                  <a:txBody>
                    <a:bodyPr/>
                    <a:lstStyle/>
                    <a:p>
                      <a:pPr algn="l"/>
                      <a:r>
                        <a:rPr lang="en-US" sz="2000" dirty="0"/>
                        <a:t>Methodology</a:t>
                      </a:r>
                    </a:p>
                  </a:txBody>
                  <a:tcPr/>
                </a:tc>
                <a:tc>
                  <a:txBody>
                    <a:bodyPr/>
                    <a:lstStyle/>
                    <a:p>
                      <a:pPr algn="l"/>
                      <a:r>
                        <a:rPr lang="en-US" sz="2000" dirty="0"/>
                        <a:t>Features</a:t>
                      </a:r>
                    </a:p>
                  </a:txBody>
                  <a:tcPr/>
                </a:tc>
                <a:tc>
                  <a:txBody>
                    <a:bodyPr/>
                    <a:lstStyle/>
                    <a:p>
                      <a:pPr algn="l"/>
                      <a:r>
                        <a:rPr lang="en-US" sz="2000" dirty="0"/>
                        <a:t>Challenges</a:t>
                      </a:r>
                    </a:p>
                  </a:txBody>
                  <a:tcPr/>
                </a:tc>
                <a:extLst>
                  <a:ext uri="{0D108BD9-81ED-4DB2-BD59-A6C34878D82A}">
                    <a16:rowId xmlns:a16="http://schemas.microsoft.com/office/drawing/2014/main" val="10000"/>
                  </a:ext>
                </a:extLst>
              </a:tr>
              <a:tr h="295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Various authors from academic papers, and developer communities. (</a:t>
                      </a:r>
                      <a:r>
                        <a:rPr lang="en-IN" sz="2000" b="1" dirty="0"/>
                        <a:t>Project-Specific Requirements)</a:t>
                      </a:r>
                      <a:endParaRPr lang="en-US" sz="2000" dirty="0"/>
                    </a:p>
                  </a:txBody>
                  <a:tcPr/>
                </a:tc>
                <a:tc>
                  <a:txBody>
                    <a:bodyPr/>
                    <a:lstStyle/>
                    <a:p>
                      <a:pPr marL="0" marR="0" algn="l">
                        <a:lnSpc>
                          <a:spcPct val="100000"/>
                        </a:lnSpc>
                        <a:spcBef>
                          <a:spcPts val="0"/>
                        </a:spcBef>
                        <a:spcAft>
                          <a:spcPts val="0"/>
                        </a:spcAft>
                      </a:pPr>
                      <a:r>
                        <a:rPr lang="en-US" sz="2000" dirty="0"/>
                        <a:t>such as Natural Language Processing (NLP), weather data APIs, and web development frameworks through scholarly articles</a:t>
                      </a:r>
                      <a:endParaRPr lang="en-US" sz="2000" kern="1200" dirty="0">
                        <a:solidFill>
                          <a:schemeClr val="tx1"/>
                        </a:solidFill>
                        <a:effectLst/>
                        <a:latin typeface="+mn-lt"/>
                        <a:ea typeface="+mn-ea"/>
                        <a:cs typeface="+mn-cs"/>
                      </a:endParaRPr>
                    </a:p>
                  </a:txBody>
                  <a:tcPr marL="68580" marR="68580" marT="0" marB="0"/>
                </a:tc>
                <a:tc>
                  <a:txBody>
                    <a:bodyPr/>
                    <a:lstStyle/>
                    <a:p>
                      <a:pPr marL="342900" indent="-342900">
                        <a:buFont typeface="Arial" panose="020B0604020202020204" pitchFamily="34" charset="0"/>
                        <a:buChar char="•"/>
                      </a:pPr>
                      <a:r>
                        <a:rPr lang="en-US" sz="2000" dirty="0"/>
                        <a:t>Exploration of NLP techniques for voice recognition and response functionalities.</a:t>
                      </a:r>
                    </a:p>
                    <a:p>
                      <a:pPr marL="342900" indent="-342900">
                        <a:buFont typeface="Arial" panose="020B0604020202020204" pitchFamily="34" charset="0"/>
                        <a:buChar char="•"/>
                      </a:pPr>
                      <a:r>
                        <a:rPr lang="en-US" sz="2000" dirty="0"/>
                        <a:t>Review of weather data APIs for accessing real-time weather information.</a:t>
                      </a:r>
                    </a:p>
                  </a:txBody>
                  <a:tcPr/>
                </a:tc>
                <a:tc>
                  <a:txBody>
                    <a:bodyPr/>
                    <a:lstStyle/>
                    <a:p>
                      <a:pPr marL="342900" indent="-342900">
                        <a:buFont typeface="Arial" panose="020B0604020202020204" pitchFamily="34" charset="0"/>
                        <a:buChar char="•"/>
                      </a:pPr>
                      <a:r>
                        <a:rPr lang="en-US" sz="2000" dirty="0"/>
                        <a:t>Understanding and implementing complex algorithms and methodologies in NLP.</a:t>
                      </a:r>
                    </a:p>
                    <a:p>
                      <a:pPr marL="342900" indent="-342900">
                        <a:buFont typeface="Arial" panose="020B0604020202020204" pitchFamily="34" charset="0"/>
                        <a:buChar char="•"/>
                      </a:pPr>
                      <a:r>
                        <a:rPr lang="en-US" sz="2000" dirty="0"/>
                        <a:t>Ensuring reliability and accuracy of weather data obtained from external APIs.</a:t>
                      </a:r>
                    </a:p>
                  </a:txBody>
                  <a:tcPr/>
                </a:tc>
                <a:extLst>
                  <a:ext uri="{0D108BD9-81ED-4DB2-BD59-A6C34878D82A}">
                    <a16:rowId xmlns:a16="http://schemas.microsoft.com/office/drawing/2014/main" val="10001"/>
                  </a:ext>
                </a:extLst>
              </a:tr>
              <a:tr h="2595844">
                <a:tc>
                  <a:txBody>
                    <a:bodyPr/>
                    <a:lstStyle/>
                    <a:p>
                      <a:r>
                        <a:rPr lang="en-US" sz="2000" dirty="0"/>
                        <a:t>Industry experts, case study publications, and tech blogs. (</a:t>
                      </a:r>
                      <a:r>
                        <a:rPr lang="en-US" sz="2000" b="1" dirty="0"/>
                        <a:t>Industry Trends and Case Studies)</a:t>
                      </a:r>
                      <a:endParaRPr lang="en-US" sz="2000" dirty="0"/>
                    </a:p>
                  </a:txBody>
                  <a:tcPr/>
                </a:tc>
                <a:tc>
                  <a:txBody>
                    <a:bodyPr/>
                    <a:lstStyle/>
                    <a:p>
                      <a:pPr marL="0" marR="0" algn="l">
                        <a:lnSpc>
                          <a:spcPct val="100000"/>
                        </a:lnSpc>
                        <a:spcBef>
                          <a:spcPts val="0"/>
                        </a:spcBef>
                        <a:spcAft>
                          <a:spcPts val="0"/>
                        </a:spcAft>
                      </a:pPr>
                      <a:r>
                        <a:rPr lang="en-US" sz="2000" dirty="0"/>
                        <a:t>Analysis of industry reports, case studies, and user feedback to identify trends and user expectations in voice-controlled applications</a:t>
                      </a:r>
                      <a:endParaRPr lang="en-US" sz="2000" kern="1200" dirty="0">
                        <a:solidFill>
                          <a:schemeClr val="tx1"/>
                        </a:solidFill>
                        <a:effectLst/>
                        <a:latin typeface="+mn-lt"/>
                        <a:ea typeface="+mn-ea"/>
                        <a:cs typeface="+mn-cs"/>
                      </a:endParaRPr>
                    </a:p>
                  </a:txBody>
                  <a:tcPr marL="68580" marR="68580" marT="0" marB="0"/>
                </a:tc>
                <a:tc>
                  <a:txBody>
                    <a:bodyPr/>
                    <a:lstStyle/>
                    <a:p>
                      <a:pPr marL="342900" indent="-342900">
                        <a:buFont typeface="Arial" panose="020B0604020202020204" pitchFamily="34" charset="0"/>
                        <a:buChar char="•"/>
                      </a:pPr>
                      <a:r>
                        <a:rPr lang="en-US" sz="2000" dirty="0"/>
                        <a:t>Review of popular weather applications to understand user expectations and feature sets.</a:t>
                      </a:r>
                    </a:p>
                    <a:p>
                      <a:pPr marL="342900" indent="-342900">
                        <a:buFont typeface="Arial" panose="020B0604020202020204" pitchFamily="34" charset="0"/>
                        <a:buChar char="•"/>
                      </a:pPr>
                      <a:r>
                        <a:rPr lang="en-US" sz="2000" dirty="0"/>
                        <a:t>Analysis of user experience design and scalability considerations in existing chat applications.</a:t>
                      </a:r>
                    </a:p>
                  </a:txBody>
                  <a:tcPr/>
                </a:tc>
                <a:tc>
                  <a:txBody>
                    <a:bodyPr/>
                    <a:lstStyle/>
                    <a:p>
                      <a:pPr marL="342900" indent="-342900">
                        <a:buFont typeface="Arial" panose="020B0604020202020204" pitchFamily="34" charset="0"/>
                        <a:buChar char="•"/>
                      </a:pPr>
                      <a:r>
                        <a:rPr lang="en-US" sz="2000" dirty="0"/>
                        <a:t>Ensuring innovation and differentiation in project implementations compared to existing solutions.</a:t>
                      </a:r>
                    </a:p>
                    <a:p>
                      <a:pPr marL="342900" indent="-342900">
                        <a:buFont typeface="Arial" panose="020B0604020202020204" pitchFamily="34" charset="0"/>
                        <a:buChar char="•"/>
                      </a:pPr>
                      <a:r>
                        <a:rPr lang="en-US" sz="2000" dirty="0"/>
                        <a:t>Addressing scalability and performance challenges inherent in real-time communication systems.</a:t>
                      </a:r>
                    </a:p>
                  </a:txBody>
                  <a:tcPr/>
                </a:tc>
                <a:extLst>
                  <a:ext uri="{0D108BD9-81ED-4DB2-BD59-A6C34878D82A}">
                    <a16:rowId xmlns:a16="http://schemas.microsoft.com/office/drawing/2014/main" val="1799394316"/>
                  </a:ext>
                </a:extLst>
              </a:tr>
            </a:tbl>
          </a:graphicData>
        </a:graphic>
      </p:graphicFrame>
    </p:spTree>
    <p:extLst>
      <p:ext uri="{BB962C8B-B14F-4D97-AF65-F5344CB8AC3E}">
        <p14:creationId xmlns:p14="http://schemas.microsoft.com/office/powerpoint/2010/main" val="408623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710243"/>
            <a:ext cx="12049125" cy="5852482"/>
          </a:xfrm>
          <a:noFill/>
          <a:ln>
            <a:solidFill>
              <a:srgbClr val="60B5CC"/>
            </a:solidFill>
          </a:ln>
        </p:spPr>
        <p:txBody>
          <a:bodyPr/>
          <a:lstStyle/>
          <a:p>
            <a:pPr marL="0" indent="0" algn="just">
              <a:buNone/>
            </a:pPr>
            <a:r>
              <a:rPr lang="en-US" sz="2200" dirty="0">
                <a:latin typeface="Times New Roman" panose="02020603050405020304" pitchFamily="18" charset="0"/>
                <a:cs typeface="Times New Roman" panose="02020603050405020304" pitchFamily="18" charset="0"/>
              </a:rPr>
              <a:t>                          This report encapsulates the culmination of my one-month internship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where I delved into the realm of Python programming. The internship aimed to provide a structured learning environment to deepen my understanding of Python fundamentals and enhance practical skills through the completion of three diverse projects: a Voice Assistant, a Weather App with JavaScript integration, and a Browser-Based Chat Application. This report presents the experimental setups, procedures adopted, techniques developed, and methodologies employed throughout the internship, accompanied by theoretical background and case studies relevant to each project.</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Project Title: Voice Assistant</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1. Introduction:</a:t>
            </a:r>
            <a:r>
              <a:rPr lang="en-US" sz="2200" dirty="0">
                <a:latin typeface="Times New Roman" panose="02020603050405020304" pitchFamily="18" charset="0"/>
                <a:cs typeface="Times New Roman" panose="02020603050405020304" pitchFamily="18" charset="0"/>
              </a:rPr>
              <a:t> The Voice Assistant project represents a sophisticated implementation of artificial intelligence and natural language processing techniques to create an interactive virtual assistant capable of understanding and responding to user commands. Developed as part of an internship at Oasis </a:t>
            </a:r>
            <a:r>
              <a:rPr lang="en-US" sz="2200" dirty="0" err="1">
                <a:latin typeface="Times New Roman" panose="02020603050405020304" pitchFamily="18" charset="0"/>
                <a:cs typeface="Times New Roman" panose="02020603050405020304" pitchFamily="18" charset="0"/>
              </a:rPr>
              <a:t>Infobyte</a:t>
            </a:r>
            <a:r>
              <a:rPr lang="en-US" sz="2200" dirty="0">
                <a:latin typeface="Times New Roman" panose="02020603050405020304" pitchFamily="18" charset="0"/>
                <a:cs typeface="Times New Roman" panose="02020603050405020304" pitchFamily="18" charset="0"/>
              </a:rPr>
              <a:t>, this project aims to leverage Python programming and various pre-built modules to empower users with voice-controlled functionality for a range of tasks.</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101" name="Slide Number Placeholder 2"/>
          <p:cNvSpPr>
            <a:spLocks noGrp="1" noChangeArrowheads="1"/>
          </p:cNvSpPr>
          <p:nvPr>
            <p:ph type="sldNum" sz="quarter" idx="12"/>
          </p:nvPr>
        </p:nvSpPr>
        <p:spPr bwMode="auto">
          <a:xfrm>
            <a:off x="11582400" y="6562725"/>
            <a:ext cx="523875"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C21BD-3897-4870-85A6-694FFCC4495D}" type="slidenum">
              <a:rPr lang="en-IN" altLang="en-US" sz="1200" b="1">
                <a:solidFill>
                  <a:srgbClr val="898989"/>
                </a:solidFill>
                <a:latin typeface="Times New Roman" panose="02020603050405020304" pitchFamily="18" charset="0"/>
                <a:cs typeface="Times New Roman" panose="02020603050405020304" pitchFamily="18" charset="0"/>
              </a:rPr>
              <a:pPr>
                <a:spcBef>
                  <a:spcPct val="0"/>
                </a:spcBef>
                <a:buFontTx/>
                <a:buNone/>
              </a:pPr>
              <a:t>9</a:t>
            </a:fld>
            <a:endParaRPr lang="en-IN" altLang="en-US" sz="1200" b="1" dirty="0">
              <a:solidFill>
                <a:srgbClr val="898989"/>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bwMode="auto">
          <a:xfrm>
            <a:off x="1295400" y="72864"/>
            <a:ext cx="9591675" cy="457361"/>
          </a:xfrm>
          <a:prstGeom prst="rect">
            <a:avLst/>
          </a:prstGeom>
          <a:noFill/>
          <a:ln>
            <a:noFill/>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solidFill>
                  <a:schemeClr val="accent6">
                    <a:lumMod val="50000"/>
                  </a:schemeClr>
                </a:solidFill>
                <a:latin typeface="Times New Roman" panose="02020603050405020304" pitchFamily="18" charset="0"/>
                <a:cs typeface="Times New Roman" panose="02020603050405020304" pitchFamily="18" charset="0"/>
              </a:rPr>
              <a:t>Report of the Present Investigation</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74998"/>
            <a:ext cx="12192000" cy="34602"/>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solidFill>
                <a:srgbClr val="00B0F0"/>
              </a:solidFill>
            </a:endParaRPr>
          </a:p>
        </p:txBody>
      </p:sp>
      <p:pic>
        <p:nvPicPr>
          <p:cNvPr id="9" name="Picture 6" descr="A red and yellow letter on a black background&#10;&#10;Description automatically generat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5250"/>
            <a:ext cx="1219200" cy="43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246140"/>
      </p:ext>
    </p:extLst>
  </p:cSld>
  <p:clrMapOvr>
    <a:masterClrMapping/>
  </p:clrMapOvr>
</p:sld>
</file>

<file path=ppt/theme/theme1.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3442</TotalTime>
  <Words>3017</Words>
  <Application>Microsoft Office PowerPoint</Application>
  <PresentationFormat>Widescreen</PresentationFormat>
  <Paragraphs>200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Lora Medium</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Kunal Kawate</cp:lastModifiedBy>
  <cp:revision>720</cp:revision>
  <dcterms:created xsi:type="dcterms:W3CDTF">2013-12-21T04:55:26Z</dcterms:created>
  <dcterms:modified xsi:type="dcterms:W3CDTF">2024-03-28T09:46:07Z</dcterms:modified>
</cp:coreProperties>
</file>