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4" r:id="rId10"/>
    <p:sldId id="275" r:id="rId11"/>
    <p:sldId id="276" r:id="rId12"/>
    <p:sldId id="268" r:id="rId13"/>
    <p:sldId id="269" r:id="rId14"/>
    <p:sldId id="270" r:id="rId15"/>
    <p:sldId id="271" r:id="rId16"/>
    <p:sldId id="272" r:id="rId17"/>
    <p:sldId id="256" r:id="rId18"/>
    <p:sldId id="257" r:id="rId19"/>
    <p:sldId id="258" r:id="rId20"/>
    <p:sldId id="259" r:id="rId21"/>
    <p:sldId id="26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EBB84-9C23-420F-95AA-96B7272E5AC6}" v="101" dt="2024-06-06T10:22:2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6C454-2C2F-4DFC-AC13-3DCA874FED7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B0DB2-9304-45B2-9C29-C88EDA7E5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involves creating flexible layouts, images, and styles that adapt to the screen size and orientation of the device being used.</a:t>
            </a:r>
          </a:p>
          <a:p>
            <a:r>
              <a:rPr lang="en-US" b="1" dirty="0">
                <a:cs typeface="Calibri"/>
              </a:rPr>
              <a:t>Importance</a:t>
            </a:r>
          </a:p>
          <a:p>
            <a:r>
              <a:rPr lang="en-US" dirty="0"/>
              <a:t>by providing a seamless reading experience across different devices.</a:t>
            </a:r>
            <a:endParaRPr lang="en-US" dirty="0">
              <a:cs typeface="Calibri"/>
            </a:endParaRPr>
          </a:p>
          <a:p>
            <a:r>
              <a:rPr lang="en-US" dirty="0"/>
              <a:t>by making content easily accessible and visually appealing on any device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C597-AE80-4C4C-ACA2-267FC82D0554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Emails that are not optimized for mobile can be difficult to read and navigate.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Users are likely to abandon emails that don’t display correctly on their device.</a:t>
            </a:r>
            <a:endParaRPr lang="en-US" dirty="0">
              <a:cs typeface="Calibri"/>
            </a:endParaRP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Poorly designed emails can lead to lost sales opportunities and reduced customer loyalty.</a:t>
            </a:r>
            <a:endParaRPr lang="en-US" dirty="0">
              <a:cs typeface="Calibri"/>
            </a:endParaRP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Benefits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Ensures emails are readable and navigable on all devices.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Responsive emails tend to have higher click-through rates (CTR) and lower bounce rates.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C597-AE80-4C4C-ACA2-267FC82D055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0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3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5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58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1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30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07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1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0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3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5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Responsive Design in Email 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8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010C-8217-1820-D02B-47D3516B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Best Practices and Optimizing Images for Emails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627-2735-698E-D368-72D33D29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1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Best Practices</a:t>
            </a:r>
          </a:p>
          <a:p>
            <a:r>
              <a:rPr lang="en-US" dirty="0">
                <a:ea typeface="+mn-lt"/>
                <a:cs typeface="+mn-lt"/>
              </a:rPr>
              <a:t>Use high-quality, relevant images.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Ensure images are appropriately sized.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Balance text and images to avoid spam filters.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Avoid using images for critical information.</a:t>
            </a:r>
            <a:endParaRPr lang="en-US" dirty="0"/>
          </a:p>
          <a:p>
            <a:pPr marL="0" indent="0">
              <a:buNone/>
            </a:pPr>
            <a:r>
              <a:rPr lang="en-US" sz="2000" b="1">
                <a:solidFill>
                  <a:srgbClr val="404040"/>
                </a:solidFill>
              </a:rPr>
              <a:t>Optimizations</a:t>
            </a:r>
          </a:p>
          <a:p>
            <a:r>
              <a:rPr lang="en-US" dirty="0">
                <a:ea typeface="+mn-lt"/>
                <a:cs typeface="+mn-lt"/>
              </a:rPr>
              <a:t>Keep images small (&lt;1MB).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appropriate formats (JPEG, PNG).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Optimize resolution (72 DPI).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Compress images for faster loading.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6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A5F2-47A3-E1E5-D4B1-C6E53549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Background Images and Alt </a:t>
            </a:r>
            <a:r>
              <a:rPr lang="en-US" dirty="0">
                <a:ea typeface="+mj-lt"/>
                <a:cs typeface="+mj-lt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B8D1-41A3-7979-5A67-B2127A0C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413"/>
            <a:ext cx="8596668" cy="4814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Background Images</a:t>
            </a:r>
            <a:endParaRPr lang="en-US" b="1" dirty="0"/>
          </a:p>
          <a:p>
            <a:r>
              <a:rPr lang="en-US" sz="2000" dirty="0">
                <a:ea typeface="+mn-lt"/>
                <a:cs typeface="+mn-lt"/>
              </a:rPr>
              <a:t>Enhance design with background images.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Ensure email remains readable without them.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Supported by most modern email clients.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 Alt Text</a:t>
            </a:r>
            <a:endParaRPr lang="en-US" sz="2000" b="1" dirty="0"/>
          </a:p>
          <a:p>
            <a:pPr>
              <a:buFont typeface="Wingdings 3"/>
              <a:buChar char=""/>
            </a:pPr>
            <a:r>
              <a:rPr lang="en-US" sz="2000" dirty="0">
                <a:ea typeface="+mn-lt"/>
                <a:cs typeface="+mn-lt"/>
              </a:rPr>
              <a:t>Provide descriptive alt text for accessibility.</a:t>
            </a:r>
            <a:endParaRPr lang="en-US" dirty="0"/>
          </a:p>
          <a:p>
            <a:pPr>
              <a:buFont typeface="Wingdings 3"/>
              <a:buChar char=""/>
            </a:pPr>
            <a:r>
              <a:rPr lang="en-US" sz="2000" dirty="0">
                <a:ea typeface="+mn-lt"/>
                <a:cs typeface="+mn-lt"/>
              </a:rPr>
              <a:t>Helps screen readers and image-blocking email clients.</a:t>
            </a:r>
            <a:endParaRPr lang="en-US" dirty="0"/>
          </a:p>
          <a:p>
            <a:pPr>
              <a:buFont typeface="Wingdings 3"/>
              <a:buChar char=""/>
            </a:pPr>
            <a:r>
              <a:rPr lang="en-US" sz="2000" dirty="0">
                <a:ea typeface="+mn-lt"/>
                <a:cs typeface="+mn-lt"/>
              </a:rPr>
              <a:t>Keep alt text concise and descriptive.</a:t>
            </a:r>
            <a:endParaRPr lang="en-US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743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C428-8F41-A503-929F-2BFEE159A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Tables for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79191-CC84-1CDB-88BC-083B937CC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4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9344-ED1B-A283-8F1C-C092CCE7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Why Tables are Used in Email Layouts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38533E-B0DC-48CA-BFDA-705DACAB2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3502" y="2160589"/>
            <a:ext cx="8596668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Ensure consistent layout across different email clients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Provide better control over the structure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Handle complex designs more easily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Improve compatibility with older email clients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Support for complex alignments and positioning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Workaround for CSS limitations in email clients</a:t>
            </a:r>
            <a:r>
              <a:rPr lang="en-US" altLang="en-US" sz="2000">
                <a:latin typeface="Arial"/>
                <a:cs typeface="Arial"/>
              </a:rPr>
              <a:t> 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EBD1-53B7-5549-FB5B-BAF131B6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Basic Table 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756A-4E64-9650-AD10-5AB253E9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&lt;table&gt;</a:t>
            </a:r>
            <a:r>
              <a:rPr lang="en-US">
                <a:ea typeface="+mn-lt"/>
                <a:cs typeface="+mn-lt"/>
              </a:rPr>
              <a:t> tag to define a table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&lt;tr&gt;</a:t>
            </a:r>
            <a:r>
              <a:rPr lang="en-US">
                <a:ea typeface="+mn-lt"/>
                <a:cs typeface="+mn-lt"/>
              </a:rPr>
              <a:t> to define a table row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&lt;td&gt;</a:t>
            </a:r>
            <a:r>
              <a:rPr lang="en-US">
                <a:ea typeface="+mn-lt"/>
                <a:cs typeface="+mn-lt"/>
              </a:rPr>
              <a:t> to define a table cell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&lt;</a:t>
            </a:r>
            <a:r>
              <a:rPr lang="en-US" err="1">
                <a:latin typeface="Consolas"/>
              </a:rPr>
              <a:t>thead</a:t>
            </a:r>
            <a:r>
              <a:rPr lang="en-US">
                <a:latin typeface="Consolas"/>
              </a:rPr>
              <a:t>&gt;</a:t>
            </a:r>
            <a:r>
              <a:rPr lang="en-US">
                <a:ea typeface="+mn-lt"/>
                <a:cs typeface="+mn-lt"/>
              </a:rPr>
              <a:t> for table headers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&lt;</a:t>
            </a:r>
            <a:r>
              <a:rPr lang="en-US" err="1">
                <a:latin typeface="Consolas"/>
              </a:rPr>
              <a:t>tbody</a:t>
            </a:r>
            <a:r>
              <a:rPr lang="en-US">
                <a:latin typeface="Consolas"/>
              </a:rPr>
              <a:t>&gt;</a:t>
            </a:r>
            <a:r>
              <a:rPr lang="en-US">
                <a:ea typeface="+mn-lt"/>
                <a:cs typeface="+mn-lt"/>
              </a:rPr>
              <a:t> for table body content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&lt;</a:t>
            </a:r>
            <a:r>
              <a:rPr lang="en-US" err="1">
                <a:latin typeface="Consolas"/>
              </a:rPr>
              <a:t>tfoot</a:t>
            </a:r>
            <a:r>
              <a:rPr lang="en-US">
                <a:latin typeface="Consolas"/>
              </a:rPr>
              <a:t>&gt;</a:t>
            </a:r>
            <a:r>
              <a:rPr lang="en-US">
                <a:ea typeface="+mn-lt"/>
                <a:cs typeface="+mn-lt"/>
              </a:rPr>
              <a:t> for table footers</a:t>
            </a:r>
            <a:endParaRPr lang="en-US"/>
          </a:p>
          <a:p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C51C0B-D3E7-B864-5E34-85FC4EF8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3" y="632145"/>
            <a:ext cx="4020450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5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024B-373B-69AB-ABAE-21927AE3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Nesting Tables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D599-184C-C98B-3C27-B210AE8C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Use nested </a:t>
            </a:r>
            <a:r>
              <a:rPr lang="en-US" sz="1700">
                <a:latin typeface="Consolas"/>
              </a:rPr>
              <a:t>&lt;table&gt;</a:t>
            </a:r>
            <a:r>
              <a:rPr lang="en-US" sz="1700">
                <a:ea typeface="+mn-lt"/>
                <a:cs typeface="+mn-lt"/>
              </a:rPr>
              <a:t> tags within </a:t>
            </a:r>
            <a:r>
              <a:rPr lang="en-US" sz="1700">
                <a:latin typeface="Consolas"/>
              </a:rPr>
              <a:t>&lt;td&gt;</a:t>
            </a:r>
            <a:r>
              <a:rPr lang="en-US" sz="1700">
                <a:ea typeface="+mn-lt"/>
                <a:cs typeface="+mn-lt"/>
              </a:rPr>
              <a:t> elements for complex layouts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Ensure proper closing of each table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Helps manage complex designs by compartmentalizing sections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Useful for creating sections like sidebars or multiple columns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Facilitates independent styling of nested tables</a:t>
            </a:r>
            <a:endParaRPr lang="en-US" sz="1700"/>
          </a:p>
          <a:p>
            <a:endParaRPr lang="en-US" sz="1700"/>
          </a:p>
        </p:txBody>
      </p:sp>
      <p:pic>
        <p:nvPicPr>
          <p:cNvPr id="4" name="Picture 3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244E9E99-69AB-2D38-EA2C-D0521712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579477"/>
            <a:ext cx="4602747" cy="31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4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D262-6809-B3ED-626B-BD2A7E9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ea typeface="+mj-lt"/>
                <a:cs typeface="+mj-lt"/>
              </a:rPr>
              <a:t>Creating Complex Layouts with Tables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75CE-2206-AEC9-4AF8-D798BD8C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Combine multiple rows and columns for complex designs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Use </a:t>
            </a:r>
            <a:r>
              <a:rPr lang="en-US" sz="1700" err="1">
                <a:latin typeface="Consolas"/>
              </a:rPr>
              <a:t>colspan</a:t>
            </a:r>
            <a:r>
              <a:rPr lang="en-US" sz="1700">
                <a:ea typeface="+mn-lt"/>
                <a:cs typeface="+mn-lt"/>
              </a:rPr>
              <a:t> to merge cells horizontally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Use </a:t>
            </a:r>
            <a:r>
              <a:rPr lang="en-US" sz="1700" err="1">
                <a:latin typeface="Consolas"/>
              </a:rPr>
              <a:t>rowspan</a:t>
            </a:r>
            <a:r>
              <a:rPr lang="en-US" sz="1700">
                <a:ea typeface="+mn-lt"/>
                <a:cs typeface="+mn-lt"/>
              </a:rPr>
              <a:t> to merge cells vertically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Create multi-column layouts within a single row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Ensure alignment and consistent spacing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Maintain a clear and organized structure for readability</a:t>
            </a: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954E940-6E20-413D-4B11-DBA6CEF7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234625"/>
            <a:ext cx="4602747" cy="38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9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Aptos Display"/>
                <a:ea typeface="+mj-lt"/>
                <a:cs typeface="+mj-lt"/>
              </a:rPr>
              <a:t>Typography in Email Design</a:t>
            </a:r>
            <a:endParaRPr lang="en-US" sz="6000" dirty="0">
              <a:latin typeface="Aptos Displa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861E-C24B-6287-FEF5-179E178A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Best Fonts for Emails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C0D9-B40D-D1BF-8C04-7FBF1C30E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207"/>
            <a:ext cx="8596668" cy="4609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Use System Fonts: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Arial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Verdana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Georgia</a:t>
            </a:r>
            <a:endParaRPr lang="en-US" dirty="0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Benefits: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High compatibility across different email clients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Fast loading times</a:t>
            </a:r>
            <a:endParaRPr lang="en-US" dirty="0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Considerations: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Limited design options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Can look different on various devices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0C80-81C1-390E-B7EA-226854FF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Web Fonts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74B0-0E3F-CD5E-5647-3295F507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825"/>
            <a:ext cx="8596668" cy="4575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Advantages: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Greater design flexibility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Enhanced visual appeal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Popular Web Fonts: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Google Fonts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Adobe Fonts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Implementation: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 web fonts in email HTML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Include fallback system fonts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omputer screen with white text">
            <a:extLst>
              <a:ext uri="{FF2B5EF4-FFF2-40B4-BE49-F238E27FC236}">
                <a16:creationId xmlns:a16="http://schemas.microsoft.com/office/drawing/2014/main" id="{40A089BE-CE15-7D14-D0B9-A1F540C2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39417"/>
            <a:ext cx="8273143" cy="12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6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C0F3-EE40-8836-5803-77FE012A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A816-DD96-A225-F9C1-3A078DD8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Responsive design ensures emails look good on all devices, from desktops to mobile phones.</a:t>
            </a:r>
          </a:p>
          <a:p>
            <a:pPr>
              <a:lnSpc>
                <a:spcPct val="90000"/>
              </a:lnSpc>
            </a:pPr>
            <a:r>
              <a:rPr lang="en-US" sz="1700" b="1" dirty="0">
                <a:ea typeface="+mn-lt"/>
                <a:cs typeface="+mn-lt"/>
              </a:rPr>
              <a:t>Importance: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Enhances user experience 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Increases engagement 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1700" b="1"/>
          </a:p>
          <a:p>
            <a:pPr>
              <a:lnSpc>
                <a:spcPct val="90000"/>
              </a:lnSpc>
            </a:pPr>
            <a:endParaRPr lang="en-US" sz="1700" b="1"/>
          </a:p>
        </p:txBody>
      </p:sp>
      <p:pic>
        <p:nvPicPr>
          <p:cNvPr id="29" name="Picture 28" descr="Mobile device with apps">
            <a:extLst>
              <a:ext uri="{FF2B5EF4-FFF2-40B4-BE49-F238E27FC236}">
                <a16:creationId xmlns:a16="http://schemas.microsoft.com/office/drawing/2014/main" id="{F10C2F63-0F73-1DA7-68DE-250F3003F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78" r="807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693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AC2A-F7BF-1319-13AB-2759EA50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Font Sizes and Styles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B7B-6ACE-A145-C252-A94502E8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346"/>
            <a:ext cx="4895526" cy="4478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Relative Units: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em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>
                <a:latin typeface="Consolas"/>
              </a:rPr>
              <a:t>rem</a:t>
            </a:r>
            <a:r>
              <a:rPr lang="en-US">
                <a:ea typeface="+mn-lt"/>
                <a:cs typeface="+mn-lt"/>
              </a:rPr>
              <a:t> for scalable text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Hierarchy: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Clear differentiation between headings, subheadings, and body text</a:t>
            </a:r>
            <a:endParaRPr lang="en-US" dirty="0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Styles: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Use bold and italics sparingly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9DA58B2-5D34-BA06-7E47-C0C56B33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805" y="1560739"/>
            <a:ext cx="40290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6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B9A2-F274-00CE-96D9-CD741710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0254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Ensuring Readability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21C3-8ECD-98B8-DA8C-0CCA23474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9469"/>
            <a:ext cx="8596668" cy="53506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High Contrast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Maintain contrast between text and background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Use dark text on light background or vice versa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/>
              <a:t>Font Size</a:t>
            </a:r>
          </a:p>
          <a:p>
            <a:r>
              <a:rPr lang="en-US" dirty="0">
                <a:ea typeface="+mn-lt"/>
                <a:cs typeface="+mn-lt"/>
              </a:rPr>
              <a:t>Minimum 14px for body text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Larger sizes for headings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/>
              <a:t>Line Spacing</a:t>
            </a:r>
          </a:p>
          <a:p>
            <a:r>
              <a:rPr lang="en-US" dirty="0">
                <a:ea typeface="+mn-lt"/>
                <a:cs typeface="+mn-lt"/>
              </a:rPr>
              <a:t>1.5 line height for readability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Font Styles</a:t>
            </a:r>
          </a:p>
          <a:p>
            <a:r>
              <a:rPr lang="en-US" dirty="0">
                <a:ea typeface="+mn-lt"/>
                <a:cs typeface="+mn-lt"/>
              </a:rPr>
              <a:t>Avoid excessive bold and italics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/>
              <a:t>Readability Considerations</a:t>
            </a:r>
          </a:p>
          <a:p>
            <a:r>
              <a:rPr lang="en-US" dirty="0">
                <a:ea typeface="+mn-lt"/>
                <a:cs typeface="+mn-lt"/>
              </a:rPr>
              <a:t>Use whitespace effectively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Avoid all caps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Limit paragraph length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/>
              <a:t>Accessibility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Use semantic HTML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Test with color contrast checkers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62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Interactive Elements in Emails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FADA-C062-D873-B251-7DF8E942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0C226"/>
                </a:solidFill>
              </a:rPr>
              <a:t>Buttons and CTAs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5514-E83F-4B12-482C-1FA342B7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6611"/>
            <a:ext cx="8596668" cy="388077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85750"/>
            <a:r>
              <a:rPr lang="en-US" dirty="0"/>
              <a:t>A prompt that encourages the recipient to take a specific action.</a:t>
            </a:r>
            <a:endParaRPr lang="en-US" b="1" dirty="0">
              <a:ea typeface="+mn-lt"/>
              <a:cs typeface="+mn-lt"/>
            </a:endParaRPr>
          </a:p>
          <a:p>
            <a:pPr marL="285750" indent="-285750"/>
            <a:r>
              <a:rPr lang="en-US" b="1" dirty="0">
                <a:ea typeface="+mn-lt"/>
                <a:cs typeface="+mn-lt"/>
              </a:rPr>
              <a:t>Importance of CTAs: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Encourage user actions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Increase click-through rates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Best Practices: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 clear and concise text (e.g., "Buy Now", "Learn More")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Make buttons visually distinct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Ensure buttons are large enough to be tapped on mobile devices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Design Tips: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 contrasting colors for text and background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Include hover effects to enhance user experience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Position CTAs prominently within the email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 whitespace effectively to make CTAs stand 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0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24BA-C49F-072F-4CB3-BBB18451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1365932"/>
            <a:ext cx="3720916" cy="43553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Accessibility:</a:t>
            </a:r>
            <a:endParaRPr lang="en-US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Ensure sufficient color contrast</a:t>
            </a:r>
            <a:endParaRPr lang="en-US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Provide descriptive link text for screen readers</a:t>
            </a:r>
            <a:endParaRPr lang="en-US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Avoid relying solely on color to convey meaning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Testing:</a:t>
            </a:r>
            <a:endParaRPr lang="en-US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Test buttons across different email clients</a:t>
            </a:r>
            <a:endParaRPr lang="en-US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Ensure buttons work on both desktop and mobile devices</a:t>
            </a:r>
            <a:endParaRPr lang="en-US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888414C-A052-4B7C-91D0-25691010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370592"/>
            <a:ext cx="4602747" cy="36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2CD-B590-6519-4ED5-25E34820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0C226"/>
                </a:solidFill>
              </a:rPr>
              <a:t>Forms in Emails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626F-AA58-B2EE-2D00-25970DF6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875"/>
            <a:ext cx="8596668" cy="44794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b="1">
                <a:ea typeface="+mn-lt"/>
                <a:cs typeface="+mn-lt"/>
              </a:rPr>
              <a:t>Purpose: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Collect user data directly from the email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Limitations: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Not supported by all email clients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Test thoroughly before use</a:t>
            </a:r>
            <a:endParaRPr lang="en-US"/>
          </a:p>
          <a:p>
            <a:endParaRPr lang="en-US" dirty="0"/>
          </a:p>
        </p:txBody>
      </p:sp>
      <p:pic>
        <p:nvPicPr>
          <p:cNvPr id="4" name="Picture 3" descr="A black background with white text and blue text">
            <a:extLst>
              <a:ext uri="{FF2B5EF4-FFF2-40B4-BE49-F238E27FC236}">
                <a16:creationId xmlns:a16="http://schemas.microsoft.com/office/drawing/2014/main" id="{A0E1283F-D878-9FFF-D67A-3D36D0E3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4" y="4446260"/>
            <a:ext cx="10240819" cy="12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15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3BC7-839D-B3AB-F718-A46251E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0C226"/>
                </a:solidFill>
              </a:rPr>
              <a:t>Incorporating GIFs and Animations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E869-D599-76DC-A29E-8D523DBF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218"/>
            <a:ext cx="8596668" cy="4512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Benefits: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Capture attention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Convey information quickly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Best Practices: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Keep file sizes small for fast loading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 animations sparingly to avoid distraction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FB5AE-251F-D11F-C51D-D2A89F4CE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8" y="4170589"/>
            <a:ext cx="4460421" cy="129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42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469C-BBF2-64E8-CA53-54714AA8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Best Practices for Interactivity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3D55-4F74-2AC9-2EF1-35C37340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General Tips:</a:t>
            </a:r>
            <a:endParaRPr lang="en-US" dirty="0"/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Test interactivity across different email clients</a:t>
            </a:r>
            <a:endParaRPr lang="en-US"/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Use fallback content for unsupported clients</a:t>
            </a:r>
            <a:endParaRPr lang="en-US"/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Ensure accessibility for all users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Testing Tools:</a:t>
            </a:r>
            <a:endParaRPr lang="en-US" dirty="0"/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Litmus</a:t>
            </a:r>
            <a:endParaRPr lang="en-US"/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Email on Acid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10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2583-557B-656C-693B-FABB8FFAE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Accessibility in Emails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13C93-5E14-8586-1845-BF33BAE47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26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5B39-1C60-CE52-AD7F-3AC1736C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Email Accessibility?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3A92-58F3-75F8-5109-240D9314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Email accessibility ensures that all users, including those with disabilities, can read and interact with email content.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Importance: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Compliance with legal standards (e.g., ADA, WCAG)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Wider audience reach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Improved user experience for everyone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27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923A-292E-B437-CB84-422C22DB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248138"/>
            <a:ext cx="8596668" cy="45134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Responsive Design in Email Marketing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792D-B454-90AC-8D1A-EA9914BF2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291128"/>
            <a:ext cx="9094898" cy="545361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Increasing Mobile Usage: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Statistics on email opens on mobile devices: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60% of emails are opened on mobile devices.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2.2 billion by the end of 2024.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Challenges of Non-Responsive Emails: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Poor user experience on mobile devices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High bounce rates and low engagement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Potential for lost revenue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Benefits of Responsive Email Design: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Improved user experience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Higher engagement rates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27922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A8E7-CCF9-892A-4384-A0EE643C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Semantic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D52F-C4F6-7560-C742-6FA59123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Semantic HTML uses meaningful tags that convey the structure and meaning of the content.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Benefits: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Improves screen reader compatibility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Enhances SEO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Easier to maintain and understand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Example of Semantic 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of headings (&lt;h1&gt;, &lt;h2&gt;,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of lists (&lt;</a:t>
            </a:r>
            <a:r>
              <a:rPr lang="en-US" dirty="0" err="1"/>
              <a:t>ul</a:t>
            </a:r>
            <a:r>
              <a:rPr lang="en-US" dirty="0"/>
              <a:t>&gt;, &lt;</a:t>
            </a:r>
            <a:r>
              <a:rPr lang="en-US" dirty="0" err="1"/>
              <a:t>ol</a:t>
            </a:r>
            <a:r>
              <a:rPr lang="en-US" dirty="0"/>
              <a:t>&gt;)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of landmarks (&lt;header&gt;, &lt;nav&gt;, &lt;main&gt;, &lt;footer&gt;)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992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C24F-6CC7-B63D-1458-D7BA9772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FE8B-AAB7-8660-8990-F5084A8D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ARIA (Accessible Rich Internet Applications) labels provide additional context for screen readers.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Example of ARIA Labels: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aria-label=“close”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aria-</a:t>
            </a:r>
            <a:r>
              <a:rPr lang="en-IN" dirty="0" err="1"/>
              <a:t>labelledby</a:t>
            </a:r>
            <a:r>
              <a:rPr lang="en-IN" dirty="0"/>
              <a:t>=“dialog-title”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aria-</a:t>
            </a:r>
            <a:r>
              <a:rPr lang="en-IN" dirty="0" err="1"/>
              <a:t>describedby</a:t>
            </a:r>
            <a:r>
              <a:rPr lang="en-IN" dirty="0"/>
              <a:t>=“dialog-description”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081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545B-6FAF-084E-79D4-BC3DFA34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Contrast and Readability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ADE4-63E4-D0C8-DF5F-2E08F9AE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Ensure sufficient contrast between text and background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tools to check contrast ratios (e.g., </a:t>
            </a:r>
            <a:r>
              <a:rPr lang="en-US" dirty="0" err="1"/>
              <a:t>WebAIM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Avoid color combinations that are difficult to read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Dark text on a light background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Light text on a dark background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Avoiding color clashes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60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FD15-663D-13AC-BEBF-D2E59316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/>
              <a:t>Key Elements of Responsive Email Design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3F9E-816A-6E01-40E1-0CE08C84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        Flexible Layouts: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Fluid grids and flexible images: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Use percentage-based widths for containers and images.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Ensure images are scalable and maintain aspect ratios.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 b="1" dirty="0"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Media Queries: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Adapting styles based on device characteristics: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CSS media queries allow you to apply different styles depending on the screen size and resolution.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Example: </a:t>
            </a:r>
            <a:r>
              <a:rPr lang="en-US" sz="1400" b="1" dirty="0">
                <a:latin typeface="Consolas"/>
              </a:rPr>
              <a:t>@media only screen and (max-width: 600px) { ... }</a:t>
            </a:r>
            <a:endParaRPr 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400" b="1" dirty="0">
              <a:latin typeface="Consolas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Prioritizing essential information: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Focus on delivering the most important content first.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Use clear, concise text and strong calls to action (CTAs).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4721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0B4F-922B-4418-E58E-49EFE31E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/>
              <a:t>Responsive Design</a:t>
            </a:r>
            <a:endParaRPr lang="en-US"/>
          </a:p>
          <a:p>
            <a:endParaRPr lang="en-US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70DF48-2F96-EDE7-2137-784D5350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8" y="1709947"/>
            <a:ext cx="7172997" cy="47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6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8637-993E-9E4D-77F2-C29D5CA0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44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Flexbox for Responsive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ACB2-BC1A-42B3-E539-598BB0A5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076"/>
            <a:ext cx="8596668" cy="5188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CSS layout module for flexible and responsive layouts.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Basic Flexbox Properties</a:t>
            </a:r>
            <a:endParaRPr lang="en-US" b="1" dirty="0"/>
          </a:p>
          <a:p>
            <a:r>
              <a:rPr lang="en-US" dirty="0">
                <a:latin typeface="Trebuchet MS"/>
              </a:rPr>
              <a:t>display: flex;</a:t>
            </a:r>
            <a:r>
              <a:rPr lang="en-US" dirty="0">
                <a:ea typeface="+mn-lt"/>
                <a:cs typeface="+mn-lt"/>
              </a:rPr>
              <a:t> - Defines a flex container.</a:t>
            </a:r>
            <a:endParaRPr lang="en-US" dirty="0"/>
          </a:p>
          <a:p>
            <a:r>
              <a:rPr lang="en-US" dirty="0">
                <a:latin typeface="Trebuchet MS"/>
              </a:rPr>
              <a:t>flex-direction: row | column;</a:t>
            </a:r>
            <a:r>
              <a:rPr lang="en-US" dirty="0">
                <a:ea typeface="+mn-lt"/>
                <a:cs typeface="+mn-lt"/>
              </a:rPr>
              <a:t> - Direction of flex items.</a:t>
            </a:r>
            <a:endParaRPr lang="en-US" dirty="0"/>
          </a:p>
          <a:p>
            <a:r>
              <a:rPr lang="en-US" dirty="0">
                <a:latin typeface="Trebuchet MS"/>
              </a:rPr>
              <a:t>justify-content: center | space-between | space-around;</a:t>
            </a:r>
            <a:r>
              <a:rPr lang="en-US" dirty="0">
                <a:ea typeface="+mn-lt"/>
                <a:cs typeface="+mn-lt"/>
              </a:rPr>
              <a:t> - Horizontal alignment.</a:t>
            </a:r>
            <a:endParaRPr lang="en-US" dirty="0"/>
          </a:p>
          <a:p>
            <a:r>
              <a:rPr lang="en-US" dirty="0">
                <a:latin typeface="Trebuchet MS"/>
              </a:rPr>
              <a:t>align-items: center | flex-start | flex-end;</a:t>
            </a:r>
            <a:r>
              <a:rPr lang="en-US" dirty="0">
                <a:ea typeface="+mn-lt"/>
                <a:cs typeface="+mn-lt"/>
              </a:rPr>
              <a:t> - Vertical alignment.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Advantages of Using Flexbox: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Simplifies layout design with less code.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Provides better control over alignment and spacing.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Easily adapts to different screen sizes.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5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4162-5BF7-C3C7-99A8-03B3E2E3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Media Queries for Responsive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2859-A976-E8D6-0D03-F43D45CB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CSS technique to apply styles based on device characteristics.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Basic Media Query Syntax:</a:t>
            </a:r>
            <a:endParaRPr lang="en-US" b="1" dirty="0"/>
          </a:p>
          <a:p>
            <a:r>
              <a:rPr lang="en-US" dirty="0">
                <a:latin typeface="Consolas"/>
              </a:rPr>
              <a:t>@media only screen and (max-width: 600px) { ... }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Advantages of Using Media Queries:</a:t>
            </a:r>
            <a:endParaRPr lang="en-US" dirty="0">
              <a:latin typeface="Consolas"/>
            </a:endParaRPr>
          </a:p>
          <a:p>
            <a:r>
              <a:rPr lang="en-US" dirty="0">
                <a:ea typeface="+mn-lt"/>
                <a:cs typeface="+mn-lt"/>
              </a:rPr>
              <a:t>Offers precise control over layout changes at various screen sizes.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Enhances design adaptability for different devices.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Ensures consistent appearance across all devices.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ptos Display"/>
                <a:ea typeface="+mj-lt"/>
                <a:cs typeface="+mj-lt"/>
              </a:rPr>
              <a:t>Images and Graphics in Emails</a:t>
            </a:r>
            <a:endParaRPr lang="en-US" dirty="0">
              <a:latin typeface="Aptos Displa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9F63-4D68-438A-A20F-571498B4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Images in Emails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909F-8FA8-0991-78DB-A947D7D0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752"/>
            <a:ext cx="8596668" cy="4498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Embedded Images:</a:t>
            </a:r>
            <a:r>
              <a:rPr lang="en-US" sz="2000" dirty="0">
                <a:ea typeface="+mn-lt"/>
                <a:cs typeface="+mn-lt"/>
              </a:rPr>
              <a:t> Included directly in email HTML using &lt;</a:t>
            </a:r>
            <a:r>
              <a:rPr lang="en-US" sz="2000" err="1">
                <a:ea typeface="+mn-lt"/>
                <a:cs typeface="+mn-lt"/>
              </a:rPr>
              <a:t>img</a:t>
            </a:r>
            <a:r>
              <a:rPr lang="en-US" sz="2000" dirty="0">
                <a:ea typeface="+mn-lt"/>
                <a:cs typeface="+mn-lt"/>
              </a:rPr>
              <a:t>&gt; tags with </a:t>
            </a:r>
            <a:r>
              <a:rPr lang="en-US" sz="2000" err="1">
                <a:ea typeface="+mn-lt"/>
                <a:cs typeface="+mn-lt"/>
              </a:rPr>
              <a:t>src</a:t>
            </a:r>
            <a:r>
              <a:rPr lang="en-US" sz="2000" dirty="0">
                <a:ea typeface="+mn-lt"/>
                <a:cs typeface="+mn-lt"/>
              </a:rPr>
              <a:t> attribute.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Hosted Images:</a:t>
            </a:r>
            <a:r>
              <a:rPr lang="en-US" sz="2000" dirty="0">
                <a:ea typeface="+mn-lt"/>
                <a:cs typeface="+mn-lt"/>
              </a:rPr>
              <a:t> Stored on a server, linked via URL.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Considerations: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Embedded:</a:t>
            </a:r>
            <a:r>
              <a:rPr lang="en-US" sz="2000" dirty="0">
                <a:ea typeface="+mn-lt"/>
                <a:cs typeface="+mn-lt"/>
              </a:rPr>
              <a:t> Increases email size, ensures display offline.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Hosted:</a:t>
            </a:r>
            <a:r>
              <a:rPr lang="en-US" sz="2000" dirty="0">
                <a:ea typeface="+mn-lt"/>
                <a:cs typeface="+mn-lt"/>
              </a:rPr>
              <a:t> Reduces email size, may not display if server down/blocked.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321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1423</Words>
  <Application>Microsoft Office PowerPoint</Application>
  <PresentationFormat>Widescreen</PresentationFormat>
  <Paragraphs>249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Aptos Display</vt:lpstr>
      <vt:lpstr>Arial</vt:lpstr>
      <vt:lpstr>Calibri</vt:lpstr>
      <vt:lpstr>Consolas</vt:lpstr>
      <vt:lpstr>Courier New</vt:lpstr>
      <vt:lpstr>Trebuchet MS</vt:lpstr>
      <vt:lpstr>Wingdings 3</vt:lpstr>
      <vt:lpstr>Facet</vt:lpstr>
      <vt:lpstr>Responsive Design in Email Marketing</vt:lpstr>
      <vt:lpstr>Introduction </vt:lpstr>
      <vt:lpstr>Importance of Responsive Design in Email Marketing </vt:lpstr>
      <vt:lpstr>Key Elements of Responsive Email Design </vt:lpstr>
      <vt:lpstr>Responsive Design </vt:lpstr>
      <vt:lpstr>Flexbox for Responsive</vt:lpstr>
      <vt:lpstr>Media Queries for Responsive Design</vt:lpstr>
      <vt:lpstr>Images and Graphics in Emails</vt:lpstr>
      <vt:lpstr>Images in Emails</vt:lpstr>
      <vt:lpstr>Best Practices and Optimizing Images for Emails</vt:lpstr>
      <vt:lpstr>Background Images and Alt Text</vt:lpstr>
      <vt:lpstr>Tables for Layout</vt:lpstr>
      <vt:lpstr>Why Tables are Used in Email Layouts</vt:lpstr>
      <vt:lpstr>Basic Table Structure</vt:lpstr>
      <vt:lpstr>Nesting Tables</vt:lpstr>
      <vt:lpstr>Creating Complex Layouts with Tables</vt:lpstr>
      <vt:lpstr>Typography in Email Design</vt:lpstr>
      <vt:lpstr>Best Fonts for Emails</vt:lpstr>
      <vt:lpstr>Web Fonts  </vt:lpstr>
      <vt:lpstr>Font Sizes and Styles</vt:lpstr>
      <vt:lpstr>Ensuring Readability</vt:lpstr>
      <vt:lpstr>Interactive Elements in Emails</vt:lpstr>
      <vt:lpstr>Buttons and CTAs</vt:lpstr>
      <vt:lpstr>PowerPoint Presentation</vt:lpstr>
      <vt:lpstr>Forms in Emails</vt:lpstr>
      <vt:lpstr>Incorporating GIFs and Animations </vt:lpstr>
      <vt:lpstr>Best Practices for Interactivity</vt:lpstr>
      <vt:lpstr>Accessibility in Emails</vt:lpstr>
      <vt:lpstr>Email Accessibility?</vt:lpstr>
      <vt:lpstr>Semantic HTML</vt:lpstr>
      <vt:lpstr>ARIA Labels</vt:lpstr>
      <vt:lpstr>Color Contrast and Readability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Kaushik</dc:creator>
  <cp:lastModifiedBy>Kunal Kaushik</cp:lastModifiedBy>
  <cp:revision>62</cp:revision>
  <dcterms:created xsi:type="dcterms:W3CDTF">2024-06-06T09:56:58Z</dcterms:created>
  <dcterms:modified xsi:type="dcterms:W3CDTF">2024-06-12T09:39:14Z</dcterms:modified>
</cp:coreProperties>
</file>