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handoutMasterIdLst>
    <p:handoutMasterId r:id="rId21"/>
  </p:handoutMasterIdLst>
  <p:sldIdLst>
    <p:sldId id="256" r:id="rId2"/>
    <p:sldId id="266" r:id="rId3"/>
    <p:sldId id="329" r:id="rId4"/>
    <p:sldId id="328" r:id="rId5"/>
    <p:sldId id="330" r:id="rId6"/>
    <p:sldId id="331" r:id="rId7"/>
    <p:sldId id="332" r:id="rId8"/>
    <p:sldId id="333" r:id="rId9"/>
    <p:sldId id="334" r:id="rId10"/>
    <p:sldId id="335" r:id="rId11"/>
    <p:sldId id="336" r:id="rId12"/>
    <p:sldId id="343" r:id="rId13"/>
    <p:sldId id="344" r:id="rId14"/>
    <p:sldId id="337" r:id="rId15"/>
    <p:sldId id="338" r:id="rId16"/>
    <p:sldId id="341" r:id="rId17"/>
    <p:sldId id="34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4" autoAdjust="0"/>
    <p:restoredTop sz="94660"/>
  </p:normalViewPr>
  <p:slideViewPr>
    <p:cSldViewPr snapToGrid="0">
      <p:cViewPr varScale="1">
        <p:scale>
          <a:sx n="70" d="100"/>
          <a:sy n="70"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FD8F00-EDFB-4043-B29D-94FBBF9FDD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1B9C4E8-A2C2-48AA-93F1-7FD9FB3602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273450-F871-45BD-8878-D1A7BBE3F8EB}" type="datetime2">
              <a:rPr lang="en-IN" smtClean="0"/>
              <a:t>Tuesday, 06 June 2023</a:t>
            </a:fld>
            <a:endParaRPr lang="en-IN"/>
          </a:p>
        </p:txBody>
      </p:sp>
      <p:sp>
        <p:nvSpPr>
          <p:cNvPr id="4" name="Footer Placeholder 3">
            <a:extLst>
              <a:ext uri="{FF2B5EF4-FFF2-40B4-BE49-F238E27FC236}">
                <a16:creationId xmlns:a16="http://schemas.microsoft.com/office/drawing/2014/main" id="{80E0F562-A728-4007-9BB1-9D335EA123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Title</a:t>
            </a:r>
          </a:p>
        </p:txBody>
      </p:sp>
      <p:sp>
        <p:nvSpPr>
          <p:cNvPr id="5" name="Slide Number Placeholder 4">
            <a:extLst>
              <a:ext uri="{FF2B5EF4-FFF2-40B4-BE49-F238E27FC236}">
                <a16:creationId xmlns:a16="http://schemas.microsoft.com/office/drawing/2014/main" id="{A0C5A05F-B335-4350-8959-88460A6F14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9448CF-4F20-41DD-9E4F-53FF0FEF031B}" type="slidenum">
              <a:rPr lang="en-IN" smtClean="0"/>
              <a:t>‹#›</a:t>
            </a:fld>
            <a:endParaRPr lang="en-IN"/>
          </a:p>
        </p:txBody>
      </p:sp>
    </p:spTree>
    <p:extLst>
      <p:ext uri="{BB962C8B-B14F-4D97-AF65-F5344CB8AC3E}">
        <p14:creationId xmlns:p14="http://schemas.microsoft.com/office/powerpoint/2010/main" val="77523588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FC31F-58F7-4764-A874-4B70D04CBFA6}" type="datetime2">
              <a:rPr lang="en-IN" smtClean="0"/>
              <a:t>Tuesday, 06 June 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Title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BBAA5-0108-4E33-BCA3-9DAC534B7F22}" type="slidenum">
              <a:rPr lang="en-IN" smtClean="0"/>
              <a:t>‹#›</a:t>
            </a:fld>
            <a:endParaRPr lang="en-IN"/>
          </a:p>
        </p:txBody>
      </p:sp>
    </p:spTree>
    <p:extLst>
      <p:ext uri="{BB962C8B-B14F-4D97-AF65-F5344CB8AC3E}">
        <p14:creationId xmlns:p14="http://schemas.microsoft.com/office/powerpoint/2010/main" val="278502428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p:cNvSpPr>
            <a:spLocks noGrp="1"/>
          </p:cNvSpPr>
          <p:nvPr>
            <p:ph type="sldNum" sz="quarter" idx="12"/>
          </p:nvPr>
        </p:nvSpPr>
        <p:spPr/>
        <p:txBody>
          <a:bodyPr/>
          <a:lstStyle/>
          <a:p>
            <a:r>
              <a:rPr lang="en-US"/>
              <a:t>&lt;#&gt;</a:t>
            </a:r>
            <a:endParaRPr lang="en-IN" dirty="0"/>
          </a:p>
        </p:txBody>
      </p:sp>
    </p:spTree>
    <p:extLst>
      <p:ext uri="{BB962C8B-B14F-4D97-AF65-F5344CB8AC3E}">
        <p14:creationId xmlns:p14="http://schemas.microsoft.com/office/powerpoint/2010/main" val="297169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Household Income Prediction Using Machine Learning</a:t>
            </a:r>
            <a:endParaRPr lang="en-IN"/>
          </a:p>
        </p:txBody>
      </p:sp>
      <p:sp>
        <p:nvSpPr>
          <p:cNvPr id="6" name="Slide Number Placeholder 5"/>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346612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Household Income Prediction Using Machine Learning</a:t>
            </a:r>
            <a:endParaRPr lang="en-IN"/>
          </a:p>
        </p:txBody>
      </p:sp>
      <p:sp>
        <p:nvSpPr>
          <p:cNvPr id="6" name="Slide Number Placeholder 5"/>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170363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949831" y="6356350"/>
            <a:ext cx="4892511" cy="36511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472C4">
                    <a:lumMod val="50000"/>
                  </a:srgbClr>
                </a:solidFill>
                <a:effectLst/>
                <a:uLnTx/>
                <a:uFillTx/>
                <a:latin typeface="Calibri" panose="020F0502020204030204"/>
                <a:ea typeface="+mn-ea"/>
                <a:cs typeface="+mn-cs"/>
              </a:rPr>
              <a:t>Household Income Prediction Using Machine Learning</a:t>
            </a:r>
            <a:endParaRPr kumimoji="0" lang="en-IN"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10953947" y="6356351"/>
            <a:ext cx="418708" cy="365119"/>
          </a:xfrm>
        </p:spPr>
        <p:txBody>
          <a:bodyPr/>
          <a:lstStyle/>
          <a:p>
            <a:fld id="{DDF44886-479B-4F23-9C6D-A3DC45C8D44E}" type="slidenum">
              <a:rPr lang="en-IN" smtClean="0"/>
              <a:pPr/>
              <a:t>‹#›</a:t>
            </a:fld>
            <a:endParaRPr lang="en-IN" dirty="0"/>
          </a:p>
        </p:txBody>
      </p:sp>
      <p:cxnSp>
        <p:nvCxnSpPr>
          <p:cNvPr id="8" name="Straight Connector 7">
            <a:extLst>
              <a:ext uri="{FF2B5EF4-FFF2-40B4-BE49-F238E27FC236}">
                <a16:creationId xmlns:a16="http://schemas.microsoft.com/office/drawing/2014/main" id="{98B6270D-A221-49FB-8F86-90EDD126B613}"/>
              </a:ext>
            </a:extLst>
          </p:cNvPr>
          <p:cNvCxnSpPr/>
          <p:nvPr userDrawn="1"/>
        </p:nvCxnSpPr>
        <p:spPr>
          <a:xfrm>
            <a:off x="254524" y="801278"/>
            <a:ext cx="1146299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4670E61C-5D39-DD12-EBFC-A880DEA17068}"/>
              </a:ext>
            </a:extLst>
          </p:cNvPr>
          <p:cNvSpPr txBox="1">
            <a:spLocks/>
          </p:cNvSpPr>
          <p:nvPr userDrawn="1"/>
        </p:nvSpPr>
        <p:spPr>
          <a:xfrm>
            <a:off x="9153428" y="6363190"/>
            <a:ext cx="1781666" cy="378808"/>
          </a:xfrm>
          <a:prstGeom prst="rect">
            <a:avLst/>
          </a:prstGeom>
        </p:spPr>
        <p:txBody>
          <a:bodyPr vert="horz" lIns="91440" tIns="45720" rIns="91440" bIns="45720" rtlCol="0" anchor="ctr"/>
          <a:lstStyle>
            <a:defPPr>
              <a:defRPr lang="en-US"/>
            </a:defPPr>
            <a:lvl1pPr marL="0" algn="l" defTabSz="457200" rtl="0" eaLnBrk="1" latinLnBrk="0" hangingPunct="1">
              <a:defRPr sz="1200" b="1" kern="1200">
                <a:solidFill>
                  <a:schemeClr val="accent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454EF5-9925-4CE3-97F0-96B8D2B1CDAC}" type="datetime2">
              <a:rPr lang="en-IN" smtClean="0"/>
              <a:pPr/>
              <a:t>Tuesday, 06 June 2023</a:t>
            </a:fld>
            <a:endParaRPr lang="en-IN" dirty="0"/>
          </a:p>
        </p:txBody>
      </p:sp>
      <p:sp>
        <p:nvSpPr>
          <p:cNvPr id="9" name="Date Placeholder 3">
            <a:extLst>
              <a:ext uri="{FF2B5EF4-FFF2-40B4-BE49-F238E27FC236}">
                <a16:creationId xmlns:a16="http://schemas.microsoft.com/office/drawing/2014/main" id="{6ADA3EA3-CAA5-F232-F9AE-A3EFF3613FB3}"/>
              </a:ext>
            </a:extLst>
          </p:cNvPr>
          <p:cNvSpPr txBox="1">
            <a:spLocks/>
          </p:cNvSpPr>
          <p:nvPr userDrawn="1"/>
        </p:nvSpPr>
        <p:spPr>
          <a:xfrm>
            <a:off x="838200" y="6356349"/>
            <a:ext cx="2913668" cy="378808"/>
          </a:xfrm>
          <a:prstGeom prst="rect">
            <a:avLst/>
          </a:prstGeom>
        </p:spPr>
        <p:txBody>
          <a:bodyPr vert="horz" lIns="91440" tIns="45720" rIns="91440" bIns="45720" rtlCol="0" anchor="ctr"/>
          <a:lstStyle>
            <a:defPPr>
              <a:defRPr lang="en-US"/>
            </a:defPPr>
            <a:lvl1pPr marL="0" algn="l" defTabSz="457200" rtl="0" eaLnBrk="1" latinLnBrk="0" hangingPunct="1">
              <a:defRPr sz="1200" b="1" kern="1200">
                <a:solidFill>
                  <a:schemeClr val="accent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err="1"/>
              <a:t>Adyasar</a:t>
            </a:r>
            <a:r>
              <a:rPr lang="en-IN" dirty="0"/>
              <a:t>, Kunal</a:t>
            </a:r>
          </a:p>
        </p:txBody>
      </p:sp>
    </p:spTree>
    <p:extLst>
      <p:ext uri="{BB962C8B-B14F-4D97-AF65-F5344CB8AC3E}">
        <p14:creationId xmlns:p14="http://schemas.microsoft.com/office/powerpoint/2010/main" val="329678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314156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Household Income Prediction Using Machine Learning</a:t>
            </a:r>
            <a:endParaRPr lang="en-IN"/>
          </a:p>
        </p:txBody>
      </p:sp>
      <p:sp>
        <p:nvSpPr>
          <p:cNvPr id="7" name="Slide Number Placeholder 6"/>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381612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a:t>Household Income Prediction Using Machine Learning</a:t>
            </a:r>
            <a:endParaRPr lang="en-IN"/>
          </a:p>
        </p:txBody>
      </p:sp>
      <p:sp>
        <p:nvSpPr>
          <p:cNvPr id="9" name="Slide Number Placeholder 8"/>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355890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a:t>Household Income Prediction Using Machine Learning</a:t>
            </a:r>
            <a:endParaRPr lang="en-IN"/>
          </a:p>
        </p:txBody>
      </p:sp>
      <p:sp>
        <p:nvSpPr>
          <p:cNvPr id="5" name="Slide Number Placeholder 4"/>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14024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a:t>Household Income Prediction Using Machine Learning</a:t>
            </a:r>
            <a:endParaRPr lang="en-IN"/>
          </a:p>
        </p:txBody>
      </p:sp>
      <p:sp>
        <p:nvSpPr>
          <p:cNvPr id="4" name="Slide Number Placeholder 3"/>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301131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Household Income Prediction Using Machine Learning</a:t>
            </a:r>
            <a:endParaRPr lang="en-IN"/>
          </a:p>
        </p:txBody>
      </p:sp>
      <p:sp>
        <p:nvSpPr>
          <p:cNvPr id="7" name="Slide Number Placeholder 6"/>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86890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Household Income Prediction Using Machine Learning</a:t>
            </a:r>
            <a:endParaRPr lang="en-IN"/>
          </a:p>
        </p:txBody>
      </p:sp>
      <p:sp>
        <p:nvSpPr>
          <p:cNvPr id="7" name="Slide Number Placeholder 6"/>
          <p:cNvSpPr>
            <a:spLocks noGrp="1"/>
          </p:cNvSpPr>
          <p:nvPr>
            <p:ph type="sldNum" sz="quarter" idx="12"/>
          </p:nvPr>
        </p:nvSpPr>
        <p:spPr/>
        <p:txBody>
          <a:bodyPr/>
          <a:lstStyle/>
          <a:p>
            <a:fld id="{DDF44886-479B-4F23-9C6D-A3DC45C8D44E}" type="slidenum">
              <a:rPr lang="en-IN" smtClean="0"/>
              <a:t>‹#›</a:t>
            </a:fld>
            <a:endParaRPr lang="en-IN"/>
          </a:p>
        </p:txBody>
      </p:sp>
    </p:spTree>
    <p:extLst>
      <p:ext uri="{BB962C8B-B14F-4D97-AF65-F5344CB8AC3E}">
        <p14:creationId xmlns:p14="http://schemas.microsoft.com/office/powerpoint/2010/main" val="80849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7257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611225"/>
            <a:ext cx="10515600" cy="3565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accent1">
                    <a:lumMod val="75000"/>
                  </a:schemeClr>
                </a:solidFill>
              </a:defRPr>
            </a:lvl1pPr>
          </a:lstStyle>
          <a:p>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accent1">
                    <a:lumMod val="75000"/>
                  </a:schemeClr>
                </a:solidFill>
              </a:defRPr>
            </a:lvl1pPr>
          </a:lstStyle>
          <a:p>
            <a:r>
              <a:rPr lang="en-US"/>
              <a:t>Household Income Prediction Using Machine Learning</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accent1">
                    <a:lumMod val="75000"/>
                  </a:schemeClr>
                </a:solidFill>
              </a:defRPr>
            </a:lvl1pPr>
          </a:lstStyle>
          <a:p>
            <a:r>
              <a:rPr lang="en-US" dirty="0"/>
              <a:t>&lt;#&gt;</a:t>
            </a:r>
            <a:endParaRPr lang="en-IN" dirty="0"/>
          </a:p>
        </p:txBody>
      </p:sp>
      <p:pic>
        <p:nvPicPr>
          <p:cNvPr id="7" name="Picture 6">
            <a:extLst>
              <a:ext uri="{FF2B5EF4-FFF2-40B4-BE49-F238E27FC236}">
                <a16:creationId xmlns:a16="http://schemas.microsoft.com/office/drawing/2014/main" id="{F01DDBC9-6EAF-42C0-B7F9-0012270D756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79963"/>
            <a:ext cx="1754087" cy="756665"/>
          </a:xfrm>
          <a:prstGeom prst="rect">
            <a:avLst/>
          </a:prstGeom>
        </p:spPr>
      </p:pic>
      <p:sp>
        <p:nvSpPr>
          <p:cNvPr id="8" name="TextBox 7">
            <a:extLst>
              <a:ext uri="{FF2B5EF4-FFF2-40B4-BE49-F238E27FC236}">
                <a16:creationId xmlns:a16="http://schemas.microsoft.com/office/drawing/2014/main" id="{5B4E2FE0-A28D-40BA-BDB8-2BB6E9D190F0}"/>
              </a:ext>
            </a:extLst>
          </p:cNvPr>
          <p:cNvSpPr txBox="1"/>
          <p:nvPr userDrawn="1"/>
        </p:nvSpPr>
        <p:spPr>
          <a:xfrm>
            <a:off x="7616858" y="56562"/>
            <a:ext cx="3736942" cy="5539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dirty="0">
                <a:solidFill>
                  <a:schemeClr val="accent1">
                    <a:lumMod val="50000"/>
                  </a:schemeClr>
                </a:solidFill>
                <a:effectLst/>
                <a:latin typeface="Poppins" panose="00000500000000000000" pitchFamily="2" charset="0"/>
              </a:rPr>
              <a:t>Department of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dirty="0">
                <a:solidFill>
                  <a:schemeClr val="accent1">
                    <a:lumMod val="50000"/>
                  </a:schemeClr>
                </a:solidFill>
                <a:effectLst/>
                <a:latin typeface="Poppins" panose="00000500000000000000" pitchFamily="2" charset="0"/>
              </a:rPr>
              <a:t>Computer Science and Engineering</a:t>
            </a:r>
          </a:p>
        </p:txBody>
      </p:sp>
      <p:pic>
        <p:nvPicPr>
          <p:cNvPr id="10" name="Picture 9">
            <a:extLst>
              <a:ext uri="{FF2B5EF4-FFF2-40B4-BE49-F238E27FC236}">
                <a16:creationId xmlns:a16="http://schemas.microsoft.com/office/drawing/2014/main" id="{DF16C436-E973-4A98-B077-27AB1C40157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292339" y="56562"/>
            <a:ext cx="2560948" cy="598255"/>
          </a:xfrm>
          <a:prstGeom prst="rect">
            <a:avLst/>
          </a:prstGeom>
        </p:spPr>
      </p:pic>
    </p:spTree>
    <p:extLst>
      <p:ext uri="{BB962C8B-B14F-4D97-AF65-F5344CB8AC3E}">
        <p14:creationId xmlns:p14="http://schemas.microsoft.com/office/powerpoint/2010/main" val="3984419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69DFE9-1F5E-4A9B-8F81-3A24AE13F9FC}"/>
              </a:ext>
            </a:extLst>
          </p:cNvPr>
          <p:cNvSpPr>
            <a:spLocks noGrp="1"/>
          </p:cNvSpPr>
          <p:nvPr>
            <p:ph type="subTitle" idx="1"/>
          </p:nvPr>
        </p:nvSpPr>
        <p:spPr>
          <a:xfrm>
            <a:off x="1438431" y="939080"/>
            <a:ext cx="9315138" cy="2013670"/>
          </a:xfrm>
        </p:spPr>
        <p:txBody>
          <a:bodyPr>
            <a:no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B.Tech. 8</a:t>
            </a:r>
            <a:r>
              <a:rPr lang="en-US" sz="2200" b="1" baseline="30000" dirty="0">
                <a:solidFill>
                  <a:schemeClr val="accent1">
                    <a:lumMod val="75000"/>
                  </a:schemeClr>
                </a:solidFill>
                <a:latin typeface="Times New Roman" panose="02020603050405020304" pitchFamily="18" charset="0"/>
                <a:cs typeface="Times New Roman" panose="02020603050405020304" pitchFamily="18" charset="0"/>
              </a:rPr>
              <a:t>th</a:t>
            </a:r>
            <a:r>
              <a:rPr lang="en-US" sz="2200" b="1" dirty="0">
                <a:solidFill>
                  <a:schemeClr val="accent1">
                    <a:lumMod val="75000"/>
                  </a:schemeClr>
                </a:solidFill>
                <a:latin typeface="Times New Roman" panose="02020603050405020304" pitchFamily="18" charset="0"/>
                <a:cs typeface="Times New Roman" panose="02020603050405020304" pitchFamily="18" charset="0"/>
              </a:rPr>
              <a:t> Semester Major Project Presentation</a:t>
            </a:r>
          </a:p>
          <a:p>
            <a:r>
              <a:rPr lang="en-US" sz="2200" b="1" dirty="0">
                <a:solidFill>
                  <a:schemeClr val="accent1">
                    <a:lumMod val="75000"/>
                  </a:schemeClr>
                </a:solidFill>
                <a:latin typeface="Times New Roman" panose="02020603050405020304" pitchFamily="18" charset="0"/>
                <a:cs typeface="Times New Roman" panose="02020603050405020304" pitchFamily="18" charset="0"/>
              </a:rPr>
              <a:t>On</a:t>
            </a:r>
          </a:p>
          <a:p>
            <a:r>
              <a:rPr lang="en-US" sz="3000" b="1" dirty="0">
                <a:solidFill>
                  <a:schemeClr val="accent1">
                    <a:lumMod val="75000"/>
                  </a:schemeClr>
                </a:solidFill>
                <a:latin typeface="Times New Roman" panose="02020603050405020304" pitchFamily="18" charset="0"/>
                <a:cs typeface="Times New Roman" panose="02020603050405020304" pitchFamily="18" charset="0"/>
              </a:rPr>
              <a:t>“ Household Income Prediction Using Machine Learning ”</a:t>
            </a:r>
          </a:p>
        </p:txBody>
      </p:sp>
      <p:sp>
        <p:nvSpPr>
          <p:cNvPr id="8" name="TextBox 7">
            <a:extLst>
              <a:ext uri="{FF2B5EF4-FFF2-40B4-BE49-F238E27FC236}">
                <a16:creationId xmlns:a16="http://schemas.microsoft.com/office/drawing/2014/main" id="{B7696D54-DEB2-EC1B-BAC5-357C6CAB689E}"/>
              </a:ext>
            </a:extLst>
          </p:cNvPr>
          <p:cNvSpPr txBox="1"/>
          <p:nvPr/>
        </p:nvSpPr>
        <p:spPr>
          <a:xfrm>
            <a:off x="4843462" y="6019800"/>
            <a:ext cx="2505075" cy="430887"/>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Date: 7</a:t>
            </a:r>
            <a:r>
              <a:rPr lang="en-US" sz="2200" b="1" baseline="30000" dirty="0">
                <a:solidFill>
                  <a:schemeClr val="accent1">
                    <a:lumMod val="75000"/>
                  </a:schemeClr>
                </a:solidFill>
                <a:latin typeface="Times New Roman" panose="02020603050405020304" pitchFamily="18" charset="0"/>
                <a:cs typeface="Times New Roman" panose="02020603050405020304" pitchFamily="18" charset="0"/>
              </a:rPr>
              <a:t>th</a:t>
            </a:r>
            <a:r>
              <a:rPr lang="en-US" sz="2200" b="1" dirty="0">
                <a:solidFill>
                  <a:schemeClr val="accent1">
                    <a:lumMod val="75000"/>
                  </a:schemeClr>
                </a:solidFill>
                <a:latin typeface="Times New Roman" panose="02020603050405020304" pitchFamily="18" charset="0"/>
                <a:cs typeface="Times New Roman" panose="02020603050405020304" pitchFamily="18" charset="0"/>
              </a:rPr>
              <a:t> June 2023</a:t>
            </a:r>
            <a:endParaRPr lang="en-IN" sz="2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4DD2E1C-54DB-DCDD-FA9A-EC5330B1D4B3}"/>
              </a:ext>
            </a:extLst>
          </p:cNvPr>
          <p:cNvSpPr txBox="1"/>
          <p:nvPr/>
        </p:nvSpPr>
        <p:spPr>
          <a:xfrm>
            <a:off x="1000124" y="3023919"/>
            <a:ext cx="8105776" cy="1200329"/>
          </a:xfrm>
          <a:prstGeom prst="rect">
            <a:avLst/>
          </a:prstGeom>
          <a:noFill/>
        </p:spPr>
        <p:txBody>
          <a:bodyPr wrap="square" rtlCol="0">
            <a:spAutoFit/>
          </a:bodyPr>
          <a:lstStyle/>
          <a:p>
            <a:pPr algn="l"/>
            <a:r>
              <a:rPr lang="en-US" sz="1800" b="1" dirty="0">
                <a:solidFill>
                  <a:schemeClr val="accent1">
                    <a:lumMod val="75000"/>
                  </a:schemeClr>
                </a:solidFill>
                <a:latin typeface="Times New Roman" panose="02020603050405020304" pitchFamily="18" charset="0"/>
                <a:cs typeface="Times New Roman" panose="02020603050405020304" pitchFamily="18" charset="0"/>
              </a:rPr>
              <a:t>Presented by:</a:t>
            </a:r>
          </a:p>
          <a:p>
            <a:pPr algn="l"/>
            <a:r>
              <a:rPr lang="en-US" sz="1800" b="1" dirty="0">
                <a:solidFill>
                  <a:schemeClr val="accent1">
                    <a:lumMod val="75000"/>
                  </a:schemeClr>
                </a:solidFill>
                <a:latin typeface="Times New Roman" panose="02020603050405020304" pitchFamily="18" charset="0"/>
                <a:cs typeface="Times New Roman" panose="02020603050405020304" pitchFamily="18" charset="0"/>
              </a:rPr>
              <a:t>Name(s): </a:t>
            </a:r>
            <a:r>
              <a:rPr lang="en-US" sz="1800" b="1" dirty="0" err="1">
                <a:solidFill>
                  <a:schemeClr val="accent1">
                    <a:lumMod val="75000"/>
                  </a:schemeClr>
                </a:solidFill>
                <a:latin typeface="Times New Roman" panose="02020603050405020304" pitchFamily="18" charset="0"/>
                <a:cs typeface="Times New Roman" panose="02020603050405020304" pitchFamily="18" charset="0"/>
              </a:rPr>
              <a:t>Adyasar</a:t>
            </a:r>
            <a:r>
              <a:rPr lang="en-US" sz="1800" b="1" dirty="0">
                <a:solidFill>
                  <a:schemeClr val="accent1">
                    <a:lumMod val="75000"/>
                  </a:schemeClr>
                </a:solidFill>
                <a:latin typeface="Times New Roman" panose="02020603050405020304" pitchFamily="18" charset="0"/>
                <a:cs typeface="Times New Roman" panose="02020603050405020304" pitchFamily="18" charset="0"/>
              </a:rPr>
              <a:t> Swagat Khamari, Kunal Sharma</a:t>
            </a:r>
          </a:p>
          <a:p>
            <a:pPr algn="l"/>
            <a:r>
              <a:rPr lang="en-US" sz="1800" b="1" dirty="0">
                <a:solidFill>
                  <a:schemeClr val="accent1">
                    <a:lumMod val="75000"/>
                  </a:schemeClr>
                </a:solidFill>
                <a:latin typeface="Times New Roman" panose="02020603050405020304" pitchFamily="18" charset="0"/>
                <a:cs typeface="Times New Roman" panose="02020603050405020304" pitchFamily="18" charset="0"/>
              </a:rPr>
              <a:t>Registration Number(s): 1901341009, 1901341021</a:t>
            </a:r>
          </a:p>
          <a:p>
            <a:pPr algn="l"/>
            <a:r>
              <a:rPr lang="en-US" sz="1800" b="1" dirty="0">
                <a:solidFill>
                  <a:schemeClr val="accent1">
                    <a:lumMod val="75000"/>
                  </a:schemeClr>
                </a:solidFill>
                <a:latin typeface="Times New Roman" panose="02020603050405020304" pitchFamily="18" charset="0"/>
                <a:cs typeface="Times New Roman" panose="02020603050405020304" pitchFamily="18" charset="0"/>
              </a:rPr>
              <a:t>Branch: Computer Science and Engineering</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DEEACB-E1BC-4E0D-F6CD-ACFE4194C18F}"/>
              </a:ext>
            </a:extLst>
          </p:cNvPr>
          <p:cNvSpPr txBox="1"/>
          <p:nvPr/>
        </p:nvSpPr>
        <p:spPr>
          <a:xfrm>
            <a:off x="7019925" y="4637722"/>
            <a:ext cx="4752975" cy="954107"/>
          </a:xfrm>
          <a:prstGeom prst="rect">
            <a:avLst/>
          </a:prstGeom>
          <a:noFill/>
        </p:spPr>
        <p:txBody>
          <a:bodyPr wrap="square" rtlCol="0">
            <a:spAutoFit/>
          </a:bodyPr>
          <a:lstStyle/>
          <a:p>
            <a:pPr algn="l"/>
            <a:r>
              <a:rPr lang="en-US" sz="1400" b="1" dirty="0">
                <a:solidFill>
                  <a:schemeClr val="accent5">
                    <a:lumMod val="75000"/>
                  </a:schemeClr>
                </a:solidFill>
                <a:latin typeface="Times New Roman" panose="02020603050405020304" pitchFamily="18" charset="0"/>
                <a:cs typeface="Times New Roman" panose="02020603050405020304" pitchFamily="18" charset="0"/>
              </a:rPr>
              <a:t>Supervised by: </a:t>
            </a:r>
          </a:p>
          <a:p>
            <a:pPr algn="l"/>
            <a:r>
              <a:rPr lang="en-US" sz="1400" b="1" dirty="0">
                <a:solidFill>
                  <a:schemeClr val="accent5">
                    <a:lumMod val="75000"/>
                  </a:schemeClr>
                </a:solidFill>
                <a:latin typeface="Times New Roman" panose="02020603050405020304" pitchFamily="18" charset="0"/>
                <a:cs typeface="Times New Roman" panose="02020603050405020304" pitchFamily="18" charset="0"/>
              </a:rPr>
              <a:t>Name: </a:t>
            </a:r>
            <a:r>
              <a:rPr lang="en-US" sz="1400" b="1" dirty="0" err="1">
                <a:solidFill>
                  <a:schemeClr val="accent5">
                    <a:lumMod val="75000"/>
                  </a:schemeClr>
                </a:solidFill>
                <a:latin typeface="Times New Roman" panose="02020603050405020304" pitchFamily="18" charset="0"/>
                <a:cs typeface="Times New Roman" panose="02020603050405020304" pitchFamily="18" charset="0"/>
              </a:rPr>
              <a:t>Satyabrat</a:t>
            </a:r>
            <a:r>
              <a:rPr lang="en-US" sz="1400" b="1" dirty="0">
                <a:solidFill>
                  <a:schemeClr val="accent5">
                    <a:lumMod val="75000"/>
                  </a:schemeClr>
                </a:solidFill>
                <a:latin typeface="Times New Roman" panose="02020603050405020304" pitchFamily="18" charset="0"/>
                <a:cs typeface="Times New Roman" panose="02020603050405020304" pitchFamily="18" charset="0"/>
              </a:rPr>
              <a:t> Sahoo</a:t>
            </a:r>
          </a:p>
          <a:p>
            <a:pPr algn="l"/>
            <a:r>
              <a:rPr lang="en-US" sz="1400" b="1" dirty="0">
                <a:solidFill>
                  <a:schemeClr val="accent5">
                    <a:lumMod val="75000"/>
                  </a:schemeClr>
                </a:solidFill>
                <a:latin typeface="Times New Roman" panose="02020603050405020304" pitchFamily="18" charset="0"/>
                <a:cs typeface="Times New Roman" panose="02020603050405020304" pitchFamily="18" charset="0"/>
              </a:rPr>
              <a:t>Designation: </a:t>
            </a:r>
          </a:p>
          <a:p>
            <a:pPr algn="l"/>
            <a:r>
              <a:rPr lang="en-US" sz="1400" b="1" dirty="0">
                <a:solidFill>
                  <a:schemeClr val="accent5">
                    <a:lumMod val="75000"/>
                  </a:schemeClr>
                </a:solidFill>
                <a:latin typeface="Times New Roman" panose="02020603050405020304" pitchFamily="18" charset="0"/>
                <a:cs typeface="Times New Roman" panose="02020603050405020304" pitchFamily="18" charset="0"/>
              </a:rPr>
              <a:t>Department: Computer Science and Engineering</a:t>
            </a:r>
            <a:endParaRPr lang="en-IN" sz="14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43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7. ERD</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10</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38200" y="2246100"/>
            <a:ext cx="10515600" cy="732155"/>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rPr>
              <a:t>Students need to represent the backend databases if used in this research/project.</a:t>
            </a:r>
          </a:p>
        </p:txBody>
      </p:sp>
    </p:spTree>
    <p:extLst>
      <p:ext uri="{BB962C8B-B14F-4D97-AF65-F5344CB8AC3E}">
        <p14:creationId xmlns:p14="http://schemas.microsoft.com/office/powerpoint/2010/main" val="107568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8. Results and Discussion</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11</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38200" y="2118084"/>
            <a:ext cx="10515600" cy="1648567"/>
          </a:xfrm>
        </p:spPr>
        <p:txBody>
          <a:bodyPr>
            <a:noAutofit/>
          </a:bodyPr>
          <a:lstStyle/>
          <a:p>
            <a:pPr algn="just"/>
            <a:r>
              <a:rPr lang="en-US" sz="2200" dirty="0">
                <a:latin typeface="Times New Roman" panose="02020603050405020304" pitchFamily="18" charset="0"/>
                <a:cs typeface="Times New Roman" panose="02020603050405020304" pitchFamily="18" charset="0"/>
              </a:rPr>
              <a:t> Linear Regression, Random Forest, K-Nearest </a:t>
            </a:r>
            <a:r>
              <a:rPr lang="en-US" sz="2200" dirty="0" err="1">
                <a:latin typeface="Times New Roman" panose="02020603050405020304" pitchFamily="18" charset="0"/>
                <a:cs typeface="Times New Roman" panose="02020603050405020304" pitchFamily="18" charset="0"/>
              </a:rPr>
              <a:t>Neighbours</a:t>
            </a:r>
            <a:r>
              <a:rPr lang="en-US" sz="2200" dirty="0">
                <a:latin typeface="Times New Roman" panose="02020603050405020304" pitchFamily="18" charset="0"/>
                <a:cs typeface="Times New Roman" panose="02020603050405020304" pitchFamily="18" charset="0"/>
              </a:rPr>
              <a:t>, Neural Networks, and Gradient Boosting Machines exhibit relatively low Mean Squared Error values, indicating better predictive accuracy compared to other algorithms. </a:t>
            </a:r>
          </a:p>
          <a:p>
            <a:pPr algn="just"/>
            <a:r>
              <a:rPr lang="en-US" sz="2200" dirty="0">
                <a:latin typeface="Times New Roman" panose="02020603050405020304" pitchFamily="18" charset="0"/>
                <a:cs typeface="Times New Roman" panose="02020603050405020304" pitchFamily="18" charset="0"/>
              </a:rPr>
              <a:t> Linear Regression, Random Forest, and Gradient Boosting Machines achieve higher R2 Scores, indicating a better fit of the models to the data and higher predictive power. </a:t>
            </a:r>
          </a:p>
          <a:p>
            <a:pPr algn="just"/>
            <a:r>
              <a:rPr lang="en-US" sz="2200" dirty="0">
                <a:latin typeface="Times New Roman" panose="02020603050405020304" pitchFamily="18" charset="0"/>
                <a:cs typeface="Times New Roman" panose="02020603050405020304" pitchFamily="18" charset="0"/>
              </a:rPr>
              <a:t> After some hyperparameter tuning, we were able to get the neural network to perform at its best. </a:t>
            </a:r>
          </a:p>
          <a:p>
            <a:pPr algn="just"/>
            <a:r>
              <a:rPr lang="en-US" sz="2200" dirty="0">
                <a:latin typeface="Times New Roman" panose="02020603050405020304" pitchFamily="18" charset="0"/>
                <a:cs typeface="Times New Roman" panose="02020603050405020304" pitchFamily="18" charset="0"/>
              </a:rPr>
              <a:t>Decision Tree and Support Vector Machines show comparatively higher Mean Squared Error and lower R2 Scores, suggesting potential limitations in their predictive performance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86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8. Results and Discussion</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12</a:t>
            </a:fld>
            <a:endParaRPr lang="en-IN"/>
          </a:p>
        </p:txBody>
      </p:sp>
      <p:pic>
        <p:nvPicPr>
          <p:cNvPr id="8" name="Picture 7">
            <a:extLst>
              <a:ext uri="{FF2B5EF4-FFF2-40B4-BE49-F238E27FC236}">
                <a16:creationId xmlns:a16="http://schemas.microsoft.com/office/drawing/2014/main" id="{FB577968-65B7-42AB-0CE3-4404B527F1C4}"/>
              </a:ext>
            </a:extLst>
          </p:cNvPr>
          <p:cNvPicPr>
            <a:picLocks noChangeAspect="1"/>
          </p:cNvPicPr>
          <p:nvPr/>
        </p:nvPicPr>
        <p:blipFill>
          <a:blip r:embed="rId2"/>
          <a:stretch>
            <a:fillRect/>
          </a:stretch>
        </p:blipFill>
        <p:spPr>
          <a:xfrm>
            <a:off x="760597" y="2001253"/>
            <a:ext cx="7045491" cy="3599748"/>
          </a:xfrm>
          <a:prstGeom prst="rect">
            <a:avLst/>
          </a:prstGeom>
        </p:spPr>
      </p:pic>
    </p:spTree>
    <p:extLst>
      <p:ext uri="{BB962C8B-B14F-4D97-AF65-F5344CB8AC3E}">
        <p14:creationId xmlns:p14="http://schemas.microsoft.com/office/powerpoint/2010/main" val="59472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8. Results and Discussion</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13</a:t>
            </a:fld>
            <a:endParaRPr lang="en-IN"/>
          </a:p>
        </p:txBody>
      </p:sp>
      <p:pic>
        <p:nvPicPr>
          <p:cNvPr id="4" name="Picture 3">
            <a:extLst>
              <a:ext uri="{FF2B5EF4-FFF2-40B4-BE49-F238E27FC236}">
                <a16:creationId xmlns:a16="http://schemas.microsoft.com/office/drawing/2014/main" id="{4A89B25A-1F7D-413A-450D-9A6C2264F0B7}"/>
              </a:ext>
            </a:extLst>
          </p:cNvPr>
          <p:cNvPicPr>
            <a:picLocks noChangeAspect="1"/>
          </p:cNvPicPr>
          <p:nvPr/>
        </p:nvPicPr>
        <p:blipFill>
          <a:blip r:embed="rId2"/>
          <a:stretch>
            <a:fillRect/>
          </a:stretch>
        </p:blipFill>
        <p:spPr>
          <a:xfrm>
            <a:off x="838200" y="2184933"/>
            <a:ext cx="8572500" cy="3630645"/>
          </a:xfrm>
          <a:prstGeom prst="rect">
            <a:avLst/>
          </a:prstGeom>
        </p:spPr>
      </p:pic>
    </p:spTree>
    <p:extLst>
      <p:ext uri="{BB962C8B-B14F-4D97-AF65-F5344CB8AC3E}">
        <p14:creationId xmlns:p14="http://schemas.microsoft.com/office/powerpoint/2010/main" val="77298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9. Screengrabs of Running Project Environment</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14</a:t>
            </a:fld>
            <a:endParaRPr lang="en-IN"/>
          </a:p>
        </p:txBody>
      </p:sp>
      <p:pic>
        <p:nvPicPr>
          <p:cNvPr id="7" name="Picture 6">
            <a:extLst>
              <a:ext uri="{FF2B5EF4-FFF2-40B4-BE49-F238E27FC236}">
                <a16:creationId xmlns:a16="http://schemas.microsoft.com/office/drawing/2014/main" id="{B85C646F-95C5-9A09-E875-06B58DE3B8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53503"/>
            <a:ext cx="5432993" cy="3423920"/>
          </a:xfrm>
          <a:prstGeom prst="rect">
            <a:avLst/>
          </a:prstGeom>
        </p:spPr>
      </p:pic>
      <p:pic>
        <p:nvPicPr>
          <p:cNvPr id="8" name="Picture 7">
            <a:extLst>
              <a:ext uri="{FF2B5EF4-FFF2-40B4-BE49-F238E27FC236}">
                <a16:creationId xmlns:a16="http://schemas.microsoft.com/office/drawing/2014/main" id="{037293FF-5B5C-D470-408F-028C29687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3831" y="2497648"/>
            <a:ext cx="5432993" cy="3279775"/>
          </a:xfrm>
          <a:prstGeom prst="rect">
            <a:avLst/>
          </a:prstGeom>
        </p:spPr>
      </p:pic>
    </p:spTree>
    <p:extLst>
      <p:ext uri="{BB962C8B-B14F-4D97-AF65-F5344CB8AC3E}">
        <p14:creationId xmlns:p14="http://schemas.microsoft.com/office/powerpoint/2010/main" val="274721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normAutofit/>
          </a:bodyPr>
          <a:lstStyle/>
          <a:p>
            <a:r>
              <a:rPr lang="en-US" b="1" i="1" dirty="0">
                <a:solidFill>
                  <a:schemeClr val="accent1">
                    <a:lumMod val="75000"/>
                  </a:schemeClr>
                </a:solidFill>
              </a:rPr>
              <a:t>10. Conclusion</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15</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38200" y="2063220"/>
            <a:ext cx="10515600" cy="1648567"/>
          </a:xfrm>
        </p:spPr>
        <p:txBody>
          <a:bodyPr>
            <a:noAutofit/>
          </a:bodyPr>
          <a:lstStyle/>
          <a:p>
            <a:pPr algn="just"/>
            <a:r>
              <a:rPr lang="en-US" sz="2200" dirty="0">
                <a:latin typeface="Times New Roman" panose="02020603050405020304" pitchFamily="18" charset="0"/>
                <a:cs typeface="Times New Roman" panose="02020603050405020304" pitchFamily="18" charset="0"/>
              </a:rPr>
              <a:t>Based on our analysis, Neural Network emerged as the most accurate algorithm for Total Household Income prediction. </a:t>
            </a:r>
          </a:p>
          <a:p>
            <a:pPr algn="just"/>
            <a:r>
              <a:rPr lang="en-US" sz="2200" dirty="0">
                <a:latin typeface="Times New Roman" panose="02020603050405020304" pitchFamily="18" charset="0"/>
                <a:cs typeface="Times New Roman" panose="02020603050405020304" pitchFamily="18" charset="0"/>
              </a:rPr>
              <a:t>We incorporated this algorithm into a user-friendly frontend interface using the </a:t>
            </a:r>
            <a:r>
              <a:rPr lang="en-US" sz="2200" dirty="0" err="1">
                <a:latin typeface="Times New Roman" panose="02020603050405020304" pitchFamily="18" charset="0"/>
                <a:cs typeface="Times New Roman" panose="02020603050405020304" pitchFamily="18" charset="0"/>
              </a:rPr>
              <a:t>Streamlit</a:t>
            </a:r>
            <a:r>
              <a:rPr lang="en-US" sz="2200" dirty="0">
                <a:latin typeface="Times New Roman" panose="02020603050405020304" pitchFamily="18" charset="0"/>
                <a:cs typeface="Times New Roman" panose="02020603050405020304" pitchFamily="18" charset="0"/>
              </a:rPr>
              <a:t> library, allowing users to obtain real-time predictions conveniently</a:t>
            </a:r>
            <a:r>
              <a:rPr lang="en-US" sz="1400" dirty="0"/>
              <a:t>.</a:t>
            </a:r>
            <a:endParaRPr lang="en-IN" sz="2000" dirty="0"/>
          </a:p>
        </p:txBody>
      </p:sp>
    </p:spTree>
    <p:extLst>
      <p:ext uri="{BB962C8B-B14F-4D97-AF65-F5344CB8AC3E}">
        <p14:creationId xmlns:p14="http://schemas.microsoft.com/office/powerpoint/2010/main" val="18762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851921"/>
            <a:ext cx="10515600" cy="732155"/>
          </a:xfrm>
        </p:spPr>
        <p:txBody>
          <a:bodyPr>
            <a:normAutofit/>
          </a:bodyPr>
          <a:lstStyle/>
          <a:p>
            <a:r>
              <a:rPr lang="en-US" b="1" i="1" dirty="0">
                <a:solidFill>
                  <a:schemeClr val="accent1">
                    <a:lumMod val="75000"/>
                  </a:schemeClr>
                </a:solidFill>
              </a:rPr>
              <a:t>12. References and Bibliography</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16</a:t>
            </a:fld>
            <a:endParaRPr lang="en-IN"/>
          </a:p>
        </p:txBody>
      </p:sp>
      <p:sp>
        <p:nvSpPr>
          <p:cNvPr id="11" name="Content Placeholder 8">
            <a:extLst>
              <a:ext uri="{FF2B5EF4-FFF2-40B4-BE49-F238E27FC236}">
                <a16:creationId xmlns:a16="http://schemas.microsoft.com/office/drawing/2014/main" id="{6E01D151-3A3D-6A96-45A8-7526EEC7D5D4}"/>
              </a:ext>
            </a:extLst>
          </p:cNvPr>
          <p:cNvSpPr>
            <a:spLocks noGrp="1"/>
          </p:cNvSpPr>
          <p:nvPr>
            <p:ph idx="1"/>
          </p:nvPr>
        </p:nvSpPr>
        <p:spPr>
          <a:xfrm>
            <a:off x="600577" y="1847850"/>
            <a:ext cx="10515600" cy="3562350"/>
          </a:xfrm>
        </p:spPr>
        <p:txBody>
          <a:bodyPr>
            <a:noAutofit/>
          </a:bodyPr>
          <a:lstStyle/>
          <a:p>
            <a:pPr marL="0" indent="0" algn="just">
              <a:buClr>
                <a:schemeClr val="accent1">
                  <a:lumMod val="75000"/>
                </a:schemeClr>
              </a:buClr>
              <a:buNone/>
            </a:pPr>
            <a:endParaRPr lang="en-US" sz="2200" dirty="0">
              <a:latin typeface="Times New Roman" panose="02020603050405020304" pitchFamily="18" charset="0"/>
              <a:cs typeface="Times New Roman" panose="02020603050405020304" pitchFamily="18" charset="0"/>
            </a:endParaRPr>
          </a:p>
          <a:p>
            <a:pPr marL="457200" indent="-457200" algn="just">
              <a:buClr>
                <a:schemeClr val="accent1">
                  <a:lumMod val="75000"/>
                </a:schemeClr>
              </a:buClr>
              <a:buFont typeface="+mj-lt"/>
              <a:buAutoNum type="arabicPeriod"/>
            </a:pPr>
            <a:r>
              <a:rPr lang="en-US" sz="2200" dirty="0">
                <a:latin typeface="Times New Roman" panose="02020603050405020304" pitchFamily="18" charset="0"/>
                <a:cs typeface="Times New Roman" panose="02020603050405020304" pitchFamily="18" charset="0"/>
              </a:rPr>
              <a:t>Vipul, P., et al. "Expenditure Predicting Using Machine Learning." International Journal of Innovative Technology and Exploring Engineering (IJITEE) (2019). </a:t>
            </a:r>
          </a:p>
          <a:p>
            <a:pPr marL="457200" indent="-457200" algn="just">
              <a:buClr>
                <a:schemeClr val="accent1">
                  <a:lumMod val="75000"/>
                </a:schemeClr>
              </a:buClr>
              <a:buFont typeface="+mj-lt"/>
              <a:buAutoNum type="arabicPeriod"/>
            </a:pPr>
            <a:r>
              <a:rPr lang="en-US" sz="2200" dirty="0">
                <a:latin typeface="Times New Roman" panose="02020603050405020304" pitchFamily="18" charset="0"/>
                <a:cs typeface="Times New Roman" panose="02020603050405020304" pitchFamily="18" charset="0"/>
              </a:rPr>
              <a:t>Rehman, Abd Ur, et al. "Analysis of Income on the Basis of Occupation using Data Mining." 2022 International Conference on Business Analytics for Technology and Security (ICBATS). IEEE, 2022.Shin, M., &amp; Kim, J. (2019). A Machine Learning Approach for Household Income Prediction Using Geospatial Data. International Journal of Advanced Computer Science and Applications, 10(9), 153-160</a:t>
            </a:r>
          </a:p>
        </p:txBody>
      </p:sp>
    </p:spTree>
    <p:extLst>
      <p:ext uri="{BB962C8B-B14F-4D97-AF65-F5344CB8AC3E}">
        <p14:creationId xmlns:p14="http://schemas.microsoft.com/office/powerpoint/2010/main" val="340733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851921"/>
            <a:ext cx="10515600" cy="732155"/>
          </a:xfrm>
        </p:spPr>
        <p:txBody>
          <a:bodyPr>
            <a:normAutofit/>
          </a:bodyPr>
          <a:lstStyle/>
          <a:p>
            <a:r>
              <a:rPr lang="en-US" b="1" i="1" dirty="0">
                <a:solidFill>
                  <a:schemeClr val="accent1">
                    <a:lumMod val="75000"/>
                  </a:schemeClr>
                </a:solidFill>
              </a:rPr>
              <a:t>12. References and Bibliography</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17</a:t>
            </a:fld>
            <a:endParaRPr lang="en-IN"/>
          </a:p>
        </p:txBody>
      </p:sp>
      <p:sp>
        <p:nvSpPr>
          <p:cNvPr id="11" name="Content Placeholder 8">
            <a:extLst>
              <a:ext uri="{FF2B5EF4-FFF2-40B4-BE49-F238E27FC236}">
                <a16:creationId xmlns:a16="http://schemas.microsoft.com/office/drawing/2014/main" id="{6E01D151-3A3D-6A96-45A8-7526EEC7D5D4}"/>
              </a:ext>
            </a:extLst>
          </p:cNvPr>
          <p:cNvSpPr>
            <a:spLocks noGrp="1"/>
          </p:cNvSpPr>
          <p:nvPr>
            <p:ph idx="1"/>
          </p:nvPr>
        </p:nvSpPr>
        <p:spPr>
          <a:xfrm>
            <a:off x="600577" y="1847850"/>
            <a:ext cx="10515600" cy="3562350"/>
          </a:xfrm>
        </p:spPr>
        <p:txBody>
          <a:bodyPr>
            <a:noAutofit/>
          </a:bodyPr>
          <a:lstStyle/>
          <a:p>
            <a:pPr marL="0" indent="0" algn="just">
              <a:buClr>
                <a:schemeClr val="accent1">
                  <a:lumMod val="75000"/>
                </a:schemeClr>
              </a:buClr>
              <a:buNone/>
            </a:pPr>
            <a:r>
              <a:rPr lang="en-US" sz="2200" dirty="0">
                <a:latin typeface="Times New Roman" panose="02020603050405020304" pitchFamily="18" charset="0"/>
                <a:cs typeface="Times New Roman" panose="02020603050405020304" pitchFamily="18" charset="0"/>
              </a:rPr>
              <a:t> </a:t>
            </a:r>
          </a:p>
          <a:p>
            <a:pPr marL="457200" indent="-457200" algn="just">
              <a:buClr>
                <a:schemeClr val="accent1">
                  <a:lumMod val="75000"/>
                </a:schemeClr>
              </a:buClr>
              <a:buFont typeface="+mj-lt"/>
              <a:buAutoNum type="arabicPeriod"/>
            </a:pPr>
            <a:r>
              <a:rPr lang="en-US" sz="2200" dirty="0">
                <a:latin typeface="Times New Roman" panose="02020603050405020304" pitchFamily="18" charset="0"/>
                <a:cs typeface="Times New Roman" panose="02020603050405020304" pitchFamily="18" charset="0"/>
              </a:rPr>
              <a:t>Sri, Y. Bhavya, et al. "Family Expenditure and Income Analysis using Machine Learning algorithms." 2021 Second International Conference on Smart Technologies in Computing, Electrical and Electronics (ICSTCEE). IEEE, 2021.Fuchs, G., &amp; Chawla, N. V. (2018). Machine Learning for Income Range Prediction: An Exploratory Analysis. In Proceedings of the 2018 International Conference on Big Data and Machine Learning (pp. 59-66)</a:t>
            </a:r>
          </a:p>
          <a:p>
            <a:pPr marL="457200" indent="-457200" algn="just">
              <a:buClr>
                <a:schemeClr val="accent1">
                  <a:lumMod val="75000"/>
                </a:schemeClr>
              </a:buClr>
              <a:buFont typeface="+mj-lt"/>
              <a:buAutoNum type="arabicPeriod"/>
            </a:pPr>
            <a:r>
              <a:rPr lang="en-US" sz="2200" dirty="0" err="1">
                <a:latin typeface="Times New Roman" panose="02020603050405020304" pitchFamily="18" charset="0"/>
                <a:cs typeface="Times New Roman" panose="02020603050405020304" pitchFamily="18" charset="0"/>
              </a:rPr>
              <a:t>Bodendorf</a:t>
            </a:r>
            <a:r>
              <a:rPr lang="en-US" sz="2200" dirty="0">
                <a:latin typeface="Times New Roman" panose="02020603050405020304" pitchFamily="18" charset="0"/>
                <a:cs typeface="Times New Roman" panose="02020603050405020304" pitchFamily="18" charset="0"/>
              </a:rPr>
              <a:t>, Frank, and </a:t>
            </a:r>
            <a:r>
              <a:rPr lang="en-US" sz="2200" dirty="0" err="1">
                <a:latin typeface="Times New Roman" panose="02020603050405020304" pitchFamily="18" charset="0"/>
                <a:cs typeface="Times New Roman" panose="02020603050405020304" pitchFamily="18" charset="0"/>
              </a:rPr>
              <a:t>Jörg</a:t>
            </a:r>
            <a:r>
              <a:rPr lang="en-US" sz="2200" dirty="0">
                <a:latin typeface="Times New Roman" panose="02020603050405020304" pitchFamily="18" charset="0"/>
                <a:cs typeface="Times New Roman" panose="02020603050405020304" pitchFamily="18" charset="0"/>
              </a:rPr>
              <a:t> Franke. "A machine learning approach to estimate product costs in the early product design phase: a use case from the automotive industry." Procedia CIRP 100 (2021): 643-648</a:t>
            </a:r>
          </a:p>
        </p:txBody>
      </p:sp>
    </p:spTree>
    <p:extLst>
      <p:ext uri="{BB962C8B-B14F-4D97-AF65-F5344CB8AC3E}">
        <p14:creationId xmlns:p14="http://schemas.microsoft.com/office/powerpoint/2010/main" val="338995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45A5-2719-427A-A4A6-27B6379629B4}"/>
              </a:ext>
            </a:extLst>
          </p:cNvPr>
          <p:cNvSpPr>
            <a:spLocks noGrp="1"/>
          </p:cNvSpPr>
          <p:nvPr>
            <p:ph type="title"/>
          </p:nvPr>
        </p:nvSpPr>
        <p:spPr>
          <a:xfrm>
            <a:off x="233680" y="1972622"/>
            <a:ext cx="11724640" cy="2912755"/>
          </a:xfrm>
        </p:spPr>
        <p:txBody>
          <a:bodyPr>
            <a:noAutofit/>
          </a:bodyPr>
          <a:lstStyle/>
          <a:p>
            <a:pPr algn="ctr"/>
            <a:r>
              <a:rPr lang="en-US" sz="15000" b="1" dirty="0">
                <a:solidFill>
                  <a:schemeClr val="accent5">
                    <a:lumMod val="50000"/>
                  </a:schemeClr>
                </a:solidFill>
                <a:latin typeface="Digital-7" panose="02000000000000000000" pitchFamily="2" charset="0"/>
              </a:rPr>
              <a:t>THANK YOU</a:t>
            </a:r>
            <a:endParaRPr lang="en-IN" sz="15000" b="1" dirty="0">
              <a:solidFill>
                <a:schemeClr val="accent5">
                  <a:lumMod val="50000"/>
                </a:schemeClr>
              </a:solidFill>
            </a:endParaRPr>
          </a:p>
        </p:txBody>
      </p:sp>
      <p:sp>
        <p:nvSpPr>
          <p:cNvPr id="5" name="Footer Placeholder 4">
            <a:extLst>
              <a:ext uri="{FF2B5EF4-FFF2-40B4-BE49-F238E27FC236}">
                <a16:creationId xmlns:a16="http://schemas.microsoft.com/office/drawing/2014/main" id="{A624627B-5017-47EE-8AEA-D5626A97DC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472C4">
                    <a:lumMod val="50000"/>
                  </a:srgbClr>
                </a:solidFill>
                <a:effectLst/>
                <a:uLnTx/>
                <a:uFillTx/>
                <a:latin typeface="Calibri" panose="020F0502020204030204"/>
                <a:ea typeface="+mn-ea"/>
                <a:cs typeface="+mn-cs"/>
              </a:rPr>
              <a:t>Household Income Prediction Using Machine Learning</a:t>
            </a:r>
            <a:endParaRPr kumimoji="0" lang="en-IN"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51509AD-C296-4293-A50D-FEF183DF0C08}"/>
              </a:ext>
            </a:extLst>
          </p:cNvPr>
          <p:cNvSpPr>
            <a:spLocks noGrp="1"/>
          </p:cNvSpPr>
          <p:nvPr>
            <p:ph type="sldNum" sz="quarter" idx="12"/>
          </p:nvPr>
        </p:nvSpPr>
        <p:spPr/>
        <p:txBody>
          <a:bodyPr/>
          <a:lstStyle/>
          <a:p>
            <a:fld id="{DDF44886-479B-4F23-9C6D-A3DC45C8D44E}" type="slidenum">
              <a:rPr lang="en-IN" smtClean="0"/>
              <a:t>18</a:t>
            </a:fld>
            <a:endParaRPr lang="en-IN" dirty="0"/>
          </a:p>
        </p:txBody>
      </p:sp>
    </p:spTree>
    <p:extLst>
      <p:ext uri="{BB962C8B-B14F-4D97-AF65-F5344CB8AC3E}">
        <p14:creationId xmlns:p14="http://schemas.microsoft.com/office/powerpoint/2010/main" val="190214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51E7-7914-461B-AC14-41A217702D00}"/>
              </a:ext>
            </a:extLst>
          </p:cNvPr>
          <p:cNvSpPr>
            <a:spLocks noGrp="1"/>
          </p:cNvSpPr>
          <p:nvPr>
            <p:ph type="title"/>
          </p:nvPr>
        </p:nvSpPr>
        <p:spPr>
          <a:xfrm>
            <a:off x="838200" y="863131"/>
            <a:ext cx="10515600" cy="746324"/>
          </a:xfrm>
        </p:spPr>
        <p:txBody>
          <a:bodyPr/>
          <a:lstStyle/>
          <a:p>
            <a:r>
              <a:rPr lang="en-US" b="1" dirty="0">
                <a:solidFill>
                  <a:schemeClr val="accent1">
                    <a:lumMod val="75000"/>
                  </a:schemeClr>
                </a:solidFill>
              </a:rPr>
              <a:t>CONTENTS</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777AD63E-6742-4816-93D8-808CDD73C73F}"/>
              </a:ext>
            </a:extLst>
          </p:cNvPr>
          <p:cNvSpPr>
            <a:spLocks noGrp="1"/>
          </p:cNvSpPr>
          <p:nvPr>
            <p:ph idx="1"/>
          </p:nvPr>
        </p:nvSpPr>
        <p:spPr>
          <a:xfrm>
            <a:off x="876144" y="1469754"/>
            <a:ext cx="8191656" cy="4607196"/>
          </a:xfrm>
        </p:spPr>
        <p:txBody>
          <a:bodyPr>
            <a:noAutofit/>
          </a:bodyPr>
          <a:lstStyle/>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Introduction</a:t>
            </a:r>
          </a:p>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Literature Review</a:t>
            </a:r>
          </a:p>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Motivation</a:t>
            </a:r>
          </a:p>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Objective</a:t>
            </a:r>
          </a:p>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Methodology</a:t>
            </a:r>
          </a:p>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Algorithm Flowchart/Pseudocode</a:t>
            </a:r>
          </a:p>
          <a:p>
            <a:pPr marL="0" indent="0">
              <a:lnSpc>
                <a:spcPct val="100000"/>
              </a:lnSpc>
              <a:spcBef>
                <a:spcPts val="0"/>
              </a:spcBef>
              <a:buFont typeface="Arial" panose="020B0604020202020204" pitchFamily="34" charset="0"/>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Data Flow Diagram</a:t>
            </a:r>
          </a:p>
          <a:p>
            <a:pPr marL="0" indent="0">
              <a:lnSpc>
                <a:spcPct val="100000"/>
              </a:lnSpc>
              <a:spcBef>
                <a:spcPts val="0"/>
              </a:spcBef>
              <a:buFont typeface="Arial" panose="020B0604020202020204" pitchFamily="34" charset="0"/>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Results and Discussion</a:t>
            </a:r>
          </a:p>
          <a:p>
            <a:pPr marL="0" indent="0">
              <a:lnSpc>
                <a:spcPct val="100000"/>
              </a:lnSpc>
              <a:spcBef>
                <a:spcPts val="0"/>
              </a:spcBef>
              <a:buFont typeface="Arial" panose="020B0604020202020204" pitchFamily="34" charset="0"/>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Screengrabs of Project Environment</a:t>
            </a:r>
          </a:p>
          <a:p>
            <a:pPr marL="0" indent="0">
              <a:lnSpc>
                <a:spcPct val="100000"/>
              </a:lnSpc>
              <a:spcBef>
                <a:spcPts val="0"/>
              </a:spcBef>
              <a:buFont typeface="Arial" panose="020B0604020202020204" pitchFamily="34" charset="0"/>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Conclusion</a:t>
            </a:r>
          </a:p>
          <a:p>
            <a:pPr marL="0" indent="0">
              <a:lnSpc>
                <a:spcPct val="100000"/>
              </a:lnSpc>
              <a:spcBef>
                <a:spcPts val="0"/>
              </a:spcBef>
              <a:buAutoNum type="arabicPeriod"/>
            </a:pPr>
            <a:r>
              <a:rPr lang="en-IN" sz="2500" b="1" dirty="0">
                <a:solidFill>
                  <a:schemeClr val="accent1">
                    <a:lumMod val="75000"/>
                  </a:schemeClr>
                </a:solidFill>
                <a:latin typeface="Times New Roman" panose="02020603050405020304" pitchFamily="18" charset="0"/>
                <a:cs typeface="Times New Roman" panose="02020603050405020304" pitchFamily="18" charset="0"/>
              </a:rPr>
              <a:t> References and Bibliography</a:t>
            </a:r>
          </a:p>
        </p:txBody>
      </p:sp>
      <p:sp>
        <p:nvSpPr>
          <p:cNvPr id="4" name="Footer Placeholder 3">
            <a:extLst>
              <a:ext uri="{FF2B5EF4-FFF2-40B4-BE49-F238E27FC236}">
                <a16:creationId xmlns:a16="http://schemas.microsoft.com/office/drawing/2014/main" id="{074EF1EB-4DF3-4898-882D-28014E6E47EE}"/>
              </a:ext>
            </a:extLst>
          </p:cNvPr>
          <p:cNvSpPr>
            <a:spLocks noGrp="1"/>
          </p:cNvSpPr>
          <p:nvPr>
            <p:ph type="ftr" sz="quarter" idx="11"/>
          </p:nvPr>
        </p:nvSpPr>
        <p:spPr/>
        <p:txBody>
          <a:bodyPr/>
          <a:lstStyle/>
          <a:p>
            <a:r>
              <a:rPr lang="en-US"/>
              <a:t>Household Income Prediction Using Machine Learning</a:t>
            </a:r>
            <a:endParaRPr lang="en-IN" dirty="0"/>
          </a:p>
        </p:txBody>
      </p:sp>
      <p:sp>
        <p:nvSpPr>
          <p:cNvPr id="5" name="Slide Number Placeholder 4">
            <a:extLst>
              <a:ext uri="{FF2B5EF4-FFF2-40B4-BE49-F238E27FC236}">
                <a16:creationId xmlns:a16="http://schemas.microsoft.com/office/drawing/2014/main" id="{583F8E79-7805-4E99-9C8D-509E2C51EB8E}"/>
              </a:ext>
            </a:extLst>
          </p:cNvPr>
          <p:cNvSpPr>
            <a:spLocks noGrp="1"/>
          </p:cNvSpPr>
          <p:nvPr>
            <p:ph type="sldNum" sz="quarter" idx="12"/>
          </p:nvPr>
        </p:nvSpPr>
        <p:spPr/>
        <p:txBody>
          <a:bodyPr/>
          <a:lstStyle/>
          <a:p>
            <a:fld id="{DDF44886-479B-4F23-9C6D-A3DC45C8D44E}" type="slidenum">
              <a:rPr lang="en-IN" smtClean="0"/>
              <a:t>2</a:t>
            </a:fld>
            <a:endParaRPr lang="en-IN" dirty="0"/>
          </a:p>
        </p:txBody>
      </p:sp>
    </p:spTree>
    <p:extLst>
      <p:ext uri="{BB962C8B-B14F-4D97-AF65-F5344CB8AC3E}">
        <p14:creationId xmlns:p14="http://schemas.microsoft.com/office/powerpoint/2010/main" val="347710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1. Introduction</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3</a:t>
            </a:fld>
            <a:endParaRPr lang="en-IN"/>
          </a:p>
        </p:txBody>
      </p:sp>
      <p:sp>
        <p:nvSpPr>
          <p:cNvPr id="3" name="Content Placeholder 8">
            <a:extLst>
              <a:ext uri="{FF2B5EF4-FFF2-40B4-BE49-F238E27FC236}">
                <a16:creationId xmlns:a16="http://schemas.microsoft.com/office/drawing/2014/main" id="{A71B97F1-6BCF-D2A1-2630-DCB63F90D072}"/>
              </a:ext>
            </a:extLst>
          </p:cNvPr>
          <p:cNvSpPr>
            <a:spLocks noGrp="1"/>
          </p:cNvSpPr>
          <p:nvPr>
            <p:ph sz="half" idx="1"/>
          </p:nvPr>
        </p:nvSpPr>
        <p:spPr>
          <a:xfrm>
            <a:off x="958390" y="1994354"/>
            <a:ext cx="10515600" cy="3272971"/>
          </a:xfrm>
        </p:spPr>
        <p:txBody>
          <a:bodyPr>
            <a:normAutofit lnSpcReduction="10000"/>
          </a:bodyPr>
          <a:lstStyle/>
          <a:p>
            <a:pPr algn="just">
              <a:buClr>
                <a:schemeClr val="accent5">
                  <a:lumMod val="50000"/>
                </a:schemeClr>
              </a:buClr>
            </a:pPr>
            <a:r>
              <a:rPr lang="en-US" sz="2200" dirty="0">
                <a:latin typeface="Times New Roman" panose="02020603050405020304" pitchFamily="18" charset="0"/>
                <a:cs typeface="Times New Roman" panose="02020603050405020304" pitchFamily="18" charset="0"/>
              </a:rPr>
              <a:t>Household income refers to the total earnings received by all individuals in a household over a specific period, typically a year. It serves as a critical measure of economic well-being and is influenced by various factors such as employment status, education level, occupation, and economic condition</a:t>
            </a:r>
          </a:p>
          <a:p>
            <a:pPr algn="just">
              <a:buClr>
                <a:schemeClr val="accent5">
                  <a:lumMod val="50000"/>
                </a:schemeClr>
              </a:buClr>
            </a:pPr>
            <a:r>
              <a:rPr lang="en-US" sz="2200" dirty="0">
                <a:latin typeface="Times New Roman" panose="02020603050405020304" pitchFamily="18" charset="0"/>
                <a:cs typeface="Times New Roman" panose="02020603050405020304" pitchFamily="18" charset="0"/>
              </a:rPr>
              <a:t>The presence of income disparities and related challenges highlights the need to accurately predict and understand household income dynamics</a:t>
            </a:r>
          </a:p>
          <a:p>
            <a:pPr algn="just">
              <a:buClr>
                <a:schemeClr val="accent5">
                  <a:lumMod val="50000"/>
                </a:schemeClr>
              </a:buClr>
            </a:pPr>
            <a:r>
              <a:rPr lang="en-US" sz="2200" dirty="0">
                <a:latin typeface="Times New Roman" panose="02020603050405020304" pitchFamily="18" charset="0"/>
                <a:cs typeface="Times New Roman" panose="02020603050405020304" pitchFamily="18" charset="0"/>
              </a:rPr>
              <a:t>There were attempts before to calculate household income, but they were unable to achieve the accuracy we achieved using a neural network machine learning method.</a:t>
            </a:r>
          </a:p>
          <a:p>
            <a:pPr algn="just">
              <a:buClr>
                <a:schemeClr val="accent5">
                  <a:lumMod val="50000"/>
                </a:schemeClr>
              </a:buClr>
            </a:pPr>
            <a:r>
              <a:rPr lang="en-US" sz="2200" dirty="0">
                <a:latin typeface="Times New Roman" panose="02020603050405020304" pitchFamily="18" charset="0"/>
                <a:cs typeface="Times New Roman" panose="02020603050405020304" pitchFamily="18" charset="0"/>
              </a:rPr>
              <a:t>Moreover, the project focuses on enhancing usability through the development of a user-friendly interface using </a:t>
            </a:r>
            <a:r>
              <a:rPr lang="en-US" sz="2200" dirty="0" err="1">
                <a:latin typeface="Times New Roman" panose="02020603050405020304" pitchFamily="18" charset="0"/>
                <a:cs typeface="Times New Roman" panose="02020603050405020304" pitchFamily="18" charset="0"/>
              </a:rPr>
              <a:t>Streamlit</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572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2. Literature Review</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a:xfrm>
            <a:off x="11029950" y="6356350"/>
            <a:ext cx="323850" cy="365125"/>
          </a:xfrm>
        </p:spPr>
        <p:txBody>
          <a:bodyPr/>
          <a:lstStyle/>
          <a:p>
            <a:fld id="{DDF44886-479B-4F23-9C6D-A3DC45C8D44E}" type="slidenum">
              <a:rPr lang="en-IN" smtClean="0"/>
              <a:t>4</a:t>
            </a:fld>
            <a:endParaRPr lang="en-IN" dirty="0"/>
          </a:p>
        </p:txBody>
      </p:sp>
      <p:graphicFrame>
        <p:nvGraphicFramePr>
          <p:cNvPr id="4" name="Table 8">
            <a:extLst>
              <a:ext uri="{FF2B5EF4-FFF2-40B4-BE49-F238E27FC236}">
                <a16:creationId xmlns:a16="http://schemas.microsoft.com/office/drawing/2014/main" id="{8237152B-184C-0987-6468-3C0E6CD55C67}"/>
              </a:ext>
            </a:extLst>
          </p:cNvPr>
          <p:cNvGraphicFramePr>
            <a:graphicFrameLocks noGrp="1"/>
          </p:cNvGraphicFramePr>
          <p:nvPr>
            <p:extLst>
              <p:ext uri="{D42A27DB-BD31-4B8C-83A1-F6EECF244321}">
                <p14:modId xmlns:p14="http://schemas.microsoft.com/office/powerpoint/2010/main" val="2516807181"/>
              </p:ext>
            </p:extLst>
          </p:nvPr>
        </p:nvGraphicFramePr>
        <p:xfrm>
          <a:off x="457199" y="1759439"/>
          <a:ext cx="11292839" cy="4653523"/>
        </p:xfrm>
        <a:graphic>
          <a:graphicData uri="http://schemas.openxmlformats.org/drawingml/2006/table">
            <a:tbl>
              <a:tblPr firstRow="1" bandRow="1">
                <a:tableStyleId>{7DF18680-E054-41AD-8BC1-D1AEF772440D}</a:tableStyleId>
              </a:tblPr>
              <a:tblGrid>
                <a:gridCol w="763669">
                  <a:extLst>
                    <a:ext uri="{9D8B030D-6E8A-4147-A177-3AD203B41FA5}">
                      <a16:colId xmlns:a16="http://schemas.microsoft.com/office/drawing/2014/main" val="1200580676"/>
                    </a:ext>
                  </a:extLst>
                </a:gridCol>
                <a:gridCol w="811705">
                  <a:extLst>
                    <a:ext uri="{9D8B030D-6E8A-4147-A177-3AD203B41FA5}">
                      <a16:colId xmlns:a16="http://schemas.microsoft.com/office/drawing/2014/main" val="3786868681"/>
                    </a:ext>
                  </a:extLst>
                </a:gridCol>
                <a:gridCol w="1302110">
                  <a:extLst>
                    <a:ext uri="{9D8B030D-6E8A-4147-A177-3AD203B41FA5}">
                      <a16:colId xmlns:a16="http://schemas.microsoft.com/office/drawing/2014/main" val="3028998481"/>
                    </a:ext>
                  </a:extLst>
                </a:gridCol>
                <a:gridCol w="1386662">
                  <a:extLst>
                    <a:ext uri="{9D8B030D-6E8A-4147-A177-3AD203B41FA5}">
                      <a16:colId xmlns:a16="http://schemas.microsoft.com/office/drawing/2014/main" val="2682969301"/>
                    </a:ext>
                  </a:extLst>
                </a:gridCol>
                <a:gridCol w="2519667">
                  <a:extLst>
                    <a:ext uri="{9D8B030D-6E8A-4147-A177-3AD203B41FA5}">
                      <a16:colId xmlns:a16="http://schemas.microsoft.com/office/drawing/2014/main" val="436471064"/>
                    </a:ext>
                  </a:extLst>
                </a:gridCol>
                <a:gridCol w="2435114">
                  <a:extLst>
                    <a:ext uri="{9D8B030D-6E8A-4147-A177-3AD203B41FA5}">
                      <a16:colId xmlns:a16="http://schemas.microsoft.com/office/drawing/2014/main" val="2221131371"/>
                    </a:ext>
                  </a:extLst>
                </a:gridCol>
                <a:gridCol w="2073912">
                  <a:extLst>
                    <a:ext uri="{9D8B030D-6E8A-4147-A177-3AD203B41FA5}">
                      <a16:colId xmlns:a16="http://schemas.microsoft.com/office/drawing/2014/main" val="2890222878"/>
                    </a:ext>
                  </a:extLst>
                </a:gridCol>
              </a:tblGrid>
              <a:tr h="447283">
                <a:tc>
                  <a:txBody>
                    <a:bodyPr/>
                    <a:lstStyle/>
                    <a:p>
                      <a:pPr algn="ctr"/>
                      <a:r>
                        <a:rPr lang="en-US" sz="1400" b="1" dirty="0">
                          <a:latin typeface="Times New Roman" panose="02020603050405020304" pitchFamily="18" charset="0"/>
                          <a:cs typeface="Times New Roman" panose="02020603050405020304" pitchFamily="18" charset="0"/>
                        </a:rPr>
                        <a:t>Ref.</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Year</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Publisher</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Author(s)</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Proposed Model</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Objective</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Limitation</a:t>
                      </a:r>
                      <a:endParaRPr lang="en-IN"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837380"/>
                  </a:ext>
                </a:extLst>
              </a:tr>
              <a:tr h="901066">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2021</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IEEE</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Sri Y. Bhavya, et al.</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Family Expenditure and Income Analysis using Machine Learning algorithms.</a:t>
                      </a:r>
                      <a:endParaRPr lang="en-IN" sz="1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To manage all the expenses of a family by performing expenditure analysis and income prediction </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Unable to learn complex relationships</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2593921"/>
                  </a:ext>
                </a:extLst>
              </a:tr>
              <a:tr h="1104533">
                <a:tc>
                  <a:txBody>
                    <a:bodyPr/>
                    <a:lstStyle/>
                    <a:p>
                      <a:pPr algn="ctr"/>
                      <a:r>
                        <a:rPr lang="en-US" sz="1400" b="1" dirty="0">
                          <a:solidFill>
                            <a:schemeClr val="accent1">
                              <a:lumMod val="50000"/>
                            </a:schemeClr>
                          </a:solidFill>
                          <a:latin typeface="Times New Roman" panose="02020603050405020304" pitchFamily="18" charset="0"/>
                          <a:cs typeface="Times New Roman" panose="02020603050405020304" pitchFamily="18" charset="0"/>
                        </a:rPr>
                        <a:t>2</a:t>
                      </a:r>
                      <a:endParaRPr lang="en-IN" sz="1400" b="1" dirty="0">
                        <a:solidFill>
                          <a:schemeClr val="accent1">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2019</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IJITEE</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 Vipul, P., et al.</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Expenditure Predicting Using Machine Learning.</a:t>
                      </a:r>
                      <a:endParaRPr lang="en-IN" sz="1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To build a system that help in managing personal finance of the user by predicting upcoming expenses using machine learning </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Simple linear regression used in the project so value of output can be declined in accuracy</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6285078"/>
                  </a:ext>
                </a:extLst>
              </a:tr>
              <a:tr h="901066">
                <a:tc>
                  <a:txBody>
                    <a:bodyPr/>
                    <a:lstStyle/>
                    <a:p>
                      <a:pPr algn="ctr"/>
                      <a:r>
                        <a:rPr lang="en-US" sz="1400" b="1" dirty="0">
                          <a:solidFill>
                            <a:schemeClr val="accent1">
                              <a:lumMod val="50000"/>
                            </a:schemeClr>
                          </a:solidFill>
                          <a:latin typeface="Times New Roman" panose="02020603050405020304" pitchFamily="18" charset="0"/>
                          <a:cs typeface="Times New Roman" panose="02020603050405020304" pitchFamily="18" charset="0"/>
                        </a:rPr>
                        <a:t>3</a:t>
                      </a:r>
                      <a:endParaRPr lang="en-IN" sz="1400" b="1" dirty="0">
                        <a:solidFill>
                          <a:schemeClr val="accent1">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2022</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IEEE</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Rehman, Abd Ur, et al.</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solidFill>
                            <a:schemeClr val="tx1"/>
                          </a:solidFill>
                        </a:rPr>
                        <a:t>Analysis Of Income On The Basis Of Occupation Using Data Mining.</a:t>
                      </a:r>
                      <a:endParaRPr lang="en-IN" sz="1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To demonstrate the use of Machine learning and data mining techniques to solve income inequality issues</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4112547"/>
                  </a:ext>
                </a:extLst>
              </a:tr>
              <a:tr h="1104533">
                <a:tc>
                  <a:txBody>
                    <a:bodyPr/>
                    <a:lstStyle/>
                    <a:p>
                      <a:pPr algn="ctr"/>
                      <a:r>
                        <a:rPr lang="en-US" sz="1400" b="1" dirty="0">
                          <a:solidFill>
                            <a:schemeClr val="accent1">
                              <a:lumMod val="50000"/>
                            </a:schemeClr>
                          </a:solidFill>
                          <a:latin typeface="Times New Roman" panose="02020603050405020304" pitchFamily="18" charset="0"/>
                          <a:cs typeface="Times New Roman" panose="02020603050405020304" pitchFamily="18" charset="0"/>
                        </a:rPr>
                        <a:t>4</a:t>
                      </a:r>
                      <a:endParaRPr lang="en-IN" sz="1400" b="1" dirty="0">
                        <a:solidFill>
                          <a:schemeClr val="accent1">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2021</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Science Direct</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Bodendorf</a:t>
                      </a:r>
                      <a:r>
                        <a:rPr lang="en-IN" sz="1400" dirty="0"/>
                        <a:t>, et al.</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A machine learning approach to estimate product costs in the early product design phase: a use case from the automotive industry.</a:t>
                      </a:r>
                      <a:endParaRPr lang="en-IN" sz="1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Present an intelligent approach based on machine learning to support cost management in early design phases</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All model seem to estimate the total cost with high accuracy but undervalue to some degree</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2535023"/>
                  </a:ext>
                </a:extLst>
              </a:tr>
            </a:tbl>
          </a:graphicData>
        </a:graphic>
      </p:graphicFrame>
    </p:spTree>
    <p:extLst>
      <p:ext uri="{BB962C8B-B14F-4D97-AF65-F5344CB8AC3E}">
        <p14:creationId xmlns:p14="http://schemas.microsoft.com/office/powerpoint/2010/main" val="330406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3. Motivation</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5</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38200" y="1989433"/>
            <a:ext cx="10515600" cy="1198775"/>
          </a:xfrm>
        </p:spPr>
        <p:txBody>
          <a:bodyPr>
            <a:noAutofit/>
          </a:bodyPr>
          <a:lstStyle/>
          <a:p>
            <a:pPr algn="just"/>
            <a:r>
              <a:rPr lang="en-US" sz="2200" dirty="0">
                <a:latin typeface="Times New Roman" panose="02020603050405020304" pitchFamily="18" charset="0"/>
                <a:cs typeface="Times New Roman" panose="02020603050405020304" pitchFamily="18" charset="0"/>
              </a:rPr>
              <a:t>We can accurately predict household income by leveraging the power of machine learning algorithms, allowing individuals and organizations to make informed financial decisions. </a:t>
            </a:r>
          </a:p>
          <a:p>
            <a:pPr algn="just"/>
            <a:r>
              <a:rPr lang="en-US" sz="2200" dirty="0">
                <a:latin typeface="Times New Roman" panose="02020603050405020304" pitchFamily="18" charset="0"/>
                <a:cs typeface="Times New Roman" panose="02020603050405020304" pitchFamily="18" charset="0"/>
              </a:rPr>
              <a:t>This project has the potential to transform the field by providing policymakers with valuable insights that will allow them to design effective interventions, allocate resources more efficiently, and improve overall economic well-being. </a:t>
            </a:r>
          </a:p>
          <a:p>
            <a:pPr algn="just"/>
            <a:r>
              <a:rPr lang="en-US" sz="2200" dirty="0">
                <a:latin typeface="Times New Roman" panose="02020603050405020304" pitchFamily="18" charset="0"/>
                <a:cs typeface="Times New Roman" panose="02020603050405020304" pitchFamily="18" charset="0"/>
              </a:rPr>
              <a:t>Furthermore, it advances the field of machine learning and encourages interdisciplinary collaboration by bringing together expertise from computer science, economics, and social sciences.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88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4. Objective</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6</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57055" y="1980289"/>
            <a:ext cx="10515600" cy="570125"/>
          </a:xfrm>
        </p:spPr>
        <p:txBody>
          <a:bodyPr>
            <a:noAutofit/>
          </a:bodyPr>
          <a:lstStyle/>
          <a:p>
            <a:pPr algn="just"/>
            <a:r>
              <a:rPr lang="en-US" sz="2200" b="0" i="0" dirty="0">
                <a:effectLst/>
                <a:latin typeface="Times New Roman" panose="02020603050405020304" pitchFamily="18" charset="0"/>
                <a:cs typeface="Times New Roman" panose="02020603050405020304" pitchFamily="18" charset="0"/>
              </a:rPr>
              <a:t>The objective of our project on "Household Income Prediction Using Machine Learning" is to develop a robust and accurate predictive model that can estimate household income based on various relevant factors. </a:t>
            </a:r>
          </a:p>
          <a:p>
            <a:pPr algn="just"/>
            <a:r>
              <a:rPr lang="en-US" sz="2200" b="0" i="0" dirty="0">
                <a:effectLst/>
                <a:latin typeface="Times New Roman" panose="02020603050405020304" pitchFamily="18" charset="0"/>
                <a:cs typeface="Times New Roman" panose="02020603050405020304" pitchFamily="18" charset="0"/>
              </a:rPr>
              <a:t>Our project strives to bring tangible benefits to society by fostering economic stability, informed decision-making, and equitable resource distribution.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92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5. Methodology</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7</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38200" y="2199745"/>
            <a:ext cx="10515600" cy="1595656"/>
          </a:xfrm>
        </p:spPr>
        <p:txBody>
          <a:bodyPr>
            <a:normAutofit fontScale="25000" lnSpcReduction="20000"/>
          </a:bodyPr>
          <a:lstStyle/>
          <a:p>
            <a:pPr algn="just"/>
            <a:r>
              <a:rPr lang="en-US" sz="8800" dirty="0">
                <a:latin typeface="Times New Roman" panose="02020603050405020304" pitchFamily="18" charset="0"/>
                <a:cs typeface="Times New Roman" panose="02020603050405020304" pitchFamily="18" charset="0"/>
              </a:rPr>
              <a:t>Data Collection and Preprocessing- Pandas library and standard scalar class from scikit-learn library</a:t>
            </a:r>
          </a:p>
          <a:p>
            <a:pPr algn="just"/>
            <a:r>
              <a:rPr lang="en-US" sz="8800" dirty="0">
                <a:latin typeface="Times New Roman" panose="02020603050405020304" pitchFamily="18" charset="0"/>
                <a:cs typeface="Times New Roman" panose="02020603050405020304" pitchFamily="18" charset="0"/>
              </a:rPr>
              <a:t>Model Development- Tensor flow library</a:t>
            </a:r>
          </a:p>
          <a:p>
            <a:pPr algn="just"/>
            <a:r>
              <a:rPr lang="en-US" sz="8800" dirty="0">
                <a:latin typeface="Times New Roman" panose="02020603050405020304" pitchFamily="18" charset="0"/>
                <a:cs typeface="Times New Roman" panose="02020603050405020304" pitchFamily="18" charset="0"/>
              </a:rPr>
              <a:t>Hyper parameter tuning- Grid search</a:t>
            </a:r>
          </a:p>
          <a:p>
            <a:pPr algn="just"/>
            <a:r>
              <a:rPr lang="en-US" sz="8800" dirty="0">
                <a:latin typeface="Times New Roman" panose="02020603050405020304" pitchFamily="18" charset="0"/>
                <a:cs typeface="Times New Roman" panose="02020603050405020304" pitchFamily="18" charset="0"/>
              </a:rPr>
              <a:t>Model training and evaluation</a:t>
            </a:r>
          </a:p>
          <a:p>
            <a:pPr algn="just"/>
            <a:r>
              <a:rPr lang="en-US" sz="8800" dirty="0">
                <a:latin typeface="Times New Roman" panose="02020603050405020304" pitchFamily="18" charset="0"/>
                <a:cs typeface="Times New Roman" panose="02020603050405020304" pitchFamily="18" charset="0"/>
              </a:rPr>
              <a:t>Deployment- </a:t>
            </a:r>
            <a:r>
              <a:rPr lang="en-US" sz="8800" dirty="0" err="1">
                <a:latin typeface="Times New Roman" panose="02020603050405020304" pitchFamily="18" charset="0"/>
                <a:cs typeface="Times New Roman" panose="02020603050405020304" pitchFamily="18" charset="0"/>
              </a:rPr>
              <a:t>Streamlit</a:t>
            </a:r>
            <a:r>
              <a:rPr lang="en-US" sz="8800" dirty="0">
                <a:latin typeface="Times New Roman" panose="02020603050405020304" pitchFamily="18" charset="0"/>
                <a:cs typeface="Times New Roman" panose="02020603050405020304" pitchFamily="18" charset="0"/>
              </a:rPr>
              <a:t> Library</a:t>
            </a: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00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6. Flow-Chart / Pseudocode</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8</a:t>
            </a:fld>
            <a:endParaRPr lang="en-IN"/>
          </a:p>
        </p:txBody>
      </p:sp>
      <p:pic>
        <p:nvPicPr>
          <p:cNvPr id="8" name="Picture 7">
            <a:extLst>
              <a:ext uri="{FF2B5EF4-FFF2-40B4-BE49-F238E27FC236}">
                <a16:creationId xmlns:a16="http://schemas.microsoft.com/office/drawing/2014/main" id="{235A98C2-C1D5-B380-477B-FB0AC7A9A8D2}"/>
              </a:ext>
            </a:extLst>
          </p:cNvPr>
          <p:cNvPicPr>
            <a:picLocks noChangeAspect="1"/>
          </p:cNvPicPr>
          <p:nvPr/>
        </p:nvPicPr>
        <p:blipFill>
          <a:blip r:embed="rId2"/>
          <a:stretch>
            <a:fillRect/>
          </a:stretch>
        </p:blipFill>
        <p:spPr>
          <a:xfrm>
            <a:off x="2428664" y="1591056"/>
            <a:ext cx="2426800" cy="4765294"/>
          </a:xfrm>
          <a:prstGeom prst="rect">
            <a:avLst/>
          </a:prstGeom>
        </p:spPr>
      </p:pic>
      <p:pic>
        <p:nvPicPr>
          <p:cNvPr id="4" name="Picture 3" descr="A picture containing text, screenshot, design&#10;&#10;Description automatically generated">
            <a:extLst>
              <a:ext uri="{FF2B5EF4-FFF2-40B4-BE49-F238E27FC236}">
                <a16:creationId xmlns:a16="http://schemas.microsoft.com/office/drawing/2014/main" id="{083C7B75-6252-C8A3-7018-6362C7AD1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177" y="1408498"/>
            <a:ext cx="2566413" cy="4581774"/>
          </a:xfrm>
          <a:prstGeom prst="rect">
            <a:avLst/>
          </a:prstGeom>
        </p:spPr>
      </p:pic>
    </p:spTree>
    <p:extLst>
      <p:ext uri="{BB962C8B-B14F-4D97-AF65-F5344CB8AC3E}">
        <p14:creationId xmlns:p14="http://schemas.microsoft.com/office/powerpoint/2010/main" val="82822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64D-88AC-4C07-BDEE-FCBD3F84BB1D}"/>
              </a:ext>
            </a:extLst>
          </p:cNvPr>
          <p:cNvSpPr>
            <a:spLocks noGrp="1"/>
          </p:cNvSpPr>
          <p:nvPr>
            <p:ph type="title"/>
          </p:nvPr>
        </p:nvSpPr>
        <p:spPr>
          <a:xfrm>
            <a:off x="838200" y="1042421"/>
            <a:ext cx="10515600" cy="732155"/>
          </a:xfrm>
        </p:spPr>
        <p:txBody>
          <a:bodyPr/>
          <a:lstStyle/>
          <a:p>
            <a:r>
              <a:rPr lang="en-US" b="1" i="1" dirty="0">
                <a:solidFill>
                  <a:schemeClr val="accent1">
                    <a:lumMod val="75000"/>
                  </a:schemeClr>
                </a:solidFill>
              </a:rPr>
              <a:t>7. DFD / PFD / UMLD</a:t>
            </a:r>
            <a:endParaRPr lang="en-IN" b="1" i="1" dirty="0">
              <a:solidFill>
                <a:schemeClr val="accent1">
                  <a:lumMod val="75000"/>
                </a:schemeClr>
              </a:solidFill>
            </a:endParaRPr>
          </a:p>
        </p:txBody>
      </p:sp>
      <p:sp>
        <p:nvSpPr>
          <p:cNvPr id="5" name="Footer Placeholder 4">
            <a:extLst>
              <a:ext uri="{FF2B5EF4-FFF2-40B4-BE49-F238E27FC236}">
                <a16:creationId xmlns:a16="http://schemas.microsoft.com/office/drawing/2014/main" id="{8A8DCDB4-D9E2-448D-9E4C-1D3486BCB810}"/>
              </a:ext>
            </a:extLst>
          </p:cNvPr>
          <p:cNvSpPr>
            <a:spLocks noGrp="1"/>
          </p:cNvSpPr>
          <p:nvPr>
            <p:ph type="ftr" sz="quarter" idx="11"/>
          </p:nvPr>
        </p:nvSpPr>
        <p:spPr/>
        <p:txBody>
          <a:bodyPr/>
          <a:lstStyle/>
          <a:p>
            <a:r>
              <a:rPr lang="en-US"/>
              <a:t>Household Income Prediction Using Machine Learning</a:t>
            </a:r>
            <a:endParaRPr lang="en-IN" dirty="0"/>
          </a:p>
        </p:txBody>
      </p:sp>
      <p:sp>
        <p:nvSpPr>
          <p:cNvPr id="6" name="Slide Number Placeholder 5">
            <a:extLst>
              <a:ext uri="{FF2B5EF4-FFF2-40B4-BE49-F238E27FC236}">
                <a16:creationId xmlns:a16="http://schemas.microsoft.com/office/drawing/2014/main" id="{4716328F-86E4-4DED-9344-B81C2F0EED6C}"/>
              </a:ext>
            </a:extLst>
          </p:cNvPr>
          <p:cNvSpPr>
            <a:spLocks noGrp="1"/>
          </p:cNvSpPr>
          <p:nvPr>
            <p:ph type="sldNum" sz="quarter" idx="12"/>
          </p:nvPr>
        </p:nvSpPr>
        <p:spPr/>
        <p:txBody>
          <a:bodyPr/>
          <a:lstStyle/>
          <a:p>
            <a:fld id="{DDF44886-479B-4F23-9C6D-A3DC45C8D44E}" type="slidenum">
              <a:rPr lang="en-IN" smtClean="0"/>
              <a:t>9</a:t>
            </a:fld>
            <a:endParaRPr lang="en-IN"/>
          </a:p>
        </p:txBody>
      </p:sp>
      <p:sp>
        <p:nvSpPr>
          <p:cNvPr id="9" name="Content Placeholder 8">
            <a:extLst>
              <a:ext uri="{FF2B5EF4-FFF2-40B4-BE49-F238E27FC236}">
                <a16:creationId xmlns:a16="http://schemas.microsoft.com/office/drawing/2014/main" id="{F0F03D51-69DA-7BB7-C505-9DF6264CAB98}"/>
              </a:ext>
            </a:extLst>
          </p:cNvPr>
          <p:cNvSpPr>
            <a:spLocks noGrp="1"/>
          </p:cNvSpPr>
          <p:nvPr>
            <p:ph idx="1"/>
          </p:nvPr>
        </p:nvSpPr>
        <p:spPr>
          <a:xfrm>
            <a:off x="838200" y="2246100"/>
            <a:ext cx="10515600" cy="2807442"/>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rPr>
              <a:t>Students need to present the followings used in this research/project :</a:t>
            </a:r>
          </a:p>
          <a:p>
            <a:pPr algn="just"/>
            <a:r>
              <a:rPr lang="en-IN" sz="2200" dirty="0">
                <a:latin typeface="Times New Roman" panose="02020603050405020304" pitchFamily="18" charset="0"/>
                <a:cs typeface="Times New Roman" panose="02020603050405020304" pitchFamily="18" charset="0"/>
              </a:rPr>
              <a:t>The data flow or the process flow </a:t>
            </a:r>
            <a:r>
              <a:rPr lang="en-US" sz="2200" dirty="0">
                <a:latin typeface="Times New Roman" panose="02020603050405020304" pitchFamily="18" charset="0"/>
                <a:cs typeface="Times New Roman" panose="02020603050405020304" pitchFamily="18" charset="0"/>
              </a:rPr>
              <a:t>describing a process, its constituent tasks, and their sequence </a:t>
            </a:r>
            <a:r>
              <a:rPr lang="en-IN" sz="2200" dirty="0">
                <a:latin typeface="Times New Roman" panose="02020603050405020304" pitchFamily="18" charset="0"/>
                <a:cs typeface="Times New Roman" panose="02020603050405020304" pitchFamily="18" charset="0"/>
              </a:rPr>
              <a:t>to model the system</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The structure &amp; behavioural diagrams that depicts the </a:t>
            </a:r>
            <a:r>
              <a:rPr lang="en-US" sz="2200" dirty="0">
                <a:latin typeface="Times New Roman" panose="02020603050405020304" pitchFamily="18" charset="0"/>
                <a:cs typeface="Times New Roman" panose="02020603050405020304" pitchFamily="18" charset="0"/>
              </a:rPr>
              <a:t>workflow of stepwise activities of the system</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along with its main actors, roles, actions, artifacts or classes, in order to better understand, alter, maintain, or document information about the system.</a:t>
            </a:r>
          </a:p>
        </p:txBody>
      </p:sp>
    </p:spTree>
    <p:extLst>
      <p:ext uri="{BB962C8B-B14F-4D97-AF65-F5344CB8AC3E}">
        <p14:creationId xmlns:p14="http://schemas.microsoft.com/office/powerpoint/2010/main" val="1821822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5350</TotalTime>
  <Words>1257</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Digital-7</vt:lpstr>
      <vt:lpstr>Arial</vt:lpstr>
      <vt:lpstr>Calibri</vt:lpstr>
      <vt:lpstr>Calibri Light</vt:lpstr>
      <vt:lpstr>Poppins</vt:lpstr>
      <vt:lpstr>Times New Roman</vt:lpstr>
      <vt:lpstr>Office Theme</vt:lpstr>
      <vt:lpstr>PowerPoint Presentation</vt:lpstr>
      <vt:lpstr>CONTENTS</vt:lpstr>
      <vt:lpstr>1. Introduction</vt:lpstr>
      <vt:lpstr>2. Literature Review</vt:lpstr>
      <vt:lpstr>3. Motivation</vt:lpstr>
      <vt:lpstr>4. Objective</vt:lpstr>
      <vt:lpstr>5. Methodology</vt:lpstr>
      <vt:lpstr>6. Flow-Chart / Pseudocode</vt:lpstr>
      <vt:lpstr>7. DFD / PFD / UMLD</vt:lpstr>
      <vt:lpstr>7. ERD</vt:lpstr>
      <vt:lpstr>8. Results and Discussion</vt:lpstr>
      <vt:lpstr>8. Results and Discussion</vt:lpstr>
      <vt:lpstr>8. Results and Discussion</vt:lpstr>
      <vt:lpstr>9. Screengrabs of Running Project Environment</vt:lpstr>
      <vt:lpstr>10. Conclusion</vt:lpstr>
      <vt:lpstr>12. References and Bibliography</vt:lpstr>
      <vt:lpstr>12. References and 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Satyabrat Sahoo</dc:creator>
  <cp:lastModifiedBy>Kunal Sharma</cp:lastModifiedBy>
  <cp:revision>587</cp:revision>
  <dcterms:created xsi:type="dcterms:W3CDTF">2021-09-09T04:14:59Z</dcterms:created>
  <dcterms:modified xsi:type="dcterms:W3CDTF">2023-06-05T22:50:49Z</dcterms:modified>
</cp:coreProperties>
</file>