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A92D4A-3A37-4FE5-886E-5C4BBD41F8F8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1F8A58-EE58-426E-8F77-48C3C63BE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222375"/>
            <a:ext cx="6862762" cy="4137025"/>
          </a:xfrm>
        </p:spPr>
        <p:txBody>
          <a:bodyPr/>
          <a:lstStyle/>
          <a:p>
            <a:r>
              <a:rPr lang="en-US" sz="1800" smtClean="0"/>
              <a:t>Primary keys allow entity sets and relationship sets to be expressed uniformly as </a:t>
            </a:r>
            <a:r>
              <a:rPr lang="en-US" sz="1800" i="1" smtClean="0"/>
              <a:t>relation schemas </a:t>
            </a:r>
            <a:r>
              <a:rPr lang="en-US" sz="1800" smtClean="0"/>
              <a:t>that represent the contents of the database.</a:t>
            </a:r>
          </a:p>
          <a:p>
            <a:r>
              <a:rPr lang="en-US" sz="1800" smtClean="0"/>
              <a:t>A database which conforms to an E-R diagram can be represented by a collection of schemas.</a:t>
            </a:r>
          </a:p>
          <a:p>
            <a:r>
              <a:rPr lang="en-US" sz="1800" smtClean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sz="1800" smtClean="0"/>
              <a:t>Each schema has a number of columns (generally corresponding to attributes), which have unique names.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476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Reduction to Relation Schemas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77112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Schemas Corresponding to Aggregation (Cont.)</a:t>
            </a:r>
          </a:p>
        </p:txBody>
      </p:sp>
      <p:pic>
        <p:nvPicPr>
          <p:cNvPr id="65539" name="Picture 28"/>
          <p:cNvPicPr>
            <a:picLocks noChangeAspect="1" noChangeArrowheads="1"/>
          </p:cNvPicPr>
          <p:nvPr/>
        </p:nvPicPr>
        <p:blipFill>
          <a:blip r:embed="rId2"/>
          <a:srcRect l="2745" t="1308" r="2942" b="1569"/>
          <a:stretch>
            <a:fillRect/>
          </a:stretch>
        </p:blipFill>
        <p:spPr bwMode="auto">
          <a:xfrm>
            <a:off x="2014538" y="3200400"/>
            <a:ext cx="4662487" cy="32877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5540" name="Rectangle 29"/>
          <p:cNvSpPr>
            <a:spLocks noChangeArrowheads="1"/>
          </p:cNvSpPr>
          <p:nvPr/>
        </p:nvSpPr>
        <p:spPr bwMode="auto">
          <a:xfrm>
            <a:off x="865188" y="1065213"/>
            <a:ext cx="75453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/>
              <a:t>For example, to represent aggregation manages between relationship </a:t>
            </a:r>
            <a:r>
              <a:rPr kumimoji="1" lang="en-US" sz="1800" dirty="0" err="1"/>
              <a:t>works_on</a:t>
            </a:r>
            <a:r>
              <a:rPr kumimoji="1" lang="en-US" sz="1800" dirty="0"/>
              <a:t> and entity set manager, create a schema</a:t>
            </a:r>
            <a:br>
              <a:rPr kumimoji="1" lang="en-US" sz="1800" dirty="0"/>
            </a:br>
            <a:endParaRPr kumimoji="1" lang="en-US" sz="1800" dirty="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dirty="0"/>
              <a:t>	 </a:t>
            </a:r>
            <a:r>
              <a:rPr kumimoji="1" lang="en-US" sz="1800" i="1" dirty="0"/>
              <a:t>manages </a:t>
            </a:r>
            <a:r>
              <a:rPr kumimoji="1" lang="en-US" sz="1800" dirty="0"/>
              <a:t>(</a:t>
            </a:r>
            <a:r>
              <a:rPr kumimoji="1" lang="en-US" sz="1800" i="1" dirty="0" err="1"/>
              <a:t>employee_id</a:t>
            </a:r>
            <a:r>
              <a:rPr kumimoji="1" lang="en-US" sz="1800" i="1" dirty="0"/>
              <a:t>, </a:t>
            </a:r>
            <a:r>
              <a:rPr kumimoji="1" lang="en-US" sz="1800" i="1" dirty="0" err="1"/>
              <a:t>branch_name</a:t>
            </a:r>
            <a:r>
              <a:rPr kumimoji="1" lang="en-US" sz="1800" i="1" dirty="0"/>
              <a:t>, title, </a:t>
            </a:r>
            <a:r>
              <a:rPr kumimoji="1" lang="en-US" sz="1800" i="1" dirty="0" err="1"/>
              <a:t>manager_name</a:t>
            </a:r>
            <a:r>
              <a:rPr kumimoji="1" lang="en-US" sz="1800" dirty="0"/>
              <a:t>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/>
              <a:t>Schema </a:t>
            </a:r>
            <a:r>
              <a:rPr kumimoji="1" lang="en-US" sz="1800" i="1" dirty="0" err="1"/>
              <a:t>works_on</a:t>
            </a:r>
            <a:r>
              <a:rPr kumimoji="1" lang="en-US" sz="1800" dirty="0"/>
              <a:t> is </a:t>
            </a:r>
            <a:r>
              <a:rPr kumimoji="1" lang="en-US" sz="1800" dirty="0" smtClean="0"/>
              <a:t>redundant</a:t>
            </a:r>
            <a:endParaRPr kumimoji="1"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15337" cy="3632200"/>
          </a:xfrm>
        </p:spPr>
        <p:txBody>
          <a:bodyPr/>
          <a:lstStyle/>
          <a:p>
            <a:r>
              <a:rPr lang="en-US" sz="2000" dirty="0" smtClean="0"/>
              <a:t>A strong entity set reduces to a schema with the same attributes.</a:t>
            </a:r>
          </a:p>
          <a:p>
            <a:r>
              <a:rPr lang="en-US" sz="2000" dirty="0" smtClean="0"/>
              <a:t>A weak entity set becomes a table that includes a column for the primary key of the identifying strong entity set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payment = </a:t>
            </a:r>
          </a:p>
          <a:p>
            <a:pPr>
              <a:buFont typeface="Monotype Sorts" pitchFamily="2" charset="2"/>
              <a:buNone/>
            </a:pPr>
            <a:r>
              <a:rPr lang="en-US" sz="2000" i="1" dirty="0" smtClean="0"/>
              <a:t>	</a:t>
            </a:r>
            <a:r>
              <a:rPr lang="en-US" sz="2000" dirty="0" smtClean="0"/>
              <a:t>( </a:t>
            </a:r>
            <a:r>
              <a:rPr lang="en-US" sz="2000" i="1" u="sng" dirty="0" err="1" smtClean="0"/>
              <a:t>loan_number</a:t>
            </a:r>
            <a:r>
              <a:rPr lang="en-US" sz="2000" i="1" dirty="0" smtClean="0"/>
              <a:t>, </a:t>
            </a:r>
            <a:r>
              <a:rPr lang="en-US" sz="2000" i="1" u="sng" dirty="0" err="1" smtClean="0"/>
              <a:t>payment_number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payment_date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payment_amount</a:t>
            </a:r>
            <a:r>
              <a:rPr lang="en-US" sz="2000" i="1" dirty="0" smtClean="0"/>
              <a:t> </a:t>
            </a:r>
            <a:r>
              <a:rPr lang="en-US" sz="2000" dirty="0" smtClean="0"/>
              <a:t>)</a:t>
            </a:r>
            <a:endParaRPr lang="en-US" sz="1800" dirty="0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Representing Entity Sets as Schemas</a:t>
            </a:r>
          </a:p>
        </p:txBody>
      </p:sp>
      <p:sp>
        <p:nvSpPr>
          <p:cNvPr id="57348" name="Rectangle 16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222375"/>
            <a:ext cx="7959725" cy="3221038"/>
          </a:xfrm>
        </p:spPr>
        <p:txBody>
          <a:bodyPr/>
          <a:lstStyle/>
          <a:p>
            <a:r>
              <a:rPr lang="en-US" sz="2000" smtClean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sz="2000" smtClean="0"/>
              <a:t>Example: schema for relationship set borrower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	</a:t>
            </a:r>
            <a:r>
              <a:rPr lang="en-US" sz="2000" i="1" smtClean="0"/>
              <a:t>borrower = </a:t>
            </a:r>
            <a:r>
              <a:rPr lang="en-US" sz="2000" smtClean="0"/>
              <a:t>(</a:t>
            </a:r>
            <a:r>
              <a:rPr lang="en-US" sz="2000" i="1" u="sng" smtClean="0"/>
              <a:t>customer_id, loan_number </a:t>
            </a:r>
            <a:r>
              <a:rPr lang="en-US" sz="2000" smtClean="0"/>
              <a:t>)</a:t>
            </a:r>
            <a:endParaRPr lang="en-US" sz="180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81013"/>
            <a:ext cx="8429625" cy="603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Representing Relationship Sets as Schemas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Redundancy of Schemas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 l="1164" t="30377" r="832" b="30377"/>
          <a:stretch>
            <a:fillRect/>
          </a:stretch>
        </p:blipFill>
        <p:spPr bwMode="auto">
          <a:xfrm>
            <a:off x="803275" y="3225800"/>
            <a:ext cx="8077200" cy="2425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855663" y="1222375"/>
            <a:ext cx="752475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Example: Instead of creating a schema for relationship set </a:t>
            </a:r>
            <a:r>
              <a:rPr kumimoji="1" lang="en-US" sz="1800" i="1"/>
              <a:t>account_branch</a:t>
            </a:r>
            <a:r>
              <a:rPr kumimoji="1" lang="en-US" sz="1800"/>
              <a:t>, add an attribute </a:t>
            </a:r>
            <a:r>
              <a:rPr kumimoji="1" lang="en-US" sz="1800" i="1"/>
              <a:t>branch_name</a:t>
            </a:r>
            <a:r>
              <a:rPr kumimoji="1" lang="en-US" sz="1800"/>
              <a:t> to the schema arising from entity set </a:t>
            </a:r>
            <a:r>
              <a:rPr kumimoji="1" lang="en-US" sz="1800" i="1"/>
              <a:t>account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If participation is </a:t>
            </a:r>
            <a:r>
              <a:rPr lang="en-US" sz="1800" i="1" dirty="0" smtClean="0"/>
              <a:t>partial</a:t>
            </a:r>
            <a:r>
              <a:rPr lang="en-US" sz="1800" dirty="0" smtClean="0"/>
              <a:t> on the “many” side, replacing a schema by an extra attribute in the schema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schema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Example: The </a:t>
            </a:r>
            <a:r>
              <a:rPr lang="en-US" sz="1800" i="1" dirty="0" smtClean="0"/>
              <a:t>payment</a:t>
            </a:r>
            <a:r>
              <a:rPr lang="en-US" sz="1800" dirty="0" smtClean="0"/>
              <a:t> schema already contains the attributes that would appear in the </a:t>
            </a:r>
            <a:r>
              <a:rPr lang="en-US" sz="1800" i="1" dirty="0" err="1" smtClean="0"/>
              <a:t>loan_payment</a:t>
            </a:r>
            <a:r>
              <a:rPr lang="en-US" sz="1800" dirty="0" smtClean="0"/>
              <a:t> schema (i.e., </a:t>
            </a:r>
            <a:r>
              <a:rPr lang="en-US" sz="1800" i="1" dirty="0" err="1" smtClean="0"/>
              <a:t>loan_number</a:t>
            </a:r>
            <a:r>
              <a:rPr lang="en-US" sz="1800" dirty="0" smtClean="0"/>
              <a:t> and </a:t>
            </a:r>
            <a:r>
              <a:rPr lang="en-US" sz="1800" i="1" dirty="0" err="1" smtClean="0"/>
              <a:t>payment_number</a:t>
            </a:r>
            <a:r>
              <a:rPr lang="en-US" sz="1800" dirty="0" smtClean="0"/>
              <a:t>).</a:t>
            </a:r>
          </a:p>
          <a:p>
            <a:endParaRPr lang="en-US" sz="1600" dirty="0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Redundancy of Schemas (Cont.)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idx="1"/>
          </p:nvPr>
        </p:nvSpPr>
        <p:spPr>
          <a:xfrm>
            <a:off x="622300" y="906463"/>
            <a:ext cx="8053388" cy="5784850"/>
          </a:xfrm>
          <a:noFill/>
        </p:spPr>
        <p:txBody>
          <a:bodyPr/>
          <a:lstStyle/>
          <a:p>
            <a:r>
              <a:rPr lang="en-US" sz="1800" smtClean="0"/>
              <a:t>Composite attributes are flattened out by creating a separate attribute for each component attribute</a:t>
            </a:r>
          </a:p>
          <a:p>
            <a:pPr lvl="1"/>
            <a:r>
              <a:rPr lang="en-US" sz="1800" smtClean="0"/>
              <a:t>Example: given entity set </a:t>
            </a:r>
            <a:r>
              <a:rPr lang="en-US" sz="1800" i="1" smtClean="0"/>
              <a:t>custome</a:t>
            </a:r>
            <a:r>
              <a:rPr lang="en-US" sz="1800" smtClean="0"/>
              <a:t>r with composite attribute </a:t>
            </a:r>
            <a:r>
              <a:rPr lang="en-US" sz="1800" i="1" smtClean="0"/>
              <a:t>name</a:t>
            </a:r>
            <a:r>
              <a:rPr lang="en-US" sz="1800" smtClean="0"/>
              <a:t> with component attributes </a:t>
            </a:r>
            <a:r>
              <a:rPr lang="en-US" sz="1800" i="1" smtClean="0"/>
              <a:t>first_name </a:t>
            </a:r>
            <a:r>
              <a:rPr lang="en-US" sz="1800" smtClean="0"/>
              <a:t>and </a:t>
            </a:r>
            <a:r>
              <a:rPr lang="en-US" sz="1800" i="1" smtClean="0"/>
              <a:t>last_name</a:t>
            </a:r>
            <a:r>
              <a:rPr lang="en-US" sz="1800" smtClean="0"/>
              <a:t> the schema corresponding to the entity set has two attributes</a:t>
            </a:r>
            <a:br>
              <a:rPr lang="en-US" sz="1800" smtClean="0"/>
            </a:br>
            <a:r>
              <a:rPr lang="en-US" sz="1800" smtClean="0"/>
              <a:t>                 </a:t>
            </a:r>
            <a:r>
              <a:rPr lang="en-US" sz="1800" i="1" smtClean="0"/>
              <a:t>name.first_name</a:t>
            </a:r>
            <a:r>
              <a:rPr lang="en-US" sz="1800" smtClean="0"/>
              <a:t>  and </a:t>
            </a:r>
            <a:r>
              <a:rPr lang="en-US" sz="1800" i="1" smtClean="0"/>
              <a:t>name.last_name</a:t>
            </a:r>
          </a:p>
          <a:p>
            <a:r>
              <a:rPr lang="en-US" sz="1800" smtClean="0"/>
              <a:t>A multivalued attribute </a:t>
            </a:r>
            <a:r>
              <a:rPr lang="en-US" sz="1800" i="1" smtClean="0"/>
              <a:t>M</a:t>
            </a:r>
            <a:r>
              <a:rPr lang="en-US" sz="1800" smtClean="0"/>
              <a:t> of an entity </a:t>
            </a:r>
            <a:r>
              <a:rPr lang="en-US" sz="1800" i="1" smtClean="0"/>
              <a:t>E</a:t>
            </a:r>
            <a:r>
              <a:rPr lang="en-US" sz="1800" smtClean="0"/>
              <a:t> is represented by a separate schema </a:t>
            </a:r>
            <a:r>
              <a:rPr lang="en-US" sz="1800" i="1" smtClean="0"/>
              <a:t>EM</a:t>
            </a:r>
            <a:endParaRPr lang="en-US" sz="1800" smtClean="0"/>
          </a:p>
          <a:p>
            <a:pPr lvl="1"/>
            <a:r>
              <a:rPr lang="en-US" sz="1800" smtClean="0"/>
              <a:t>Schema </a:t>
            </a:r>
            <a:r>
              <a:rPr lang="en-US" sz="1800" i="1" smtClean="0"/>
              <a:t>EM</a:t>
            </a:r>
            <a:r>
              <a:rPr lang="en-US" sz="1800" smtClean="0"/>
              <a:t> has attributes corresponding to the primary key of </a:t>
            </a:r>
            <a:r>
              <a:rPr lang="en-US" sz="1800" i="1" smtClean="0"/>
              <a:t>E</a:t>
            </a:r>
            <a:r>
              <a:rPr lang="en-US" sz="1800" smtClean="0"/>
              <a:t> and an attribute corresponding to multivalued attribute </a:t>
            </a:r>
            <a:r>
              <a:rPr lang="en-US" sz="1800" i="1" smtClean="0"/>
              <a:t>M</a:t>
            </a:r>
            <a:endParaRPr lang="en-US" sz="1800" smtClean="0"/>
          </a:p>
          <a:p>
            <a:pPr lvl="1"/>
            <a:r>
              <a:rPr lang="en-US" sz="1800" smtClean="0"/>
              <a:t>Example:  Multivalued attribute </a:t>
            </a:r>
            <a:r>
              <a:rPr lang="en-US" sz="1800" i="1" smtClean="0"/>
              <a:t>dependent_names</a:t>
            </a:r>
            <a:r>
              <a:rPr lang="en-US" sz="1800" smtClean="0"/>
              <a:t> of </a:t>
            </a:r>
            <a:r>
              <a:rPr lang="en-US" sz="1800" i="1" smtClean="0"/>
              <a:t>employee</a:t>
            </a:r>
            <a:r>
              <a:rPr lang="en-US" sz="1800" smtClean="0"/>
              <a:t> is represented by a schema:</a:t>
            </a:r>
            <a:br>
              <a:rPr lang="en-US" sz="1800" smtClean="0"/>
            </a:br>
            <a:r>
              <a:rPr lang="en-US" sz="1800" smtClean="0"/>
              <a:t>    </a:t>
            </a:r>
            <a:r>
              <a:rPr lang="en-US" sz="1800" i="1" smtClean="0"/>
              <a:t>employee_dependent_names = </a:t>
            </a:r>
            <a:r>
              <a:rPr lang="en-US" sz="1800" smtClean="0"/>
              <a:t>(</a:t>
            </a:r>
            <a:r>
              <a:rPr lang="en-US" sz="1800" i="1" smtClean="0"/>
              <a:t> </a:t>
            </a:r>
            <a:r>
              <a:rPr lang="en-US" sz="1800" i="1" u="sng" smtClean="0"/>
              <a:t>employee_id</a:t>
            </a:r>
            <a:r>
              <a:rPr lang="en-US" sz="1800" i="1" smtClean="0"/>
              <a:t>, dname</a:t>
            </a:r>
            <a:r>
              <a:rPr lang="en-US" sz="1800" smtClean="0"/>
              <a:t>)</a:t>
            </a:r>
            <a:r>
              <a:rPr lang="en-US" sz="1800" i="1" smtClean="0"/>
              <a:t> </a:t>
            </a:r>
          </a:p>
          <a:p>
            <a:pPr lvl="1"/>
            <a:r>
              <a:rPr lang="en-US" sz="1800" smtClean="0"/>
              <a:t>Each value of the multivalued attribute maps to a separate tuple of the relation on schema </a:t>
            </a:r>
            <a:r>
              <a:rPr lang="en-US" sz="1800" i="1" smtClean="0"/>
              <a:t>EM</a:t>
            </a:r>
            <a:endParaRPr lang="en-US" sz="1800" smtClean="0"/>
          </a:p>
          <a:p>
            <a:pPr lvl="2"/>
            <a:r>
              <a:rPr lang="en-US" sz="1800" smtClean="0"/>
              <a:t>For example,  an employee entity with primary key  123-45-6789 and dependents  Jack and Jane maps to two tuples:   </a:t>
            </a:r>
            <a:br>
              <a:rPr lang="en-US" sz="1800" smtClean="0"/>
            </a:br>
            <a:r>
              <a:rPr lang="en-US" sz="1800" smtClean="0"/>
              <a:t>   (123-45-6789 , Jack) and (123-45-6789 , Jane) 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Composite and Multivalued 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222375"/>
            <a:ext cx="7526337" cy="418465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dirty="0" smtClean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dirty="0" smtClean="0"/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dirty="0" smtClean="0"/>
              <a:t>Form a schema for each lower-level entity set, include primary key of higher-level entity set and local attributes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990000"/>
                </a:solidFill>
              </a:rPr>
              <a:t>       schema</a:t>
            </a:r>
            <a:r>
              <a:rPr lang="en-US" sz="1800" dirty="0" smtClean="0"/>
              <a:t>	    </a:t>
            </a:r>
            <a:r>
              <a:rPr lang="en-US" sz="1800" dirty="0" smtClean="0">
                <a:solidFill>
                  <a:srgbClr val="990000"/>
                </a:solidFill>
              </a:rPr>
              <a:t>attributes</a:t>
            </a:r>
            <a:r>
              <a:rPr lang="en-US" sz="1800" dirty="0" smtClean="0">
                <a:solidFill>
                  <a:schemeClr val="hlink"/>
                </a:solidFill>
              </a:rPr>
              <a:t/>
            </a:r>
            <a:br>
              <a:rPr lang="en-US" sz="1800" dirty="0" smtClean="0">
                <a:solidFill>
                  <a:schemeClr val="hlink"/>
                </a:solidFill>
              </a:rPr>
            </a:br>
            <a:r>
              <a:rPr lang="en-US" sz="1800" dirty="0" smtClean="0">
                <a:solidFill>
                  <a:schemeClr val="hlink"/>
                </a:solidFill>
              </a:rPr>
              <a:t>     </a:t>
            </a:r>
            <a:r>
              <a:rPr lang="en-US" sz="1800" i="1" dirty="0" smtClean="0"/>
              <a:t>person	   name, street, city  </a:t>
            </a:r>
            <a:br>
              <a:rPr lang="en-US" sz="1800" i="1" dirty="0" smtClean="0"/>
            </a:br>
            <a:r>
              <a:rPr lang="en-US" sz="1800" i="1" dirty="0" smtClean="0"/>
              <a:t>     customer	   name, </a:t>
            </a:r>
            <a:r>
              <a:rPr lang="en-US" sz="1800" i="1" dirty="0" err="1" smtClean="0"/>
              <a:t>credit_rating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     employee	   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dirty="0" smtClean="0"/>
              <a:t>Drawback:  getting information about, an </a:t>
            </a:r>
            <a:r>
              <a:rPr lang="en-US" sz="1800" i="1" dirty="0" smtClean="0"/>
              <a:t>employee</a:t>
            </a:r>
            <a:r>
              <a:rPr lang="en-US" sz="1800" dirty="0" smtClean="0"/>
              <a:t> requires accessing two relations, the one corresponding to the low-level schema and the one corresponding to the high-level schema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50641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Representing Specialization via Schemas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855663" y="31210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3230563" y="26701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55663" y="1222375"/>
            <a:ext cx="8323262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	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smtClean="0">
                <a:solidFill>
                  <a:srgbClr val="990000"/>
                </a:solidFill>
              </a:rPr>
              <a:t>schema </a:t>
            </a:r>
            <a:r>
              <a:rPr lang="en-US" sz="1800" smtClean="0"/>
              <a:t>	   </a:t>
            </a:r>
            <a:r>
              <a:rPr lang="en-US" sz="1800" smtClean="0">
                <a:solidFill>
                  <a:srgbClr val="990000"/>
                </a:solidFill>
              </a:rPr>
              <a:t>attributes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i="1" smtClean="0"/>
              <a:t>person	name, street, city	</a:t>
            </a:r>
            <a:br>
              <a:rPr lang="en-US" sz="1800" i="1" smtClean="0"/>
            </a:br>
            <a:r>
              <a:rPr lang="en-US" sz="1800" i="1" smtClean="0"/>
              <a:t>customer	name, street, city, credit_rating</a:t>
            </a:r>
            <a:br>
              <a:rPr lang="en-US" sz="1800" i="1" smtClean="0"/>
            </a:br>
            <a:r>
              <a:rPr lang="en-US" sz="1800" i="1" smtClean="0"/>
              <a:t>employee 	name, street, city, salary</a:t>
            </a:r>
            <a:br>
              <a:rPr lang="en-US" sz="1800" i="1" smtClean="0"/>
            </a:br>
            <a:r>
              <a:rPr lang="en-US" sz="1800" smtClean="0"/>
              <a:t>		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Drawback:  </a:t>
            </a:r>
            <a:r>
              <a:rPr lang="en-US" sz="1800" i="1" smtClean="0"/>
              <a:t>street</a:t>
            </a:r>
            <a:r>
              <a:rPr lang="en-US" sz="1800" smtClean="0"/>
              <a:t> and </a:t>
            </a:r>
            <a:r>
              <a:rPr lang="en-US" sz="1800" i="1" smtClean="0"/>
              <a:t>city</a:t>
            </a:r>
            <a:r>
              <a:rPr lang="en-US" sz="1800" smtClean="0"/>
              <a:t> may be stored redundantly for people who are both customers and employees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39846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Representing Specialization as Schemas (Cont.)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898525" y="24987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>
            <a:off x="2881313" y="2052638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31175" cy="865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Schemas Corresponding to Aggregation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838200" y="2590800"/>
            <a:ext cx="756285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/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 dirty="0"/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 dirty="0"/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 dirty="0"/>
              <a:t>any descriptive attributes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508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Reduction to Relation Schemas</vt:lpstr>
      <vt:lpstr>Representing Entity Sets as Schemas</vt:lpstr>
      <vt:lpstr>Representing Relationship Sets as Schemas</vt:lpstr>
      <vt:lpstr>Redundancy of Schemas</vt:lpstr>
      <vt:lpstr>Redundancy of Schemas (Cont.)</vt:lpstr>
      <vt:lpstr>Composite and Multivalued Attributes</vt:lpstr>
      <vt:lpstr>Representing Specialization via Schemas</vt:lpstr>
      <vt:lpstr>Representing Specialization as Schemas (Cont.)</vt:lpstr>
      <vt:lpstr>Schemas Corresponding to Aggregation</vt:lpstr>
      <vt:lpstr>Schemas Corresponding to Aggregation (Cont.)</vt:lpstr>
    </vt:vector>
  </TitlesOfParts>
  <Company>mvsrec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mvsr.server</dc:creator>
  <cp:lastModifiedBy>admin</cp:lastModifiedBy>
  <cp:revision>3</cp:revision>
  <dcterms:created xsi:type="dcterms:W3CDTF">2013-10-10T10:41:27Z</dcterms:created>
  <dcterms:modified xsi:type="dcterms:W3CDTF">2020-02-07T08:38:55Z</dcterms:modified>
</cp:coreProperties>
</file>