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0"/>
  </p:notesMasterIdLst>
  <p:handoutMasterIdLst>
    <p:handoutMasterId r:id="rId31"/>
  </p:handoutMasterIdLst>
  <p:sldIdLst>
    <p:sldId id="256" r:id="rId4"/>
    <p:sldId id="273" r:id="rId5"/>
    <p:sldId id="276" r:id="rId6"/>
    <p:sldId id="299" r:id="rId7"/>
    <p:sldId id="301" r:id="rId8"/>
    <p:sldId id="302" r:id="rId9"/>
    <p:sldId id="303" r:id="rId10"/>
    <p:sldId id="304" r:id="rId11"/>
    <p:sldId id="277" r:id="rId12"/>
    <p:sldId id="307" r:id="rId13"/>
    <p:sldId id="300" r:id="rId14"/>
    <p:sldId id="305" r:id="rId15"/>
    <p:sldId id="306" r:id="rId16"/>
    <p:sldId id="271" r:id="rId17"/>
    <p:sldId id="308" r:id="rId18"/>
    <p:sldId id="309" r:id="rId19"/>
    <p:sldId id="310" r:id="rId20"/>
    <p:sldId id="312" r:id="rId21"/>
    <p:sldId id="313" r:id="rId22"/>
    <p:sldId id="314" r:id="rId23"/>
    <p:sldId id="315" r:id="rId24"/>
    <p:sldId id="316" r:id="rId25"/>
    <p:sldId id="317" r:id="rId26"/>
    <p:sldId id="289" r:id="rId27"/>
    <p:sldId id="318" r:id="rId28"/>
    <p:sldId id="262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8" autoAdjust="0"/>
    <p:restoredTop sz="93051" autoAdjust="0"/>
  </p:normalViewPr>
  <p:slideViewPr>
    <p:cSldViewPr>
      <p:cViewPr varScale="1">
        <p:scale>
          <a:sx n="96" d="100"/>
          <a:sy n="96" d="100"/>
        </p:scale>
        <p:origin x="618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0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slide" Target="slide1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5.png"/><Relationship Id="rId18" Type="http://schemas.openxmlformats.org/officeDocument/2006/relationships/slide" Target="slide25.xml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image" Target="../media/image17.png"/><Relationship Id="rId2" Type="http://schemas.openxmlformats.org/officeDocument/2006/relationships/image" Target="../media/image1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15" Type="http://schemas.openxmlformats.org/officeDocument/2006/relationships/slide" Target="slide15.xml"/><Relationship Id="rId10" Type="http://schemas.openxmlformats.org/officeDocument/2006/relationships/image" Target="../media/image14.png"/><Relationship Id="rId19" Type="http://schemas.openxmlformats.org/officeDocument/2006/relationships/image" Target="../media/image17.png"/><Relationship Id="rId9" Type="http://schemas.openxmlformats.org/officeDocument/2006/relationships/slide" Target="slide7.xml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4.xml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5" Type="http://schemas.openxmlformats.org/officeDocument/2006/relationships/image" Target="../media/image19.pn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slide" Target="slide14.xml"/><Relationship Id="rId1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slide" Target="slide12.xml"/><Relationship Id="rId12" Type="http://schemas.openxmlformats.org/officeDocument/2006/relationships/image" Target="../media/image26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slide" Target="slide2.xml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5.png"/><Relationship Id="rId5" Type="http://schemas.openxmlformats.org/officeDocument/2006/relationships/image" Target="../media/image23.png"/><Relationship Id="rId15" Type="http://schemas.openxmlformats.org/officeDocument/2006/relationships/image" Target="../media/image27.png"/><Relationship Id="rId10" Type="http://schemas.openxmlformats.org/officeDocument/2006/relationships/slide" Target="slide13.xml"/><Relationship Id="rId19" Type="http://schemas.openxmlformats.org/officeDocument/2006/relationships/slide" Target="slide10.xml"/><Relationship Id="rId4" Type="http://schemas.openxmlformats.org/officeDocument/2006/relationships/slide" Target="slide11.xml"/><Relationship Id="rId9" Type="http://schemas.openxmlformats.org/officeDocument/2006/relationships/image" Target="../media/image25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8348" y="593576"/>
            <a:ext cx="4450844" cy="1152128"/>
          </a:xfrm>
        </p:spPr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Sentimental Analysis on IMDB Dataset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3204" y="3363839"/>
            <a:ext cx="4450844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By: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Zubayer Bin Rashid - 1782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Mohiuddin Tamim - 1763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 Biswas - 1400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921C627-77D1-4F88-8BC1-0966400A3E46}"/>
              </a:ext>
            </a:extLst>
          </p:cNvPr>
          <p:cNvSpPr txBox="1">
            <a:spLocks/>
          </p:cNvSpPr>
          <p:nvPr/>
        </p:nvSpPr>
        <p:spPr>
          <a:xfrm>
            <a:off x="4139952" y="3363839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To:</a:t>
            </a:r>
          </a:p>
          <a:p>
            <a:pPr algn="r">
              <a:spcBef>
                <a:spcPts val="0"/>
              </a:spcBef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Faisal Ahmed</a:t>
            </a:r>
          </a:p>
          <a:p>
            <a:pPr algn="r">
              <a:spcBef>
                <a:spcPts val="0"/>
              </a:spcBef>
              <a:defRPr/>
            </a:pPr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spcBef>
                <a:spcPts val="0"/>
              </a:spcBef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Premier University Chittagong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Method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6C0CC6-E646-4AEC-8B3C-DAF9DEAB9250}"/>
              </a:ext>
            </a:extLst>
          </p:cNvPr>
          <p:cNvSpPr/>
          <p:nvPr/>
        </p:nvSpPr>
        <p:spPr>
          <a:xfrm>
            <a:off x="1055675" y="1720220"/>
            <a:ext cx="864096" cy="36004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71A679-E874-48BF-907F-63DF525C87BC}"/>
              </a:ext>
            </a:extLst>
          </p:cNvPr>
          <p:cNvSpPr/>
          <p:nvPr/>
        </p:nvSpPr>
        <p:spPr>
          <a:xfrm>
            <a:off x="4855064" y="1288172"/>
            <a:ext cx="3240360" cy="1224136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Removing special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Case conversion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Stop words removal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Lemmatization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A98BF-2859-4960-B8F9-CBAC33C7527C}"/>
              </a:ext>
            </a:extLst>
          </p:cNvPr>
          <p:cNvSpPr/>
          <p:nvPr/>
        </p:nvSpPr>
        <p:spPr>
          <a:xfrm>
            <a:off x="5287112" y="2975917"/>
            <a:ext cx="2808312" cy="346186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 Extraction Using TF-IDF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E8FBF-5550-4BCE-BA18-075D56D9D649}"/>
              </a:ext>
            </a:extLst>
          </p:cNvPr>
          <p:cNvSpPr/>
          <p:nvPr/>
        </p:nvSpPr>
        <p:spPr>
          <a:xfrm>
            <a:off x="3131840" y="2968990"/>
            <a:ext cx="1224136" cy="36004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Split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5FB30-076D-48EA-BD55-A54DB074427A}"/>
              </a:ext>
            </a:extLst>
          </p:cNvPr>
          <p:cNvSpPr/>
          <p:nvPr/>
        </p:nvSpPr>
        <p:spPr>
          <a:xfrm>
            <a:off x="1256690" y="3343616"/>
            <a:ext cx="936104" cy="36004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7B58D-7769-4783-AD48-2DAA4B0C509C}"/>
              </a:ext>
            </a:extLst>
          </p:cNvPr>
          <p:cNvSpPr/>
          <p:nvPr/>
        </p:nvSpPr>
        <p:spPr>
          <a:xfrm>
            <a:off x="1055675" y="2506436"/>
            <a:ext cx="1368152" cy="36004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Training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9FDD1C-6E9A-4691-B45E-1BDB999F3082}"/>
              </a:ext>
            </a:extLst>
          </p:cNvPr>
          <p:cNvSpPr/>
          <p:nvPr/>
        </p:nvSpPr>
        <p:spPr>
          <a:xfrm>
            <a:off x="1256690" y="4077297"/>
            <a:ext cx="3240360" cy="346186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Classification model NB, LR, KNN, DT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D9A8CA-AFBF-4EDA-BC9A-6B662E603EB3}"/>
              </a:ext>
            </a:extLst>
          </p:cNvPr>
          <p:cNvSpPr/>
          <p:nvPr/>
        </p:nvSpPr>
        <p:spPr>
          <a:xfrm>
            <a:off x="6308611" y="4077297"/>
            <a:ext cx="765314" cy="346186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CB03D2-3B81-4BD4-B325-E65F0A5406CF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919771" y="1900240"/>
            <a:ext cx="293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0892A3-331C-4D76-B907-C31BACFDD0F3}"/>
              </a:ext>
            </a:extLst>
          </p:cNvPr>
          <p:cNvCxnSpPr>
            <a:stCxn id="5" idx="2"/>
          </p:cNvCxnSpPr>
          <p:nvPr/>
        </p:nvCxnSpPr>
        <p:spPr>
          <a:xfrm flipH="1">
            <a:off x="6475040" y="2512308"/>
            <a:ext cx="204" cy="4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394DC8-A5F4-498A-B1B4-73444E1B92E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4355976" y="3149010"/>
            <a:ext cx="931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D2C63E5-80D6-4618-BEF2-90DB8E606C4A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2423827" y="2686457"/>
            <a:ext cx="708014" cy="3746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2CEA3FB-DB43-4D87-A85D-4DB5D4BAFE01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2192794" y="3220258"/>
            <a:ext cx="939046" cy="303378"/>
          </a:xfrm>
          <a:prstGeom prst="bentConnector3">
            <a:avLst>
              <a:gd name="adj1" fmla="val 38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327BC3C-8BD4-4E11-A928-6B0BA546AFEE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H="1" flipV="1">
            <a:off x="1055674" y="2686456"/>
            <a:ext cx="201015" cy="837180"/>
          </a:xfrm>
          <a:prstGeom prst="bentConnector3">
            <a:avLst>
              <a:gd name="adj1" fmla="val -642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CB6DB52-2835-4758-AAE4-08F01ADF19AF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417223" y="3410923"/>
            <a:ext cx="1138872" cy="540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D47E65-F43A-4E3C-927B-7BB54C535086}"/>
              </a:ext>
            </a:extLst>
          </p:cNvPr>
          <p:cNvCxnSpPr>
            <a:cxnSpLocks/>
          </p:cNvCxnSpPr>
          <p:nvPr/>
        </p:nvCxnSpPr>
        <p:spPr>
          <a:xfrm>
            <a:off x="716628" y="3105046"/>
            <a:ext cx="21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BDA2BC-4C54-4FCC-BB77-062F8367755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97050" y="4250390"/>
            <a:ext cx="1811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5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Description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8640" y="1206133"/>
            <a:ext cx="249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Dataset was extracted from Kaggle and it was created by </a:t>
            </a:r>
            <a:r>
              <a:rPr lang="en-US" altLang="ko-KR" sz="1200" dirty="0" err="1">
                <a:solidFill>
                  <a:schemeClr val="accent3"/>
                </a:solidFill>
                <a:cs typeface="Arial" pitchFamily="34" charset="0"/>
              </a:rPr>
              <a:t>Laksh-mipathi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 N.</a:t>
            </a:r>
          </a:p>
          <a:p>
            <a:pPr algn="just"/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29AC29-1886-46FB-AD79-9DE01A7F78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" t="14225" r="3251" b="17528"/>
          <a:stretch/>
        </p:blipFill>
        <p:spPr>
          <a:xfrm>
            <a:off x="1490160" y="1904370"/>
            <a:ext cx="2088232" cy="100811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75C1DA1-3A55-4820-BDCA-8356F49723F2}"/>
              </a:ext>
            </a:extLst>
          </p:cNvPr>
          <p:cNvGrpSpPr/>
          <p:nvPr/>
        </p:nvGrpSpPr>
        <p:grpSpPr>
          <a:xfrm>
            <a:off x="4499992" y="2053611"/>
            <a:ext cx="3168354" cy="2536075"/>
            <a:chOff x="5148064" y="2092723"/>
            <a:chExt cx="3168354" cy="25360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8EBA9E1-600A-45B0-B6A5-5959C89A2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2283718"/>
              <a:ext cx="3168354" cy="23450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7CCDC8-65FC-40D8-93CF-FF9199C64FAD}"/>
                </a:ext>
              </a:extLst>
            </p:cNvPr>
            <p:cNvSpPr txBox="1"/>
            <p:nvPr/>
          </p:nvSpPr>
          <p:spPr>
            <a:xfrm>
              <a:off x="6199178" y="2092723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cs typeface="Arial" pitchFamily="34" charset="0"/>
                </a:rPr>
                <a:t>Dataset Distribution</a:t>
              </a:r>
            </a:p>
            <a:p>
              <a:pPr algn="just"/>
              <a:endParaRPr lang="ko-KR" altLang="en-US" sz="1200" dirty="0"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B86D2CD-49B4-4B8C-8E1E-411F72DB8885}"/>
              </a:ext>
            </a:extLst>
          </p:cNvPr>
          <p:cNvSpPr txBox="1"/>
          <p:nvPr/>
        </p:nvSpPr>
        <p:spPr>
          <a:xfrm>
            <a:off x="4499992" y="1203598"/>
            <a:ext cx="3168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In the dataset, we acquired two types of sentiments positive and negative. The positive sentiments are 5028 in number and negative sentiments are 4972 in number.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00EE7-0A07-404D-AD96-6A3B1C97EB4D}"/>
              </a:ext>
            </a:extLst>
          </p:cNvPr>
          <p:cNvSpPr txBox="1"/>
          <p:nvPr/>
        </p:nvSpPr>
        <p:spPr>
          <a:xfrm>
            <a:off x="1708829" y="294282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Fig-1: Kaggle Logo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78D39E-3896-42B0-8F24-57D818E67E17}"/>
              </a:ext>
            </a:extLst>
          </p:cNvPr>
          <p:cNvSpPr txBox="1"/>
          <p:nvPr/>
        </p:nvSpPr>
        <p:spPr>
          <a:xfrm>
            <a:off x="5191066" y="4589686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Fig-2: Dataset Distribution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Pre-processing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1299706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Removing special characters: 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special characters like (exclamation points and question marks) are eliminated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Case Conversion:  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provides a simpler classification of the sentiments in this proposed system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Stop word removal: 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Stop words are absurd words. So they are removed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Lemmatization: 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It is a process of converting the given word to its root word.</a:t>
            </a:r>
          </a:p>
        </p:txBody>
      </p:sp>
    </p:spTree>
    <p:extLst>
      <p:ext uri="{BB962C8B-B14F-4D97-AF65-F5344CB8AC3E}">
        <p14:creationId xmlns:p14="http://schemas.microsoft.com/office/powerpoint/2010/main" val="86206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Representation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1299706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A common method for weighing terms in NLP tasks is called TF-IDF (</a:t>
            </a:r>
            <a:r>
              <a:rPr lang="en-US" altLang="ko-KR" sz="1200">
                <a:solidFill>
                  <a:schemeClr val="accent3"/>
                </a:solidFill>
                <a:cs typeface="Arial" pitchFamily="34" charset="0"/>
              </a:rPr>
              <a:t>term frequency-inverse 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document frequency. A robust feature selection strategy called Term Frequency-Inverse Document Frequency extracts key words from textual data. Here,</a:t>
            </a:r>
          </a:p>
          <a:p>
            <a:pPr algn="just"/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Term Frequency(TF): 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Number of times a word appears in a document (raw count)</a:t>
            </a:r>
          </a:p>
          <a:p>
            <a:pPr algn="just"/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Inverse Document Frequency(IDF): 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Inverse document frequency looks at how common (or uncommon) a word is amongst the corpus</a:t>
            </a:r>
          </a:p>
          <a:p>
            <a:pPr algn="just"/>
            <a:endParaRPr lang="en-US" altLang="ko-KR" sz="1200" b="1" dirty="0">
              <a:solidFill>
                <a:schemeClr val="accent3"/>
              </a:solidFill>
              <a:cs typeface="Arial" pitchFamily="34" charset="0"/>
            </a:endParaRPr>
          </a:p>
          <a:p>
            <a:pPr algn="just"/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91AC11-B97C-4F7C-8519-1A1531AAAF0D}"/>
                  </a:ext>
                </a:extLst>
              </p:cNvPr>
              <p:cNvSpPr txBox="1"/>
              <p:nvPr/>
            </p:nvSpPr>
            <p:spPr>
              <a:xfrm>
                <a:off x="1123681" y="3075386"/>
                <a:ext cx="6984776" cy="1410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𝑇𝐹</m:t>
                      </m:r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𝐹𝑟𝑒𝑞𝑢𝑒𝑛𝑐𝑦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𝑜𝑓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𝑝𝑎𝑟𝑡𝑖𝑐𝑢𝑙𝑎𝑟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𝑤𝑜𝑟𝑑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𝑖𝑛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𝑑𝑜𝑐𝑢𝑚𝑒𝑛𝑡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Total</m:t>
                          </m:r>
                          <m:r>
                            <a:rPr lang="en-US" altLang="ko-KR" sz="12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number</m:t>
                          </m:r>
                          <m:r>
                            <a:rPr lang="en-US" altLang="ko-KR" sz="12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of</m:t>
                          </m:r>
                          <m:r>
                            <a:rPr lang="en-US" altLang="ko-KR" sz="12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unique</m:t>
                          </m:r>
                          <m:r>
                            <a:rPr lang="en-US" altLang="ko-KR" sz="12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words</m:t>
                          </m:r>
                          <m:r>
                            <a:rPr lang="en-US" altLang="ko-KR" sz="12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in</m:t>
                          </m:r>
                          <m:r>
                            <a:rPr lang="en-US" altLang="ko-KR" sz="12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the</m:t>
                          </m:r>
                          <m:r>
                            <a:rPr lang="en-US" altLang="ko-KR" sz="12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document</m:t>
                          </m:r>
                        </m:den>
                      </m:f>
                    </m:oMath>
                  </m:oMathPara>
                </a14:m>
                <a:endParaRPr lang="en-US" altLang="ko-KR" sz="1200" b="0" dirty="0">
                  <a:solidFill>
                    <a:schemeClr val="accent3"/>
                  </a:solidFill>
                  <a:cs typeface="Arial" pitchFamily="34" charset="0"/>
                </a:endParaRPr>
              </a:p>
              <a:p>
                <a:pPr algn="just"/>
                <a:endParaRPr lang="en-US" altLang="ko-KR" sz="1200" dirty="0">
                  <a:solidFill>
                    <a:schemeClr val="accent3"/>
                  </a:solidFill>
                  <a:cs typeface="Arial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𝐼𝐷𝐹</m:t>
                      </m:r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𝑇𝑜𝑡𝑎𝑙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𝑛𝑜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𝑜𝑓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𝑑𝑜𝑐𝑢𝑚𝑒𝑛𝑡𝑠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𝐷𝑜𝑐𝑢𝑚𝑒𝑛𝑡𝑠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𝑤𝑖𝑡h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𝑝𝑎𝑟𝑡𝑖𝑐𝑢𝑙𝑎𝑟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𝑡𝑒𝑟𝑚</m:t>
                          </m:r>
                        </m:den>
                      </m:f>
                    </m:oMath>
                  </m:oMathPara>
                </a14:m>
                <a:endParaRPr lang="en-US" altLang="ko-KR" sz="1200" b="0" dirty="0">
                  <a:solidFill>
                    <a:schemeClr val="accent3"/>
                  </a:solidFill>
                  <a:cs typeface="Arial" pitchFamily="34" charset="0"/>
                </a:endParaRPr>
              </a:p>
              <a:p>
                <a:pPr algn="just"/>
                <a:endParaRPr lang="en-US" altLang="ko-KR" sz="1200" dirty="0">
                  <a:solidFill>
                    <a:schemeClr val="accent3"/>
                  </a:solidFill>
                  <a:cs typeface="Arial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𝑇𝐹</m:t>
                      </m:r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𝐼𝐷𝐹</m:t>
                      </m:r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𝑇𝐹</m:t>
                      </m:r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∗</m:t>
                      </m:r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𝐼𝐷𝐹</m:t>
                      </m:r>
                    </m:oMath>
                  </m:oMathPara>
                </a14:m>
                <a:endParaRPr lang="en-US" altLang="ko-KR" sz="1200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91AC11-B97C-4F7C-8519-1A1531AAA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81" y="3075386"/>
                <a:ext cx="6984776" cy="1410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99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Block Arc 4"/>
          <p:cNvSpPr/>
          <p:nvPr/>
        </p:nvSpPr>
        <p:spPr>
          <a:xfrm>
            <a:off x="2951990" y="1437416"/>
            <a:ext cx="3240017" cy="3240016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5400000">
            <a:off x="2951990" y="1437416"/>
            <a:ext cx="3240016" cy="3240016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 rot="10800000">
            <a:off x="2951991" y="1437416"/>
            <a:ext cx="3240017" cy="3240016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16200000">
            <a:off x="2951990" y="1437416"/>
            <a:ext cx="3240016" cy="3240017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0800000">
            <a:off x="5404596" y="3056807"/>
            <a:ext cx="1018896" cy="5467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3812321" y="4093197"/>
            <a:ext cx="1018895" cy="5467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Isosceles Triangle 11"/>
          <p:cNvSpPr/>
          <p:nvPr/>
        </p:nvSpPr>
        <p:spPr>
          <a:xfrm>
            <a:off x="2720507" y="2504794"/>
            <a:ext cx="1018896" cy="54672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1815" y="1890084"/>
            <a:ext cx="25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Logistic Regression Classifier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2439" y="3917515"/>
            <a:ext cx="25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Decision Tree Classifier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4901" y="1870393"/>
            <a:ext cx="25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Naive Bayes Classifier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4900" y="3917515"/>
            <a:ext cx="25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K-Nearest Neighbor Classifier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131840" y="3538814"/>
            <a:ext cx="843587" cy="84358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>
            <a:off x="3131840" y="1687729"/>
            <a:ext cx="843587" cy="843587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5148064" y="1687729"/>
            <a:ext cx="843587" cy="843587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Oval 27"/>
          <p:cNvSpPr/>
          <p:nvPr/>
        </p:nvSpPr>
        <p:spPr>
          <a:xfrm>
            <a:off x="5148064" y="3538814"/>
            <a:ext cx="843587" cy="84358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16"/>
          <p:cNvSpPr/>
          <p:nvPr/>
        </p:nvSpPr>
        <p:spPr>
          <a:xfrm rot="2700000">
            <a:off x="5447632" y="3755569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>
            <a:off x="3963597" y="2438036"/>
            <a:ext cx="1216801" cy="12269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38D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34048" y="155084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71000" y="285736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93683" y="416389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94955" y="285146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0" name="Graphic 39" descr="Upward trend">
            <a:extLst>
              <a:ext uri="{FF2B5EF4-FFF2-40B4-BE49-F238E27FC236}">
                <a16:creationId xmlns:a16="http://schemas.microsoft.com/office/drawing/2014/main" id="{F3B71171-9850-4493-9076-D4E1059D7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0177" y="1878813"/>
            <a:ext cx="471250" cy="471250"/>
          </a:xfrm>
          <a:prstGeom prst="rect">
            <a:avLst/>
          </a:prstGeom>
        </p:spPr>
      </p:pic>
      <p:pic>
        <p:nvPicPr>
          <p:cNvPr id="42" name="Graphic 41" descr="Target">
            <a:extLst>
              <a:ext uri="{FF2B5EF4-FFF2-40B4-BE49-F238E27FC236}">
                <a16:creationId xmlns:a16="http://schemas.microsoft.com/office/drawing/2014/main" id="{5A0D849F-D578-4197-81E7-3E67CFDF6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4450" y="1823880"/>
            <a:ext cx="563804" cy="563804"/>
          </a:xfrm>
          <a:prstGeom prst="rect">
            <a:avLst/>
          </a:prstGeom>
        </p:spPr>
      </p:pic>
      <p:pic>
        <p:nvPicPr>
          <p:cNvPr id="44" name="Graphic 43" descr="Hourglass">
            <a:extLst>
              <a:ext uri="{FF2B5EF4-FFF2-40B4-BE49-F238E27FC236}">
                <a16:creationId xmlns:a16="http://schemas.microsoft.com/office/drawing/2014/main" id="{F7B7E42E-15B0-47A5-B80E-DE8D592B2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0177" y="3744551"/>
            <a:ext cx="460284" cy="46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97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1299706"/>
            <a:ext cx="69847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Libraries used in the python project:</a:t>
            </a:r>
          </a:p>
          <a:p>
            <a:pPr algn="just"/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Pandas: 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Pandas is a python library. We used it for data analysis as well as manipulation</a:t>
            </a: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NumPy: 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NumPy is a Python Library used for working with arrays. We used </a:t>
            </a:r>
            <a:r>
              <a:rPr lang="en-US" altLang="ko-KR" sz="1200" dirty="0" err="1">
                <a:solidFill>
                  <a:schemeClr val="accent3"/>
                </a:solidFill>
                <a:cs typeface="Arial" pitchFamily="34" charset="0"/>
              </a:rPr>
              <a:t>numpy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 as it offers high performance multidimensional arrays and basic tools for computing operations and manipulate these arrays</a:t>
            </a: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accent3"/>
                </a:solidFill>
                <a:cs typeface="Arial" pitchFamily="34" charset="0"/>
              </a:rPr>
              <a:t>Sklearn</a:t>
            </a: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: 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It provides a selection of efficient tools for machine learning and statistical modeling including classification, regression, clustering and dimensionality reduction via a consistence interface in Python</a:t>
            </a: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Matplotlib: 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Matplotlib is a comprehensive library for creating static, animated, and interactive visualizations in Python.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B47369A9-B6F1-4906-A1FC-E8D9ABE537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2407554"/>
                  </p:ext>
                </p:extLst>
              </p:nvPr>
            </p:nvGraphicFramePr>
            <p:xfrm>
              <a:off x="7737825" y="4371950"/>
              <a:ext cx="308004" cy="297564"/>
            </p:xfrm>
            <a:graphic>
              <a:graphicData uri="http://schemas.microsoft.com/office/powerpoint/2016/slidezoom">
                <pslz:sldZm>
                  <pslz:sldZmObj sldId="309" cId="3125147957">
                    <pslz:zmPr id="{B492BD82-ED60-4061-AD29-D0434AD644B6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8004" cy="29756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47369A9-B6F1-4906-A1FC-E8D9ABE537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7825" y="4371950"/>
                <a:ext cx="308004" cy="29756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206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Results Continued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1108933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Coding platform and toolkit used in the python project: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262E5-4933-41A0-A548-8D8F5DDB1D5D}"/>
              </a:ext>
            </a:extLst>
          </p:cNvPr>
          <p:cNvSpPr txBox="1"/>
          <p:nvPr/>
        </p:nvSpPr>
        <p:spPr>
          <a:xfrm>
            <a:off x="3688257" y="1732193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accent3"/>
                </a:solidFill>
                <a:cs typeface="Arial" pitchFamily="34" charset="0"/>
              </a:rPr>
              <a:t>Colaboratory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, or “</a:t>
            </a:r>
            <a:r>
              <a:rPr lang="en-US" altLang="ko-KR" sz="1200" dirty="0" err="1">
                <a:solidFill>
                  <a:schemeClr val="accent3"/>
                </a:solidFill>
                <a:cs typeface="Arial" pitchFamily="34" charset="0"/>
              </a:rPr>
              <a:t>Colab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” for short, is a product from Google Research. </a:t>
            </a:r>
            <a:r>
              <a:rPr lang="en-US" altLang="ko-KR" sz="1200" dirty="0" err="1">
                <a:solidFill>
                  <a:schemeClr val="accent3"/>
                </a:solidFill>
                <a:cs typeface="Arial" pitchFamily="34" charset="0"/>
              </a:rPr>
              <a:t>Colab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 allows anybody to write and execute arbitrary python code through the browser, and is especially well suited to machine learning, data analysis and education.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3267FF-B22F-4A61-8B0F-17AE80D22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52367"/>
            <a:ext cx="2302600" cy="8492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37B9AC-D804-4AED-B60B-BEBE520E6322}"/>
              </a:ext>
            </a:extLst>
          </p:cNvPr>
          <p:cNvSpPr txBox="1"/>
          <p:nvPr/>
        </p:nvSpPr>
        <p:spPr>
          <a:xfrm>
            <a:off x="3688257" y="3279051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The Natural Language Toolkit, or more commonly NLTK, is a suite of libraries and programs for symbolic and statistical natural language processing (NLP) for English written in the Python programming language.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282E28-3CA9-4211-ADA2-C7B1070586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55" y="3075806"/>
            <a:ext cx="1258506" cy="1369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F0E5A6-6C8C-4544-919F-BE134AD98701}"/>
              </a:ext>
            </a:extLst>
          </p:cNvPr>
          <p:cNvSpPr txBox="1"/>
          <p:nvPr/>
        </p:nvSpPr>
        <p:spPr>
          <a:xfrm>
            <a:off x="1474828" y="260164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Fig-3: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Colab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Logo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63BA9-D6DF-4AE6-9D03-08BC9AC06F99}"/>
              </a:ext>
            </a:extLst>
          </p:cNvPr>
          <p:cNvSpPr txBox="1"/>
          <p:nvPr/>
        </p:nvSpPr>
        <p:spPr>
          <a:xfrm>
            <a:off x="1474828" y="445499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Fig-4: NLTK Logo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3F2EE31D-110A-40FA-AD85-7C498923B9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1397929"/>
                  </p:ext>
                </p:extLst>
              </p:nvPr>
            </p:nvGraphicFramePr>
            <p:xfrm>
              <a:off x="7669172" y="4373972"/>
              <a:ext cx="296044" cy="286010"/>
            </p:xfrm>
            <a:graphic>
              <a:graphicData uri="http://schemas.microsoft.com/office/powerpoint/2016/slidezoom">
                <pslz:sldZm>
                  <pslz:sldZmObj sldId="310" cId="2235503593">
                    <pslz:zmPr id="{86D5C9AA-D5EE-4365-B156-68A05C213AC6}" returnToParent="0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6044" cy="28601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F2EE31D-110A-40FA-AD85-7C498923B9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9172" y="4373972"/>
                <a:ext cx="296044" cy="28601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14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Results Continued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3608" y="1299706"/>
                <a:ext cx="6984776" cy="318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Performance Measure: </a:t>
                </a:r>
                <a:r>
                  <a:rPr lang="en-US" altLang="ko-KR" sz="1200" dirty="0">
                    <a:solidFill>
                      <a:schemeClr val="accent3"/>
                    </a:solidFill>
                    <a:cs typeface="Arial" pitchFamily="34" charset="0"/>
                  </a:rPr>
                  <a:t>Here, TP, TN, FP, and FN respectively denote the true positives, true negatives, false positives, and false negatives in the predicted labels.</a:t>
                </a:r>
              </a:p>
              <a:p>
                <a:pPr algn="just"/>
                <a:endParaRPr lang="en-US" altLang="ko-KR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  <a:p>
                <a:pPr algn="just"/>
                <a:endParaRPr lang="en-US" altLang="ko-KR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  <a:p>
                <a:pPr marL="628650" lvl="1" indent="-171450" algn="just">
                  <a:buFont typeface="Wingdings" panose="05000000000000000000" pitchFamily="2" charset="2"/>
                  <a:buChar char="q"/>
                </a:pPr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Accuracy: </a:t>
                </a:r>
                <a:r>
                  <a:rPr lang="en-US" altLang="ko-KR" sz="1200" dirty="0">
                    <a:solidFill>
                      <a:schemeClr val="accent3"/>
                    </a:solidFill>
                    <a:cs typeface="Arial" pitchFamily="34" charset="0"/>
                  </a:rPr>
                  <a:t>It is the ratio of correctly classified points (prediction) to the total number of predictions. Its value ranges between 0 and 1. 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endParaRPr lang="en-US" altLang="ko-KR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𝐴𝑐𝑐𝑢𝑟𝑎𝑐𝑦</m:t>
                      </m:r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𝑇𝑃</m:t>
                      </m:r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𝑇𝑃</m:t>
                          </m:r>
                        </m:den>
                      </m:f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𝐹𝑃</m:t>
                      </m:r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𝐹𝑁</m:t>
                      </m:r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𝑇𝑁</m:t>
                      </m:r>
                    </m:oMath>
                  </m:oMathPara>
                </a14:m>
                <a:endParaRPr lang="en-US" altLang="ko-KR" sz="1200" dirty="0">
                  <a:solidFill>
                    <a:schemeClr val="accent3"/>
                  </a:solidFill>
                  <a:cs typeface="Arial" pitchFamily="34" charset="0"/>
                </a:endParaRPr>
              </a:p>
              <a:p>
                <a:pPr algn="just"/>
                <a:endParaRPr lang="en-US" altLang="ko-KR" sz="1200" dirty="0">
                  <a:solidFill>
                    <a:schemeClr val="accent3"/>
                  </a:solidFill>
                  <a:cs typeface="Arial" pitchFamily="34" charset="0"/>
                </a:endParaRPr>
              </a:p>
              <a:p>
                <a:pPr algn="just"/>
                <a:endParaRPr lang="en-US" altLang="ko-KR" sz="1200" dirty="0">
                  <a:solidFill>
                    <a:schemeClr val="accent3"/>
                  </a:solidFill>
                  <a:cs typeface="Arial" pitchFamily="34" charset="0"/>
                </a:endParaRPr>
              </a:p>
              <a:p>
                <a:pPr algn="just"/>
                <a:endParaRPr lang="en-US" altLang="ko-KR" sz="1200" dirty="0">
                  <a:solidFill>
                    <a:schemeClr val="accent3"/>
                  </a:solidFill>
                  <a:cs typeface="Arial" pitchFamily="34" charset="0"/>
                </a:endParaRPr>
              </a:p>
              <a:p>
                <a:pPr marL="628650" lvl="1" indent="-171450" algn="just">
                  <a:buFont typeface="Wingdings" panose="05000000000000000000" pitchFamily="2" charset="2"/>
                  <a:buChar char="q"/>
                </a:pPr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Recall: </a:t>
                </a:r>
                <a:r>
                  <a:rPr lang="en-US" altLang="ko-KR" sz="1200" dirty="0">
                    <a:solidFill>
                      <a:schemeClr val="accent3"/>
                    </a:solidFill>
                    <a:cs typeface="Arial" pitchFamily="34" charset="0"/>
                  </a:rPr>
                  <a:t>Recall measures what proportion of actual positive label is correctly predicted as positive.</a:t>
                </a:r>
              </a:p>
              <a:p>
                <a:pPr algn="just"/>
                <a:endParaRPr lang="en-US" altLang="ko-KR" sz="1200" dirty="0">
                  <a:solidFill>
                    <a:schemeClr val="accent3"/>
                  </a:solidFill>
                  <a:cs typeface="Arial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𝑅𝑒𝑐𝑎𝑙𝑙</m:t>
                      </m:r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𝑇𝑃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𝐹𝑁</m:t>
                          </m:r>
                        </m:den>
                      </m:f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altLang="ko-KR" sz="1200" b="0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99706"/>
                <a:ext cx="6984776" cy="3186321"/>
              </a:xfrm>
              <a:prstGeom prst="rect">
                <a:avLst/>
              </a:prstGeom>
              <a:blipFill>
                <a:blip r:embed="rId2"/>
                <a:stretch>
                  <a:fillRect t="-191" r="-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7A473E53-8A18-4521-9618-B97887D520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8545838"/>
                  </p:ext>
                </p:extLst>
              </p:nvPr>
            </p:nvGraphicFramePr>
            <p:xfrm>
              <a:off x="7740351" y="4351575"/>
              <a:ext cx="300609" cy="290420"/>
            </p:xfrm>
            <a:graphic>
              <a:graphicData uri="http://schemas.microsoft.com/office/powerpoint/2016/slidezoom">
                <pslz:sldZm>
                  <pslz:sldZmObj sldId="312" cId="4091425949">
                    <pslz:zmPr id="{D2F28D01-BC3B-4B6C-ADC1-A897382E8853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0609" cy="29042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A473E53-8A18-4521-9618-B97887D520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0351" y="4351575"/>
                <a:ext cx="300609" cy="29042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550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Results Continued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3608" y="1299706"/>
                <a:ext cx="6984776" cy="3018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Performance Measure: </a:t>
                </a:r>
                <a:r>
                  <a:rPr lang="en-US" altLang="ko-KR" sz="1200" dirty="0">
                    <a:solidFill>
                      <a:schemeClr val="accent3"/>
                    </a:solidFill>
                    <a:cs typeface="Arial" pitchFamily="34" charset="0"/>
                  </a:rPr>
                  <a:t>Here, TP, TN, FP, and FN respectively denote the true positives, true negatives, false positives, and false negatives in the predicted labels.</a:t>
                </a:r>
              </a:p>
              <a:p>
                <a:pPr algn="just"/>
                <a:endParaRPr lang="en-US" altLang="ko-KR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  <a:p>
                <a:pPr algn="just"/>
                <a:endParaRPr lang="en-US" altLang="ko-KR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  <a:p>
                <a:pPr marL="628650" lvl="1" indent="-171450" algn="just">
                  <a:buFont typeface="Wingdings" panose="05000000000000000000" pitchFamily="2" charset="2"/>
                  <a:buChar char="q"/>
                </a:pPr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Precision: </a:t>
                </a:r>
                <a:r>
                  <a:rPr lang="en-US" altLang="ko-KR" sz="1200" dirty="0">
                    <a:solidFill>
                      <a:schemeClr val="accent3"/>
                    </a:solidFill>
                    <a:cs typeface="Arial" pitchFamily="34" charset="0"/>
                  </a:rPr>
                  <a:t>Precision measures what proportion of predicted positive label is actually positive.</a:t>
                </a:r>
              </a:p>
              <a:p>
                <a:pPr marL="628650" lvl="1" indent="-171450" algn="just">
                  <a:buFont typeface="Wingdings" panose="05000000000000000000" pitchFamily="2" charset="2"/>
                  <a:buChar char="q"/>
                </a:pPr>
                <a:endParaRPr lang="en-US" altLang="ko-KR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𝑃𝑟𝑒𝑐𝑖𝑠𝑖𝑜𝑛</m:t>
                      </m:r>
                      <m:r>
                        <a:rPr lang="en-US" altLang="ko-KR" sz="1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𝑇𝑃</m:t>
                          </m:r>
                          <m:r>
                            <a:rPr lang="en-US" altLang="ko-KR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a:rPr lang="en-US" altLang="ko-KR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altLang="ko-KR" sz="1200" dirty="0">
                  <a:solidFill>
                    <a:schemeClr val="accent3"/>
                  </a:solidFill>
                  <a:cs typeface="Arial" pitchFamily="34" charset="0"/>
                </a:endParaRPr>
              </a:p>
              <a:p>
                <a:pPr algn="just"/>
                <a:endParaRPr lang="en-US" altLang="ko-KR" sz="1200" dirty="0">
                  <a:solidFill>
                    <a:schemeClr val="accent3"/>
                  </a:solidFill>
                  <a:cs typeface="Arial" pitchFamily="34" charset="0"/>
                </a:endParaRPr>
              </a:p>
              <a:p>
                <a:pPr algn="just"/>
                <a:endParaRPr lang="en-US" altLang="ko-KR" sz="1200" dirty="0">
                  <a:solidFill>
                    <a:schemeClr val="accent3"/>
                  </a:solidFill>
                  <a:cs typeface="Arial" pitchFamily="34" charset="0"/>
                </a:endParaRPr>
              </a:p>
              <a:p>
                <a:pPr marL="628650" lvl="1" indent="-171450" algn="just">
                  <a:buFont typeface="Wingdings" panose="05000000000000000000" pitchFamily="2" charset="2"/>
                  <a:buChar char="q"/>
                </a:pPr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F1 Score: </a:t>
                </a:r>
                <a:r>
                  <a:rPr lang="en-US" altLang="ko-KR" sz="1200" dirty="0">
                    <a:solidFill>
                      <a:schemeClr val="accent3"/>
                    </a:solidFill>
                    <a:cs typeface="Arial" pitchFamily="34" charset="0"/>
                  </a:rPr>
                  <a:t>F1 Score is the weighted average of Precision and Recall. This score takes both false positives and false negatives into account.</a:t>
                </a:r>
              </a:p>
              <a:p>
                <a:pPr lvl="1" algn="just"/>
                <a:endParaRPr lang="en-US" altLang="ko-KR" sz="1200" dirty="0">
                  <a:solidFill>
                    <a:schemeClr val="accent3"/>
                  </a:solidFill>
                  <a:cs typeface="Arial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𝐹</m:t>
                      </m:r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1 </m:t>
                      </m:r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𝑆𝑐𝑜𝑟𝑒</m:t>
                      </m:r>
                      <m:r>
                        <a:rPr lang="en-US" altLang="ko-KR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2∗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𝑅𝑒𝑐𝑎𝑙𝑙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∗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𝑃𝑟𝑒𝑐𝑖𝑠𝑖𝑜𝑛</m:t>
                              </m:r>
                            </m:e>
                          </m:d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𝑅𝑒𝑐𝑎𝑙𝑙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a:rPr lang="en-US" altLang="ko-KR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𝑃𝑟𝑒𝑐𝑖𝑠𝑖𝑜𝑛</m:t>
                          </m:r>
                        </m:den>
                      </m:f>
                    </m:oMath>
                  </m:oMathPara>
                </a14:m>
                <a:endParaRPr lang="en-US" altLang="ko-KR" sz="1200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99706"/>
                <a:ext cx="6984776" cy="3018583"/>
              </a:xfrm>
              <a:prstGeom prst="rect">
                <a:avLst/>
              </a:prstGeom>
              <a:blipFill>
                <a:blip r:embed="rId2"/>
                <a:stretch>
                  <a:fillRect t="-202" r="-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12030345-00CC-4780-915D-9CDFC04C12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6863500"/>
                  </p:ext>
                </p:extLst>
              </p:nvPr>
            </p:nvGraphicFramePr>
            <p:xfrm>
              <a:off x="7812360" y="4261036"/>
              <a:ext cx="288032" cy="278269"/>
            </p:xfrm>
            <a:graphic>
              <a:graphicData uri="http://schemas.microsoft.com/office/powerpoint/2016/slidezoom">
                <pslz:sldZm>
                  <pslz:sldZmObj sldId="313" cId="348115045">
                    <pslz:zmPr id="{EA66C310-8C87-4711-819E-785FC8F9E776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32" cy="27826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2030345-00CC-4780-915D-9CDFC04C12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2360" y="4261036"/>
                <a:ext cx="288032" cy="27826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425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Results Continued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9852" y="114133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Naïve Bayes Classifier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F8535A0-BE0B-4E72-9BE4-E6D527F0D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226829"/>
              </p:ext>
            </p:extLst>
          </p:nvPr>
        </p:nvGraphicFramePr>
        <p:xfrm>
          <a:off x="539552" y="1851671"/>
          <a:ext cx="4392485" cy="1512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7">
                  <a:extLst>
                    <a:ext uri="{9D8B030D-6E8A-4147-A177-3AD203B41FA5}">
                      <a16:colId xmlns:a16="http://schemas.microsoft.com/office/drawing/2014/main" val="1776247792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326893370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3218908126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591862801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316742719"/>
                    </a:ext>
                  </a:extLst>
                </a:gridCol>
              </a:tblGrid>
              <a:tr h="4766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05861"/>
                  </a:ext>
                </a:extLst>
              </a:tr>
              <a:tr h="4854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200" dirty="0"/>
                        <a:t>0.6295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76171"/>
                  </a:ext>
                </a:extLst>
              </a:tr>
              <a:tr h="550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Negative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95587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A9BB2C0-B777-41E3-BAEC-9D275A0F4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51671"/>
            <a:ext cx="2746146" cy="2262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F9C733-C0A1-425D-96CD-69D2E54C4B9C}"/>
              </a:ext>
            </a:extLst>
          </p:cNvPr>
          <p:cNvSpPr txBox="1"/>
          <p:nvPr/>
        </p:nvSpPr>
        <p:spPr>
          <a:xfrm>
            <a:off x="1014091" y="3676518"/>
            <a:ext cx="344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Naïve Bayes Classifier gave us almost 62% accuracy.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9A4150-78AD-4FA6-AAFF-1688E16FC2A1}"/>
              </a:ext>
            </a:extLst>
          </p:cNvPr>
          <p:cNvSpPr txBox="1"/>
          <p:nvPr/>
        </p:nvSpPr>
        <p:spPr>
          <a:xfrm>
            <a:off x="6066391" y="4155926"/>
            <a:ext cx="2061619" cy="28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Fig-5: NB Confusion Matrix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0587EBD9-ADC1-43F3-A308-FC98B66E50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8951515"/>
                  </p:ext>
                </p:extLst>
              </p:nvPr>
            </p:nvGraphicFramePr>
            <p:xfrm>
              <a:off x="8128010" y="4569734"/>
              <a:ext cx="272692" cy="263448"/>
            </p:xfrm>
            <a:graphic>
              <a:graphicData uri="http://schemas.microsoft.com/office/powerpoint/2016/slidezoom">
                <pslz:sldZm>
                  <pslz:sldZmObj sldId="314" cId="4137313495">
                    <pslz:zmPr id="{AF6BB7B4-22DC-4E5B-999C-04B9728A4C19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2692" cy="26344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587EBD9-ADC1-43F3-A308-FC98B66E50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8010" y="4569734"/>
                <a:ext cx="272692" cy="26344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11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855433-3EA1-4DAA-8825-73BDDCCFB783}"/>
              </a:ext>
            </a:extLst>
          </p:cNvPr>
          <p:cNvCxnSpPr>
            <a:cxnSpLocks/>
          </p:cNvCxnSpPr>
          <p:nvPr/>
        </p:nvCxnSpPr>
        <p:spPr>
          <a:xfrm flipV="1">
            <a:off x="1392574" y="2673356"/>
            <a:ext cx="250597" cy="426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9AA72E-2DE2-4654-96DA-F2EC4C858C4A}"/>
              </a:ext>
            </a:extLst>
          </p:cNvPr>
          <p:cNvCxnSpPr>
            <a:cxnSpLocks/>
          </p:cNvCxnSpPr>
          <p:nvPr/>
        </p:nvCxnSpPr>
        <p:spPr>
          <a:xfrm>
            <a:off x="2778983" y="2291881"/>
            <a:ext cx="928921" cy="4142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4F49BE-7156-4402-8323-C95AD864284B}"/>
              </a:ext>
            </a:extLst>
          </p:cNvPr>
          <p:cNvCxnSpPr>
            <a:cxnSpLocks/>
          </p:cNvCxnSpPr>
          <p:nvPr/>
        </p:nvCxnSpPr>
        <p:spPr>
          <a:xfrm flipV="1">
            <a:off x="5004048" y="2067695"/>
            <a:ext cx="720080" cy="49748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BF8A3AC-3DCD-4AF1-BD53-A747B0E78341}"/>
              </a:ext>
            </a:extLst>
          </p:cNvPr>
          <p:cNvSpPr txBox="1"/>
          <p:nvPr/>
        </p:nvSpPr>
        <p:spPr>
          <a:xfrm>
            <a:off x="385251" y="3982728"/>
            <a:ext cx="152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EC1191-D58C-40FB-A725-76A5D7371FC5}"/>
              </a:ext>
            </a:extLst>
          </p:cNvPr>
          <p:cNvSpPr txBox="1"/>
          <p:nvPr/>
        </p:nvSpPr>
        <p:spPr>
          <a:xfrm>
            <a:off x="1016430" y="958504"/>
            <a:ext cx="215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Review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2B91C2-E8B0-40B2-A404-8F2E89FD97E7}"/>
              </a:ext>
            </a:extLst>
          </p:cNvPr>
          <p:cNvSpPr txBox="1"/>
          <p:nvPr/>
        </p:nvSpPr>
        <p:spPr>
          <a:xfrm>
            <a:off x="3667091" y="3876057"/>
            <a:ext cx="167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F428B8-BFC4-4B5D-A28F-5B4844AE37B1}"/>
              </a:ext>
            </a:extLst>
          </p:cNvPr>
          <p:cNvSpPr txBox="1"/>
          <p:nvPr/>
        </p:nvSpPr>
        <p:spPr>
          <a:xfrm>
            <a:off x="5310685" y="646786"/>
            <a:ext cx="232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Results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822AA2-C4DC-4184-B42B-DAC29383279D}"/>
              </a:ext>
            </a:extLst>
          </p:cNvPr>
          <p:cNvSpPr txBox="1"/>
          <p:nvPr/>
        </p:nvSpPr>
        <p:spPr>
          <a:xfrm>
            <a:off x="7181823" y="3881560"/>
            <a:ext cx="149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32448A-E1E9-43D4-B7C9-14695E1238CF}"/>
              </a:ext>
            </a:extLst>
          </p:cNvPr>
          <p:cNvCxnSpPr>
            <a:cxnSpLocks/>
          </p:cNvCxnSpPr>
          <p:nvPr/>
        </p:nvCxnSpPr>
        <p:spPr>
          <a:xfrm flipH="1" flipV="1">
            <a:off x="7045850" y="2375037"/>
            <a:ext cx="444610" cy="50244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8762444F-C6EF-484E-ACD4-B59E9648FE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5756044"/>
                  </p:ext>
                </p:extLst>
              </p:nvPr>
            </p:nvGraphicFramePr>
            <p:xfrm>
              <a:off x="636836" y="3025086"/>
              <a:ext cx="1037088" cy="975244"/>
            </p:xfrm>
            <a:graphic>
              <a:graphicData uri="http://schemas.microsoft.com/office/powerpoint/2016/slidezoom">
                <pslz:sldZm>
                  <pslz:sldZmObj sldId="276" cId="1490317504">
                    <pslz:zmPr id="{8C04EC80-AC48-489A-B77D-11D3B78E2D35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37088" cy="97524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762444F-C6EF-484E-ACD4-B59E9648FE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836" y="3025086"/>
                <a:ext cx="1037088" cy="97524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CEF29912-1AEE-4F19-9EB7-1DDFA44283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4898732"/>
                  </p:ext>
                </p:extLst>
              </p:nvPr>
            </p:nvGraphicFramePr>
            <p:xfrm>
              <a:off x="1316989" y="1407353"/>
              <a:ext cx="1506572" cy="1422600"/>
            </p:xfrm>
            <a:graphic>
              <a:graphicData uri="http://schemas.microsoft.com/office/powerpoint/2016/slidezoom">
                <pslz:sldZm>
                  <pslz:sldZmObj sldId="303" cId="4098717336">
                    <pslz:zmPr id="{A9BBE025-EB33-4239-BA8B-CD38600F7CFA}" returnToParent="0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06572" cy="14226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CEF29912-1AEE-4F19-9EB7-1DDFA44283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6989" y="1407353"/>
                <a:ext cx="1506572" cy="14226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3EAA494-E636-4CA1-A123-55B2E2DAF1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8303116"/>
                  </p:ext>
                </p:extLst>
              </p:nvPr>
            </p:nvGraphicFramePr>
            <p:xfrm>
              <a:off x="3568058" y="2288743"/>
              <a:ext cx="1688878" cy="1598406"/>
            </p:xfrm>
            <a:graphic>
              <a:graphicData uri="http://schemas.microsoft.com/office/powerpoint/2016/slidezoom">
                <pslz:sldZm>
                  <pslz:sldZmObj sldId="277" cId="4034651252">
                    <pslz:zmPr id="{B2C90C6A-F1F1-4408-997C-EAF98DB9F6C3}" returnToParent="0" imageType="cover" transitionDur="1000">
                      <p166:blipFill xmlns:p166="http://schemas.microsoft.com/office/powerpoint/2016/6/main"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88878" cy="159840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63EAA494-E636-4CA1-A123-55B2E2DAF1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058" y="2288743"/>
                <a:ext cx="1688878" cy="159840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6D877F7D-92B4-4A96-8A21-79F5CE200C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9116393"/>
                  </p:ext>
                </p:extLst>
              </p:nvPr>
            </p:nvGraphicFramePr>
            <p:xfrm>
              <a:off x="5668291" y="1027210"/>
              <a:ext cx="1655646" cy="1557896"/>
            </p:xfrm>
            <a:graphic>
              <a:graphicData uri="http://schemas.microsoft.com/office/powerpoint/2016/slidezoom">
                <pslz:sldZm>
                  <pslz:sldZmObj sldId="308" cId="2892066503">
                    <pslz:zmPr id="{88680E9C-9F41-4167-A0A0-D6799664D9D5}" returnToParent="0" imageType="cover" transitionDur="100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55646" cy="155789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6D877F7D-92B4-4A96-8A21-79F5CE200C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8291" y="1027210"/>
                <a:ext cx="1655646" cy="155789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83AE7016-200F-4C9A-B3F5-A0C6630ACE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9197798"/>
                  </p:ext>
                </p:extLst>
              </p:nvPr>
            </p:nvGraphicFramePr>
            <p:xfrm>
              <a:off x="7250103" y="2733728"/>
              <a:ext cx="1246450" cy="1174540"/>
            </p:xfrm>
            <a:graphic>
              <a:graphicData uri="http://schemas.microsoft.com/office/powerpoint/2016/slidezoom">
                <pslz:sldZm>
                  <pslz:sldZmObj sldId="318" cId="2065559570">
                    <pslz:zmPr id="{83B44692-F1F8-4243-95D8-BC7668800DFD}" returnToParent="0" imageType="cover" transitionDur="1000">
                      <p166:blipFill xmlns:p166="http://schemas.microsoft.com/office/powerpoint/2016/6/main"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46450" cy="117454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83AE7016-200F-4C9A-B3F5-A0C6630ACE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103" y="2733728"/>
                <a:ext cx="1246450" cy="117454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6601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Results Continued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9812" y="1120017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k-Nearest Neighbor Classifier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F8535A0-BE0B-4E72-9BE4-E6D527F0D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06854"/>
              </p:ext>
            </p:extLst>
          </p:nvPr>
        </p:nvGraphicFramePr>
        <p:xfrm>
          <a:off x="539552" y="1851671"/>
          <a:ext cx="4392485" cy="1512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7">
                  <a:extLst>
                    <a:ext uri="{9D8B030D-6E8A-4147-A177-3AD203B41FA5}">
                      <a16:colId xmlns:a16="http://schemas.microsoft.com/office/drawing/2014/main" val="1776247792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326893370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3218908126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591862801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316742719"/>
                    </a:ext>
                  </a:extLst>
                </a:gridCol>
              </a:tblGrid>
              <a:tr h="4766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05861"/>
                  </a:ext>
                </a:extLst>
              </a:tr>
              <a:tr h="4854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2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76171"/>
                  </a:ext>
                </a:extLst>
              </a:tr>
              <a:tr h="550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Negative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95587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A9BB2C0-B777-41E3-BAEC-9D275A0F4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5157" y="1851671"/>
            <a:ext cx="2684087" cy="2262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F9C733-C0A1-425D-96CD-69D2E54C4B9C}"/>
              </a:ext>
            </a:extLst>
          </p:cNvPr>
          <p:cNvSpPr txBox="1"/>
          <p:nvPr/>
        </p:nvSpPr>
        <p:spPr>
          <a:xfrm>
            <a:off x="1014091" y="3676518"/>
            <a:ext cx="344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k-Nearest Neighbor Classifier gave us 70% accuracy.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9389B-43D5-43BC-87F4-EA3E17EF220B}"/>
              </a:ext>
            </a:extLst>
          </p:cNvPr>
          <p:cNvSpPr txBox="1"/>
          <p:nvPr/>
        </p:nvSpPr>
        <p:spPr>
          <a:xfrm>
            <a:off x="6008191" y="4138183"/>
            <a:ext cx="2178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Fig-6: KNN Confusion Matrix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A8CCABF5-5D8C-4441-91EF-820B75D34B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0763191"/>
                  </p:ext>
                </p:extLst>
              </p:nvPr>
            </p:nvGraphicFramePr>
            <p:xfrm>
              <a:off x="8146279" y="4476542"/>
              <a:ext cx="292966" cy="283034"/>
            </p:xfrm>
            <a:graphic>
              <a:graphicData uri="http://schemas.microsoft.com/office/powerpoint/2016/slidezoom">
                <pslz:sldZm>
                  <pslz:sldZmObj sldId="315" cId="3009805733">
                    <pslz:zmPr id="{CD71D240-C681-4A9D-99FA-1D61B5F8D02B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2966" cy="28303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8CCABF5-5D8C-4441-91EF-820B75D34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6279" y="4476542"/>
                <a:ext cx="292966" cy="28303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313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Results Continued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7844" y="118039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Decision Tree Classifier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F8535A0-BE0B-4E72-9BE4-E6D527F0D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10414"/>
              </p:ext>
            </p:extLst>
          </p:nvPr>
        </p:nvGraphicFramePr>
        <p:xfrm>
          <a:off x="539552" y="1851671"/>
          <a:ext cx="4392485" cy="1512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7">
                  <a:extLst>
                    <a:ext uri="{9D8B030D-6E8A-4147-A177-3AD203B41FA5}">
                      <a16:colId xmlns:a16="http://schemas.microsoft.com/office/drawing/2014/main" val="1776247792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326893370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3218908126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591862801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316742719"/>
                    </a:ext>
                  </a:extLst>
                </a:gridCol>
              </a:tblGrid>
              <a:tr h="4766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05861"/>
                  </a:ext>
                </a:extLst>
              </a:tr>
              <a:tr h="4854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200" dirty="0"/>
                        <a:t>0.715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76171"/>
                  </a:ext>
                </a:extLst>
              </a:tr>
              <a:tr h="550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Negative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95587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A9BB2C0-B777-41E3-BAEC-9D275A0F4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5157" y="1855973"/>
            <a:ext cx="2684087" cy="2253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F9C733-C0A1-425D-96CD-69D2E54C4B9C}"/>
              </a:ext>
            </a:extLst>
          </p:cNvPr>
          <p:cNvSpPr txBox="1"/>
          <p:nvPr/>
        </p:nvSpPr>
        <p:spPr>
          <a:xfrm>
            <a:off x="1014091" y="3676518"/>
            <a:ext cx="344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Decision Tree Classifier gave us almost 72% accuracy.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9389B-43D5-43BC-87F4-EA3E17EF220B}"/>
              </a:ext>
            </a:extLst>
          </p:cNvPr>
          <p:cNvSpPr txBox="1"/>
          <p:nvPr/>
        </p:nvSpPr>
        <p:spPr>
          <a:xfrm>
            <a:off x="6070452" y="4138183"/>
            <a:ext cx="2045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Fig-7: DT Confusion Matrix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6E5AE233-4486-4F65-8138-D5BFBA3F0D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7359949"/>
                  </p:ext>
                </p:extLst>
              </p:nvPr>
            </p:nvGraphicFramePr>
            <p:xfrm>
              <a:off x="8159632" y="4461856"/>
              <a:ext cx="279612" cy="270134"/>
            </p:xfrm>
            <a:graphic>
              <a:graphicData uri="http://schemas.microsoft.com/office/powerpoint/2016/slidezoom">
                <pslz:sldZm>
                  <pslz:sldZmObj sldId="316" cId="1544819965">
                    <pslz:zmPr id="{71480D81-E454-4532-B4A8-B899A398A4B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9612" cy="27013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E5AE233-4486-4F65-8138-D5BFBA3F0D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9632" y="4461856"/>
                <a:ext cx="279612" cy="27013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9805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Results Continued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7804" y="114133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Logistic Regression Classifier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F8535A0-BE0B-4E72-9BE4-E6D527F0D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77820"/>
              </p:ext>
            </p:extLst>
          </p:nvPr>
        </p:nvGraphicFramePr>
        <p:xfrm>
          <a:off x="539552" y="1851671"/>
          <a:ext cx="4392485" cy="1512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7">
                  <a:extLst>
                    <a:ext uri="{9D8B030D-6E8A-4147-A177-3AD203B41FA5}">
                      <a16:colId xmlns:a16="http://schemas.microsoft.com/office/drawing/2014/main" val="1776247792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326893370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3218908126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591862801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316742719"/>
                    </a:ext>
                  </a:extLst>
                </a:gridCol>
              </a:tblGrid>
              <a:tr h="4766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05861"/>
                  </a:ext>
                </a:extLst>
              </a:tr>
              <a:tr h="4854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2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76171"/>
                  </a:ext>
                </a:extLst>
              </a:tr>
              <a:tr h="550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Negative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95587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A9BB2C0-B777-41E3-BAEC-9D275A0F4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5157" y="1877236"/>
            <a:ext cx="2684087" cy="2211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F9C733-C0A1-425D-96CD-69D2E54C4B9C}"/>
              </a:ext>
            </a:extLst>
          </p:cNvPr>
          <p:cNvSpPr txBox="1"/>
          <p:nvPr/>
        </p:nvSpPr>
        <p:spPr>
          <a:xfrm>
            <a:off x="1014091" y="3676518"/>
            <a:ext cx="344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Logistic Regression Classifier gave us almost 80% accuracy.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9389B-43D5-43BC-87F4-EA3E17EF220B}"/>
              </a:ext>
            </a:extLst>
          </p:cNvPr>
          <p:cNvSpPr txBox="1"/>
          <p:nvPr/>
        </p:nvSpPr>
        <p:spPr>
          <a:xfrm>
            <a:off x="6070452" y="4138183"/>
            <a:ext cx="2045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Fig-8: LR Confusion Matrix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306CBF0E-4BE8-481D-ABC7-F0BC2894D8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6210970"/>
                  </p:ext>
                </p:extLst>
              </p:nvPr>
            </p:nvGraphicFramePr>
            <p:xfrm>
              <a:off x="8172400" y="4455224"/>
              <a:ext cx="266844" cy="257798"/>
            </p:xfrm>
            <a:graphic>
              <a:graphicData uri="http://schemas.microsoft.com/office/powerpoint/2016/slidezoom">
                <pslz:sldZm>
                  <pslz:sldZmObj sldId="317" cId="950483122">
                    <pslz:zmPr id="{E1DFE705-ECD8-4848-8DFE-0340ACE4011F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6844" cy="25779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06CBF0E-4BE8-481D-ABC7-F0BC2894D8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2400" y="4455224"/>
                <a:ext cx="266844" cy="25779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4819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Results Continued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7764" y="116824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Result Comparison of the Classifiers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310B3A-62AD-4EBD-880A-5124B2D4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38444"/>
              </p:ext>
            </p:extLst>
          </p:nvPr>
        </p:nvGraphicFramePr>
        <p:xfrm>
          <a:off x="1463823" y="1851670"/>
          <a:ext cx="6216353" cy="2736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54">
                  <a:extLst>
                    <a:ext uri="{9D8B030D-6E8A-4147-A177-3AD203B41FA5}">
                      <a16:colId xmlns:a16="http://schemas.microsoft.com/office/drawing/2014/main" val="1140367782"/>
                    </a:ext>
                  </a:extLst>
                </a:gridCol>
                <a:gridCol w="807726">
                  <a:extLst>
                    <a:ext uri="{9D8B030D-6E8A-4147-A177-3AD203B41FA5}">
                      <a16:colId xmlns:a16="http://schemas.microsoft.com/office/drawing/2014/main" val="3964615549"/>
                    </a:ext>
                  </a:extLst>
                </a:gridCol>
                <a:gridCol w="954585">
                  <a:extLst>
                    <a:ext uri="{9D8B030D-6E8A-4147-A177-3AD203B41FA5}">
                      <a16:colId xmlns:a16="http://schemas.microsoft.com/office/drawing/2014/main" val="231011556"/>
                    </a:ext>
                  </a:extLst>
                </a:gridCol>
                <a:gridCol w="815770">
                  <a:extLst>
                    <a:ext uri="{9D8B030D-6E8A-4147-A177-3AD203B41FA5}">
                      <a16:colId xmlns:a16="http://schemas.microsoft.com/office/drawing/2014/main" val="3378978071"/>
                    </a:ext>
                  </a:extLst>
                </a:gridCol>
                <a:gridCol w="1036059">
                  <a:extLst>
                    <a:ext uri="{9D8B030D-6E8A-4147-A177-3AD203B41FA5}">
                      <a16:colId xmlns:a16="http://schemas.microsoft.com/office/drawing/2014/main" val="256551344"/>
                    </a:ext>
                  </a:extLst>
                </a:gridCol>
                <a:gridCol w="1036059">
                  <a:extLst>
                    <a:ext uri="{9D8B030D-6E8A-4147-A177-3AD203B41FA5}">
                      <a16:colId xmlns:a16="http://schemas.microsoft.com/office/drawing/2014/main" val="919366883"/>
                    </a:ext>
                  </a:extLst>
                </a:gridCol>
              </a:tblGrid>
              <a:tr h="39554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76711"/>
                  </a:ext>
                </a:extLst>
              </a:tr>
              <a:tr h="2925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200" dirty="0"/>
                        <a:t>0.6295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49053"/>
                  </a:ext>
                </a:extLst>
              </a:tr>
              <a:tr h="292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17038"/>
                  </a:ext>
                </a:extLst>
              </a:tr>
              <a:tr h="2925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k-Nearest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2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312962"/>
                  </a:ext>
                </a:extLst>
              </a:tr>
              <a:tr h="292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2042"/>
                  </a:ext>
                </a:extLst>
              </a:tr>
              <a:tr h="2925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200" dirty="0"/>
                        <a:t>0.715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66408"/>
                  </a:ext>
                </a:extLst>
              </a:tr>
              <a:tr h="292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411727"/>
                  </a:ext>
                </a:extLst>
              </a:tr>
              <a:tr h="2925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2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16474"/>
                  </a:ext>
                </a:extLst>
              </a:tr>
              <a:tr h="292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0782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222E4EAD-D627-42C8-B58B-8EA3C2B64C7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371525"/>
                  </p:ext>
                </p:extLst>
              </p:nvPr>
            </p:nvGraphicFramePr>
            <p:xfrm>
              <a:off x="8172401" y="4443957"/>
              <a:ext cx="319978" cy="309131"/>
            </p:xfrm>
            <a:graphic>
              <a:graphicData uri="http://schemas.microsoft.com/office/powerpoint/2016/slidezoom">
                <pslz:sldZm>
                  <pslz:sldZmObj sldId="289" cId="2909646448">
                    <pslz:zmPr id="{C09C5BE0-42C9-4023-A0A7-4AB6B4CBFE8E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9978" cy="30913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22E4EAD-D627-42C8-B58B-8EA3C2B64C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2401" y="4443957"/>
                <a:ext cx="319978" cy="30913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483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Results Continued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2627"/>
              </p:ext>
            </p:extLst>
          </p:nvPr>
        </p:nvGraphicFramePr>
        <p:xfrm>
          <a:off x="611560" y="1563197"/>
          <a:ext cx="8090634" cy="2811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4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905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Arial" pitchFamily="34" charset="0"/>
                        </a:rPr>
                        <a:t>Classifiers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Arial" pitchFamily="34" charset="0"/>
                        </a:rPr>
                        <a:t>Accuracy</a:t>
                      </a:r>
                    </a:p>
                    <a:p>
                      <a:pPr latinLnBrk="1"/>
                      <a:endParaRPr lang="ko-KR" altLang="en-US" sz="14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rgbClr val="179A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Logistic Regression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80%</a:t>
                      </a:r>
                      <a:endParaRPr lang="ko-KR" altLang="en-US" sz="2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Decision Tree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71%</a:t>
                      </a:r>
                      <a:endParaRPr lang="ko-KR" altLang="en-US" sz="2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k-Nearest Neighbor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70%</a:t>
                      </a:r>
                      <a:endParaRPr lang="ko-KR" altLang="en-US" sz="2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D55894-E1B8-4E89-ADEC-B505CEC21CB4}"/>
              </a:ext>
            </a:extLst>
          </p:cNvPr>
          <p:cNvSpPr txBox="1"/>
          <p:nvPr/>
        </p:nvSpPr>
        <p:spPr>
          <a:xfrm>
            <a:off x="611560" y="1059582"/>
            <a:ext cx="486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Classifiers that work best for our model: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5DB59D9-DF3A-4949-A421-5913371CEF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1992089"/>
                  </p:ext>
                </p:extLst>
              </p:nvPr>
            </p:nvGraphicFramePr>
            <p:xfrm>
              <a:off x="8430151" y="4587974"/>
              <a:ext cx="272043" cy="257725"/>
            </p:xfrm>
            <a:graphic>
              <a:graphicData uri="http://schemas.microsoft.com/office/powerpoint/2016/slidezoom">
                <pslz:sldZm>
                  <pslz:sldZmObj sldId="273" cId="2866601609">
                    <pslz:zmPr id="{C386F9FF-325F-4681-A81F-6E2A04C2A109}" returnToParent="0" imageType="cover" transitionDur="1000">
                      <p166:blipFill xmlns:p166="http://schemas.microsoft.com/office/powerpoint/2016/6/main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2043" cy="25772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DB59D9-DF3A-4949-A421-5913371CEF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0151" y="4587974"/>
                <a:ext cx="272043" cy="25772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9646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129970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We came up with a model which helps us to find out the sentimental analysis from IMDB movie reviews. We extracted the recall, precision, f1 score and accuracy of 80%.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DA717-9723-4D3D-B4D5-0A7A4A589138}"/>
              </a:ext>
            </a:extLst>
          </p:cNvPr>
          <p:cNvSpPr txBox="1"/>
          <p:nvPr/>
        </p:nvSpPr>
        <p:spPr>
          <a:xfrm>
            <a:off x="1043608" y="1852049"/>
            <a:ext cx="6984776" cy="1489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Limitations:</a:t>
            </a:r>
          </a:p>
          <a:p>
            <a:pPr marL="628650" lvl="1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We worked with small dataset due to hardware limitation</a:t>
            </a:r>
          </a:p>
          <a:p>
            <a:pPr marL="628650" lvl="1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Our model cannot work with the reviews that are in other languages</a:t>
            </a:r>
          </a:p>
          <a:p>
            <a:pPr marL="628650" lvl="1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We did not use bag of words or Word2Vec with gensim for vectorizing the dataset, so we do not know whether it will give better results than TF-IDF.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5481B-D9FD-45FD-8910-184D7A429BA4}"/>
              </a:ext>
            </a:extLst>
          </p:cNvPr>
          <p:cNvSpPr txBox="1"/>
          <p:nvPr/>
        </p:nvSpPr>
        <p:spPr>
          <a:xfrm>
            <a:off x="1043608" y="3432045"/>
            <a:ext cx="6984776" cy="93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Future Work:</a:t>
            </a:r>
          </a:p>
          <a:p>
            <a:pPr marL="628650" lvl="1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Conduct a similar study on different languages specially on Bangla language</a:t>
            </a:r>
          </a:p>
          <a:p>
            <a:pPr marL="628650" lvl="1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Use deep learning techniques to improve the accuracy of the prediction.</a:t>
            </a:r>
          </a:p>
        </p:txBody>
      </p:sp>
    </p:spTree>
    <p:extLst>
      <p:ext uri="{BB962C8B-B14F-4D97-AF65-F5344CB8AC3E}">
        <p14:creationId xmlns:p14="http://schemas.microsoft.com/office/powerpoint/2010/main" val="2065559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3179169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for your valuable time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Block Arc 4"/>
          <p:cNvSpPr/>
          <p:nvPr/>
        </p:nvSpPr>
        <p:spPr>
          <a:xfrm>
            <a:off x="3488504" y="1419622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11700000">
            <a:off x="3215281" y="2544026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4352600" y="2610255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8238" y="2759911"/>
            <a:ext cx="2539483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Assume a review is good or bad from dataset of reviews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Motivation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64668" y="1543108"/>
            <a:ext cx="2539483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Sentimental analysis on movie review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Background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24128" y="2724414"/>
            <a:ext cx="2539483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Train computer to assume that a movie is good or not by learning from reviews.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Objective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3269E22-2BE7-4002-B9F4-E6067C3DB1A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6032428"/>
                  </p:ext>
                </p:extLst>
              </p:nvPr>
            </p:nvGraphicFramePr>
            <p:xfrm>
              <a:off x="3923928" y="1863519"/>
              <a:ext cx="330732" cy="336338"/>
            </p:xfrm>
            <a:graphic>
              <a:graphicData uri="http://schemas.microsoft.com/office/powerpoint/2016/slidezoom">
                <pslz:sldZm>
                  <pslz:sldZmObj sldId="299" cId="1472791671">
                    <pslz:zmPr id="{6B03F10B-44A2-4DE8-A9F6-84EF98BB3950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0732" cy="33633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3269E22-2BE7-4002-B9F4-E6067C3DB1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3928" y="1863519"/>
                <a:ext cx="330732" cy="33633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B7625483-B50A-4A19-808B-6EAD6D6964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5506333"/>
                  </p:ext>
                </p:extLst>
              </p:nvPr>
            </p:nvGraphicFramePr>
            <p:xfrm>
              <a:off x="3635209" y="3019558"/>
              <a:ext cx="384280" cy="353782"/>
            </p:xfrm>
            <a:graphic>
              <a:graphicData uri="http://schemas.microsoft.com/office/powerpoint/2016/slidezoom">
                <pslz:sldZm>
                  <pslz:sldZmObj sldId="301" cId="2711942448">
                    <pslz:zmPr id="{E67004D3-8DBD-4D55-8BA7-54F28938B659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4280" cy="35378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7625483-B50A-4A19-808B-6EAD6D6964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209" y="3019558"/>
                <a:ext cx="384280" cy="35378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BAE5424F-2EF4-4BFE-ACAF-417B0651F1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8840533"/>
                  </p:ext>
                </p:extLst>
              </p:nvPr>
            </p:nvGraphicFramePr>
            <p:xfrm>
              <a:off x="4808701" y="3068661"/>
              <a:ext cx="325764" cy="307324"/>
            </p:xfrm>
            <a:graphic>
              <a:graphicData uri="http://schemas.microsoft.com/office/powerpoint/2016/slidezoom">
                <pslz:sldZm>
                  <pslz:sldZmObj sldId="302" cId="1635195477">
                    <pslz:zmPr id="{155A70BE-FF5D-45C2-B8F8-37BF3ED68694}" returnToParent="0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5764" cy="30732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AE5424F-2EF4-4BFE-ACAF-417B0651F1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8701" y="3068661"/>
                <a:ext cx="325764" cy="30732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31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1299706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Sentiment analysis, commonly referred to as opinion mining, examines how people feel about various objects, including goods, services, groups of people, organizations, topics, events, and their characteristics</a:t>
            </a:r>
          </a:p>
          <a:p>
            <a:pPr algn="just"/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Sentiment analysis of IMDB movie reviews is the process of determining how the general public feels about a particular film and how they will evaluate it</a:t>
            </a:r>
          </a:p>
          <a:p>
            <a:pPr algn="just"/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Text mining, Natural Language Processing (NLP), and other computational methods are used in sentiment analysis.</a:t>
            </a:r>
          </a:p>
          <a:p>
            <a:pPr algn="just"/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9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1299706"/>
            <a:ext cx="6984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Sentiment analysis of a movie review can rate how positive or negative a movie review is and hence the overall rating for a movie</a:t>
            </a:r>
          </a:p>
          <a:p>
            <a:pPr algn="just"/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The process of understanding if a review is positive or negative can be automated as the machine learns through training and testing the data</a:t>
            </a:r>
          </a:p>
          <a:p>
            <a:pPr algn="just"/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The main purpose of a movie review is to inform the reader about the film and its ideas.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4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1299706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The aim of the project is to determine the attitude of the reviewer with respect to various topics or the overall polarity of review</a:t>
            </a:r>
          </a:p>
          <a:p>
            <a:pPr algn="just"/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We used tokenization, word filtering, stemming, text representation, and classifications that all play a vital role to reach the aim of this project. For text representation, TF-IDF model is used.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To examine the performance like accuracy, recall, precision, F1 score of different machine learning classifiers (Naive Bayes, K-Nearest Neighbor Classifier (KNN), Decision Tree, and Logistic Regression) are used.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E7C0148F-B1AB-468C-A64A-AB7F6A051C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3723352"/>
                  </p:ext>
                </p:extLst>
              </p:nvPr>
            </p:nvGraphicFramePr>
            <p:xfrm>
              <a:off x="7525660" y="3795886"/>
              <a:ext cx="430716" cy="408046"/>
            </p:xfrm>
            <a:graphic>
              <a:graphicData uri="http://schemas.microsoft.com/office/powerpoint/2016/slidezoom">
                <pslz:sldZm>
                  <pslz:sldZmObj sldId="273" cId="2866601609">
                    <pslz:zmPr id="{C0F122BB-1298-474D-9F4A-ABBD48C0BEBA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0716" cy="40804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7C0148F-B1AB-468C-A64A-AB7F6A051C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5660" y="3795886"/>
                <a:ext cx="430716" cy="40804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9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Review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8F6017-24C0-497B-A928-E05D4944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68650"/>
              </p:ext>
            </p:extLst>
          </p:nvPr>
        </p:nvGraphicFramePr>
        <p:xfrm>
          <a:off x="427429" y="987574"/>
          <a:ext cx="8289141" cy="3861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63">
                  <a:extLst>
                    <a:ext uri="{9D8B030D-6E8A-4147-A177-3AD203B41FA5}">
                      <a16:colId xmlns:a16="http://schemas.microsoft.com/office/drawing/2014/main" val="418287137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7164199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3808835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5966571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652524134"/>
                    </a:ext>
                  </a:extLst>
                </a:gridCol>
                <a:gridCol w="944183">
                  <a:extLst>
                    <a:ext uri="{9D8B030D-6E8A-4147-A177-3AD203B41FA5}">
                      <a16:colId xmlns:a16="http://schemas.microsoft.com/office/drawing/2014/main" val="3664053123"/>
                    </a:ext>
                  </a:extLst>
                </a:gridCol>
                <a:gridCol w="1184163">
                  <a:extLst>
                    <a:ext uri="{9D8B030D-6E8A-4147-A177-3AD203B41FA5}">
                      <a16:colId xmlns:a16="http://schemas.microsoft.com/office/drawing/2014/main" val="3279839956"/>
                    </a:ext>
                  </a:extLst>
                </a:gridCol>
              </a:tblGrid>
              <a:tr h="504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Paper Name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Authors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Data source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Classifiers</a:t>
                      </a:r>
                    </a:p>
                    <a:p>
                      <a:pPr algn="ctr"/>
                      <a:r>
                        <a:rPr lang="en-US" sz="1200" dirty="0"/>
                        <a:t>used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Limitation</a:t>
                      </a:r>
                    </a:p>
                  </a:txBody>
                  <a:tcPr marL="124337" marR="124337" marT="62169" marB="62169"/>
                </a:tc>
                <a:extLst>
                  <a:ext uri="{0D108BD9-81ED-4DB2-BD59-A6C34878D82A}">
                    <a16:rowId xmlns:a16="http://schemas.microsoft.com/office/drawing/2014/main" val="524347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Sentiment Analysis of IMDb Movie Reviews Using Long Short-Term Memory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Saeed </a:t>
                      </a:r>
                      <a:r>
                        <a:rPr lang="en-US" sz="1200" dirty="0" err="1"/>
                        <a:t>Mian</a:t>
                      </a:r>
                      <a:r>
                        <a:rPr lang="en-US" sz="1200" dirty="0"/>
                        <a:t> Qaisar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Created by </a:t>
                      </a:r>
                    </a:p>
                    <a:p>
                      <a:pPr algn="just"/>
                      <a:r>
                        <a:rPr lang="en-US" sz="1200" dirty="0"/>
                        <a:t>Andrew </a:t>
                      </a:r>
                    </a:p>
                    <a:p>
                      <a:pPr algn="just"/>
                      <a:r>
                        <a:rPr lang="en-US" sz="1200" dirty="0"/>
                        <a:t>Maas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Long Short-Term memory classifier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89.9%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Higher classification accuracy can be achieved by employing the ensemble</a:t>
                      </a:r>
                    </a:p>
                    <a:p>
                      <a:pPr algn="just"/>
                      <a:r>
                        <a:rPr lang="en-US" sz="1200" dirty="0"/>
                        <a:t>classifiers or deep learning approaches</a:t>
                      </a:r>
                    </a:p>
                  </a:txBody>
                  <a:tcPr marL="124337" marR="124337" marT="62169" marB="62169"/>
                </a:tc>
                <a:extLst>
                  <a:ext uri="{0D108BD9-81ED-4DB2-BD59-A6C34878D82A}">
                    <a16:rowId xmlns:a16="http://schemas.microsoft.com/office/drawing/2014/main" val="3853994139"/>
                  </a:ext>
                </a:extLst>
              </a:tr>
              <a:tr h="504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Movies Reviews Sentiment Analysis and Classification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/>
                        <a:t>Mais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Yasen</a:t>
                      </a:r>
                      <a:endParaRPr lang="en-US" sz="1200" dirty="0"/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Sara </a:t>
                      </a:r>
                      <a:r>
                        <a:rPr lang="en-US" sz="1200" dirty="0" err="1"/>
                        <a:t>Tedmor</a:t>
                      </a:r>
                      <a:endParaRPr lang="en-US" sz="1200" dirty="0"/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IMDB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Naive Bayes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Decision Tree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Support Vector Classifier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Bayes Network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K-nearest Neighbors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Random Forest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96.01%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Authors wish to experiment with different SA methods in order to increase the accuracy of the results</a:t>
                      </a:r>
                    </a:p>
                  </a:txBody>
                  <a:tcPr marL="124337" marR="124337" marT="62169" marB="62169"/>
                </a:tc>
                <a:extLst>
                  <a:ext uri="{0D108BD9-81ED-4DB2-BD59-A6C34878D82A}">
                    <a16:rowId xmlns:a16="http://schemas.microsoft.com/office/drawing/2014/main" val="23308985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3FAF0BFB-F7D6-4DD0-81EC-D5F1559C04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5671224"/>
                  </p:ext>
                </p:extLst>
              </p:nvPr>
            </p:nvGraphicFramePr>
            <p:xfrm>
              <a:off x="8028384" y="411510"/>
              <a:ext cx="331786" cy="320538"/>
            </p:xfrm>
            <a:graphic>
              <a:graphicData uri="http://schemas.microsoft.com/office/powerpoint/2016/slidezoom">
                <pslz:sldZm>
                  <pslz:sldZmObj sldId="304" cId="2346361400">
                    <pslz:zmPr id="{3D8CD45C-F802-4BCC-8760-50AED4EF4E8A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1786" cy="32053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FAF0BFB-F7D6-4DD0-81EC-D5F1559C04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8384" y="411510"/>
                <a:ext cx="331786" cy="32053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71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Review Continued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8F6017-24C0-497B-A928-E05D4944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44398"/>
              </p:ext>
            </p:extLst>
          </p:nvPr>
        </p:nvGraphicFramePr>
        <p:xfrm>
          <a:off x="427429" y="987574"/>
          <a:ext cx="8289141" cy="4071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63">
                  <a:extLst>
                    <a:ext uri="{9D8B030D-6E8A-4147-A177-3AD203B41FA5}">
                      <a16:colId xmlns:a16="http://schemas.microsoft.com/office/drawing/2014/main" val="418287137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7164199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38088352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5966571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652524134"/>
                    </a:ext>
                  </a:extLst>
                </a:gridCol>
                <a:gridCol w="944183">
                  <a:extLst>
                    <a:ext uri="{9D8B030D-6E8A-4147-A177-3AD203B41FA5}">
                      <a16:colId xmlns:a16="http://schemas.microsoft.com/office/drawing/2014/main" val="3664053123"/>
                    </a:ext>
                  </a:extLst>
                </a:gridCol>
                <a:gridCol w="1184163">
                  <a:extLst>
                    <a:ext uri="{9D8B030D-6E8A-4147-A177-3AD203B41FA5}">
                      <a16:colId xmlns:a16="http://schemas.microsoft.com/office/drawing/2014/main" val="3279839956"/>
                    </a:ext>
                  </a:extLst>
                </a:gridCol>
              </a:tblGrid>
              <a:tr h="4637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Paper Name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Authors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Data</a:t>
                      </a:r>
                    </a:p>
                    <a:p>
                      <a:pPr algn="ctr"/>
                      <a:r>
                        <a:rPr lang="en-US" sz="1200" dirty="0"/>
                        <a:t>source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Classifiers</a:t>
                      </a:r>
                    </a:p>
                    <a:p>
                      <a:pPr algn="ctr"/>
                      <a:r>
                        <a:rPr lang="en-US" sz="1200" dirty="0"/>
                        <a:t>used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Future</a:t>
                      </a:r>
                    </a:p>
                    <a:p>
                      <a:pPr algn="ctr"/>
                      <a:r>
                        <a:rPr lang="en-US" sz="1200" dirty="0"/>
                        <a:t>Works</a:t>
                      </a:r>
                    </a:p>
                  </a:txBody>
                  <a:tcPr marL="124337" marR="124337" marT="62169" marB="62169"/>
                </a:tc>
                <a:extLst>
                  <a:ext uri="{0D108BD9-81ED-4DB2-BD59-A6C34878D82A}">
                    <a16:rowId xmlns:a16="http://schemas.microsoft.com/office/drawing/2014/main" val="524347983"/>
                  </a:ext>
                </a:extLst>
              </a:tr>
              <a:tr h="17964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03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Sentiment Analysis of IMDB Movie Reviews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Abhimanyu Singh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Chaitanya Kulkarni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/>
                        <a:t>Necati</a:t>
                      </a:r>
                      <a:r>
                        <a:rPr lang="en-US" sz="1200" dirty="0"/>
                        <a:t> A. </a:t>
                      </a:r>
                      <a:r>
                        <a:rPr lang="en-US" sz="1200" dirty="0" err="1"/>
                        <a:t>Ayan</a:t>
                      </a:r>
                      <a:endParaRPr lang="en-US" sz="1200" dirty="0"/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Created by </a:t>
                      </a:r>
                    </a:p>
                    <a:p>
                      <a:pPr algn="just"/>
                      <a:r>
                        <a:rPr lang="en-US" sz="1200" dirty="0" err="1"/>
                        <a:t>Abdalraouf</a:t>
                      </a:r>
                      <a:r>
                        <a:rPr lang="en-US" sz="1200" dirty="0"/>
                        <a:t> Hassan </a:t>
                      </a:r>
                    </a:p>
                    <a:p>
                      <a:pPr algn="just"/>
                      <a:r>
                        <a:rPr lang="en-US" sz="1200" dirty="0"/>
                        <a:t>and </a:t>
                      </a:r>
                      <a:r>
                        <a:rPr lang="en-US" sz="1200" dirty="0" err="1"/>
                        <a:t>Ausif</a:t>
                      </a:r>
                      <a:r>
                        <a:rPr lang="en-US" sz="1200" dirty="0"/>
                        <a:t> Mahmood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Naïve Bayes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Logistic Regression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Support Vector Machine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86.89%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A comparison of the performance analysis of deep learning</a:t>
                      </a:r>
                    </a:p>
                    <a:p>
                      <a:pPr algn="just"/>
                      <a:r>
                        <a:rPr lang="en-US" sz="1200" dirty="0"/>
                        <a:t>Algorithms will be conducted to improve the accuracy of the models</a:t>
                      </a:r>
                    </a:p>
                  </a:txBody>
                  <a:tcPr marL="124337" marR="124337" marT="62169" marB="62169"/>
                </a:tc>
                <a:extLst>
                  <a:ext uri="{0D108BD9-81ED-4DB2-BD59-A6C34878D82A}">
                    <a16:rowId xmlns:a16="http://schemas.microsoft.com/office/drawing/2014/main" val="3853994139"/>
                  </a:ext>
                </a:extLst>
              </a:tr>
              <a:tr h="16282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04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Sentiment Analysis For Movies Reviews Dataset Using Deep Learning Models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Nehal Mohamed Ali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/>
                        <a:t>Marwa</a:t>
                      </a:r>
                      <a:r>
                        <a:rPr lang="en-US" sz="1200" dirty="0"/>
                        <a:t> Mostafa Abd El Hamid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Aliaa </a:t>
                      </a:r>
                      <a:r>
                        <a:rPr lang="en-US" sz="1200" dirty="0" err="1"/>
                        <a:t>Youssif</a:t>
                      </a:r>
                      <a:endParaRPr lang="en-US" sz="1200" dirty="0"/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IMDB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Convolutional Neural Network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 Long Short-Term Memory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Recursive Neural Tensor Networks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89.20%</a:t>
                      </a:r>
                    </a:p>
                  </a:txBody>
                  <a:tcPr marL="124337" marR="124337" marT="62169" marB="6216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Conduct a similar study on different languages</a:t>
                      </a:r>
                    </a:p>
                  </a:txBody>
                  <a:tcPr marL="124337" marR="124337" marT="62169" marB="62169"/>
                </a:tc>
                <a:extLst>
                  <a:ext uri="{0D108BD9-81ED-4DB2-BD59-A6C34878D82A}">
                    <a16:rowId xmlns:a16="http://schemas.microsoft.com/office/drawing/2014/main" val="23308985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12D6316-DCA5-435B-A7EC-3D0A73F399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0075340"/>
                  </p:ext>
                </p:extLst>
              </p:nvPr>
            </p:nvGraphicFramePr>
            <p:xfrm>
              <a:off x="8100392" y="383674"/>
              <a:ext cx="333416" cy="315868"/>
            </p:xfrm>
            <a:graphic>
              <a:graphicData uri="http://schemas.microsoft.com/office/powerpoint/2016/slidezoom">
                <pslz:sldZm>
                  <pslz:sldZmObj sldId="273" cId="2866601609">
                    <pslz:zmPr id="{0146145C-054F-47CF-9016-0CFC7ACE38E5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3416" cy="31586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12D6316-DCA5-435B-A7EC-3D0A73F399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0392" y="383674"/>
                <a:ext cx="333416" cy="31586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36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Elbow Connector 10"/>
          <p:cNvCxnSpPr>
            <a:cxnSpLocks/>
          </p:cNvCxnSpPr>
          <p:nvPr/>
        </p:nvCxnSpPr>
        <p:spPr>
          <a:xfrm rot="10800000">
            <a:off x="3890353" y="1803599"/>
            <a:ext cx="2949898" cy="1004555"/>
          </a:xfrm>
          <a:prstGeom prst="bentConnector3">
            <a:avLst>
              <a:gd name="adj1" fmla="val 42785"/>
            </a:avLst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cxnSpLocks/>
          </p:cNvCxnSpPr>
          <p:nvPr/>
        </p:nvCxnSpPr>
        <p:spPr>
          <a:xfrm rot="10800000">
            <a:off x="2644032" y="2522254"/>
            <a:ext cx="4204171" cy="476729"/>
          </a:xfrm>
          <a:prstGeom prst="bentConnector3">
            <a:avLst>
              <a:gd name="adj1" fmla="val 39948"/>
            </a:avLst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3364111" y="3175015"/>
            <a:ext cx="3476141" cy="2074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cxnSpLocks/>
          </p:cNvCxnSpPr>
          <p:nvPr/>
        </p:nvCxnSpPr>
        <p:spPr>
          <a:xfrm rot="10800000" flipV="1">
            <a:off x="1936284" y="3380645"/>
            <a:ext cx="4896016" cy="482774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72622" y="2204570"/>
            <a:ext cx="1733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Dataset Description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84037" y="2860484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Preprocessing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72628" y="3561735"/>
            <a:ext cx="1666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Text Representation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4275" y="4070771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Classification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5762A983-9DFA-4151-B235-57E1D97EB2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274651"/>
                  </p:ext>
                </p:extLst>
              </p:nvPr>
            </p:nvGraphicFramePr>
            <p:xfrm>
              <a:off x="1957223" y="2168693"/>
              <a:ext cx="719384" cy="713338"/>
            </p:xfrm>
            <a:graphic>
              <a:graphicData uri="http://schemas.microsoft.com/office/powerpoint/2016/slidezoom">
                <pslz:sldZm>
                  <pslz:sldZmObj sldId="300" cId="224198276">
                    <pslz:zmPr id="{9E9B1FFB-89C4-4AB0-8283-4990A15D60C4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19384" cy="71333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762A983-9DFA-4151-B235-57E1D97EB2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7223" y="2168693"/>
                <a:ext cx="719384" cy="71333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F94162E2-6122-446C-8441-C47A01D4A0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9093566"/>
                  </p:ext>
                </p:extLst>
              </p:nvPr>
            </p:nvGraphicFramePr>
            <p:xfrm>
              <a:off x="2672622" y="2816876"/>
              <a:ext cx="713954" cy="713952"/>
            </p:xfrm>
            <a:graphic>
              <a:graphicData uri="http://schemas.microsoft.com/office/powerpoint/2016/slidezoom">
                <pslz:sldZm>
                  <pslz:sldZmObj sldId="305" cId="862069099">
                    <pslz:zmPr id="{CBF38678-0F1C-4C6F-8977-13DC2BE32246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13954" cy="71395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Slide Zoom 1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94162E2-6122-446C-8441-C47A01D4A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2622" y="2816876"/>
                <a:ext cx="713954" cy="71395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541EEC96-93D0-4AC3-9888-7DAF7CBECA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4147088"/>
                  </p:ext>
                </p:extLst>
              </p:nvPr>
            </p:nvGraphicFramePr>
            <p:xfrm>
              <a:off x="1280566" y="3500841"/>
              <a:ext cx="725160" cy="725158"/>
            </p:xfrm>
            <a:graphic>
              <a:graphicData uri="http://schemas.microsoft.com/office/powerpoint/2016/slidezoom">
                <pslz:sldZm>
                  <pslz:sldZmObj sldId="306" cId="2996993351">
                    <pslz:zmPr id="{281EFD59-948A-42FE-969F-8068DAAA24D6}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25160" cy="72515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Slide Zoom 2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541EEC96-93D0-4AC3-9888-7DAF7CBECA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0566" y="3500841"/>
                <a:ext cx="725160" cy="72515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33370550-2DB9-4BC6-AF0E-4EC2659D54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5507343"/>
                  </p:ext>
                </p:extLst>
              </p:nvPr>
            </p:nvGraphicFramePr>
            <p:xfrm>
              <a:off x="3216568" y="4007860"/>
              <a:ext cx="720078" cy="720080"/>
            </p:xfrm>
            <a:graphic>
              <a:graphicData uri="http://schemas.microsoft.com/office/powerpoint/2016/slidezoom">
                <pslz:sldZm>
                  <pslz:sldZmObj sldId="271" cId="3451297296">
                    <pslz:zmPr id="{61D513A4-62C0-41B0-98C8-9C1F3EBA6B59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20078" cy="72008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Slide Zoom 2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33370550-2DB9-4BC6-AF0E-4EC2659D54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6568" y="4007860"/>
                <a:ext cx="720078" cy="72008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7" name="Slide Zoom 26">
                <a:extLst>
                  <a:ext uri="{FF2B5EF4-FFF2-40B4-BE49-F238E27FC236}">
                    <a16:creationId xmlns:a16="http://schemas.microsoft.com/office/drawing/2014/main" id="{8A61CDA5-3FC8-442B-89AC-BB196F6431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8009863"/>
                  </p:ext>
                </p:extLst>
              </p:nvPr>
            </p:nvGraphicFramePr>
            <p:xfrm>
              <a:off x="6753792" y="2188540"/>
              <a:ext cx="986560" cy="1967386"/>
            </p:xfrm>
            <a:graphic>
              <a:graphicData uri="http://schemas.microsoft.com/office/powerpoint/2016/slidezoom">
                <pslz:sldZm>
                  <pslz:sldZmObj sldId="273" cId="2866601609">
                    <pslz:zmPr id="{F83E5689-575C-46AC-8060-C85B6CB2C767}" returnToParent="0" imageType="cover" transitionDur="1000">
                      <p166:blipFill xmlns:p166="http://schemas.microsoft.com/office/powerpoint/2016/6/main"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86560" cy="196738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7" name="Slide Zoom 26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8A61CDA5-3FC8-442B-89AC-BB196F6431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3792" y="2188540"/>
                <a:ext cx="986560" cy="196738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16" name="Elbow Connector 20">
            <a:extLst>
              <a:ext uri="{FF2B5EF4-FFF2-40B4-BE49-F238E27FC236}">
                <a16:creationId xmlns:a16="http://schemas.microsoft.com/office/drawing/2014/main" id="{915FA0DB-3270-45A1-A147-6D9C8B5C38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24276" y="3676586"/>
            <a:ext cx="3095732" cy="69131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C7C41FC-413D-4711-BF6D-9FD65D39BDE1}"/>
              </a:ext>
            </a:extLst>
          </p:cNvPr>
          <p:cNvSpPr txBox="1"/>
          <p:nvPr/>
        </p:nvSpPr>
        <p:spPr>
          <a:xfrm>
            <a:off x="3955152" y="1520659"/>
            <a:ext cx="1733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Proposed Method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" name="Slide Zoom 28">
                <a:extLst>
                  <a:ext uri="{FF2B5EF4-FFF2-40B4-BE49-F238E27FC236}">
                    <a16:creationId xmlns:a16="http://schemas.microsoft.com/office/drawing/2014/main" id="{59A9239E-4E21-4ED0-B089-DD03EEE364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6880781"/>
                  </p:ext>
                </p:extLst>
              </p:nvPr>
            </p:nvGraphicFramePr>
            <p:xfrm>
              <a:off x="3231834" y="1434353"/>
              <a:ext cx="723318" cy="723316"/>
            </p:xfrm>
            <a:graphic>
              <a:graphicData uri="http://schemas.microsoft.com/office/powerpoint/2016/slidezoom">
                <pslz:sldZm>
                  <pslz:sldZmObj sldId="307" cId="2095957769">
                    <pslz:zmPr id="{8F8EA8A8-1A8E-4B00-979C-BE7FF88AAA1F}" imageType="cover" transitionDur="1000">
                      <p166:blipFill xmlns:p166="http://schemas.microsoft.com/office/powerpoint/2016/6/main"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23318" cy="72331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" name="Slide Zoom 28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59A9239E-4E21-4ED0-B089-DD03EEE364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1834" y="1434353"/>
                <a:ext cx="723318" cy="72331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65125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4237</TotalTime>
  <Words>1540</Words>
  <Application>Microsoft Office PowerPoint</Application>
  <PresentationFormat>On-screen Show (16:9)</PresentationFormat>
  <Paragraphs>351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Cambria Math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Zubayer Rashid</cp:lastModifiedBy>
  <cp:revision>145</cp:revision>
  <dcterms:created xsi:type="dcterms:W3CDTF">2016-12-05T23:26:54Z</dcterms:created>
  <dcterms:modified xsi:type="dcterms:W3CDTF">2022-12-07T14:36:34Z</dcterms:modified>
</cp:coreProperties>
</file>