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Lst>
  <p:sldSz cx="18288000" cy="10287000"/>
  <p:notesSz cx="6858000" cy="9144000"/>
  <p:embeddedFontLst>
    <p:embeddedFont>
      <p:font typeface="Calibri" panose="020F0502020204030204" pitchFamily="34" charset="0"/>
      <p:regular r:id="rId5"/>
      <p:bold r:id="rId6"/>
      <p:italic r:id="rId7"/>
      <p:boldItalic r:id="rId8"/>
    </p:embeddedFont>
    <p:embeddedFont>
      <p:font typeface="Open Sans Light" panose="020B0306030504020204" pitchFamily="34" charset="0"/>
      <p:regular r:id="rId9"/>
      <p:italic r:id="rId10"/>
    </p:embeddedFont>
    <p:embeddedFont>
      <p:font typeface="Open Sans Light Bold" panose="020B0604020202020204" charset="0"/>
      <p:regular r:id="rId11"/>
      <p:bold r:id="rId12"/>
    </p:embeddedFont>
    <p:embeddedFont>
      <p:font typeface="Open Sans Light Italics" panose="020B0604020202020204" charset="0"/>
      <p:regular r:id="rId13"/>
      <p: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32" autoAdjust="0"/>
  </p:normalViewPr>
  <p:slideViewPr>
    <p:cSldViewPr>
      <p:cViewPr varScale="1">
        <p:scale>
          <a:sx n="41" d="100"/>
          <a:sy n="41" d="100"/>
        </p:scale>
        <p:origin x="8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presProps" Target="presProps.xml"/><Relationship Id="rId10" Type="http://schemas.openxmlformats.org/officeDocument/2006/relationships/font" Target="fonts/font6.fntdata"/><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5.fntdata"/><Relationship Id="rId14"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Hendra" userId="6c676184-0a70-4927-9ea1-488d55e32682" providerId="ADAL" clId="{A8B0740D-6284-4AEA-96DF-6E6604E71298}"/>
    <pc:docChg chg="custSel modSld">
      <pc:chgData name="Karen Hendra" userId="6c676184-0a70-4927-9ea1-488d55e32682" providerId="ADAL" clId="{A8B0740D-6284-4AEA-96DF-6E6604E71298}" dt="2022-08-25T02:45:36.952" v="14" actId="1076"/>
      <pc:docMkLst>
        <pc:docMk/>
      </pc:docMkLst>
      <pc:sldChg chg="delSp modSp mod">
        <pc:chgData name="Karen Hendra" userId="6c676184-0a70-4927-9ea1-488d55e32682" providerId="ADAL" clId="{A8B0740D-6284-4AEA-96DF-6E6604E71298}" dt="2022-08-25T02:45:36.952" v="14" actId="1076"/>
        <pc:sldMkLst>
          <pc:docMk/>
          <pc:sldMk cId="0" sldId="256"/>
        </pc:sldMkLst>
        <pc:spChg chg="mod">
          <ac:chgData name="Karen Hendra" userId="6c676184-0a70-4927-9ea1-488d55e32682" providerId="ADAL" clId="{A8B0740D-6284-4AEA-96DF-6E6604E71298}" dt="2022-08-25T02:45:36.952" v="14" actId="1076"/>
          <ac:spMkLst>
            <pc:docMk/>
            <pc:sldMk cId="0" sldId="256"/>
            <ac:spMk id="3" creationId="{00000000-0000-0000-0000-000000000000}"/>
          </ac:spMkLst>
        </pc:spChg>
        <pc:spChg chg="mod">
          <ac:chgData name="Karen Hendra" userId="6c676184-0a70-4927-9ea1-488d55e32682" providerId="ADAL" clId="{A8B0740D-6284-4AEA-96DF-6E6604E71298}" dt="2022-08-25T02:45:24.022" v="12" actId="404"/>
          <ac:spMkLst>
            <pc:docMk/>
            <pc:sldMk cId="0" sldId="256"/>
            <ac:spMk id="4" creationId="{00000000-0000-0000-0000-000000000000}"/>
          </ac:spMkLst>
        </pc:spChg>
        <pc:spChg chg="del mod">
          <ac:chgData name="Karen Hendra" userId="6c676184-0a70-4927-9ea1-488d55e32682" providerId="ADAL" clId="{A8B0740D-6284-4AEA-96DF-6E6604E71298}" dt="2022-08-25T02:44:14.627" v="2" actId="478"/>
          <ac:spMkLst>
            <pc:docMk/>
            <pc:sldMk cId="0" sldId="256"/>
            <ac:spMk id="6" creationId="{00000000-0000-0000-0000-000000000000}"/>
          </ac:spMkLst>
        </pc:spChg>
        <pc:spChg chg="mod">
          <ac:chgData name="Karen Hendra" userId="6c676184-0a70-4927-9ea1-488d55e32682" providerId="ADAL" clId="{A8B0740D-6284-4AEA-96DF-6E6604E71298}" dt="2022-08-25T02:45:28.097" v="13" actId="404"/>
          <ac:spMkLst>
            <pc:docMk/>
            <pc:sldMk cId="0" sldId="256"/>
            <ac:spMk id="7" creationId="{00000000-0000-0000-0000-000000000000}"/>
          </ac:spMkLst>
        </pc:spChg>
        <pc:picChg chg="del">
          <ac:chgData name="Karen Hendra" userId="6c676184-0a70-4927-9ea1-488d55e32682" providerId="ADAL" clId="{A8B0740D-6284-4AEA-96DF-6E6604E71298}" dt="2022-08-25T02:44:10.378" v="0" actId="478"/>
          <ac:picMkLst>
            <pc:docMk/>
            <pc:sldMk cId="0" sldId="256"/>
            <ac:picMk id="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AE5"/>
        </a:solidFill>
        <a:effectLst/>
      </p:bgPr>
    </p:bg>
    <p:spTree>
      <p:nvGrpSpPr>
        <p:cNvPr id="1" name=""/>
        <p:cNvGrpSpPr/>
        <p:nvPr/>
      </p:nvGrpSpPr>
      <p:grpSpPr>
        <a:xfrm>
          <a:off x="0" y="0"/>
          <a:ext cx="0" cy="0"/>
          <a:chOff x="0" y="0"/>
          <a:chExt cx="0" cy="0"/>
        </a:xfrm>
      </p:grpSpPr>
      <p:sp>
        <p:nvSpPr>
          <p:cNvPr id="2" name="TextBox 2"/>
          <p:cNvSpPr txBox="1"/>
          <p:nvPr/>
        </p:nvSpPr>
        <p:spPr>
          <a:xfrm>
            <a:off x="739842" y="434542"/>
            <a:ext cx="16519458" cy="679450"/>
          </a:xfrm>
          <a:prstGeom prst="rect">
            <a:avLst/>
          </a:prstGeom>
        </p:spPr>
        <p:txBody>
          <a:bodyPr lIns="0" tIns="0" rIns="0" bIns="0" rtlCol="0" anchor="t">
            <a:spAutoFit/>
          </a:bodyPr>
          <a:lstStyle/>
          <a:p>
            <a:pPr>
              <a:lnSpc>
                <a:spcPts val="5599"/>
              </a:lnSpc>
            </a:pPr>
            <a:r>
              <a:rPr lang="en-US" sz="3999">
                <a:solidFill>
                  <a:srgbClr val="000000"/>
                </a:solidFill>
                <a:latin typeface="Open Sans Light Bold"/>
              </a:rPr>
              <a:t>Career Ready Personal Reflection Assignment (15%)</a:t>
            </a:r>
          </a:p>
        </p:txBody>
      </p:sp>
      <p:sp>
        <p:nvSpPr>
          <p:cNvPr id="3" name="TextBox 3"/>
          <p:cNvSpPr txBox="1"/>
          <p:nvPr/>
        </p:nvSpPr>
        <p:spPr>
          <a:xfrm>
            <a:off x="609600" y="4381500"/>
            <a:ext cx="16196479" cy="5001369"/>
          </a:xfrm>
          <a:prstGeom prst="rect">
            <a:avLst/>
          </a:prstGeom>
        </p:spPr>
        <p:txBody>
          <a:bodyPr wrap="square" lIns="0" tIns="0" rIns="0" bIns="0" rtlCol="0" anchor="t">
            <a:spAutoFit/>
          </a:bodyPr>
          <a:lstStyle/>
          <a:p>
            <a:pPr>
              <a:lnSpc>
                <a:spcPts val="3000"/>
              </a:lnSpc>
            </a:pPr>
            <a:r>
              <a:rPr lang="en-US" sz="2800" dirty="0">
                <a:solidFill>
                  <a:srgbClr val="000000"/>
                </a:solidFill>
                <a:latin typeface="Open Sans Light Bold"/>
              </a:rPr>
              <a:t>Instructions &amp; Format:</a:t>
            </a:r>
          </a:p>
          <a:p>
            <a:pPr marL="431801" lvl="1" indent="-215900">
              <a:lnSpc>
                <a:spcPts val="3000"/>
              </a:lnSpc>
              <a:buFont typeface="Arial"/>
              <a:buChar char="•"/>
            </a:pPr>
            <a:r>
              <a:rPr lang="en-US" sz="2800" dirty="0">
                <a:solidFill>
                  <a:srgbClr val="000000"/>
                </a:solidFill>
                <a:latin typeface="Open Sans Light"/>
              </a:rPr>
              <a:t>Allow yourself time to reflect on the questions below </a:t>
            </a:r>
          </a:p>
          <a:p>
            <a:pPr marL="431801" lvl="1" indent="-215900">
              <a:lnSpc>
                <a:spcPts val="3000"/>
              </a:lnSpc>
              <a:buFont typeface="Arial"/>
              <a:buChar char="•"/>
            </a:pPr>
            <a:r>
              <a:rPr lang="en-US" sz="2800" dirty="0">
                <a:solidFill>
                  <a:srgbClr val="000000"/>
                </a:solidFill>
                <a:latin typeface="Open Sans Light"/>
              </a:rPr>
              <a:t>Remember there are no wrong answers, the importance is to allow yourself to be open and honest and describe what you feel when reflecting on these different areas of your life</a:t>
            </a:r>
          </a:p>
          <a:p>
            <a:pPr marL="431801" lvl="1" indent="-215900">
              <a:lnSpc>
                <a:spcPts val="3000"/>
              </a:lnSpc>
              <a:buFont typeface="Arial"/>
              <a:buChar char="•"/>
            </a:pPr>
            <a:r>
              <a:rPr lang="en-US" sz="2800" dirty="0">
                <a:solidFill>
                  <a:srgbClr val="000000"/>
                </a:solidFill>
                <a:latin typeface="Open Sans Light"/>
              </a:rPr>
              <a:t>Reflection requires you to be willing to be vulnerable, recognize and acknowledge things about yourself - it is not always easy, but it is helpful</a:t>
            </a:r>
          </a:p>
          <a:p>
            <a:pPr marL="431801" lvl="1" indent="-215900">
              <a:lnSpc>
                <a:spcPts val="3000"/>
              </a:lnSpc>
              <a:buFont typeface="Arial"/>
              <a:buChar char="•"/>
            </a:pPr>
            <a:r>
              <a:rPr lang="en-US" sz="2800" dirty="0">
                <a:solidFill>
                  <a:srgbClr val="000000"/>
                </a:solidFill>
                <a:latin typeface="Open Sans Light"/>
              </a:rPr>
              <a:t>The personal reflection must be unique to you, only you can be you!</a:t>
            </a:r>
          </a:p>
          <a:p>
            <a:pPr marL="431801" lvl="1" indent="-215900">
              <a:lnSpc>
                <a:spcPts val="3000"/>
              </a:lnSpc>
              <a:buFont typeface="Arial"/>
              <a:buChar char="•"/>
            </a:pPr>
            <a:r>
              <a:rPr lang="en-US" sz="2800" dirty="0">
                <a:solidFill>
                  <a:srgbClr val="000000"/>
                </a:solidFill>
                <a:latin typeface="Open Sans Light"/>
              </a:rPr>
              <a:t>The reflection must include thoughts and observations about all the reflection areas and questions</a:t>
            </a:r>
          </a:p>
          <a:p>
            <a:pPr marL="431801" lvl="1" indent="-215900">
              <a:lnSpc>
                <a:spcPts val="3000"/>
              </a:lnSpc>
              <a:buFont typeface="Arial"/>
              <a:buChar char="•"/>
            </a:pPr>
            <a:r>
              <a:rPr lang="en-US" sz="2800" dirty="0">
                <a:solidFill>
                  <a:srgbClr val="000000"/>
                </a:solidFill>
                <a:latin typeface="Open Sans Light"/>
              </a:rPr>
              <a:t>Reflection minimum word count 1000 words</a:t>
            </a:r>
          </a:p>
          <a:p>
            <a:pPr marL="431801" lvl="1" indent="-215900">
              <a:lnSpc>
                <a:spcPts val="3000"/>
              </a:lnSpc>
              <a:buFont typeface="Arial"/>
              <a:buChar char="•"/>
            </a:pPr>
            <a:r>
              <a:rPr lang="en-US" sz="2800" dirty="0">
                <a:solidFill>
                  <a:srgbClr val="000000"/>
                </a:solidFill>
                <a:latin typeface="Open Sans Light"/>
              </a:rPr>
              <a:t>Please use a Word document for your reflection</a:t>
            </a:r>
          </a:p>
          <a:p>
            <a:pPr>
              <a:lnSpc>
                <a:spcPts val="3000"/>
              </a:lnSpc>
            </a:pPr>
            <a:endParaRPr lang="en-US" sz="2800" dirty="0">
              <a:solidFill>
                <a:srgbClr val="000000"/>
              </a:solidFill>
              <a:latin typeface="Open Sans Light"/>
            </a:endParaRPr>
          </a:p>
          <a:p>
            <a:pPr>
              <a:lnSpc>
                <a:spcPts val="3000"/>
              </a:lnSpc>
            </a:pPr>
            <a:r>
              <a:rPr lang="en-US" sz="2800" dirty="0">
                <a:solidFill>
                  <a:srgbClr val="000000"/>
                </a:solidFill>
                <a:latin typeface="Open Sans Light Bold"/>
              </a:rPr>
              <a:t>Submission Instructions:</a:t>
            </a:r>
          </a:p>
          <a:p>
            <a:pPr marL="431801" lvl="1" indent="-215900">
              <a:lnSpc>
                <a:spcPts val="3000"/>
              </a:lnSpc>
              <a:buFont typeface="Arial"/>
              <a:buChar char="•"/>
            </a:pPr>
            <a:r>
              <a:rPr lang="en-US" sz="2800" dirty="0">
                <a:solidFill>
                  <a:srgbClr val="000000"/>
                </a:solidFill>
                <a:latin typeface="Open Sans Light"/>
              </a:rPr>
              <a:t>Please upload the reflection to the Dropbox by the specified date</a:t>
            </a:r>
          </a:p>
        </p:txBody>
      </p:sp>
      <p:sp>
        <p:nvSpPr>
          <p:cNvPr id="4" name="TextBox 4"/>
          <p:cNvSpPr txBox="1"/>
          <p:nvPr/>
        </p:nvSpPr>
        <p:spPr>
          <a:xfrm>
            <a:off x="739842" y="1379875"/>
            <a:ext cx="17131490" cy="718145"/>
          </a:xfrm>
          <a:prstGeom prst="rect">
            <a:avLst/>
          </a:prstGeom>
        </p:spPr>
        <p:txBody>
          <a:bodyPr lIns="0" tIns="0" rIns="0" bIns="0" rtlCol="0" anchor="t">
            <a:spAutoFit/>
          </a:bodyPr>
          <a:lstStyle/>
          <a:p>
            <a:pPr>
              <a:lnSpc>
                <a:spcPts val="2800"/>
              </a:lnSpc>
            </a:pPr>
            <a:r>
              <a:rPr lang="en-US" sz="2400" dirty="0">
                <a:solidFill>
                  <a:srgbClr val="000000"/>
                </a:solidFill>
                <a:latin typeface="Open Sans Light Bold"/>
              </a:rPr>
              <a:t>Objective: </a:t>
            </a:r>
            <a:r>
              <a:rPr lang="en-US" sz="2400" dirty="0">
                <a:solidFill>
                  <a:srgbClr val="000000"/>
                </a:solidFill>
                <a:latin typeface="Open Sans Light"/>
              </a:rPr>
              <a:t>Reflect on the content shared in the course and assess where you are now, where you want to be, and what needs to happen in order to get there. Reflection is an important tool for self assessment and practice improvement. </a:t>
            </a:r>
          </a:p>
        </p:txBody>
      </p:sp>
      <p:sp>
        <p:nvSpPr>
          <p:cNvPr id="7" name="TextBox 7"/>
          <p:cNvSpPr txBox="1"/>
          <p:nvPr/>
        </p:nvSpPr>
        <p:spPr>
          <a:xfrm>
            <a:off x="739842" y="2534573"/>
            <a:ext cx="16983069" cy="1107996"/>
          </a:xfrm>
          <a:prstGeom prst="rect">
            <a:avLst/>
          </a:prstGeom>
        </p:spPr>
        <p:txBody>
          <a:bodyPr wrap="square" lIns="0" tIns="0" rIns="0" bIns="0" rtlCol="0" anchor="t">
            <a:spAutoFit/>
          </a:bodyPr>
          <a:lstStyle/>
          <a:p>
            <a:r>
              <a:rPr lang="en-US" sz="2400" dirty="0">
                <a:solidFill>
                  <a:srgbClr val="000000"/>
                </a:solidFill>
                <a:latin typeface="Open Sans Light Bold"/>
              </a:rPr>
              <a:t>CPS-1001 Reach Back Reflection reminder:</a:t>
            </a:r>
          </a:p>
          <a:p>
            <a:r>
              <a:rPr lang="en-US" sz="2400" dirty="0">
                <a:solidFill>
                  <a:srgbClr val="000000"/>
                </a:solidFill>
                <a:latin typeface="Open Sans Light"/>
              </a:rPr>
              <a:t>When reflecting, please consider asking yourself the following. </a:t>
            </a:r>
            <a:r>
              <a:rPr lang="en-US" sz="2400" dirty="0">
                <a:solidFill>
                  <a:srgbClr val="000000"/>
                </a:solidFill>
                <a:latin typeface="Open Sans Light Bold"/>
              </a:rPr>
              <a:t>What am I reflecting on</a:t>
            </a:r>
            <a:r>
              <a:rPr lang="en-US" sz="2400" dirty="0">
                <a:solidFill>
                  <a:srgbClr val="000000"/>
                </a:solidFill>
                <a:latin typeface="Open Sans Light"/>
              </a:rPr>
              <a:t>, what is the </a:t>
            </a:r>
            <a:r>
              <a:rPr lang="en-US" sz="2400" dirty="0">
                <a:solidFill>
                  <a:srgbClr val="000000"/>
                </a:solidFill>
                <a:latin typeface="Open Sans Light Bold"/>
              </a:rPr>
              <a:t>impact, how do I feel about it</a:t>
            </a:r>
            <a:r>
              <a:rPr lang="en-US" sz="2400" dirty="0">
                <a:solidFill>
                  <a:srgbClr val="000000"/>
                </a:solidFill>
                <a:latin typeface="Open Sans Light"/>
              </a:rPr>
              <a:t> and what have I learned and what improvements will I make as a </a:t>
            </a:r>
            <a:r>
              <a:rPr lang="en-US" sz="2400" dirty="0">
                <a:solidFill>
                  <a:srgbClr val="000000"/>
                </a:solidFill>
                <a:latin typeface="Open Sans Light Bold"/>
              </a:rPr>
              <a:t>result/action of this opportunity to reflect</a:t>
            </a:r>
            <a:r>
              <a:rPr lang="en-US" sz="2400" dirty="0">
                <a:solidFill>
                  <a:srgbClr val="000000"/>
                </a:solidFill>
                <a:latin typeface="Open Sans Light"/>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88" t="16228" r="388"/>
          <a:stretch>
            <a:fillRect/>
          </a:stretch>
        </p:blipFill>
        <p:spPr>
          <a:xfrm>
            <a:off x="0" y="0"/>
            <a:ext cx="18288000" cy="10287000"/>
          </a:xfrm>
          <a:prstGeom prst="rect">
            <a:avLst/>
          </a:prstGeom>
        </p:spPr>
      </p:pic>
      <p:sp>
        <p:nvSpPr>
          <p:cNvPr id="3" name="TextBox 3"/>
          <p:cNvSpPr txBox="1"/>
          <p:nvPr/>
        </p:nvSpPr>
        <p:spPr>
          <a:xfrm>
            <a:off x="739842" y="1281719"/>
            <a:ext cx="16717241" cy="8753602"/>
          </a:xfrm>
          <a:prstGeom prst="rect">
            <a:avLst/>
          </a:prstGeom>
        </p:spPr>
        <p:txBody>
          <a:bodyPr lIns="0" tIns="0" rIns="0" bIns="0" rtlCol="0" anchor="t">
            <a:spAutoFit/>
          </a:bodyPr>
          <a:lstStyle/>
          <a:p>
            <a:pPr>
              <a:lnSpc>
                <a:spcPts val="3013"/>
              </a:lnSpc>
            </a:pPr>
            <a:r>
              <a:rPr lang="en-US" sz="2199">
                <a:solidFill>
                  <a:srgbClr val="000000"/>
                </a:solidFill>
                <a:latin typeface="Open Sans Light Bold"/>
              </a:rPr>
              <a:t>Goals/Skills/Personal Brand: </a:t>
            </a:r>
          </a:p>
          <a:p>
            <a:pPr marL="474979" lvl="1" indent="-237490">
              <a:lnSpc>
                <a:spcPts val="3013"/>
              </a:lnSpc>
              <a:buFont typeface="Arial"/>
              <a:buChar char="•"/>
            </a:pPr>
            <a:r>
              <a:rPr lang="en-US" sz="2199">
                <a:solidFill>
                  <a:srgbClr val="000000"/>
                </a:solidFill>
                <a:latin typeface="Open Sans Light"/>
              </a:rPr>
              <a:t>What are three career goals for the upcoming WIL term I would like to focus on? Why?</a:t>
            </a:r>
          </a:p>
          <a:p>
            <a:pPr marL="474979" lvl="1" indent="-237490">
              <a:lnSpc>
                <a:spcPts val="3013"/>
              </a:lnSpc>
              <a:buFont typeface="Arial"/>
              <a:buChar char="•"/>
            </a:pPr>
            <a:r>
              <a:rPr lang="en-US" sz="2199">
                <a:solidFill>
                  <a:srgbClr val="000000"/>
                </a:solidFill>
                <a:latin typeface="Open Sans Light"/>
              </a:rPr>
              <a:t>What are some of the most interesting discoveries I made related to job search/career preparation in this course? Why?</a:t>
            </a:r>
          </a:p>
          <a:p>
            <a:pPr marL="474979" lvl="1" indent="-237490">
              <a:lnSpc>
                <a:spcPts val="3013"/>
              </a:lnSpc>
              <a:buFont typeface="Arial"/>
              <a:buChar char="•"/>
            </a:pPr>
            <a:r>
              <a:rPr lang="en-US" sz="2199">
                <a:solidFill>
                  <a:srgbClr val="000000"/>
                </a:solidFill>
                <a:latin typeface="Open Sans Light"/>
              </a:rPr>
              <a:t>What do I do in everyday life that I can bring to a WIL experience? How will this benefit myself, my colleagues, an organization?</a:t>
            </a:r>
          </a:p>
          <a:p>
            <a:pPr marL="474979" lvl="1" indent="-237490">
              <a:lnSpc>
                <a:spcPts val="3013"/>
              </a:lnSpc>
              <a:buFont typeface="Arial"/>
              <a:buChar char="•"/>
            </a:pPr>
            <a:r>
              <a:rPr lang="en-US" sz="2199">
                <a:solidFill>
                  <a:srgbClr val="000000"/>
                </a:solidFill>
                <a:latin typeface="Open Sans Light"/>
              </a:rPr>
              <a:t>What have I done this past year that I am especially proud of, why?</a:t>
            </a:r>
          </a:p>
          <a:p>
            <a:pPr marL="474979" lvl="1" indent="-237490">
              <a:lnSpc>
                <a:spcPts val="3013"/>
              </a:lnSpc>
              <a:buFont typeface="Arial"/>
              <a:buChar char="•"/>
            </a:pPr>
            <a:r>
              <a:rPr lang="en-US" sz="2199">
                <a:solidFill>
                  <a:srgbClr val="000000"/>
                </a:solidFill>
                <a:latin typeface="Open Sans Light"/>
              </a:rPr>
              <a:t>What's the one thing about myself I would like to work to improve, and why?</a:t>
            </a:r>
          </a:p>
          <a:p>
            <a:pPr>
              <a:lnSpc>
                <a:spcPts val="3013"/>
              </a:lnSpc>
            </a:pPr>
            <a:endParaRPr lang="en-US" sz="2199">
              <a:solidFill>
                <a:srgbClr val="000000"/>
              </a:solidFill>
              <a:latin typeface="Open Sans Light"/>
            </a:endParaRPr>
          </a:p>
          <a:p>
            <a:pPr>
              <a:lnSpc>
                <a:spcPts val="3013"/>
              </a:lnSpc>
            </a:pPr>
            <a:r>
              <a:rPr lang="en-US" sz="2199">
                <a:solidFill>
                  <a:srgbClr val="000000"/>
                </a:solidFill>
                <a:latin typeface="Open Sans Light Bold"/>
              </a:rPr>
              <a:t>Job Search/Networking:</a:t>
            </a:r>
          </a:p>
          <a:p>
            <a:pPr marL="474979" lvl="1" indent="-237490">
              <a:lnSpc>
                <a:spcPts val="3013"/>
              </a:lnSpc>
              <a:buFont typeface="Arial"/>
              <a:buChar char="•"/>
            </a:pPr>
            <a:r>
              <a:rPr lang="en-US" sz="2199">
                <a:solidFill>
                  <a:srgbClr val="000000"/>
                </a:solidFill>
                <a:latin typeface="Open Sans Light"/>
              </a:rPr>
              <a:t>What are some of my most important learning moments during the CPS-1001/2001 courses and what made them so? Why?</a:t>
            </a:r>
          </a:p>
          <a:p>
            <a:pPr marL="474979" lvl="1" indent="-237490">
              <a:lnSpc>
                <a:spcPts val="3013"/>
              </a:lnSpc>
              <a:buFont typeface="Arial"/>
              <a:buChar char="•"/>
            </a:pPr>
            <a:r>
              <a:rPr lang="en-US" sz="2199">
                <a:solidFill>
                  <a:srgbClr val="000000"/>
                </a:solidFill>
                <a:latin typeface="Open Sans Light"/>
              </a:rPr>
              <a:t>How do I consider/evaluate my job search and networking efforts to date? What can I do to become even more successful?</a:t>
            </a:r>
          </a:p>
          <a:p>
            <a:pPr>
              <a:lnSpc>
                <a:spcPts val="3013"/>
              </a:lnSpc>
            </a:pPr>
            <a:endParaRPr lang="en-US" sz="2199">
              <a:solidFill>
                <a:srgbClr val="000000"/>
              </a:solidFill>
              <a:latin typeface="Open Sans Light"/>
            </a:endParaRPr>
          </a:p>
          <a:p>
            <a:pPr>
              <a:lnSpc>
                <a:spcPts val="3013"/>
              </a:lnSpc>
            </a:pPr>
            <a:r>
              <a:rPr lang="en-US" sz="2199">
                <a:solidFill>
                  <a:srgbClr val="000000"/>
                </a:solidFill>
                <a:latin typeface="Open Sans Light Bold"/>
              </a:rPr>
              <a:t>Professional Conduct/Presentation: </a:t>
            </a:r>
          </a:p>
          <a:p>
            <a:pPr marL="474979" lvl="1" indent="-237490">
              <a:lnSpc>
                <a:spcPts val="3013"/>
              </a:lnSpc>
              <a:buFont typeface="Arial"/>
              <a:buChar char="•"/>
            </a:pPr>
            <a:r>
              <a:rPr lang="en-US" sz="2199">
                <a:solidFill>
                  <a:srgbClr val="000000"/>
                </a:solidFill>
                <a:latin typeface="Open Sans Light"/>
              </a:rPr>
              <a:t>What habits did I learn that I want to keep doing? Why?</a:t>
            </a:r>
          </a:p>
          <a:p>
            <a:pPr marL="474979" lvl="1" indent="-237490">
              <a:lnSpc>
                <a:spcPts val="3013"/>
              </a:lnSpc>
              <a:buFont typeface="Arial"/>
              <a:buChar char="•"/>
            </a:pPr>
            <a:r>
              <a:rPr lang="en-US" sz="2199">
                <a:solidFill>
                  <a:srgbClr val="000000"/>
                </a:solidFill>
                <a:latin typeface="Open Sans Light"/>
              </a:rPr>
              <a:t>How am I lining up my actions with my values? (Integrity is about matching up your actions with your words and values). </a:t>
            </a:r>
          </a:p>
          <a:p>
            <a:pPr marL="474979" lvl="1" indent="-237490">
              <a:lnSpc>
                <a:spcPts val="3013"/>
              </a:lnSpc>
              <a:buFont typeface="Arial"/>
              <a:buChar char="•"/>
            </a:pPr>
            <a:r>
              <a:rPr lang="en-US" sz="2199">
                <a:solidFill>
                  <a:srgbClr val="000000"/>
                </a:solidFill>
                <a:latin typeface="Open Sans Light"/>
              </a:rPr>
              <a:t>How honest am I with myself right now? (Open to consider my actions and consequences of the decisions you make)</a:t>
            </a:r>
          </a:p>
          <a:p>
            <a:pPr marL="474979" lvl="1" indent="-237490">
              <a:lnSpc>
                <a:spcPts val="3013"/>
              </a:lnSpc>
              <a:buFont typeface="Arial"/>
              <a:buChar char="•"/>
            </a:pPr>
            <a:r>
              <a:rPr lang="en-US" sz="2199">
                <a:solidFill>
                  <a:srgbClr val="000000"/>
                </a:solidFill>
                <a:latin typeface="Open Sans Light"/>
              </a:rPr>
              <a:t>What are my personal growth opportunities for the next year? Please be specific.</a:t>
            </a:r>
          </a:p>
          <a:p>
            <a:pPr>
              <a:lnSpc>
                <a:spcPts val="3013"/>
              </a:lnSpc>
            </a:pPr>
            <a:endParaRPr lang="en-US" sz="2199">
              <a:solidFill>
                <a:srgbClr val="000000"/>
              </a:solidFill>
              <a:latin typeface="Open Sans Light"/>
            </a:endParaRPr>
          </a:p>
          <a:p>
            <a:pPr>
              <a:lnSpc>
                <a:spcPts val="3013"/>
              </a:lnSpc>
            </a:pPr>
            <a:r>
              <a:rPr lang="en-US" sz="2199">
                <a:solidFill>
                  <a:srgbClr val="000000"/>
                </a:solidFill>
                <a:latin typeface="Open Sans Light Bold"/>
              </a:rPr>
              <a:t>Collaboration/Teamwork:</a:t>
            </a:r>
          </a:p>
          <a:p>
            <a:pPr marL="474979" lvl="1" indent="-237490">
              <a:lnSpc>
                <a:spcPts val="3013"/>
              </a:lnSpc>
              <a:buFont typeface="Arial"/>
              <a:buChar char="•"/>
            </a:pPr>
            <a:r>
              <a:rPr lang="en-US" sz="2199">
                <a:solidFill>
                  <a:srgbClr val="000000"/>
                </a:solidFill>
                <a:latin typeface="Open Sans Light"/>
              </a:rPr>
              <a:t>What are some things my classmates do that help me learn? Please be specific</a:t>
            </a:r>
          </a:p>
          <a:p>
            <a:pPr marL="474979" lvl="1" indent="-237490">
              <a:lnSpc>
                <a:spcPts val="3013"/>
              </a:lnSpc>
              <a:buFont typeface="Arial"/>
              <a:buChar char="•"/>
            </a:pPr>
            <a:r>
              <a:rPr lang="en-US" sz="2199">
                <a:solidFill>
                  <a:srgbClr val="000000"/>
                </a:solidFill>
                <a:latin typeface="Open Sans Light"/>
              </a:rPr>
              <a:t>What are three tips I want to give myself about how to be successful in a team environment</a:t>
            </a:r>
          </a:p>
          <a:p>
            <a:pPr>
              <a:lnSpc>
                <a:spcPts val="3013"/>
              </a:lnSpc>
            </a:pPr>
            <a:endParaRPr lang="en-US" sz="2199">
              <a:solidFill>
                <a:srgbClr val="000000"/>
              </a:solidFill>
              <a:latin typeface="Open Sans Light"/>
            </a:endParaRPr>
          </a:p>
          <a:p>
            <a:pPr>
              <a:lnSpc>
                <a:spcPts val="3013"/>
              </a:lnSpc>
            </a:pPr>
            <a:r>
              <a:rPr lang="en-US" sz="2199">
                <a:solidFill>
                  <a:srgbClr val="000000"/>
                </a:solidFill>
                <a:latin typeface="Open Sans Light Bold"/>
              </a:rPr>
              <a:t>Career Readiness: </a:t>
            </a:r>
          </a:p>
          <a:p>
            <a:pPr marL="474979" lvl="1" indent="-237490">
              <a:lnSpc>
                <a:spcPts val="3013"/>
              </a:lnSpc>
              <a:buFont typeface="Arial"/>
              <a:buChar char="•"/>
            </a:pPr>
            <a:r>
              <a:rPr lang="en-US" sz="2199">
                <a:solidFill>
                  <a:srgbClr val="000000"/>
                </a:solidFill>
                <a:latin typeface="Open Sans Light"/>
              </a:rPr>
              <a:t>How ready do I feel for the upcoming WIL term? What do I need to do between now and then to ensure I have a successful term?</a:t>
            </a:r>
          </a:p>
        </p:txBody>
      </p:sp>
      <p:sp>
        <p:nvSpPr>
          <p:cNvPr id="4" name="TextBox 4"/>
          <p:cNvSpPr txBox="1"/>
          <p:nvPr/>
        </p:nvSpPr>
        <p:spPr>
          <a:xfrm>
            <a:off x="739842" y="358775"/>
            <a:ext cx="10129049" cy="596900"/>
          </a:xfrm>
          <a:prstGeom prst="rect">
            <a:avLst/>
          </a:prstGeom>
        </p:spPr>
        <p:txBody>
          <a:bodyPr lIns="0" tIns="0" rIns="0" bIns="0" rtlCol="0" anchor="t">
            <a:spAutoFit/>
          </a:bodyPr>
          <a:lstStyle/>
          <a:p>
            <a:pPr>
              <a:lnSpc>
                <a:spcPts val="4900"/>
              </a:lnSpc>
            </a:pPr>
            <a:r>
              <a:rPr lang="en-US" sz="3500">
                <a:solidFill>
                  <a:srgbClr val="000000"/>
                </a:solidFill>
                <a:latin typeface="Open Sans Light Bold"/>
              </a:rPr>
              <a:t>Career Ready Personal Reflection Questions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AE5"/>
        </a:solidFill>
        <a:effectLst/>
      </p:bgPr>
    </p:bg>
    <p:spTree>
      <p:nvGrpSpPr>
        <p:cNvPr id="1" name=""/>
        <p:cNvGrpSpPr/>
        <p:nvPr/>
      </p:nvGrpSpPr>
      <p:grpSpPr>
        <a:xfrm>
          <a:off x="0" y="0"/>
          <a:ext cx="0" cy="0"/>
          <a:chOff x="0" y="0"/>
          <a:chExt cx="0" cy="0"/>
        </a:xfrm>
      </p:grpSpPr>
      <p:grpSp>
        <p:nvGrpSpPr>
          <p:cNvPr id="2" name="Group 2"/>
          <p:cNvGrpSpPr/>
          <p:nvPr/>
        </p:nvGrpSpPr>
        <p:grpSpPr>
          <a:xfrm>
            <a:off x="759615" y="6934138"/>
            <a:ext cx="16808884" cy="2215751"/>
            <a:chOff x="0" y="0"/>
            <a:chExt cx="5685968" cy="749525"/>
          </a:xfrm>
        </p:grpSpPr>
        <p:sp>
          <p:nvSpPr>
            <p:cNvPr id="3" name="Freeform 3"/>
            <p:cNvSpPr/>
            <p:nvPr/>
          </p:nvSpPr>
          <p:spPr>
            <a:xfrm>
              <a:off x="0" y="0"/>
              <a:ext cx="5685968" cy="749525"/>
            </a:xfrm>
            <a:custGeom>
              <a:avLst/>
              <a:gdLst/>
              <a:ahLst/>
              <a:cxnLst/>
              <a:rect l="l" t="t" r="r" b="b"/>
              <a:pathLst>
                <a:path w="5685968" h="749525">
                  <a:moveTo>
                    <a:pt x="0" y="0"/>
                  </a:moveTo>
                  <a:lnTo>
                    <a:pt x="5685968" y="0"/>
                  </a:lnTo>
                  <a:lnTo>
                    <a:pt x="5685968" y="749525"/>
                  </a:lnTo>
                  <a:lnTo>
                    <a:pt x="0" y="749525"/>
                  </a:lnTo>
                  <a:close/>
                </a:path>
              </a:pathLst>
            </a:custGeom>
            <a:solidFill>
              <a:srgbClr val="BFBCBC"/>
            </a:solidFill>
          </p:spPr>
        </p:sp>
      </p:grpSp>
      <p:sp>
        <p:nvSpPr>
          <p:cNvPr id="4" name="TextBox 4"/>
          <p:cNvSpPr txBox="1"/>
          <p:nvPr/>
        </p:nvSpPr>
        <p:spPr>
          <a:xfrm>
            <a:off x="956872" y="9286009"/>
            <a:ext cx="16085399" cy="264160"/>
          </a:xfrm>
          <a:prstGeom prst="rect">
            <a:avLst/>
          </a:prstGeom>
        </p:spPr>
        <p:txBody>
          <a:bodyPr lIns="0" tIns="0" rIns="0" bIns="0" rtlCol="0" anchor="t">
            <a:spAutoFit/>
          </a:bodyPr>
          <a:lstStyle/>
          <a:p>
            <a:pPr>
              <a:lnSpc>
                <a:spcPts val="2239"/>
              </a:lnSpc>
            </a:pPr>
            <a:r>
              <a:rPr lang="en-US" sz="1599">
                <a:solidFill>
                  <a:srgbClr val="000000"/>
                </a:solidFill>
                <a:latin typeface="Open Sans Light Italics"/>
              </a:rPr>
              <a:t>*Answers must be unique to the individual. Any answer deemed too generic and too similar to other reflections will be treated as a violation of the Academic Integrity Policy.</a:t>
            </a:r>
          </a:p>
        </p:txBody>
      </p:sp>
      <p:sp>
        <p:nvSpPr>
          <p:cNvPr id="5" name="TextBox 5"/>
          <p:cNvSpPr txBox="1"/>
          <p:nvPr/>
        </p:nvSpPr>
        <p:spPr>
          <a:xfrm>
            <a:off x="739842" y="410820"/>
            <a:ext cx="16519458" cy="596900"/>
          </a:xfrm>
          <a:prstGeom prst="rect">
            <a:avLst/>
          </a:prstGeom>
        </p:spPr>
        <p:txBody>
          <a:bodyPr lIns="0" tIns="0" rIns="0" bIns="0" rtlCol="0" anchor="t">
            <a:spAutoFit/>
          </a:bodyPr>
          <a:lstStyle/>
          <a:p>
            <a:pPr>
              <a:lnSpc>
                <a:spcPts val="4900"/>
              </a:lnSpc>
            </a:pPr>
            <a:r>
              <a:rPr lang="en-US" sz="3500">
                <a:solidFill>
                  <a:srgbClr val="000000"/>
                </a:solidFill>
                <a:latin typeface="Open Sans Light Bold"/>
              </a:rPr>
              <a:t>Career Ready Personal Reflection Assignment Marking Criteria (15%)</a:t>
            </a:r>
          </a:p>
        </p:txBody>
      </p:sp>
      <p:sp>
        <p:nvSpPr>
          <p:cNvPr id="6" name="TextBox 6"/>
          <p:cNvSpPr txBox="1"/>
          <p:nvPr/>
        </p:nvSpPr>
        <p:spPr>
          <a:xfrm>
            <a:off x="15829148" y="9513339"/>
            <a:ext cx="893422" cy="514350"/>
          </a:xfrm>
          <a:prstGeom prst="rect">
            <a:avLst/>
          </a:prstGeom>
        </p:spPr>
        <p:txBody>
          <a:bodyPr lIns="0" tIns="0" rIns="0" bIns="0" rtlCol="0" anchor="t">
            <a:spAutoFit/>
          </a:bodyPr>
          <a:lstStyle/>
          <a:p>
            <a:pPr algn="r">
              <a:lnSpc>
                <a:spcPts val="4200"/>
              </a:lnSpc>
            </a:pPr>
            <a:r>
              <a:rPr lang="en-US" sz="3000">
                <a:solidFill>
                  <a:srgbClr val="000000"/>
                </a:solidFill>
                <a:latin typeface="Open Sans Light Bold"/>
              </a:rPr>
              <a:t>/20</a:t>
            </a:r>
          </a:p>
        </p:txBody>
      </p:sp>
      <p:grpSp>
        <p:nvGrpSpPr>
          <p:cNvPr id="7" name="Group 7"/>
          <p:cNvGrpSpPr/>
          <p:nvPr/>
        </p:nvGrpSpPr>
        <p:grpSpPr>
          <a:xfrm>
            <a:off x="739842" y="1346093"/>
            <a:ext cx="16808884" cy="1112664"/>
            <a:chOff x="0" y="0"/>
            <a:chExt cx="5685968" cy="376383"/>
          </a:xfrm>
        </p:grpSpPr>
        <p:sp>
          <p:nvSpPr>
            <p:cNvPr id="8" name="Freeform 8"/>
            <p:cNvSpPr/>
            <p:nvPr/>
          </p:nvSpPr>
          <p:spPr>
            <a:xfrm>
              <a:off x="0" y="0"/>
              <a:ext cx="5685968" cy="376383"/>
            </a:xfrm>
            <a:custGeom>
              <a:avLst/>
              <a:gdLst/>
              <a:ahLst/>
              <a:cxnLst/>
              <a:rect l="l" t="t" r="r" b="b"/>
              <a:pathLst>
                <a:path w="5685968" h="376383">
                  <a:moveTo>
                    <a:pt x="0" y="0"/>
                  </a:moveTo>
                  <a:lnTo>
                    <a:pt x="5685968" y="0"/>
                  </a:lnTo>
                  <a:lnTo>
                    <a:pt x="5685968" y="376383"/>
                  </a:lnTo>
                  <a:lnTo>
                    <a:pt x="0" y="376383"/>
                  </a:lnTo>
                  <a:close/>
                </a:path>
              </a:pathLst>
            </a:custGeom>
            <a:solidFill>
              <a:srgbClr val="44494B"/>
            </a:solidFill>
          </p:spPr>
        </p:sp>
      </p:grpSp>
      <p:sp>
        <p:nvSpPr>
          <p:cNvPr id="9" name="TextBox 9"/>
          <p:cNvSpPr txBox="1"/>
          <p:nvPr/>
        </p:nvSpPr>
        <p:spPr>
          <a:xfrm>
            <a:off x="3383115" y="1668675"/>
            <a:ext cx="2542442" cy="349250"/>
          </a:xfrm>
          <a:prstGeom prst="rect">
            <a:avLst/>
          </a:prstGeom>
        </p:spPr>
        <p:txBody>
          <a:bodyPr lIns="0" tIns="0" rIns="0" bIns="0" rtlCol="0" anchor="t">
            <a:spAutoFit/>
          </a:bodyPr>
          <a:lstStyle/>
          <a:p>
            <a:pPr algn="ctr">
              <a:lnSpc>
                <a:spcPts val="2800"/>
              </a:lnSpc>
            </a:pPr>
            <a:r>
              <a:rPr lang="en-US" sz="2000">
                <a:solidFill>
                  <a:srgbClr val="FFFFFF"/>
                </a:solidFill>
                <a:latin typeface="Open Sans Light Bold"/>
              </a:rPr>
              <a:t>Critical Reflection</a:t>
            </a:r>
          </a:p>
        </p:txBody>
      </p:sp>
      <p:sp>
        <p:nvSpPr>
          <p:cNvPr id="10" name="TextBox 10"/>
          <p:cNvSpPr txBox="1"/>
          <p:nvPr/>
        </p:nvSpPr>
        <p:spPr>
          <a:xfrm>
            <a:off x="6621615" y="1668675"/>
            <a:ext cx="2542442" cy="349250"/>
          </a:xfrm>
          <a:prstGeom prst="rect">
            <a:avLst/>
          </a:prstGeom>
        </p:spPr>
        <p:txBody>
          <a:bodyPr lIns="0" tIns="0" rIns="0" bIns="0" rtlCol="0" anchor="t">
            <a:spAutoFit/>
          </a:bodyPr>
          <a:lstStyle/>
          <a:p>
            <a:pPr algn="ctr">
              <a:lnSpc>
                <a:spcPts val="2800"/>
              </a:lnSpc>
            </a:pPr>
            <a:r>
              <a:rPr lang="en-US" sz="2000">
                <a:solidFill>
                  <a:srgbClr val="FFFFFF"/>
                </a:solidFill>
                <a:latin typeface="Open Sans Light Bold"/>
              </a:rPr>
              <a:t>Reflection</a:t>
            </a:r>
          </a:p>
        </p:txBody>
      </p:sp>
      <p:sp>
        <p:nvSpPr>
          <p:cNvPr id="11" name="TextBox 11"/>
          <p:cNvSpPr txBox="1"/>
          <p:nvPr/>
        </p:nvSpPr>
        <p:spPr>
          <a:xfrm>
            <a:off x="10171843" y="1668675"/>
            <a:ext cx="2542442" cy="349250"/>
          </a:xfrm>
          <a:prstGeom prst="rect">
            <a:avLst/>
          </a:prstGeom>
        </p:spPr>
        <p:txBody>
          <a:bodyPr lIns="0" tIns="0" rIns="0" bIns="0" rtlCol="0" anchor="t">
            <a:spAutoFit/>
          </a:bodyPr>
          <a:lstStyle/>
          <a:p>
            <a:pPr algn="ctr">
              <a:lnSpc>
                <a:spcPts val="2800"/>
              </a:lnSpc>
            </a:pPr>
            <a:r>
              <a:rPr lang="en-US" sz="2000">
                <a:solidFill>
                  <a:srgbClr val="FFFFFF"/>
                </a:solidFill>
                <a:latin typeface="Open Sans Light Bold"/>
              </a:rPr>
              <a:t>Understanding</a:t>
            </a:r>
          </a:p>
        </p:txBody>
      </p:sp>
      <p:sp>
        <p:nvSpPr>
          <p:cNvPr id="12" name="TextBox 12"/>
          <p:cNvSpPr txBox="1"/>
          <p:nvPr/>
        </p:nvSpPr>
        <p:spPr>
          <a:xfrm>
            <a:off x="13194884" y="1668675"/>
            <a:ext cx="4064416" cy="349250"/>
          </a:xfrm>
          <a:prstGeom prst="rect">
            <a:avLst/>
          </a:prstGeom>
        </p:spPr>
        <p:txBody>
          <a:bodyPr lIns="0" tIns="0" rIns="0" bIns="0" rtlCol="0" anchor="t">
            <a:spAutoFit/>
          </a:bodyPr>
          <a:lstStyle/>
          <a:p>
            <a:pPr algn="ctr">
              <a:lnSpc>
                <a:spcPts val="2800"/>
              </a:lnSpc>
            </a:pPr>
            <a:r>
              <a:rPr lang="en-US" sz="2000">
                <a:solidFill>
                  <a:srgbClr val="FFFFFF"/>
                </a:solidFill>
                <a:latin typeface="Open Sans Light Bold"/>
              </a:rPr>
              <a:t>Habitual Action/Non-Reflection</a:t>
            </a:r>
          </a:p>
        </p:txBody>
      </p:sp>
      <p:grpSp>
        <p:nvGrpSpPr>
          <p:cNvPr id="13" name="Group 13"/>
          <p:cNvGrpSpPr/>
          <p:nvPr/>
        </p:nvGrpSpPr>
        <p:grpSpPr>
          <a:xfrm>
            <a:off x="739558" y="2443841"/>
            <a:ext cx="16808884" cy="2318659"/>
            <a:chOff x="0" y="0"/>
            <a:chExt cx="5685968" cy="784336"/>
          </a:xfrm>
        </p:grpSpPr>
        <p:sp>
          <p:nvSpPr>
            <p:cNvPr id="14" name="Freeform 14"/>
            <p:cNvSpPr/>
            <p:nvPr/>
          </p:nvSpPr>
          <p:spPr>
            <a:xfrm>
              <a:off x="0" y="0"/>
              <a:ext cx="5685968" cy="784336"/>
            </a:xfrm>
            <a:custGeom>
              <a:avLst/>
              <a:gdLst/>
              <a:ahLst/>
              <a:cxnLst/>
              <a:rect l="l" t="t" r="r" b="b"/>
              <a:pathLst>
                <a:path w="5685968" h="784336">
                  <a:moveTo>
                    <a:pt x="0" y="0"/>
                  </a:moveTo>
                  <a:lnTo>
                    <a:pt x="5685968" y="0"/>
                  </a:lnTo>
                  <a:lnTo>
                    <a:pt x="5685968" y="784336"/>
                  </a:lnTo>
                  <a:lnTo>
                    <a:pt x="0" y="784336"/>
                  </a:lnTo>
                  <a:close/>
                </a:path>
              </a:pathLst>
            </a:custGeom>
            <a:solidFill>
              <a:srgbClr val="F8F8F8"/>
            </a:solidFill>
          </p:spPr>
        </p:sp>
      </p:grpSp>
      <p:sp>
        <p:nvSpPr>
          <p:cNvPr id="15" name="TextBox 15"/>
          <p:cNvSpPr txBox="1"/>
          <p:nvPr/>
        </p:nvSpPr>
        <p:spPr>
          <a:xfrm>
            <a:off x="1028700" y="2794786"/>
            <a:ext cx="2008052" cy="1240155"/>
          </a:xfrm>
          <a:prstGeom prst="rect">
            <a:avLst/>
          </a:prstGeom>
        </p:spPr>
        <p:txBody>
          <a:bodyPr lIns="0" tIns="0" rIns="0" bIns="0" rtlCol="0" anchor="t">
            <a:spAutoFit/>
          </a:bodyPr>
          <a:lstStyle/>
          <a:p>
            <a:pPr>
              <a:lnSpc>
                <a:spcPts val="2520"/>
              </a:lnSpc>
            </a:pPr>
            <a:r>
              <a:rPr lang="en-US" sz="1800">
                <a:solidFill>
                  <a:srgbClr val="000000"/>
                </a:solidFill>
                <a:latin typeface="Open Sans Light Bold"/>
              </a:rPr>
              <a:t>What? </a:t>
            </a:r>
          </a:p>
          <a:p>
            <a:pPr>
              <a:lnSpc>
                <a:spcPts val="2520"/>
              </a:lnSpc>
            </a:pPr>
            <a:r>
              <a:rPr lang="en-US" sz="1800">
                <a:solidFill>
                  <a:srgbClr val="000000"/>
                </a:solidFill>
                <a:latin typeface="Open Sans Light"/>
              </a:rPr>
              <a:t>Reflects on Questions</a:t>
            </a:r>
          </a:p>
          <a:p>
            <a:pPr>
              <a:lnSpc>
                <a:spcPts val="2520"/>
              </a:lnSpc>
            </a:pPr>
            <a:endParaRPr lang="en-US" sz="1800">
              <a:solidFill>
                <a:srgbClr val="000000"/>
              </a:solidFill>
              <a:latin typeface="Open Sans Light"/>
            </a:endParaRPr>
          </a:p>
        </p:txBody>
      </p:sp>
      <p:sp>
        <p:nvSpPr>
          <p:cNvPr id="16" name="TextBox 16"/>
          <p:cNvSpPr txBox="1"/>
          <p:nvPr/>
        </p:nvSpPr>
        <p:spPr>
          <a:xfrm>
            <a:off x="3803919" y="2794786"/>
            <a:ext cx="2450684" cy="1092835"/>
          </a:xfrm>
          <a:prstGeom prst="rect">
            <a:avLst/>
          </a:prstGeom>
        </p:spPr>
        <p:txBody>
          <a:bodyPr lIns="0" tIns="0" rIns="0" bIns="0" rtlCol="0" anchor="t">
            <a:spAutoFit/>
          </a:bodyPr>
          <a:lstStyle/>
          <a:p>
            <a:pPr>
              <a:lnSpc>
                <a:spcPts val="2239"/>
              </a:lnSpc>
            </a:pPr>
            <a:r>
              <a:rPr lang="en-US" sz="1599">
                <a:solidFill>
                  <a:srgbClr val="000000"/>
                </a:solidFill>
                <a:latin typeface="Open Sans Light"/>
              </a:rPr>
              <a:t>Critically reviews the situation/questions and articulates perspectives as a result of reflection</a:t>
            </a:r>
          </a:p>
        </p:txBody>
      </p:sp>
      <p:sp>
        <p:nvSpPr>
          <p:cNvPr id="17" name="TextBox 17"/>
          <p:cNvSpPr txBox="1"/>
          <p:nvPr/>
        </p:nvSpPr>
        <p:spPr>
          <a:xfrm>
            <a:off x="7267555" y="2794786"/>
            <a:ext cx="2710456" cy="1369060"/>
          </a:xfrm>
          <a:prstGeom prst="rect">
            <a:avLst/>
          </a:prstGeom>
        </p:spPr>
        <p:txBody>
          <a:bodyPr lIns="0" tIns="0" rIns="0" bIns="0" rtlCol="0" anchor="t">
            <a:spAutoFit/>
          </a:bodyPr>
          <a:lstStyle/>
          <a:p>
            <a:pPr>
              <a:lnSpc>
                <a:spcPts val="2239"/>
              </a:lnSpc>
            </a:pPr>
            <a:r>
              <a:rPr lang="en-US" sz="1599">
                <a:solidFill>
                  <a:srgbClr val="000000"/>
                </a:solidFill>
                <a:latin typeface="Open Sans Light"/>
              </a:rPr>
              <a:t>Active and careful consideration of questions and articulates new understanding as a result of reflection</a:t>
            </a:r>
          </a:p>
        </p:txBody>
      </p:sp>
      <p:sp>
        <p:nvSpPr>
          <p:cNvPr id="18" name="TextBox 18"/>
          <p:cNvSpPr txBox="1"/>
          <p:nvPr/>
        </p:nvSpPr>
        <p:spPr>
          <a:xfrm>
            <a:off x="10553700" y="2735960"/>
            <a:ext cx="2991857" cy="1369060"/>
          </a:xfrm>
          <a:prstGeom prst="rect">
            <a:avLst/>
          </a:prstGeom>
        </p:spPr>
        <p:txBody>
          <a:bodyPr lIns="0" tIns="0" rIns="0" bIns="0" rtlCol="0" anchor="t">
            <a:spAutoFit/>
          </a:bodyPr>
          <a:lstStyle/>
          <a:p>
            <a:pPr>
              <a:lnSpc>
                <a:spcPts val="2239"/>
              </a:lnSpc>
            </a:pPr>
            <a:r>
              <a:rPr lang="en-US" sz="1599">
                <a:solidFill>
                  <a:srgbClr val="000000"/>
                </a:solidFill>
                <a:latin typeface="Open Sans Light"/>
              </a:rPr>
              <a:t>Makes use of existing knowledge without an attempt to evaluate the questions. Demonstrates understanding but does not relate to personal reflection</a:t>
            </a:r>
          </a:p>
        </p:txBody>
      </p:sp>
      <p:sp>
        <p:nvSpPr>
          <p:cNvPr id="19" name="TextBox 19"/>
          <p:cNvSpPr txBox="1"/>
          <p:nvPr/>
        </p:nvSpPr>
        <p:spPr>
          <a:xfrm>
            <a:off x="14079802" y="2794786"/>
            <a:ext cx="2962469" cy="1369060"/>
          </a:xfrm>
          <a:prstGeom prst="rect">
            <a:avLst/>
          </a:prstGeom>
        </p:spPr>
        <p:txBody>
          <a:bodyPr lIns="0" tIns="0" rIns="0" bIns="0" rtlCol="0" anchor="t">
            <a:spAutoFit/>
          </a:bodyPr>
          <a:lstStyle/>
          <a:p>
            <a:pPr>
              <a:lnSpc>
                <a:spcPts val="2239"/>
              </a:lnSpc>
            </a:pPr>
            <a:r>
              <a:rPr lang="en-US" sz="1599">
                <a:solidFill>
                  <a:srgbClr val="000000"/>
                </a:solidFill>
                <a:latin typeface="Open Sans Light"/>
              </a:rPr>
              <a:t>Superficial response with little insight or deliberate thought. Responses are offered without attempting to understand responses</a:t>
            </a:r>
          </a:p>
        </p:txBody>
      </p:sp>
      <p:grpSp>
        <p:nvGrpSpPr>
          <p:cNvPr id="20" name="Group 20"/>
          <p:cNvGrpSpPr/>
          <p:nvPr/>
        </p:nvGrpSpPr>
        <p:grpSpPr>
          <a:xfrm>
            <a:off x="759615" y="4762500"/>
            <a:ext cx="16808884" cy="2171638"/>
            <a:chOff x="0" y="0"/>
            <a:chExt cx="5685968" cy="734603"/>
          </a:xfrm>
        </p:grpSpPr>
        <p:sp>
          <p:nvSpPr>
            <p:cNvPr id="21" name="Freeform 21"/>
            <p:cNvSpPr/>
            <p:nvPr/>
          </p:nvSpPr>
          <p:spPr>
            <a:xfrm>
              <a:off x="0" y="0"/>
              <a:ext cx="5685968" cy="734603"/>
            </a:xfrm>
            <a:custGeom>
              <a:avLst/>
              <a:gdLst/>
              <a:ahLst/>
              <a:cxnLst/>
              <a:rect l="l" t="t" r="r" b="b"/>
              <a:pathLst>
                <a:path w="5685968" h="734603">
                  <a:moveTo>
                    <a:pt x="0" y="0"/>
                  </a:moveTo>
                  <a:lnTo>
                    <a:pt x="5685968" y="0"/>
                  </a:lnTo>
                  <a:lnTo>
                    <a:pt x="5685968" y="734603"/>
                  </a:lnTo>
                  <a:lnTo>
                    <a:pt x="0" y="734603"/>
                  </a:lnTo>
                  <a:close/>
                </a:path>
              </a:pathLst>
            </a:custGeom>
            <a:solidFill>
              <a:srgbClr val="E1DEDC"/>
            </a:solidFill>
          </p:spPr>
        </p:sp>
      </p:grpSp>
      <p:sp>
        <p:nvSpPr>
          <p:cNvPr id="22" name="TextBox 22"/>
          <p:cNvSpPr txBox="1"/>
          <p:nvPr/>
        </p:nvSpPr>
        <p:spPr>
          <a:xfrm>
            <a:off x="3733451" y="5056791"/>
            <a:ext cx="2333106" cy="1369060"/>
          </a:xfrm>
          <a:prstGeom prst="rect">
            <a:avLst/>
          </a:prstGeom>
        </p:spPr>
        <p:txBody>
          <a:bodyPr lIns="0" tIns="0" rIns="0" bIns="0" rtlCol="0" anchor="t">
            <a:spAutoFit/>
          </a:bodyPr>
          <a:lstStyle/>
          <a:p>
            <a:pPr>
              <a:lnSpc>
                <a:spcPts val="2239"/>
              </a:lnSpc>
            </a:pPr>
            <a:r>
              <a:rPr lang="en-US" sz="1599">
                <a:solidFill>
                  <a:srgbClr val="000000"/>
                </a:solidFill>
                <a:latin typeface="Open Sans Light"/>
              </a:rPr>
              <a:t>Articulates transformation of the perspective of self as a result of the reflection experience</a:t>
            </a:r>
          </a:p>
        </p:txBody>
      </p:sp>
      <p:sp>
        <p:nvSpPr>
          <p:cNvPr id="23" name="TextBox 23"/>
          <p:cNvSpPr txBox="1"/>
          <p:nvPr/>
        </p:nvSpPr>
        <p:spPr>
          <a:xfrm>
            <a:off x="1048473" y="5056791"/>
            <a:ext cx="2008052" cy="1240155"/>
          </a:xfrm>
          <a:prstGeom prst="rect">
            <a:avLst/>
          </a:prstGeom>
        </p:spPr>
        <p:txBody>
          <a:bodyPr lIns="0" tIns="0" rIns="0" bIns="0" rtlCol="0" anchor="t">
            <a:spAutoFit/>
          </a:bodyPr>
          <a:lstStyle/>
          <a:p>
            <a:pPr>
              <a:lnSpc>
                <a:spcPts val="2520"/>
              </a:lnSpc>
            </a:pPr>
            <a:r>
              <a:rPr lang="en-US" sz="1800">
                <a:solidFill>
                  <a:srgbClr val="000000"/>
                </a:solidFill>
                <a:latin typeface="Open Sans Light Bold"/>
              </a:rPr>
              <a:t>Evidence of </a:t>
            </a:r>
            <a:r>
              <a:rPr lang="en-US" sz="1800">
                <a:solidFill>
                  <a:srgbClr val="000000"/>
                </a:solidFill>
                <a:latin typeface="Open Sans Light"/>
              </a:rPr>
              <a:t>Development</a:t>
            </a:r>
          </a:p>
          <a:p>
            <a:pPr>
              <a:lnSpc>
                <a:spcPts val="2520"/>
              </a:lnSpc>
            </a:pPr>
            <a:r>
              <a:rPr lang="en-US" sz="1800">
                <a:solidFill>
                  <a:srgbClr val="000000"/>
                </a:solidFill>
                <a:latin typeface="Open Sans Light"/>
              </a:rPr>
              <a:t>Describes new learning</a:t>
            </a:r>
          </a:p>
        </p:txBody>
      </p:sp>
      <p:sp>
        <p:nvSpPr>
          <p:cNvPr id="24" name="TextBox 24"/>
          <p:cNvSpPr txBox="1"/>
          <p:nvPr/>
        </p:nvSpPr>
        <p:spPr>
          <a:xfrm>
            <a:off x="7335633" y="5056791"/>
            <a:ext cx="2333106" cy="1092835"/>
          </a:xfrm>
          <a:prstGeom prst="rect">
            <a:avLst/>
          </a:prstGeom>
        </p:spPr>
        <p:txBody>
          <a:bodyPr lIns="0" tIns="0" rIns="0" bIns="0" rtlCol="0" anchor="t">
            <a:spAutoFit/>
          </a:bodyPr>
          <a:lstStyle/>
          <a:p>
            <a:pPr>
              <a:lnSpc>
                <a:spcPts val="2239"/>
              </a:lnSpc>
            </a:pPr>
            <a:r>
              <a:rPr lang="en-US" sz="1599">
                <a:solidFill>
                  <a:srgbClr val="000000"/>
                </a:solidFill>
                <a:latin typeface="Open Sans Light"/>
              </a:rPr>
              <a:t>Articulates new understanding/insights about self as a result of the reflection experience</a:t>
            </a:r>
          </a:p>
        </p:txBody>
      </p:sp>
      <p:sp>
        <p:nvSpPr>
          <p:cNvPr id="25" name="TextBox 25"/>
          <p:cNvSpPr txBox="1"/>
          <p:nvPr/>
        </p:nvSpPr>
        <p:spPr>
          <a:xfrm>
            <a:off x="10522179" y="5056791"/>
            <a:ext cx="2333106" cy="816610"/>
          </a:xfrm>
          <a:prstGeom prst="rect">
            <a:avLst/>
          </a:prstGeom>
        </p:spPr>
        <p:txBody>
          <a:bodyPr lIns="0" tIns="0" rIns="0" bIns="0" rtlCol="0" anchor="t">
            <a:spAutoFit/>
          </a:bodyPr>
          <a:lstStyle/>
          <a:p>
            <a:pPr>
              <a:lnSpc>
                <a:spcPts val="2239"/>
              </a:lnSpc>
            </a:pPr>
            <a:r>
              <a:rPr lang="en-US" sz="1599">
                <a:solidFill>
                  <a:srgbClr val="000000"/>
                </a:solidFill>
                <a:latin typeface="Open Sans Light"/>
              </a:rPr>
              <a:t>Limited insight about self as a result of the reflection experience</a:t>
            </a:r>
          </a:p>
        </p:txBody>
      </p:sp>
      <p:sp>
        <p:nvSpPr>
          <p:cNvPr id="26" name="TextBox 26"/>
          <p:cNvSpPr txBox="1"/>
          <p:nvPr/>
        </p:nvSpPr>
        <p:spPr>
          <a:xfrm>
            <a:off x="14277769" y="5056791"/>
            <a:ext cx="2333106" cy="816610"/>
          </a:xfrm>
          <a:prstGeom prst="rect">
            <a:avLst/>
          </a:prstGeom>
        </p:spPr>
        <p:txBody>
          <a:bodyPr lIns="0" tIns="0" rIns="0" bIns="0" rtlCol="0" anchor="t">
            <a:spAutoFit/>
          </a:bodyPr>
          <a:lstStyle/>
          <a:p>
            <a:pPr>
              <a:lnSpc>
                <a:spcPts val="2239"/>
              </a:lnSpc>
            </a:pPr>
            <a:r>
              <a:rPr lang="en-US" sz="1599">
                <a:solidFill>
                  <a:srgbClr val="000000"/>
                </a:solidFill>
                <a:latin typeface="Open Sans Light"/>
              </a:rPr>
              <a:t>No evidence or insight about self as a result of the reflection experience</a:t>
            </a:r>
          </a:p>
        </p:txBody>
      </p:sp>
      <p:sp>
        <p:nvSpPr>
          <p:cNvPr id="27" name="TextBox 27"/>
          <p:cNvSpPr txBox="1"/>
          <p:nvPr/>
        </p:nvSpPr>
        <p:spPr>
          <a:xfrm>
            <a:off x="1048473" y="7036371"/>
            <a:ext cx="2475643" cy="611505"/>
          </a:xfrm>
          <a:prstGeom prst="rect">
            <a:avLst/>
          </a:prstGeom>
        </p:spPr>
        <p:txBody>
          <a:bodyPr lIns="0" tIns="0" rIns="0" bIns="0" rtlCol="0" anchor="t">
            <a:spAutoFit/>
          </a:bodyPr>
          <a:lstStyle/>
          <a:p>
            <a:pPr>
              <a:lnSpc>
                <a:spcPts val="2520"/>
              </a:lnSpc>
            </a:pPr>
            <a:r>
              <a:rPr lang="en-US" sz="1800">
                <a:solidFill>
                  <a:srgbClr val="000000"/>
                </a:solidFill>
                <a:latin typeface="Open Sans Light Bold"/>
              </a:rPr>
              <a:t>Format &amp; Organization</a:t>
            </a:r>
          </a:p>
        </p:txBody>
      </p:sp>
      <p:sp>
        <p:nvSpPr>
          <p:cNvPr id="28" name="TextBox 28"/>
          <p:cNvSpPr txBox="1"/>
          <p:nvPr/>
        </p:nvSpPr>
        <p:spPr>
          <a:xfrm>
            <a:off x="3628784" y="7036371"/>
            <a:ext cx="2333106" cy="816610"/>
          </a:xfrm>
          <a:prstGeom prst="rect">
            <a:avLst/>
          </a:prstGeom>
        </p:spPr>
        <p:txBody>
          <a:bodyPr lIns="0" tIns="0" rIns="0" bIns="0" rtlCol="0" anchor="t">
            <a:spAutoFit/>
          </a:bodyPr>
          <a:lstStyle/>
          <a:p>
            <a:pPr>
              <a:lnSpc>
                <a:spcPts val="2239"/>
              </a:lnSpc>
            </a:pPr>
            <a:r>
              <a:rPr lang="en-US" sz="1599">
                <a:solidFill>
                  <a:srgbClr val="000000"/>
                </a:solidFill>
                <a:latin typeface="Open Sans Light"/>
              </a:rPr>
              <a:t>Reflection follows format requirements, well-organized and proofread</a:t>
            </a:r>
          </a:p>
        </p:txBody>
      </p:sp>
      <p:sp>
        <p:nvSpPr>
          <p:cNvPr id="29" name="TextBox 29"/>
          <p:cNvSpPr txBox="1"/>
          <p:nvPr/>
        </p:nvSpPr>
        <p:spPr>
          <a:xfrm>
            <a:off x="7335633" y="7036371"/>
            <a:ext cx="2488970" cy="1369060"/>
          </a:xfrm>
          <a:prstGeom prst="rect">
            <a:avLst/>
          </a:prstGeom>
        </p:spPr>
        <p:txBody>
          <a:bodyPr lIns="0" tIns="0" rIns="0" bIns="0" rtlCol="0" anchor="t">
            <a:spAutoFit/>
          </a:bodyPr>
          <a:lstStyle/>
          <a:p>
            <a:pPr>
              <a:lnSpc>
                <a:spcPts val="2239"/>
              </a:lnSpc>
            </a:pPr>
            <a:r>
              <a:rPr lang="en-US" sz="1599">
                <a:solidFill>
                  <a:srgbClr val="000000"/>
                </a:solidFill>
                <a:latin typeface="Open Sans Light"/>
              </a:rPr>
              <a:t>Reflection follows most format requirements, well-organized and contains some spelling/grammatical errors</a:t>
            </a:r>
          </a:p>
        </p:txBody>
      </p:sp>
      <p:sp>
        <p:nvSpPr>
          <p:cNvPr id="30" name="TextBox 30"/>
          <p:cNvSpPr txBox="1"/>
          <p:nvPr/>
        </p:nvSpPr>
        <p:spPr>
          <a:xfrm>
            <a:off x="10522179" y="7036371"/>
            <a:ext cx="2939243" cy="1369060"/>
          </a:xfrm>
          <a:prstGeom prst="rect">
            <a:avLst/>
          </a:prstGeom>
        </p:spPr>
        <p:txBody>
          <a:bodyPr lIns="0" tIns="0" rIns="0" bIns="0" rtlCol="0" anchor="t">
            <a:spAutoFit/>
          </a:bodyPr>
          <a:lstStyle/>
          <a:p>
            <a:pPr>
              <a:lnSpc>
                <a:spcPts val="2239"/>
              </a:lnSpc>
            </a:pPr>
            <a:r>
              <a:rPr lang="en-US" sz="1599">
                <a:solidFill>
                  <a:srgbClr val="000000"/>
                </a:solidFill>
                <a:latin typeface="Open Sans Light"/>
              </a:rPr>
              <a:t>Reflection lack attention to formatting and organization requirements.  Difficult to follow and contains spelling and grammatical errors</a:t>
            </a:r>
          </a:p>
        </p:txBody>
      </p:sp>
      <p:sp>
        <p:nvSpPr>
          <p:cNvPr id="31" name="TextBox 31"/>
          <p:cNvSpPr txBox="1"/>
          <p:nvPr/>
        </p:nvSpPr>
        <p:spPr>
          <a:xfrm>
            <a:off x="14418770" y="7036371"/>
            <a:ext cx="2860304" cy="1645285"/>
          </a:xfrm>
          <a:prstGeom prst="rect">
            <a:avLst/>
          </a:prstGeom>
        </p:spPr>
        <p:txBody>
          <a:bodyPr lIns="0" tIns="0" rIns="0" bIns="0" rtlCol="0" anchor="t">
            <a:spAutoFit/>
          </a:bodyPr>
          <a:lstStyle/>
          <a:p>
            <a:pPr>
              <a:lnSpc>
                <a:spcPts val="2239"/>
              </a:lnSpc>
            </a:pPr>
            <a:r>
              <a:rPr lang="en-US" sz="1599">
                <a:solidFill>
                  <a:srgbClr val="000000"/>
                </a:solidFill>
                <a:latin typeface="Open Sans Light"/>
              </a:rPr>
              <a:t>Reflection does not follow format and organization requirements. Difficult to follow and contains a significant spelling and grammatical errors</a:t>
            </a:r>
          </a:p>
        </p:txBody>
      </p:sp>
      <p:grpSp>
        <p:nvGrpSpPr>
          <p:cNvPr id="32" name="Group 32"/>
          <p:cNvGrpSpPr/>
          <p:nvPr/>
        </p:nvGrpSpPr>
        <p:grpSpPr>
          <a:xfrm>
            <a:off x="4034444" y="4295520"/>
            <a:ext cx="12267712" cy="235585"/>
            <a:chOff x="0" y="0"/>
            <a:chExt cx="16356950" cy="314113"/>
          </a:xfrm>
        </p:grpSpPr>
        <p:sp>
          <p:nvSpPr>
            <p:cNvPr id="33" name="TextBox 33"/>
            <p:cNvSpPr txBox="1"/>
            <p:nvPr/>
          </p:nvSpPr>
          <p:spPr>
            <a:xfrm>
              <a:off x="0" y="-28575"/>
              <a:ext cx="1976320" cy="342688"/>
            </a:xfrm>
            <a:prstGeom prst="rect">
              <a:avLst/>
            </a:prstGeom>
          </p:spPr>
          <p:txBody>
            <a:bodyPr lIns="0" tIns="0" rIns="0" bIns="0" rtlCol="0" anchor="t">
              <a:spAutoFit/>
            </a:bodyPr>
            <a:lstStyle/>
            <a:p>
              <a:pPr algn="ctr">
                <a:lnSpc>
                  <a:spcPts val="2239"/>
                </a:lnSpc>
              </a:pPr>
              <a:r>
                <a:rPr lang="en-US" sz="1599">
                  <a:solidFill>
                    <a:srgbClr val="000000"/>
                  </a:solidFill>
                  <a:latin typeface="Open Sans Light"/>
                </a:rPr>
                <a:t>(7-8 points)</a:t>
              </a:r>
            </a:p>
          </p:txBody>
        </p:sp>
        <p:sp>
          <p:nvSpPr>
            <p:cNvPr id="34" name="TextBox 34"/>
            <p:cNvSpPr txBox="1"/>
            <p:nvPr/>
          </p:nvSpPr>
          <p:spPr>
            <a:xfrm>
              <a:off x="9421091" y="-28575"/>
              <a:ext cx="1976320" cy="342688"/>
            </a:xfrm>
            <a:prstGeom prst="rect">
              <a:avLst/>
            </a:prstGeom>
          </p:spPr>
          <p:txBody>
            <a:bodyPr lIns="0" tIns="0" rIns="0" bIns="0" rtlCol="0" anchor="t">
              <a:spAutoFit/>
            </a:bodyPr>
            <a:lstStyle/>
            <a:p>
              <a:pPr algn="ctr">
                <a:lnSpc>
                  <a:spcPts val="2239"/>
                </a:lnSpc>
              </a:pPr>
              <a:r>
                <a:rPr lang="en-US" sz="1599">
                  <a:solidFill>
                    <a:srgbClr val="000000"/>
                  </a:solidFill>
                  <a:latin typeface="Open Sans Light"/>
                </a:rPr>
                <a:t>(3-4 points)</a:t>
              </a:r>
            </a:p>
          </p:txBody>
        </p:sp>
        <p:sp>
          <p:nvSpPr>
            <p:cNvPr id="35" name="TextBox 35"/>
            <p:cNvSpPr txBox="1"/>
            <p:nvPr/>
          </p:nvSpPr>
          <p:spPr>
            <a:xfrm>
              <a:off x="14380630" y="-28575"/>
              <a:ext cx="1976320" cy="342688"/>
            </a:xfrm>
            <a:prstGeom prst="rect">
              <a:avLst/>
            </a:prstGeom>
          </p:spPr>
          <p:txBody>
            <a:bodyPr lIns="0" tIns="0" rIns="0" bIns="0" rtlCol="0" anchor="t">
              <a:spAutoFit/>
            </a:bodyPr>
            <a:lstStyle/>
            <a:p>
              <a:pPr algn="ctr">
                <a:lnSpc>
                  <a:spcPts val="2239"/>
                </a:lnSpc>
              </a:pPr>
              <a:r>
                <a:rPr lang="en-US" sz="1599">
                  <a:solidFill>
                    <a:srgbClr val="000000"/>
                  </a:solidFill>
                  <a:latin typeface="Open Sans Light"/>
                </a:rPr>
                <a:t>(0-2 points)</a:t>
              </a:r>
            </a:p>
          </p:txBody>
        </p:sp>
        <p:sp>
          <p:nvSpPr>
            <p:cNvPr id="36" name="TextBox 36"/>
            <p:cNvSpPr txBox="1"/>
            <p:nvPr/>
          </p:nvSpPr>
          <p:spPr>
            <a:xfrm>
              <a:off x="4942466" y="-28575"/>
              <a:ext cx="1976320" cy="342688"/>
            </a:xfrm>
            <a:prstGeom prst="rect">
              <a:avLst/>
            </a:prstGeom>
          </p:spPr>
          <p:txBody>
            <a:bodyPr lIns="0" tIns="0" rIns="0" bIns="0" rtlCol="0" anchor="t">
              <a:spAutoFit/>
            </a:bodyPr>
            <a:lstStyle/>
            <a:p>
              <a:pPr algn="ctr">
                <a:lnSpc>
                  <a:spcPts val="2239"/>
                </a:lnSpc>
              </a:pPr>
              <a:r>
                <a:rPr lang="en-US" sz="1599">
                  <a:solidFill>
                    <a:srgbClr val="000000"/>
                  </a:solidFill>
                  <a:latin typeface="Open Sans Light"/>
                </a:rPr>
                <a:t>(5-6 points)</a:t>
              </a:r>
            </a:p>
          </p:txBody>
        </p:sp>
      </p:grpSp>
      <p:grpSp>
        <p:nvGrpSpPr>
          <p:cNvPr id="37" name="Group 37"/>
          <p:cNvGrpSpPr/>
          <p:nvPr/>
        </p:nvGrpSpPr>
        <p:grpSpPr>
          <a:xfrm>
            <a:off x="3863929" y="6546884"/>
            <a:ext cx="12267712" cy="235585"/>
            <a:chOff x="0" y="0"/>
            <a:chExt cx="16356950" cy="314113"/>
          </a:xfrm>
        </p:grpSpPr>
        <p:sp>
          <p:nvSpPr>
            <p:cNvPr id="38" name="TextBox 38"/>
            <p:cNvSpPr txBox="1"/>
            <p:nvPr/>
          </p:nvSpPr>
          <p:spPr>
            <a:xfrm>
              <a:off x="0" y="-28575"/>
              <a:ext cx="1976320" cy="342688"/>
            </a:xfrm>
            <a:prstGeom prst="rect">
              <a:avLst/>
            </a:prstGeom>
          </p:spPr>
          <p:txBody>
            <a:bodyPr lIns="0" tIns="0" rIns="0" bIns="0" rtlCol="0" anchor="t">
              <a:spAutoFit/>
            </a:bodyPr>
            <a:lstStyle/>
            <a:p>
              <a:pPr algn="ctr">
                <a:lnSpc>
                  <a:spcPts val="2239"/>
                </a:lnSpc>
              </a:pPr>
              <a:r>
                <a:rPr lang="en-US" sz="1599">
                  <a:solidFill>
                    <a:srgbClr val="000000"/>
                  </a:solidFill>
                  <a:latin typeface="Open Sans Light"/>
                </a:rPr>
                <a:t>(7-8 points)</a:t>
              </a:r>
            </a:p>
          </p:txBody>
        </p:sp>
        <p:sp>
          <p:nvSpPr>
            <p:cNvPr id="39" name="TextBox 39"/>
            <p:cNvSpPr txBox="1"/>
            <p:nvPr/>
          </p:nvSpPr>
          <p:spPr>
            <a:xfrm>
              <a:off x="9421091" y="-28575"/>
              <a:ext cx="1976320" cy="342688"/>
            </a:xfrm>
            <a:prstGeom prst="rect">
              <a:avLst/>
            </a:prstGeom>
          </p:spPr>
          <p:txBody>
            <a:bodyPr lIns="0" tIns="0" rIns="0" bIns="0" rtlCol="0" anchor="t">
              <a:spAutoFit/>
            </a:bodyPr>
            <a:lstStyle/>
            <a:p>
              <a:pPr algn="ctr">
                <a:lnSpc>
                  <a:spcPts val="2239"/>
                </a:lnSpc>
              </a:pPr>
              <a:r>
                <a:rPr lang="en-US" sz="1599">
                  <a:solidFill>
                    <a:srgbClr val="000000"/>
                  </a:solidFill>
                  <a:latin typeface="Open Sans Light"/>
                </a:rPr>
                <a:t>(3-4 points)</a:t>
              </a:r>
            </a:p>
          </p:txBody>
        </p:sp>
        <p:sp>
          <p:nvSpPr>
            <p:cNvPr id="40" name="TextBox 40"/>
            <p:cNvSpPr txBox="1"/>
            <p:nvPr/>
          </p:nvSpPr>
          <p:spPr>
            <a:xfrm>
              <a:off x="14380630" y="-28575"/>
              <a:ext cx="1976320" cy="342688"/>
            </a:xfrm>
            <a:prstGeom prst="rect">
              <a:avLst/>
            </a:prstGeom>
          </p:spPr>
          <p:txBody>
            <a:bodyPr lIns="0" tIns="0" rIns="0" bIns="0" rtlCol="0" anchor="t">
              <a:spAutoFit/>
            </a:bodyPr>
            <a:lstStyle/>
            <a:p>
              <a:pPr algn="ctr">
                <a:lnSpc>
                  <a:spcPts val="2239"/>
                </a:lnSpc>
              </a:pPr>
              <a:r>
                <a:rPr lang="en-US" sz="1599">
                  <a:solidFill>
                    <a:srgbClr val="000000"/>
                  </a:solidFill>
                  <a:latin typeface="Open Sans Light"/>
                </a:rPr>
                <a:t>(0-2 points)</a:t>
              </a:r>
            </a:p>
          </p:txBody>
        </p:sp>
        <p:sp>
          <p:nvSpPr>
            <p:cNvPr id="41" name="TextBox 41"/>
            <p:cNvSpPr txBox="1"/>
            <p:nvPr/>
          </p:nvSpPr>
          <p:spPr>
            <a:xfrm>
              <a:off x="4942466" y="-28575"/>
              <a:ext cx="1976320" cy="342688"/>
            </a:xfrm>
            <a:prstGeom prst="rect">
              <a:avLst/>
            </a:prstGeom>
          </p:spPr>
          <p:txBody>
            <a:bodyPr lIns="0" tIns="0" rIns="0" bIns="0" rtlCol="0" anchor="t">
              <a:spAutoFit/>
            </a:bodyPr>
            <a:lstStyle/>
            <a:p>
              <a:pPr algn="ctr">
                <a:lnSpc>
                  <a:spcPts val="2239"/>
                </a:lnSpc>
              </a:pPr>
              <a:r>
                <a:rPr lang="en-US" sz="1599">
                  <a:solidFill>
                    <a:srgbClr val="000000"/>
                  </a:solidFill>
                  <a:latin typeface="Open Sans Light"/>
                </a:rPr>
                <a:t>(5-6 points)</a:t>
              </a:r>
            </a:p>
          </p:txBody>
        </p:sp>
      </p:grpSp>
      <p:sp>
        <p:nvSpPr>
          <p:cNvPr id="42" name="TextBox 42"/>
          <p:cNvSpPr txBox="1"/>
          <p:nvPr/>
        </p:nvSpPr>
        <p:spPr>
          <a:xfrm>
            <a:off x="4008147" y="8653081"/>
            <a:ext cx="1482240" cy="264160"/>
          </a:xfrm>
          <a:prstGeom prst="rect">
            <a:avLst/>
          </a:prstGeom>
        </p:spPr>
        <p:txBody>
          <a:bodyPr lIns="0" tIns="0" rIns="0" bIns="0" rtlCol="0" anchor="t">
            <a:spAutoFit/>
          </a:bodyPr>
          <a:lstStyle/>
          <a:p>
            <a:pPr algn="ctr">
              <a:lnSpc>
                <a:spcPts val="2239"/>
              </a:lnSpc>
            </a:pPr>
            <a:r>
              <a:rPr lang="en-US" sz="1599">
                <a:solidFill>
                  <a:srgbClr val="000000"/>
                </a:solidFill>
                <a:latin typeface="Open Sans Light"/>
              </a:rPr>
              <a:t>(4 points)</a:t>
            </a:r>
          </a:p>
        </p:txBody>
      </p:sp>
      <p:sp>
        <p:nvSpPr>
          <p:cNvPr id="43" name="TextBox 43"/>
          <p:cNvSpPr txBox="1"/>
          <p:nvPr/>
        </p:nvSpPr>
        <p:spPr>
          <a:xfrm>
            <a:off x="11073965" y="8653081"/>
            <a:ext cx="1482240" cy="264160"/>
          </a:xfrm>
          <a:prstGeom prst="rect">
            <a:avLst/>
          </a:prstGeom>
        </p:spPr>
        <p:txBody>
          <a:bodyPr lIns="0" tIns="0" rIns="0" bIns="0" rtlCol="0" anchor="t">
            <a:spAutoFit/>
          </a:bodyPr>
          <a:lstStyle/>
          <a:p>
            <a:pPr algn="ctr">
              <a:lnSpc>
                <a:spcPts val="2239"/>
              </a:lnSpc>
            </a:pPr>
            <a:r>
              <a:rPr lang="en-US" sz="1599">
                <a:solidFill>
                  <a:srgbClr val="000000"/>
                </a:solidFill>
                <a:latin typeface="Open Sans Light"/>
              </a:rPr>
              <a:t>(2 points)</a:t>
            </a:r>
          </a:p>
        </p:txBody>
      </p:sp>
      <p:sp>
        <p:nvSpPr>
          <p:cNvPr id="44" name="TextBox 44"/>
          <p:cNvSpPr txBox="1"/>
          <p:nvPr/>
        </p:nvSpPr>
        <p:spPr>
          <a:xfrm>
            <a:off x="14793619" y="8653081"/>
            <a:ext cx="1482240" cy="264160"/>
          </a:xfrm>
          <a:prstGeom prst="rect">
            <a:avLst/>
          </a:prstGeom>
        </p:spPr>
        <p:txBody>
          <a:bodyPr lIns="0" tIns="0" rIns="0" bIns="0" rtlCol="0" anchor="t">
            <a:spAutoFit/>
          </a:bodyPr>
          <a:lstStyle/>
          <a:p>
            <a:pPr algn="ctr">
              <a:lnSpc>
                <a:spcPts val="2239"/>
              </a:lnSpc>
            </a:pPr>
            <a:r>
              <a:rPr lang="en-US" sz="1599">
                <a:solidFill>
                  <a:srgbClr val="000000"/>
                </a:solidFill>
                <a:latin typeface="Open Sans Light"/>
              </a:rPr>
              <a:t>(0-1 points)</a:t>
            </a:r>
          </a:p>
        </p:txBody>
      </p:sp>
      <p:sp>
        <p:nvSpPr>
          <p:cNvPr id="45" name="TextBox 45"/>
          <p:cNvSpPr txBox="1"/>
          <p:nvPr/>
        </p:nvSpPr>
        <p:spPr>
          <a:xfrm>
            <a:off x="7714996" y="8653081"/>
            <a:ext cx="1482240" cy="264160"/>
          </a:xfrm>
          <a:prstGeom prst="rect">
            <a:avLst/>
          </a:prstGeom>
        </p:spPr>
        <p:txBody>
          <a:bodyPr lIns="0" tIns="0" rIns="0" bIns="0" rtlCol="0" anchor="t">
            <a:spAutoFit/>
          </a:bodyPr>
          <a:lstStyle/>
          <a:p>
            <a:pPr algn="ctr">
              <a:lnSpc>
                <a:spcPts val="2239"/>
              </a:lnSpc>
            </a:pPr>
            <a:r>
              <a:rPr lang="en-US" sz="1599">
                <a:solidFill>
                  <a:srgbClr val="000000"/>
                </a:solidFill>
                <a:latin typeface="Open Sans Light"/>
              </a:rPr>
              <a:t>(3 points)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849</Words>
  <Application>Microsoft Office PowerPoint</Application>
  <PresentationFormat>Custom</PresentationFormat>
  <Paragraphs>75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Open Sans Light Bold</vt:lpstr>
      <vt:lpstr>Calibri</vt:lpstr>
      <vt:lpstr>Arial</vt:lpstr>
      <vt:lpstr>Open Sans Light Italics</vt:lpstr>
      <vt:lpstr>Open Sans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CPS-2001 Week 6 Effective Collaboration in the Diverse Workplace</dc:title>
  <dc:creator>Karen Hendra</dc:creator>
  <cp:lastModifiedBy>Karen Hendra</cp:lastModifiedBy>
  <cp:revision>1</cp:revision>
  <dcterms:created xsi:type="dcterms:W3CDTF">2006-08-16T00:00:00Z</dcterms:created>
  <dcterms:modified xsi:type="dcterms:W3CDTF">2022-08-25T02:45:46Z</dcterms:modified>
  <dc:identifier>DAEt3OQg5LE</dc:identifier>
</cp:coreProperties>
</file>