
<file path=[Content_Types].xml><?xml version="1.0" encoding="utf-8"?>
<Types xmlns="http://schemas.openxmlformats.org/package/2006/content-types">
  <Default Extension="jfif" ContentType="image/jpeg"/>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6" r:id="rId1"/>
  </p:sldMasterIdLst>
  <p:sldIdLst>
    <p:sldId id="257" r:id="rId2"/>
    <p:sldId id="258" r:id="rId3"/>
    <p:sldId id="259" r:id="rId4"/>
    <p:sldId id="260" r:id="rId5"/>
    <p:sldId id="262" r:id="rId6"/>
    <p:sldId id="263" r:id="rId7"/>
    <p:sldId id="264"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90" d="100"/>
          <a:sy n="90" d="100"/>
        </p:scale>
        <p:origin x="576"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3" name="Subtitle 2"/>
          <p:cNvSpPr>
            <a:spLocks noGrp="1"/>
          </p:cNvSpPr>
          <p:nvPr>
            <p:ph type="subTitle" idx="1"/>
          </p:nvPr>
        </p:nvSpPr>
        <p:spPr>
          <a:xfrm>
            <a:off x="2209799" y="3694375"/>
            <a:ext cx="9144000" cy="754025"/>
          </a:xfrm>
        </p:spPr>
        <p:txBody>
          <a:bodyPr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DD813412-0A44-46DB-AAF2-EBE712528374}" type="datetimeFigureOut">
              <a:rPr lang="en-IN" smtClean="0"/>
              <a:t>16-01-2023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D6F6322-AAC1-4717-A1D7-F1F3FF41364E}" type="slidenum">
              <a:rPr lang="en-IN" smtClean="0"/>
              <a:t>‹#›</a:t>
            </a:fld>
            <a:endParaRPr lang="en-IN"/>
          </a:p>
        </p:txBody>
      </p:sp>
    </p:spTree>
    <p:extLst>
      <p:ext uri="{BB962C8B-B14F-4D97-AF65-F5344CB8AC3E}">
        <p14:creationId xmlns:p14="http://schemas.microsoft.com/office/powerpoint/2010/main" val="6317412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D813412-0A44-46DB-AAF2-EBE712528374}" type="datetimeFigureOut">
              <a:rPr lang="en-IN" smtClean="0"/>
              <a:t>16-01-2023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D6F6322-AAC1-4717-A1D7-F1F3FF41364E}" type="slidenum">
              <a:rPr lang="en-IN" smtClean="0"/>
              <a:t>‹#›</a:t>
            </a:fld>
            <a:endParaRPr lang="en-IN"/>
          </a:p>
        </p:txBody>
      </p:sp>
    </p:spTree>
    <p:extLst>
      <p:ext uri="{BB962C8B-B14F-4D97-AF65-F5344CB8AC3E}">
        <p14:creationId xmlns:p14="http://schemas.microsoft.com/office/powerpoint/2010/main" val="3567581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D813412-0A44-46DB-AAF2-EBE712528374}" type="datetimeFigureOut">
              <a:rPr lang="en-IN" smtClean="0"/>
              <a:t>16-01-2023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D6F6322-AAC1-4717-A1D7-F1F3FF41364E}" type="slidenum">
              <a:rPr lang="en-IN" smtClean="0"/>
              <a:t>‹#›</a:t>
            </a:fld>
            <a:endParaRPr lang="en-IN"/>
          </a:p>
        </p:txBody>
      </p:sp>
    </p:spTree>
    <p:extLst>
      <p:ext uri="{BB962C8B-B14F-4D97-AF65-F5344CB8AC3E}">
        <p14:creationId xmlns:p14="http://schemas.microsoft.com/office/powerpoint/2010/main" val="38984834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D813412-0A44-46DB-AAF2-EBE712528374}" type="datetimeFigureOut">
              <a:rPr lang="en-IN" smtClean="0"/>
              <a:t>16-01-2023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D6F6322-AAC1-4717-A1D7-F1F3FF41364E}" type="slidenum">
              <a:rPr lang="en-IN" smtClean="0"/>
              <a:t>‹#›</a:t>
            </a:fld>
            <a:endParaRPr lang="en-IN"/>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2340838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en-US"/>
              <a:t>Click to edit Master title style</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D813412-0A44-46DB-AAF2-EBE712528374}" type="datetimeFigureOut">
              <a:rPr lang="en-IN" smtClean="0"/>
              <a:t>16-01-2023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D6F6322-AAC1-4717-A1D7-F1F3FF41364E}" type="slidenum">
              <a:rPr lang="en-IN" smtClean="0"/>
              <a:t>‹#›</a:t>
            </a:fld>
            <a:endParaRPr lang="en-IN"/>
          </a:p>
        </p:txBody>
      </p:sp>
    </p:spTree>
    <p:extLst>
      <p:ext uri="{BB962C8B-B14F-4D97-AF65-F5344CB8AC3E}">
        <p14:creationId xmlns:p14="http://schemas.microsoft.com/office/powerpoint/2010/main" val="19412259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D813412-0A44-46DB-AAF2-EBE712528374}" type="datetimeFigureOut">
              <a:rPr lang="en-IN" smtClean="0"/>
              <a:t>16-01-2023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D6F6322-AAC1-4717-A1D7-F1F3FF41364E}" type="slidenum">
              <a:rPr lang="en-IN" smtClean="0"/>
              <a:t>‹#›</a:t>
            </a:fld>
            <a:endParaRPr lang="en-IN"/>
          </a:p>
        </p:txBody>
      </p:sp>
    </p:spTree>
    <p:extLst>
      <p:ext uri="{BB962C8B-B14F-4D97-AF65-F5344CB8AC3E}">
        <p14:creationId xmlns:p14="http://schemas.microsoft.com/office/powerpoint/2010/main" val="15109450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D813412-0A44-46DB-AAF2-EBE712528374}" type="datetimeFigureOut">
              <a:rPr lang="en-IN" smtClean="0"/>
              <a:t>16-01-2023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D6F6322-AAC1-4717-A1D7-F1F3FF41364E}" type="slidenum">
              <a:rPr lang="en-IN" smtClean="0"/>
              <a:t>‹#›</a:t>
            </a:fld>
            <a:endParaRPr lang="en-IN"/>
          </a:p>
        </p:txBody>
      </p:sp>
    </p:spTree>
    <p:extLst>
      <p:ext uri="{BB962C8B-B14F-4D97-AF65-F5344CB8AC3E}">
        <p14:creationId xmlns:p14="http://schemas.microsoft.com/office/powerpoint/2010/main" val="37033603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D813412-0A44-46DB-AAF2-EBE712528374}" type="datetimeFigureOut">
              <a:rPr lang="en-IN" smtClean="0"/>
              <a:t>16-01-2023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D6F6322-AAC1-4717-A1D7-F1F3FF41364E}" type="slidenum">
              <a:rPr lang="en-IN" smtClean="0"/>
              <a:t>‹#›</a:t>
            </a:fld>
            <a:endParaRPr lang="en-IN"/>
          </a:p>
        </p:txBody>
      </p:sp>
    </p:spTree>
    <p:extLst>
      <p:ext uri="{BB962C8B-B14F-4D97-AF65-F5344CB8AC3E}">
        <p14:creationId xmlns:p14="http://schemas.microsoft.com/office/powerpoint/2010/main" val="15731733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D813412-0A44-46DB-AAF2-EBE712528374}" type="datetimeFigureOut">
              <a:rPr lang="en-IN" smtClean="0"/>
              <a:t>16-01-2023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D6F6322-AAC1-4717-A1D7-F1F3FF41364E}" type="slidenum">
              <a:rPr lang="en-IN" smtClean="0"/>
              <a:t>‹#›</a:t>
            </a:fld>
            <a:endParaRPr lang="en-IN"/>
          </a:p>
        </p:txBody>
      </p:sp>
    </p:spTree>
    <p:extLst>
      <p:ext uri="{BB962C8B-B14F-4D97-AF65-F5344CB8AC3E}">
        <p14:creationId xmlns:p14="http://schemas.microsoft.com/office/powerpoint/2010/main" val="27882985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D813412-0A44-46DB-AAF2-EBE712528374}" type="datetimeFigureOut">
              <a:rPr lang="en-IN" smtClean="0"/>
              <a:t>16-01-2023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D6F6322-AAC1-4717-A1D7-F1F3FF41364E}" type="slidenum">
              <a:rPr lang="en-IN" smtClean="0"/>
              <a:t>‹#›</a:t>
            </a:fld>
            <a:endParaRPr lang="en-IN"/>
          </a:p>
        </p:txBody>
      </p:sp>
    </p:spTree>
    <p:extLst>
      <p:ext uri="{BB962C8B-B14F-4D97-AF65-F5344CB8AC3E}">
        <p14:creationId xmlns:p14="http://schemas.microsoft.com/office/powerpoint/2010/main" val="31961846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D813412-0A44-46DB-AAF2-EBE712528374}" type="datetimeFigureOut">
              <a:rPr lang="en-IN" smtClean="0"/>
              <a:t>16-01-2023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D6F6322-AAC1-4717-A1D7-F1F3FF41364E}" type="slidenum">
              <a:rPr lang="en-IN" smtClean="0"/>
              <a:t>‹#›</a:t>
            </a:fld>
            <a:endParaRPr lang="en-IN"/>
          </a:p>
        </p:txBody>
      </p:sp>
    </p:spTree>
    <p:extLst>
      <p:ext uri="{BB962C8B-B14F-4D97-AF65-F5344CB8AC3E}">
        <p14:creationId xmlns:p14="http://schemas.microsoft.com/office/powerpoint/2010/main" val="4580822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D813412-0A44-46DB-AAF2-EBE712528374}" type="datetimeFigureOut">
              <a:rPr lang="en-IN" smtClean="0"/>
              <a:t>16-01-2023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D6F6322-AAC1-4717-A1D7-F1F3FF41364E}" type="slidenum">
              <a:rPr lang="en-IN" smtClean="0"/>
              <a:t>‹#›</a:t>
            </a:fld>
            <a:endParaRPr lang="en-IN"/>
          </a:p>
        </p:txBody>
      </p:sp>
    </p:spTree>
    <p:extLst>
      <p:ext uri="{BB962C8B-B14F-4D97-AF65-F5344CB8AC3E}">
        <p14:creationId xmlns:p14="http://schemas.microsoft.com/office/powerpoint/2010/main" val="31836703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20000" y="2505075"/>
            <a:ext cx="50252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6" name="Content Placeholder 5"/>
          <p:cNvSpPr>
            <a:spLocks noGrp="1"/>
          </p:cNvSpPr>
          <p:nvPr>
            <p:ph sz="quarter" idx="4"/>
          </p:nvPr>
        </p:nvSpPr>
        <p:spPr>
          <a:xfrm>
            <a:off x="6319840" y="2505075"/>
            <a:ext cx="503554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D813412-0A44-46DB-AAF2-EBE712528374}" type="datetimeFigureOut">
              <a:rPr lang="en-IN" smtClean="0"/>
              <a:t>16-01-2023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D6F6322-AAC1-4717-A1D7-F1F3FF41364E}" type="slidenum">
              <a:rPr lang="en-IN" smtClean="0"/>
              <a:t>‹#›</a:t>
            </a:fld>
            <a:endParaRPr lang="en-IN"/>
          </a:p>
        </p:txBody>
      </p:sp>
    </p:spTree>
    <p:extLst>
      <p:ext uri="{BB962C8B-B14F-4D97-AF65-F5344CB8AC3E}">
        <p14:creationId xmlns:p14="http://schemas.microsoft.com/office/powerpoint/2010/main" val="22574204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D813412-0A44-46DB-AAF2-EBE712528374}" type="datetimeFigureOut">
              <a:rPr lang="en-IN" smtClean="0"/>
              <a:t>16-01-2023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D6F6322-AAC1-4717-A1D7-F1F3FF41364E}" type="slidenum">
              <a:rPr lang="en-IN" smtClean="0"/>
              <a:t>‹#›</a:t>
            </a:fld>
            <a:endParaRPr lang="en-IN"/>
          </a:p>
        </p:txBody>
      </p:sp>
    </p:spTree>
    <p:extLst>
      <p:ext uri="{BB962C8B-B14F-4D97-AF65-F5344CB8AC3E}">
        <p14:creationId xmlns:p14="http://schemas.microsoft.com/office/powerpoint/2010/main" val="37204228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D813412-0A44-46DB-AAF2-EBE712528374}" type="datetimeFigureOut">
              <a:rPr lang="en-IN" smtClean="0"/>
              <a:t>16-01-2023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D6F6322-AAC1-4717-A1D7-F1F3FF41364E}" type="slidenum">
              <a:rPr lang="en-IN" smtClean="0"/>
              <a:t>‹#›</a:t>
            </a:fld>
            <a:endParaRPr lang="en-IN"/>
          </a:p>
        </p:txBody>
      </p:sp>
    </p:spTree>
    <p:extLst>
      <p:ext uri="{BB962C8B-B14F-4D97-AF65-F5344CB8AC3E}">
        <p14:creationId xmlns:p14="http://schemas.microsoft.com/office/powerpoint/2010/main" val="6331781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D813412-0A44-46DB-AAF2-EBE712528374}" type="datetimeFigureOut">
              <a:rPr lang="en-IN" smtClean="0"/>
              <a:t>16-01-2023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D6F6322-AAC1-4717-A1D7-F1F3FF41364E}" type="slidenum">
              <a:rPr lang="en-IN" smtClean="0"/>
              <a:t>‹#›</a:t>
            </a:fld>
            <a:endParaRPr lang="en-IN"/>
          </a:p>
        </p:txBody>
      </p:sp>
    </p:spTree>
    <p:extLst>
      <p:ext uri="{BB962C8B-B14F-4D97-AF65-F5344CB8AC3E}">
        <p14:creationId xmlns:p14="http://schemas.microsoft.com/office/powerpoint/2010/main" val="12020130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D813412-0A44-46DB-AAF2-EBE712528374}" type="datetimeFigureOut">
              <a:rPr lang="en-IN" smtClean="0"/>
              <a:t>16-01-2023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D6F6322-AAC1-4717-A1D7-F1F3FF41364E}" type="slidenum">
              <a:rPr lang="en-IN" smtClean="0"/>
              <a:t>‹#›</a:t>
            </a:fld>
            <a:endParaRPr lang="en-IN"/>
          </a:p>
        </p:txBody>
      </p:sp>
    </p:spTree>
    <p:extLst>
      <p:ext uri="{BB962C8B-B14F-4D97-AF65-F5344CB8AC3E}">
        <p14:creationId xmlns:p14="http://schemas.microsoft.com/office/powerpoint/2010/main" val="4028964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DD813412-0A44-46DB-AAF2-EBE712528374}" type="datetimeFigureOut">
              <a:rPr lang="en-IN" smtClean="0"/>
              <a:t>16-01-2023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3D6F6322-AAC1-4717-A1D7-F1F3FF41364E}" type="slidenum">
              <a:rPr lang="en-IN" smtClean="0"/>
              <a:t>‹#›</a:t>
            </a:fld>
            <a:endParaRPr lang="en-IN"/>
          </a:p>
        </p:txBody>
      </p:sp>
    </p:spTree>
    <p:extLst>
      <p:ext uri="{BB962C8B-B14F-4D97-AF65-F5344CB8AC3E}">
        <p14:creationId xmlns:p14="http://schemas.microsoft.com/office/powerpoint/2010/main" val="1661414241"/>
      </p:ext>
    </p:extLst>
  </p:cSld>
  <p:clrMap bg1="dk1" tx1="lt1" bg2="dk2" tx2="lt2" accent1="accent1" accent2="accent2" accent3="accent3" accent4="accent4" accent5="accent5" accent6="accent6" hlink="hlink" folHlink="folHlink"/>
  <p:sldLayoutIdLst>
    <p:sldLayoutId id="2147483847" r:id="rId1"/>
    <p:sldLayoutId id="2147483848" r:id="rId2"/>
    <p:sldLayoutId id="2147483849" r:id="rId3"/>
    <p:sldLayoutId id="2147483850" r:id="rId4"/>
    <p:sldLayoutId id="2147483851" r:id="rId5"/>
    <p:sldLayoutId id="2147483852" r:id="rId6"/>
    <p:sldLayoutId id="2147483853" r:id="rId7"/>
    <p:sldLayoutId id="2147483854" r:id="rId8"/>
    <p:sldLayoutId id="2147483855" r:id="rId9"/>
    <p:sldLayoutId id="2147483856" r:id="rId10"/>
    <p:sldLayoutId id="2147483857" r:id="rId11"/>
    <p:sldLayoutId id="2147483858" r:id="rId12"/>
    <p:sldLayoutId id="2147483859" r:id="rId13"/>
    <p:sldLayoutId id="2147483860" r:id="rId14"/>
    <p:sldLayoutId id="2147483861" r:id="rId15"/>
    <p:sldLayoutId id="2147483862" r:id="rId16"/>
    <p:sldLayoutId id="2147483863" r:id="rId17"/>
  </p:sldLayoutIdLst>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fi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f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f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f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85C275-3929-09DA-9128-DD88F046337E}"/>
              </a:ext>
            </a:extLst>
          </p:cNvPr>
          <p:cNvSpPr>
            <a:spLocks noGrp="1"/>
          </p:cNvSpPr>
          <p:nvPr>
            <p:ph type="title"/>
          </p:nvPr>
        </p:nvSpPr>
        <p:spPr>
          <a:xfrm>
            <a:off x="385068" y="481301"/>
            <a:ext cx="10472322" cy="2048836"/>
          </a:xfrm>
        </p:spPr>
        <p:txBody>
          <a:bodyPr>
            <a:normAutofit/>
          </a:bodyPr>
          <a:lstStyle/>
          <a:p>
            <a:r>
              <a:rPr lang="en-IN" sz="4000" b="1" kern="100" dirty="0">
                <a:solidFill>
                  <a:schemeClr val="tx1"/>
                </a:solidFill>
                <a:effectLst/>
                <a:latin typeface="Bahnschrift Light" panose="020B0502040204020203" pitchFamily="34" charset="0"/>
                <a:ea typeface="Microsoft YaHei" panose="020B0503020204020204" pitchFamily="34" charset="-122"/>
                <a:cs typeface="Times New Roman" panose="02020603050405020304" pitchFamily="18" charset="0"/>
              </a:rPr>
              <a:t>Sentiment Analysis &amp; Rating Prediction for Customer Reviews</a:t>
            </a:r>
            <a:br>
              <a:rPr lang="en-IN" b="1" kern="100" dirty="0">
                <a:solidFill>
                  <a:schemeClr val="tx1"/>
                </a:solidFill>
                <a:effectLst/>
                <a:latin typeface="Bahnschrift Light" panose="020B0502040204020203" pitchFamily="34" charset="0"/>
                <a:ea typeface="Microsoft YaHei" panose="020B0503020204020204" pitchFamily="34" charset="-122"/>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465CE459-9870-B822-B925-33B6A960B004}"/>
              </a:ext>
            </a:extLst>
          </p:cNvPr>
          <p:cNvSpPr>
            <a:spLocks noGrp="1"/>
          </p:cNvSpPr>
          <p:nvPr>
            <p:ph idx="1"/>
          </p:nvPr>
        </p:nvSpPr>
        <p:spPr>
          <a:xfrm>
            <a:off x="7253057" y="3790765"/>
            <a:ext cx="4861665" cy="2929632"/>
          </a:xfrm>
        </p:spPr>
        <p:txBody>
          <a:bodyPr>
            <a:normAutofit fontScale="77500" lnSpcReduction="20000"/>
          </a:bodyPr>
          <a:lstStyle/>
          <a:p>
            <a:pPr marL="0" indent="0">
              <a:buNone/>
            </a:pPr>
            <a:r>
              <a:rPr lang="en-IN" b="1" dirty="0">
                <a:solidFill>
                  <a:schemeClr val="tx1"/>
                </a:solidFill>
                <a:latin typeface="Bahnschrift Light" panose="020B0502040204020203" pitchFamily="34" charset="0"/>
              </a:rPr>
              <a:t>TVM DBDA September : </a:t>
            </a:r>
            <a:r>
              <a:rPr lang="en-IN" sz="3200" b="1" dirty="0">
                <a:solidFill>
                  <a:schemeClr val="tx1"/>
                </a:solidFill>
                <a:latin typeface="Bahnschrift Light" panose="020B0502040204020203" pitchFamily="34" charset="0"/>
              </a:rPr>
              <a:t>2022 -2023</a:t>
            </a:r>
          </a:p>
          <a:p>
            <a:pPr marL="0" indent="0">
              <a:buNone/>
            </a:pPr>
            <a:r>
              <a:rPr lang="en-IN" b="1" dirty="0">
                <a:solidFill>
                  <a:schemeClr val="tx1"/>
                </a:solidFill>
                <a:latin typeface="Bahnschrift Light" panose="020B0502040204020203" pitchFamily="34" charset="0"/>
              </a:rPr>
              <a:t>                   </a:t>
            </a:r>
          </a:p>
          <a:p>
            <a:pPr marL="0" indent="0">
              <a:buNone/>
            </a:pPr>
            <a:r>
              <a:rPr lang="en-IN" b="1" dirty="0">
                <a:solidFill>
                  <a:schemeClr val="tx1"/>
                </a:solidFill>
                <a:latin typeface="Bahnschrift Light" panose="020B0502040204020203" pitchFamily="34" charset="0"/>
              </a:rPr>
              <a:t> GROUP-4</a:t>
            </a:r>
          </a:p>
          <a:p>
            <a:r>
              <a:rPr lang="en-IN" sz="1600" dirty="0">
                <a:solidFill>
                  <a:schemeClr val="tx1"/>
                </a:solidFill>
                <a:latin typeface="Bahnschrift Light" panose="020B0502040204020203" pitchFamily="34" charset="0"/>
              </a:rPr>
              <a:t> </a:t>
            </a:r>
            <a:r>
              <a:rPr lang="en-IN" sz="1800" b="1" dirty="0">
                <a:solidFill>
                  <a:schemeClr val="tx1"/>
                </a:solidFill>
                <a:effectLst/>
                <a:latin typeface="Bahnschrift Light" panose="020B0502040204020203" pitchFamily="34" charset="0"/>
                <a:ea typeface="Calibri" panose="020F0502020204030204" pitchFamily="34" charset="0"/>
                <a:cs typeface="Times New Roman" panose="02020603050405020304" pitchFamily="18" charset="0"/>
              </a:rPr>
              <a:t>KADAM VINOD MARUTI	</a:t>
            </a:r>
          </a:p>
          <a:p>
            <a:pPr>
              <a:lnSpc>
                <a:spcPct val="107000"/>
              </a:lnSpc>
            </a:pPr>
            <a:r>
              <a:rPr lang="en-IN" sz="1800" b="1" dirty="0">
                <a:solidFill>
                  <a:schemeClr val="tx1"/>
                </a:solidFill>
                <a:effectLst/>
                <a:latin typeface="Bahnschrift Light" panose="020B0502040204020203" pitchFamily="34" charset="0"/>
                <a:ea typeface="Calibri" panose="020F0502020204030204" pitchFamily="34" charset="0"/>
                <a:cs typeface="Times New Roman" panose="02020603050405020304" pitchFamily="18" charset="0"/>
              </a:rPr>
              <a:t> KENGE DURGESH RAOSAHEB	            </a:t>
            </a:r>
          </a:p>
          <a:p>
            <a:pPr>
              <a:lnSpc>
                <a:spcPct val="107000"/>
              </a:lnSpc>
            </a:pPr>
            <a:r>
              <a:rPr lang="en-IN" sz="1800" b="1" dirty="0">
                <a:solidFill>
                  <a:schemeClr val="tx1"/>
                </a:solidFill>
                <a:effectLst/>
                <a:latin typeface="Bahnschrift Light" panose="020B0502040204020203" pitchFamily="34" charset="0"/>
                <a:ea typeface="Calibri" panose="020F0502020204030204" pitchFamily="34" charset="0"/>
                <a:cs typeface="Times New Roman" panose="02020603050405020304" pitchFamily="18" charset="0"/>
              </a:rPr>
              <a:t> KOTHEKAR HARSHADA VINAYAK	</a:t>
            </a:r>
          </a:p>
          <a:p>
            <a:pPr>
              <a:lnSpc>
                <a:spcPct val="107000"/>
              </a:lnSpc>
            </a:pPr>
            <a:r>
              <a:rPr lang="en-IN" sz="1800" b="1" dirty="0">
                <a:solidFill>
                  <a:schemeClr val="tx1"/>
                </a:solidFill>
                <a:effectLst/>
                <a:latin typeface="Bahnschrift Light" panose="020B0502040204020203" pitchFamily="34" charset="0"/>
                <a:ea typeface="Calibri" panose="020F0502020204030204" pitchFamily="34" charset="0"/>
                <a:cs typeface="Times New Roman" panose="02020603050405020304" pitchFamily="18" charset="0"/>
              </a:rPr>
              <a:t> KULKARNI SHREYA AVINASH	</a:t>
            </a:r>
          </a:p>
          <a:p>
            <a:pPr>
              <a:lnSpc>
                <a:spcPct val="107000"/>
              </a:lnSpc>
            </a:pPr>
            <a:r>
              <a:rPr lang="en-IN" sz="1800" b="1" dirty="0">
                <a:solidFill>
                  <a:schemeClr val="tx1"/>
                </a:solidFill>
                <a:effectLst/>
                <a:latin typeface="Bahnschrift Light" panose="020B0502040204020203" pitchFamily="34" charset="0"/>
                <a:ea typeface="Calibri" panose="020F0502020204030204" pitchFamily="34" charset="0"/>
                <a:cs typeface="Times New Roman" panose="02020603050405020304" pitchFamily="18" charset="0"/>
              </a:rPr>
              <a:t> KUNAL BENDALE	                                    </a:t>
            </a:r>
          </a:p>
          <a:p>
            <a:r>
              <a:rPr lang="en-IN" sz="1800" b="1" dirty="0">
                <a:solidFill>
                  <a:schemeClr val="tx1"/>
                </a:solidFill>
                <a:effectLst/>
                <a:latin typeface="Bahnschrift Light" panose="020B0502040204020203" pitchFamily="34" charset="0"/>
                <a:ea typeface="Calibri" panose="020F0502020204030204" pitchFamily="34" charset="0"/>
              </a:rPr>
              <a:t> PATEL BHAUMIK NARENDRABHAI</a:t>
            </a:r>
            <a:endParaRPr lang="en-IN" b="1" dirty="0">
              <a:solidFill>
                <a:schemeClr val="tx1"/>
              </a:solidFill>
              <a:latin typeface="Bahnschrift Light" panose="020B0502040204020203" pitchFamily="34" charset="0"/>
            </a:endParaRPr>
          </a:p>
        </p:txBody>
      </p:sp>
      <p:pic>
        <p:nvPicPr>
          <p:cNvPr id="7" name="Picture 6">
            <a:extLst>
              <a:ext uri="{FF2B5EF4-FFF2-40B4-BE49-F238E27FC236}">
                <a16:creationId xmlns:a16="http://schemas.microsoft.com/office/drawing/2014/main" id="{630D09F0-F575-E9BB-1365-132E78BD09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4121" y="2788885"/>
            <a:ext cx="3825028" cy="2545382"/>
          </a:xfrm>
          <a:prstGeom prst="rect">
            <a:avLst/>
          </a:prstGeom>
        </p:spPr>
      </p:pic>
    </p:spTree>
    <p:extLst>
      <p:ext uri="{BB962C8B-B14F-4D97-AF65-F5344CB8AC3E}">
        <p14:creationId xmlns:p14="http://schemas.microsoft.com/office/powerpoint/2010/main" val="34367693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A3F764-7E09-D59C-3559-67C58B50B969}"/>
              </a:ext>
            </a:extLst>
          </p:cNvPr>
          <p:cNvSpPr>
            <a:spLocks noGrp="1"/>
          </p:cNvSpPr>
          <p:nvPr>
            <p:ph type="title"/>
          </p:nvPr>
        </p:nvSpPr>
        <p:spPr/>
        <p:txBody>
          <a:bodyPr/>
          <a:lstStyle/>
          <a:p>
            <a:r>
              <a:rPr lang="en-IN" dirty="0">
                <a:latin typeface="Bahnschrift Light SemiCondensed" panose="020B0502040204020203" pitchFamily="34" charset="0"/>
              </a:rPr>
              <a:t>Problem Statement</a:t>
            </a:r>
          </a:p>
        </p:txBody>
      </p:sp>
      <p:sp>
        <p:nvSpPr>
          <p:cNvPr id="3" name="Content Placeholder 2">
            <a:extLst>
              <a:ext uri="{FF2B5EF4-FFF2-40B4-BE49-F238E27FC236}">
                <a16:creationId xmlns:a16="http://schemas.microsoft.com/office/drawing/2014/main" id="{9746ECAC-A1F1-C57C-E49E-76406CD4E880}"/>
              </a:ext>
            </a:extLst>
          </p:cNvPr>
          <p:cNvSpPr>
            <a:spLocks noGrp="1"/>
          </p:cNvSpPr>
          <p:nvPr>
            <p:ph idx="1"/>
          </p:nvPr>
        </p:nvSpPr>
        <p:spPr>
          <a:xfrm>
            <a:off x="580747" y="2347636"/>
            <a:ext cx="10233800" cy="4351338"/>
          </a:xfrm>
        </p:spPr>
        <p:txBody>
          <a:bodyPr/>
          <a:lstStyle/>
          <a:p>
            <a:endParaRPr lang="en-IN" kern="100" dirty="0">
              <a:effectLst/>
              <a:latin typeface="Bahnschrift Light" panose="020B0502040204020203" pitchFamily="34" charset="0"/>
              <a:ea typeface="Calibri" panose="020F0502020204030204" pitchFamily="34" charset="0"/>
              <a:cs typeface="Times New Roman" panose="02020603050405020304" pitchFamily="18" charset="0"/>
            </a:endParaRPr>
          </a:p>
          <a:p>
            <a:r>
              <a:rPr lang="en-IN" kern="100" dirty="0">
                <a:solidFill>
                  <a:schemeClr val="tx1"/>
                </a:solidFill>
                <a:effectLst/>
                <a:latin typeface="Bahnschrift Light" panose="020B0502040204020203" pitchFamily="34" charset="0"/>
                <a:ea typeface="Calibri" panose="020F0502020204030204" pitchFamily="34" charset="0"/>
                <a:cs typeface="Times New Roman" panose="02020603050405020304" pitchFamily="18" charset="0"/>
              </a:rPr>
              <a:t>The Businesses get a lot of reviews in form of comments and stars sometimes the websites do not have a rating system but rather just a comment system. </a:t>
            </a:r>
          </a:p>
          <a:p>
            <a:pPr marL="0" indent="0">
              <a:buNone/>
            </a:pPr>
            <a:endParaRPr lang="en-IN" kern="100" dirty="0">
              <a:solidFill>
                <a:schemeClr val="tx1"/>
              </a:solidFill>
              <a:effectLst/>
              <a:latin typeface="Bahnschrift Light" panose="020B0502040204020203" pitchFamily="34" charset="0"/>
              <a:ea typeface="Calibri" panose="020F0502020204030204" pitchFamily="34" charset="0"/>
              <a:cs typeface="Times New Roman" panose="02020603050405020304" pitchFamily="18" charset="0"/>
            </a:endParaRPr>
          </a:p>
          <a:p>
            <a:r>
              <a:rPr lang="en-IN" kern="100" dirty="0">
                <a:solidFill>
                  <a:schemeClr val="tx1"/>
                </a:solidFill>
                <a:latin typeface="Bahnschrift Light" panose="020B0502040204020203" pitchFamily="34" charset="0"/>
                <a:ea typeface="Calibri" panose="020F0502020204030204" pitchFamily="34" charset="0"/>
                <a:cs typeface="Times New Roman" panose="02020603050405020304" pitchFamily="18" charset="0"/>
              </a:rPr>
              <a:t>G</a:t>
            </a:r>
            <a:r>
              <a:rPr lang="en-IN" kern="100" dirty="0">
                <a:solidFill>
                  <a:schemeClr val="tx1"/>
                </a:solidFill>
                <a:effectLst/>
                <a:latin typeface="Bahnschrift Light" panose="020B0502040204020203" pitchFamily="34" charset="0"/>
                <a:ea typeface="Calibri" panose="020F0502020204030204" pitchFamily="34" charset="0"/>
                <a:cs typeface="Times New Roman" panose="02020603050405020304" pitchFamily="18" charset="0"/>
              </a:rPr>
              <a:t>oing through all the comments is not efficient. Our project seeks to provide solution to these businesses and predict the ratings along with the sentiments of customers from the comment.</a:t>
            </a:r>
          </a:p>
          <a:p>
            <a:endParaRPr lang="en-IN" dirty="0"/>
          </a:p>
        </p:txBody>
      </p:sp>
      <p:pic>
        <p:nvPicPr>
          <p:cNvPr id="9" name="Picture 8">
            <a:extLst>
              <a:ext uri="{FF2B5EF4-FFF2-40B4-BE49-F238E27FC236}">
                <a16:creationId xmlns:a16="http://schemas.microsoft.com/office/drawing/2014/main" id="{BE3B5B44-70BD-58B0-811C-780C5C3E0C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31534" y="345466"/>
            <a:ext cx="1952163" cy="2114843"/>
          </a:xfrm>
          <a:prstGeom prst="rect">
            <a:avLst/>
          </a:prstGeom>
        </p:spPr>
      </p:pic>
    </p:spTree>
    <p:extLst>
      <p:ext uri="{BB962C8B-B14F-4D97-AF65-F5344CB8AC3E}">
        <p14:creationId xmlns:p14="http://schemas.microsoft.com/office/powerpoint/2010/main" val="13393007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C3AF5-31B5-03FD-9D67-DF08114DD17C}"/>
              </a:ext>
            </a:extLst>
          </p:cNvPr>
          <p:cNvSpPr>
            <a:spLocks noGrp="1"/>
          </p:cNvSpPr>
          <p:nvPr>
            <p:ph type="title"/>
          </p:nvPr>
        </p:nvSpPr>
        <p:spPr>
          <a:xfrm>
            <a:off x="571870" y="143183"/>
            <a:ext cx="10515600" cy="1325563"/>
          </a:xfrm>
        </p:spPr>
        <p:txBody>
          <a:bodyPr/>
          <a:lstStyle/>
          <a:p>
            <a:r>
              <a:rPr lang="en-IN" dirty="0"/>
              <a:t>Literature Survey</a:t>
            </a:r>
          </a:p>
        </p:txBody>
      </p:sp>
      <p:pic>
        <p:nvPicPr>
          <p:cNvPr id="9" name="Picture 8">
            <a:extLst>
              <a:ext uri="{FF2B5EF4-FFF2-40B4-BE49-F238E27FC236}">
                <a16:creationId xmlns:a16="http://schemas.microsoft.com/office/drawing/2014/main" id="{FC7BACEA-FAE3-8C4A-C8A7-01D2B08D92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62470" y="1797219"/>
            <a:ext cx="7129405" cy="4744294"/>
          </a:xfrm>
          <a:prstGeom prst="rect">
            <a:avLst/>
          </a:prstGeom>
        </p:spPr>
      </p:pic>
      <p:sp>
        <p:nvSpPr>
          <p:cNvPr id="3" name="Content Placeholder 2">
            <a:extLst>
              <a:ext uri="{FF2B5EF4-FFF2-40B4-BE49-F238E27FC236}">
                <a16:creationId xmlns:a16="http://schemas.microsoft.com/office/drawing/2014/main" id="{47B9A968-6D3D-04AD-53F6-F184C9DA3706}"/>
              </a:ext>
            </a:extLst>
          </p:cNvPr>
          <p:cNvSpPr>
            <a:spLocks noGrp="1"/>
          </p:cNvSpPr>
          <p:nvPr>
            <p:ph idx="1"/>
          </p:nvPr>
        </p:nvSpPr>
        <p:spPr>
          <a:xfrm>
            <a:off x="296661" y="1797219"/>
            <a:ext cx="10515600" cy="5060781"/>
          </a:xfrm>
        </p:spPr>
        <p:txBody>
          <a:bodyPr>
            <a:normAutofit lnSpcReduction="10000"/>
          </a:bodyPr>
          <a:lstStyle/>
          <a:p>
            <a:pPr algn="just"/>
            <a:r>
              <a:rPr lang="en-IN" sz="2400" b="1" kern="100" dirty="0">
                <a:solidFill>
                  <a:schemeClr val="bg1">
                    <a:lumMod val="95000"/>
                    <a:lumOff val="5000"/>
                  </a:schemeClr>
                </a:solidFill>
                <a:effectLst/>
                <a:latin typeface="Bahnschrift Light" panose="020B0502040204020203" pitchFamily="34" charset="0"/>
                <a:ea typeface="Calibri" panose="020F0502020204030204" pitchFamily="34" charset="0"/>
                <a:cs typeface="Times New Roman" panose="02020603050405020304" pitchFamily="18" charset="0"/>
              </a:rPr>
              <a:t>Sunmin Lee et al [1] The study focused on the initial stage of the algorithm by answering the research question that can the Bidirectional Encoder Representations from Transformers model determine whether a customer's review on Yelp is positive or negative, and the degree of said positivity or negativity, based on the review's content. </a:t>
            </a:r>
          </a:p>
          <a:p>
            <a:pPr algn="just"/>
            <a:r>
              <a:rPr lang="en-IN" sz="2400" b="1" kern="100" dirty="0">
                <a:solidFill>
                  <a:schemeClr val="bg1">
                    <a:lumMod val="95000"/>
                    <a:lumOff val="5000"/>
                  </a:schemeClr>
                </a:solidFill>
                <a:effectLst/>
                <a:latin typeface="Bahnschrift Light" panose="020B0502040204020203" pitchFamily="34" charset="0"/>
                <a:ea typeface="Calibri" panose="020F0502020204030204" pitchFamily="34" charset="0"/>
                <a:cs typeface="Times New Roman" panose="02020603050405020304" pitchFamily="18" charset="0"/>
              </a:rPr>
              <a:t>Boya Yu et al [2] The main approach used in this paper is to use a support vector machine (SVM) model to decipher the sentiment tendency of each review from word frequency. Word scores generated from the SVM models are further processed into a polarity index indicating the significance of each word for special types of  restaurants. </a:t>
            </a:r>
          </a:p>
          <a:p>
            <a:pPr algn="just"/>
            <a:r>
              <a:rPr lang="en-IN" sz="2400" b="1" kern="100" dirty="0">
                <a:solidFill>
                  <a:schemeClr val="bg1">
                    <a:lumMod val="95000"/>
                    <a:lumOff val="5000"/>
                  </a:schemeClr>
                </a:solidFill>
                <a:effectLst/>
                <a:latin typeface="Bahnschrift Light" panose="020B0502040204020203" pitchFamily="34" charset="0"/>
                <a:ea typeface="Calibri" panose="020F0502020204030204" pitchFamily="34" charset="0"/>
                <a:cs typeface="Times New Roman" panose="02020603050405020304" pitchFamily="18" charset="0"/>
              </a:rPr>
              <a:t>Anish A. Parikh et al [3] This study’s purpose was to identify factors of usage, trust, influence, and contribution of restaurant reviews on Yelp.com. This study found that information search reduction and community membership were the greatest factors encouraging Yelp.com use.</a:t>
            </a:r>
          </a:p>
          <a:p>
            <a:endParaRPr lang="en-IN" dirty="0"/>
          </a:p>
        </p:txBody>
      </p:sp>
    </p:spTree>
    <p:extLst>
      <p:ext uri="{BB962C8B-B14F-4D97-AF65-F5344CB8AC3E}">
        <p14:creationId xmlns:p14="http://schemas.microsoft.com/office/powerpoint/2010/main" val="38701283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9CBE2-691B-3CF0-3658-20A9AABE1265}"/>
              </a:ext>
            </a:extLst>
          </p:cNvPr>
          <p:cNvSpPr>
            <a:spLocks noGrp="1"/>
          </p:cNvSpPr>
          <p:nvPr>
            <p:ph type="title"/>
          </p:nvPr>
        </p:nvSpPr>
        <p:spPr/>
        <p:txBody>
          <a:bodyPr/>
          <a:lstStyle/>
          <a:p>
            <a:r>
              <a:rPr lang="en-IN" dirty="0"/>
              <a:t>Dataset</a:t>
            </a:r>
          </a:p>
        </p:txBody>
      </p:sp>
      <p:sp>
        <p:nvSpPr>
          <p:cNvPr id="3" name="Content Placeholder 2">
            <a:extLst>
              <a:ext uri="{FF2B5EF4-FFF2-40B4-BE49-F238E27FC236}">
                <a16:creationId xmlns:a16="http://schemas.microsoft.com/office/drawing/2014/main" id="{CF7D667F-100D-A8CC-5CE5-1C0C32E65220}"/>
              </a:ext>
            </a:extLst>
          </p:cNvPr>
          <p:cNvSpPr>
            <a:spLocks noGrp="1"/>
          </p:cNvSpPr>
          <p:nvPr>
            <p:ph idx="1"/>
          </p:nvPr>
        </p:nvSpPr>
        <p:spPr>
          <a:xfrm>
            <a:off x="838200" y="1551466"/>
            <a:ext cx="10233800" cy="4351338"/>
          </a:xfrm>
        </p:spPr>
        <p:txBody>
          <a:bodyPr/>
          <a:lstStyle/>
          <a:p>
            <a:r>
              <a:rPr lang="en-IN" sz="2400" kern="100" dirty="0">
                <a:solidFill>
                  <a:schemeClr val="tx1"/>
                </a:solidFill>
                <a:effectLst/>
                <a:latin typeface="Bahnschrift Light" panose="020B0502040204020203" pitchFamily="34" charset="0"/>
                <a:ea typeface="Calibri" panose="020F0502020204030204" pitchFamily="34" charset="0"/>
                <a:cs typeface="Times New Roman" panose="02020603050405020304" pitchFamily="18" charset="0"/>
              </a:rPr>
              <a:t>This dataset is a subset of Yelp's businesses, reviews, and user data. It was originally put together for the Yelp Dataset Challenge which is a chance for students to conduct research or analysis on Yelp's data and share their discoveries. </a:t>
            </a:r>
          </a:p>
          <a:p>
            <a:endParaRPr lang="en-IN" sz="2000" kern="100" dirty="0">
              <a:solidFill>
                <a:schemeClr val="tx1"/>
              </a:solidFill>
              <a:latin typeface="Bahnschrift Light" panose="020B0502040204020203" pitchFamily="34" charset="0"/>
              <a:ea typeface="Calibri" panose="020F0502020204030204" pitchFamily="34" charset="0"/>
              <a:cs typeface="Times New Roman" panose="02020603050405020304" pitchFamily="18" charset="0"/>
            </a:endParaRPr>
          </a:p>
          <a:p>
            <a:endParaRPr lang="en-IN" sz="2000" kern="100" dirty="0">
              <a:solidFill>
                <a:schemeClr val="tx1"/>
              </a:solidFill>
              <a:effectLst/>
              <a:latin typeface="Bahnschrift Light" panose="020B0502040204020203" pitchFamily="34" charset="0"/>
              <a:ea typeface="Calibri" panose="020F0502020204030204" pitchFamily="34" charset="0"/>
              <a:cs typeface="Times New Roman" panose="02020603050405020304" pitchFamily="18" charset="0"/>
            </a:endParaRPr>
          </a:p>
          <a:p>
            <a:r>
              <a:rPr lang="en-IN" sz="2400" kern="100" dirty="0">
                <a:solidFill>
                  <a:schemeClr val="tx1"/>
                </a:solidFill>
                <a:effectLst/>
                <a:latin typeface="Bahnschrift Light" panose="020B0502040204020203" pitchFamily="34" charset="0"/>
                <a:ea typeface="Calibri" panose="020F0502020204030204" pitchFamily="34" charset="0"/>
                <a:cs typeface="Times New Roman" panose="02020603050405020304" pitchFamily="18" charset="0"/>
              </a:rPr>
              <a:t>In the most recent dataset you'll find information about businesses across 8 metropolitan areas in the USA and Canada</a:t>
            </a:r>
            <a:r>
              <a:rPr lang="en-IN" sz="18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IN" sz="18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5" name="Picture 4">
            <a:extLst>
              <a:ext uri="{FF2B5EF4-FFF2-40B4-BE49-F238E27FC236}">
                <a16:creationId xmlns:a16="http://schemas.microsoft.com/office/drawing/2014/main" id="{53CDD7A1-B141-2C81-6070-3A34E9F15B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82360" y="4898518"/>
            <a:ext cx="3230733" cy="1809210"/>
          </a:xfrm>
          <a:prstGeom prst="rect">
            <a:avLst/>
          </a:prstGeom>
        </p:spPr>
      </p:pic>
    </p:spTree>
    <p:extLst>
      <p:ext uri="{BB962C8B-B14F-4D97-AF65-F5344CB8AC3E}">
        <p14:creationId xmlns:p14="http://schemas.microsoft.com/office/powerpoint/2010/main" val="42503895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709423-E897-A25A-E75F-EB0B92F93A9C}"/>
              </a:ext>
            </a:extLst>
          </p:cNvPr>
          <p:cNvSpPr>
            <a:spLocks noGrp="1"/>
          </p:cNvSpPr>
          <p:nvPr>
            <p:ph type="title"/>
          </p:nvPr>
        </p:nvSpPr>
        <p:spPr>
          <a:xfrm>
            <a:off x="11096" y="-304908"/>
            <a:ext cx="10515600" cy="1325563"/>
          </a:xfrm>
        </p:spPr>
        <p:txBody>
          <a:bodyPr>
            <a:normAutofit/>
          </a:bodyPr>
          <a:lstStyle/>
          <a:p>
            <a:r>
              <a:rPr lang="en-IN" sz="3600" dirty="0"/>
              <a:t>Proposed Methodology</a:t>
            </a:r>
          </a:p>
        </p:txBody>
      </p:sp>
      <p:sp>
        <p:nvSpPr>
          <p:cNvPr id="3" name="Rectangle 2">
            <a:extLst>
              <a:ext uri="{FF2B5EF4-FFF2-40B4-BE49-F238E27FC236}">
                <a16:creationId xmlns:a16="http://schemas.microsoft.com/office/drawing/2014/main" id="{C4D3663C-C9CA-8881-D87F-147F486AA8E3}"/>
              </a:ext>
            </a:extLst>
          </p:cNvPr>
          <p:cNvSpPr/>
          <p:nvPr/>
        </p:nvSpPr>
        <p:spPr>
          <a:xfrm>
            <a:off x="11096" y="3072227"/>
            <a:ext cx="876671" cy="356773"/>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900" dirty="0">
                <a:solidFill>
                  <a:schemeClr val="bg1"/>
                </a:solidFill>
                <a:latin typeface="Bahnschrift Light" panose="020B0502040204020203" pitchFamily="34" charset="0"/>
              </a:rPr>
              <a:t>Yelp Dataset</a:t>
            </a:r>
          </a:p>
        </p:txBody>
      </p:sp>
      <p:cxnSp>
        <p:nvCxnSpPr>
          <p:cNvPr id="4" name="Straight Arrow Connector 3">
            <a:extLst>
              <a:ext uri="{FF2B5EF4-FFF2-40B4-BE49-F238E27FC236}">
                <a16:creationId xmlns:a16="http://schemas.microsoft.com/office/drawing/2014/main" id="{DC2A6F62-C9E5-E8C9-EB69-784C9D225882}"/>
              </a:ext>
            </a:extLst>
          </p:cNvPr>
          <p:cNvCxnSpPr>
            <a:cxnSpLocks/>
          </p:cNvCxnSpPr>
          <p:nvPr/>
        </p:nvCxnSpPr>
        <p:spPr>
          <a:xfrm>
            <a:off x="887767" y="3251997"/>
            <a:ext cx="52378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 name="Rectangle 4">
            <a:extLst>
              <a:ext uri="{FF2B5EF4-FFF2-40B4-BE49-F238E27FC236}">
                <a16:creationId xmlns:a16="http://schemas.microsoft.com/office/drawing/2014/main" id="{D075B94B-0D40-DF0D-E1F1-7DF01DAEF9E3}"/>
              </a:ext>
            </a:extLst>
          </p:cNvPr>
          <p:cNvSpPr/>
          <p:nvPr/>
        </p:nvSpPr>
        <p:spPr>
          <a:xfrm>
            <a:off x="1411549" y="3056690"/>
            <a:ext cx="1111192" cy="356774"/>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900" dirty="0">
                <a:solidFill>
                  <a:schemeClr val="bg1"/>
                </a:solidFill>
              </a:rPr>
              <a:t>Pre-processing</a:t>
            </a:r>
          </a:p>
        </p:txBody>
      </p:sp>
      <p:cxnSp>
        <p:nvCxnSpPr>
          <p:cNvPr id="7" name="Straight Arrow Connector 6">
            <a:extLst>
              <a:ext uri="{FF2B5EF4-FFF2-40B4-BE49-F238E27FC236}">
                <a16:creationId xmlns:a16="http://schemas.microsoft.com/office/drawing/2014/main" id="{83B066AD-BE7F-62CE-AB4C-CCD4683A8D15}"/>
              </a:ext>
            </a:extLst>
          </p:cNvPr>
          <p:cNvCxnSpPr/>
          <p:nvPr/>
        </p:nvCxnSpPr>
        <p:spPr>
          <a:xfrm>
            <a:off x="2540868" y="3250613"/>
            <a:ext cx="67137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54FB7005-2D66-03B3-38AB-320C1C55AFA1}"/>
              </a:ext>
            </a:extLst>
          </p:cNvPr>
          <p:cNvSpPr/>
          <p:nvPr/>
        </p:nvSpPr>
        <p:spPr>
          <a:xfrm>
            <a:off x="3212241" y="3072226"/>
            <a:ext cx="951383" cy="356774"/>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900" dirty="0">
                <a:solidFill>
                  <a:schemeClr val="bg1"/>
                </a:solidFill>
              </a:rPr>
              <a:t>Text column</a:t>
            </a:r>
          </a:p>
        </p:txBody>
      </p:sp>
      <p:cxnSp>
        <p:nvCxnSpPr>
          <p:cNvPr id="11" name="Straight Connector 10">
            <a:extLst>
              <a:ext uri="{FF2B5EF4-FFF2-40B4-BE49-F238E27FC236}">
                <a16:creationId xmlns:a16="http://schemas.microsoft.com/office/drawing/2014/main" id="{CEB64B3B-874D-5E76-A45F-F27700641F29}"/>
              </a:ext>
            </a:extLst>
          </p:cNvPr>
          <p:cNvCxnSpPr/>
          <p:nvPr/>
        </p:nvCxnSpPr>
        <p:spPr>
          <a:xfrm flipV="1">
            <a:off x="3687932" y="1748900"/>
            <a:ext cx="0" cy="1323326"/>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8363318F-7044-91A6-7914-1DBC59E2F69C}"/>
              </a:ext>
            </a:extLst>
          </p:cNvPr>
          <p:cNvCxnSpPr/>
          <p:nvPr/>
        </p:nvCxnSpPr>
        <p:spPr>
          <a:xfrm>
            <a:off x="3693108" y="1748900"/>
            <a:ext cx="470516" cy="0"/>
          </a:xfrm>
          <a:prstGeom prst="line">
            <a:avLst/>
          </a:prstGeom>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23C93185-F258-F57D-4205-086DC5960EF6}"/>
              </a:ext>
            </a:extLst>
          </p:cNvPr>
          <p:cNvSpPr/>
          <p:nvPr/>
        </p:nvSpPr>
        <p:spPr>
          <a:xfrm>
            <a:off x="4163624" y="1589103"/>
            <a:ext cx="790110" cy="346229"/>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00" dirty="0">
                <a:solidFill>
                  <a:schemeClr val="bg1"/>
                </a:solidFill>
              </a:rPr>
              <a:t>Regex token</a:t>
            </a:r>
            <a:endParaRPr lang="en-IN" sz="1000" dirty="0"/>
          </a:p>
        </p:txBody>
      </p:sp>
      <p:cxnSp>
        <p:nvCxnSpPr>
          <p:cNvPr id="16" name="Straight Connector 15">
            <a:extLst>
              <a:ext uri="{FF2B5EF4-FFF2-40B4-BE49-F238E27FC236}">
                <a16:creationId xmlns:a16="http://schemas.microsoft.com/office/drawing/2014/main" id="{D95D3CDA-A78C-015A-13AA-A7A181D204B2}"/>
              </a:ext>
            </a:extLst>
          </p:cNvPr>
          <p:cNvCxnSpPr>
            <a:stCxn id="14" idx="3"/>
          </p:cNvCxnSpPr>
          <p:nvPr/>
        </p:nvCxnSpPr>
        <p:spPr>
          <a:xfrm flipV="1">
            <a:off x="4953734" y="1762217"/>
            <a:ext cx="221944" cy="1"/>
          </a:xfrm>
          <a:prstGeom prst="line">
            <a:avLst/>
          </a:prstGeom>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C57A0F2E-BB8D-4645-ABF2-3BC4BAF660C5}"/>
              </a:ext>
            </a:extLst>
          </p:cNvPr>
          <p:cNvSpPr/>
          <p:nvPr/>
        </p:nvSpPr>
        <p:spPr>
          <a:xfrm>
            <a:off x="5202317" y="1575785"/>
            <a:ext cx="790110" cy="346229"/>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IN" sz="900" dirty="0">
                <a:solidFill>
                  <a:schemeClr val="bg1"/>
                </a:solidFill>
              </a:rPr>
              <a:t>Stopword</a:t>
            </a:r>
          </a:p>
          <a:p>
            <a:pPr algn="r"/>
            <a:r>
              <a:rPr lang="en-IN" sz="900" dirty="0">
                <a:solidFill>
                  <a:schemeClr val="bg1"/>
                </a:solidFill>
              </a:rPr>
              <a:t>Removal</a:t>
            </a:r>
          </a:p>
        </p:txBody>
      </p:sp>
      <p:cxnSp>
        <p:nvCxnSpPr>
          <p:cNvPr id="19" name="Straight Connector 18">
            <a:extLst>
              <a:ext uri="{FF2B5EF4-FFF2-40B4-BE49-F238E27FC236}">
                <a16:creationId xmlns:a16="http://schemas.microsoft.com/office/drawing/2014/main" id="{3C70E144-87CC-638A-C52D-198E81A5A64C}"/>
              </a:ext>
            </a:extLst>
          </p:cNvPr>
          <p:cNvCxnSpPr>
            <a:cxnSpLocks/>
            <a:stCxn id="17" idx="3"/>
          </p:cNvCxnSpPr>
          <p:nvPr/>
        </p:nvCxnSpPr>
        <p:spPr>
          <a:xfrm flipV="1">
            <a:off x="5992427" y="1748899"/>
            <a:ext cx="339206" cy="1"/>
          </a:xfrm>
          <a:prstGeom prst="line">
            <a:avLst/>
          </a:prstGeom>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A86121D9-601C-1554-D61A-5CA39E1E0ACF}"/>
              </a:ext>
            </a:extLst>
          </p:cNvPr>
          <p:cNvSpPr/>
          <p:nvPr/>
        </p:nvSpPr>
        <p:spPr>
          <a:xfrm>
            <a:off x="6353825" y="1563024"/>
            <a:ext cx="719092" cy="346229"/>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900" dirty="0">
                <a:solidFill>
                  <a:schemeClr val="bg1"/>
                </a:solidFill>
              </a:rPr>
              <a:t>Stemming</a:t>
            </a:r>
          </a:p>
        </p:txBody>
      </p:sp>
      <p:cxnSp>
        <p:nvCxnSpPr>
          <p:cNvPr id="23" name="Straight Connector 22">
            <a:extLst>
              <a:ext uri="{FF2B5EF4-FFF2-40B4-BE49-F238E27FC236}">
                <a16:creationId xmlns:a16="http://schemas.microsoft.com/office/drawing/2014/main" id="{272BC606-FA60-BF90-7336-C4777A599451}"/>
              </a:ext>
            </a:extLst>
          </p:cNvPr>
          <p:cNvCxnSpPr>
            <a:cxnSpLocks/>
            <a:stCxn id="20" idx="3"/>
          </p:cNvCxnSpPr>
          <p:nvPr/>
        </p:nvCxnSpPr>
        <p:spPr>
          <a:xfrm flipV="1">
            <a:off x="7072917" y="1736138"/>
            <a:ext cx="274652" cy="1"/>
          </a:xfrm>
          <a:prstGeom prst="line">
            <a:avLst/>
          </a:prstGeom>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4ED9742D-FEC3-4059-3E99-A2ADC826DF64}"/>
              </a:ext>
            </a:extLst>
          </p:cNvPr>
          <p:cNvSpPr/>
          <p:nvPr/>
        </p:nvSpPr>
        <p:spPr>
          <a:xfrm>
            <a:off x="7344984" y="1549153"/>
            <a:ext cx="719092" cy="346229"/>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900" dirty="0">
                <a:solidFill>
                  <a:schemeClr val="bg1"/>
                </a:solidFill>
              </a:rPr>
              <a:t>Term Frequency</a:t>
            </a:r>
          </a:p>
        </p:txBody>
      </p:sp>
      <p:cxnSp>
        <p:nvCxnSpPr>
          <p:cNvPr id="26" name="Straight Connector 25">
            <a:extLst>
              <a:ext uri="{FF2B5EF4-FFF2-40B4-BE49-F238E27FC236}">
                <a16:creationId xmlns:a16="http://schemas.microsoft.com/office/drawing/2014/main" id="{AEEE5DDD-329D-EDA1-98AC-B854359E9625}"/>
              </a:ext>
            </a:extLst>
          </p:cNvPr>
          <p:cNvCxnSpPr>
            <a:cxnSpLocks/>
            <a:stCxn id="24" idx="3"/>
            <a:endCxn id="27" idx="1"/>
          </p:cNvCxnSpPr>
          <p:nvPr/>
        </p:nvCxnSpPr>
        <p:spPr>
          <a:xfrm flipV="1">
            <a:off x="8064076" y="1722266"/>
            <a:ext cx="272067" cy="2"/>
          </a:xfrm>
          <a:prstGeom prst="line">
            <a:avLst/>
          </a:prstGeom>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02EAB779-81DB-45D0-8018-FFAA6DF6BDAB}"/>
              </a:ext>
            </a:extLst>
          </p:cNvPr>
          <p:cNvSpPr/>
          <p:nvPr/>
        </p:nvSpPr>
        <p:spPr>
          <a:xfrm>
            <a:off x="8336143" y="1549153"/>
            <a:ext cx="823980" cy="346225"/>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900" dirty="0">
                <a:ln>
                  <a:solidFill>
                    <a:schemeClr val="bg1"/>
                  </a:solidFill>
                </a:ln>
                <a:latin typeface="Bahnschrift Light" panose="020B0502040204020203" pitchFamily="34" charset="0"/>
              </a:rPr>
              <a:t>Inverse Document</a:t>
            </a:r>
          </a:p>
        </p:txBody>
      </p:sp>
      <p:cxnSp>
        <p:nvCxnSpPr>
          <p:cNvPr id="29" name="Straight Connector 28">
            <a:extLst>
              <a:ext uri="{FF2B5EF4-FFF2-40B4-BE49-F238E27FC236}">
                <a16:creationId xmlns:a16="http://schemas.microsoft.com/office/drawing/2014/main" id="{8E861C07-3699-62D4-F27B-784F7B46DA97}"/>
              </a:ext>
            </a:extLst>
          </p:cNvPr>
          <p:cNvCxnSpPr>
            <a:cxnSpLocks/>
            <a:stCxn id="27" idx="3"/>
          </p:cNvCxnSpPr>
          <p:nvPr/>
        </p:nvCxnSpPr>
        <p:spPr>
          <a:xfrm>
            <a:off x="9160123" y="1722266"/>
            <a:ext cx="170322" cy="1"/>
          </a:xfrm>
          <a:prstGeom prst="line">
            <a:avLst/>
          </a:prstGeom>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F52FB910-0D1D-B34A-EEC2-7E2E0818603F}"/>
              </a:ext>
            </a:extLst>
          </p:cNvPr>
          <p:cNvSpPr/>
          <p:nvPr/>
        </p:nvSpPr>
        <p:spPr>
          <a:xfrm>
            <a:off x="9329888" y="1549153"/>
            <a:ext cx="719092" cy="346221"/>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900" dirty="0">
                <a:ln>
                  <a:solidFill>
                    <a:schemeClr val="bg1"/>
                  </a:solidFill>
                </a:ln>
              </a:rPr>
              <a:t>Logistic Regression</a:t>
            </a:r>
          </a:p>
        </p:txBody>
      </p:sp>
      <p:cxnSp>
        <p:nvCxnSpPr>
          <p:cNvPr id="43" name="Straight Connector 42">
            <a:extLst>
              <a:ext uri="{FF2B5EF4-FFF2-40B4-BE49-F238E27FC236}">
                <a16:creationId xmlns:a16="http://schemas.microsoft.com/office/drawing/2014/main" id="{263CE24D-92F6-AA0F-027B-D38DE490C5D1}"/>
              </a:ext>
            </a:extLst>
          </p:cNvPr>
          <p:cNvCxnSpPr>
            <a:cxnSpLocks/>
            <a:stCxn id="30" idx="2"/>
            <a:endCxn id="183" idx="1"/>
          </p:cNvCxnSpPr>
          <p:nvPr/>
        </p:nvCxnSpPr>
        <p:spPr>
          <a:xfrm>
            <a:off x="9689434" y="1895374"/>
            <a:ext cx="3466" cy="2022804"/>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7BF0F273-E7FD-7138-C100-7B00C41D8D05}"/>
              </a:ext>
            </a:extLst>
          </p:cNvPr>
          <p:cNvCxnSpPr>
            <a:stCxn id="5" idx="2"/>
          </p:cNvCxnSpPr>
          <p:nvPr/>
        </p:nvCxnSpPr>
        <p:spPr>
          <a:xfrm flipH="1">
            <a:off x="1953087" y="3413464"/>
            <a:ext cx="14058" cy="395056"/>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56783B3B-C07F-51E5-E2A0-8E0D80E1D102}"/>
              </a:ext>
            </a:extLst>
          </p:cNvPr>
          <p:cNvCxnSpPr/>
          <p:nvPr/>
        </p:nvCxnSpPr>
        <p:spPr>
          <a:xfrm>
            <a:off x="1960116" y="3808520"/>
            <a:ext cx="3637256" cy="0"/>
          </a:xfrm>
          <a:prstGeom prst="line">
            <a:avLst/>
          </a:prstGeom>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D0CF1864-8BC5-20C7-7115-BA11C54A5B38}"/>
              </a:ext>
            </a:extLst>
          </p:cNvPr>
          <p:cNvSpPr/>
          <p:nvPr/>
        </p:nvSpPr>
        <p:spPr>
          <a:xfrm>
            <a:off x="5597372" y="3542190"/>
            <a:ext cx="1398232" cy="479381"/>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50" dirty="0">
                <a:solidFill>
                  <a:schemeClr val="bg1"/>
                </a:solidFill>
              </a:rPr>
              <a:t>Stars Ratings</a:t>
            </a:r>
          </a:p>
        </p:txBody>
      </p:sp>
      <p:cxnSp>
        <p:nvCxnSpPr>
          <p:cNvPr id="52" name="Straight Connector 51">
            <a:extLst>
              <a:ext uri="{FF2B5EF4-FFF2-40B4-BE49-F238E27FC236}">
                <a16:creationId xmlns:a16="http://schemas.microsoft.com/office/drawing/2014/main" id="{3F571276-0A62-2233-A647-1EBF9D111C4C}"/>
              </a:ext>
            </a:extLst>
          </p:cNvPr>
          <p:cNvCxnSpPr/>
          <p:nvPr/>
        </p:nvCxnSpPr>
        <p:spPr>
          <a:xfrm>
            <a:off x="7050725" y="3808520"/>
            <a:ext cx="2638709" cy="0"/>
          </a:xfrm>
          <a:prstGeom prst="line">
            <a:avLst/>
          </a:prstGeom>
        </p:spPr>
        <p:style>
          <a:lnRef idx="1">
            <a:schemeClr val="accent1"/>
          </a:lnRef>
          <a:fillRef idx="0">
            <a:schemeClr val="accent1"/>
          </a:fillRef>
          <a:effectRef idx="0">
            <a:schemeClr val="accent1"/>
          </a:effectRef>
          <a:fontRef idx="minor">
            <a:schemeClr val="tx1"/>
          </a:fontRef>
        </p:style>
      </p:cxnSp>
      <p:sp>
        <p:nvSpPr>
          <p:cNvPr id="54" name="Rectangle 53">
            <a:extLst>
              <a:ext uri="{FF2B5EF4-FFF2-40B4-BE49-F238E27FC236}">
                <a16:creationId xmlns:a16="http://schemas.microsoft.com/office/drawing/2014/main" id="{BC930642-2BB8-2C9C-B01E-CE80DBB370B6}"/>
              </a:ext>
            </a:extLst>
          </p:cNvPr>
          <p:cNvSpPr/>
          <p:nvPr/>
        </p:nvSpPr>
        <p:spPr>
          <a:xfrm>
            <a:off x="9454161" y="4039596"/>
            <a:ext cx="2610564" cy="274321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55" name="Rectangle 54">
            <a:extLst>
              <a:ext uri="{FF2B5EF4-FFF2-40B4-BE49-F238E27FC236}">
                <a16:creationId xmlns:a16="http://schemas.microsoft.com/office/drawing/2014/main" id="{45B83D18-C729-7282-653E-4521E2DE2E5A}"/>
              </a:ext>
            </a:extLst>
          </p:cNvPr>
          <p:cNvSpPr/>
          <p:nvPr/>
        </p:nvSpPr>
        <p:spPr>
          <a:xfrm>
            <a:off x="9530114" y="4168154"/>
            <a:ext cx="2041857" cy="5770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One vs Rest with Logistic Regression</a:t>
            </a:r>
          </a:p>
        </p:txBody>
      </p:sp>
      <p:sp>
        <p:nvSpPr>
          <p:cNvPr id="56" name="Rectangle 55">
            <a:extLst>
              <a:ext uri="{FF2B5EF4-FFF2-40B4-BE49-F238E27FC236}">
                <a16:creationId xmlns:a16="http://schemas.microsoft.com/office/drawing/2014/main" id="{25B0CECE-E91E-1038-A31A-CE79E4BF3E50}"/>
              </a:ext>
            </a:extLst>
          </p:cNvPr>
          <p:cNvSpPr/>
          <p:nvPr/>
        </p:nvSpPr>
        <p:spPr>
          <a:xfrm>
            <a:off x="9530114" y="4914315"/>
            <a:ext cx="2051285" cy="5409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One Vs Rest with Logistic Regression</a:t>
            </a:r>
          </a:p>
        </p:txBody>
      </p:sp>
      <p:sp>
        <p:nvSpPr>
          <p:cNvPr id="57" name="Rectangle 56">
            <a:extLst>
              <a:ext uri="{FF2B5EF4-FFF2-40B4-BE49-F238E27FC236}">
                <a16:creationId xmlns:a16="http://schemas.microsoft.com/office/drawing/2014/main" id="{3E6EB94B-595C-4397-B179-80CBC7DCCC45}"/>
              </a:ext>
            </a:extLst>
          </p:cNvPr>
          <p:cNvSpPr/>
          <p:nvPr/>
        </p:nvSpPr>
        <p:spPr>
          <a:xfrm>
            <a:off x="9532847" y="5703815"/>
            <a:ext cx="2041857" cy="4978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One Vs Rest with Logistic Regression</a:t>
            </a:r>
          </a:p>
        </p:txBody>
      </p:sp>
      <p:cxnSp>
        <p:nvCxnSpPr>
          <p:cNvPr id="59" name="Straight Connector 58">
            <a:extLst>
              <a:ext uri="{FF2B5EF4-FFF2-40B4-BE49-F238E27FC236}">
                <a16:creationId xmlns:a16="http://schemas.microsoft.com/office/drawing/2014/main" id="{87A61C94-2006-E9F9-2D7A-5D437A63D512}"/>
              </a:ext>
            </a:extLst>
          </p:cNvPr>
          <p:cNvCxnSpPr/>
          <p:nvPr/>
        </p:nvCxnSpPr>
        <p:spPr>
          <a:xfrm>
            <a:off x="8273988" y="4474346"/>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942B27E1-D325-832E-37C7-088E47DA5143}"/>
              </a:ext>
            </a:extLst>
          </p:cNvPr>
          <p:cNvCxnSpPr>
            <a:cxnSpLocks/>
            <a:endCxn id="55" idx="1"/>
          </p:cNvCxnSpPr>
          <p:nvPr/>
        </p:nvCxnSpPr>
        <p:spPr>
          <a:xfrm flipV="1">
            <a:off x="9163589" y="4456675"/>
            <a:ext cx="366525" cy="109051"/>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51A8A6D4-D494-59D4-DA18-866B35952E19}"/>
              </a:ext>
            </a:extLst>
          </p:cNvPr>
          <p:cNvCxnSpPr>
            <a:cxnSpLocks/>
            <a:stCxn id="78" idx="3"/>
          </p:cNvCxnSpPr>
          <p:nvPr/>
        </p:nvCxnSpPr>
        <p:spPr>
          <a:xfrm flipV="1">
            <a:off x="9227933" y="5146864"/>
            <a:ext cx="302181" cy="75996"/>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9BB54813-90ED-95E6-4AD0-7F84A5B73A2C}"/>
              </a:ext>
            </a:extLst>
          </p:cNvPr>
          <p:cNvCxnSpPr>
            <a:cxnSpLocks/>
            <a:stCxn id="79" idx="3"/>
          </p:cNvCxnSpPr>
          <p:nvPr/>
        </p:nvCxnSpPr>
        <p:spPr>
          <a:xfrm flipV="1">
            <a:off x="9287542" y="5908073"/>
            <a:ext cx="280199" cy="35496"/>
          </a:xfrm>
          <a:prstGeom prst="line">
            <a:avLst/>
          </a:prstGeom>
        </p:spPr>
        <p:style>
          <a:lnRef idx="1">
            <a:schemeClr val="accent1"/>
          </a:lnRef>
          <a:fillRef idx="0">
            <a:schemeClr val="accent1"/>
          </a:fillRef>
          <a:effectRef idx="0">
            <a:schemeClr val="accent1"/>
          </a:effectRef>
          <a:fontRef idx="minor">
            <a:schemeClr val="tx1"/>
          </a:fontRef>
        </p:style>
      </p:cxnSp>
      <p:sp>
        <p:nvSpPr>
          <p:cNvPr id="68" name="Rectangle 67">
            <a:extLst>
              <a:ext uri="{FF2B5EF4-FFF2-40B4-BE49-F238E27FC236}">
                <a16:creationId xmlns:a16="http://schemas.microsoft.com/office/drawing/2014/main" id="{F2EA9B84-F7B3-6C8A-B703-757D3EFC0FF3}"/>
              </a:ext>
            </a:extLst>
          </p:cNvPr>
          <p:cNvSpPr/>
          <p:nvPr/>
        </p:nvSpPr>
        <p:spPr>
          <a:xfrm>
            <a:off x="9454161" y="6378024"/>
            <a:ext cx="1811045" cy="307777"/>
          </a:xfrm>
          <a:prstGeom prst="rect">
            <a:avLst/>
          </a:prstGeom>
          <a:noFill/>
        </p:spPr>
        <p:txBody>
          <a:bodyPr wrap="square" lIns="91440" tIns="45720" rIns="91440" bIns="45720">
            <a:spAutoFit/>
          </a:bodyPr>
          <a:lstStyle/>
          <a:p>
            <a:pPr algn="ctr"/>
            <a:r>
              <a:rPr lang="en-US" sz="1400" dirty="0">
                <a:ln w="0"/>
                <a:solidFill>
                  <a:schemeClr val="bg1"/>
                </a:solidFill>
                <a:effectLst>
                  <a:outerShdw blurRad="38100" dist="19050" dir="2700000" algn="tl" rotWithShape="0">
                    <a:schemeClr val="dk1">
                      <a:alpha val="40000"/>
                    </a:schemeClr>
                  </a:outerShdw>
                </a:effectLst>
              </a:rPr>
              <a:t>Rating Prediction</a:t>
            </a:r>
            <a:endParaRPr lang="en-US" sz="1400" b="0" cap="none" spc="0" dirty="0">
              <a:ln w="0"/>
              <a:solidFill>
                <a:schemeClr val="bg1"/>
              </a:solidFill>
              <a:effectLst>
                <a:outerShdw blurRad="38100" dist="19050" dir="2700000" algn="tl" rotWithShape="0">
                  <a:schemeClr val="dk1">
                    <a:alpha val="40000"/>
                  </a:schemeClr>
                </a:outerShdw>
              </a:effectLst>
            </a:endParaRPr>
          </a:p>
        </p:txBody>
      </p:sp>
      <p:cxnSp>
        <p:nvCxnSpPr>
          <p:cNvPr id="76" name="Straight Connector 75">
            <a:extLst>
              <a:ext uri="{FF2B5EF4-FFF2-40B4-BE49-F238E27FC236}">
                <a16:creationId xmlns:a16="http://schemas.microsoft.com/office/drawing/2014/main" id="{8E2CA443-E758-3518-EEF3-E233385C400B}"/>
              </a:ext>
            </a:extLst>
          </p:cNvPr>
          <p:cNvCxnSpPr>
            <a:stCxn id="8" idx="2"/>
          </p:cNvCxnSpPr>
          <p:nvPr/>
        </p:nvCxnSpPr>
        <p:spPr>
          <a:xfrm flipH="1">
            <a:off x="3687932" y="3429000"/>
            <a:ext cx="1" cy="1837360"/>
          </a:xfrm>
          <a:prstGeom prst="line">
            <a:avLst/>
          </a:prstGeom>
        </p:spPr>
        <p:style>
          <a:lnRef idx="1">
            <a:schemeClr val="accent1"/>
          </a:lnRef>
          <a:fillRef idx="0">
            <a:schemeClr val="accent1"/>
          </a:fillRef>
          <a:effectRef idx="0">
            <a:schemeClr val="accent1"/>
          </a:effectRef>
          <a:fontRef idx="minor">
            <a:schemeClr val="tx1"/>
          </a:fontRef>
        </p:style>
      </p:cxnSp>
      <p:sp>
        <p:nvSpPr>
          <p:cNvPr id="77" name="Rectangle 76">
            <a:extLst>
              <a:ext uri="{FF2B5EF4-FFF2-40B4-BE49-F238E27FC236}">
                <a16:creationId xmlns:a16="http://schemas.microsoft.com/office/drawing/2014/main" id="{316FBBC4-2C43-3429-3241-9B824D246D90}"/>
              </a:ext>
            </a:extLst>
          </p:cNvPr>
          <p:cNvSpPr/>
          <p:nvPr/>
        </p:nvSpPr>
        <p:spPr>
          <a:xfrm>
            <a:off x="8172432" y="4179373"/>
            <a:ext cx="991157" cy="494066"/>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900" dirty="0">
                <a:solidFill>
                  <a:schemeClr val="bg1"/>
                </a:solidFill>
              </a:rPr>
              <a:t>Inverse Document Frequency</a:t>
            </a:r>
          </a:p>
        </p:txBody>
      </p:sp>
      <p:sp>
        <p:nvSpPr>
          <p:cNvPr id="78" name="Rectangle 77">
            <a:extLst>
              <a:ext uri="{FF2B5EF4-FFF2-40B4-BE49-F238E27FC236}">
                <a16:creationId xmlns:a16="http://schemas.microsoft.com/office/drawing/2014/main" id="{F49A793E-B204-98F7-60A7-0D59E3A4ADCF}"/>
              </a:ext>
            </a:extLst>
          </p:cNvPr>
          <p:cNvSpPr/>
          <p:nvPr/>
        </p:nvSpPr>
        <p:spPr>
          <a:xfrm>
            <a:off x="8175192" y="4982623"/>
            <a:ext cx="1052741" cy="480473"/>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900" dirty="0">
                <a:solidFill>
                  <a:schemeClr val="bg1"/>
                </a:solidFill>
              </a:rPr>
              <a:t>Inverse Document Frequency</a:t>
            </a:r>
          </a:p>
        </p:txBody>
      </p:sp>
      <p:sp>
        <p:nvSpPr>
          <p:cNvPr id="79" name="Rectangle 78">
            <a:extLst>
              <a:ext uri="{FF2B5EF4-FFF2-40B4-BE49-F238E27FC236}">
                <a16:creationId xmlns:a16="http://schemas.microsoft.com/office/drawing/2014/main" id="{21235CF3-0BBA-50FB-D88F-89EE8A324089}"/>
              </a:ext>
            </a:extLst>
          </p:cNvPr>
          <p:cNvSpPr/>
          <p:nvPr/>
        </p:nvSpPr>
        <p:spPr>
          <a:xfrm>
            <a:off x="8234801" y="5703332"/>
            <a:ext cx="1052741" cy="480473"/>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900" dirty="0">
                <a:solidFill>
                  <a:schemeClr val="bg1"/>
                </a:solidFill>
              </a:rPr>
              <a:t>Inverse Document Frequency</a:t>
            </a:r>
          </a:p>
        </p:txBody>
      </p:sp>
      <p:cxnSp>
        <p:nvCxnSpPr>
          <p:cNvPr id="81" name="Straight Connector 80">
            <a:extLst>
              <a:ext uri="{FF2B5EF4-FFF2-40B4-BE49-F238E27FC236}">
                <a16:creationId xmlns:a16="http://schemas.microsoft.com/office/drawing/2014/main" id="{EB385973-EF80-9510-5239-2C214DD1CABA}"/>
              </a:ext>
            </a:extLst>
          </p:cNvPr>
          <p:cNvCxnSpPr>
            <a:cxnSpLocks/>
            <a:endCxn id="88" idx="3"/>
          </p:cNvCxnSpPr>
          <p:nvPr/>
        </p:nvCxnSpPr>
        <p:spPr>
          <a:xfrm flipH="1">
            <a:off x="7945663" y="4441490"/>
            <a:ext cx="226769" cy="9811"/>
          </a:xfrm>
          <a:prstGeom prst="line">
            <a:avLst/>
          </a:prstGeom>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347245D0-7F95-574B-0D17-1D1FCE7698FF}"/>
              </a:ext>
            </a:extLst>
          </p:cNvPr>
          <p:cNvCxnSpPr>
            <a:cxnSpLocks/>
            <a:stCxn id="78" idx="1"/>
            <a:endCxn id="89" idx="3"/>
          </p:cNvCxnSpPr>
          <p:nvPr/>
        </p:nvCxnSpPr>
        <p:spPr>
          <a:xfrm flipH="1">
            <a:off x="7970070" y="5222860"/>
            <a:ext cx="205122" cy="37871"/>
          </a:xfrm>
          <a:prstGeom prst="line">
            <a:avLst/>
          </a:prstGeom>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561D9BA6-15E0-3F3F-1441-E8466E714CC8}"/>
              </a:ext>
            </a:extLst>
          </p:cNvPr>
          <p:cNvCxnSpPr>
            <a:cxnSpLocks/>
            <a:stCxn id="199" idx="3"/>
            <a:endCxn id="90" idx="3"/>
          </p:cNvCxnSpPr>
          <p:nvPr/>
        </p:nvCxnSpPr>
        <p:spPr>
          <a:xfrm flipH="1">
            <a:off x="8058643" y="5931708"/>
            <a:ext cx="152307" cy="31500"/>
          </a:xfrm>
          <a:prstGeom prst="line">
            <a:avLst/>
          </a:prstGeom>
        </p:spPr>
        <p:style>
          <a:lnRef idx="1">
            <a:schemeClr val="accent1"/>
          </a:lnRef>
          <a:fillRef idx="0">
            <a:schemeClr val="accent1"/>
          </a:fillRef>
          <a:effectRef idx="0">
            <a:schemeClr val="accent1"/>
          </a:effectRef>
          <a:fontRef idx="minor">
            <a:schemeClr val="tx1"/>
          </a:fontRef>
        </p:style>
      </p:cxnSp>
      <p:sp>
        <p:nvSpPr>
          <p:cNvPr id="88" name="Rectangle 87">
            <a:extLst>
              <a:ext uri="{FF2B5EF4-FFF2-40B4-BE49-F238E27FC236}">
                <a16:creationId xmlns:a16="http://schemas.microsoft.com/office/drawing/2014/main" id="{122BB150-8C12-1142-025D-1E8B99E916FC}"/>
              </a:ext>
            </a:extLst>
          </p:cNvPr>
          <p:cNvSpPr/>
          <p:nvPr/>
        </p:nvSpPr>
        <p:spPr>
          <a:xfrm>
            <a:off x="6906975" y="4218629"/>
            <a:ext cx="1038688" cy="465344"/>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900" dirty="0">
                <a:solidFill>
                  <a:schemeClr val="bg1"/>
                </a:solidFill>
              </a:rPr>
              <a:t>Term Frequency</a:t>
            </a:r>
          </a:p>
        </p:txBody>
      </p:sp>
      <p:sp>
        <p:nvSpPr>
          <p:cNvPr id="89" name="Rectangle 88">
            <a:extLst>
              <a:ext uri="{FF2B5EF4-FFF2-40B4-BE49-F238E27FC236}">
                <a16:creationId xmlns:a16="http://schemas.microsoft.com/office/drawing/2014/main" id="{EA5B5B93-F28A-9372-C41E-7BD5760820C1}"/>
              </a:ext>
            </a:extLst>
          </p:cNvPr>
          <p:cNvSpPr/>
          <p:nvPr/>
        </p:nvSpPr>
        <p:spPr>
          <a:xfrm>
            <a:off x="6962151" y="5028060"/>
            <a:ext cx="1007919" cy="465341"/>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900" dirty="0">
                <a:solidFill>
                  <a:schemeClr val="bg1"/>
                </a:solidFill>
              </a:rPr>
              <a:t>Term Frequency</a:t>
            </a:r>
          </a:p>
        </p:txBody>
      </p:sp>
      <p:sp>
        <p:nvSpPr>
          <p:cNvPr id="90" name="Rectangle 89">
            <a:extLst>
              <a:ext uri="{FF2B5EF4-FFF2-40B4-BE49-F238E27FC236}">
                <a16:creationId xmlns:a16="http://schemas.microsoft.com/office/drawing/2014/main" id="{86055202-EFFD-C385-B670-E5C080DB491B}"/>
              </a:ext>
            </a:extLst>
          </p:cNvPr>
          <p:cNvSpPr/>
          <p:nvPr/>
        </p:nvSpPr>
        <p:spPr>
          <a:xfrm>
            <a:off x="7050725" y="5730537"/>
            <a:ext cx="1007918" cy="465341"/>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900" dirty="0">
              <a:solidFill>
                <a:schemeClr val="bg1"/>
              </a:solidFill>
            </a:endParaRPr>
          </a:p>
          <a:p>
            <a:pPr algn="ctr"/>
            <a:r>
              <a:rPr lang="en-IN" sz="900" dirty="0">
                <a:solidFill>
                  <a:schemeClr val="bg1"/>
                </a:solidFill>
              </a:rPr>
              <a:t>Term Frequency</a:t>
            </a:r>
          </a:p>
          <a:p>
            <a:pPr algn="ctr"/>
            <a:endParaRPr lang="en-IN" dirty="0"/>
          </a:p>
        </p:txBody>
      </p:sp>
      <p:cxnSp>
        <p:nvCxnSpPr>
          <p:cNvPr id="95" name="Straight Connector 94">
            <a:extLst>
              <a:ext uri="{FF2B5EF4-FFF2-40B4-BE49-F238E27FC236}">
                <a16:creationId xmlns:a16="http://schemas.microsoft.com/office/drawing/2014/main" id="{FFD68AAF-9434-8ED7-D4E5-918AE6D64C8C}"/>
              </a:ext>
            </a:extLst>
          </p:cNvPr>
          <p:cNvCxnSpPr/>
          <p:nvPr/>
        </p:nvCxnSpPr>
        <p:spPr>
          <a:xfrm>
            <a:off x="3686846" y="5260731"/>
            <a:ext cx="320119" cy="0"/>
          </a:xfrm>
          <a:prstGeom prst="line">
            <a:avLst/>
          </a:prstGeom>
        </p:spPr>
        <p:style>
          <a:lnRef idx="1">
            <a:schemeClr val="accent1"/>
          </a:lnRef>
          <a:fillRef idx="0">
            <a:schemeClr val="accent1"/>
          </a:fillRef>
          <a:effectRef idx="0">
            <a:schemeClr val="accent1"/>
          </a:effectRef>
          <a:fontRef idx="minor">
            <a:schemeClr val="tx1"/>
          </a:fontRef>
        </p:style>
      </p:cxnSp>
      <p:sp>
        <p:nvSpPr>
          <p:cNvPr id="96" name="Rectangle 95">
            <a:extLst>
              <a:ext uri="{FF2B5EF4-FFF2-40B4-BE49-F238E27FC236}">
                <a16:creationId xmlns:a16="http://schemas.microsoft.com/office/drawing/2014/main" id="{E2BB539A-6C48-7A4B-A344-C0E40626D125}"/>
              </a:ext>
            </a:extLst>
          </p:cNvPr>
          <p:cNvSpPr/>
          <p:nvPr/>
        </p:nvSpPr>
        <p:spPr>
          <a:xfrm>
            <a:off x="4006965" y="5041225"/>
            <a:ext cx="763730" cy="32880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900" dirty="0">
                <a:solidFill>
                  <a:schemeClr val="bg1"/>
                </a:solidFill>
              </a:rPr>
              <a:t>Regex Token</a:t>
            </a:r>
          </a:p>
        </p:txBody>
      </p:sp>
      <p:cxnSp>
        <p:nvCxnSpPr>
          <p:cNvPr id="98" name="Straight Connector 97">
            <a:extLst>
              <a:ext uri="{FF2B5EF4-FFF2-40B4-BE49-F238E27FC236}">
                <a16:creationId xmlns:a16="http://schemas.microsoft.com/office/drawing/2014/main" id="{B3A3B820-D8AA-EA98-2FD2-A79A2F139B2C}"/>
              </a:ext>
            </a:extLst>
          </p:cNvPr>
          <p:cNvCxnSpPr>
            <a:cxnSpLocks/>
            <a:stCxn id="96" idx="3"/>
          </p:cNvCxnSpPr>
          <p:nvPr/>
        </p:nvCxnSpPr>
        <p:spPr>
          <a:xfrm>
            <a:off x="4770695" y="5205626"/>
            <a:ext cx="483353" cy="15371"/>
          </a:xfrm>
          <a:prstGeom prst="line">
            <a:avLst/>
          </a:prstGeom>
        </p:spPr>
        <p:style>
          <a:lnRef idx="1">
            <a:schemeClr val="accent1"/>
          </a:lnRef>
          <a:fillRef idx="0">
            <a:schemeClr val="accent1"/>
          </a:fillRef>
          <a:effectRef idx="0">
            <a:schemeClr val="accent1"/>
          </a:effectRef>
          <a:fontRef idx="minor">
            <a:schemeClr val="tx1"/>
          </a:fontRef>
        </p:style>
      </p:cxnSp>
      <p:sp>
        <p:nvSpPr>
          <p:cNvPr id="99" name="Rectangle 98">
            <a:extLst>
              <a:ext uri="{FF2B5EF4-FFF2-40B4-BE49-F238E27FC236}">
                <a16:creationId xmlns:a16="http://schemas.microsoft.com/office/drawing/2014/main" id="{9D5E3608-D983-01EF-AD58-73096107A42B}"/>
              </a:ext>
            </a:extLst>
          </p:cNvPr>
          <p:cNvSpPr/>
          <p:nvPr/>
        </p:nvSpPr>
        <p:spPr>
          <a:xfrm>
            <a:off x="4980071" y="5041225"/>
            <a:ext cx="763730" cy="360864"/>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900" dirty="0">
                <a:solidFill>
                  <a:schemeClr val="bg1"/>
                </a:solidFill>
              </a:rPr>
              <a:t>Stemming</a:t>
            </a:r>
          </a:p>
        </p:txBody>
      </p:sp>
      <p:cxnSp>
        <p:nvCxnSpPr>
          <p:cNvPr id="101" name="Straight Connector 100">
            <a:extLst>
              <a:ext uri="{FF2B5EF4-FFF2-40B4-BE49-F238E27FC236}">
                <a16:creationId xmlns:a16="http://schemas.microsoft.com/office/drawing/2014/main" id="{4EC593F6-5083-DF4F-80A7-1339D25502B7}"/>
              </a:ext>
            </a:extLst>
          </p:cNvPr>
          <p:cNvCxnSpPr>
            <a:cxnSpLocks/>
          </p:cNvCxnSpPr>
          <p:nvPr/>
        </p:nvCxnSpPr>
        <p:spPr>
          <a:xfrm flipV="1">
            <a:off x="6745036" y="5225571"/>
            <a:ext cx="199392" cy="34245"/>
          </a:xfrm>
          <a:prstGeom prst="line">
            <a:avLst/>
          </a:prstGeom>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273A3317-548A-C5BE-8AA7-319659C5BC10}"/>
              </a:ext>
            </a:extLst>
          </p:cNvPr>
          <p:cNvCxnSpPr>
            <a:stCxn id="96" idx="2"/>
          </p:cNvCxnSpPr>
          <p:nvPr/>
        </p:nvCxnSpPr>
        <p:spPr>
          <a:xfrm flipH="1">
            <a:off x="4385569" y="5370027"/>
            <a:ext cx="3261" cy="652195"/>
          </a:xfrm>
          <a:prstGeom prst="line">
            <a:avLst/>
          </a:prstGeom>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9ED5F7BB-A65C-E5DC-A112-62FBC58DE92C}"/>
              </a:ext>
            </a:extLst>
          </p:cNvPr>
          <p:cNvCxnSpPr/>
          <p:nvPr/>
        </p:nvCxnSpPr>
        <p:spPr>
          <a:xfrm>
            <a:off x="4385569" y="6007474"/>
            <a:ext cx="124287" cy="0"/>
          </a:xfrm>
          <a:prstGeom prst="line">
            <a:avLst/>
          </a:prstGeom>
        </p:spPr>
        <p:style>
          <a:lnRef idx="1">
            <a:schemeClr val="accent1"/>
          </a:lnRef>
          <a:fillRef idx="0">
            <a:schemeClr val="accent1"/>
          </a:fillRef>
          <a:effectRef idx="0">
            <a:schemeClr val="accent1"/>
          </a:effectRef>
          <a:fontRef idx="minor">
            <a:schemeClr val="tx1"/>
          </a:fontRef>
        </p:style>
      </p:cxnSp>
      <p:sp>
        <p:nvSpPr>
          <p:cNvPr id="117" name="Rectangle 116">
            <a:extLst>
              <a:ext uri="{FF2B5EF4-FFF2-40B4-BE49-F238E27FC236}">
                <a16:creationId xmlns:a16="http://schemas.microsoft.com/office/drawing/2014/main" id="{68E26AE2-5994-6C86-4E8F-D98470511FE7}"/>
              </a:ext>
            </a:extLst>
          </p:cNvPr>
          <p:cNvSpPr/>
          <p:nvPr/>
        </p:nvSpPr>
        <p:spPr>
          <a:xfrm>
            <a:off x="4509856" y="5894773"/>
            <a:ext cx="861134" cy="32880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900" dirty="0">
                <a:solidFill>
                  <a:schemeClr val="bg1"/>
                </a:solidFill>
              </a:rPr>
              <a:t>Stopward Removal</a:t>
            </a:r>
          </a:p>
        </p:txBody>
      </p:sp>
      <p:cxnSp>
        <p:nvCxnSpPr>
          <p:cNvPr id="119" name="Straight Connector 118">
            <a:extLst>
              <a:ext uri="{FF2B5EF4-FFF2-40B4-BE49-F238E27FC236}">
                <a16:creationId xmlns:a16="http://schemas.microsoft.com/office/drawing/2014/main" id="{51392865-A48D-CDED-90D9-BE203CA3B081}"/>
              </a:ext>
            </a:extLst>
          </p:cNvPr>
          <p:cNvCxnSpPr>
            <a:cxnSpLocks/>
            <a:stCxn id="117" idx="3"/>
          </p:cNvCxnSpPr>
          <p:nvPr/>
        </p:nvCxnSpPr>
        <p:spPr>
          <a:xfrm>
            <a:off x="5370990" y="6059174"/>
            <a:ext cx="16124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F11B857D-2CDE-14BE-AD16-EB873DEAD899}"/>
              </a:ext>
            </a:extLst>
          </p:cNvPr>
          <p:cNvCxnSpPr>
            <a:cxnSpLocks/>
            <a:endCxn id="88" idx="1"/>
          </p:cNvCxnSpPr>
          <p:nvPr/>
        </p:nvCxnSpPr>
        <p:spPr>
          <a:xfrm flipV="1">
            <a:off x="6711054" y="4451301"/>
            <a:ext cx="195921" cy="23194"/>
          </a:xfrm>
          <a:prstGeom prst="line">
            <a:avLst/>
          </a:prstGeom>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34079D77-50E3-7F34-1EFD-72D9BE7B0B85}"/>
              </a:ext>
            </a:extLst>
          </p:cNvPr>
          <p:cNvCxnSpPr>
            <a:cxnSpLocks/>
            <a:stCxn id="90" idx="1"/>
          </p:cNvCxnSpPr>
          <p:nvPr/>
        </p:nvCxnSpPr>
        <p:spPr>
          <a:xfrm flipH="1">
            <a:off x="6870502" y="5963208"/>
            <a:ext cx="180223" cy="68269"/>
          </a:xfrm>
          <a:prstGeom prst="line">
            <a:avLst/>
          </a:prstGeom>
        </p:spPr>
        <p:style>
          <a:lnRef idx="1">
            <a:schemeClr val="accent1"/>
          </a:lnRef>
          <a:fillRef idx="0">
            <a:schemeClr val="accent1"/>
          </a:fillRef>
          <a:effectRef idx="0">
            <a:schemeClr val="accent1"/>
          </a:effectRef>
          <a:fontRef idx="minor">
            <a:schemeClr val="tx1"/>
          </a:fontRef>
        </p:style>
      </p:cxnSp>
      <p:sp>
        <p:nvSpPr>
          <p:cNvPr id="149" name="Rectangle 148">
            <a:extLst>
              <a:ext uri="{FF2B5EF4-FFF2-40B4-BE49-F238E27FC236}">
                <a16:creationId xmlns:a16="http://schemas.microsoft.com/office/drawing/2014/main" id="{C3317019-D232-C00E-AA86-7D27B398156D}"/>
              </a:ext>
            </a:extLst>
          </p:cNvPr>
          <p:cNvSpPr/>
          <p:nvPr/>
        </p:nvSpPr>
        <p:spPr>
          <a:xfrm>
            <a:off x="5832387" y="4209961"/>
            <a:ext cx="896177" cy="364918"/>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00" dirty="0">
                <a:solidFill>
                  <a:schemeClr val="bg1"/>
                </a:solidFill>
              </a:rPr>
              <a:t>Unigram</a:t>
            </a:r>
          </a:p>
        </p:txBody>
      </p:sp>
      <p:sp>
        <p:nvSpPr>
          <p:cNvPr id="150" name="Rectangle 149">
            <a:extLst>
              <a:ext uri="{FF2B5EF4-FFF2-40B4-BE49-F238E27FC236}">
                <a16:creationId xmlns:a16="http://schemas.microsoft.com/office/drawing/2014/main" id="{FBDD7592-BB95-C418-67C4-6935CD708B8B}"/>
              </a:ext>
            </a:extLst>
          </p:cNvPr>
          <p:cNvSpPr/>
          <p:nvPr/>
        </p:nvSpPr>
        <p:spPr>
          <a:xfrm>
            <a:off x="5878056" y="5050338"/>
            <a:ext cx="892736" cy="360864"/>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900" dirty="0">
                <a:solidFill>
                  <a:schemeClr val="bg1"/>
                </a:solidFill>
              </a:rPr>
              <a:t>Term Frequency</a:t>
            </a:r>
          </a:p>
        </p:txBody>
      </p:sp>
      <p:sp>
        <p:nvSpPr>
          <p:cNvPr id="151" name="Rectangle 150">
            <a:extLst>
              <a:ext uri="{FF2B5EF4-FFF2-40B4-BE49-F238E27FC236}">
                <a16:creationId xmlns:a16="http://schemas.microsoft.com/office/drawing/2014/main" id="{79B66EDE-C3CF-20AE-0633-7BC6EEE21F6E}"/>
              </a:ext>
            </a:extLst>
          </p:cNvPr>
          <p:cNvSpPr/>
          <p:nvPr/>
        </p:nvSpPr>
        <p:spPr>
          <a:xfrm>
            <a:off x="5936508" y="5814861"/>
            <a:ext cx="891487" cy="408714"/>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900" dirty="0">
                <a:solidFill>
                  <a:schemeClr val="bg1"/>
                </a:solidFill>
              </a:rPr>
              <a:t>Trigram</a:t>
            </a:r>
          </a:p>
        </p:txBody>
      </p:sp>
      <p:sp>
        <p:nvSpPr>
          <p:cNvPr id="152" name="Arrow: Chevron 151">
            <a:extLst>
              <a:ext uri="{FF2B5EF4-FFF2-40B4-BE49-F238E27FC236}">
                <a16:creationId xmlns:a16="http://schemas.microsoft.com/office/drawing/2014/main" id="{7B286A07-E493-27E6-738F-D5CE2EAC0667}"/>
              </a:ext>
            </a:extLst>
          </p:cNvPr>
          <p:cNvSpPr/>
          <p:nvPr/>
        </p:nvSpPr>
        <p:spPr>
          <a:xfrm>
            <a:off x="5043065" y="1677643"/>
            <a:ext cx="154805" cy="190843"/>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53" name="Arrow: Chevron 152">
            <a:extLst>
              <a:ext uri="{FF2B5EF4-FFF2-40B4-BE49-F238E27FC236}">
                <a16:creationId xmlns:a16="http://schemas.microsoft.com/office/drawing/2014/main" id="{43CE6BF6-4368-DFBA-9E63-179CBA956E1E}"/>
              </a:ext>
            </a:extLst>
          </p:cNvPr>
          <p:cNvSpPr/>
          <p:nvPr/>
        </p:nvSpPr>
        <p:spPr>
          <a:xfrm>
            <a:off x="6096000" y="1660205"/>
            <a:ext cx="168494" cy="173106"/>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54" name="Arrow: Chevron 153">
            <a:extLst>
              <a:ext uri="{FF2B5EF4-FFF2-40B4-BE49-F238E27FC236}">
                <a16:creationId xmlns:a16="http://schemas.microsoft.com/office/drawing/2014/main" id="{EA90518B-86E4-6D3F-7EF8-5961C52465EE}"/>
              </a:ext>
            </a:extLst>
          </p:cNvPr>
          <p:cNvSpPr/>
          <p:nvPr/>
        </p:nvSpPr>
        <p:spPr>
          <a:xfrm>
            <a:off x="7162248" y="1660205"/>
            <a:ext cx="182736" cy="173103"/>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cxnSp>
        <p:nvCxnSpPr>
          <p:cNvPr id="158" name="Straight Connector 157">
            <a:extLst>
              <a:ext uri="{FF2B5EF4-FFF2-40B4-BE49-F238E27FC236}">
                <a16:creationId xmlns:a16="http://schemas.microsoft.com/office/drawing/2014/main" id="{94CA1114-60F7-556A-C21B-4AB40A7BE49F}"/>
              </a:ext>
            </a:extLst>
          </p:cNvPr>
          <p:cNvCxnSpPr/>
          <p:nvPr/>
        </p:nvCxnSpPr>
        <p:spPr>
          <a:xfrm flipV="1">
            <a:off x="5532231" y="5411202"/>
            <a:ext cx="0" cy="647972"/>
          </a:xfrm>
          <a:prstGeom prst="line">
            <a:avLst/>
          </a:prstGeom>
        </p:spPr>
        <p:style>
          <a:lnRef idx="1">
            <a:schemeClr val="accent1"/>
          </a:lnRef>
          <a:fillRef idx="0">
            <a:schemeClr val="accent1"/>
          </a:fillRef>
          <a:effectRef idx="0">
            <a:schemeClr val="accent1"/>
          </a:effectRef>
          <a:fontRef idx="minor">
            <a:schemeClr val="tx1"/>
          </a:fontRef>
        </p:style>
      </p:cxnSp>
      <p:cxnSp>
        <p:nvCxnSpPr>
          <p:cNvPr id="160" name="Straight Connector 159">
            <a:extLst>
              <a:ext uri="{FF2B5EF4-FFF2-40B4-BE49-F238E27FC236}">
                <a16:creationId xmlns:a16="http://schemas.microsoft.com/office/drawing/2014/main" id="{FD20C84C-EEEA-BCCF-4470-CA78837E32E4}"/>
              </a:ext>
            </a:extLst>
          </p:cNvPr>
          <p:cNvCxnSpPr>
            <a:cxnSpLocks/>
            <a:endCxn id="149" idx="1"/>
          </p:cNvCxnSpPr>
          <p:nvPr/>
        </p:nvCxnSpPr>
        <p:spPr>
          <a:xfrm>
            <a:off x="5743801" y="4392420"/>
            <a:ext cx="8858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5" name="Straight Connector 164">
            <a:extLst>
              <a:ext uri="{FF2B5EF4-FFF2-40B4-BE49-F238E27FC236}">
                <a16:creationId xmlns:a16="http://schemas.microsoft.com/office/drawing/2014/main" id="{4F48C42D-D6FB-EC44-C606-03A9197D1E75}"/>
              </a:ext>
            </a:extLst>
          </p:cNvPr>
          <p:cNvCxnSpPr>
            <a:cxnSpLocks/>
          </p:cNvCxnSpPr>
          <p:nvPr/>
        </p:nvCxnSpPr>
        <p:spPr>
          <a:xfrm>
            <a:off x="5754779" y="4392420"/>
            <a:ext cx="33462" cy="1671029"/>
          </a:xfrm>
          <a:prstGeom prst="line">
            <a:avLst/>
          </a:prstGeom>
        </p:spPr>
        <p:style>
          <a:lnRef idx="1">
            <a:schemeClr val="accent1"/>
          </a:lnRef>
          <a:fillRef idx="0">
            <a:schemeClr val="accent1"/>
          </a:fillRef>
          <a:effectRef idx="0">
            <a:schemeClr val="accent1"/>
          </a:effectRef>
          <a:fontRef idx="minor">
            <a:schemeClr val="tx1"/>
          </a:fontRef>
        </p:style>
      </p:cxnSp>
      <p:cxnSp>
        <p:nvCxnSpPr>
          <p:cNvPr id="170" name="Straight Connector 169">
            <a:extLst>
              <a:ext uri="{FF2B5EF4-FFF2-40B4-BE49-F238E27FC236}">
                <a16:creationId xmlns:a16="http://schemas.microsoft.com/office/drawing/2014/main" id="{1D624266-DE65-417F-1777-2A1EA3436E52}"/>
              </a:ext>
            </a:extLst>
          </p:cNvPr>
          <p:cNvCxnSpPr>
            <a:cxnSpLocks/>
            <a:endCxn id="151" idx="1"/>
          </p:cNvCxnSpPr>
          <p:nvPr/>
        </p:nvCxnSpPr>
        <p:spPr>
          <a:xfrm flipV="1">
            <a:off x="5788094" y="6019218"/>
            <a:ext cx="148414" cy="39956"/>
          </a:xfrm>
          <a:prstGeom prst="line">
            <a:avLst/>
          </a:prstGeom>
        </p:spPr>
        <p:style>
          <a:lnRef idx="1">
            <a:schemeClr val="accent1"/>
          </a:lnRef>
          <a:fillRef idx="0">
            <a:schemeClr val="accent1"/>
          </a:fillRef>
          <a:effectRef idx="0">
            <a:schemeClr val="accent1"/>
          </a:effectRef>
          <a:fontRef idx="minor">
            <a:schemeClr val="tx1"/>
          </a:fontRef>
        </p:style>
      </p:cxnSp>
      <p:sp>
        <p:nvSpPr>
          <p:cNvPr id="182" name="Arrow: Chevron 181">
            <a:extLst>
              <a:ext uri="{FF2B5EF4-FFF2-40B4-BE49-F238E27FC236}">
                <a16:creationId xmlns:a16="http://schemas.microsoft.com/office/drawing/2014/main" id="{3AEC6FF9-6405-A805-7586-5BA5F0F961B3}"/>
              </a:ext>
            </a:extLst>
          </p:cNvPr>
          <p:cNvSpPr/>
          <p:nvPr/>
        </p:nvSpPr>
        <p:spPr>
          <a:xfrm>
            <a:off x="8142006" y="1660205"/>
            <a:ext cx="113622" cy="146218"/>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83" name="Arrow: Chevron 182">
            <a:extLst>
              <a:ext uri="{FF2B5EF4-FFF2-40B4-BE49-F238E27FC236}">
                <a16:creationId xmlns:a16="http://schemas.microsoft.com/office/drawing/2014/main" id="{A2CDB33D-C35C-E3EA-BF5F-E8291E610B7F}"/>
              </a:ext>
            </a:extLst>
          </p:cNvPr>
          <p:cNvSpPr/>
          <p:nvPr/>
        </p:nvSpPr>
        <p:spPr>
          <a:xfrm rot="5099968">
            <a:off x="9605098" y="3857576"/>
            <a:ext cx="178088" cy="149592"/>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90" name="Arrow: Chevron 189">
            <a:extLst>
              <a:ext uri="{FF2B5EF4-FFF2-40B4-BE49-F238E27FC236}">
                <a16:creationId xmlns:a16="http://schemas.microsoft.com/office/drawing/2014/main" id="{3587BB62-0FB2-1E33-C8DB-76C521590E5C}"/>
              </a:ext>
            </a:extLst>
          </p:cNvPr>
          <p:cNvSpPr/>
          <p:nvPr/>
        </p:nvSpPr>
        <p:spPr>
          <a:xfrm>
            <a:off x="4781673" y="5109416"/>
            <a:ext cx="165230" cy="19242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91" name="Arrow: Chevron 190">
            <a:extLst>
              <a:ext uri="{FF2B5EF4-FFF2-40B4-BE49-F238E27FC236}">
                <a16:creationId xmlns:a16="http://schemas.microsoft.com/office/drawing/2014/main" id="{B72670FE-48B1-72CA-F528-2621F152D0D2}"/>
              </a:ext>
            </a:extLst>
          </p:cNvPr>
          <p:cNvSpPr/>
          <p:nvPr/>
        </p:nvSpPr>
        <p:spPr>
          <a:xfrm>
            <a:off x="5743273" y="5141216"/>
            <a:ext cx="156905" cy="183203"/>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92" name="Arrow: Chevron 191">
            <a:extLst>
              <a:ext uri="{FF2B5EF4-FFF2-40B4-BE49-F238E27FC236}">
                <a16:creationId xmlns:a16="http://schemas.microsoft.com/office/drawing/2014/main" id="{DC872EEA-6979-3709-6CD8-1DEF1ADE6AD7}"/>
              </a:ext>
            </a:extLst>
          </p:cNvPr>
          <p:cNvSpPr/>
          <p:nvPr/>
        </p:nvSpPr>
        <p:spPr>
          <a:xfrm>
            <a:off x="6770792" y="5141216"/>
            <a:ext cx="165023" cy="183203"/>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94" name="Arrow: Chevron 193">
            <a:extLst>
              <a:ext uri="{FF2B5EF4-FFF2-40B4-BE49-F238E27FC236}">
                <a16:creationId xmlns:a16="http://schemas.microsoft.com/office/drawing/2014/main" id="{4E8290CC-28B9-EC2D-E8A0-33E69DDB7102}"/>
              </a:ext>
            </a:extLst>
          </p:cNvPr>
          <p:cNvSpPr/>
          <p:nvPr/>
        </p:nvSpPr>
        <p:spPr>
          <a:xfrm rot="16200000">
            <a:off x="9585097" y="1906638"/>
            <a:ext cx="208674" cy="208546"/>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95" name="Arrow: Chevron 194">
            <a:extLst>
              <a:ext uri="{FF2B5EF4-FFF2-40B4-BE49-F238E27FC236}">
                <a16:creationId xmlns:a16="http://schemas.microsoft.com/office/drawing/2014/main" id="{8897C640-C03D-F735-C01E-A7E4D9EEC8D8}"/>
              </a:ext>
            </a:extLst>
          </p:cNvPr>
          <p:cNvSpPr/>
          <p:nvPr/>
        </p:nvSpPr>
        <p:spPr>
          <a:xfrm>
            <a:off x="6745036" y="4382893"/>
            <a:ext cx="150147" cy="183203"/>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96" name="Arrow: Chevron 195">
            <a:extLst>
              <a:ext uri="{FF2B5EF4-FFF2-40B4-BE49-F238E27FC236}">
                <a16:creationId xmlns:a16="http://schemas.microsoft.com/office/drawing/2014/main" id="{DEE8EDF4-40BE-51DC-E271-B2EDFC7D94BD}"/>
              </a:ext>
            </a:extLst>
          </p:cNvPr>
          <p:cNvSpPr/>
          <p:nvPr/>
        </p:nvSpPr>
        <p:spPr>
          <a:xfrm>
            <a:off x="6831505" y="5915872"/>
            <a:ext cx="165023" cy="152649"/>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97" name="Arrow: Chevron 196">
            <a:extLst>
              <a:ext uri="{FF2B5EF4-FFF2-40B4-BE49-F238E27FC236}">
                <a16:creationId xmlns:a16="http://schemas.microsoft.com/office/drawing/2014/main" id="{603CADB2-06F9-E002-63A1-33C6EDACBED4}"/>
              </a:ext>
            </a:extLst>
          </p:cNvPr>
          <p:cNvSpPr/>
          <p:nvPr/>
        </p:nvSpPr>
        <p:spPr>
          <a:xfrm>
            <a:off x="7978423" y="4337627"/>
            <a:ext cx="188415" cy="182833"/>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98" name="Arrow: Chevron 197">
            <a:extLst>
              <a:ext uri="{FF2B5EF4-FFF2-40B4-BE49-F238E27FC236}">
                <a16:creationId xmlns:a16="http://schemas.microsoft.com/office/drawing/2014/main" id="{934C046C-349F-72BB-B8DE-D7AA65C6D9F8}"/>
              </a:ext>
            </a:extLst>
          </p:cNvPr>
          <p:cNvSpPr/>
          <p:nvPr/>
        </p:nvSpPr>
        <p:spPr>
          <a:xfrm>
            <a:off x="8013917" y="5153912"/>
            <a:ext cx="147512" cy="170507"/>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99" name="Arrow: Chevron 198">
            <a:extLst>
              <a:ext uri="{FF2B5EF4-FFF2-40B4-BE49-F238E27FC236}">
                <a16:creationId xmlns:a16="http://schemas.microsoft.com/office/drawing/2014/main" id="{A7761E34-D44D-4306-999E-AA2E3CBFE39F}"/>
              </a:ext>
            </a:extLst>
          </p:cNvPr>
          <p:cNvSpPr/>
          <p:nvPr/>
        </p:nvSpPr>
        <p:spPr>
          <a:xfrm>
            <a:off x="8071032" y="5844198"/>
            <a:ext cx="139918" cy="17502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201" name="Arrow: Chevron 200">
            <a:extLst>
              <a:ext uri="{FF2B5EF4-FFF2-40B4-BE49-F238E27FC236}">
                <a16:creationId xmlns:a16="http://schemas.microsoft.com/office/drawing/2014/main" id="{2CEB19E8-1CE7-77BA-9ECD-0F39E1F95C0E}"/>
              </a:ext>
            </a:extLst>
          </p:cNvPr>
          <p:cNvSpPr/>
          <p:nvPr/>
        </p:nvSpPr>
        <p:spPr>
          <a:xfrm>
            <a:off x="9379023" y="4392420"/>
            <a:ext cx="151091" cy="173306"/>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202" name="Arrow: Chevron 201">
            <a:extLst>
              <a:ext uri="{FF2B5EF4-FFF2-40B4-BE49-F238E27FC236}">
                <a16:creationId xmlns:a16="http://schemas.microsoft.com/office/drawing/2014/main" id="{D0689E3A-8BBF-C7F7-1993-0A611432B70D}"/>
              </a:ext>
            </a:extLst>
          </p:cNvPr>
          <p:cNvSpPr/>
          <p:nvPr/>
        </p:nvSpPr>
        <p:spPr>
          <a:xfrm>
            <a:off x="9329888" y="5098019"/>
            <a:ext cx="188617" cy="168341"/>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203" name="Arrow: Chevron 202">
            <a:extLst>
              <a:ext uri="{FF2B5EF4-FFF2-40B4-BE49-F238E27FC236}">
                <a16:creationId xmlns:a16="http://schemas.microsoft.com/office/drawing/2014/main" id="{0636F795-94BD-BC75-3041-47100024F0AE}"/>
              </a:ext>
            </a:extLst>
          </p:cNvPr>
          <p:cNvSpPr/>
          <p:nvPr/>
        </p:nvSpPr>
        <p:spPr>
          <a:xfrm>
            <a:off x="9379023" y="5814861"/>
            <a:ext cx="163711" cy="168341"/>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5" name="TextBox 14">
            <a:extLst>
              <a:ext uri="{FF2B5EF4-FFF2-40B4-BE49-F238E27FC236}">
                <a16:creationId xmlns:a16="http://schemas.microsoft.com/office/drawing/2014/main" id="{BD56ED81-8AA4-8C18-3FAD-8F83FDA64676}"/>
              </a:ext>
            </a:extLst>
          </p:cNvPr>
          <p:cNvSpPr txBox="1"/>
          <p:nvPr/>
        </p:nvSpPr>
        <p:spPr>
          <a:xfrm>
            <a:off x="10273957" y="1460653"/>
            <a:ext cx="1378205" cy="523220"/>
          </a:xfrm>
          <a:prstGeom prst="rect">
            <a:avLst/>
          </a:prstGeom>
          <a:noFill/>
        </p:spPr>
        <p:txBody>
          <a:bodyPr wrap="square" rtlCol="0">
            <a:spAutoFit/>
          </a:bodyPr>
          <a:lstStyle/>
          <a:p>
            <a:r>
              <a:rPr lang="en-US" sz="1400" dirty="0"/>
              <a:t>Sentiment Analysis</a:t>
            </a:r>
            <a:endParaRPr lang="en-IN" sz="1400" dirty="0"/>
          </a:p>
        </p:txBody>
      </p:sp>
    </p:spTree>
    <p:extLst>
      <p:ext uri="{BB962C8B-B14F-4D97-AF65-F5344CB8AC3E}">
        <p14:creationId xmlns:p14="http://schemas.microsoft.com/office/powerpoint/2010/main" val="9625251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653F59-3259-68EA-FE34-EA2568B60749}"/>
              </a:ext>
            </a:extLst>
          </p:cNvPr>
          <p:cNvSpPr>
            <a:spLocks noGrp="1"/>
          </p:cNvSpPr>
          <p:nvPr>
            <p:ph type="title"/>
          </p:nvPr>
        </p:nvSpPr>
        <p:spPr/>
        <p:txBody>
          <a:bodyPr/>
          <a:lstStyle/>
          <a:p>
            <a:r>
              <a:rPr lang="en-IN" dirty="0"/>
              <a:t>References</a:t>
            </a:r>
          </a:p>
        </p:txBody>
      </p:sp>
      <p:sp>
        <p:nvSpPr>
          <p:cNvPr id="3" name="Content Placeholder 2">
            <a:extLst>
              <a:ext uri="{FF2B5EF4-FFF2-40B4-BE49-F238E27FC236}">
                <a16:creationId xmlns:a16="http://schemas.microsoft.com/office/drawing/2014/main" id="{5F115AB8-DD89-EB2E-FF8F-CE323D874B17}"/>
              </a:ext>
            </a:extLst>
          </p:cNvPr>
          <p:cNvSpPr>
            <a:spLocks noGrp="1"/>
          </p:cNvSpPr>
          <p:nvPr>
            <p:ph idx="1"/>
          </p:nvPr>
        </p:nvSpPr>
        <p:spPr>
          <a:xfrm>
            <a:off x="838200" y="1593034"/>
            <a:ext cx="10233800" cy="4351338"/>
          </a:xfrm>
        </p:spPr>
        <p:txBody>
          <a:bodyPr/>
          <a:lstStyle/>
          <a:p>
            <a:pPr algn="just">
              <a:lnSpc>
                <a:spcPct val="107000"/>
              </a:lnSpc>
            </a:pPr>
            <a:r>
              <a:rPr lang="en-IN" sz="1800" dirty="0">
                <a:solidFill>
                  <a:schemeClr val="tx1"/>
                </a:solidFill>
                <a:effectLst/>
                <a:latin typeface="Bahnschrift Light" panose="020B0502040204020203" pitchFamily="34" charset="0"/>
                <a:ea typeface="Calibri" panose="020F0502020204030204" pitchFamily="34" charset="0"/>
                <a:cs typeface="Times New Roman" panose="02020603050405020304" pitchFamily="18" charset="0"/>
              </a:rPr>
              <a:t>Sunmin Lee “Sentiment Analysis Using BERT on Yelp Restaurant Reviews” Department of Computer and Information Technology West Lafayette, Indiana August 2022.</a:t>
            </a:r>
          </a:p>
          <a:p>
            <a:pPr>
              <a:lnSpc>
                <a:spcPct val="107000"/>
              </a:lnSpc>
              <a:spcAft>
                <a:spcPts val="800"/>
              </a:spcAft>
            </a:pPr>
            <a:r>
              <a:rPr lang="en-IN" sz="1800" dirty="0">
                <a:solidFill>
                  <a:schemeClr val="tx1"/>
                </a:solidFill>
                <a:effectLst/>
                <a:latin typeface="Bahnschrift Light" panose="020B0502040204020203" pitchFamily="34" charset="0"/>
                <a:ea typeface="Calibri" panose="020F0502020204030204" pitchFamily="34" charset="0"/>
                <a:cs typeface="Times New Roman" panose="02020603050405020304" pitchFamily="18" charset="0"/>
              </a:rPr>
              <a:t>Boya Yu, Jiaxu Zhou, Yi Zhang, Yunong Cao “Identifying Restaurant Features via Sentiment Analysis on Yelp Reviews” Center for Urban Science &amp; Progress New York University, New York, The United States.</a:t>
            </a:r>
          </a:p>
          <a:p>
            <a:r>
              <a:rPr lang="en-IN" sz="1800" dirty="0">
                <a:solidFill>
                  <a:schemeClr val="tx1"/>
                </a:solidFill>
                <a:effectLst/>
                <a:latin typeface="Bahnschrift Light" panose="020B0502040204020203" pitchFamily="34" charset="0"/>
                <a:ea typeface="Calibri" panose="020F0502020204030204" pitchFamily="34" charset="0"/>
              </a:rPr>
              <a:t>Anish A. Parikh,</a:t>
            </a:r>
            <a:r>
              <a:rPr lang="en-IN" sz="1800" baseline="30000" dirty="0">
                <a:solidFill>
                  <a:schemeClr val="tx1"/>
                </a:solidFill>
                <a:effectLst/>
                <a:latin typeface="Bahnschrift Light" panose="020B0502040204020203" pitchFamily="34" charset="0"/>
                <a:ea typeface="Calibri" panose="020F0502020204030204" pitchFamily="34" charset="0"/>
              </a:rPr>
              <a:t>1</a:t>
            </a:r>
            <a:r>
              <a:rPr lang="en-IN" sz="1800" dirty="0">
                <a:solidFill>
                  <a:schemeClr val="tx1"/>
                </a:solidFill>
                <a:effectLst/>
                <a:latin typeface="Bahnschrift Light" panose="020B0502040204020203" pitchFamily="34" charset="0"/>
                <a:ea typeface="Calibri" panose="020F0502020204030204" pitchFamily="34" charset="0"/>
              </a:rPr>
              <a:t>  Carl Behnke,</a:t>
            </a:r>
            <a:r>
              <a:rPr lang="en-IN" sz="1800" baseline="30000" dirty="0">
                <a:solidFill>
                  <a:schemeClr val="tx1"/>
                </a:solidFill>
                <a:effectLst/>
                <a:latin typeface="Bahnschrift Light" panose="020B0502040204020203" pitchFamily="34" charset="0"/>
                <a:ea typeface="Calibri" panose="020F0502020204030204" pitchFamily="34" charset="0"/>
              </a:rPr>
              <a:t>2   </a:t>
            </a:r>
            <a:r>
              <a:rPr lang="en-IN" sz="1800" dirty="0">
                <a:solidFill>
                  <a:schemeClr val="tx1"/>
                </a:solidFill>
                <a:effectLst/>
                <a:latin typeface="Bahnschrift Light" panose="020B0502040204020203" pitchFamily="34" charset="0"/>
                <a:ea typeface="Calibri" panose="020F0502020204030204" pitchFamily="34" charset="0"/>
              </a:rPr>
              <a:t>Doug Nelson,</a:t>
            </a:r>
            <a:r>
              <a:rPr lang="en-IN" sz="1800" baseline="30000" dirty="0">
                <a:solidFill>
                  <a:schemeClr val="tx1"/>
                </a:solidFill>
                <a:effectLst/>
                <a:latin typeface="Bahnschrift Light" panose="020B0502040204020203" pitchFamily="34" charset="0"/>
                <a:ea typeface="Calibri" panose="020F0502020204030204" pitchFamily="34" charset="0"/>
              </a:rPr>
              <a:t>2</a:t>
            </a:r>
            <a:r>
              <a:rPr lang="en-IN" sz="1800" dirty="0">
                <a:solidFill>
                  <a:schemeClr val="tx1"/>
                </a:solidFill>
                <a:effectLst/>
                <a:latin typeface="Bahnschrift Light" panose="020B0502040204020203" pitchFamily="34" charset="0"/>
                <a:ea typeface="Calibri" panose="020F0502020204030204" pitchFamily="34" charset="0"/>
              </a:rPr>
              <a:t>  Mihaela Vorvoreanu</a:t>
            </a:r>
            <a:r>
              <a:rPr lang="en-IN" sz="1800" baseline="30000" dirty="0">
                <a:solidFill>
                  <a:schemeClr val="tx1"/>
                </a:solidFill>
                <a:effectLst/>
                <a:latin typeface="Bahnschrift Light" panose="020B0502040204020203" pitchFamily="34" charset="0"/>
                <a:ea typeface="Calibri" panose="020F0502020204030204" pitchFamily="34" charset="0"/>
              </a:rPr>
              <a:t>,3</a:t>
            </a:r>
            <a:r>
              <a:rPr lang="en-IN" sz="1800" dirty="0">
                <a:solidFill>
                  <a:schemeClr val="tx1"/>
                </a:solidFill>
                <a:effectLst/>
                <a:latin typeface="Bahnschrift Light" panose="020B0502040204020203" pitchFamily="34" charset="0"/>
                <a:ea typeface="Calibri" panose="020F0502020204030204" pitchFamily="34" charset="0"/>
              </a:rPr>
              <a:t> and Barbara Almanza</a:t>
            </a:r>
            <a:r>
              <a:rPr lang="en-IN" sz="1800" baseline="30000" dirty="0">
                <a:solidFill>
                  <a:schemeClr val="tx1"/>
                </a:solidFill>
                <a:effectLst/>
                <a:latin typeface="Bahnschrift Light" panose="020B0502040204020203" pitchFamily="34" charset="0"/>
                <a:ea typeface="Calibri" panose="020F0502020204030204" pitchFamily="34" charset="0"/>
              </a:rPr>
              <a:t>2</a:t>
            </a:r>
            <a:r>
              <a:rPr lang="en-IN" sz="1800" dirty="0">
                <a:solidFill>
                  <a:schemeClr val="tx1"/>
                </a:solidFill>
                <a:effectLst/>
                <a:latin typeface="Bahnschrift Light" panose="020B0502040204020203" pitchFamily="34" charset="0"/>
                <a:ea typeface="Calibri" panose="020F0502020204030204" pitchFamily="34" charset="0"/>
              </a:rPr>
              <a:t> “A Qualitative Assessment of yelp.Com Users’ Motivations to Submit and Read Restaurant Reviews” </a:t>
            </a:r>
            <a:r>
              <a:rPr lang="en-IN" sz="1800" baseline="30000" dirty="0">
                <a:solidFill>
                  <a:schemeClr val="tx1"/>
                </a:solidFill>
                <a:effectLst/>
                <a:latin typeface="Bahnschrift Light" panose="020B0502040204020203" pitchFamily="34" charset="0"/>
                <a:ea typeface="Calibri" panose="020F0502020204030204" pitchFamily="34" charset="0"/>
              </a:rPr>
              <a:t>1</a:t>
            </a:r>
            <a:r>
              <a:rPr lang="en-IN" sz="1800" dirty="0">
                <a:solidFill>
                  <a:schemeClr val="tx1"/>
                </a:solidFill>
                <a:effectLst/>
                <a:latin typeface="Bahnschrift Light" panose="020B0502040204020203" pitchFamily="34" charset="0"/>
                <a:ea typeface="Calibri" panose="020F0502020204030204" pitchFamily="34" charset="0"/>
              </a:rPr>
              <a:t>Department of Management, Montclair State University, Montclair, New Jersey, USA </a:t>
            </a:r>
            <a:r>
              <a:rPr lang="en-IN" sz="1800" baseline="30000" dirty="0">
                <a:solidFill>
                  <a:schemeClr val="tx1"/>
                </a:solidFill>
                <a:effectLst/>
                <a:latin typeface="Bahnschrift Light" panose="020B0502040204020203" pitchFamily="34" charset="0"/>
                <a:ea typeface="Calibri" panose="020F0502020204030204" pitchFamily="34" charset="0"/>
              </a:rPr>
              <a:t>2</a:t>
            </a:r>
            <a:r>
              <a:rPr lang="en-IN" sz="1800" dirty="0">
                <a:solidFill>
                  <a:schemeClr val="tx1"/>
                </a:solidFill>
                <a:effectLst/>
                <a:latin typeface="Bahnschrift Light" panose="020B0502040204020203" pitchFamily="34" charset="0"/>
                <a:ea typeface="Calibri" panose="020F0502020204030204" pitchFamily="34" charset="0"/>
              </a:rPr>
              <a:t>School of Hospitality and Tourism Management, </a:t>
            </a:r>
            <a:endParaRPr lang="en-IN" dirty="0">
              <a:solidFill>
                <a:schemeClr val="tx1"/>
              </a:solidFill>
              <a:latin typeface="Bahnschrift Light" panose="020B0502040204020203" pitchFamily="34" charset="0"/>
            </a:endParaRPr>
          </a:p>
        </p:txBody>
      </p:sp>
    </p:spTree>
    <p:extLst>
      <p:ext uri="{BB962C8B-B14F-4D97-AF65-F5344CB8AC3E}">
        <p14:creationId xmlns:p14="http://schemas.microsoft.com/office/powerpoint/2010/main" val="10120350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00B0681-6C40-E0E3-CB13-84D213A67D93}"/>
              </a:ext>
            </a:extLst>
          </p:cNvPr>
          <p:cNvSpPr/>
          <p:nvPr/>
        </p:nvSpPr>
        <p:spPr>
          <a:xfrm>
            <a:off x="3269080" y="2967335"/>
            <a:ext cx="4818477" cy="923330"/>
          </a:xfrm>
          <a:prstGeom prst="rect">
            <a:avLst/>
          </a:prstGeom>
          <a:noFill/>
        </p:spPr>
        <p:txBody>
          <a:bodyPr wrap="squar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Thank You!</a:t>
            </a:r>
          </a:p>
        </p:txBody>
      </p:sp>
    </p:spTree>
    <p:extLst>
      <p:ext uri="{BB962C8B-B14F-4D97-AF65-F5344CB8AC3E}">
        <p14:creationId xmlns:p14="http://schemas.microsoft.com/office/powerpoint/2010/main" val="2747270427"/>
      </p:ext>
    </p:extLst>
  </p:cSld>
  <p:clrMapOvr>
    <a:masterClrMapping/>
  </p:clrMapOvr>
</p:sld>
</file>

<file path=ppt/theme/theme1.xml><?xml version="1.0" encoding="utf-8"?>
<a:theme xmlns:a="http://schemas.openxmlformats.org/drawingml/2006/main" name="Depth">
  <a:themeElements>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Depth">
      <a:maj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docProps/app.xml><?xml version="1.0" encoding="utf-8"?>
<Properties xmlns="http://schemas.openxmlformats.org/officeDocument/2006/extended-properties" xmlns:vt="http://schemas.openxmlformats.org/officeDocument/2006/docPropsVTypes">
  <Template>Depth</Template>
  <TotalTime>191</TotalTime>
  <Words>547</Words>
  <Application>Microsoft Office PowerPoint</Application>
  <PresentationFormat>Widescreen</PresentationFormat>
  <Paragraphs>59</Paragraphs>
  <Slides>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Arial</vt:lpstr>
      <vt:lpstr>Bahnschrift Light</vt:lpstr>
      <vt:lpstr>Bahnschrift Light SemiCondensed</vt:lpstr>
      <vt:lpstr>Calibri</vt:lpstr>
      <vt:lpstr>Corbel</vt:lpstr>
      <vt:lpstr>Times New Roman</vt:lpstr>
      <vt:lpstr>Depth</vt:lpstr>
      <vt:lpstr>Sentiment Analysis &amp; Rating Prediction for Customer Reviews </vt:lpstr>
      <vt:lpstr>Problem Statement</vt:lpstr>
      <vt:lpstr>Literature Survey</vt:lpstr>
      <vt:lpstr>Dataset</vt:lpstr>
      <vt:lpstr>Proposed Methodology</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shreyk20@outlook.com</dc:creator>
  <cp:lastModifiedBy>Vinod Kadam</cp:lastModifiedBy>
  <cp:revision>8</cp:revision>
  <dcterms:created xsi:type="dcterms:W3CDTF">2023-01-15T10:08:43Z</dcterms:created>
  <dcterms:modified xsi:type="dcterms:W3CDTF">2023-01-16T02:55:54Z</dcterms:modified>
</cp:coreProperties>
</file>